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wmf" ContentType="image/x-wmf"/>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5"/>
  </p:notesMasterIdLst>
  <p:handoutMasterIdLst>
    <p:handoutMasterId r:id="rId56"/>
  </p:handoutMasterIdLst>
  <p:sldIdLst>
    <p:sldId id="256" r:id="rId2"/>
    <p:sldId id="548" r:id="rId3"/>
    <p:sldId id="489" r:id="rId4"/>
    <p:sldId id="490" r:id="rId5"/>
    <p:sldId id="497" r:id="rId6"/>
    <p:sldId id="493" r:id="rId7"/>
    <p:sldId id="733" r:id="rId8"/>
    <p:sldId id="433" r:id="rId9"/>
    <p:sldId id="421" r:id="rId10"/>
    <p:sldId id="610" r:id="rId11"/>
    <p:sldId id="506" r:id="rId12"/>
    <p:sldId id="498" r:id="rId13"/>
    <p:sldId id="552" r:id="rId14"/>
    <p:sldId id="600" r:id="rId15"/>
    <p:sldId id="553" r:id="rId16"/>
    <p:sldId id="535" r:id="rId17"/>
    <p:sldId id="737" r:id="rId18"/>
    <p:sldId id="295" r:id="rId19"/>
    <p:sldId id="300" r:id="rId20"/>
    <p:sldId id="296" r:id="rId21"/>
    <p:sldId id="292" r:id="rId22"/>
    <p:sldId id="594" r:id="rId23"/>
    <p:sldId id="595" r:id="rId24"/>
    <p:sldId id="601" r:id="rId25"/>
    <p:sldId id="602" r:id="rId26"/>
    <p:sldId id="260" r:id="rId27"/>
    <p:sldId id="606" r:id="rId28"/>
    <p:sldId id="734" r:id="rId29"/>
    <p:sldId id="336" r:id="rId30"/>
    <p:sldId id="302" r:id="rId31"/>
    <p:sldId id="337" r:id="rId32"/>
    <p:sldId id="284" r:id="rId33"/>
    <p:sldId id="731" r:id="rId34"/>
    <p:sldId id="270" r:id="rId35"/>
    <p:sldId id="286" r:id="rId36"/>
    <p:sldId id="304" r:id="rId37"/>
    <p:sldId id="727" r:id="rId38"/>
    <p:sldId id="289" r:id="rId39"/>
    <p:sldId id="327" r:id="rId40"/>
    <p:sldId id="274" r:id="rId41"/>
    <p:sldId id="735" r:id="rId42"/>
    <p:sldId id="603" r:id="rId43"/>
    <p:sldId id="608" r:id="rId44"/>
    <p:sldId id="728" r:id="rId45"/>
    <p:sldId id="736" r:id="rId46"/>
    <p:sldId id="550" r:id="rId47"/>
    <p:sldId id="543" r:id="rId48"/>
    <p:sldId id="611" r:id="rId49"/>
    <p:sldId id="342" r:id="rId50"/>
    <p:sldId id="427" r:id="rId51"/>
    <p:sldId id="585" r:id="rId52"/>
    <p:sldId id="726" r:id="rId53"/>
    <p:sldId id="503" r:id="rId5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C57E0"/>
    <a:srgbClr val="FF33CC"/>
    <a:srgbClr val="92897A"/>
    <a:srgbClr val="22FE22"/>
    <a:srgbClr val="FF0000"/>
    <a:srgbClr val="F517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693" autoAdjust="0"/>
    <p:restoredTop sz="94624" autoAdjust="0"/>
  </p:normalViewPr>
  <p:slideViewPr>
    <p:cSldViewPr>
      <p:cViewPr varScale="1">
        <p:scale>
          <a:sx n="66" d="100"/>
          <a:sy n="66" d="100"/>
        </p:scale>
        <p:origin x="1206" y="30"/>
      </p:cViewPr>
      <p:guideLst>
        <p:guide orient="horz" pos="2160"/>
        <p:guide pos="2880"/>
      </p:guideLst>
    </p:cSldViewPr>
  </p:slideViewPr>
  <p:outlineViewPr>
    <p:cViewPr>
      <p:scale>
        <a:sx n="33" d="100"/>
        <a:sy n="33" d="100"/>
      </p:scale>
      <p:origin x="0" y="1218"/>
    </p:cViewPr>
  </p:outlineViewPr>
  <p:notesTextViewPr>
    <p:cViewPr>
      <p:scale>
        <a:sx n="100" d="100"/>
        <a:sy n="100" d="100"/>
      </p:scale>
      <p:origin x="0" y="0"/>
    </p:cViewPr>
  </p:notesTextViewPr>
  <p:sorterViewPr>
    <p:cViewPr varScale="1">
      <p:scale>
        <a:sx n="1" d="1"/>
        <a:sy n="1" d="1"/>
      </p:scale>
      <p:origin x="0" y="-2922"/>
    </p:cViewPr>
  </p:sorterViewPr>
  <p:notesViewPr>
    <p:cSldViewPr>
      <p:cViewPr varScale="1">
        <p:scale>
          <a:sx n="55" d="100"/>
          <a:sy n="55" d="100"/>
        </p:scale>
        <p:origin x="-29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CD6A7F5F-8397-4642-8CA8-62A78307AFD5}" type="datetimeFigureOut">
              <a:rPr lang="en-US" smtClean="0"/>
              <a:pPr/>
              <a:t>12/13/2018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43B0CB1-231F-4F88-B3FC-8005E75AC8C8}"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A09DA4-09A1-4FEA-9D11-9ABC7B96A35D}" type="datetimeFigureOut">
              <a:rPr lang="en-US" smtClean="0"/>
              <a:t>12/13/2018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9D8CB8-7397-4FE9-BA5E-E22FD45C5110}" type="slidenum">
              <a:rPr lang="en-US" smtClean="0"/>
              <a:t>‹#›</a:t>
            </a:fld>
            <a:endParaRPr lang="en-US"/>
          </a:p>
        </p:txBody>
      </p:sp>
    </p:spTree>
    <p:extLst>
      <p:ext uri="{BB962C8B-B14F-4D97-AF65-F5344CB8AC3E}">
        <p14:creationId xmlns:p14="http://schemas.microsoft.com/office/powerpoint/2010/main" val="2915169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F711207-3D22-40FA-89C2-408CEF8F0141}" type="datetimeFigureOut">
              <a:rPr lang="en-US" smtClean="0"/>
              <a:pPr/>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711207-3D22-40FA-89C2-408CEF8F0141}" type="datetimeFigureOut">
              <a:rPr lang="en-US" smtClean="0"/>
              <a:pPr/>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F711207-3D22-40FA-89C2-408CEF8F0141}" type="datetimeFigureOut">
              <a:rPr lang="en-US" smtClean="0"/>
              <a:pPr/>
              <a:t>12/13/2018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F711207-3D22-40FA-89C2-408CEF8F0141}" type="datetimeFigureOut">
              <a:rPr lang="en-US" smtClean="0"/>
              <a:pPr/>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F711207-3D22-40FA-89C2-408CEF8F0141}" type="datetimeFigureOut">
              <a:rPr lang="en-US" smtClean="0"/>
              <a:pPr/>
              <a:t>12/13/2018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F711207-3D22-40FA-89C2-408CEF8F0141}" type="datetimeFigureOut">
              <a:rPr lang="en-US" smtClean="0"/>
              <a:pPr/>
              <a:t>12/13/2018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711207-3D22-40FA-89C2-408CEF8F0141}" type="datetimeFigureOut">
              <a:rPr lang="en-US" smtClean="0"/>
              <a:pPr/>
              <a:t>12/13/2018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F711207-3D22-40FA-89C2-408CEF8F0141}" type="datetimeFigureOut">
              <a:rPr lang="en-US" smtClean="0"/>
              <a:pPr/>
              <a:t>12/13/2018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D2EE13E-175B-46ED-911B-514F7D1D654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0"/>
            <a:ext cx="9144000" cy="6858000"/>
          </a:xfrm>
          <a:prstGeom prst="rec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711207-3D22-40FA-89C2-408CEF8F0141}" type="datetimeFigureOut">
              <a:rPr lang="en-US" smtClean="0"/>
              <a:pPr/>
              <a:t>12/13/2018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2EE13E-175B-46ED-911B-514F7D1D6546}"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4.jpeg"/><Relationship Id="rId4" Type="http://schemas.openxmlformats.org/officeDocument/2006/relationships/image" Target="../media/image30.png"/><Relationship Id="rId9" Type="http://schemas.openxmlformats.org/officeDocument/2006/relationships/image" Target="../media/image28.wmf"/></Relationships>
</file>

<file path=ppt/slides/_rels/slide1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gif"/><Relationship Id="rId2" Type="http://schemas.openxmlformats.org/officeDocument/2006/relationships/image" Target="../media/image38.png"/><Relationship Id="rId1" Type="http://schemas.openxmlformats.org/officeDocument/2006/relationships/slideLayout" Target="../slideLayouts/slideLayout2.xml"/><Relationship Id="rId5" Type="http://schemas.openxmlformats.org/officeDocument/2006/relationships/image" Target="../media/image41.gif"/><Relationship Id="rId4" Type="http://schemas.openxmlformats.org/officeDocument/2006/relationships/image" Target="../media/image40.gif"/></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8.emf"/><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7.emf"/></Relationships>
</file>

<file path=ppt/slides/_rels/slide2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2.xml"/><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4" Type="http://schemas.openxmlformats.org/officeDocument/2006/relationships/image" Target="../media/image6.emf"/></Relationships>
</file>

<file path=ppt/slides/_rels/slide3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wmf"/><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image" Target="../media/image70.png"/><Relationship Id="rId1" Type="http://schemas.openxmlformats.org/officeDocument/2006/relationships/slideLayout" Target="../slideLayouts/slideLayout2.xml"/><Relationship Id="rId4" Type="http://schemas.openxmlformats.org/officeDocument/2006/relationships/image" Target="../media/image72.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image" Target="../media/image73.gif"/><Relationship Id="rId1" Type="http://schemas.openxmlformats.org/officeDocument/2006/relationships/slideLayout" Target="../slideLayouts/slideLayout6.xml"/><Relationship Id="rId5" Type="http://schemas.openxmlformats.org/officeDocument/2006/relationships/image" Target="../media/image76.gif"/><Relationship Id="rId4" Type="http://schemas.openxmlformats.org/officeDocument/2006/relationships/image" Target="../media/image75.gif"/></Relationships>
</file>

<file path=ppt/slides/_rels/slide44.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emf"/><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emf"/><Relationship Id="rId1" Type="http://schemas.openxmlformats.org/officeDocument/2006/relationships/slideLayout" Target="../slideLayouts/slideLayout6.xml"/><Relationship Id="rId5" Type="http://schemas.openxmlformats.org/officeDocument/2006/relationships/image" Target="../media/image82.emf"/><Relationship Id="rId4" Type="http://schemas.openxmlformats.org/officeDocument/2006/relationships/image" Target="../media/image81.gif"/></Relationships>
</file>

<file path=ppt/slides/_rels/slide4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e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3" Type="http://schemas.openxmlformats.org/officeDocument/2006/relationships/image" Target="../media/image92.jpeg"/><Relationship Id="rId7" Type="http://schemas.openxmlformats.org/officeDocument/2006/relationships/image" Target="../media/image96.jpeg"/><Relationship Id="rId2" Type="http://schemas.openxmlformats.org/officeDocument/2006/relationships/image" Target="../media/image91.jpeg"/><Relationship Id="rId1" Type="http://schemas.openxmlformats.org/officeDocument/2006/relationships/slideLayout" Target="../slideLayouts/slideLayout2.xml"/><Relationship Id="rId6" Type="http://schemas.openxmlformats.org/officeDocument/2006/relationships/image" Target="../media/image95.jpeg"/><Relationship Id="rId5" Type="http://schemas.openxmlformats.org/officeDocument/2006/relationships/image" Target="../media/image94.jpeg"/><Relationship Id="rId4" Type="http://schemas.openxmlformats.org/officeDocument/2006/relationships/image" Target="../media/image93.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2.jpeg"/><Relationship Id="rId1" Type="http://schemas.openxmlformats.org/officeDocument/2006/relationships/slideLayout" Target="../slideLayouts/slideLayout2.xml"/><Relationship Id="rId6" Type="http://schemas.openxmlformats.org/officeDocument/2006/relationships/image" Target="../media/image16.gif"/><Relationship Id="rId5" Type="http://schemas.openxmlformats.org/officeDocument/2006/relationships/image" Target="../media/image15.pn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arxiv.org/abs/arXiv:1402.1209" TargetMode="External"/><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3.gif"/><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6457890"/>
            <a:ext cx="9093451" cy="400110"/>
          </a:xfrm>
          <a:prstGeom prst="rect">
            <a:avLst/>
          </a:prstGeom>
          <a:noFill/>
        </p:spPr>
        <p:txBody>
          <a:bodyPr wrap="none" rtlCol="0">
            <a:spAutoFit/>
          </a:bodyPr>
          <a:lstStyle/>
          <a:p>
            <a:r>
              <a:rPr lang="en-US" sz="2000" dirty="0">
                <a:solidFill>
                  <a:schemeClr val="bg1"/>
                </a:solidFill>
              </a:rPr>
              <a:t>UIUC Nuclear Physics Seminar                                                                  December 10, 2018</a:t>
            </a:r>
          </a:p>
        </p:txBody>
      </p:sp>
      <p:sp>
        <p:nvSpPr>
          <p:cNvPr id="7" name="TextBox 6"/>
          <p:cNvSpPr txBox="1"/>
          <p:nvPr/>
        </p:nvSpPr>
        <p:spPr>
          <a:xfrm>
            <a:off x="2568134" y="5410200"/>
            <a:ext cx="4017318" cy="830997"/>
          </a:xfrm>
          <a:prstGeom prst="rect">
            <a:avLst/>
          </a:prstGeom>
          <a:noFill/>
        </p:spPr>
        <p:txBody>
          <a:bodyPr wrap="none" rtlCol="0">
            <a:spAutoFit/>
          </a:bodyPr>
          <a:lstStyle/>
          <a:p>
            <a:pPr algn="ctr"/>
            <a:r>
              <a:rPr lang="en-US" sz="2400" dirty="0">
                <a:solidFill>
                  <a:schemeClr val="bg1">
                    <a:lumMod val="75000"/>
                  </a:schemeClr>
                </a:solidFill>
              </a:rPr>
              <a:t>Jamie Nagle</a:t>
            </a:r>
          </a:p>
          <a:p>
            <a:pPr algn="ctr"/>
            <a:r>
              <a:rPr lang="en-US" sz="2400" dirty="0">
                <a:solidFill>
                  <a:schemeClr val="bg1">
                    <a:lumMod val="75000"/>
                  </a:schemeClr>
                </a:solidFill>
              </a:rPr>
              <a:t>University of Colorado Boulder</a:t>
            </a:r>
          </a:p>
        </p:txBody>
      </p:sp>
      <p:pic>
        <p:nvPicPr>
          <p:cNvPr id="6" name="Picture 5"/>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315200" y="5334000"/>
            <a:ext cx="1295400" cy="981988"/>
          </a:xfrm>
          <a:prstGeom prst="rect">
            <a:avLst/>
          </a:prstGeom>
        </p:spPr>
      </p:pic>
      <p:sp>
        <p:nvSpPr>
          <p:cNvPr id="5" name="TextBox 4"/>
          <p:cNvSpPr txBox="1"/>
          <p:nvPr/>
        </p:nvSpPr>
        <p:spPr>
          <a:xfrm>
            <a:off x="96078" y="16844"/>
            <a:ext cx="9296400" cy="2585323"/>
          </a:xfrm>
          <a:prstGeom prst="rect">
            <a:avLst/>
          </a:prstGeom>
          <a:noFill/>
        </p:spPr>
        <p:txBody>
          <a:bodyPr wrap="square" rtlCol="0">
            <a:spAutoFit/>
          </a:bodyPr>
          <a:lstStyle/>
          <a:p>
            <a:r>
              <a:rPr lang="en-US" sz="5400" dirty="0">
                <a:solidFill>
                  <a:schemeClr val="bg1"/>
                </a:solidFill>
              </a:rPr>
              <a:t>Creating circular, elliptical, and triangular droplets of </a:t>
            </a:r>
          </a:p>
          <a:p>
            <a:r>
              <a:rPr lang="en-US" sz="5400" dirty="0">
                <a:solidFill>
                  <a:schemeClr val="bg1"/>
                </a:solidFill>
              </a:rPr>
              <a:t>quark-gluon plasma</a:t>
            </a:r>
            <a:endParaRPr lang="en-US" sz="34400" dirty="0">
              <a:solidFill>
                <a:schemeClr val="bg1"/>
              </a:solidFill>
            </a:endParaRPr>
          </a:p>
        </p:txBody>
      </p:sp>
      <p:pic>
        <p:nvPicPr>
          <p:cNvPr id="8" name="Picture 7">
            <a:extLst>
              <a:ext uri="{FF2B5EF4-FFF2-40B4-BE49-F238E27FC236}">
                <a16:creationId xmlns:a16="http://schemas.microsoft.com/office/drawing/2014/main" id="{009FE8AC-EE04-42D2-A462-BE2C97B99128}"/>
              </a:ext>
            </a:extLst>
          </p:cNvPr>
          <p:cNvPicPr/>
          <p:nvPr/>
        </p:nvPicPr>
        <p:blipFill rotWithShape="1">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l="13104" r="7586"/>
          <a:stretch/>
        </p:blipFill>
        <p:spPr>
          <a:xfrm rot="20791342">
            <a:off x="-62913" y="1764845"/>
            <a:ext cx="9096544" cy="415420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EE3981DA-9253-4E03-BAA3-156102E1C80A}"/>
              </a:ext>
            </a:extLst>
          </p:cNvPr>
          <p:cNvPicPr>
            <a:picLocks noChangeAspect="1" noChangeArrowheads="1"/>
          </p:cNvPicPr>
          <p:nvPr/>
        </p:nvPicPr>
        <p:blipFill>
          <a:blip r:embed="rId3" cstate="print"/>
          <a:srcRect/>
          <a:stretch>
            <a:fillRect/>
          </a:stretch>
        </p:blipFill>
        <p:spPr bwMode="auto">
          <a:xfrm>
            <a:off x="609600" y="1281772"/>
            <a:ext cx="7427091" cy="4065856"/>
          </a:xfrm>
          <a:prstGeom prst="rect">
            <a:avLst/>
          </a:prstGeom>
          <a:noFill/>
          <a:ln w="9525">
            <a:noFill/>
            <a:miter lim="800000"/>
            <a:headEnd/>
            <a:tailEnd/>
          </a:ln>
        </p:spPr>
      </p:pic>
      <p:pic>
        <p:nvPicPr>
          <p:cNvPr id="5" name="Picture 1">
            <a:extLst>
              <a:ext uri="{FF2B5EF4-FFF2-40B4-BE49-F238E27FC236}">
                <a16:creationId xmlns:a16="http://schemas.microsoft.com/office/drawing/2014/main" id="{1AB9AD9A-878E-457B-8DC1-5DE2F1D787D3}"/>
              </a:ext>
            </a:extLst>
          </p:cNvPr>
          <p:cNvPicPr>
            <a:picLocks noChangeAspect="1" noChangeArrowheads="1"/>
          </p:cNvPicPr>
          <p:nvPr/>
        </p:nvPicPr>
        <p:blipFill>
          <a:blip r:embed="rId4" cstate="print">
            <a:clrChange>
              <a:clrFrom>
                <a:srgbClr val="FFFFFF"/>
              </a:clrFrom>
              <a:clrTo>
                <a:srgbClr val="FFFFFF">
                  <a:alpha val="0"/>
                </a:srgbClr>
              </a:clrTo>
            </a:clrChange>
          </a:blip>
          <a:srcRect l="8785" t="28125" r="63104" b="26042"/>
          <a:stretch>
            <a:fillRect/>
          </a:stretch>
        </p:blipFill>
        <p:spPr bwMode="auto">
          <a:xfrm>
            <a:off x="8070273" y="1447800"/>
            <a:ext cx="997527" cy="914400"/>
          </a:xfrm>
          <a:prstGeom prst="rect">
            <a:avLst/>
          </a:prstGeom>
          <a:noFill/>
          <a:ln w="9525">
            <a:noFill/>
            <a:miter lim="800000"/>
            <a:headEnd/>
            <a:tailEnd/>
          </a:ln>
        </p:spPr>
      </p:pic>
      <p:pic>
        <p:nvPicPr>
          <p:cNvPr id="6" name="Picture 2">
            <a:extLst>
              <a:ext uri="{FF2B5EF4-FFF2-40B4-BE49-F238E27FC236}">
                <a16:creationId xmlns:a16="http://schemas.microsoft.com/office/drawing/2014/main" id="{EE72E91F-CEBB-4B3D-AA2D-1A69734233F8}"/>
              </a:ext>
            </a:extLst>
          </p:cNvPr>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a:off x="8070273" y="2286000"/>
            <a:ext cx="997527" cy="914400"/>
          </a:xfrm>
          <a:prstGeom prst="rect">
            <a:avLst/>
          </a:prstGeom>
          <a:noFill/>
          <a:ln w="9525">
            <a:noFill/>
            <a:miter lim="800000"/>
            <a:headEnd/>
            <a:tailEnd/>
          </a:ln>
        </p:spPr>
      </p:pic>
      <p:pic>
        <p:nvPicPr>
          <p:cNvPr id="7" name="Picture 3">
            <a:extLst>
              <a:ext uri="{FF2B5EF4-FFF2-40B4-BE49-F238E27FC236}">
                <a16:creationId xmlns:a16="http://schemas.microsoft.com/office/drawing/2014/main" id="{F0A33234-6892-4E27-83D0-4E653E43691F}"/>
              </a:ext>
            </a:extLst>
          </p:cNvPr>
          <p:cNvPicPr>
            <a:picLocks noChangeAspect="1" noChangeArrowheads="1"/>
          </p:cNvPicPr>
          <p:nvPr/>
        </p:nvPicPr>
        <p:blipFill>
          <a:blip r:embed="rId6" cstate="print">
            <a:clrChange>
              <a:clrFrom>
                <a:srgbClr val="FFFFFF"/>
              </a:clrFrom>
              <a:clrTo>
                <a:srgbClr val="FFFFFF">
                  <a:alpha val="0"/>
                </a:srgbClr>
              </a:clrTo>
            </a:clrChange>
          </a:blip>
          <a:srcRect l="8785" t="30208" r="62518" b="23959"/>
          <a:stretch>
            <a:fillRect/>
          </a:stretch>
        </p:blipFill>
        <p:spPr bwMode="auto">
          <a:xfrm>
            <a:off x="8077200" y="3200400"/>
            <a:ext cx="997527" cy="914400"/>
          </a:xfrm>
          <a:prstGeom prst="rect">
            <a:avLst/>
          </a:prstGeom>
          <a:noFill/>
          <a:ln w="9525">
            <a:noFill/>
            <a:miter lim="800000"/>
            <a:headEnd/>
            <a:tailEnd/>
          </a:ln>
        </p:spPr>
      </p:pic>
      <p:pic>
        <p:nvPicPr>
          <p:cNvPr id="8" name="Picture 4">
            <a:extLst>
              <a:ext uri="{FF2B5EF4-FFF2-40B4-BE49-F238E27FC236}">
                <a16:creationId xmlns:a16="http://schemas.microsoft.com/office/drawing/2014/main" id="{463CE3F9-0B98-4E39-9021-AF6A84076465}"/>
              </a:ext>
            </a:extLst>
          </p:cNvPr>
          <p:cNvPicPr>
            <a:picLocks noChangeAspect="1" noChangeArrowheads="1"/>
          </p:cNvPicPr>
          <p:nvPr/>
        </p:nvPicPr>
        <p:blipFill>
          <a:blip r:embed="rId7" cstate="print">
            <a:clrChange>
              <a:clrFrom>
                <a:srgbClr val="FFFFFF"/>
              </a:clrFrom>
              <a:clrTo>
                <a:srgbClr val="FFFFFF">
                  <a:alpha val="0"/>
                </a:srgbClr>
              </a:clrTo>
            </a:clrChange>
          </a:blip>
          <a:srcRect l="8200" t="28126" r="63104" b="26042"/>
          <a:stretch>
            <a:fillRect/>
          </a:stretch>
        </p:blipFill>
        <p:spPr bwMode="auto">
          <a:xfrm>
            <a:off x="8070273" y="3962400"/>
            <a:ext cx="997527" cy="914400"/>
          </a:xfrm>
          <a:prstGeom prst="rect">
            <a:avLst/>
          </a:prstGeom>
          <a:noFill/>
          <a:ln w="9525">
            <a:noFill/>
            <a:miter lim="800000"/>
            <a:headEnd/>
            <a:tailEnd/>
          </a:ln>
        </p:spPr>
      </p:pic>
      <p:grpSp>
        <p:nvGrpSpPr>
          <p:cNvPr id="9" name="Group 8">
            <a:extLst>
              <a:ext uri="{FF2B5EF4-FFF2-40B4-BE49-F238E27FC236}">
                <a16:creationId xmlns:a16="http://schemas.microsoft.com/office/drawing/2014/main" id="{122DDBDC-6307-4F15-96A2-CC1162D3A401}"/>
              </a:ext>
            </a:extLst>
          </p:cNvPr>
          <p:cNvGrpSpPr/>
          <p:nvPr/>
        </p:nvGrpSpPr>
        <p:grpSpPr>
          <a:xfrm>
            <a:off x="0" y="5486400"/>
            <a:ext cx="9144000" cy="1371600"/>
            <a:chOff x="0" y="5105400"/>
            <a:chExt cx="9144000" cy="1371600"/>
          </a:xfrm>
        </p:grpSpPr>
        <p:sp>
          <p:nvSpPr>
            <p:cNvPr id="10" name="Rectangle 9">
              <a:extLst>
                <a:ext uri="{FF2B5EF4-FFF2-40B4-BE49-F238E27FC236}">
                  <a16:creationId xmlns:a16="http://schemas.microsoft.com/office/drawing/2014/main" id="{2B50F5DF-C234-4328-8A1D-4C5455D9A19D}"/>
                </a:ext>
              </a:extLst>
            </p:cNvPr>
            <p:cNvSpPr/>
            <p:nvPr/>
          </p:nvSpPr>
          <p:spPr>
            <a:xfrm>
              <a:off x="0" y="5105400"/>
              <a:ext cx="9144000"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Object 10">
              <a:extLst>
                <a:ext uri="{FF2B5EF4-FFF2-40B4-BE49-F238E27FC236}">
                  <a16:creationId xmlns:a16="http://schemas.microsoft.com/office/drawing/2014/main" id="{DF42785E-5C78-4C66-B0B2-CF9783AEF052}"/>
                </a:ext>
              </a:extLst>
            </p:cNvPr>
            <p:cNvGraphicFramePr>
              <a:graphicFrameLocks noChangeAspect="1"/>
            </p:cNvGraphicFramePr>
            <p:nvPr/>
          </p:nvGraphicFramePr>
          <p:xfrm>
            <a:off x="152400" y="5105400"/>
            <a:ext cx="8915400" cy="685800"/>
          </p:xfrm>
          <a:graphic>
            <a:graphicData uri="http://schemas.openxmlformats.org/presentationml/2006/ole">
              <mc:AlternateContent xmlns:mc="http://schemas.openxmlformats.org/markup-compatibility/2006">
                <mc:Choice xmlns:v="urn:schemas-microsoft-com:vml" Requires="v">
                  <p:oleObj spid="_x0000_s174153" name="Equation" r:id="rId8" imgW="4787640" imgH="368280" progId="Equation.3">
                    <p:embed/>
                  </p:oleObj>
                </mc:Choice>
                <mc:Fallback>
                  <p:oleObj name="Equation" r:id="rId8" imgW="4787640" imgH="368280" progId="Equation.3">
                    <p:embed/>
                    <p:pic>
                      <p:nvPicPr>
                        <p:cNvPr id="68" name="Object 6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0" y="5105400"/>
                          <a:ext cx="8915400" cy="685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1">
              <a:extLst>
                <a:ext uri="{FF2B5EF4-FFF2-40B4-BE49-F238E27FC236}">
                  <a16:creationId xmlns:a16="http://schemas.microsoft.com/office/drawing/2014/main" id="{04115B2C-9979-43E0-A791-FD9E611292C2}"/>
                </a:ext>
              </a:extLst>
            </p:cNvPr>
            <p:cNvPicPr>
              <a:picLocks noChangeAspect="1" noChangeArrowheads="1"/>
            </p:cNvPicPr>
            <p:nvPr/>
          </p:nvPicPr>
          <p:blipFill>
            <a:blip r:embed="rId4" cstate="print">
              <a:clrChange>
                <a:clrFrom>
                  <a:srgbClr val="FFFFFF"/>
                </a:clrFrom>
                <a:clrTo>
                  <a:srgbClr val="FFFFFF">
                    <a:alpha val="0"/>
                  </a:srgbClr>
                </a:clrTo>
              </a:clrChange>
            </a:blip>
            <a:srcRect l="8785" t="28125" r="63104" b="26042"/>
            <a:stretch>
              <a:fillRect/>
            </a:stretch>
          </p:blipFill>
          <p:spPr bwMode="auto">
            <a:xfrm>
              <a:off x="1364673" y="5562600"/>
              <a:ext cx="997527" cy="914400"/>
            </a:xfrm>
            <a:prstGeom prst="rect">
              <a:avLst/>
            </a:prstGeom>
            <a:noFill/>
            <a:ln w="9525">
              <a:noFill/>
              <a:miter lim="800000"/>
              <a:headEnd/>
              <a:tailEnd/>
            </a:ln>
          </p:spPr>
        </p:pic>
        <p:pic>
          <p:nvPicPr>
            <p:cNvPr id="13" name="Picture 2">
              <a:extLst>
                <a:ext uri="{FF2B5EF4-FFF2-40B4-BE49-F238E27FC236}">
                  <a16:creationId xmlns:a16="http://schemas.microsoft.com/office/drawing/2014/main" id="{4CBBF6C7-7D0B-4173-BA66-1D4391AD1819}"/>
                </a:ext>
              </a:extLst>
            </p:cNvPr>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a:off x="3422073" y="5562600"/>
              <a:ext cx="997527" cy="914400"/>
            </a:xfrm>
            <a:prstGeom prst="rect">
              <a:avLst/>
            </a:prstGeom>
            <a:noFill/>
            <a:ln w="9525">
              <a:noFill/>
              <a:miter lim="800000"/>
              <a:headEnd/>
              <a:tailEnd/>
            </a:ln>
          </p:spPr>
        </p:pic>
        <p:pic>
          <p:nvPicPr>
            <p:cNvPr id="14" name="Picture 3">
              <a:extLst>
                <a:ext uri="{FF2B5EF4-FFF2-40B4-BE49-F238E27FC236}">
                  <a16:creationId xmlns:a16="http://schemas.microsoft.com/office/drawing/2014/main" id="{E1384172-D569-4EB1-99D5-E68AE55B2771}"/>
                </a:ext>
              </a:extLst>
            </p:cNvPr>
            <p:cNvPicPr>
              <a:picLocks noChangeAspect="1" noChangeArrowheads="1"/>
            </p:cNvPicPr>
            <p:nvPr/>
          </p:nvPicPr>
          <p:blipFill>
            <a:blip r:embed="rId6" cstate="print">
              <a:clrChange>
                <a:clrFrom>
                  <a:srgbClr val="FFFFFF"/>
                </a:clrFrom>
                <a:clrTo>
                  <a:srgbClr val="FFFFFF">
                    <a:alpha val="0"/>
                  </a:srgbClr>
                </a:clrTo>
              </a:clrChange>
            </a:blip>
            <a:srcRect l="8785" t="30208" r="62518" b="23959"/>
            <a:stretch>
              <a:fillRect/>
            </a:stretch>
          </p:blipFill>
          <p:spPr bwMode="auto">
            <a:xfrm>
              <a:off x="5410200" y="5562600"/>
              <a:ext cx="997527" cy="914400"/>
            </a:xfrm>
            <a:prstGeom prst="rect">
              <a:avLst/>
            </a:prstGeom>
            <a:noFill/>
            <a:ln w="9525">
              <a:noFill/>
              <a:miter lim="800000"/>
              <a:headEnd/>
              <a:tailEnd/>
            </a:ln>
          </p:spPr>
        </p:pic>
        <p:pic>
          <p:nvPicPr>
            <p:cNvPr id="15" name="Picture 4">
              <a:extLst>
                <a:ext uri="{FF2B5EF4-FFF2-40B4-BE49-F238E27FC236}">
                  <a16:creationId xmlns:a16="http://schemas.microsoft.com/office/drawing/2014/main" id="{C2029BA7-A2E8-4922-AE18-EC7FAB5DDD16}"/>
                </a:ext>
              </a:extLst>
            </p:cNvPr>
            <p:cNvPicPr>
              <a:picLocks noChangeAspect="1" noChangeArrowheads="1"/>
            </p:cNvPicPr>
            <p:nvPr/>
          </p:nvPicPr>
          <p:blipFill>
            <a:blip r:embed="rId7" cstate="print">
              <a:clrChange>
                <a:clrFrom>
                  <a:srgbClr val="FFFFFF"/>
                </a:clrFrom>
                <a:clrTo>
                  <a:srgbClr val="FFFFFF">
                    <a:alpha val="0"/>
                  </a:srgbClr>
                </a:clrTo>
              </a:clrChange>
            </a:blip>
            <a:srcRect l="8200" t="28126" r="63104" b="26042"/>
            <a:stretch>
              <a:fillRect/>
            </a:stretch>
          </p:blipFill>
          <p:spPr bwMode="auto">
            <a:xfrm>
              <a:off x="7308273" y="5562600"/>
              <a:ext cx="997527" cy="914400"/>
            </a:xfrm>
            <a:prstGeom prst="rect">
              <a:avLst/>
            </a:prstGeom>
            <a:noFill/>
            <a:ln w="9525">
              <a:noFill/>
              <a:miter lim="800000"/>
              <a:headEnd/>
              <a:tailEnd/>
            </a:ln>
          </p:spPr>
        </p:pic>
      </p:grpSp>
      <p:sp>
        <p:nvSpPr>
          <p:cNvPr id="16" name="TextBox 15">
            <a:extLst>
              <a:ext uri="{FF2B5EF4-FFF2-40B4-BE49-F238E27FC236}">
                <a16:creationId xmlns:a16="http://schemas.microsoft.com/office/drawing/2014/main" id="{474010FC-2C3C-4B25-8E8A-9A60464740F6}"/>
              </a:ext>
            </a:extLst>
          </p:cNvPr>
          <p:cNvSpPr txBox="1"/>
          <p:nvPr/>
        </p:nvSpPr>
        <p:spPr>
          <a:xfrm>
            <a:off x="1447800" y="191869"/>
            <a:ext cx="6454075" cy="646331"/>
          </a:xfrm>
          <a:prstGeom prst="rect">
            <a:avLst/>
          </a:prstGeom>
          <a:noFill/>
        </p:spPr>
        <p:txBody>
          <a:bodyPr wrap="none" rtlCol="0">
            <a:spAutoFit/>
          </a:bodyPr>
          <a:lstStyle/>
          <a:p>
            <a:r>
              <a:rPr lang="en-US" sz="3600" u="sng" dirty="0">
                <a:solidFill>
                  <a:schemeClr val="bg1"/>
                </a:solidFill>
              </a:rPr>
              <a:t>Detailed Fingerprint of Early Time</a:t>
            </a:r>
          </a:p>
        </p:txBody>
      </p:sp>
      <p:pic>
        <p:nvPicPr>
          <p:cNvPr id="17" name="Picture 2" descr="cmb_Edensities_horizontal_v1">
            <a:extLst>
              <a:ext uri="{FF2B5EF4-FFF2-40B4-BE49-F238E27FC236}">
                <a16:creationId xmlns:a16="http://schemas.microsoft.com/office/drawing/2014/main" id="{D697DCCE-317F-4841-8EA8-A6F869BBC001}"/>
              </a:ext>
            </a:extLst>
          </p:cNvPr>
          <p:cNvPicPr>
            <a:picLocks noChangeAspect="1" noChangeArrowheads="1"/>
          </p:cNvPicPr>
          <p:nvPr/>
        </p:nvPicPr>
        <p:blipFill rotWithShape="1">
          <a:blip r:embed="rId10" cstate="print"/>
          <a:srcRect l="62584" r="20518" b="47775"/>
          <a:stretch/>
        </p:blipFill>
        <p:spPr bwMode="auto">
          <a:xfrm>
            <a:off x="0" y="802"/>
            <a:ext cx="1066800" cy="1143000"/>
          </a:xfrm>
          <a:prstGeom prst="rect">
            <a:avLst/>
          </a:prstGeom>
          <a:noFill/>
          <a:ln w="9525">
            <a:noFill/>
            <a:miter lim="800000"/>
            <a:headEnd/>
            <a:tailEnd/>
          </a:ln>
        </p:spPr>
      </p:pic>
      <p:pic>
        <p:nvPicPr>
          <p:cNvPr id="18" name="Picture 2" descr="cmb_Edensities_horizontal_v1">
            <a:extLst>
              <a:ext uri="{FF2B5EF4-FFF2-40B4-BE49-F238E27FC236}">
                <a16:creationId xmlns:a16="http://schemas.microsoft.com/office/drawing/2014/main" id="{21F39041-7A7C-4C8B-B4E9-C8F7A24C7F1B}"/>
              </a:ext>
            </a:extLst>
          </p:cNvPr>
          <p:cNvPicPr>
            <a:picLocks noChangeAspect="1" noChangeArrowheads="1"/>
          </p:cNvPicPr>
          <p:nvPr/>
        </p:nvPicPr>
        <p:blipFill>
          <a:blip r:embed="rId10" cstate="print"/>
          <a:srcRect l="80689" t="4081" r="1207" b="49736"/>
          <a:stretch>
            <a:fillRect/>
          </a:stretch>
        </p:blipFill>
        <p:spPr bwMode="auto">
          <a:xfrm rot="16200000">
            <a:off x="8077202" y="76202"/>
            <a:ext cx="1142998" cy="990598"/>
          </a:xfrm>
          <a:prstGeom prst="rect">
            <a:avLst/>
          </a:prstGeom>
          <a:noFill/>
          <a:ln w="9525">
            <a:noFill/>
            <a:miter lim="800000"/>
            <a:headEnd/>
            <a:tailEnd/>
          </a:ln>
        </p:spPr>
      </p:pic>
    </p:spTree>
    <p:extLst>
      <p:ext uri="{BB962C8B-B14F-4D97-AF65-F5344CB8AC3E}">
        <p14:creationId xmlns:p14="http://schemas.microsoft.com/office/powerpoint/2010/main" val="281156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33600" y="101025"/>
            <a:ext cx="5259068" cy="584775"/>
          </a:xfrm>
          <a:prstGeom prst="rect">
            <a:avLst/>
          </a:prstGeom>
          <a:noFill/>
        </p:spPr>
        <p:txBody>
          <a:bodyPr wrap="none" rtlCol="0">
            <a:spAutoFit/>
          </a:bodyPr>
          <a:lstStyle/>
          <a:p>
            <a:r>
              <a:rPr lang="en-US" sz="3200" u="sng" dirty="0">
                <a:solidFill>
                  <a:schemeClr val="bg1"/>
                </a:solidFill>
              </a:rPr>
              <a:t>“Little Bang” Standard Model</a:t>
            </a:r>
          </a:p>
        </p:txBody>
      </p:sp>
      <p:pic>
        <p:nvPicPr>
          <p:cNvPr id="5" name="Picture 2" descr="cmb_Edensities_horizontal_v1"/>
          <p:cNvPicPr>
            <a:picLocks noChangeAspect="1" noChangeArrowheads="1"/>
          </p:cNvPicPr>
          <p:nvPr/>
        </p:nvPicPr>
        <p:blipFill>
          <a:blip r:embed="rId2" cstate="print"/>
          <a:srcRect/>
          <a:stretch>
            <a:fillRect/>
          </a:stretch>
        </p:blipFill>
        <p:spPr bwMode="auto">
          <a:xfrm>
            <a:off x="304800" y="762000"/>
            <a:ext cx="8522898" cy="2895600"/>
          </a:xfrm>
          <a:prstGeom prst="rect">
            <a:avLst/>
          </a:prstGeom>
          <a:noFill/>
          <a:ln w="9525">
            <a:noFill/>
            <a:miter lim="800000"/>
            <a:headEnd/>
            <a:tailEnd/>
          </a:ln>
        </p:spPr>
      </p:pic>
      <p:sp>
        <p:nvSpPr>
          <p:cNvPr id="13" name="TextBox 12"/>
          <p:cNvSpPr txBox="1"/>
          <p:nvPr/>
        </p:nvSpPr>
        <p:spPr>
          <a:xfrm>
            <a:off x="688727" y="3733800"/>
            <a:ext cx="7836312" cy="3062377"/>
          </a:xfrm>
          <a:prstGeom prst="rect">
            <a:avLst/>
          </a:prstGeom>
          <a:noFill/>
        </p:spPr>
        <p:txBody>
          <a:bodyPr wrap="none" rtlCol="0">
            <a:spAutoFit/>
          </a:bodyPr>
          <a:lstStyle/>
          <a:p>
            <a:pPr algn="ctr"/>
            <a:r>
              <a:rPr lang="en-US" sz="2800" i="1" u="sng" dirty="0">
                <a:solidFill>
                  <a:schemeClr val="bg1"/>
                </a:solidFill>
              </a:rPr>
              <a:t>Discovery</a:t>
            </a:r>
            <a:r>
              <a:rPr lang="en-US" sz="2800" i="1" dirty="0">
                <a:solidFill>
                  <a:schemeClr val="bg1"/>
                </a:solidFill>
              </a:rPr>
              <a:t>:   </a:t>
            </a:r>
            <a:r>
              <a:rPr lang="en-US" sz="2800" dirty="0">
                <a:solidFill>
                  <a:schemeClr val="bg1"/>
                </a:solidFill>
              </a:rPr>
              <a:t>Quark Gluon Plasma = Near Perfect Fluid</a:t>
            </a:r>
          </a:p>
          <a:p>
            <a:pPr algn="ctr"/>
            <a:r>
              <a:rPr lang="en-US" sz="2800" dirty="0">
                <a:solidFill>
                  <a:schemeClr val="bg1"/>
                </a:solidFill>
              </a:rPr>
              <a:t>Standard Model with Hydrodynamic Evolution</a:t>
            </a:r>
          </a:p>
          <a:p>
            <a:pPr algn="ctr"/>
            <a:r>
              <a:rPr lang="en-US" sz="2800" i="1" u="sng" dirty="0">
                <a:solidFill>
                  <a:schemeClr val="bg1"/>
                </a:solidFill>
              </a:rPr>
              <a:t>Precision</a:t>
            </a:r>
            <a:r>
              <a:rPr lang="en-US" sz="2800" i="1" dirty="0">
                <a:solidFill>
                  <a:schemeClr val="bg1"/>
                </a:solidFill>
              </a:rPr>
              <a:t>:   </a:t>
            </a:r>
            <a:r>
              <a:rPr lang="en-US" sz="2800" dirty="0">
                <a:solidFill>
                  <a:schemeClr val="bg1"/>
                </a:solidFill>
              </a:rPr>
              <a:t>Predictions of Flow Patterns</a:t>
            </a:r>
          </a:p>
          <a:p>
            <a:pPr algn="ctr"/>
            <a:r>
              <a:rPr lang="en-US" sz="1100" dirty="0">
                <a:solidFill>
                  <a:schemeClr val="bg1"/>
                </a:solidFill>
              </a:rPr>
              <a:t> </a:t>
            </a:r>
          </a:p>
          <a:p>
            <a:pPr algn="ctr"/>
            <a:r>
              <a:rPr lang="en-US" sz="2800" dirty="0">
                <a:solidFill>
                  <a:schemeClr val="bg1"/>
                </a:solidFill>
              </a:rPr>
              <a:t>but…</a:t>
            </a:r>
          </a:p>
          <a:p>
            <a:pPr algn="ctr"/>
            <a:r>
              <a:rPr lang="en-US" sz="1100" dirty="0">
                <a:solidFill>
                  <a:schemeClr val="bg1"/>
                </a:solidFill>
              </a:rPr>
              <a:t> </a:t>
            </a:r>
          </a:p>
          <a:p>
            <a:pPr algn="ctr"/>
            <a:r>
              <a:rPr lang="en-US" sz="2800" dirty="0">
                <a:solidFill>
                  <a:srgbClr val="FFFF00"/>
                </a:solidFill>
              </a:rPr>
              <a:t>How does it equilibrate so quickly (or does it)?</a:t>
            </a:r>
          </a:p>
          <a:p>
            <a:pPr algn="ctr"/>
            <a:r>
              <a:rPr lang="en-US" sz="2800" dirty="0">
                <a:solidFill>
                  <a:srgbClr val="FFFF00"/>
                </a:solidFill>
              </a:rPr>
              <a:t>What are the degrees of freedom or </a:t>
            </a:r>
            <a:r>
              <a:rPr lang="en-US" sz="2800" dirty="0" err="1">
                <a:solidFill>
                  <a:srgbClr val="FFFF00"/>
                </a:solidFill>
              </a:rPr>
              <a:t>quasiparticles</a:t>
            </a:r>
            <a:r>
              <a:rPr lang="en-US" sz="2800" dirty="0">
                <a:solidFill>
                  <a:srgbClr val="FFFF00"/>
                </a:solidFil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743200" y="0"/>
            <a:ext cx="3472617" cy="646331"/>
          </a:xfrm>
          <a:prstGeom prst="rect">
            <a:avLst/>
          </a:prstGeom>
          <a:noFill/>
        </p:spPr>
        <p:txBody>
          <a:bodyPr wrap="none" rtlCol="0">
            <a:spAutoFit/>
          </a:bodyPr>
          <a:lstStyle/>
          <a:p>
            <a:r>
              <a:rPr lang="en-US" sz="3600" u="sng" dirty="0">
                <a:solidFill>
                  <a:schemeClr val="bg1"/>
                </a:solidFill>
              </a:rPr>
              <a:t>Back to Discovery</a:t>
            </a:r>
          </a:p>
        </p:txBody>
      </p:sp>
      <p:pic>
        <p:nvPicPr>
          <p:cNvPr id="5"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2227" y="3531220"/>
            <a:ext cx="969034" cy="3707780"/>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90993" y="3783613"/>
            <a:ext cx="969034" cy="3707780"/>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7433" y="2764415"/>
            <a:ext cx="969034" cy="3707780"/>
          </a:xfrm>
          <a:prstGeom prst="rect">
            <a:avLst/>
          </a:prstGeom>
          <a:noFill/>
        </p:spPr>
      </p:pic>
      <p:pic>
        <p:nvPicPr>
          <p:cNvPr id="12"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9427" y="3531220"/>
            <a:ext cx="969034" cy="3707780"/>
          </a:xfrm>
          <a:prstGeom prst="rect">
            <a:avLst/>
          </a:prstGeom>
          <a:noFill/>
        </p:spPr>
      </p:pic>
      <p:sp>
        <p:nvSpPr>
          <p:cNvPr id="13" name="Rectangle 12"/>
          <p:cNvSpPr/>
          <p:nvPr/>
        </p:nvSpPr>
        <p:spPr>
          <a:xfrm>
            <a:off x="2438400" y="3733800"/>
            <a:ext cx="4191000" cy="1143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p:cNvSpPr/>
          <p:nvPr/>
        </p:nvSpPr>
        <p:spPr>
          <a:xfrm>
            <a:off x="2362200" y="5181600"/>
            <a:ext cx="4191000" cy="16764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7010400" y="39624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6248400" y="48006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ight Arrow 21"/>
          <p:cNvSpPr/>
          <p:nvPr/>
        </p:nvSpPr>
        <p:spPr>
          <a:xfrm>
            <a:off x="2438400" y="4724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1752600" y="4800600"/>
            <a:ext cx="381000" cy="4572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2286000" y="2348805"/>
            <a:ext cx="4800600" cy="1569660"/>
          </a:xfrm>
          <a:prstGeom prst="rect">
            <a:avLst/>
          </a:prstGeom>
          <a:noFill/>
        </p:spPr>
        <p:txBody>
          <a:bodyPr wrap="square" rtlCol="0">
            <a:spAutoFit/>
          </a:bodyPr>
          <a:lstStyle/>
          <a:p>
            <a:pPr algn="ctr"/>
            <a:r>
              <a:rPr lang="en-US" sz="4000" b="1" dirty="0">
                <a:solidFill>
                  <a:schemeClr val="bg1"/>
                </a:solidFill>
              </a:rPr>
              <a:t>A+A</a:t>
            </a:r>
          </a:p>
          <a:p>
            <a:pPr algn="ctr"/>
            <a:r>
              <a:rPr lang="en-US" sz="2800" b="1" dirty="0">
                <a:solidFill>
                  <a:schemeClr val="bg1"/>
                </a:solidFill>
                <a:sym typeface="Wingdings" pitchFamily="2" charset="2"/>
              </a:rPr>
              <a:t>Enough particles to equilibrate, QGP, collective motion</a:t>
            </a:r>
            <a:endParaRPr lang="en-US" sz="2800" b="1" dirty="0">
              <a:solidFill>
                <a:schemeClr val="bg1"/>
              </a:solidFill>
            </a:endParaRPr>
          </a:p>
        </p:txBody>
      </p:sp>
      <p:sp>
        <p:nvSpPr>
          <p:cNvPr id="25" name="TextBox 24"/>
          <p:cNvSpPr txBox="1"/>
          <p:nvPr/>
        </p:nvSpPr>
        <p:spPr>
          <a:xfrm>
            <a:off x="2133600" y="5288340"/>
            <a:ext cx="4800600" cy="1569660"/>
          </a:xfrm>
          <a:prstGeom prst="rect">
            <a:avLst/>
          </a:prstGeom>
          <a:noFill/>
        </p:spPr>
        <p:txBody>
          <a:bodyPr wrap="square" rtlCol="0">
            <a:spAutoFit/>
          </a:bodyPr>
          <a:lstStyle/>
          <a:p>
            <a:pPr algn="ctr"/>
            <a:r>
              <a:rPr lang="en-US" sz="4000" b="1" dirty="0" err="1">
                <a:solidFill>
                  <a:schemeClr val="bg1"/>
                </a:solidFill>
              </a:rPr>
              <a:t>p+p</a:t>
            </a:r>
            <a:r>
              <a:rPr lang="en-US" sz="4000" b="1" dirty="0">
                <a:solidFill>
                  <a:schemeClr val="bg1"/>
                </a:solidFill>
              </a:rPr>
              <a:t>, </a:t>
            </a:r>
            <a:r>
              <a:rPr lang="en-US" sz="4000" b="1" dirty="0" err="1">
                <a:solidFill>
                  <a:schemeClr val="bg1"/>
                </a:solidFill>
              </a:rPr>
              <a:t>p+A</a:t>
            </a:r>
            <a:endParaRPr lang="en-US" sz="4000" b="1" dirty="0">
              <a:solidFill>
                <a:schemeClr val="bg1"/>
              </a:solidFill>
            </a:endParaRPr>
          </a:p>
          <a:p>
            <a:pPr algn="ctr"/>
            <a:r>
              <a:rPr lang="en-US" sz="2800" b="1" dirty="0">
                <a:solidFill>
                  <a:schemeClr val="bg1"/>
                </a:solidFill>
                <a:sym typeface="Wingdings" pitchFamily="2" charset="2"/>
              </a:rPr>
              <a:t>Not enough particles to equilibrate, control experiment</a:t>
            </a:r>
            <a:endParaRPr lang="en-US" sz="2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P spid="22" grpId="0" animBg="1"/>
      <p:bldP spid="23" grpId="0" animBg="1"/>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152400"/>
            <a:ext cx="7226850" cy="646331"/>
          </a:xfrm>
          <a:prstGeom prst="rect">
            <a:avLst/>
          </a:prstGeom>
          <a:noFill/>
        </p:spPr>
        <p:txBody>
          <a:bodyPr wrap="none" rtlCol="0">
            <a:spAutoFit/>
          </a:bodyPr>
          <a:lstStyle/>
          <a:p>
            <a:r>
              <a:rPr lang="en-US" sz="3600" b="0" u="sng" dirty="0">
                <a:solidFill>
                  <a:schemeClr val="bg1"/>
                </a:solidFill>
              </a:rPr>
              <a:t>Fall 2012 Revolution – </a:t>
            </a:r>
            <a:r>
              <a:rPr lang="en-US" sz="3600" b="0" u="sng" dirty="0" err="1">
                <a:solidFill>
                  <a:schemeClr val="bg1"/>
                </a:solidFill>
              </a:rPr>
              <a:t>p+Pb</a:t>
            </a:r>
            <a:r>
              <a:rPr lang="en-US" sz="3600" b="0" u="sng" dirty="0">
                <a:solidFill>
                  <a:schemeClr val="bg1"/>
                </a:solidFill>
              </a:rPr>
              <a:t> Collisions</a:t>
            </a:r>
          </a:p>
        </p:txBody>
      </p:sp>
      <p:sp>
        <p:nvSpPr>
          <p:cNvPr id="5" name="TextBox 4"/>
          <p:cNvSpPr txBox="1"/>
          <p:nvPr/>
        </p:nvSpPr>
        <p:spPr>
          <a:xfrm>
            <a:off x="5244901" y="1473429"/>
            <a:ext cx="3886200" cy="4401205"/>
          </a:xfrm>
          <a:prstGeom prst="rect">
            <a:avLst/>
          </a:prstGeom>
          <a:noFill/>
        </p:spPr>
        <p:txBody>
          <a:bodyPr wrap="square" rtlCol="0">
            <a:spAutoFit/>
          </a:bodyPr>
          <a:lstStyle/>
          <a:p>
            <a:pPr algn="ctr"/>
            <a:r>
              <a:rPr lang="en-US" sz="2800" dirty="0">
                <a:solidFill>
                  <a:schemeClr val="bg1"/>
                </a:solidFill>
              </a:rPr>
              <a:t>Signal similar to that seen in A+A</a:t>
            </a:r>
          </a:p>
          <a:p>
            <a:pPr algn="ctr"/>
            <a:endParaRPr lang="en-US" sz="2800" b="0" dirty="0">
              <a:solidFill>
                <a:schemeClr val="bg1"/>
              </a:solidFill>
            </a:endParaRPr>
          </a:p>
          <a:p>
            <a:pPr algn="ctr"/>
            <a:r>
              <a:rPr lang="en-US" sz="2800" dirty="0">
                <a:solidFill>
                  <a:schemeClr val="bg1"/>
                </a:solidFill>
              </a:rPr>
              <a:t>Could it be flow?</a:t>
            </a:r>
          </a:p>
          <a:p>
            <a:pPr algn="ctr"/>
            <a:endParaRPr lang="en-US" sz="2800" b="0" dirty="0">
              <a:solidFill>
                <a:schemeClr val="bg1"/>
              </a:solidFill>
            </a:endParaRPr>
          </a:p>
          <a:p>
            <a:pPr algn="ctr"/>
            <a:r>
              <a:rPr lang="en-US" sz="2800" dirty="0">
                <a:solidFill>
                  <a:schemeClr val="bg1"/>
                </a:solidFill>
              </a:rPr>
              <a:t>Alternative proposal of initial state </a:t>
            </a:r>
          </a:p>
          <a:p>
            <a:pPr algn="ctr"/>
            <a:r>
              <a:rPr lang="en-US" sz="2800" dirty="0">
                <a:solidFill>
                  <a:schemeClr val="bg1"/>
                </a:solidFill>
              </a:rPr>
              <a:t>momentum domains – </a:t>
            </a:r>
            <a:r>
              <a:rPr lang="en-US" sz="2800" i="1" dirty="0">
                <a:solidFill>
                  <a:srgbClr val="FFFF00"/>
                </a:solidFill>
              </a:rPr>
              <a:t>nothing to do with geometry!</a:t>
            </a:r>
            <a:endParaRPr lang="en-US" sz="2800" b="0" i="1" dirty="0">
              <a:solidFill>
                <a:srgbClr val="FFFF00"/>
              </a:solidFill>
            </a:endParaRPr>
          </a:p>
        </p:txBody>
      </p:sp>
      <p:grpSp>
        <p:nvGrpSpPr>
          <p:cNvPr id="13" name="Group 12"/>
          <p:cNvGrpSpPr/>
          <p:nvPr/>
        </p:nvGrpSpPr>
        <p:grpSpPr>
          <a:xfrm>
            <a:off x="381000" y="1157288"/>
            <a:ext cx="4800600" cy="5243512"/>
            <a:chOff x="76200" y="914400"/>
            <a:chExt cx="5181600" cy="5505450"/>
          </a:xfrm>
        </p:grpSpPr>
        <p:pic>
          <p:nvPicPr>
            <p:cNvPr id="11266" name="Picture 2" descr="These three plots show the correlation between pairs of particles seen in the CMS detector. (&lt;i&gt;a&lt;/i&gt;) shows proton–proton collisions, and the arrow points to the ridge; (&lt;i&gt;b&lt;/i&gt;) shows the lead–lead collisions where a similar ridge emerged once more; and (&lt;i&gt;c&lt;/i&gt;) denotes the most recent proton–lead collisions where the ridge is seen once more. Δη is the angle in that plane measured between the two particles in the longitudinal plane. ΔΦ represents the difference between the angles of the two particles in question in the transverse plane. &lt;i&gt;R&lt;/i&gt; is a function of both Δη and ΔΦ. (Courtesy: CERN/CMS collaboration)"/>
            <p:cNvPicPr>
              <a:picLocks noChangeAspect="1" noChangeArrowheads="1"/>
            </p:cNvPicPr>
            <p:nvPr/>
          </p:nvPicPr>
          <p:blipFill>
            <a:blip r:embed="rId2" cstate="print"/>
            <a:srcRect l="39941" t="6972" r="3671" b="4139"/>
            <a:stretch>
              <a:fillRect/>
            </a:stretch>
          </p:blipFill>
          <p:spPr bwMode="auto">
            <a:xfrm>
              <a:off x="76200" y="914400"/>
              <a:ext cx="5181600" cy="5505450"/>
            </a:xfrm>
            <a:prstGeom prst="rect">
              <a:avLst/>
            </a:prstGeom>
            <a:noFill/>
          </p:spPr>
        </p:pic>
        <p:sp>
          <p:nvSpPr>
            <p:cNvPr id="9" name="Rectangle 8"/>
            <p:cNvSpPr/>
            <p:nvPr/>
          </p:nvSpPr>
          <p:spPr>
            <a:xfrm>
              <a:off x="228600" y="11430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0" name="Rectangle 9"/>
            <p:cNvSpPr/>
            <p:nvPr/>
          </p:nvSpPr>
          <p:spPr>
            <a:xfrm>
              <a:off x="76200" y="5867400"/>
              <a:ext cx="838200" cy="5232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1" name="Rectangle 10"/>
            <p:cNvSpPr/>
            <p:nvPr/>
          </p:nvSpPr>
          <p:spPr>
            <a:xfrm>
              <a:off x="4419600" y="612648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sp>
          <p:nvSpPr>
            <p:cNvPr id="12" name="Rectangle 11"/>
            <p:cNvSpPr/>
            <p:nvPr/>
          </p:nvSpPr>
          <p:spPr>
            <a:xfrm>
              <a:off x="4419600" y="914400"/>
              <a:ext cx="838200" cy="274320"/>
            </a:xfrm>
            <a:prstGeom prst="rect">
              <a:avLst/>
            </a:prstGeom>
            <a:solidFill>
              <a:schemeClr val="bg1"/>
            </a:solidFill>
          </p:spPr>
          <p:txBody>
            <a:bodyPr wrap="square" rtlCol="0" anchor="ctr">
              <a:spAutoFit/>
            </a:bodyPr>
            <a:lstStyle/>
            <a:p>
              <a:pPr algn="ctr"/>
              <a:endParaRPr lang="en-US" sz="2800" dirty="0">
                <a:solidFill>
                  <a:schemeClr val="bg1"/>
                </a:solidFill>
              </a:endParaRPr>
            </a:p>
          </p:txBody>
        </p:sp>
      </p:grpSp>
    </p:spTree>
    <p:extLst>
      <p:ext uri="{BB962C8B-B14F-4D97-AF65-F5344CB8AC3E}">
        <p14:creationId xmlns:p14="http://schemas.microsoft.com/office/powerpoint/2010/main" val="208092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BC2061-D08E-4040-BF05-E3EF110BD44C}"/>
              </a:ext>
            </a:extLst>
          </p:cNvPr>
          <p:cNvSpPr txBox="1"/>
          <p:nvPr/>
        </p:nvSpPr>
        <p:spPr>
          <a:xfrm>
            <a:off x="1600200" y="39469"/>
            <a:ext cx="5960158" cy="646331"/>
          </a:xfrm>
          <a:prstGeom prst="rect">
            <a:avLst/>
          </a:prstGeom>
          <a:noFill/>
        </p:spPr>
        <p:txBody>
          <a:bodyPr wrap="none" rtlCol="0">
            <a:spAutoFit/>
          </a:bodyPr>
          <a:lstStyle/>
          <a:p>
            <a:r>
              <a:rPr lang="en-US" sz="3600" u="sng" dirty="0">
                <a:solidFill>
                  <a:schemeClr val="bg1"/>
                </a:solidFill>
              </a:rPr>
              <a:t>PHENIX Role in the Revolution!</a:t>
            </a:r>
          </a:p>
        </p:txBody>
      </p:sp>
      <p:pic>
        <p:nvPicPr>
          <p:cNvPr id="3" name="Picture 2">
            <a:extLst>
              <a:ext uri="{FF2B5EF4-FFF2-40B4-BE49-F238E27FC236}">
                <a16:creationId xmlns:a16="http://schemas.microsoft.com/office/drawing/2014/main" id="{23CB2EA6-1AF5-4C6C-B548-27A01C5AA711}"/>
              </a:ext>
            </a:extLst>
          </p:cNvPr>
          <p:cNvPicPr>
            <a:picLocks noChangeAspect="1"/>
          </p:cNvPicPr>
          <p:nvPr/>
        </p:nvPicPr>
        <p:blipFill rotWithShape="1">
          <a:blip r:embed="rId2"/>
          <a:srcRect t="23333" r="2500" b="27778"/>
          <a:stretch/>
        </p:blipFill>
        <p:spPr>
          <a:xfrm>
            <a:off x="114300" y="838200"/>
            <a:ext cx="8915400" cy="2514600"/>
          </a:xfrm>
          <a:prstGeom prst="rect">
            <a:avLst/>
          </a:prstGeom>
        </p:spPr>
      </p:pic>
      <p:sp>
        <p:nvSpPr>
          <p:cNvPr id="4" name="TextBox 3">
            <a:extLst>
              <a:ext uri="{FF2B5EF4-FFF2-40B4-BE49-F238E27FC236}">
                <a16:creationId xmlns:a16="http://schemas.microsoft.com/office/drawing/2014/main" id="{CE0B2D17-F7D4-422A-890B-90E35CE2EEA4}"/>
              </a:ext>
            </a:extLst>
          </p:cNvPr>
          <p:cNvSpPr txBox="1"/>
          <p:nvPr/>
        </p:nvSpPr>
        <p:spPr>
          <a:xfrm>
            <a:off x="228600" y="3769052"/>
            <a:ext cx="3810000" cy="2769989"/>
          </a:xfrm>
          <a:prstGeom prst="rect">
            <a:avLst/>
          </a:prstGeom>
          <a:noFill/>
        </p:spPr>
        <p:txBody>
          <a:bodyPr wrap="square" rtlCol="0">
            <a:spAutoFit/>
          </a:bodyPr>
          <a:lstStyle/>
          <a:p>
            <a:pPr algn="ctr"/>
            <a:r>
              <a:rPr lang="en-US" sz="2800" dirty="0">
                <a:solidFill>
                  <a:srgbClr val="FFFF00"/>
                </a:solidFill>
              </a:rPr>
              <a:t>Analysis by Anne Sickles</a:t>
            </a:r>
          </a:p>
          <a:p>
            <a:pPr algn="ctr"/>
            <a:r>
              <a:rPr lang="en-US" sz="1600" dirty="0">
                <a:solidFill>
                  <a:srgbClr val="FFFF00"/>
                </a:solidFill>
              </a:rPr>
              <a:t> </a:t>
            </a:r>
          </a:p>
          <a:p>
            <a:pPr algn="ctr"/>
            <a:r>
              <a:rPr lang="en-US" sz="2800" dirty="0">
                <a:solidFill>
                  <a:srgbClr val="FFFF00"/>
                </a:solidFill>
              </a:rPr>
              <a:t>Indications of </a:t>
            </a:r>
          </a:p>
          <a:p>
            <a:pPr algn="ctr"/>
            <a:r>
              <a:rPr lang="en-US" sz="2800" dirty="0">
                <a:solidFill>
                  <a:srgbClr val="FFFF00"/>
                </a:solidFill>
              </a:rPr>
              <a:t>small droplet flow </a:t>
            </a:r>
          </a:p>
          <a:p>
            <a:pPr algn="ctr"/>
            <a:r>
              <a:rPr lang="en-US" sz="2800" dirty="0">
                <a:solidFill>
                  <a:srgbClr val="FFFF00"/>
                </a:solidFill>
              </a:rPr>
              <a:t>at RHIC too!</a:t>
            </a:r>
          </a:p>
          <a:p>
            <a:pPr algn="ctr"/>
            <a:r>
              <a:rPr lang="en-US" dirty="0">
                <a:solidFill>
                  <a:srgbClr val="FFFF00"/>
                </a:solidFill>
              </a:rPr>
              <a:t> </a:t>
            </a:r>
          </a:p>
          <a:p>
            <a:pPr algn="ctr"/>
            <a:r>
              <a:rPr lang="en-US" sz="2800" dirty="0">
                <a:solidFill>
                  <a:srgbClr val="FFFF00"/>
                </a:solidFill>
              </a:rPr>
              <a:t>245 citations to date</a:t>
            </a:r>
          </a:p>
        </p:txBody>
      </p:sp>
      <p:pic>
        <p:nvPicPr>
          <p:cNvPr id="176130" name="Picture 2" descr="Figure 4">
            <a:extLst>
              <a:ext uri="{FF2B5EF4-FFF2-40B4-BE49-F238E27FC236}">
                <a16:creationId xmlns:a16="http://schemas.microsoft.com/office/drawing/2014/main" id="{9B690DEB-3793-495B-ACA7-D8A06856A6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585" y="3611633"/>
            <a:ext cx="4762500" cy="3162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6789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2000" y="3352800"/>
            <a:ext cx="7543800" cy="400110"/>
          </a:xfrm>
          <a:prstGeom prst="rect">
            <a:avLst/>
          </a:prstGeom>
        </p:spPr>
        <p:txBody>
          <a:bodyPr wrap="square">
            <a:spAutoFit/>
          </a:bodyPr>
          <a:lstStyle/>
          <a:p>
            <a:r>
              <a:rPr lang="en-US" sz="2000" dirty="0">
                <a:solidFill>
                  <a:schemeClr val="bg1"/>
                </a:solidFill>
              </a:rPr>
              <a:t>http://journals.aps.org/prl/abstract/10.1103/PhysRevLett.113.112301</a:t>
            </a:r>
          </a:p>
        </p:txBody>
      </p:sp>
      <p:pic>
        <p:nvPicPr>
          <p:cNvPr id="14339" name="Picture 3"/>
          <p:cNvPicPr>
            <a:picLocks noChangeAspect="1" noChangeArrowheads="1"/>
          </p:cNvPicPr>
          <p:nvPr/>
        </p:nvPicPr>
        <p:blipFill>
          <a:blip r:embed="rId2" cstate="print"/>
          <a:srcRect/>
          <a:stretch>
            <a:fillRect/>
          </a:stretch>
        </p:blipFill>
        <p:spPr bwMode="auto">
          <a:xfrm>
            <a:off x="0" y="1164396"/>
            <a:ext cx="9144000" cy="2036004"/>
          </a:xfrm>
          <a:prstGeom prst="rect">
            <a:avLst/>
          </a:prstGeom>
          <a:noFill/>
          <a:ln w="9525">
            <a:noFill/>
            <a:miter lim="800000"/>
            <a:headEnd/>
            <a:tailEnd/>
          </a:ln>
        </p:spPr>
      </p:pic>
      <p:sp>
        <p:nvSpPr>
          <p:cNvPr id="8" name="TextBox 7"/>
          <p:cNvSpPr txBox="1"/>
          <p:nvPr/>
        </p:nvSpPr>
        <p:spPr>
          <a:xfrm>
            <a:off x="2204393" y="228600"/>
            <a:ext cx="4577407" cy="646331"/>
          </a:xfrm>
          <a:prstGeom prst="rect">
            <a:avLst/>
          </a:prstGeom>
          <a:noFill/>
        </p:spPr>
        <p:txBody>
          <a:bodyPr wrap="none" rtlCol="0">
            <a:spAutoFit/>
          </a:bodyPr>
          <a:lstStyle/>
          <a:p>
            <a:r>
              <a:rPr lang="en-US" sz="3600" b="0" u="sng" dirty="0">
                <a:solidFill>
                  <a:schemeClr val="bg1"/>
                </a:solidFill>
              </a:rPr>
              <a:t>Geometry Tests at RHIC</a:t>
            </a:r>
          </a:p>
        </p:txBody>
      </p:sp>
      <p:pic>
        <p:nvPicPr>
          <p:cNvPr id="9" name="Picture 2" descr="https://www.phenix.bnl.gov/WWW/p/draft/jdok/HydroAnimations/pAu_208/animate208.gif">
            <a:extLst>
              <a:ext uri="{FF2B5EF4-FFF2-40B4-BE49-F238E27FC236}">
                <a16:creationId xmlns:a16="http://schemas.microsoft.com/office/drawing/2014/main" id="{CB0C1426-722C-4CCA-90CF-5F0E803AFAD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0890" y="3910925"/>
            <a:ext cx="2743200" cy="263769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https://www.phenix.bnl.gov/WWW/p/draft/jdok/HydroAnimations/dAu_112/animate112.gif">
            <a:extLst>
              <a:ext uri="{FF2B5EF4-FFF2-40B4-BE49-F238E27FC236}">
                <a16:creationId xmlns:a16="http://schemas.microsoft.com/office/drawing/2014/main" id="{F119D532-273F-4EED-8AD8-9AADF751287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120290" y="3910925"/>
            <a:ext cx="2743200" cy="263769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ttps://www.phenix.bnl.gov/WWW/p/draft/jdok/HydroAnimations/He3Au_64/animate064.gif">
            <a:extLst>
              <a:ext uri="{FF2B5EF4-FFF2-40B4-BE49-F238E27FC236}">
                <a16:creationId xmlns:a16="http://schemas.microsoft.com/office/drawing/2014/main" id="{8E6A637E-6AEA-4831-B087-8138F3A75EC1}"/>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943600" y="3910925"/>
            <a:ext cx="2743200" cy="2637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81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F6D5A5-214D-48CC-A759-6904F1AE7CB5}"/>
              </a:ext>
            </a:extLst>
          </p:cNvPr>
          <p:cNvSpPr txBox="1"/>
          <p:nvPr/>
        </p:nvSpPr>
        <p:spPr>
          <a:xfrm>
            <a:off x="685800" y="47571"/>
            <a:ext cx="7986482" cy="954107"/>
          </a:xfrm>
          <a:prstGeom prst="rect">
            <a:avLst/>
          </a:prstGeom>
          <a:noFill/>
        </p:spPr>
        <p:txBody>
          <a:bodyPr wrap="none" rtlCol="0">
            <a:spAutoFit/>
          </a:bodyPr>
          <a:lstStyle/>
          <a:p>
            <a:pPr algn="ctr"/>
            <a:r>
              <a:rPr lang="en-US" sz="2800" dirty="0">
                <a:solidFill>
                  <a:schemeClr val="bg1"/>
                </a:solidFill>
              </a:rPr>
              <a:t>Full Experimental Results Published in Nature Physics </a:t>
            </a:r>
          </a:p>
          <a:p>
            <a:pPr algn="ctr"/>
            <a:r>
              <a:rPr lang="en-US" sz="2800" dirty="0">
                <a:solidFill>
                  <a:schemeClr val="bg1"/>
                </a:solidFill>
              </a:rPr>
              <a:t>just a few hours ago!</a:t>
            </a:r>
          </a:p>
        </p:txBody>
      </p:sp>
      <p:pic>
        <p:nvPicPr>
          <p:cNvPr id="4" name="Picture 3">
            <a:extLst>
              <a:ext uri="{FF2B5EF4-FFF2-40B4-BE49-F238E27FC236}">
                <a16:creationId xmlns:a16="http://schemas.microsoft.com/office/drawing/2014/main" id="{B1A663BE-0329-4887-95CE-F20C0D1F1E0E}"/>
              </a:ext>
            </a:extLst>
          </p:cNvPr>
          <p:cNvPicPr>
            <a:picLocks noChangeAspect="1"/>
          </p:cNvPicPr>
          <p:nvPr/>
        </p:nvPicPr>
        <p:blipFill rotWithShape="1">
          <a:blip r:embed="rId2"/>
          <a:srcRect t="13333" b="27407"/>
          <a:stretch/>
        </p:blipFill>
        <p:spPr>
          <a:xfrm>
            <a:off x="-33904" y="990600"/>
            <a:ext cx="9144000" cy="3048000"/>
          </a:xfrm>
          <a:prstGeom prst="rect">
            <a:avLst/>
          </a:prstGeom>
        </p:spPr>
      </p:pic>
      <p:pic>
        <p:nvPicPr>
          <p:cNvPr id="5" name="Picture 4">
            <a:extLst>
              <a:ext uri="{FF2B5EF4-FFF2-40B4-BE49-F238E27FC236}">
                <a16:creationId xmlns:a16="http://schemas.microsoft.com/office/drawing/2014/main" id="{3A432A5A-B795-4A43-946C-41C13967B1D5}"/>
              </a:ext>
            </a:extLst>
          </p:cNvPr>
          <p:cNvPicPr>
            <a:picLocks noChangeAspect="1"/>
          </p:cNvPicPr>
          <p:nvPr/>
        </p:nvPicPr>
        <p:blipFill rotWithShape="1">
          <a:blip r:embed="rId3"/>
          <a:srcRect t="14445" b="7037"/>
          <a:stretch/>
        </p:blipFill>
        <p:spPr>
          <a:xfrm>
            <a:off x="1142999" y="3348113"/>
            <a:ext cx="8108041" cy="358105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A0A46-DDB4-4603-89AC-6740FCD1C34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64C68024-D09F-470F-B29C-9ACE81CF472F}"/>
              </a:ext>
            </a:extLst>
          </p:cNvPr>
          <p:cNvPicPr>
            <a:picLocks noChangeAspect="1"/>
          </p:cNvPicPr>
          <p:nvPr/>
        </p:nvPicPr>
        <p:blipFill rotWithShape="1">
          <a:blip r:embed="rId2"/>
          <a:srcRect t="14445" r="3333" b="5556"/>
          <a:stretch/>
        </p:blipFill>
        <p:spPr>
          <a:xfrm>
            <a:off x="152400" y="228600"/>
            <a:ext cx="8839200" cy="4114800"/>
          </a:xfrm>
          <a:prstGeom prst="rect">
            <a:avLst/>
          </a:prstGeom>
        </p:spPr>
      </p:pic>
    </p:spTree>
    <p:extLst>
      <p:ext uri="{BB962C8B-B14F-4D97-AF65-F5344CB8AC3E}">
        <p14:creationId xmlns:p14="http://schemas.microsoft.com/office/powerpoint/2010/main" val="22331360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D4C83B2-D0A9-47D8-9856-182692B33461}"/>
              </a:ext>
            </a:extLst>
          </p:cNvPr>
          <p:cNvSpPr/>
          <p:nvPr/>
        </p:nvSpPr>
        <p:spPr>
          <a:xfrm>
            <a:off x="73012" y="735741"/>
            <a:ext cx="736492" cy="567967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F4126B63-C342-4FFF-A982-470C6455E0D2}"/>
              </a:ext>
            </a:extLst>
          </p:cNvPr>
          <p:cNvSpPr txBox="1"/>
          <p:nvPr/>
        </p:nvSpPr>
        <p:spPr>
          <a:xfrm>
            <a:off x="2667000" y="7176"/>
            <a:ext cx="3465500" cy="646331"/>
          </a:xfrm>
          <a:prstGeom prst="rect">
            <a:avLst/>
          </a:prstGeom>
          <a:noFill/>
        </p:spPr>
        <p:txBody>
          <a:bodyPr wrap="none" rtlCol="0">
            <a:spAutoFit/>
          </a:bodyPr>
          <a:lstStyle/>
          <a:p>
            <a:r>
              <a:rPr lang="en-US" sz="3600" u="sng" dirty="0">
                <a:solidFill>
                  <a:schemeClr val="bg1"/>
                </a:solidFill>
              </a:rPr>
              <a:t>All Three Systems</a:t>
            </a:r>
          </a:p>
        </p:txBody>
      </p:sp>
      <p:pic>
        <p:nvPicPr>
          <p:cNvPr id="6" name="Picture 5">
            <a:extLst>
              <a:ext uri="{FF2B5EF4-FFF2-40B4-BE49-F238E27FC236}">
                <a16:creationId xmlns:a16="http://schemas.microsoft.com/office/drawing/2014/main" id="{2AC9356C-A08C-42D6-8FDF-E9DCA6F45B98}"/>
              </a:ext>
            </a:extLst>
          </p:cNvPr>
          <p:cNvPicPr>
            <a:picLocks noChangeAspect="1"/>
          </p:cNvPicPr>
          <p:nvPr/>
        </p:nvPicPr>
        <p:blipFill>
          <a:blip r:embed="rId2"/>
          <a:stretch>
            <a:fillRect/>
          </a:stretch>
        </p:blipFill>
        <p:spPr>
          <a:xfrm>
            <a:off x="609600" y="750359"/>
            <a:ext cx="3516992" cy="5665059"/>
          </a:xfrm>
          <a:prstGeom prst="rect">
            <a:avLst/>
          </a:prstGeom>
        </p:spPr>
      </p:pic>
      <p:sp>
        <p:nvSpPr>
          <p:cNvPr id="7" name="TextBox 6">
            <a:extLst>
              <a:ext uri="{FF2B5EF4-FFF2-40B4-BE49-F238E27FC236}">
                <a16:creationId xmlns:a16="http://schemas.microsoft.com/office/drawing/2014/main" id="{B569D312-CC21-4903-B7D9-7C392CB62DE9}"/>
              </a:ext>
            </a:extLst>
          </p:cNvPr>
          <p:cNvSpPr txBox="1"/>
          <p:nvPr/>
        </p:nvSpPr>
        <p:spPr>
          <a:xfrm>
            <a:off x="1560598" y="6519446"/>
            <a:ext cx="6056338" cy="338554"/>
          </a:xfrm>
          <a:prstGeom prst="rect">
            <a:avLst/>
          </a:prstGeom>
          <a:noFill/>
        </p:spPr>
        <p:txBody>
          <a:bodyPr wrap="none" rtlCol="0">
            <a:spAutoFit/>
          </a:bodyPr>
          <a:lstStyle/>
          <a:p>
            <a:r>
              <a:rPr lang="en-US" sz="1600" dirty="0">
                <a:solidFill>
                  <a:schemeClr val="bg1"/>
                </a:solidFill>
              </a:rPr>
              <a:t>PHENIX, https://arxiv.org/abs/1805.02973, Published in Nature Physics</a:t>
            </a:r>
          </a:p>
        </p:txBody>
      </p:sp>
      <p:pic>
        <p:nvPicPr>
          <p:cNvPr id="8" name="Picture 7">
            <a:extLst>
              <a:ext uri="{FF2B5EF4-FFF2-40B4-BE49-F238E27FC236}">
                <a16:creationId xmlns:a16="http://schemas.microsoft.com/office/drawing/2014/main" id="{0EC4B06E-74BB-4577-8579-0F4652170F44}"/>
              </a:ext>
            </a:extLst>
          </p:cNvPr>
          <p:cNvPicPr>
            <a:picLocks noChangeAspect="1"/>
          </p:cNvPicPr>
          <p:nvPr/>
        </p:nvPicPr>
        <p:blipFill>
          <a:blip r:embed="rId3"/>
          <a:stretch>
            <a:fillRect/>
          </a:stretch>
        </p:blipFill>
        <p:spPr>
          <a:xfrm>
            <a:off x="4566099" y="1462612"/>
            <a:ext cx="3768397" cy="3950587"/>
          </a:xfrm>
          <a:prstGeom prst="rect">
            <a:avLst/>
          </a:prstGeom>
          <a:ln w="38100">
            <a:solidFill>
              <a:srgbClr val="FFFF00"/>
            </a:solidFill>
          </a:ln>
        </p:spPr>
      </p:pic>
      <p:sp>
        <p:nvSpPr>
          <p:cNvPr id="9" name="TextBox 8">
            <a:extLst>
              <a:ext uri="{FF2B5EF4-FFF2-40B4-BE49-F238E27FC236}">
                <a16:creationId xmlns:a16="http://schemas.microsoft.com/office/drawing/2014/main" id="{6AC7AAAD-8380-4B66-A417-132ABC26AD85}"/>
              </a:ext>
            </a:extLst>
          </p:cNvPr>
          <p:cNvSpPr txBox="1"/>
          <p:nvPr/>
        </p:nvSpPr>
        <p:spPr>
          <a:xfrm>
            <a:off x="4342016" y="866377"/>
            <a:ext cx="4305153" cy="461665"/>
          </a:xfrm>
          <a:prstGeom prst="rect">
            <a:avLst/>
          </a:prstGeom>
          <a:noFill/>
        </p:spPr>
        <p:txBody>
          <a:bodyPr wrap="none" rtlCol="0">
            <a:spAutoFit/>
          </a:bodyPr>
          <a:lstStyle/>
          <a:p>
            <a:pPr algn="ctr"/>
            <a:r>
              <a:rPr lang="en-US" sz="2400" dirty="0">
                <a:solidFill>
                  <a:srgbClr val="FFFF00"/>
                </a:solidFill>
              </a:rPr>
              <a:t>Follows ordering of eccentricities</a:t>
            </a:r>
          </a:p>
        </p:txBody>
      </p:sp>
      <p:sp>
        <p:nvSpPr>
          <p:cNvPr id="10" name="TextBox 9">
            <a:extLst>
              <a:ext uri="{FF2B5EF4-FFF2-40B4-BE49-F238E27FC236}">
                <a16:creationId xmlns:a16="http://schemas.microsoft.com/office/drawing/2014/main" id="{D8F546B9-80EB-4549-A9C7-573A854BC8BE}"/>
              </a:ext>
            </a:extLst>
          </p:cNvPr>
          <p:cNvSpPr txBox="1"/>
          <p:nvPr/>
        </p:nvSpPr>
        <p:spPr>
          <a:xfrm>
            <a:off x="4663180" y="5606902"/>
            <a:ext cx="3641638" cy="461665"/>
          </a:xfrm>
          <a:prstGeom prst="rect">
            <a:avLst/>
          </a:prstGeom>
          <a:noFill/>
        </p:spPr>
        <p:txBody>
          <a:bodyPr wrap="none" rtlCol="0">
            <a:spAutoFit/>
          </a:bodyPr>
          <a:lstStyle/>
          <a:p>
            <a:r>
              <a:rPr lang="en-US" sz="2400" dirty="0">
                <a:solidFill>
                  <a:schemeClr val="bg1"/>
                </a:solidFill>
              </a:rPr>
              <a:t>Multiplicity also plays a role</a:t>
            </a:r>
          </a:p>
        </p:txBody>
      </p:sp>
      <p:sp>
        <p:nvSpPr>
          <p:cNvPr id="2" name="TextBox 1">
            <a:extLst>
              <a:ext uri="{FF2B5EF4-FFF2-40B4-BE49-F238E27FC236}">
                <a16:creationId xmlns:a16="http://schemas.microsoft.com/office/drawing/2014/main" id="{7CC981B4-2FC2-462C-9678-D8A6353D92AF}"/>
              </a:ext>
            </a:extLst>
          </p:cNvPr>
          <p:cNvSpPr txBox="1"/>
          <p:nvPr/>
        </p:nvSpPr>
        <p:spPr>
          <a:xfrm>
            <a:off x="33374" y="646331"/>
            <a:ext cx="808235" cy="1015663"/>
          </a:xfrm>
          <a:prstGeom prst="rect">
            <a:avLst/>
          </a:prstGeom>
          <a:noFill/>
        </p:spPr>
        <p:txBody>
          <a:bodyPr wrap="none" rtlCol="0">
            <a:spAutoFit/>
          </a:bodyPr>
          <a:lstStyle/>
          <a:p>
            <a:r>
              <a:rPr lang="en-US" sz="6000" b="1" dirty="0"/>
              <a:t>v</a:t>
            </a:r>
            <a:r>
              <a:rPr lang="en-US" sz="6000" b="1" baseline="-25000" dirty="0"/>
              <a:t>2</a:t>
            </a:r>
          </a:p>
        </p:txBody>
      </p:sp>
      <p:sp>
        <p:nvSpPr>
          <p:cNvPr id="11" name="TextBox 10">
            <a:extLst>
              <a:ext uri="{FF2B5EF4-FFF2-40B4-BE49-F238E27FC236}">
                <a16:creationId xmlns:a16="http://schemas.microsoft.com/office/drawing/2014/main" id="{9D570752-82BF-4AD5-90BB-1F278ED5A421}"/>
              </a:ext>
            </a:extLst>
          </p:cNvPr>
          <p:cNvSpPr txBox="1"/>
          <p:nvPr/>
        </p:nvSpPr>
        <p:spPr>
          <a:xfrm>
            <a:off x="37872" y="3200400"/>
            <a:ext cx="808235" cy="1015663"/>
          </a:xfrm>
          <a:prstGeom prst="rect">
            <a:avLst/>
          </a:prstGeom>
          <a:noFill/>
        </p:spPr>
        <p:txBody>
          <a:bodyPr wrap="none" rtlCol="0">
            <a:spAutoFit/>
          </a:bodyPr>
          <a:lstStyle/>
          <a:p>
            <a:r>
              <a:rPr lang="en-US" sz="6000" b="1" dirty="0"/>
              <a:t>v</a:t>
            </a:r>
            <a:r>
              <a:rPr lang="en-US" sz="6000" b="1" baseline="-25000" dirty="0"/>
              <a:t>3</a:t>
            </a:r>
          </a:p>
        </p:txBody>
      </p:sp>
      <p:sp>
        <p:nvSpPr>
          <p:cNvPr id="4" name="Rectangle 3">
            <a:extLst>
              <a:ext uri="{FF2B5EF4-FFF2-40B4-BE49-F238E27FC236}">
                <a16:creationId xmlns:a16="http://schemas.microsoft.com/office/drawing/2014/main" id="{940498A3-A703-49E3-89C7-DF9B105FEF39}"/>
              </a:ext>
            </a:extLst>
          </p:cNvPr>
          <p:cNvSpPr/>
          <p:nvPr/>
        </p:nvSpPr>
        <p:spPr>
          <a:xfrm>
            <a:off x="533400" y="1981200"/>
            <a:ext cx="2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C19BF89-BE0D-41AF-A21E-D3352D6D71C1}"/>
              </a:ext>
            </a:extLst>
          </p:cNvPr>
          <p:cNvSpPr/>
          <p:nvPr/>
        </p:nvSpPr>
        <p:spPr>
          <a:xfrm>
            <a:off x="533400" y="4495800"/>
            <a:ext cx="228600" cy="381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
            <a:extLst>
              <a:ext uri="{FF2B5EF4-FFF2-40B4-BE49-F238E27FC236}">
                <a16:creationId xmlns:a16="http://schemas.microsoft.com/office/drawing/2014/main" id="{E60173E5-787D-4250-BFEE-36F0CD0D0A9B}"/>
              </a:ext>
            </a:extLst>
          </p:cNvPr>
          <p:cNvPicPr>
            <a:picLocks noChangeAspect="1" noChangeArrowheads="1"/>
          </p:cNvPicPr>
          <p:nvPr/>
        </p:nvPicPr>
        <p:blipFill>
          <a:blip r:embed="rId4" cstate="print">
            <a:clrChange>
              <a:clrFrom>
                <a:srgbClr val="FFFFFF"/>
              </a:clrFrom>
              <a:clrTo>
                <a:srgbClr val="FFFFFF">
                  <a:alpha val="0"/>
                </a:srgbClr>
              </a:clrTo>
            </a:clrChange>
          </a:blip>
          <a:srcRect l="8785" t="28125" r="63104" b="26042"/>
          <a:stretch>
            <a:fillRect/>
          </a:stretch>
        </p:blipFill>
        <p:spPr bwMode="auto">
          <a:xfrm>
            <a:off x="83808" y="1524000"/>
            <a:ext cx="644893" cy="591152"/>
          </a:xfrm>
          <a:prstGeom prst="rect">
            <a:avLst/>
          </a:prstGeom>
          <a:noFill/>
          <a:ln w="9525">
            <a:noFill/>
            <a:miter lim="800000"/>
            <a:headEnd/>
            <a:tailEnd/>
          </a:ln>
        </p:spPr>
      </p:pic>
      <p:pic>
        <p:nvPicPr>
          <p:cNvPr id="14" name="Picture 2">
            <a:extLst>
              <a:ext uri="{FF2B5EF4-FFF2-40B4-BE49-F238E27FC236}">
                <a16:creationId xmlns:a16="http://schemas.microsoft.com/office/drawing/2014/main" id="{11F55349-DDC4-4EE8-A1E5-AB5241F00FDC}"/>
              </a:ext>
            </a:extLst>
          </p:cNvPr>
          <p:cNvPicPr>
            <a:picLocks noChangeAspect="1" noChangeArrowheads="1"/>
          </p:cNvPicPr>
          <p:nvPr/>
        </p:nvPicPr>
        <p:blipFill>
          <a:blip r:embed="rId5" cstate="print">
            <a:clrChange>
              <a:clrFrom>
                <a:srgbClr val="FFFFFF"/>
              </a:clrFrom>
              <a:clrTo>
                <a:srgbClr val="FFFFFF">
                  <a:alpha val="0"/>
                </a:srgbClr>
              </a:clrTo>
            </a:clrChange>
          </a:blip>
          <a:srcRect l="9370" t="29167" r="61933" b="25000"/>
          <a:stretch>
            <a:fillRect/>
          </a:stretch>
        </p:blipFill>
        <p:spPr bwMode="auto">
          <a:xfrm>
            <a:off x="68334" y="4183691"/>
            <a:ext cx="665018" cy="609600"/>
          </a:xfrm>
          <a:prstGeom prst="rect">
            <a:avLst/>
          </a:prstGeom>
          <a:noFill/>
          <a:ln w="9525">
            <a:noFill/>
            <a:miter lim="800000"/>
            <a:headEnd/>
            <a:tailEnd/>
          </a:ln>
        </p:spPr>
      </p:pic>
    </p:spTree>
    <p:extLst>
      <p:ext uri="{BB962C8B-B14F-4D97-AF65-F5344CB8AC3E}">
        <p14:creationId xmlns:p14="http://schemas.microsoft.com/office/powerpoint/2010/main" val="2615088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505A4A-2553-4429-85E2-520CBA70E9B6}"/>
              </a:ext>
            </a:extLst>
          </p:cNvPr>
          <p:cNvPicPr>
            <a:picLocks noChangeAspect="1"/>
          </p:cNvPicPr>
          <p:nvPr/>
        </p:nvPicPr>
        <p:blipFill>
          <a:blip r:embed="rId2"/>
          <a:stretch>
            <a:fillRect/>
          </a:stretch>
        </p:blipFill>
        <p:spPr>
          <a:xfrm>
            <a:off x="0" y="902074"/>
            <a:ext cx="9144000" cy="2623330"/>
          </a:xfrm>
          <a:prstGeom prst="rect">
            <a:avLst/>
          </a:prstGeom>
        </p:spPr>
      </p:pic>
      <p:sp>
        <p:nvSpPr>
          <p:cNvPr id="6" name="TextBox 5">
            <a:extLst>
              <a:ext uri="{FF2B5EF4-FFF2-40B4-BE49-F238E27FC236}">
                <a16:creationId xmlns:a16="http://schemas.microsoft.com/office/drawing/2014/main" id="{C84D7DAD-B340-41A4-A680-68C342B1324D}"/>
              </a:ext>
            </a:extLst>
          </p:cNvPr>
          <p:cNvSpPr txBox="1"/>
          <p:nvPr/>
        </p:nvSpPr>
        <p:spPr>
          <a:xfrm>
            <a:off x="2283512" y="3930312"/>
            <a:ext cx="4410182" cy="1938992"/>
          </a:xfrm>
          <a:prstGeom prst="rect">
            <a:avLst/>
          </a:prstGeom>
          <a:noFill/>
        </p:spPr>
        <p:txBody>
          <a:bodyPr wrap="none" rtlCol="0">
            <a:spAutoFit/>
          </a:bodyPr>
          <a:lstStyle/>
          <a:p>
            <a:pPr algn="ctr"/>
            <a:r>
              <a:rPr lang="en-US" sz="2800" u="sng" dirty="0">
                <a:solidFill>
                  <a:srgbClr val="FFFF00"/>
                </a:solidFill>
              </a:rPr>
              <a:t>Midrapidity Values</a:t>
            </a:r>
          </a:p>
          <a:p>
            <a:pPr algn="ctr"/>
            <a:r>
              <a:rPr lang="en-US" sz="600" dirty="0">
                <a:solidFill>
                  <a:srgbClr val="FFFF00"/>
                </a:solidFill>
              </a:rPr>
              <a:t> </a:t>
            </a:r>
          </a:p>
          <a:p>
            <a:r>
              <a:rPr lang="en-US" sz="2800" dirty="0" err="1">
                <a:solidFill>
                  <a:srgbClr val="FFFF00"/>
                </a:solidFill>
              </a:rPr>
              <a:t>dN</a:t>
            </a:r>
            <a:r>
              <a:rPr lang="en-US" sz="2800" baseline="-25000" dirty="0" err="1">
                <a:solidFill>
                  <a:srgbClr val="FFFF00"/>
                </a:solidFill>
              </a:rPr>
              <a:t>ch</a:t>
            </a:r>
            <a:r>
              <a:rPr lang="en-US" sz="2800" dirty="0">
                <a:solidFill>
                  <a:srgbClr val="FFFF00"/>
                </a:solidFill>
              </a:rPr>
              <a:t>/d</a:t>
            </a:r>
            <a:r>
              <a:rPr lang="en-US" sz="2800" dirty="0">
                <a:solidFill>
                  <a:srgbClr val="FFFF00"/>
                </a:solidFill>
                <a:latin typeface="Symbol" panose="05050102010706020507" pitchFamily="18" charset="2"/>
              </a:rPr>
              <a:t>h</a:t>
            </a:r>
            <a:r>
              <a:rPr lang="en-US" sz="2800" dirty="0">
                <a:solidFill>
                  <a:srgbClr val="FFFF00"/>
                </a:solidFill>
              </a:rPr>
              <a:t> ~ 12         </a:t>
            </a:r>
            <a:r>
              <a:rPr lang="en-US" sz="2800" dirty="0" err="1">
                <a:solidFill>
                  <a:srgbClr val="FFFF00"/>
                </a:solidFill>
              </a:rPr>
              <a:t>p+Au</a:t>
            </a:r>
            <a:r>
              <a:rPr lang="en-US" sz="2800" dirty="0">
                <a:solidFill>
                  <a:srgbClr val="FFFF00"/>
                </a:solidFill>
              </a:rPr>
              <a:t> 0-5%</a:t>
            </a:r>
          </a:p>
          <a:p>
            <a:r>
              <a:rPr lang="en-US" sz="2800" dirty="0" err="1">
                <a:solidFill>
                  <a:srgbClr val="FFFF00"/>
                </a:solidFill>
              </a:rPr>
              <a:t>dN</a:t>
            </a:r>
            <a:r>
              <a:rPr lang="en-US" sz="2800" baseline="-25000" dirty="0" err="1">
                <a:solidFill>
                  <a:srgbClr val="FFFF00"/>
                </a:solidFill>
              </a:rPr>
              <a:t>ch</a:t>
            </a:r>
            <a:r>
              <a:rPr lang="en-US" sz="2800" dirty="0">
                <a:solidFill>
                  <a:srgbClr val="FFFF00"/>
                </a:solidFill>
              </a:rPr>
              <a:t>/d</a:t>
            </a:r>
            <a:r>
              <a:rPr lang="en-US" sz="2800" dirty="0">
                <a:solidFill>
                  <a:srgbClr val="FFFF00"/>
                </a:solidFill>
                <a:latin typeface="Symbol" panose="05050102010706020507" pitchFamily="18" charset="2"/>
              </a:rPr>
              <a:t>h </a:t>
            </a:r>
            <a:r>
              <a:rPr lang="en-US" sz="2800" dirty="0">
                <a:solidFill>
                  <a:srgbClr val="FFFF00"/>
                </a:solidFill>
              </a:rPr>
              <a:t>~ 18         </a:t>
            </a:r>
            <a:r>
              <a:rPr lang="en-US" sz="2800" dirty="0" err="1">
                <a:solidFill>
                  <a:srgbClr val="FFFF00"/>
                </a:solidFill>
              </a:rPr>
              <a:t>d+Au</a:t>
            </a:r>
            <a:r>
              <a:rPr lang="en-US" sz="2800" dirty="0">
                <a:solidFill>
                  <a:srgbClr val="FFFF00"/>
                </a:solidFill>
              </a:rPr>
              <a:t> 0-5%</a:t>
            </a:r>
          </a:p>
          <a:p>
            <a:r>
              <a:rPr lang="en-US" sz="2800" dirty="0" err="1">
                <a:solidFill>
                  <a:srgbClr val="FFFF00"/>
                </a:solidFill>
              </a:rPr>
              <a:t>dN</a:t>
            </a:r>
            <a:r>
              <a:rPr lang="en-US" sz="2800" baseline="-25000" dirty="0" err="1">
                <a:solidFill>
                  <a:srgbClr val="FFFF00"/>
                </a:solidFill>
              </a:rPr>
              <a:t>ch</a:t>
            </a:r>
            <a:r>
              <a:rPr lang="en-US" sz="2800" dirty="0">
                <a:solidFill>
                  <a:srgbClr val="FFFF00"/>
                </a:solidFill>
              </a:rPr>
              <a:t>/d</a:t>
            </a:r>
            <a:r>
              <a:rPr lang="en-US" sz="2800" dirty="0">
                <a:solidFill>
                  <a:srgbClr val="FFFF00"/>
                </a:solidFill>
                <a:latin typeface="Symbol" panose="05050102010706020507" pitchFamily="18" charset="2"/>
              </a:rPr>
              <a:t>h</a:t>
            </a:r>
            <a:r>
              <a:rPr lang="en-US" sz="2800" dirty="0">
                <a:solidFill>
                  <a:srgbClr val="FFFF00"/>
                </a:solidFill>
              </a:rPr>
              <a:t> ~ 22     </a:t>
            </a:r>
            <a:r>
              <a:rPr lang="en-US" sz="2800" baseline="30000" dirty="0">
                <a:solidFill>
                  <a:srgbClr val="FFFF00"/>
                </a:solidFill>
              </a:rPr>
              <a:t>3</a:t>
            </a:r>
            <a:r>
              <a:rPr lang="en-US" sz="2800" dirty="0">
                <a:solidFill>
                  <a:srgbClr val="FFFF00"/>
                </a:solidFill>
              </a:rPr>
              <a:t>He+Au 0-5%</a:t>
            </a:r>
          </a:p>
        </p:txBody>
      </p:sp>
      <p:sp>
        <p:nvSpPr>
          <p:cNvPr id="7" name="TextBox 6">
            <a:extLst>
              <a:ext uri="{FF2B5EF4-FFF2-40B4-BE49-F238E27FC236}">
                <a16:creationId xmlns:a16="http://schemas.microsoft.com/office/drawing/2014/main" id="{388D745E-6B2C-4BF7-A30D-B09F87D56524}"/>
              </a:ext>
            </a:extLst>
          </p:cNvPr>
          <p:cNvSpPr txBox="1"/>
          <p:nvPr/>
        </p:nvSpPr>
        <p:spPr>
          <a:xfrm>
            <a:off x="2513743" y="39652"/>
            <a:ext cx="4116512" cy="646331"/>
          </a:xfrm>
          <a:prstGeom prst="rect">
            <a:avLst/>
          </a:prstGeom>
          <a:noFill/>
        </p:spPr>
        <p:txBody>
          <a:bodyPr wrap="none" rtlCol="0">
            <a:spAutoFit/>
          </a:bodyPr>
          <a:lstStyle/>
          <a:p>
            <a:r>
              <a:rPr lang="en-US" sz="3600" u="sng" dirty="0">
                <a:solidFill>
                  <a:schemeClr val="bg1"/>
                </a:solidFill>
              </a:rPr>
              <a:t>Particle Multiplicities</a:t>
            </a:r>
          </a:p>
        </p:txBody>
      </p:sp>
      <p:sp>
        <p:nvSpPr>
          <p:cNvPr id="8" name="TextBox 7">
            <a:extLst>
              <a:ext uri="{FF2B5EF4-FFF2-40B4-BE49-F238E27FC236}">
                <a16:creationId xmlns:a16="http://schemas.microsoft.com/office/drawing/2014/main" id="{214C0CF6-B6B3-42FA-A857-A5B72A5BF341}"/>
              </a:ext>
            </a:extLst>
          </p:cNvPr>
          <p:cNvSpPr txBox="1"/>
          <p:nvPr/>
        </p:nvSpPr>
        <p:spPr>
          <a:xfrm>
            <a:off x="264694" y="5924170"/>
            <a:ext cx="8614611" cy="830997"/>
          </a:xfrm>
          <a:prstGeom prst="rect">
            <a:avLst/>
          </a:prstGeom>
          <a:noFill/>
        </p:spPr>
        <p:txBody>
          <a:bodyPr wrap="square" rtlCol="0">
            <a:spAutoFit/>
          </a:bodyPr>
          <a:lstStyle/>
          <a:p>
            <a:pPr algn="ctr"/>
            <a:r>
              <a:rPr lang="en-US" sz="2400" dirty="0">
                <a:solidFill>
                  <a:schemeClr val="bg1"/>
                </a:solidFill>
              </a:rPr>
              <a:t>Hydrodynamic calculations include the initial geometry differences and match the particle multiplicity for each system</a:t>
            </a:r>
          </a:p>
        </p:txBody>
      </p:sp>
      <p:sp>
        <p:nvSpPr>
          <p:cNvPr id="2" name="TextBox 1">
            <a:extLst>
              <a:ext uri="{FF2B5EF4-FFF2-40B4-BE49-F238E27FC236}">
                <a16:creationId xmlns:a16="http://schemas.microsoft.com/office/drawing/2014/main" id="{E458194F-236D-4174-A657-D3E023896C62}"/>
              </a:ext>
            </a:extLst>
          </p:cNvPr>
          <p:cNvSpPr txBox="1"/>
          <p:nvPr/>
        </p:nvSpPr>
        <p:spPr>
          <a:xfrm>
            <a:off x="3990153" y="3518987"/>
            <a:ext cx="5153847" cy="338554"/>
          </a:xfrm>
          <a:prstGeom prst="rect">
            <a:avLst/>
          </a:prstGeom>
          <a:noFill/>
        </p:spPr>
        <p:txBody>
          <a:bodyPr wrap="none" rtlCol="0">
            <a:spAutoFit/>
          </a:bodyPr>
          <a:lstStyle/>
          <a:p>
            <a:r>
              <a:rPr lang="en-US" sz="1600" dirty="0">
                <a:solidFill>
                  <a:schemeClr val="bg1"/>
                </a:solidFill>
              </a:rPr>
              <a:t>https://arxiv.org/abs/1807.11928, published Phys. Rev. Lett.</a:t>
            </a:r>
          </a:p>
        </p:txBody>
      </p:sp>
      <p:sp>
        <p:nvSpPr>
          <p:cNvPr id="3" name="Rectangle 2">
            <a:extLst>
              <a:ext uri="{FF2B5EF4-FFF2-40B4-BE49-F238E27FC236}">
                <a16:creationId xmlns:a16="http://schemas.microsoft.com/office/drawing/2014/main" id="{0DB96555-B5CE-436F-84B6-48A182F6DD86}"/>
              </a:ext>
            </a:extLst>
          </p:cNvPr>
          <p:cNvSpPr/>
          <p:nvPr/>
        </p:nvSpPr>
        <p:spPr>
          <a:xfrm>
            <a:off x="3276600" y="1371600"/>
            <a:ext cx="914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646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9860" name="Picture 4" descr="http://stream1.gifsoup.com/view7/20140505/5030844/starlings-murmuration-flock-of-birds-ytgifs-o.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0" y="-36898"/>
            <a:ext cx="9141858" cy="51422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26198" y="5244405"/>
            <a:ext cx="7884402" cy="1538883"/>
          </a:xfrm>
          <a:prstGeom prst="rect">
            <a:avLst/>
          </a:prstGeom>
          <a:noFill/>
        </p:spPr>
        <p:txBody>
          <a:bodyPr wrap="none" rtlCol="0">
            <a:spAutoFit/>
          </a:bodyPr>
          <a:lstStyle/>
          <a:p>
            <a:pPr algn="ctr"/>
            <a:r>
              <a:rPr lang="en-US" sz="2800" b="0" dirty="0">
                <a:solidFill>
                  <a:schemeClr val="bg1"/>
                </a:solidFill>
              </a:rPr>
              <a:t>Emergent Phenomena…   Collectivity…</a:t>
            </a:r>
          </a:p>
          <a:p>
            <a:pPr algn="ctr"/>
            <a:r>
              <a:rPr lang="en-US" sz="2800" b="0" dirty="0">
                <a:solidFill>
                  <a:schemeClr val="bg1"/>
                </a:solidFill>
              </a:rPr>
              <a:t>What is the underlying origin?</a:t>
            </a:r>
          </a:p>
          <a:p>
            <a:pPr algn="ctr"/>
            <a:r>
              <a:rPr lang="en-US" sz="1000" dirty="0">
                <a:solidFill>
                  <a:schemeClr val="bg1"/>
                </a:solidFill>
              </a:rPr>
              <a:t> </a:t>
            </a:r>
            <a:endParaRPr lang="en-US" sz="1000" b="0" dirty="0">
              <a:solidFill>
                <a:schemeClr val="bg1"/>
              </a:solidFill>
            </a:endParaRPr>
          </a:p>
          <a:p>
            <a:pPr algn="ctr"/>
            <a:r>
              <a:rPr lang="en-US" sz="2800" b="0" dirty="0">
                <a:solidFill>
                  <a:srgbClr val="FFFF00"/>
                </a:solidFill>
              </a:rPr>
              <a:t>For this flock of birds, it is all short range interactions</a:t>
            </a:r>
          </a:p>
        </p:txBody>
      </p:sp>
      <p:sp>
        <p:nvSpPr>
          <p:cNvPr id="2" name="TextBox 1"/>
          <p:cNvSpPr txBox="1"/>
          <p:nvPr/>
        </p:nvSpPr>
        <p:spPr>
          <a:xfrm>
            <a:off x="152400" y="76200"/>
            <a:ext cx="4251100" cy="646331"/>
          </a:xfrm>
          <a:prstGeom prst="rect">
            <a:avLst/>
          </a:prstGeom>
          <a:noFill/>
        </p:spPr>
        <p:txBody>
          <a:bodyPr wrap="none" rtlCol="0">
            <a:spAutoFit/>
          </a:bodyPr>
          <a:lstStyle/>
          <a:p>
            <a:r>
              <a:rPr lang="en-US" sz="3600" dirty="0"/>
              <a:t>How does this work?</a:t>
            </a:r>
            <a:endParaRPr lang="en-US" sz="3600" b="0" dirty="0"/>
          </a:p>
        </p:txBody>
      </p:sp>
    </p:spTree>
    <p:extLst>
      <p:ext uri="{BB962C8B-B14F-4D97-AF65-F5344CB8AC3E}">
        <p14:creationId xmlns:p14="http://schemas.microsoft.com/office/powerpoint/2010/main" val="174851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95449D-95A0-4C4F-BEC8-C664AF3A095D}"/>
              </a:ext>
            </a:extLst>
          </p:cNvPr>
          <p:cNvSpPr/>
          <p:nvPr/>
        </p:nvSpPr>
        <p:spPr>
          <a:xfrm>
            <a:off x="150725" y="819352"/>
            <a:ext cx="8763959" cy="60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FB6FDEB-18DF-4EDC-B0F9-466B01384A3A}"/>
              </a:ext>
            </a:extLst>
          </p:cNvPr>
          <p:cNvPicPr>
            <a:picLocks noChangeAspect="1"/>
          </p:cNvPicPr>
          <p:nvPr/>
        </p:nvPicPr>
        <p:blipFill>
          <a:blip r:embed="rId2"/>
          <a:stretch>
            <a:fillRect/>
          </a:stretch>
        </p:blipFill>
        <p:spPr>
          <a:xfrm>
            <a:off x="150725" y="1389042"/>
            <a:ext cx="8763959" cy="3489347"/>
          </a:xfrm>
          <a:prstGeom prst="rect">
            <a:avLst/>
          </a:prstGeom>
        </p:spPr>
      </p:pic>
      <p:sp>
        <p:nvSpPr>
          <p:cNvPr id="6" name="TextBox 5">
            <a:extLst>
              <a:ext uri="{FF2B5EF4-FFF2-40B4-BE49-F238E27FC236}">
                <a16:creationId xmlns:a16="http://schemas.microsoft.com/office/drawing/2014/main" id="{7BFDF3CB-B75B-483A-9457-4234243A93FD}"/>
              </a:ext>
            </a:extLst>
          </p:cNvPr>
          <p:cNvSpPr txBox="1"/>
          <p:nvPr/>
        </p:nvSpPr>
        <p:spPr>
          <a:xfrm>
            <a:off x="2189747" y="38502"/>
            <a:ext cx="5256567" cy="646331"/>
          </a:xfrm>
          <a:prstGeom prst="rect">
            <a:avLst/>
          </a:prstGeom>
          <a:noFill/>
        </p:spPr>
        <p:txBody>
          <a:bodyPr wrap="none" rtlCol="0">
            <a:spAutoFit/>
          </a:bodyPr>
          <a:lstStyle/>
          <a:p>
            <a:r>
              <a:rPr lang="en-US" sz="3600" u="sng" dirty="0">
                <a:solidFill>
                  <a:schemeClr val="bg1"/>
                </a:solidFill>
              </a:rPr>
              <a:t>Hydrodynamic Comparison</a:t>
            </a:r>
          </a:p>
        </p:txBody>
      </p:sp>
      <p:sp>
        <p:nvSpPr>
          <p:cNvPr id="7" name="TextBox 6">
            <a:extLst>
              <a:ext uri="{FF2B5EF4-FFF2-40B4-BE49-F238E27FC236}">
                <a16:creationId xmlns:a16="http://schemas.microsoft.com/office/drawing/2014/main" id="{80F40BF9-608B-4BFB-BF9B-DCEE44B42A32}"/>
              </a:ext>
            </a:extLst>
          </p:cNvPr>
          <p:cNvSpPr txBox="1"/>
          <p:nvPr/>
        </p:nvSpPr>
        <p:spPr>
          <a:xfrm>
            <a:off x="533400" y="5272921"/>
            <a:ext cx="8250207" cy="1546577"/>
          </a:xfrm>
          <a:prstGeom prst="rect">
            <a:avLst/>
          </a:prstGeom>
          <a:noFill/>
        </p:spPr>
        <p:txBody>
          <a:bodyPr wrap="none" rtlCol="0">
            <a:spAutoFit/>
          </a:bodyPr>
          <a:lstStyle/>
          <a:p>
            <a:pPr algn="ctr"/>
            <a:r>
              <a:rPr lang="en-US" sz="2400" dirty="0">
                <a:solidFill>
                  <a:schemeClr val="bg1"/>
                </a:solidFill>
              </a:rPr>
              <a:t> Agreement with v</a:t>
            </a:r>
            <a:r>
              <a:rPr lang="en-US" sz="2400" baseline="-25000" dirty="0">
                <a:solidFill>
                  <a:schemeClr val="bg1"/>
                </a:solidFill>
              </a:rPr>
              <a:t>2</a:t>
            </a:r>
            <a:r>
              <a:rPr lang="en-US" sz="2400" dirty="0">
                <a:solidFill>
                  <a:schemeClr val="bg1"/>
                </a:solidFill>
              </a:rPr>
              <a:t>, v</a:t>
            </a:r>
            <a:r>
              <a:rPr lang="en-US" sz="2400" baseline="-25000" dirty="0">
                <a:solidFill>
                  <a:schemeClr val="bg1"/>
                </a:solidFill>
              </a:rPr>
              <a:t>3</a:t>
            </a:r>
            <a:r>
              <a:rPr lang="en-US" sz="2400" dirty="0">
                <a:solidFill>
                  <a:schemeClr val="bg1"/>
                </a:solidFill>
              </a:rPr>
              <a:t> (</a:t>
            </a:r>
            <a:r>
              <a:rPr lang="en-US" sz="2400" dirty="0" err="1">
                <a:solidFill>
                  <a:schemeClr val="bg1"/>
                </a:solidFill>
              </a:rPr>
              <a:t>p</a:t>
            </a:r>
            <a:r>
              <a:rPr lang="en-US" sz="2400" baseline="-25000" dirty="0" err="1">
                <a:solidFill>
                  <a:schemeClr val="bg1"/>
                </a:solidFill>
              </a:rPr>
              <a:t>T</a:t>
            </a:r>
            <a:r>
              <a:rPr lang="en-US" sz="2400" dirty="0">
                <a:solidFill>
                  <a:schemeClr val="bg1"/>
                </a:solidFill>
              </a:rPr>
              <a:t>) for all three systems</a:t>
            </a:r>
          </a:p>
          <a:p>
            <a:pPr algn="ctr"/>
            <a:r>
              <a:rPr lang="en-US" sz="1100" dirty="0">
                <a:solidFill>
                  <a:schemeClr val="bg1"/>
                </a:solidFill>
              </a:rPr>
              <a:t> </a:t>
            </a:r>
          </a:p>
          <a:p>
            <a:pPr algn="ctr"/>
            <a:r>
              <a:rPr lang="en-US" sz="2400" dirty="0">
                <a:solidFill>
                  <a:srgbClr val="FF0000"/>
                </a:solidFill>
              </a:rPr>
              <a:t>SONIC hydrodynamic published prediction has very good p-value</a:t>
            </a:r>
          </a:p>
          <a:p>
            <a:pPr algn="ctr"/>
            <a:endParaRPr lang="en-US" sz="1050" dirty="0">
              <a:solidFill>
                <a:schemeClr val="bg1"/>
              </a:solidFill>
            </a:endParaRPr>
          </a:p>
          <a:p>
            <a:pPr algn="ctr"/>
            <a:r>
              <a:rPr lang="en-US" sz="2400" dirty="0">
                <a:solidFill>
                  <a:schemeClr val="accent1">
                    <a:lumMod val="40000"/>
                    <a:lumOff val="60000"/>
                  </a:schemeClr>
                </a:solidFill>
              </a:rPr>
              <a:t>Alternative hydrodynamics </a:t>
            </a:r>
            <a:r>
              <a:rPr lang="en-US" sz="2400" dirty="0" err="1">
                <a:solidFill>
                  <a:schemeClr val="accent1">
                    <a:lumMod val="40000"/>
                    <a:lumOff val="60000"/>
                  </a:schemeClr>
                </a:solidFill>
              </a:rPr>
              <a:t>iEBE</a:t>
            </a:r>
            <a:r>
              <a:rPr lang="en-US" sz="2400" dirty="0">
                <a:solidFill>
                  <a:schemeClr val="accent1">
                    <a:lumMod val="40000"/>
                    <a:lumOff val="60000"/>
                  </a:schemeClr>
                </a:solidFill>
              </a:rPr>
              <a:t>-VISHNU confirms results</a:t>
            </a:r>
          </a:p>
        </p:txBody>
      </p:sp>
      <p:pic>
        <p:nvPicPr>
          <p:cNvPr id="8" name="Picture 7">
            <a:extLst>
              <a:ext uri="{FF2B5EF4-FFF2-40B4-BE49-F238E27FC236}">
                <a16:creationId xmlns:a16="http://schemas.microsoft.com/office/drawing/2014/main" id="{DF0745C7-8F59-41F4-9D5E-A8885D17343A}"/>
              </a:ext>
            </a:extLst>
          </p:cNvPr>
          <p:cNvPicPr>
            <a:picLocks noChangeAspect="1"/>
          </p:cNvPicPr>
          <p:nvPr/>
        </p:nvPicPr>
        <p:blipFill rotWithShape="1">
          <a:blip r:embed="rId3"/>
          <a:srcRect l="66096" t="17143" r="25378" b="57820"/>
          <a:stretch/>
        </p:blipFill>
        <p:spPr>
          <a:xfrm>
            <a:off x="4302923" y="819352"/>
            <a:ext cx="779646" cy="656773"/>
          </a:xfrm>
          <a:prstGeom prst="rect">
            <a:avLst/>
          </a:prstGeom>
        </p:spPr>
      </p:pic>
      <p:pic>
        <p:nvPicPr>
          <p:cNvPr id="9" name="Picture 8">
            <a:extLst>
              <a:ext uri="{FF2B5EF4-FFF2-40B4-BE49-F238E27FC236}">
                <a16:creationId xmlns:a16="http://schemas.microsoft.com/office/drawing/2014/main" id="{C3CF51DA-268A-4BB9-A1F8-0F4FB68046CA}"/>
              </a:ext>
            </a:extLst>
          </p:cNvPr>
          <p:cNvPicPr>
            <a:picLocks noChangeAspect="1"/>
          </p:cNvPicPr>
          <p:nvPr/>
        </p:nvPicPr>
        <p:blipFill rotWithShape="1">
          <a:blip r:embed="rId3"/>
          <a:srcRect l="91052" t="13678" r="1991" b="65958"/>
          <a:stretch/>
        </p:blipFill>
        <p:spPr>
          <a:xfrm>
            <a:off x="6983989" y="840401"/>
            <a:ext cx="842225" cy="707261"/>
          </a:xfrm>
          <a:prstGeom prst="rect">
            <a:avLst/>
          </a:prstGeom>
        </p:spPr>
      </p:pic>
      <p:pic>
        <p:nvPicPr>
          <p:cNvPr id="10" name="Picture 9">
            <a:extLst>
              <a:ext uri="{FF2B5EF4-FFF2-40B4-BE49-F238E27FC236}">
                <a16:creationId xmlns:a16="http://schemas.microsoft.com/office/drawing/2014/main" id="{E26AB7E0-B6DB-45C5-BE9F-A0D82A05EE4C}"/>
              </a:ext>
            </a:extLst>
          </p:cNvPr>
          <p:cNvPicPr>
            <a:picLocks noChangeAspect="1"/>
          </p:cNvPicPr>
          <p:nvPr/>
        </p:nvPicPr>
        <p:blipFill rotWithShape="1">
          <a:blip r:embed="rId3"/>
          <a:srcRect l="44343" t="32085" r="48605" b="45167"/>
          <a:stretch/>
        </p:blipFill>
        <p:spPr>
          <a:xfrm>
            <a:off x="1564105" y="879359"/>
            <a:ext cx="644893" cy="596766"/>
          </a:xfrm>
          <a:prstGeom prst="rect">
            <a:avLst/>
          </a:prstGeom>
        </p:spPr>
      </p:pic>
      <p:sp>
        <p:nvSpPr>
          <p:cNvPr id="11" name="TextBox 10">
            <a:extLst>
              <a:ext uri="{FF2B5EF4-FFF2-40B4-BE49-F238E27FC236}">
                <a16:creationId xmlns:a16="http://schemas.microsoft.com/office/drawing/2014/main" id="{9689B1FE-0886-4E23-9F39-6062A978A582}"/>
              </a:ext>
            </a:extLst>
          </p:cNvPr>
          <p:cNvSpPr txBox="1"/>
          <p:nvPr/>
        </p:nvSpPr>
        <p:spPr>
          <a:xfrm>
            <a:off x="3048000" y="4878389"/>
            <a:ext cx="6009850" cy="338554"/>
          </a:xfrm>
          <a:prstGeom prst="rect">
            <a:avLst/>
          </a:prstGeom>
          <a:noFill/>
        </p:spPr>
        <p:txBody>
          <a:bodyPr wrap="none" rtlCol="0">
            <a:spAutoFit/>
          </a:bodyPr>
          <a:lstStyle/>
          <a:p>
            <a:r>
              <a:rPr lang="en-US" sz="1600" dirty="0">
                <a:solidFill>
                  <a:schemeClr val="bg1"/>
                </a:solidFill>
              </a:rPr>
              <a:t>PHENIX, https://arxiv.org/abs/1805.02973, Published in Nature Physics</a:t>
            </a:r>
          </a:p>
        </p:txBody>
      </p:sp>
      <p:pic>
        <p:nvPicPr>
          <p:cNvPr id="16" name="Picture 1">
            <a:extLst>
              <a:ext uri="{FF2B5EF4-FFF2-40B4-BE49-F238E27FC236}">
                <a16:creationId xmlns:a16="http://schemas.microsoft.com/office/drawing/2014/main" id="{7B0F8EB5-7BDD-40CC-9820-6C7D4D5F3E3F}"/>
              </a:ext>
            </a:extLst>
          </p:cNvPr>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l="8785" t="28125" r="63104" b="26042"/>
          <a:stretch>
            <a:fillRect/>
          </a:stretch>
        </p:blipFill>
        <p:spPr bwMode="auto">
          <a:xfrm>
            <a:off x="6705600" y="1907504"/>
            <a:ext cx="740714" cy="715655"/>
          </a:xfrm>
          <a:prstGeom prst="rect">
            <a:avLst/>
          </a:prstGeom>
          <a:noFill/>
          <a:ln w="9525">
            <a:noFill/>
            <a:miter lim="800000"/>
            <a:headEnd/>
            <a:tailEnd/>
          </a:ln>
        </p:spPr>
      </p:pic>
      <p:pic>
        <p:nvPicPr>
          <p:cNvPr id="17" name="Picture 2">
            <a:extLst>
              <a:ext uri="{FF2B5EF4-FFF2-40B4-BE49-F238E27FC236}">
                <a16:creationId xmlns:a16="http://schemas.microsoft.com/office/drawing/2014/main" id="{C6C128BF-E607-4FDC-8720-909E09F54F5A}"/>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blip>
          <a:srcRect l="9370" t="29167" r="61933" b="25000"/>
          <a:stretch>
            <a:fillRect/>
          </a:stretch>
        </p:blipFill>
        <p:spPr bwMode="auto">
          <a:xfrm>
            <a:off x="7924800" y="2692780"/>
            <a:ext cx="762000" cy="736220"/>
          </a:xfrm>
          <a:prstGeom prst="rect">
            <a:avLst/>
          </a:prstGeom>
          <a:noFill/>
          <a:ln w="9525">
            <a:noFill/>
            <a:miter lim="800000"/>
            <a:headEnd/>
            <a:tailEnd/>
          </a:ln>
        </p:spPr>
      </p:pic>
    </p:spTree>
    <p:extLst>
      <p:ext uri="{BB962C8B-B14F-4D97-AF65-F5344CB8AC3E}">
        <p14:creationId xmlns:p14="http://schemas.microsoft.com/office/powerpoint/2010/main" val="90062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7F3719A-3FE5-4623-933D-9C876292B7AC}"/>
              </a:ext>
            </a:extLst>
          </p:cNvPr>
          <p:cNvSpPr>
            <a:spLocks noGrp="1"/>
          </p:cNvSpPr>
          <p:nvPr>
            <p:ph type="sldNum" sz="quarter" idx="12"/>
          </p:nvPr>
        </p:nvSpPr>
        <p:spPr/>
        <p:txBody>
          <a:bodyPr/>
          <a:lstStyle/>
          <a:p>
            <a:fld id="{34A7B92C-F870-4A41-8B65-79C9C3836057}" type="slidenum">
              <a:rPr lang="en-US" smtClean="0"/>
              <a:t>21</a:t>
            </a:fld>
            <a:endParaRPr lang="en-US"/>
          </a:p>
        </p:txBody>
      </p:sp>
      <p:sp>
        <p:nvSpPr>
          <p:cNvPr id="5" name="TextBox 4">
            <a:extLst>
              <a:ext uri="{FF2B5EF4-FFF2-40B4-BE49-F238E27FC236}">
                <a16:creationId xmlns:a16="http://schemas.microsoft.com/office/drawing/2014/main" id="{607BF5E7-4471-4551-83F2-D809020CA631}"/>
              </a:ext>
            </a:extLst>
          </p:cNvPr>
          <p:cNvSpPr txBox="1"/>
          <p:nvPr/>
        </p:nvSpPr>
        <p:spPr>
          <a:xfrm>
            <a:off x="2059806" y="96253"/>
            <a:ext cx="5259966" cy="646331"/>
          </a:xfrm>
          <a:prstGeom prst="rect">
            <a:avLst/>
          </a:prstGeom>
          <a:noFill/>
        </p:spPr>
        <p:txBody>
          <a:bodyPr wrap="none" rtlCol="0">
            <a:spAutoFit/>
          </a:bodyPr>
          <a:lstStyle/>
          <a:p>
            <a:r>
              <a:rPr lang="en-US" sz="3600" u="sng" dirty="0">
                <a:solidFill>
                  <a:schemeClr val="bg1"/>
                </a:solidFill>
              </a:rPr>
              <a:t>“One fluid to rule them all”</a:t>
            </a:r>
          </a:p>
        </p:txBody>
      </p:sp>
      <p:sp>
        <p:nvSpPr>
          <p:cNvPr id="6" name="TextBox 5">
            <a:extLst>
              <a:ext uri="{FF2B5EF4-FFF2-40B4-BE49-F238E27FC236}">
                <a16:creationId xmlns:a16="http://schemas.microsoft.com/office/drawing/2014/main" id="{6E0F2A07-22F3-4C12-8008-7CA217138E5B}"/>
              </a:ext>
            </a:extLst>
          </p:cNvPr>
          <p:cNvSpPr txBox="1"/>
          <p:nvPr/>
        </p:nvSpPr>
        <p:spPr>
          <a:xfrm>
            <a:off x="1742348" y="6439301"/>
            <a:ext cx="5577424" cy="369332"/>
          </a:xfrm>
          <a:prstGeom prst="rect">
            <a:avLst/>
          </a:prstGeom>
          <a:noFill/>
        </p:spPr>
        <p:txBody>
          <a:bodyPr wrap="none" rtlCol="0">
            <a:spAutoFit/>
          </a:bodyPr>
          <a:lstStyle/>
          <a:p>
            <a:r>
              <a:rPr lang="en-US" dirty="0">
                <a:solidFill>
                  <a:schemeClr val="bg1"/>
                </a:solidFill>
              </a:rPr>
              <a:t>Weller and </a:t>
            </a:r>
            <a:r>
              <a:rPr lang="en-US" dirty="0" err="1">
                <a:solidFill>
                  <a:schemeClr val="bg1"/>
                </a:solidFill>
              </a:rPr>
              <a:t>Romatschke</a:t>
            </a:r>
            <a:r>
              <a:rPr lang="en-US" dirty="0">
                <a:solidFill>
                  <a:schemeClr val="bg1"/>
                </a:solidFill>
              </a:rPr>
              <a:t>, https://arxiv.org/abs/1701.07145</a:t>
            </a:r>
          </a:p>
        </p:txBody>
      </p:sp>
      <p:pic>
        <p:nvPicPr>
          <p:cNvPr id="7" name="Picture 6">
            <a:extLst>
              <a:ext uri="{FF2B5EF4-FFF2-40B4-BE49-F238E27FC236}">
                <a16:creationId xmlns:a16="http://schemas.microsoft.com/office/drawing/2014/main" id="{2ED752DA-D966-405B-B086-7CB92ADBDF38}"/>
              </a:ext>
            </a:extLst>
          </p:cNvPr>
          <p:cNvPicPr>
            <a:picLocks noChangeAspect="1"/>
          </p:cNvPicPr>
          <p:nvPr/>
        </p:nvPicPr>
        <p:blipFill rotWithShape="1">
          <a:blip r:embed="rId2"/>
          <a:srcRect l="3425" t="9995" b="14355"/>
          <a:stretch/>
        </p:blipFill>
        <p:spPr>
          <a:xfrm rot="10800000">
            <a:off x="262116" y="938295"/>
            <a:ext cx="8659356" cy="2292793"/>
          </a:xfrm>
          <a:prstGeom prst="rect">
            <a:avLst/>
          </a:prstGeom>
        </p:spPr>
      </p:pic>
      <p:pic>
        <p:nvPicPr>
          <p:cNvPr id="9" name="Picture 8">
            <a:extLst>
              <a:ext uri="{FF2B5EF4-FFF2-40B4-BE49-F238E27FC236}">
                <a16:creationId xmlns:a16="http://schemas.microsoft.com/office/drawing/2014/main" id="{F7133941-F304-4A25-A7EA-479DA10F6B97}"/>
              </a:ext>
            </a:extLst>
          </p:cNvPr>
          <p:cNvPicPr>
            <a:picLocks noChangeAspect="1"/>
          </p:cNvPicPr>
          <p:nvPr/>
        </p:nvPicPr>
        <p:blipFill>
          <a:blip r:embed="rId3"/>
          <a:stretch>
            <a:fillRect/>
          </a:stretch>
        </p:blipFill>
        <p:spPr>
          <a:xfrm>
            <a:off x="1281936" y="3835596"/>
            <a:ext cx="7639536" cy="2571456"/>
          </a:xfrm>
          <a:prstGeom prst="rect">
            <a:avLst/>
          </a:prstGeom>
        </p:spPr>
      </p:pic>
      <p:sp>
        <p:nvSpPr>
          <p:cNvPr id="2" name="TextBox 1">
            <a:extLst>
              <a:ext uri="{FF2B5EF4-FFF2-40B4-BE49-F238E27FC236}">
                <a16:creationId xmlns:a16="http://schemas.microsoft.com/office/drawing/2014/main" id="{522EBB33-EC58-4466-8771-C9E310869004}"/>
              </a:ext>
            </a:extLst>
          </p:cNvPr>
          <p:cNvSpPr txBox="1"/>
          <p:nvPr/>
        </p:nvSpPr>
        <p:spPr>
          <a:xfrm>
            <a:off x="2209800" y="3255608"/>
            <a:ext cx="742511" cy="523220"/>
          </a:xfrm>
          <a:prstGeom prst="rect">
            <a:avLst/>
          </a:prstGeom>
          <a:noFill/>
        </p:spPr>
        <p:txBody>
          <a:bodyPr wrap="none" rtlCol="0">
            <a:spAutoFit/>
          </a:bodyPr>
          <a:lstStyle/>
          <a:p>
            <a:r>
              <a:rPr lang="en-US" sz="2800" b="1" dirty="0" err="1">
                <a:solidFill>
                  <a:srgbClr val="FF0000"/>
                </a:solidFill>
              </a:rPr>
              <a:t>p+p</a:t>
            </a:r>
            <a:endParaRPr lang="en-US" sz="2800" b="1" dirty="0">
              <a:solidFill>
                <a:srgbClr val="FF0000"/>
              </a:solidFill>
            </a:endParaRPr>
          </a:p>
        </p:txBody>
      </p:sp>
      <p:sp>
        <p:nvSpPr>
          <p:cNvPr id="8" name="TextBox 7">
            <a:extLst>
              <a:ext uri="{FF2B5EF4-FFF2-40B4-BE49-F238E27FC236}">
                <a16:creationId xmlns:a16="http://schemas.microsoft.com/office/drawing/2014/main" id="{205C2373-47CC-4ACE-A422-9F57AECCF2AB}"/>
              </a:ext>
            </a:extLst>
          </p:cNvPr>
          <p:cNvSpPr txBox="1"/>
          <p:nvPr/>
        </p:nvSpPr>
        <p:spPr>
          <a:xfrm>
            <a:off x="5029200" y="3231089"/>
            <a:ext cx="939681" cy="523220"/>
          </a:xfrm>
          <a:prstGeom prst="rect">
            <a:avLst/>
          </a:prstGeom>
          <a:noFill/>
        </p:spPr>
        <p:txBody>
          <a:bodyPr wrap="none" rtlCol="0">
            <a:spAutoFit/>
          </a:bodyPr>
          <a:lstStyle/>
          <a:p>
            <a:r>
              <a:rPr lang="en-US" sz="2800" b="1" dirty="0" err="1">
                <a:solidFill>
                  <a:srgbClr val="FF0000"/>
                </a:solidFill>
              </a:rPr>
              <a:t>p+Pb</a:t>
            </a:r>
            <a:endParaRPr lang="en-US" sz="2800" b="1" dirty="0">
              <a:solidFill>
                <a:srgbClr val="FF0000"/>
              </a:solidFill>
            </a:endParaRPr>
          </a:p>
        </p:txBody>
      </p:sp>
      <p:sp>
        <p:nvSpPr>
          <p:cNvPr id="10" name="TextBox 9">
            <a:extLst>
              <a:ext uri="{FF2B5EF4-FFF2-40B4-BE49-F238E27FC236}">
                <a16:creationId xmlns:a16="http://schemas.microsoft.com/office/drawing/2014/main" id="{DB6BB9B1-FAD9-487B-A5B3-E41E795228D3}"/>
              </a:ext>
            </a:extLst>
          </p:cNvPr>
          <p:cNvSpPr txBox="1"/>
          <p:nvPr/>
        </p:nvSpPr>
        <p:spPr>
          <a:xfrm>
            <a:off x="7239000" y="3287857"/>
            <a:ext cx="1130438" cy="523220"/>
          </a:xfrm>
          <a:prstGeom prst="rect">
            <a:avLst/>
          </a:prstGeom>
          <a:noFill/>
        </p:spPr>
        <p:txBody>
          <a:bodyPr wrap="none" rtlCol="0">
            <a:spAutoFit/>
          </a:bodyPr>
          <a:lstStyle/>
          <a:p>
            <a:r>
              <a:rPr lang="en-US" sz="2800" b="1" dirty="0" err="1">
                <a:solidFill>
                  <a:srgbClr val="FF0000"/>
                </a:solidFill>
              </a:rPr>
              <a:t>Pb+Pb</a:t>
            </a:r>
            <a:endParaRPr lang="en-US" sz="2800" b="1" dirty="0">
              <a:solidFill>
                <a:srgbClr val="FF0000"/>
              </a:solidFill>
            </a:endParaRPr>
          </a:p>
        </p:txBody>
      </p:sp>
      <p:grpSp>
        <p:nvGrpSpPr>
          <p:cNvPr id="3" name="Group 2">
            <a:extLst>
              <a:ext uri="{FF2B5EF4-FFF2-40B4-BE49-F238E27FC236}">
                <a16:creationId xmlns:a16="http://schemas.microsoft.com/office/drawing/2014/main" id="{42B7B627-89B3-47EA-814A-69F7D67CF745}"/>
              </a:ext>
            </a:extLst>
          </p:cNvPr>
          <p:cNvGrpSpPr/>
          <p:nvPr/>
        </p:nvGrpSpPr>
        <p:grpSpPr>
          <a:xfrm>
            <a:off x="286179" y="3962400"/>
            <a:ext cx="733408" cy="2057400"/>
            <a:chOff x="9482554" y="2896677"/>
            <a:chExt cx="1004454" cy="2665923"/>
          </a:xfrm>
        </p:grpSpPr>
        <p:pic>
          <p:nvPicPr>
            <p:cNvPr id="11" name="Picture 1">
              <a:extLst>
                <a:ext uri="{FF2B5EF4-FFF2-40B4-BE49-F238E27FC236}">
                  <a16:creationId xmlns:a16="http://schemas.microsoft.com/office/drawing/2014/main" id="{D872665E-D501-4BE8-A108-925D2AA796E7}"/>
                </a:ext>
              </a:extLst>
            </p:cNvPr>
            <p:cNvPicPr>
              <a:picLocks noChangeAspect="1" noChangeArrowheads="1"/>
            </p:cNvPicPr>
            <p:nvPr/>
          </p:nvPicPr>
          <p:blipFill>
            <a:blip r:embed="rId4" cstate="print">
              <a:clrChange>
                <a:clrFrom>
                  <a:srgbClr val="FFFFFF"/>
                </a:clrFrom>
                <a:clrTo>
                  <a:srgbClr val="FFFFFF">
                    <a:alpha val="0"/>
                  </a:srgbClr>
                </a:clrTo>
              </a:clrChange>
              <a:duotone>
                <a:schemeClr val="accent1">
                  <a:shade val="45000"/>
                  <a:satMod val="135000"/>
                </a:schemeClr>
                <a:prstClr val="white"/>
              </a:duotone>
            </a:blip>
            <a:srcRect l="8785" t="28125" r="63104" b="26042"/>
            <a:stretch>
              <a:fillRect/>
            </a:stretch>
          </p:blipFill>
          <p:spPr bwMode="auto">
            <a:xfrm>
              <a:off x="9489481" y="2896677"/>
              <a:ext cx="997527" cy="914400"/>
            </a:xfrm>
            <a:prstGeom prst="rect">
              <a:avLst/>
            </a:prstGeom>
            <a:noFill/>
            <a:ln w="9525">
              <a:noFill/>
              <a:miter lim="800000"/>
              <a:headEnd/>
              <a:tailEnd/>
            </a:ln>
          </p:spPr>
        </p:pic>
        <p:pic>
          <p:nvPicPr>
            <p:cNvPr id="12" name="Picture 2">
              <a:extLst>
                <a:ext uri="{FF2B5EF4-FFF2-40B4-BE49-F238E27FC236}">
                  <a16:creationId xmlns:a16="http://schemas.microsoft.com/office/drawing/2014/main" id="{A11701F7-F535-49B8-A119-D9E687AB5977}"/>
                </a:ext>
              </a:extLst>
            </p:cNvPr>
            <p:cNvPicPr>
              <a:picLocks noChangeAspect="1" noChangeArrowheads="1"/>
            </p:cNvPicPr>
            <p:nvPr/>
          </p:nvPicPr>
          <p:blipFill>
            <a:blip r:embed="rId5" cstate="print">
              <a:clrChange>
                <a:clrFrom>
                  <a:srgbClr val="FFFFFF"/>
                </a:clrFrom>
                <a:clrTo>
                  <a:srgbClr val="FFFFFF">
                    <a:alpha val="0"/>
                  </a:srgbClr>
                </a:clrTo>
              </a:clrChange>
              <a:duotone>
                <a:prstClr val="black"/>
                <a:schemeClr val="accent2">
                  <a:tint val="45000"/>
                  <a:satMod val="400000"/>
                </a:schemeClr>
              </a:duotone>
            </a:blip>
            <a:srcRect l="9370" t="29167" r="61933" b="25000"/>
            <a:stretch>
              <a:fillRect/>
            </a:stretch>
          </p:blipFill>
          <p:spPr bwMode="auto">
            <a:xfrm>
              <a:off x="9482554" y="3733800"/>
              <a:ext cx="997527" cy="914400"/>
            </a:xfrm>
            <a:prstGeom prst="rect">
              <a:avLst/>
            </a:prstGeom>
            <a:noFill/>
            <a:ln w="9525">
              <a:noFill/>
              <a:miter lim="800000"/>
              <a:headEnd/>
              <a:tailEnd/>
            </a:ln>
          </p:spPr>
        </p:pic>
        <p:pic>
          <p:nvPicPr>
            <p:cNvPr id="13" name="Picture 3">
              <a:extLst>
                <a:ext uri="{FF2B5EF4-FFF2-40B4-BE49-F238E27FC236}">
                  <a16:creationId xmlns:a16="http://schemas.microsoft.com/office/drawing/2014/main" id="{CA901701-C622-49F6-B133-8680D04316FD}"/>
                </a:ext>
              </a:extLst>
            </p:cNvPr>
            <p:cNvPicPr>
              <a:picLocks noChangeAspect="1" noChangeArrowheads="1"/>
            </p:cNvPicPr>
            <p:nvPr/>
          </p:nvPicPr>
          <p:blipFill>
            <a:blip r:embed="rId6" cstate="print">
              <a:clrChange>
                <a:clrFrom>
                  <a:srgbClr val="FFFFFF"/>
                </a:clrFrom>
                <a:clrTo>
                  <a:srgbClr val="FFFFFF">
                    <a:alpha val="0"/>
                  </a:srgbClr>
                </a:clrTo>
              </a:clrChange>
              <a:duotone>
                <a:schemeClr val="accent3">
                  <a:shade val="45000"/>
                  <a:satMod val="135000"/>
                </a:schemeClr>
                <a:prstClr val="white"/>
              </a:duotone>
            </a:blip>
            <a:srcRect l="8785" t="30208" r="62518" b="23959"/>
            <a:stretch>
              <a:fillRect/>
            </a:stretch>
          </p:blipFill>
          <p:spPr bwMode="auto">
            <a:xfrm>
              <a:off x="9489481" y="4648200"/>
              <a:ext cx="997527" cy="914400"/>
            </a:xfrm>
            <a:prstGeom prst="rect">
              <a:avLst/>
            </a:prstGeom>
            <a:noFill/>
            <a:ln w="9525">
              <a:noFill/>
              <a:miter lim="800000"/>
              <a:headEnd/>
              <a:tailEnd/>
            </a:ln>
          </p:spPr>
        </p:pic>
      </p:grpSp>
    </p:spTree>
    <p:extLst>
      <p:ext uri="{BB962C8B-B14F-4D97-AF65-F5344CB8AC3E}">
        <p14:creationId xmlns:p14="http://schemas.microsoft.com/office/powerpoint/2010/main" val="21327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9F5337-A8BE-453E-B458-F70136D25865}"/>
              </a:ext>
            </a:extLst>
          </p:cNvPr>
          <p:cNvSpPr txBox="1"/>
          <p:nvPr/>
        </p:nvSpPr>
        <p:spPr>
          <a:xfrm>
            <a:off x="2561161" y="101025"/>
            <a:ext cx="4021678" cy="584775"/>
          </a:xfrm>
          <a:prstGeom prst="rect">
            <a:avLst/>
          </a:prstGeom>
          <a:noFill/>
        </p:spPr>
        <p:txBody>
          <a:bodyPr wrap="none" rtlCol="0">
            <a:spAutoFit/>
          </a:bodyPr>
          <a:lstStyle/>
          <a:p>
            <a:r>
              <a:rPr lang="en-US" sz="3200" u="sng" dirty="0">
                <a:solidFill>
                  <a:schemeClr val="bg1"/>
                </a:solidFill>
              </a:rPr>
              <a:t>What does it all mean?</a:t>
            </a:r>
          </a:p>
        </p:txBody>
      </p:sp>
      <p:sp>
        <p:nvSpPr>
          <p:cNvPr id="5" name="TextBox 4">
            <a:extLst>
              <a:ext uri="{FF2B5EF4-FFF2-40B4-BE49-F238E27FC236}">
                <a16:creationId xmlns:a16="http://schemas.microsoft.com/office/drawing/2014/main" id="{54B08FEE-D7B7-4A53-8533-6805991D123E}"/>
              </a:ext>
            </a:extLst>
          </p:cNvPr>
          <p:cNvSpPr txBox="1"/>
          <p:nvPr/>
        </p:nvSpPr>
        <p:spPr>
          <a:xfrm>
            <a:off x="152400" y="685800"/>
            <a:ext cx="8763000" cy="6555641"/>
          </a:xfrm>
          <a:prstGeom prst="rect">
            <a:avLst/>
          </a:prstGeom>
          <a:noFill/>
        </p:spPr>
        <p:txBody>
          <a:bodyPr wrap="square" rtlCol="0">
            <a:spAutoFit/>
          </a:bodyPr>
          <a:lstStyle/>
          <a:p>
            <a:r>
              <a:rPr lang="en-US" sz="2800" dirty="0">
                <a:solidFill>
                  <a:srgbClr val="FFFF00"/>
                </a:solidFill>
              </a:rPr>
              <a:t>I thought hydrodynamics only applies if </a:t>
            </a:r>
          </a:p>
          <a:p>
            <a:pPr marL="514350" indent="-514350">
              <a:buAutoNum type="arabicParenBoth"/>
            </a:pPr>
            <a:r>
              <a:rPr lang="en-US" sz="2800" dirty="0">
                <a:solidFill>
                  <a:srgbClr val="FFFF00"/>
                </a:solidFill>
              </a:rPr>
              <a:t>system is near equilibrium</a:t>
            </a:r>
          </a:p>
          <a:p>
            <a:pPr marL="514350" indent="-514350">
              <a:buAutoNum type="arabicParenBoth"/>
            </a:pPr>
            <a:r>
              <a:rPr lang="en-US" sz="2800" dirty="0">
                <a:solidFill>
                  <a:srgbClr val="FFFF00"/>
                </a:solidFill>
              </a:rPr>
              <a:t>system has a size scale L &gt;&gt; mean free path</a:t>
            </a:r>
          </a:p>
          <a:p>
            <a:endParaRPr lang="en-US" sz="2800" dirty="0">
              <a:solidFill>
                <a:schemeClr val="bg1"/>
              </a:solidFill>
            </a:endParaRPr>
          </a:p>
          <a:p>
            <a:r>
              <a:rPr lang="en-US" sz="2800" dirty="0">
                <a:solidFill>
                  <a:schemeClr val="bg1"/>
                </a:solidFill>
              </a:rPr>
              <a:t>How can these be true in </a:t>
            </a:r>
            <a:r>
              <a:rPr lang="en-US" sz="2800" dirty="0" err="1">
                <a:solidFill>
                  <a:schemeClr val="bg1"/>
                </a:solidFill>
              </a:rPr>
              <a:t>p+p</a:t>
            </a:r>
            <a:r>
              <a:rPr lang="en-US" sz="2800" dirty="0">
                <a:solidFill>
                  <a:schemeClr val="bg1"/>
                </a:solidFill>
              </a:rPr>
              <a:t>, </a:t>
            </a:r>
            <a:r>
              <a:rPr lang="en-US" sz="2800" dirty="0" err="1">
                <a:solidFill>
                  <a:schemeClr val="bg1"/>
                </a:solidFill>
              </a:rPr>
              <a:t>p+Au</a:t>
            </a:r>
            <a:r>
              <a:rPr lang="en-US" sz="2800" dirty="0">
                <a:solidFill>
                  <a:schemeClr val="bg1"/>
                </a:solidFill>
              </a:rPr>
              <a:t>, </a:t>
            </a:r>
            <a:r>
              <a:rPr lang="en-US" sz="2800" dirty="0" err="1">
                <a:solidFill>
                  <a:schemeClr val="bg1"/>
                </a:solidFill>
              </a:rPr>
              <a:t>d+Au</a:t>
            </a:r>
            <a:r>
              <a:rPr lang="en-US" sz="2800" dirty="0">
                <a:solidFill>
                  <a:schemeClr val="bg1"/>
                </a:solidFill>
              </a:rPr>
              <a:t>, etc.?</a:t>
            </a:r>
          </a:p>
          <a:p>
            <a:endParaRPr lang="en-US" sz="2800" dirty="0">
              <a:solidFill>
                <a:schemeClr val="bg1"/>
              </a:solidFill>
            </a:endParaRPr>
          </a:p>
          <a:p>
            <a:r>
              <a:rPr lang="en-US" sz="2800" dirty="0">
                <a:solidFill>
                  <a:srgbClr val="FFFF00"/>
                </a:solidFill>
              </a:rPr>
              <a:t>Maybe they are NOT!</a:t>
            </a:r>
          </a:p>
          <a:p>
            <a:endParaRPr lang="en-US" sz="2800" dirty="0">
              <a:solidFill>
                <a:schemeClr val="bg1"/>
              </a:solidFill>
            </a:endParaRPr>
          </a:p>
          <a:p>
            <a:r>
              <a:rPr lang="en-US" sz="2800" dirty="0">
                <a:solidFill>
                  <a:srgbClr val="FFC000"/>
                </a:solidFill>
              </a:rPr>
              <a:t>String Theory Dual (completely solvable at strong coupling)</a:t>
            </a:r>
          </a:p>
          <a:p>
            <a:r>
              <a:rPr lang="en-US" sz="2800" dirty="0">
                <a:solidFill>
                  <a:srgbClr val="FFC000"/>
                </a:solidFill>
              </a:rPr>
              <a:t>Systems very far from equilibrium still described by hydrodynamics as long as non-hydrodynamic modes are damped </a:t>
            </a:r>
            <a:r>
              <a:rPr lang="en-US" sz="2800" dirty="0">
                <a:solidFill>
                  <a:srgbClr val="FFC000"/>
                </a:solidFill>
                <a:sym typeface="Wingdings" panose="05000000000000000000" pitchFamily="2" charset="2"/>
              </a:rPr>
              <a:t> hydrodynamic attractor.   </a:t>
            </a:r>
          </a:p>
          <a:p>
            <a:endParaRPr lang="en-US" sz="2800" dirty="0">
              <a:solidFill>
                <a:srgbClr val="FFC000"/>
              </a:solidFill>
              <a:sym typeface="Wingdings" panose="05000000000000000000" pitchFamily="2" charset="2"/>
            </a:endParaRPr>
          </a:p>
          <a:p>
            <a:r>
              <a:rPr lang="en-US" sz="2800" dirty="0">
                <a:solidFill>
                  <a:srgbClr val="FFC000"/>
                </a:solidFill>
                <a:sym typeface="Wingdings" panose="05000000000000000000" pitchFamily="2" charset="2"/>
              </a:rPr>
              <a:t>Major re-thinking well beyond field of heavy ion physics.</a:t>
            </a:r>
            <a:endParaRPr lang="en-US" sz="2800" dirty="0">
              <a:solidFill>
                <a:srgbClr val="FFC000"/>
              </a:solidFill>
            </a:endParaRPr>
          </a:p>
          <a:p>
            <a:endParaRPr lang="en-US" sz="2800" dirty="0">
              <a:solidFill>
                <a:schemeClr val="bg1"/>
              </a:solidFill>
            </a:endParaRPr>
          </a:p>
        </p:txBody>
      </p:sp>
    </p:spTree>
    <p:extLst>
      <p:ext uri="{BB962C8B-B14F-4D97-AF65-F5344CB8AC3E}">
        <p14:creationId xmlns:p14="http://schemas.microsoft.com/office/powerpoint/2010/main" val="360678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8C6FA8C-BB94-4E9A-BDB9-1D8465D1FA41}"/>
              </a:ext>
            </a:extLst>
          </p:cNvPr>
          <p:cNvPicPr>
            <a:picLocks noChangeAspect="1"/>
          </p:cNvPicPr>
          <p:nvPr/>
        </p:nvPicPr>
        <p:blipFill>
          <a:blip r:embed="rId2"/>
          <a:stretch>
            <a:fillRect/>
          </a:stretch>
        </p:blipFill>
        <p:spPr>
          <a:xfrm>
            <a:off x="946885" y="3779153"/>
            <a:ext cx="7250229" cy="3102910"/>
          </a:xfrm>
          <a:prstGeom prst="rect">
            <a:avLst/>
          </a:prstGeom>
        </p:spPr>
      </p:pic>
      <p:pic>
        <p:nvPicPr>
          <p:cNvPr id="2" name="Picture 1">
            <a:extLst>
              <a:ext uri="{FF2B5EF4-FFF2-40B4-BE49-F238E27FC236}">
                <a16:creationId xmlns:a16="http://schemas.microsoft.com/office/drawing/2014/main" id="{A319557B-430E-43A4-80FF-7C046E3DF199}"/>
              </a:ext>
            </a:extLst>
          </p:cNvPr>
          <p:cNvPicPr>
            <a:picLocks noChangeAspect="1"/>
          </p:cNvPicPr>
          <p:nvPr/>
        </p:nvPicPr>
        <p:blipFill rotWithShape="1">
          <a:blip r:embed="rId3"/>
          <a:srcRect t="29536" r="20710" b="9722"/>
          <a:stretch/>
        </p:blipFill>
        <p:spPr>
          <a:xfrm>
            <a:off x="946885" y="85790"/>
            <a:ext cx="7250229" cy="3124200"/>
          </a:xfrm>
          <a:prstGeom prst="rect">
            <a:avLst/>
          </a:prstGeom>
        </p:spPr>
      </p:pic>
      <p:sp>
        <p:nvSpPr>
          <p:cNvPr id="3" name="Rectangle 2">
            <a:extLst>
              <a:ext uri="{FF2B5EF4-FFF2-40B4-BE49-F238E27FC236}">
                <a16:creationId xmlns:a16="http://schemas.microsoft.com/office/drawing/2014/main" id="{3ADB9444-087D-445B-8581-A2ADB921AE0E}"/>
              </a:ext>
            </a:extLst>
          </p:cNvPr>
          <p:cNvSpPr/>
          <p:nvPr/>
        </p:nvSpPr>
        <p:spPr>
          <a:xfrm>
            <a:off x="5029200" y="3209990"/>
            <a:ext cx="3312702" cy="369332"/>
          </a:xfrm>
          <a:prstGeom prst="rect">
            <a:avLst/>
          </a:prstGeom>
        </p:spPr>
        <p:txBody>
          <a:bodyPr wrap="none">
            <a:spAutoFit/>
          </a:bodyPr>
          <a:lstStyle/>
          <a:p>
            <a:r>
              <a:rPr lang="en-US" dirty="0">
                <a:solidFill>
                  <a:schemeClr val="bg1"/>
                </a:solidFill>
              </a:rPr>
              <a:t>https://arxiv.org/abs/1712.05815</a:t>
            </a:r>
          </a:p>
        </p:txBody>
      </p:sp>
    </p:spTree>
    <p:extLst>
      <p:ext uri="{BB962C8B-B14F-4D97-AF65-F5344CB8AC3E}">
        <p14:creationId xmlns:p14="http://schemas.microsoft.com/office/powerpoint/2010/main" val="39570117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B10902-B0B0-48E2-97F5-9173F15D5509}"/>
              </a:ext>
            </a:extLst>
          </p:cNvPr>
          <p:cNvSpPr txBox="1"/>
          <p:nvPr/>
        </p:nvSpPr>
        <p:spPr>
          <a:xfrm>
            <a:off x="2362200" y="2514600"/>
            <a:ext cx="4680769" cy="1200329"/>
          </a:xfrm>
          <a:prstGeom prst="rect">
            <a:avLst/>
          </a:prstGeom>
          <a:noFill/>
        </p:spPr>
        <p:txBody>
          <a:bodyPr wrap="none" rtlCol="0">
            <a:spAutoFit/>
          </a:bodyPr>
          <a:lstStyle/>
          <a:p>
            <a:r>
              <a:rPr lang="en-US" sz="7200" dirty="0">
                <a:solidFill>
                  <a:schemeClr val="bg1"/>
                </a:solidFill>
              </a:rPr>
              <a:t>Alternatives</a:t>
            </a:r>
          </a:p>
        </p:txBody>
      </p:sp>
    </p:spTree>
    <p:extLst>
      <p:ext uri="{BB962C8B-B14F-4D97-AF65-F5344CB8AC3E}">
        <p14:creationId xmlns:p14="http://schemas.microsoft.com/office/powerpoint/2010/main" val="640381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72F778-1FE9-4B56-BA36-3DDA532B8DE3}"/>
              </a:ext>
            </a:extLst>
          </p:cNvPr>
          <p:cNvSpPr txBox="1"/>
          <p:nvPr/>
        </p:nvSpPr>
        <p:spPr>
          <a:xfrm>
            <a:off x="99461" y="161099"/>
            <a:ext cx="7890045" cy="523220"/>
          </a:xfrm>
          <a:prstGeom prst="rect">
            <a:avLst/>
          </a:prstGeom>
          <a:noFill/>
        </p:spPr>
        <p:txBody>
          <a:bodyPr wrap="none" rtlCol="0">
            <a:spAutoFit/>
          </a:bodyPr>
          <a:lstStyle/>
          <a:p>
            <a:r>
              <a:rPr lang="en-US" sz="2800" dirty="0">
                <a:solidFill>
                  <a:srgbClr val="FFFF00"/>
                </a:solidFill>
              </a:rPr>
              <a:t>Is there a dual particle description to fluid dynamics?</a:t>
            </a:r>
          </a:p>
        </p:txBody>
      </p:sp>
      <p:pic>
        <p:nvPicPr>
          <p:cNvPr id="3" name="Picture 2">
            <a:extLst>
              <a:ext uri="{FF2B5EF4-FFF2-40B4-BE49-F238E27FC236}">
                <a16:creationId xmlns:a16="http://schemas.microsoft.com/office/drawing/2014/main" id="{3754BEC0-55E8-405B-8843-33E6FE458C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371600"/>
            <a:ext cx="6019800" cy="9168812"/>
          </a:xfrm>
          <a:prstGeom prst="rect">
            <a:avLst/>
          </a:prstGeom>
        </p:spPr>
      </p:pic>
      <p:sp>
        <p:nvSpPr>
          <p:cNvPr id="5" name="TextBox 4">
            <a:extLst>
              <a:ext uri="{FF2B5EF4-FFF2-40B4-BE49-F238E27FC236}">
                <a16:creationId xmlns:a16="http://schemas.microsoft.com/office/drawing/2014/main" id="{35DE31B6-6048-4655-B701-305D7AC90B3E}"/>
              </a:ext>
            </a:extLst>
          </p:cNvPr>
          <p:cNvSpPr txBox="1"/>
          <p:nvPr/>
        </p:nvSpPr>
        <p:spPr>
          <a:xfrm>
            <a:off x="90638" y="762000"/>
            <a:ext cx="8218147" cy="954107"/>
          </a:xfrm>
          <a:prstGeom prst="rect">
            <a:avLst/>
          </a:prstGeom>
          <a:noFill/>
        </p:spPr>
        <p:txBody>
          <a:bodyPr wrap="none" rtlCol="0">
            <a:spAutoFit/>
          </a:bodyPr>
          <a:lstStyle/>
          <a:p>
            <a:r>
              <a:rPr lang="en-US" sz="2800" dirty="0">
                <a:solidFill>
                  <a:schemeClr val="bg1"/>
                </a:solidFill>
              </a:rPr>
              <a:t>Some systems really have no quasiparticles</a:t>
            </a:r>
          </a:p>
          <a:p>
            <a:r>
              <a:rPr lang="en-US" sz="2800" dirty="0">
                <a:solidFill>
                  <a:schemeClr val="bg1"/>
                </a:solidFill>
              </a:rPr>
              <a:t>Near perfect fluidity implies uncertainty principle scales</a:t>
            </a:r>
          </a:p>
        </p:txBody>
      </p:sp>
      <p:sp>
        <p:nvSpPr>
          <p:cNvPr id="6" name="TextBox 5">
            <a:extLst>
              <a:ext uri="{FF2B5EF4-FFF2-40B4-BE49-F238E27FC236}">
                <a16:creationId xmlns:a16="http://schemas.microsoft.com/office/drawing/2014/main" id="{FADE3841-1FAF-432F-AA36-CF3E1A22FDAE}"/>
              </a:ext>
            </a:extLst>
          </p:cNvPr>
          <p:cNvSpPr txBox="1"/>
          <p:nvPr/>
        </p:nvSpPr>
        <p:spPr>
          <a:xfrm>
            <a:off x="5562600" y="2209800"/>
            <a:ext cx="3581400" cy="954107"/>
          </a:xfrm>
          <a:prstGeom prst="rect">
            <a:avLst/>
          </a:prstGeom>
          <a:noFill/>
        </p:spPr>
        <p:txBody>
          <a:bodyPr wrap="square" rtlCol="0">
            <a:spAutoFit/>
          </a:bodyPr>
          <a:lstStyle/>
          <a:p>
            <a:pPr algn="ctr"/>
            <a:r>
              <a:rPr lang="en-US" sz="2800" baseline="30000" dirty="0">
                <a:solidFill>
                  <a:srgbClr val="FF33CC"/>
                </a:solidFill>
              </a:rPr>
              <a:t>3</a:t>
            </a:r>
            <a:r>
              <a:rPr lang="en-US" sz="2800" dirty="0">
                <a:solidFill>
                  <a:srgbClr val="FF33CC"/>
                </a:solidFill>
              </a:rPr>
              <a:t>He+Au Collision</a:t>
            </a:r>
          </a:p>
          <a:p>
            <a:pPr algn="ctr"/>
            <a:r>
              <a:rPr lang="en-US" sz="2800" dirty="0">
                <a:solidFill>
                  <a:srgbClr val="FF33CC"/>
                </a:solidFill>
              </a:rPr>
              <a:t>AMPT Parton Cascade</a:t>
            </a:r>
          </a:p>
        </p:txBody>
      </p:sp>
      <p:sp>
        <p:nvSpPr>
          <p:cNvPr id="7" name="TextBox 6">
            <a:extLst>
              <a:ext uri="{FF2B5EF4-FFF2-40B4-BE49-F238E27FC236}">
                <a16:creationId xmlns:a16="http://schemas.microsoft.com/office/drawing/2014/main" id="{6488E7DA-A3A6-4B73-8686-1CD43131548A}"/>
              </a:ext>
            </a:extLst>
          </p:cNvPr>
          <p:cNvSpPr txBox="1"/>
          <p:nvPr/>
        </p:nvSpPr>
        <p:spPr>
          <a:xfrm>
            <a:off x="5594546" y="5033614"/>
            <a:ext cx="3549454" cy="1323439"/>
          </a:xfrm>
          <a:prstGeom prst="rect">
            <a:avLst/>
          </a:prstGeom>
          <a:noFill/>
        </p:spPr>
        <p:txBody>
          <a:bodyPr wrap="square" rtlCol="0">
            <a:spAutoFit/>
          </a:bodyPr>
          <a:lstStyle/>
          <a:p>
            <a:pPr algn="ctr"/>
            <a:r>
              <a:rPr lang="en-US" sz="1600" dirty="0">
                <a:solidFill>
                  <a:schemeClr val="bg1"/>
                </a:solidFill>
              </a:rPr>
              <a:t>Nagle et al., arXiv:1707.02307,  </a:t>
            </a:r>
          </a:p>
          <a:p>
            <a:pPr algn="ctr"/>
            <a:r>
              <a:rPr lang="en-US" sz="1600" dirty="0" err="1">
                <a:solidFill>
                  <a:schemeClr val="bg1"/>
                </a:solidFill>
              </a:rPr>
              <a:t>Orjuela</a:t>
            </a:r>
            <a:r>
              <a:rPr lang="en-US" sz="1600" dirty="0">
                <a:solidFill>
                  <a:schemeClr val="bg1"/>
                </a:solidFill>
              </a:rPr>
              <a:t> Koop et al., arXiv:1512.06949,  arXiv:1501.06880</a:t>
            </a:r>
          </a:p>
          <a:p>
            <a:pPr algn="ctr"/>
            <a:r>
              <a:rPr lang="en-US" sz="1600" dirty="0" err="1">
                <a:solidFill>
                  <a:schemeClr val="bg1"/>
                </a:solidFill>
              </a:rPr>
              <a:t>Bozek</a:t>
            </a:r>
            <a:r>
              <a:rPr lang="en-US" sz="1600" dirty="0">
                <a:solidFill>
                  <a:schemeClr val="bg1"/>
                </a:solidFill>
              </a:rPr>
              <a:t>, </a:t>
            </a:r>
            <a:r>
              <a:rPr lang="en-US" sz="1600" dirty="0" err="1">
                <a:solidFill>
                  <a:schemeClr val="bg1"/>
                </a:solidFill>
              </a:rPr>
              <a:t>Bzdak</a:t>
            </a:r>
            <a:r>
              <a:rPr lang="en-US" sz="1600" dirty="0">
                <a:solidFill>
                  <a:schemeClr val="bg1"/>
                </a:solidFill>
              </a:rPr>
              <a:t>, Ma,  arXiv:1503.03655</a:t>
            </a:r>
          </a:p>
          <a:p>
            <a:endParaRPr lang="en-US" sz="1600" dirty="0">
              <a:solidFill>
                <a:schemeClr val="bg1"/>
              </a:solidFill>
            </a:endParaRPr>
          </a:p>
        </p:txBody>
      </p:sp>
    </p:spTree>
    <p:extLst>
      <p:ext uri="{BB962C8B-B14F-4D97-AF65-F5344CB8AC3E}">
        <p14:creationId xmlns:p14="http://schemas.microsoft.com/office/powerpoint/2010/main" val="291818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4D4724D-BAA4-47B3-9391-40CA11FDE6D7}"/>
              </a:ext>
            </a:extLst>
          </p:cNvPr>
          <p:cNvSpPr txBox="1"/>
          <p:nvPr/>
        </p:nvSpPr>
        <p:spPr>
          <a:xfrm>
            <a:off x="91768" y="4876800"/>
            <a:ext cx="9176155" cy="1938992"/>
          </a:xfrm>
          <a:prstGeom prst="rect">
            <a:avLst/>
          </a:prstGeom>
          <a:noFill/>
        </p:spPr>
        <p:txBody>
          <a:bodyPr wrap="square" rtlCol="0">
            <a:spAutoFit/>
          </a:bodyPr>
          <a:lstStyle/>
          <a:p>
            <a:pPr algn="ctr"/>
            <a:r>
              <a:rPr lang="en-US" sz="1100" dirty="0">
                <a:solidFill>
                  <a:srgbClr val="FFFF00"/>
                </a:solidFill>
              </a:rPr>
              <a:t> </a:t>
            </a:r>
            <a:r>
              <a:rPr lang="en-US" sz="2400" dirty="0">
                <a:solidFill>
                  <a:srgbClr val="FFFF00"/>
                </a:solidFill>
              </a:rPr>
              <a:t>Poor quantitative description, but rough agreement with </a:t>
            </a:r>
            <a:r>
              <a:rPr lang="en-US" sz="2400" dirty="0" err="1">
                <a:solidFill>
                  <a:srgbClr val="FFFF00"/>
                </a:solidFill>
              </a:rPr>
              <a:t>v</a:t>
            </a:r>
            <a:r>
              <a:rPr lang="en-US" sz="2400" baseline="-25000" dirty="0" err="1">
                <a:solidFill>
                  <a:srgbClr val="FFFF00"/>
                </a:solidFill>
              </a:rPr>
              <a:t>n</a:t>
            </a:r>
            <a:r>
              <a:rPr lang="en-US" sz="2400" dirty="0">
                <a:solidFill>
                  <a:srgbClr val="FFFF00"/>
                </a:solidFill>
              </a:rPr>
              <a:t> ordering</a:t>
            </a:r>
          </a:p>
          <a:p>
            <a:pPr algn="ctr"/>
            <a:endParaRPr lang="en-US" sz="2400" dirty="0">
              <a:solidFill>
                <a:srgbClr val="FFFF00"/>
              </a:solidFill>
            </a:endParaRPr>
          </a:p>
          <a:p>
            <a:pPr algn="ctr"/>
            <a:r>
              <a:rPr lang="en-US" sz="2400" dirty="0">
                <a:solidFill>
                  <a:srgbClr val="FFFF00"/>
                </a:solidFill>
              </a:rPr>
              <a:t>Problem with proving/disproving quasiparticle picture …</a:t>
            </a:r>
          </a:p>
          <a:p>
            <a:pPr algn="ctr"/>
            <a:r>
              <a:rPr lang="en-US" sz="2400" dirty="0">
                <a:solidFill>
                  <a:srgbClr val="FFFF00"/>
                </a:solidFill>
              </a:rPr>
              <a:t>Cannot calculate QCD 2</a:t>
            </a:r>
            <a:r>
              <a:rPr lang="en-US" sz="2400" dirty="0">
                <a:solidFill>
                  <a:srgbClr val="FFFF00"/>
                </a:solidFill>
                <a:sym typeface="Wingdings" panose="05000000000000000000" pitchFamily="2" charset="2"/>
              </a:rPr>
              <a:t>2 cross section, angular distributions, etc.</a:t>
            </a:r>
          </a:p>
          <a:p>
            <a:pPr algn="ctr"/>
            <a:r>
              <a:rPr lang="en-US" sz="2400" dirty="0">
                <a:solidFill>
                  <a:srgbClr val="FFFF00"/>
                </a:solidFill>
                <a:sym typeface="Wingdings" panose="05000000000000000000" pitchFamily="2" charset="2"/>
              </a:rPr>
              <a:t>Many free parameters to match the data if desired</a:t>
            </a:r>
            <a:endParaRPr lang="en-US" sz="3200" dirty="0">
              <a:solidFill>
                <a:srgbClr val="FFFF00"/>
              </a:solidFill>
            </a:endParaRPr>
          </a:p>
        </p:txBody>
      </p:sp>
      <p:pic>
        <p:nvPicPr>
          <p:cNvPr id="13" name="Picture 12">
            <a:extLst>
              <a:ext uri="{FF2B5EF4-FFF2-40B4-BE49-F238E27FC236}">
                <a16:creationId xmlns:a16="http://schemas.microsoft.com/office/drawing/2014/main" id="{A96E338C-8A98-4D74-AB4B-EAEB4654A61A}"/>
              </a:ext>
            </a:extLst>
          </p:cNvPr>
          <p:cNvPicPr>
            <a:picLocks noChangeAspect="1"/>
          </p:cNvPicPr>
          <p:nvPr/>
        </p:nvPicPr>
        <p:blipFill>
          <a:blip r:embed="rId2"/>
          <a:stretch>
            <a:fillRect/>
          </a:stretch>
        </p:blipFill>
        <p:spPr>
          <a:xfrm>
            <a:off x="150725" y="1493756"/>
            <a:ext cx="8755505" cy="3282204"/>
          </a:xfrm>
          <a:prstGeom prst="rect">
            <a:avLst/>
          </a:prstGeom>
        </p:spPr>
      </p:pic>
      <p:sp>
        <p:nvSpPr>
          <p:cNvPr id="14" name="Rectangle 13">
            <a:extLst>
              <a:ext uri="{FF2B5EF4-FFF2-40B4-BE49-F238E27FC236}">
                <a16:creationId xmlns:a16="http://schemas.microsoft.com/office/drawing/2014/main" id="{1977FD0A-61D8-4037-B8DC-5CA8CA6D8A4D}"/>
              </a:ext>
            </a:extLst>
          </p:cNvPr>
          <p:cNvSpPr/>
          <p:nvPr/>
        </p:nvSpPr>
        <p:spPr>
          <a:xfrm>
            <a:off x="150725" y="961818"/>
            <a:ext cx="8755505" cy="60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15" name="Picture 14">
            <a:extLst>
              <a:ext uri="{FF2B5EF4-FFF2-40B4-BE49-F238E27FC236}">
                <a16:creationId xmlns:a16="http://schemas.microsoft.com/office/drawing/2014/main" id="{9DDFD790-F559-4B1B-9118-6FFB3770EE53}"/>
              </a:ext>
            </a:extLst>
          </p:cNvPr>
          <p:cNvPicPr>
            <a:picLocks noChangeAspect="1"/>
          </p:cNvPicPr>
          <p:nvPr/>
        </p:nvPicPr>
        <p:blipFill rotWithShape="1">
          <a:blip r:embed="rId3"/>
          <a:srcRect l="66096" t="17143" r="25378" b="57820"/>
          <a:stretch/>
        </p:blipFill>
        <p:spPr>
          <a:xfrm>
            <a:off x="4302923" y="961818"/>
            <a:ext cx="779646" cy="656773"/>
          </a:xfrm>
          <a:prstGeom prst="rect">
            <a:avLst/>
          </a:prstGeom>
        </p:spPr>
      </p:pic>
      <p:pic>
        <p:nvPicPr>
          <p:cNvPr id="16" name="Picture 15">
            <a:extLst>
              <a:ext uri="{FF2B5EF4-FFF2-40B4-BE49-F238E27FC236}">
                <a16:creationId xmlns:a16="http://schemas.microsoft.com/office/drawing/2014/main" id="{360874FD-7453-4ED3-8530-72E65B8C954B}"/>
              </a:ext>
            </a:extLst>
          </p:cNvPr>
          <p:cNvPicPr>
            <a:picLocks noChangeAspect="1"/>
          </p:cNvPicPr>
          <p:nvPr/>
        </p:nvPicPr>
        <p:blipFill rotWithShape="1">
          <a:blip r:embed="rId3"/>
          <a:srcRect l="91052" t="13678" r="1991" b="65958"/>
          <a:stretch/>
        </p:blipFill>
        <p:spPr>
          <a:xfrm>
            <a:off x="6983989" y="982867"/>
            <a:ext cx="842225" cy="707261"/>
          </a:xfrm>
          <a:prstGeom prst="rect">
            <a:avLst/>
          </a:prstGeom>
        </p:spPr>
      </p:pic>
      <p:pic>
        <p:nvPicPr>
          <p:cNvPr id="17" name="Picture 16">
            <a:extLst>
              <a:ext uri="{FF2B5EF4-FFF2-40B4-BE49-F238E27FC236}">
                <a16:creationId xmlns:a16="http://schemas.microsoft.com/office/drawing/2014/main" id="{8574EA0E-5F41-40B3-9457-73B858002C36}"/>
              </a:ext>
            </a:extLst>
          </p:cNvPr>
          <p:cNvPicPr>
            <a:picLocks noChangeAspect="1"/>
          </p:cNvPicPr>
          <p:nvPr/>
        </p:nvPicPr>
        <p:blipFill rotWithShape="1">
          <a:blip r:embed="rId3"/>
          <a:srcRect l="44343" t="32085" r="48605" b="45167"/>
          <a:stretch/>
        </p:blipFill>
        <p:spPr>
          <a:xfrm>
            <a:off x="1564105" y="1021825"/>
            <a:ext cx="644893" cy="596766"/>
          </a:xfrm>
          <a:prstGeom prst="rect">
            <a:avLst/>
          </a:prstGeom>
        </p:spPr>
      </p:pic>
      <p:sp>
        <p:nvSpPr>
          <p:cNvPr id="2" name="TextBox 1">
            <a:extLst>
              <a:ext uri="{FF2B5EF4-FFF2-40B4-BE49-F238E27FC236}">
                <a16:creationId xmlns:a16="http://schemas.microsoft.com/office/drawing/2014/main" id="{EF322421-7183-4172-A79D-EB84571AE8B1}"/>
              </a:ext>
            </a:extLst>
          </p:cNvPr>
          <p:cNvSpPr txBox="1"/>
          <p:nvPr/>
        </p:nvSpPr>
        <p:spPr>
          <a:xfrm>
            <a:off x="2155148" y="152400"/>
            <a:ext cx="4845685" cy="646331"/>
          </a:xfrm>
          <a:prstGeom prst="rect">
            <a:avLst/>
          </a:prstGeom>
          <a:noFill/>
        </p:spPr>
        <p:txBody>
          <a:bodyPr wrap="none" rtlCol="0">
            <a:spAutoFit/>
          </a:bodyPr>
          <a:lstStyle/>
          <a:p>
            <a:r>
              <a:rPr lang="en-US" sz="3600" u="sng" dirty="0">
                <a:solidFill>
                  <a:schemeClr val="bg1"/>
                </a:solidFill>
              </a:rPr>
              <a:t>Parton Scattering Results</a:t>
            </a:r>
          </a:p>
        </p:txBody>
      </p:sp>
    </p:spTree>
    <p:extLst>
      <p:ext uri="{BB962C8B-B14F-4D97-AF65-F5344CB8AC3E}">
        <p14:creationId xmlns:p14="http://schemas.microsoft.com/office/powerpoint/2010/main" val="6269063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3D390C-83BA-4E1C-9CAC-11718502F3CE}"/>
              </a:ext>
            </a:extLst>
          </p:cNvPr>
          <p:cNvSpPr txBox="1"/>
          <p:nvPr/>
        </p:nvSpPr>
        <p:spPr>
          <a:xfrm>
            <a:off x="2772024" y="76200"/>
            <a:ext cx="3552576" cy="769441"/>
          </a:xfrm>
          <a:prstGeom prst="rect">
            <a:avLst/>
          </a:prstGeom>
          <a:noFill/>
        </p:spPr>
        <p:txBody>
          <a:bodyPr wrap="none" rtlCol="0">
            <a:spAutoFit/>
          </a:bodyPr>
          <a:lstStyle/>
          <a:p>
            <a:r>
              <a:rPr lang="en-US" sz="4400" u="sng" dirty="0">
                <a:solidFill>
                  <a:schemeClr val="bg1"/>
                </a:solidFill>
              </a:rPr>
              <a:t>Color Domains</a:t>
            </a:r>
          </a:p>
        </p:txBody>
      </p:sp>
      <p:pic>
        <p:nvPicPr>
          <p:cNvPr id="5" name="Picture 1">
            <a:extLst>
              <a:ext uri="{FF2B5EF4-FFF2-40B4-BE49-F238E27FC236}">
                <a16:creationId xmlns:a16="http://schemas.microsoft.com/office/drawing/2014/main" id="{9412FFCF-8CC7-44A1-A383-C2CE8BA22D82}"/>
              </a:ext>
            </a:extLst>
          </p:cNvPr>
          <p:cNvPicPr>
            <a:picLocks noChangeAspect="1" noChangeArrowheads="1"/>
          </p:cNvPicPr>
          <p:nvPr/>
        </p:nvPicPr>
        <p:blipFill>
          <a:blip r:embed="rId2" cstate="print">
            <a:clrChange>
              <a:clrFrom>
                <a:srgbClr val="FCE5B2"/>
              </a:clrFrom>
              <a:clrTo>
                <a:srgbClr val="FCE5B2">
                  <a:alpha val="0"/>
                </a:srgbClr>
              </a:clrTo>
            </a:clrChange>
          </a:blip>
          <a:srcRect t="34568" r="58976" b="25926"/>
          <a:stretch>
            <a:fillRect/>
          </a:stretch>
        </p:blipFill>
        <p:spPr bwMode="auto">
          <a:xfrm>
            <a:off x="644387" y="2019300"/>
            <a:ext cx="3130550" cy="2209800"/>
          </a:xfrm>
          <a:prstGeom prst="rect">
            <a:avLst/>
          </a:prstGeom>
          <a:noFill/>
          <a:ln w="9525">
            <a:noFill/>
            <a:miter lim="800000"/>
            <a:headEnd/>
            <a:tailEnd/>
          </a:ln>
        </p:spPr>
      </p:pic>
      <p:sp>
        <p:nvSpPr>
          <p:cNvPr id="6" name="TextBox 5">
            <a:extLst>
              <a:ext uri="{FF2B5EF4-FFF2-40B4-BE49-F238E27FC236}">
                <a16:creationId xmlns:a16="http://schemas.microsoft.com/office/drawing/2014/main" id="{8A94893C-E1EB-4C48-84F1-8C556E5FA93C}"/>
              </a:ext>
            </a:extLst>
          </p:cNvPr>
          <p:cNvSpPr txBox="1"/>
          <p:nvPr/>
        </p:nvSpPr>
        <p:spPr>
          <a:xfrm>
            <a:off x="3886200" y="2819400"/>
            <a:ext cx="4182941" cy="954107"/>
          </a:xfrm>
          <a:prstGeom prst="rect">
            <a:avLst/>
          </a:prstGeom>
          <a:noFill/>
        </p:spPr>
        <p:txBody>
          <a:bodyPr wrap="none" rtlCol="0">
            <a:spAutoFit/>
          </a:bodyPr>
          <a:lstStyle/>
          <a:p>
            <a:pPr algn="ctr"/>
            <a:r>
              <a:rPr lang="en-US" sz="2800" dirty="0">
                <a:solidFill>
                  <a:schemeClr val="bg1"/>
                </a:solidFill>
              </a:rPr>
              <a:t>Theory has color domains…</a:t>
            </a:r>
          </a:p>
          <a:p>
            <a:pPr algn="ctr"/>
            <a:r>
              <a:rPr lang="en-US" sz="2800" dirty="0">
                <a:solidFill>
                  <a:schemeClr val="bg1"/>
                </a:solidFill>
              </a:rPr>
              <a:t>Size scale ~ 0.2-0.4 </a:t>
            </a:r>
            <a:r>
              <a:rPr lang="en-US" sz="2800" dirty="0" err="1">
                <a:solidFill>
                  <a:schemeClr val="bg1"/>
                </a:solidFill>
              </a:rPr>
              <a:t>fm</a:t>
            </a:r>
            <a:endParaRPr lang="en-US" sz="2800" dirty="0">
              <a:solidFill>
                <a:schemeClr val="bg1"/>
              </a:solidFill>
            </a:endParaRPr>
          </a:p>
        </p:txBody>
      </p:sp>
      <p:sp>
        <p:nvSpPr>
          <p:cNvPr id="7" name="TextBox 6">
            <a:extLst>
              <a:ext uri="{FF2B5EF4-FFF2-40B4-BE49-F238E27FC236}">
                <a16:creationId xmlns:a16="http://schemas.microsoft.com/office/drawing/2014/main" id="{A92EA614-0F23-4AB0-8755-3CB0EB5FD7BD}"/>
              </a:ext>
            </a:extLst>
          </p:cNvPr>
          <p:cNvSpPr txBox="1"/>
          <p:nvPr/>
        </p:nvSpPr>
        <p:spPr>
          <a:xfrm>
            <a:off x="457200" y="990600"/>
            <a:ext cx="8435643" cy="954107"/>
          </a:xfrm>
          <a:prstGeom prst="rect">
            <a:avLst/>
          </a:prstGeom>
          <a:noFill/>
        </p:spPr>
        <p:txBody>
          <a:bodyPr wrap="none" rtlCol="0">
            <a:spAutoFit/>
          </a:bodyPr>
          <a:lstStyle/>
          <a:p>
            <a:r>
              <a:rPr lang="en-US" sz="2800" dirty="0">
                <a:solidFill>
                  <a:schemeClr val="bg1"/>
                </a:solidFill>
              </a:rPr>
              <a:t>Effective field theory (saturation, color glass condensate)</a:t>
            </a:r>
          </a:p>
          <a:p>
            <a:r>
              <a:rPr lang="en-US" sz="2800" dirty="0">
                <a:solidFill>
                  <a:schemeClr val="bg1"/>
                </a:solidFill>
              </a:rPr>
              <a:t>at weak coupling, dense gluon fields</a:t>
            </a:r>
          </a:p>
        </p:txBody>
      </p:sp>
      <p:sp>
        <p:nvSpPr>
          <p:cNvPr id="2" name="TextBox 1">
            <a:extLst>
              <a:ext uri="{FF2B5EF4-FFF2-40B4-BE49-F238E27FC236}">
                <a16:creationId xmlns:a16="http://schemas.microsoft.com/office/drawing/2014/main" id="{70341173-19A4-48E0-A3EF-4B9BD47DE8A8}"/>
              </a:ext>
            </a:extLst>
          </p:cNvPr>
          <p:cNvSpPr txBox="1"/>
          <p:nvPr/>
        </p:nvSpPr>
        <p:spPr>
          <a:xfrm>
            <a:off x="533400" y="4191000"/>
            <a:ext cx="8001000" cy="1600438"/>
          </a:xfrm>
          <a:prstGeom prst="rect">
            <a:avLst/>
          </a:prstGeom>
          <a:noFill/>
        </p:spPr>
        <p:txBody>
          <a:bodyPr wrap="square" rtlCol="0">
            <a:spAutoFit/>
          </a:bodyPr>
          <a:lstStyle/>
          <a:p>
            <a:r>
              <a:rPr lang="en-US" sz="2800" dirty="0">
                <a:solidFill>
                  <a:schemeClr val="bg1"/>
                </a:solidFill>
              </a:rPr>
              <a:t>Gluons scattering from these domains if they have the right color get a kick (anti) aligned with field.</a:t>
            </a:r>
          </a:p>
          <a:p>
            <a:r>
              <a:rPr lang="en-US" sz="1400" dirty="0">
                <a:solidFill>
                  <a:srgbClr val="FFFF00"/>
                </a:solidFill>
              </a:rPr>
              <a:t> </a:t>
            </a:r>
          </a:p>
          <a:p>
            <a:r>
              <a:rPr lang="en-US" sz="2800" dirty="0">
                <a:solidFill>
                  <a:srgbClr val="FFFF00"/>
                </a:solidFill>
              </a:rPr>
              <a:t>Correlation is suppressed by a factor 1 / ( S</a:t>
            </a:r>
            <a:r>
              <a:rPr lang="en-US" sz="2800" baseline="-25000" dirty="0">
                <a:solidFill>
                  <a:srgbClr val="FFFF00"/>
                </a:solidFill>
              </a:rPr>
              <a:t>T</a:t>
            </a:r>
            <a:r>
              <a:rPr lang="en-US" sz="2800" dirty="0">
                <a:solidFill>
                  <a:srgbClr val="FFFF00"/>
                </a:solidFill>
              </a:rPr>
              <a:t> Q</a:t>
            </a:r>
            <a:r>
              <a:rPr lang="en-US" sz="2800" baseline="-25000" dirty="0">
                <a:solidFill>
                  <a:srgbClr val="FFFF00"/>
                </a:solidFill>
              </a:rPr>
              <a:t>s</a:t>
            </a:r>
            <a:r>
              <a:rPr lang="en-US" sz="2800" baseline="30000" dirty="0">
                <a:solidFill>
                  <a:srgbClr val="FFFF00"/>
                </a:solidFill>
              </a:rPr>
              <a:t>2</a:t>
            </a:r>
            <a:r>
              <a:rPr lang="en-US" sz="2800" dirty="0">
                <a:solidFill>
                  <a:srgbClr val="FFFF00"/>
                </a:solidFill>
              </a:rPr>
              <a:t> N</a:t>
            </a:r>
            <a:r>
              <a:rPr lang="en-US" sz="2800" baseline="-25000" dirty="0">
                <a:solidFill>
                  <a:srgbClr val="FFFF00"/>
                </a:solidFill>
              </a:rPr>
              <a:t>c</a:t>
            </a:r>
            <a:r>
              <a:rPr lang="en-US" sz="2800" baseline="30000" dirty="0">
                <a:solidFill>
                  <a:srgbClr val="FFFF00"/>
                </a:solidFill>
              </a:rPr>
              <a:t>2</a:t>
            </a:r>
            <a:r>
              <a:rPr lang="en-US" sz="2800" dirty="0">
                <a:solidFill>
                  <a:srgbClr val="FFFF00"/>
                </a:solidFill>
              </a:rPr>
              <a:t> )</a:t>
            </a:r>
          </a:p>
        </p:txBody>
      </p:sp>
      <p:sp>
        <p:nvSpPr>
          <p:cNvPr id="8" name="TextBox 7">
            <a:extLst>
              <a:ext uri="{FF2B5EF4-FFF2-40B4-BE49-F238E27FC236}">
                <a16:creationId xmlns:a16="http://schemas.microsoft.com/office/drawing/2014/main" id="{DAA12EC6-7128-4BBC-B96F-D7A55AE8B0AE}"/>
              </a:ext>
            </a:extLst>
          </p:cNvPr>
          <p:cNvSpPr txBox="1"/>
          <p:nvPr/>
        </p:nvSpPr>
        <p:spPr>
          <a:xfrm>
            <a:off x="4191000" y="6258580"/>
            <a:ext cx="2888098" cy="523220"/>
          </a:xfrm>
          <a:prstGeom prst="rect">
            <a:avLst/>
          </a:prstGeom>
          <a:solidFill>
            <a:srgbClr val="FFFF00"/>
          </a:solidFill>
        </p:spPr>
        <p:txBody>
          <a:bodyPr wrap="none" rtlCol="0">
            <a:spAutoFit/>
          </a:bodyPr>
          <a:lstStyle/>
          <a:p>
            <a:r>
              <a:rPr lang="en-US" sz="2800" dirty="0"/>
              <a:t># Domains = S</a:t>
            </a:r>
            <a:r>
              <a:rPr lang="en-US" sz="2800" baseline="-25000" dirty="0"/>
              <a:t>T</a:t>
            </a:r>
            <a:r>
              <a:rPr lang="en-US" sz="2800" dirty="0"/>
              <a:t> Q</a:t>
            </a:r>
            <a:r>
              <a:rPr lang="en-US" sz="2800" baseline="-25000" dirty="0"/>
              <a:t>s</a:t>
            </a:r>
            <a:r>
              <a:rPr lang="en-US" sz="2800" baseline="30000" dirty="0"/>
              <a:t>2</a:t>
            </a:r>
            <a:endParaRPr lang="en-US" sz="2800" dirty="0"/>
          </a:p>
        </p:txBody>
      </p:sp>
      <p:cxnSp>
        <p:nvCxnSpPr>
          <p:cNvPr id="15" name="Straight Arrow Connector 14">
            <a:extLst>
              <a:ext uri="{FF2B5EF4-FFF2-40B4-BE49-F238E27FC236}">
                <a16:creationId xmlns:a16="http://schemas.microsoft.com/office/drawing/2014/main" id="{2637F89B-69C9-4B5A-A037-03FD5D9FA225}"/>
              </a:ext>
            </a:extLst>
          </p:cNvPr>
          <p:cNvCxnSpPr>
            <a:cxnSpLocks/>
          </p:cNvCxnSpPr>
          <p:nvPr/>
        </p:nvCxnSpPr>
        <p:spPr>
          <a:xfrm flipV="1">
            <a:off x="6400800" y="5791438"/>
            <a:ext cx="457200" cy="467142"/>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249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59291D8-F2FC-4510-A4BC-9191DD7FAEB9}"/>
              </a:ext>
            </a:extLst>
          </p:cNvPr>
          <p:cNvGrpSpPr/>
          <p:nvPr/>
        </p:nvGrpSpPr>
        <p:grpSpPr>
          <a:xfrm rot="3179718">
            <a:off x="7026641" y="4231638"/>
            <a:ext cx="2209800" cy="1524001"/>
            <a:chOff x="7063786" y="3279222"/>
            <a:chExt cx="2209800" cy="1524001"/>
          </a:xfrm>
        </p:grpSpPr>
        <p:pic>
          <p:nvPicPr>
            <p:cNvPr id="23" name="Picture 22">
              <a:extLst>
                <a:ext uri="{FF2B5EF4-FFF2-40B4-BE49-F238E27FC236}">
                  <a16:creationId xmlns:a16="http://schemas.microsoft.com/office/drawing/2014/main" id="{331627DF-AD96-43FE-B0CE-F59AEF021F62}"/>
                </a:ext>
              </a:extLst>
            </p:cNvPr>
            <p:cNvPicPr>
              <a:picLocks noChangeAspect="1"/>
            </p:cNvPicPr>
            <p:nvPr/>
          </p:nvPicPr>
          <p:blipFill rotWithShape="1">
            <a:blip r:embed="rId2"/>
            <a:srcRect l="54919" t="65295" r="40763" b="23575"/>
            <a:stretch/>
          </p:blipFill>
          <p:spPr>
            <a:xfrm rot="18456216">
              <a:off x="7406685" y="2936323"/>
              <a:ext cx="1524001" cy="2209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2" name="Group 21">
              <a:extLst>
                <a:ext uri="{FF2B5EF4-FFF2-40B4-BE49-F238E27FC236}">
                  <a16:creationId xmlns:a16="http://schemas.microsoft.com/office/drawing/2014/main" id="{F95CBBAA-1798-41C6-871D-68F0D92104EE}"/>
                </a:ext>
              </a:extLst>
            </p:cNvPr>
            <p:cNvGrpSpPr/>
            <p:nvPr/>
          </p:nvGrpSpPr>
          <p:grpSpPr>
            <a:xfrm>
              <a:off x="7442549" y="3497132"/>
              <a:ext cx="1428575" cy="992276"/>
              <a:chOff x="7442549" y="3497132"/>
              <a:chExt cx="1428575" cy="992276"/>
            </a:xfrm>
          </p:grpSpPr>
          <p:pic>
            <p:nvPicPr>
              <p:cNvPr id="6" name="Picture 1">
                <a:extLst>
                  <a:ext uri="{FF2B5EF4-FFF2-40B4-BE49-F238E27FC236}">
                    <a16:creationId xmlns:a16="http://schemas.microsoft.com/office/drawing/2014/main" id="{2BBA118D-E79F-4A93-862A-4EF736F557FD}"/>
                  </a:ext>
                </a:extLst>
              </p:cNvPr>
              <p:cNvPicPr>
                <a:picLocks noChangeAspect="1" noChangeArrowheads="1"/>
              </p:cNvPicPr>
              <p:nvPr/>
            </p:nvPicPr>
            <p:blipFill>
              <a:blip r:embed="rId3" cstate="print">
                <a:clrChange>
                  <a:clrFrom>
                    <a:srgbClr val="FCE5B2"/>
                  </a:clrFrom>
                  <a:clrTo>
                    <a:srgbClr val="FCE5B2">
                      <a:alpha val="0"/>
                    </a:srgbClr>
                  </a:clrTo>
                </a:clrChange>
              </a:blip>
              <a:srcRect t="34568" r="58976" b="25926"/>
              <a:stretch>
                <a:fillRect/>
              </a:stretch>
            </p:blipFill>
            <p:spPr bwMode="auto">
              <a:xfrm rot="9731144">
                <a:off x="7442549" y="3497132"/>
                <a:ext cx="671998" cy="474352"/>
              </a:xfrm>
              <a:prstGeom prst="rect">
                <a:avLst/>
              </a:prstGeom>
              <a:noFill/>
              <a:ln w="9525">
                <a:noFill/>
                <a:miter lim="800000"/>
                <a:headEnd/>
                <a:tailEnd/>
              </a:ln>
            </p:spPr>
          </p:pic>
          <p:pic>
            <p:nvPicPr>
              <p:cNvPr id="7" name="Picture 1">
                <a:extLst>
                  <a:ext uri="{FF2B5EF4-FFF2-40B4-BE49-F238E27FC236}">
                    <a16:creationId xmlns:a16="http://schemas.microsoft.com/office/drawing/2014/main" id="{C14BA292-F488-4BC3-A915-276C0B42DC72}"/>
                  </a:ext>
                </a:extLst>
              </p:cNvPr>
              <p:cNvPicPr>
                <a:picLocks noChangeAspect="1" noChangeArrowheads="1"/>
              </p:cNvPicPr>
              <p:nvPr/>
            </p:nvPicPr>
            <p:blipFill>
              <a:blip r:embed="rId3" cstate="print">
                <a:clrChange>
                  <a:clrFrom>
                    <a:srgbClr val="FCE5B2"/>
                  </a:clrFrom>
                  <a:clrTo>
                    <a:srgbClr val="FCE5B2">
                      <a:alpha val="0"/>
                    </a:srgbClr>
                  </a:clrTo>
                </a:clrChange>
              </a:blip>
              <a:srcRect t="34568" r="58976" b="25926"/>
              <a:stretch>
                <a:fillRect/>
              </a:stretch>
            </p:blipFill>
            <p:spPr bwMode="auto">
              <a:xfrm rot="19815834">
                <a:off x="8199126" y="4015056"/>
                <a:ext cx="671998" cy="474352"/>
              </a:xfrm>
              <a:prstGeom prst="rect">
                <a:avLst/>
              </a:prstGeom>
              <a:noFill/>
              <a:ln w="9525">
                <a:noFill/>
                <a:miter lim="800000"/>
                <a:headEnd/>
                <a:tailEnd/>
              </a:ln>
            </p:spPr>
          </p:pic>
        </p:grpSp>
      </p:grpSp>
      <p:sp>
        <p:nvSpPr>
          <p:cNvPr id="8" name="TextBox 7">
            <a:extLst>
              <a:ext uri="{FF2B5EF4-FFF2-40B4-BE49-F238E27FC236}">
                <a16:creationId xmlns:a16="http://schemas.microsoft.com/office/drawing/2014/main" id="{8410B56D-99E4-4F5F-86C8-6B334AD07CC8}"/>
              </a:ext>
            </a:extLst>
          </p:cNvPr>
          <p:cNvSpPr txBox="1"/>
          <p:nvPr/>
        </p:nvSpPr>
        <p:spPr>
          <a:xfrm>
            <a:off x="3604029" y="3499248"/>
            <a:ext cx="3624603" cy="3046988"/>
          </a:xfrm>
          <a:prstGeom prst="rect">
            <a:avLst/>
          </a:prstGeom>
          <a:noFill/>
        </p:spPr>
        <p:txBody>
          <a:bodyPr wrap="square" rtlCol="0">
            <a:spAutoFit/>
          </a:bodyPr>
          <a:lstStyle/>
          <a:p>
            <a:pPr algn="ctr"/>
            <a:r>
              <a:rPr lang="en-US" sz="2400" dirty="0">
                <a:solidFill>
                  <a:schemeClr val="bg1"/>
                </a:solidFill>
              </a:rPr>
              <a:t>Domains within each hotspot are </a:t>
            </a:r>
          </a:p>
          <a:p>
            <a:pPr algn="ctr"/>
            <a:r>
              <a:rPr lang="en-US" sz="2400" dirty="0">
                <a:solidFill>
                  <a:schemeClr val="bg1"/>
                </a:solidFill>
              </a:rPr>
              <a:t>uncorrelated</a:t>
            </a:r>
          </a:p>
          <a:p>
            <a:pPr algn="ctr"/>
            <a:endParaRPr lang="en-US" sz="2400" dirty="0">
              <a:solidFill>
                <a:schemeClr val="bg1"/>
              </a:solidFill>
            </a:endParaRPr>
          </a:p>
          <a:p>
            <a:pPr algn="ctr"/>
            <a:r>
              <a:rPr lang="en-US" sz="2400" dirty="0">
                <a:solidFill>
                  <a:schemeClr val="bg1"/>
                </a:solidFill>
              </a:rPr>
              <a:t>Correlation suppressed</a:t>
            </a:r>
          </a:p>
          <a:p>
            <a:pPr algn="ctr"/>
            <a:r>
              <a:rPr lang="en-US" sz="2400" dirty="0">
                <a:solidFill>
                  <a:schemeClr val="bg1"/>
                </a:solidFill>
              </a:rPr>
              <a:t>v</a:t>
            </a:r>
            <a:r>
              <a:rPr lang="en-US" sz="2400" baseline="-25000" dirty="0">
                <a:solidFill>
                  <a:schemeClr val="bg1"/>
                </a:solidFill>
              </a:rPr>
              <a:t>2</a:t>
            </a:r>
            <a:r>
              <a:rPr lang="en-US" sz="2400" dirty="0">
                <a:solidFill>
                  <a:schemeClr val="bg1"/>
                </a:solidFill>
              </a:rPr>
              <a:t> (</a:t>
            </a:r>
            <a:r>
              <a:rPr lang="en-US" sz="2400" dirty="0" err="1">
                <a:solidFill>
                  <a:schemeClr val="bg1"/>
                </a:solidFill>
              </a:rPr>
              <a:t>dAu</a:t>
            </a:r>
            <a:r>
              <a:rPr lang="en-US" sz="2400" dirty="0">
                <a:solidFill>
                  <a:schemeClr val="bg1"/>
                </a:solidFill>
              </a:rPr>
              <a:t>) &lt; v</a:t>
            </a:r>
            <a:r>
              <a:rPr lang="en-US" sz="2400" baseline="-25000" dirty="0">
                <a:solidFill>
                  <a:schemeClr val="bg1"/>
                </a:solidFill>
              </a:rPr>
              <a:t>2</a:t>
            </a:r>
            <a:r>
              <a:rPr lang="en-US" sz="2400" dirty="0">
                <a:solidFill>
                  <a:schemeClr val="bg1"/>
                </a:solidFill>
              </a:rPr>
              <a:t> (</a:t>
            </a:r>
            <a:r>
              <a:rPr lang="en-US" sz="2400" dirty="0" err="1">
                <a:solidFill>
                  <a:schemeClr val="bg1"/>
                </a:solidFill>
              </a:rPr>
              <a:t>pAu</a:t>
            </a:r>
            <a:r>
              <a:rPr lang="en-US" sz="2400" dirty="0">
                <a:solidFill>
                  <a:schemeClr val="bg1"/>
                </a:solidFill>
              </a:rPr>
              <a:t>)</a:t>
            </a:r>
          </a:p>
          <a:p>
            <a:pPr algn="ctr"/>
            <a:endParaRPr lang="en-US" sz="2400" dirty="0">
              <a:solidFill>
                <a:schemeClr val="bg1"/>
              </a:solidFill>
            </a:endParaRPr>
          </a:p>
          <a:p>
            <a:pPr algn="ctr"/>
            <a:r>
              <a:rPr lang="en-US" sz="2400" b="1" u="sng" dirty="0">
                <a:solidFill>
                  <a:schemeClr val="bg1"/>
                </a:solidFill>
              </a:rPr>
              <a:t>Opposite of data ordering!</a:t>
            </a:r>
          </a:p>
        </p:txBody>
      </p:sp>
      <p:sp>
        <p:nvSpPr>
          <p:cNvPr id="9" name="TextBox 8">
            <a:extLst>
              <a:ext uri="{FF2B5EF4-FFF2-40B4-BE49-F238E27FC236}">
                <a16:creationId xmlns:a16="http://schemas.microsoft.com/office/drawing/2014/main" id="{48980BBB-3705-483F-B4AC-70CEFD65AB36}"/>
              </a:ext>
            </a:extLst>
          </p:cNvPr>
          <p:cNvSpPr txBox="1"/>
          <p:nvPr/>
        </p:nvSpPr>
        <p:spPr>
          <a:xfrm>
            <a:off x="533400" y="228600"/>
            <a:ext cx="8001000" cy="1600438"/>
          </a:xfrm>
          <a:prstGeom prst="rect">
            <a:avLst/>
          </a:prstGeom>
          <a:noFill/>
        </p:spPr>
        <p:txBody>
          <a:bodyPr wrap="square" rtlCol="0">
            <a:spAutoFit/>
          </a:bodyPr>
          <a:lstStyle/>
          <a:p>
            <a:r>
              <a:rPr lang="en-US" sz="2800" dirty="0">
                <a:solidFill>
                  <a:schemeClr val="bg1"/>
                </a:solidFill>
              </a:rPr>
              <a:t>Gluons scattering from these domains if they have the right color get a kick (anti) aligned with field.</a:t>
            </a:r>
          </a:p>
          <a:p>
            <a:r>
              <a:rPr lang="en-US" sz="1400" dirty="0">
                <a:solidFill>
                  <a:srgbClr val="FFFF00"/>
                </a:solidFill>
              </a:rPr>
              <a:t> </a:t>
            </a:r>
          </a:p>
          <a:p>
            <a:r>
              <a:rPr lang="en-US" sz="2800" dirty="0">
                <a:solidFill>
                  <a:srgbClr val="FFFF00"/>
                </a:solidFill>
              </a:rPr>
              <a:t>Correlation is suppressed by a factor 1 / ( S</a:t>
            </a:r>
            <a:r>
              <a:rPr lang="en-US" sz="2800" baseline="-25000" dirty="0">
                <a:solidFill>
                  <a:srgbClr val="FFFF00"/>
                </a:solidFill>
              </a:rPr>
              <a:t>T</a:t>
            </a:r>
            <a:r>
              <a:rPr lang="en-US" sz="2800" dirty="0">
                <a:solidFill>
                  <a:srgbClr val="FFFF00"/>
                </a:solidFill>
              </a:rPr>
              <a:t> Q</a:t>
            </a:r>
            <a:r>
              <a:rPr lang="en-US" sz="2800" baseline="-25000" dirty="0">
                <a:solidFill>
                  <a:srgbClr val="FFFF00"/>
                </a:solidFill>
              </a:rPr>
              <a:t>s</a:t>
            </a:r>
            <a:r>
              <a:rPr lang="en-US" sz="2800" baseline="30000" dirty="0">
                <a:solidFill>
                  <a:srgbClr val="FFFF00"/>
                </a:solidFill>
              </a:rPr>
              <a:t>2</a:t>
            </a:r>
            <a:r>
              <a:rPr lang="en-US" sz="2800" dirty="0">
                <a:solidFill>
                  <a:srgbClr val="FFFF00"/>
                </a:solidFill>
              </a:rPr>
              <a:t> N</a:t>
            </a:r>
            <a:r>
              <a:rPr lang="en-US" sz="2800" baseline="-25000" dirty="0">
                <a:solidFill>
                  <a:srgbClr val="FFFF00"/>
                </a:solidFill>
              </a:rPr>
              <a:t>c</a:t>
            </a:r>
            <a:r>
              <a:rPr lang="en-US" sz="2800" baseline="30000" dirty="0">
                <a:solidFill>
                  <a:srgbClr val="FFFF00"/>
                </a:solidFill>
              </a:rPr>
              <a:t>2</a:t>
            </a:r>
            <a:r>
              <a:rPr lang="en-US" sz="2800" dirty="0">
                <a:solidFill>
                  <a:srgbClr val="FFFF00"/>
                </a:solidFill>
              </a:rPr>
              <a:t> )</a:t>
            </a:r>
          </a:p>
        </p:txBody>
      </p:sp>
      <p:sp>
        <p:nvSpPr>
          <p:cNvPr id="10" name="TextBox 9">
            <a:extLst>
              <a:ext uri="{FF2B5EF4-FFF2-40B4-BE49-F238E27FC236}">
                <a16:creationId xmlns:a16="http://schemas.microsoft.com/office/drawing/2014/main" id="{1C3A4CE7-1DA1-41EC-9355-2B0E88DA0226}"/>
              </a:ext>
            </a:extLst>
          </p:cNvPr>
          <p:cNvSpPr txBox="1"/>
          <p:nvPr/>
        </p:nvSpPr>
        <p:spPr>
          <a:xfrm>
            <a:off x="4191000" y="2296180"/>
            <a:ext cx="2888098" cy="523220"/>
          </a:xfrm>
          <a:prstGeom prst="rect">
            <a:avLst/>
          </a:prstGeom>
          <a:solidFill>
            <a:srgbClr val="FFFF00"/>
          </a:solidFill>
        </p:spPr>
        <p:txBody>
          <a:bodyPr wrap="none" rtlCol="0">
            <a:spAutoFit/>
          </a:bodyPr>
          <a:lstStyle/>
          <a:p>
            <a:r>
              <a:rPr lang="en-US" sz="2800" dirty="0"/>
              <a:t># Domains = S</a:t>
            </a:r>
            <a:r>
              <a:rPr lang="en-US" sz="2800" baseline="-25000" dirty="0"/>
              <a:t>T</a:t>
            </a:r>
            <a:r>
              <a:rPr lang="en-US" sz="2800" dirty="0"/>
              <a:t> Q</a:t>
            </a:r>
            <a:r>
              <a:rPr lang="en-US" sz="2800" baseline="-25000" dirty="0"/>
              <a:t>s</a:t>
            </a:r>
            <a:r>
              <a:rPr lang="en-US" sz="2800" baseline="30000" dirty="0"/>
              <a:t>2</a:t>
            </a:r>
            <a:endParaRPr lang="en-US" sz="2800" dirty="0"/>
          </a:p>
        </p:txBody>
      </p:sp>
      <p:cxnSp>
        <p:nvCxnSpPr>
          <p:cNvPr id="11" name="Straight Arrow Connector 10">
            <a:extLst>
              <a:ext uri="{FF2B5EF4-FFF2-40B4-BE49-F238E27FC236}">
                <a16:creationId xmlns:a16="http://schemas.microsoft.com/office/drawing/2014/main" id="{70C78E91-8FAA-4C25-B4B4-2F2EFA67F56E}"/>
              </a:ext>
            </a:extLst>
          </p:cNvPr>
          <p:cNvCxnSpPr>
            <a:cxnSpLocks/>
          </p:cNvCxnSpPr>
          <p:nvPr/>
        </p:nvCxnSpPr>
        <p:spPr>
          <a:xfrm flipV="1">
            <a:off x="6400800" y="1829038"/>
            <a:ext cx="457200" cy="467142"/>
          </a:xfrm>
          <a:prstGeom prst="straightConnector1">
            <a:avLst/>
          </a:prstGeom>
          <a:ln w="1905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1B1EE341-A9A3-4DEB-B987-32D1FFADDF55}"/>
              </a:ext>
            </a:extLst>
          </p:cNvPr>
          <p:cNvCxnSpPr>
            <a:cxnSpLocks/>
          </p:cNvCxnSpPr>
          <p:nvPr/>
        </p:nvCxnSpPr>
        <p:spPr>
          <a:xfrm>
            <a:off x="0" y="3032106"/>
            <a:ext cx="9144000" cy="2392"/>
          </a:xfrm>
          <a:prstGeom prst="line">
            <a:avLst/>
          </a:prstGeom>
        </p:spPr>
        <p:style>
          <a:lnRef idx="1">
            <a:schemeClr val="accent1"/>
          </a:lnRef>
          <a:fillRef idx="0">
            <a:schemeClr val="accent1"/>
          </a:fillRef>
          <a:effectRef idx="0">
            <a:schemeClr val="accent1"/>
          </a:effectRef>
          <a:fontRef idx="minor">
            <a:schemeClr val="tx1"/>
          </a:fontRef>
        </p:style>
      </p:cxnSp>
      <p:grpSp>
        <p:nvGrpSpPr>
          <p:cNvPr id="18" name="Group 17">
            <a:extLst>
              <a:ext uri="{FF2B5EF4-FFF2-40B4-BE49-F238E27FC236}">
                <a16:creationId xmlns:a16="http://schemas.microsoft.com/office/drawing/2014/main" id="{A35CC5C4-6505-44B1-BE1C-FCCAA9200487}"/>
              </a:ext>
            </a:extLst>
          </p:cNvPr>
          <p:cNvGrpSpPr/>
          <p:nvPr/>
        </p:nvGrpSpPr>
        <p:grpSpPr>
          <a:xfrm>
            <a:off x="228600" y="3447222"/>
            <a:ext cx="3397026" cy="3144213"/>
            <a:chOff x="1496964" y="1037666"/>
            <a:chExt cx="6078118" cy="5493431"/>
          </a:xfrm>
        </p:grpSpPr>
        <p:pic>
          <p:nvPicPr>
            <p:cNvPr id="19" name="Picture 18">
              <a:extLst>
                <a:ext uri="{FF2B5EF4-FFF2-40B4-BE49-F238E27FC236}">
                  <a16:creationId xmlns:a16="http://schemas.microsoft.com/office/drawing/2014/main" id="{7DD7C4A9-43DB-4681-8D93-ECB2C1F422B5}"/>
                </a:ext>
              </a:extLst>
            </p:cNvPr>
            <p:cNvPicPr>
              <a:picLocks noChangeAspect="1"/>
            </p:cNvPicPr>
            <p:nvPr/>
          </p:nvPicPr>
          <p:blipFill>
            <a:blip r:embed="rId4"/>
            <a:stretch>
              <a:fillRect/>
            </a:stretch>
          </p:blipFill>
          <p:spPr>
            <a:xfrm>
              <a:off x="1496964" y="1037666"/>
              <a:ext cx="6078118" cy="5493431"/>
            </a:xfrm>
            <a:prstGeom prst="rect">
              <a:avLst/>
            </a:prstGeom>
          </p:spPr>
        </p:pic>
        <p:sp>
          <p:nvSpPr>
            <p:cNvPr id="20" name="TextBox 19">
              <a:extLst>
                <a:ext uri="{FF2B5EF4-FFF2-40B4-BE49-F238E27FC236}">
                  <a16:creationId xmlns:a16="http://schemas.microsoft.com/office/drawing/2014/main" id="{E8BDE648-3F7B-4513-A1E2-22B280EA1071}"/>
                </a:ext>
              </a:extLst>
            </p:cNvPr>
            <p:cNvSpPr txBox="1"/>
            <p:nvPr/>
          </p:nvSpPr>
          <p:spPr>
            <a:xfrm>
              <a:off x="3609474" y="1275933"/>
              <a:ext cx="3368146" cy="967921"/>
            </a:xfrm>
            <a:prstGeom prst="rect">
              <a:avLst/>
            </a:prstGeom>
            <a:noFill/>
          </p:spPr>
          <p:txBody>
            <a:bodyPr wrap="none" rtlCol="0">
              <a:spAutoFit/>
            </a:bodyPr>
            <a:lstStyle/>
            <a:p>
              <a:pPr algn="ctr"/>
              <a:r>
                <a:rPr lang="en-US" dirty="0">
                  <a:solidFill>
                    <a:srgbClr val="FF0000"/>
                  </a:solidFill>
                </a:rPr>
                <a:t>Deuteron</a:t>
              </a:r>
            </a:p>
            <a:p>
              <a:pPr algn="ctr"/>
              <a:r>
                <a:rPr lang="en-US" sz="1200" dirty="0">
                  <a:solidFill>
                    <a:srgbClr val="FF0000"/>
                  </a:solidFill>
                </a:rPr>
                <a:t>Proton-Neutron Separation</a:t>
              </a:r>
            </a:p>
          </p:txBody>
        </p:sp>
      </p:grpSp>
      <p:grpSp>
        <p:nvGrpSpPr>
          <p:cNvPr id="21" name="Group 20">
            <a:extLst>
              <a:ext uri="{FF2B5EF4-FFF2-40B4-BE49-F238E27FC236}">
                <a16:creationId xmlns:a16="http://schemas.microsoft.com/office/drawing/2014/main" id="{FD171419-0260-4069-A9F8-B448C36995D7}"/>
              </a:ext>
            </a:extLst>
          </p:cNvPr>
          <p:cNvGrpSpPr/>
          <p:nvPr/>
        </p:nvGrpSpPr>
        <p:grpSpPr>
          <a:xfrm>
            <a:off x="2362200" y="4254085"/>
            <a:ext cx="684088" cy="891953"/>
            <a:chOff x="-2195679" y="5256806"/>
            <a:chExt cx="684088" cy="891953"/>
          </a:xfrm>
        </p:grpSpPr>
        <p:sp>
          <p:nvSpPr>
            <p:cNvPr id="15" name="Freeform 7">
              <a:extLst>
                <a:ext uri="{FF2B5EF4-FFF2-40B4-BE49-F238E27FC236}">
                  <a16:creationId xmlns:a16="http://schemas.microsoft.com/office/drawing/2014/main" id="{FBFB8406-5A7E-4D0D-A343-1DB74881655D}"/>
                </a:ext>
              </a:extLst>
            </p:cNvPr>
            <p:cNvSpPr/>
            <p:nvPr/>
          </p:nvSpPr>
          <p:spPr>
            <a:xfrm>
              <a:off x="-2040933" y="5406883"/>
              <a:ext cx="378655" cy="517741"/>
            </a:xfrm>
            <a:custGeom>
              <a:avLst/>
              <a:gdLst>
                <a:gd name="connsiteX0" fmla="*/ 0 w 253218"/>
                <a:gd name="connsiteY0" fmla="*/ 33973 h 357530"/>
                <a:gd name="connsiteX1" fmla="*/ 168812 w 253218"/>
                <a:gd name="connsiteY1" fmla="*/ 33973 h 357530"/>
                <a:gd name="connsiteX2" fmla="*/ 112541 w 253218"/>
                <a:gd name="connsiteY2" fmla="*/ 160583 h 357530"/>
                <a:gd name="connsiteX3" fmla="*/ 84406 w 253218"/>
                <a:gd name="connsiteY3" fmla="*/ 202786 h 357530"/>
                <a:gd name="connsiteX4" fmla="*/ 126609 w 253218"/>
                <a:gd name="connsiteY4" fmla="*/ 230921 h 357530"/>
                <a:gd name="connsiteX5" fmla="*/ 253218 w 253218"/>
                <a:gd name="connsiteY5" fmla="*/ 244989 h 357530"/>
                <a:gd name="connsiteX6" fmla="*/ 239150 w 253218"/>
                <a:gd name="connsiteY6" fmla="*/ 329395 h 357530"/>
                <a:gd name="connsiteX7" fmla="*/ 196947 w 253218"/>
                <a:gd name="connsiteY7" fmla="*/ 357530 h 357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3218" h="357530">
                  <a:moveTo>
                    <a:pt x="0" y="33973"/>
                  </a:moveTo>
                  <a:cubicBezTo>
                    <a:pt x="21233" y="30434"/>
                    <a:pt x="147579" y="0"/>
                    <a:pt x="168812" y="33973"/>
                  </a:cubicBezTo>
                  <a:cubicBezTo>
                    <a:pt x="214799" y="107553"/>
                    <a:pt x="150491" y="135282"/>
                    <a:pt x="112541" y="160583"/>
                  </a:cubicBezTo>
                  <a:cubicBezTo>
                    <a:pt x="103163" y="174651"/>
                    <a:pt x="81090" y="186207"/>
                    <a:pt x="84406" y="202786"/>
                  </a:cubicBezTo>
                  <a:cubicBezTo>
                    <a:pt x="87722" y="219365"/>
                    <a:pt x="110207" y="226820"/>
                    <a:pt x="126609" y="230921"/>
                  </a:cubicBezTo>
                  <a:cubicBezTo>
                    <a:pt x="167804" y="241220"/>
                    <a:pt x="211015" y="240300"/>
                    <a:pt x="253218" y="244989"/>
                  </a:cubicBezTo>
                  <a:cubicBezTo>
                    <a:pt x="248529" y="273124"/>
                    <a:pt x="251906" y="303883"/>
                    <a:pt x="239150" y="329395"/>
                  </a:cubicBezTo>
                  <a:cubicBezTo>
                    <a:pt x="231589" y="344517"/>
                    <a:pt x="196947" y="357530"/>
                    <a:pt x="196947" y="357530"/>
                  </a:cubicBezTo>
                </a:path>
              </a:pathLst>
            </a:cu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bg1"/>
                </a:solidFill>
                <a:highlight>
                  <a:srgbClr val="FFFF00"/>
                </a:highlight>
              </a:endParaRPr>
            </a:p>
          </p:txBody>
        </p:sp>
        <p:sp>
          <p:nvSpPr>
            <p:cNvPr id="16" name="Oval 15">
              <a:extLst>
                <a:ext uri="{FF2B5EF4-FFF2-40B4-BE49-F238E27FC236}">
                  <a16:creationId xmlns:a16="http://schemas.microsoft.com/office/drawing/2014/main" id="{BC2F0B66-DAC8-4D85-A74F-A3FE9483BFDD}"/>
                </a:ext>
              </a:extLst>
            </p:cNvPr>
            <p:cNvSpPr/>
            <p:nvPr/>
          </p:nvSpPr>
          <p:spPr>
            <a:xfrm>
              <a:off x="-2195679" y="5256806"/>
              <a:ext cx="228600" cy="228600"/>
            </a:xfrm>
            <a:prstGeom prst="ellipse">
              <a:avLst/>
            </a:prstGeom>
            <a:solidFill>
              <a:srgbClr val="00B05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FB05356-205A-4B58-8EC5-19473AFC3858}"/>
                </a:ext>
              </a:extLst>
            </p:cNvPr>
            <p:cNvSpPr/>
            <p:nvPr/>
          </p:nvSpPr>
          <p:spPr>
            <a:xfrm>
              <a:off x="-1843354" y="5843959"/>
              <a:ext cx="331763" cy="304800"/>
            </a:xfrm>
            <a:prstGeom prst="ellipse">
              <a:avLst/>
            </a:prstGeom>
            <a:solidFill>
              <a:srgbClr val="FF000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036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3" end="3"/>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59CEAB6-6459-4F59-A51A-D1B4AB5979CA}"/>
              </a:ext>
            </a:extLst>
          </p:cNvPr>
          <p:cNvSpPr txBox="1"/>
          <p:nvPr/>
        </p:nvSpPr>
        <p:spPr>
          <a:xfrm>
            <a:off x="2224726" y="4438207"/>
            <a:ext cx="4634282" cy="338554"/>
          </a:xfrm>
          <a:prstGeom prst="rect">
            <a:avLst/>
          </a:prstGeom>
          <a:noFill/>
        </p:spPr>
        <p:txBody>
          <a:bodyPr wrap="none" rtlCol="0">
            <a:spAutoFit/>
          </a:bodyPr>
          <a:lstStyle/>
          <a:p>
            <a:r>
              <a:rPr lang="en-US" sz="1600" dirty="0">
                <a:solidFill>
                  <a:schemeClr val="bg1"/>
                </a:solidFill>
              </a:rPr>
              <a:t>Mace et al. [MSTV], https://arxiv.org/abs/1805.09342</a:t>
            </a:r>
          </a:p>
        </p:txBody>
      </p:sp>
      <p:sp>
        <p:nvSpPr>
          <p:cNvPr id="7" name="TextBox 6">
            <a:extLst>
              <a:ext uri="{FF2B5EF4-FFF2-40B4-BE49-F238E27FC236}">
                <a16:creationId xmlns:a16="http://schemas.microsoft.com/office/drawing/2014/main" id="{F203E7FD-A000-491D-BDD6-6755D9F4CD13}"/>
              </a:ext>
            </a:extLst>
          </p:cNvPr>
          <p:cNvSpPr txBox="1"/>
          <p:nvPr/>
        </p:nvSpPr>
        <p:spPr>
          <a:xfrm>
            <a:off x="303196" y="129935"/>
            <a:ext cx="8426089" cy="461665"/>
          </a:xfrm>
          <a:prstGeom prst="rect">
            <a:avLst/>
          </a:prstGeom>
          <a:noFill/>
        </p:spPr>
        <p:txBody>
          <a:bodyPr wrap="none" rtlCol="0">
            <a:spAutoFit/>
          </a:bodyPr>
          <a:lstStyle/>
          <a:p>
            <a:r>
              <a:rPr lang="en-US" sz="2400" dirty="0">
                <a:solidFill>
                  <a:schemeClr val="bg1"/>
                </a:solidFill>
              </a:rPr>
              <a:t>15 days after the PHENIX paper was posted, </a:t>
            </a:r>
            <a:r>
              <a:rPr lang="en-US" sz="2400" dirty="0" err="1">
                <a:solidFill>
                  <a:schemeClr val="bg1"/>
                </a:solidFill>
              </a:rPr>
              <a:t>postdictions</a:t>
            </a:r>
            <a:r>
              <a:rPr lang="en-US" sz="2400" dirty="0">
                <a:solidFill>
                  <a:schemeClr val="bg1"/>
                </a:solidFill>
              </a:rPr>
              <a:t> appeared</a:t>
            </a:r>
          </a:p>
        </p:txBody>
      </p:sp>
      <p:sp>
        <p:nvSpPr>
          <p:cNvPr id="8" name="TextBox 7">
            <a:extLst>
              <a:ext uri="{FF2B5EF4-FFF2-40B4-BE49-F238E27FC236}">
                <a16:creationId xmlns:a16="http://schemas.microsoft.com/office/drawing/2014/main" id="{9014DFFE-3061-4264-A7FB-6F691B1E655B}"/>
              </a:ext>
            </a:extLst>
          </p:cNvPr>
          <p:cNvSpPr txBox="1"/>
          <p:nvPr/>
        </p:nvSpPr>
        <p:spPr>
          <a:xfrm>
            <a:off x="983265" y="5022645"/>
            <a:ext cx="7406244" cy="1569660"/>
          </a:xfrm>
          <a:prstGeom prst="rect">
            <a:avLst/>
          </a:prstGeom>
          <a:noFill/>
        </p:spPr>
        <p:txBody>
          <a:bodyPr wrap="square" rtlCol="0">
            <a:spAutoFit/>
          </a:bodyPr>
          <a:lstStyle/>
          <a:p>
            <a:pPr algn="ctr"/>
            <a:r>
              <a:rPr lang="en-US" sz="2400" dirty="0">
                <a:solidFill>
                  <a:srgbClr val="00FF00"/>
                </a:solidFill>
              </a:rPr>
              <a:t>Color domain result has very poor p-value.</a:t>
            </a:r>
          </a:p>
          <a:p>
            <a:pPr algn="ctr"/>
            <a:endParaRPr lang="en-US" sz="2400" dirty="0">
              <a:solidFill>
                <a:srgbClr val="00FF00"/>
              </a:solidFill>
            </a:endParaRPr>
          </a:p>
          <a:p>
            <a:pPr algn="ctr"/>
            <a:r>
              <a:rPr lang="en-US" sz="2400" dirty="0">
                <a:solidFill>
                  <a:srgbClr val="00FF00"/>
                </a:solidFill>
              </a:rPr>
              <a:t>At the same time, how can the domain calculation have v</a:t>
            </a:r>
            <a:r>
              <a:rPr lang="en-US" sz="2400" baseline="-25000" dirty="0">
                <a:solidFill>
                  <a:srgbClr val="00FF00"/>
                </a:solidFill>
              </a:rPr>
              <a:t>2</a:t>
            </a:r>
            <a:r>
              <a:rPr lang="en-US" sz="2400" dirty="0">
                <a:solidFill>
                  <a:srgbClr val="00FF00"/>
                </a:solidFill>
              </a:rPr>
              <a:t>(</a:t>
            </a:r>
            <a:r>
              <a:rPr lang="en-US" sz="2400" dirty="0" err="1">
                <a:solidFill>
                  <a:srgbClr val="00FF00"/>
                </a:solidFill>
              </a:rPr>
              <a:t>dAu</a:t>
            </a:r>
            <a:r>
              <a:rPr lang="en-US" sz="2400" dirty="0">
                <a:solidFill>
                  <a:srgbClr val="00FF00"/>
                </a:solidFill>
              </a:rPr>
              <a:t>) &gt; v</a:t>
            </a:r>
            <a:r>
              <a:rPr lang="en-US" sz="2400" baseline="-25000" dirty="0">
                <a:solidFill>
                  <a:srgbClr val="00FF00"/>
                </a:solidFill>
              </a:rPr>
              <a:t>2</a:t>
            </a:r>
            <a:r>
              <a:rPr lang="en-US" sz="2400" dirty="0">
                <a:solidFill>
                  <a:srgbClr val="00FF00"/>
                </a:solidFill>
              </a:rPr>
              <a:t>(</a:t>
            </a:r>
            <a:r>
              <a:rPr lang="en-US" sz="2400" dirty="0" err="1">
                <a:solidFill>
                  <a:srgbClr val="00FF00"/>
                </a:solidFill>
              </a:rPr>
              <a:t>pAu</a:t>
            </a:r>
            <a:r>
              <a:rPr lang="en-US" sz="2400" dirty="0">
                <a:solidFill>
                  <a:srgbClr val="00FF00"/>
                </a:solidFill>
              </a:rPr>
              <a:t>)?</a:t>
            </a:r>
          </a:p>
        </p:txBody>
      </p:sp>
      <p:pic>
        <p:nvPicPr>
          <p:cNvPr id="5" name="Picture 4">
            <a:extLst>
              <a:ext uri="{FF2B5EF4-FFF2-40B4-BE49-F238E27FC236}">
                <a16:creationId xmlns:a16="http://schemas.microsoft.com/office/drawing/2014/main" id="{18FE317F-95A8-4417-9CDA-583B812AFC59}"/>
              </a:ext>
            </a:extLst>
          </p:cNvPr>
          <p:cNvPicPr>
            <a:picLocks noChangeAspect="1"/>
          </p:cNvPicPr>
          <p:nvPr/>
        </p:nvPicPr>
        <p:blipFill>
          <a:blip r:embed="rId2"/>
          <a:stretch>
            <a:fillRect/>
          </a:stretch>
        </p:blipFill>
        <p:spPr>
          <a:xfrm>
            <a:off x="174788" y="1227555"/>
            <a:ext cx="8763959" cy="2386227"/>
          </a:xfrm>
          <a:prstGeom prst="rect">
            <a:avLst/>
          </a:prstGeom>
        </p:spPr>
      </p:pic>
      <p:sp>
        <p:nvSpPr>
          <p:cNvPr id="9" name="Rectangle 8">
            <a:extLst>
              <a:ext uri="{FF2B5EF4-FFF2-40B4-BE49-F238E27FC236}">
                <a16:creationId xmlns:a16="http://schemas.microsoft.com/office/drawing/2014/main" id="{CA9578BC-BD59-4414-9AE0-598FCD2ABA29}"/>
              </a:ext>
            </a:extLst>
          </p:cNvPr>
          <p:cNvSpPr/>
          <p:nvPr/>
        </p:nvSpPr>
        <p:spPr>
          <a:xfrm>
            <a:off x="174788" y="622037"/>
            <a:ext cx="8763959" cy="6081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35084CE-E94D-4477-9C55-61835E435758}"/>
              </a:ext>
            </a:extLst>
          </p:cNvPr>
          <p:cNvPicPr>
            <a:picLocks noChangeAspect="1"/>
          </p:cNvPicPr>
          <p:nvPr/>
        </p:nvPicPr>
        <p:blipFill>
          <a:blip r:embed="rId3"/>
          <a:stretch>
            <a:fillRect/>
          </a:stretch>
        </p:blipFill>
        <p:spPr>
          <a:xfrm>
            <a:off x="165955" y="1050525"/>
            <a:ext cx="8763959" cy="3451428"/>
          </a:xfrm>
          <a:prstGeom prst="rect">
            <a:avLst/>
          </a:prstGeom>
        </p:spPr>
      </p:pic>
      <p:pic>
        <p:nvPicPr>
          <p:cNvPr id="10" name="Picture 9">
            <a:extLst>
              <a:ext uri="{FF2B5EF4-FFF2-40B4-BE49-F238E27FC236}">
                <a16:creationId xmlns:a16="http://schemas.microsoft.com/office/drawing/2014/main" id="{5AC307B9-3F48-46CE-BAB4-394ED84F315B}"/>
              </a:ext>
            </a:extLst>
          </p:cNvPr>
          <p:cNvPicPr>
            <a:picLocks noChangeAspect="1"/>
          </p:cNvPicPr>
          <p:nvPr/>
        </p:nvPicPr>
        <p:blipFill rotWithShape="1">
          <a:blip r:embed="rId4"/>
          <a:srcRect l="66096" t="17143" r="25378" b="57820"/>
          <a:stretch/>
        </p:blipFill>
        <p:spPr>
          <a:xfrm>
            <a:off x="4326986" y="622038"/>
            <a:ext cx="718802" cy="605518"/>
          </a:xfrm>
          <a:prstGeom prst="rect">
            <a:avLst/>
          </a:prstGeom>
        </p:spPr>
      </p:pic>
      <p:pic>
        <p:nvPicPr>
          <p:cNvPr id="11" name="Picture 10">
            <a:extLst>
              <a:ext uri="{FF2B5EF4-FFF2-40B4-BE49-F238E27FC236}">
                <a16:creationId xmlns:a16="http://schemas.microsoft.com/office/drawing/2014/main" id="{A634663E-60E8-4A8F-8A5A-0C2E96B8CF96}"/>
              </a:ext>
            </a:extLst>
          </p:cNvPr>
          <p:cNvPicPr>
            <a:picLocks noChangeAspect="1"/>
          </p:cNvPicPr>
          <p:nvPr/>
        </p:nvPicPr>
        <p:blipFill rotWithShape="1">
          <a:blip r:embed="rId4"/>
          <a:srcRect l="91052" t="13678" r="1991" b="65958"/>
          <a:stretch/>
        </p:blipFill>
        <p:spPr>
          <a:xfrm>
            <a:off x="7008053" y="644987"/>
            <a:ext cx="718803" cy="603617"/>
          </a:xfrm>
          <a:prstGeom prst="rect">
            <a:avLst/>
          </a:prstGeom>
        </p:spPr>
      </p:pic>
      <p:pic>
        <p:nvPicPr>
          <p:cNvPr id="12" name="Picture 11">
            <a:extLst>
              <a:ext uri="{FF2B5EF4-FFF2-40B4-BE49-F238E27FC236}">
                <a16:creationId xmlns:a16="http://schemas.microsoft.com/office/drawing/2014/main" id="{B73DFB33-1498-4629-98EB-B34C390BA312}"/>
              </a:ext>
            </a:extLst>
          </p:cNvPr>
          <p:cNvPicPr>
            <a:picLocks noChangeAspect="1"/>
          </p:cNvPicPr>
          <p:nvPr/>
        </p:nvPicPr>
        <p:blipFill rotWithShape="1">
          <a:blip r:embed="rId4"/>
          <a:srcRect l="44343" t="32085" r="48605" b="45167"/>
          <a:stretch/>
        </p:blipFill>
        <p:spPr>
          <a:xfrm>
            <a:off x="1668113" y="682044"/>
            <a:ext cx="556613" cy="515074"/>
          </a:xfrm>
          <a:prstGeom prst="rect">
            <a:avLst/>
          </a:prstGeom>
        </p:spPr>
      </p:pic>
    </p:spTree>
    <p:extLst>
      <p:ext uri="{BB962C8B-B14F-4D97-AF65-F5344CB8AC3E}">
        <p14:creationId xmlns:p14="http://schemas.microsoft.com/office/powerpoint/2010/main" val="94557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p:cNvGrpSpPr>
            <a:grpSpLocks/>
          </p:cNvGrpSpPr>
          <p:nvPr/>
        </p:nvGrpSpPr>
        <p:grpSpPr bwMode="auto">
          <a:xfrm>
            <a:off x="4789487" y="1447800"/>
            <a:ext cx="3973513" cy="3886200"/>
            <a:chOff x="2969" y="816"/>
            <a:chExt cx="2503" cy="2448"/>
          </a:xfrm>
        </p:grpSpPr>
        <p:pic>
          <p:nvPicPr>
            <p:cNvPr id="334853" name="Picture 5" descr="lattice_masses_quench"/>
            <p:cNvPicPr>
              <a:picLocks noChangeAspect="1" noChangeArrowheads="1"/>
            </p:cNvPicPr>
            <p:nvPr/>
          </p:nvPicPr>
          <p:blipFill>
            <a:blip r:embed="rId2" cstate="print"/>
            <a:srcRect l="4898" r="6938"/>
            <a:stretch>
              <a:fillRect/>
            </a:stretch>
          </p:blipFill>
          <p:spPr bwMode="auto">
            <a:xfrm>
              <a:off x="2969" y="816"/>
              <a:ext cx="2503" cy="2448"/>
            </a:xfrm>
            <a:prstGeom prst="rect">
              <a:avLst/>
            </a:prstGeom>
            <a:noFill/>
            <a:ln w="9525">
              <a:solidFill>
                <a:schemeClr val="tx1"/>
              </a:solidFill>
              <a:miter lim="800000"/>
              <a:headEnd/>
              <a:tailEnd/>
            </a:ln>
          </p:spPr>
        </p:pic>
        <p:pic>
          <p:nvPicPr>
            <p:cNvPr id="334854" name="Picture 6"/>
            <p:cNvPicPr>
              <a:picLocks noChangeAspect="1" noChangeArrowheads="1"/>
            </p:cNvPicPr>
            <p:nvPr/>
          </p:nvPicPr>
          <p:blipFill>
            <a:blip r:embed="rId3" cstate="print"/>
            <a:srcRect/>
            <a:stretch>
              <a:fillRect/>
            </a:stretch>
          </p:blipFill>
          <p:spPr bwMode="auto">
            <a:xfrm>
              <a:off x="3456" y="1152"/>
              <a:ext cx="624" cy="624"/>
            </a:xfrm>
            <a:prstGeom prst="rect">
              <a:avLst/>
            </a:prstGeom>
            <a:noFill/>
            <a:ln w="9525">
              <a:noFill/>
              <a:miter lim="800000"/>
              <a:headEnd/>
              <a:tailEnd/>
            </a:ln>
            <a:effectLst/>
          </p:spPr>
        </p:pic>
      </p:grpSp>
      <p:sp>
        <p:nvSpPr>
          <p:cNvPr id="334857" name="Text Box 9"/>
          <p:cNvSpPr txBox="1">
            <a:spLocks noChangeArrowheads="1"/>
          </p:cNvSpPr>
          <p:nvPr/>
        </p:nvSpPr>
        <p:spPr bwMode="auto">
          <a:xfrm>
            <a:off x="381000" y="76200"/>
            <a:ext cx="8686800" cy="1077218"/>
          </a:xfrm>
          <a:prstGeom prst="rect">
            <a:avLst/>
          </a:prstGeom>
          <a:noFill/>
          <a:ln w="9525" algn="ctr">
            <a:noFill/>
            <a:miter lim="800000"/>
            <a:headEnd/>
            <a:tailEnd/>
          </a:ln>
          <a:effectLst/>
        </p:spPr>
        <p:txBody>
          <a:bodyPr>
            <a:spAutoFit/>
          </a:bodyPr>
          <a:lstStyle/>
          <a:p>
            <a:pPr algn="ctr"/>
            <a:r>
              <a:rPr lang="en-US" sz="3200" dirty="0">
                <a:solidFill>
                  <a:schemeClr val="bg2"/>
                </a:solidFill>
              </a:rPr>
              <a:t>Strong evidence that QCD is the </a:t>
            </a:r>
          </a:p>
          <a:p>
            <a:pPr algn="ctr"/>
            <a:r>
              <a:rPr lang="en-US" sz="3200" dirty="0">
                <a:solidFill>
                  <a:schemeClr val="bg2"/>
                </a:solidFill>
              </a:rPr>
              <a:t>correct theory of the strong interaction</a:t>
            </a:r>
          </a:p>
        </p:txBody>
      </p:sp>
      <p:sp>
        <p:nvSpPr>
          <p:cNvPr id="334858" name="Text Box 10"/>
          <p:cNvSpPr txBox="1">
            <a:spLocks noChangeArrowheads="1"/>
          </p:cNvSpPr>
          <p:nvPr/>
        </p:nvSpPr>
        <p:spPr bwMode="auto">
          <a:xfrm>
            <a:off x="914400" y="1066800"/>
            <a:ext cx="3008312" cy="396875"/>
          </a:xfrm>
          <a:prstGeom prst="rect">
            <a:avLst/>
          </a:prstGeom>
          <a:noFill/>
          <a:ln w="9525" algn="ctr">
            <a:noFill/>
            <a:miter lim="800000"/>
            <a:headEnd/>
            <a:tailEnd/>
          </a:ln>
          <a:effectLst/>
        </p:spPr>
        <p:txBody>
          <a:bodyPr wrap="none">
            <a:spAutoFit/>
          </a:bodyPr>
          <a:lstStyle/>
          <a:p>
            <a:r>
              <a:rPr lang="en-US" sz="2000" dirty="0">
                <a:solidFill>
                  <a:srgbClr val="FFFF66"/>
                </a:solidFill>
              </a:rPr>
              <a:t>Perturbative Calculations</a:t>
            </a:r>
          </a:p>
        </p:txBody>
      </p:sp>
      <p:sp>
        <p:nvSpPr>
          <p:cNvPr id="334859" name="Text Box 11"/>
          <p:cNvSpPr txBox="1">
            <a:spLocks noChangeArrowheads="1"/>
          </p:cNvSpPr>
          <p:nvPr/>
        </p:nvSpPr>
        <p:spPr bwMode="auto">
          <a:xfrm>
            <a:off x="5613400" y="1066800"/>
            <a:ext cx="2387600" cy="396875"/>
          </a:xfrm>
          <a:prstGeom prst="rect">
            <a:avLst/>
          </a:prstGeom>
          <a:noFill/>
          <a:ln w="9525" algn="ctr">
            <a:noFill/>
            <a:miter lim="800000"/>
            <a:headEnd/>
            <a:tailEnd/>
          </a:ln>
          <a:effectLst/>
        </p:spPr>
        <p:txBody>
          <a:bodyPr wrap="none">
            <a:spAutoFit/>
          </a:bodyPr>
          <a:lstStyle/>
          <a:p>
            <a:r>
              <a:rPr lang="en-US" sz="2000" dirty="0">
                <a:solidFill>
                  <a:srgbClr val="FFFF66"/>
                </a:solidFill>
              </a:rPr>
              <a:t>Lattice Calculations</a:t>
            </a:r>
          </a:p>
        </p:txBody>
      </p:sp>
      <p:pic>
        <p:nvPicPr>
          <p:cNvPr id="4" name="Picture 3"/>
          <p:cNvPicPr>
            <a:picLocks noChangeAspect="1"/>
          </p:cNvPicPr>
          <p:nvPr/>
        </p:nvPicPr>
        <p:blipFill>
          <a:blip r:embed="rId4"/>
          <a:stretch>
            <a:fillRect/>
          </a:stretch>
        </p:blipFill>
        <p:spPr>
          <a:xfrm>
            <a:off x="360630" y="1447801"/>
            <a:ext cx="4135170" cy="3857886"/>
          </a:xfrm>
          <a:prstGeom prst="rect">
            <a:avLst/>
          </a:prstGeom>
        </p:spPr>
      </p:pic>
      <p:sp>
        <p:nvSpPr>
          <p:cNvPr id="13" name="Text Box 12"/>
          <p:cNvSpPr txBox="1">
            <a:spLocks noChangeArrowheads="1"/>
          </p:cNvSpPr>
          <p:nvPr/>
        </p:nvSpPr>
        <p:spPr bwMode="auto">
          <a:xfrm>
            <a:off x="609600" y="5396805"/>
            <a:ext cx="7884845" cy="1446550"/>
          </a:xfrm>
          <a:prstGeom prst="rect">
            <a:avLst/>
          </a:prstGeom>
          <a:solidFill>
            <a:schemeClr val="bg1"/>
          </a:solidFill>
          <a:ln w="9525" algn="ctr">
            <a:noFill/>
            <a:miter lim="800000"/>
            <a:headEnd/>
            <a:tailEnd/>
          </a:ln>
          <a:effectLst/>
        </p:spPr>
        <p:txBody>
          <a:bodyPr wrap="square">
            <a:spAutoFit/>
          </a:bodyPr>
          <a:lstStyle/>
          <a:p>
            <a:pPr algn="ctr"/>
            <a:r>
              <a:rPr lang="en-US" sz="2800" dirty="0"/>
              <a:t>The field is about understanding </a:t>
            </a:r>
          </a:p>
          <a:p>
            <a:pPr algn="ctr"/>
            <a:r>
              <a:rPr lang="en-US" sz="3200" b="1" i="1" dirty="0">
                <a:solidFill>
                  <a:srgbClr val="FF0000"/>
                </a:solidFill>
              </a:rPr>
              <a:t>emergent phenomena from QCD</a:t>
            </a:r>
            <a:r>
              <a:rPr lang="en-US" sz="2800" dirty="0"/>
              <a:t>, </a:t>
            </a:r>
          </a:p>
          <a:p>
            <a:pPr algn="ctr"/>
            <a:r>
              <a:rPr lang="en-US" sz="2800" dirty="0"/>
              <a:t>just like condensed matter physics from QED.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485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48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58" grpId="0"/>
      <p:bldP spid="334859" grpId="0"/>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0352292-7DEA-4DBC-9E45-247CAACFD513}"/>
              </a:ext>
            </a:extLst>
          </p:cNvPr>
          <p:cNvSpPr txBox="1"/>
          <p:nvPr/>
        </p:nvSpPr>
        <p:spPr>
          <a:xfrm>
            <a:off x="3111050" y="35075"/>
            <a:ext cx="2934650" cy="584775"/>
          </a:xfrm>
          <a:prstGeom prst="rect">
            <a:avLst/>
          </a:prstGeom>
          <a:noFill/>
        </p:spPr>
        <p:txBody>
          <a:bodyPr wrap="none" rtlCol="0">
            <a:spAutoFit/>
          </a:bodyPr>
          <a:lstStyle/>
          <a:p>
            <a:r>
              <a:rPr lang="en-US" sz="3200" u="sng" dirty="0">
                <a:solidFill>
                  <a:schemeClr val="bg1"/>
                </a:solidFill>
              </a:rPr>
              <a:t>Essential physics</a:t>
            </a:r>
          </a:p>
        </p:txBody>
      </p:sp>
      <p:sp>
        <p:nvSpPr>
          <p:cNvPr id="11" name="TextBox 10">
            <a:extLst>
              <a:ext uri="{FF2B5EF4-FFF2-40B4-BE49-F238E27FC236}">
                <a16:creationId xmlns:a16="http://schemas.microsoft.com/office/drawing/2014/main" id="{2B06FFC8-1AFA-4E3A-8C71-235E16FCD327}"/>
              </a:ext>
            </a:extLst>
          </p:cNvPr>
          <p:cNvSpPr txBox="1"/>
          <p:nvPr/>
        </p:nvSpPr>
        <p:spPr>
          <a:xfrm>
            <a:off x="257181" y="619850"/>
            <a:ext cx="8740363" cy="3970318"/>
          </a:xfrm>
          <a:prstGeom prst="rect">
            <a:avLst/>
          </a:prstGeom>
          <a:noFill/>
        </p:spPr>
        <p:txBody>
          <a:bodyPr wrap="square" rtlCol="0">
            <a:spAutoFit/>
          </a:bodyPr>
          <a:lstStyle/>
          <a:p>
            <a:r>
              <a:rPr lang="en-US" sz="2800" dirty="0">
                <a:solidFill>
                  <a:schemeClr val="bg1"/>
                </a:solidFill>
              </a:rPr>
              <a:t>Think of a gluon with </a:t>
            </a:r>
            <a:r>
              <a:rPr lang="en-US" sz="2800" dirty="0" err="1">
                <a:solidFill>
                  <a:schemeClr val="bg1"/>
                </a:solidFill>
              </a:rPr>
              <a:t>k</a:t>
            </a:r>
            <a:r>
              <a:rPr lang="en-US" sz="2800" baseline="-25000" dirty="0" err="1">
                <a:solidFill>
                  <a:schemeClr val="bg1"/>
                </a:solidFill>
              </a:rPr>
              <a:t>T</a:t>
            </a:r>
            <a:r>
              <a:rPr lang="en-US" sz="2800" dirty="0">
                <a:solidFill>
                  <a:schemeClr val="bg1"/>
                </a:solidFill>
              </a:rPr>
              <a:t> from the target and its interaction with domains in the projectile…</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p:txBody>
      </p:sp>
      <p:pic>
        <p:nvPicPr>
          <p:cNvPr id="4" name="Picture 1">
            <a:extLst>
              <a:ext uri="{FF2B5EF4-FFF2-40B4-BE49-F238E27FC236}">
                <a16:creationId xmlns:a16="http://schemas.microsoft.com/office/drawing/2014/main" id="{98B6180B-1D66-4AC0-AA02-668FB9BFB117}"/>
              </a:ext>
            </a:extLst>
          </p:cNvPr>
          <p:cNvPicPr>
            <a:picLocks noChangeAspect="1" noChangeArrowheads="1"/>
          </p:cNvPicPr>
          <p:nvPr/>
        </p:nvPicPr>
        <p:blipFill>
          <a:blip r:embed="rId2" cstate="print">
            <a:clrChange>
              <a:clrFrom>
                <a:srgbClr val="FCE5B2"/>
              </a:clrFrom>
              <a:clrTo>
                <a:srgbClr val="FCE5B2">
                  <a:alpha val="0"/>
                </a:srgbClr>
              </a:clrTo>
            </a:clrChange>
          </a:blip>
          <a:srcRect t="34568" r="58976" b="25926"/>
          <a:stretch>
            <a:fillRect/>
          </a:stretch>
        </p:blipFill>
        <p:spPr bwMode="auto">
          <a:xfrm>
            <a:off x="2197060" y="2462025"/>
            <a:ext cx="1175567" cy="829814"/>
          </a:xfrm>
          <a:prstGeom prst="rect">
            <a:avLst/>
          </a:prstGeom>
          <a:noFill/>
          <a:ln w="9525">
            <a:noFill/>
            <a:miter lim="800000"/>
            <a:headEnd/>
            <a:tailEnd/>
          </a:ln>
        </p:spPr>
      </p:pic>
      <p:sp>
        <p:nvSpPr>
          <p:cNvPr id="6" name="Oval 5">
            <a:extLst>
              <a:ext uri="{FF2B5EF4-FFF2-40B4-BE49-F238E27FC236}">
                <a16:creationId xmlns:a16="http://schemas.microsoft.com/office/drawing/2014/main" id="{193477A1-B1B7-4CA3-9F19-4BF3A7802E4C}"/>
              </a:ext>
            </a:extLst>
          </p:cNvPr>
          <p:cNvSpPr/>
          <p:nvPr/>
        </p:nvSpPr>
        <p:spPr>
          <a:xfrm>
            <a:off x="6113077" y="1260311"/>
            <a:ext cx="1308001" cy="43265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 name="TextBox 6">
            <a:extLst>
              <a:ext uri="{FF2B5EF4-FFF2-40B4-BE49-F238E27FC236}">
                <a16:creationId xmlns:a16="http://schemas.microsoft.com/office/drawing/2014/main" id="{FA6DEAC2-47FD-470C-A690-68A2E769E17A}"/>
              </a:ext>
            </a:extLst>
          </p:cNvPr>
          <p:cNvSpPr txBox="1"/>
          <p:nvPr/>
        </p:nvSpPr>
        <p:spPr>
          <a:xfrm>
            <a:off x="249895" y="1925007"/>
            <a:ext cx="3320717" cy="523220"/>
          </a:xfrm>
          <a:prstGeom prst="rect">
            <a:avLst/>
          </a:prstGeom>
          <a:noFill/>
        </p:spPr>
        <p:txBody>
          <a:bodyPr wrap="none" rtlCol="0">
            <a:spAutoFit/>
          </a:bodyPr>
          <a:lstStyle/>
          <a:p>
            <a:r>
              <a:rPr lang="en-US" sz="2800" dirty="0">
                <a:solidFill>
                  <a:srgbClr val="FFFF00"/>
                </a:solidFill>
              </a:rPr>
              <a:t>Proton color domains</a:t>
            </a:r>
          </a:p>
        </p:txBody>
      </p:sp>
      <p:pic>
        <p:nvPicPr>
          <p:cNvPr id="1028" name="Picture 4" descr="Kuvahaun tulos haulle gluon ">
            <a:extLst>
              <a:ext uri="{FF2B5EF4-FFF2-40B4-BE49-F238E27FC236}">
                <a16:creationId xmlns:a16="http://schemas.microsoft.com/office/drawing/2014/main" id="{3045DB3C-70E4-4C9B-B674-8F7D2CE982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4615" b="70737"/>
          <a:stretch/>
        </p:blipFill>
        <p:spPr bwMode="auto">
          <a:xfrm rot="21349954">
            <a:off x="3987367" y="2770267"/>
            <a:ext cx="2919526" cy="68845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
            <a:extLst>
              <a:ext uri="{FF2B5EF4-FFF2-40B4-BE49-F238E27FC236}">
                <a16:creationId xmlns:a16="http://schemas.microsoft.com/office/drawing/2014/main" id="{6E698BA7-4D1B-4B32-9798-73B6ED6E04C3}"/>
              </a:ext>
            </a:extLst>
          </p:cNvPr>
          <p:cNvPicPr>
            <a:picLocks noChangeAspect="1" noChangeArrowheads="1"/>
          </p:cNvPicPr>
          <p:nvPr/>
        </p:nvPicPr>
        <p:blipFill>
          <a:blip r:embed="rId2" cstate="print">
            <a:clrChange>
              <a:clrFrom>
                <a:srgbClr val="FCE5B2"/>
              </a:clrFrom>
              <a:clrTo>
                <a:srgbClr val="FCE5B2">
                  <a:alpha val="0"/>
                </a:srgbClr>
              </a:clrTo>
            </a:clrChange>
          </a:blip>
          <a:srcRect t="34568" r="58976" b="25926"/>
          <a:stretch>
            <a:fillRect/>
          </a:stretch>
        </p:blipFill>
        <p:spPr bwMode="auto">
          <a:xfrm>
            <a:off x="2197059" y="3505200"/>
            <a:ext cx="1175567" cy="829814"/>
          </a:xfrm>
          <a:prstGeom prst="rect">
            <a:avLst/>
          </a:prstGeom>
          <a:noFill/>
          <a:ln w="9525">
            <a:noFill/>
            <a:miter lim="800000"/>
            <a:headEnd/>
            <a:tailEnd/>
          </a:ln>
        </p:spPr>
      </p:pic>
      <p:sp>
        <p:nvSpPr>
          <p:cNvPr id="3" name="TextBox 2">
            <a:extLst>
              <a:ext uri="{FF2B5EF4-FFF2-40B4-BE49-F238E27FC236}">
                <a16:creationId xmlns:a16="http://schemas.microsoft.com/office/drawing/2014/main" id="{A5E26A5F-FF07-4878-9AF5-A4531B1851D0}"/>
              </a:ext>
            </a:extLst>
          </p:cNvPr>
          <p:cNvSpPr txBox="1"/>
          <p:nvPr/>
        </p:nvSpPr>
        <p:spPr>
          <a:xfrm>
            <a:off x="257181" y="4445462"/>
            <a:ext cx="3711529" cy="523220"/>
          </a:xfrm>
          <a:prstGeom prst="rect">
            <a:avLst/>
          </a:prstGeom>
          <a:noFill/>
        </p:spPr>
        <p:txBody>
          <a:bodyPr wrap="none" rtlCol="0">
            <a:spAutoFit/>
          </a:bodyPr>
          <a:lstStyle/>
          <a:p>
            <a:r>
              <a:rPr lang="en-US" sz="2800" dirty="0">
                <a:solidFill>
                  <a:schemeClr val="accent6">
                    <a:lumMod val="40000"/>
                    <a:lumOff val="60000"/>
                  </a:schemeClr>
                </a:solidFill>
              </a:rPr>
              <a:t>Deuteron color domains</a:t>
            </a:r>
          </a:p>
        </p:txBody>
      </p:sp>
      <p:sp>
        <p:nvSpPr>
          <p:cNvPr id="8" name="Flowchart: Merge 7">
            <a:extLst>
              <a:ext uri="{FF2B5EF4-FFF2-40B4-BE49-F238E27FC236}">
                <a16:creationId xmlns:a16="http://schemas.microsoft.com/office/drawing/2014/main" id="{5EA9AB3B-9BAE-42B9-80B9-BFF51B4A0663}"/>
              </a:ext>
            </a:extLst>
          </p:cNvPr>
          <p:cNvSpPr/>
          <p:nvPr/>
        </p:nvSpPr>
        <p:spPr>
          <a:xfrm rot="16200000">
            <a:off x="3286472" y="2515352"/>
            <a:ext cx="2418659" cy="1219200"/>
          </a:xfrm>
          <a:prstGeom prst="flowChartMerg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CB99E33C-B08C-4DC7-90AA-F9DFB7FE25DC}"/>
              </a:ext>
            </a:extLst>
          </p:cNvPr>
          <p:cNvSpPr/>
          <p:nvPr/>
        </p:nvSpPr>
        <p:spPr>
          <a:xfrm>
            <a:off x="3666444" y="1897734"/>
            <a:ext cx="359504" cy="2436547"/>
          </a:xfrm>
          <a:prstGeom prst="flowChartConnector">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7F365B1-8713-49A8-B6DE-324D25CF8632}"/>
              </a:ext>
            </a:extLst>
          </p:cNvPr>
          <p:cNvSpPr txBox="1"/>
          <p:nvPr/>
        </p:nvSpPr>
        <p:spPr>
          <a:xfrm>
            <a:off x="257181" y="5671176"/>
            <a:ext cx="8610600" cy="954107"/>
          </a:xfrm>
          <a:prstGeom prst="rect">
            <a:avLst/>
          </a:prstGeom>
          <a:noFill/>
        </p:spPr>
        <p:txBody>
          <a:bodyPr wrap="square" rtlCol="0">
            <a:spAutoFit/>
          </a:bodyPr>
          <a:lstStyle/>
          <a:p>
            <a:r>
              <a:rPr lang="en-US" sz="2800" dirty="0">
                <a:solidFill>
                  <a:schemeClr val="bg1"/>
                </a:solidFill>
              </a:rPr>
              <a:t>Uncertainty principle blurring of gluon allows it to interact with multiple domains.   </a:t>
            </a:r>
          </a:p>
        </p:txBody>
      </p:sp>
    </p:spTree>
    <p:extLst>
      <p:ext uri="{BB962C8B-B14F-4D97-AF65-F5344CB8AC3E}">
        <p14:creationId xmlns:p14="http://schemas.microsoft.com/office/powerpoint/2010/main" val="31264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2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down)">
                                      <p:cBhvr>
                                        <p:cTn id="15" dur="500"/>
                                        <p:tgtEl>
                                          <p:spTgt spid="8"/>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animBg="1"/>
      <p:bldP spid="10" grpId="0" animBg="1"/>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777A2FC4-5CEB-4CE1-ACE5-ABB8180374B4}"/>
              </a:ext>
            </a:extLst>
          </p:cNvPr>
          <p:cNvSpPr/>
          <p:nvPr/>
        </p:nvSpPr>
        <p:spPr>
          <a:xfrm>
            <a:off x="4808501" y="2055462"/>
            <a:ext cx="1159844" cy="1061944"/>
          </a:xfrm>
          <a:prstGeom prst="ellipse">
            <a:avLst/>
          </a:prstGeom>
          <a:solidFill>
            <a:srgbClr val="FFC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232F122D-23C3-4E74-B36D-5DEAA893B03B}"/>
              </a:ext>
            </a:extLst>
          </p:cNvPr>
          <p:cNvSpPr>
            <a:spLocks noGrp="1"/>
          </p:cNvSpPr>
          <p:nvPr>
            <p:ph type="sldNum" sz="quarter" idx="12"/>
          </p:nvPr>
        </p:nvSpPr>
        <p:spPr/>
        <p:txBody>
          <a:bodyPr/>
          <a:lstStyle/>
          <a:p>
            <a:fld id="{34A7B92C-F870-4A41-8B65-79C9C3836057}" type="slidenum">
              <a:rPr lang="en-US" smtClean="0"/>
              <a:t>31</a:t>
            </a:fld>
            <a:endParaRPr lang="en-US"/>
          </a:p>
        </p:txBody>
      </p:sp>
      <p:cxnSp>
        <p:nvCxnSpPr>
          <p:cNvPr id="6" name="Straight Arrow Connector 5">
            <a:extLst>
              <a:ext uri="{FF2B5EF4-FFF2-40B4-BE49-F238E27FC236}">
                <a16:creationId xmlns:a16="http://schemas.microsoft.com/office/drawing/2014/main" id="{4ECD5089-BFAE-4865-823A-C54A9BD028CD}"/>
              </a:ext>
            </a:extLst>
          </p:cNvPr>
          <p:cNvCxnSpPr>
            <a:cxnSpLocks/>
            <a:stCxn id="7" idx="7"/>
            <a:endCxn id="9" idx="7"/>
          </p:cNvCxnSpPr>
          <p:nvPr/>
        </p:nvCxnSpPr>
        <p:spPr>
          <a:xfrm flipV="1">
            <a:off x="5493988" y="2210980"/>
            <a:ext cx="304502" cy="331867"/>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7" name="Oval 6">
            <a:extLst>
              <a:ext uri="{FF2B5EF4-FFF2-40B4-BE49-F238E27FC236}">
                <a16:creationId xmlns:a16="http://schemas.microsoft.com/office/drawing/2014/main" id="{A9B3A534-561D-46B7-A5B2-841379388627}"/>
              </a:ext>
            </a:extLst>
          </p:cNvPr>
          <p:cNvSpPr/>
          <p:nvPr/>
        </p:nvSpPr>
        <p:spPr>
          <a:xfrm>
            <a:off x="5337890" y="2517474"/>
            <a:ext cx="182880" cy="17325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00CCD08-D55B-409B-8EDB-0B5E993147CD}"/>
              </a:ext>
            </a:extLst>
          </p:cNvPr>
          <p:cNvSpPr txBox="1"/>
          <p:nvPr/>
        </p:nvSpPr>
        <p:spPr>
          <a:xfrm>
            <a:off x="264243" y="980680"/>
            <a:ext cx="8468628" cy="1938992"/>
          </a:xfrm>
          <a:prstGeom prst="rect">
            <a:avLst/>
          </a:prstGeom>
          <a:noFill/>
        </p:spPr>
        <p:txBody>
          <a:bodyPr wrap="square" rtlCol="0">
            <a:spAutoFit/>
          </a:bodyPr>
          <a:lstStyle/>
          <a:p>
            <a:r>
              <a:rPr lang="en-US" sz="2400" dirty="0">
                <a:solidFill>
                  <a:srgbClr val="FFFF00"/>
                </a:solidFill>
              </a:rPr>
              <a:t>Incoming target gluon with </a:t>
            </a:r>
            <a:r>
              <a:rPr lang="en-US" sz="2400" dirty="0" err="1">
                <a:solidFill>
                  <a:srgbClr val="FFFF00"/>
                </a:solidFill>
              </a:rPr>
              <a:t>k</a:t>
            </a:r>
            <a:r>
              <a:rPr lang="en-US" sz="2400" baseline="-25000" dirty="0" err="1">
                <a:solidFill>
                  <a:srgbClr val="FFFF00"/>
                </a:solidFill>
              </a:rPr>
              <a:t>T</a:t>
            </a:r>
            <a:endParaRPr lang="en-US" sz="2400" baseline="-25000" dirty="0">
              <a:solidFill>
                <a:srgbClr val="FFFF00"/>
              </a:solidFill>
            </a:endParaRPr>
          </a:p>
          <a:p>
            <a:r>
              <a:rPr lang="en-US" sz="2400" b="1" u="sng" dirty="0">
                <a:solidFill>
                  <a:srgbClr val="FFFF00"/>
                </a:solidFill>
              </a:rPr>
              <a:t>uncertainty principle</a:t>
            </a:r>
            <a:r>
              <a:rPr lang="en-US" sz="2400" b="1" dirty="0">
                <a:solidFill>
                  <a:srgbClr val="FFFF00"/>
                </a:solidFill>
              </a:rPr>
              <a:t> </a:t>
            </a:r>
            <a:r>
              <a:rPr lang="en-US" sz="2400" dirty="0">
                <a:solidFill>
                  <a:srgbClr val="FFFF00"/>
                </a:solidFill>
              </a:rPr>
              <a:t>blurs the gluon with radius </a:t>
            </a:r>
          </a:p>
          <a:p>
            <a:r>
              <a:rPr lang="en-US" sz="1200" dirty="0">
                <a:solidFill>
                  <a:srgbClr val="FFFF00"/>
                </a:solidFill>
              </a:rPr>
              <a:t> </a:t>
            </a:r>
          </a:p>
          <a:p>
            <a:r>
              <a:rPr lang="en-US" sz="2400" dirty="0">
                <a:solidFill>
                  <a:srgbClr val="FFFF00"/>
                </a:solidFill>
              </a:rPr>
              <a:t>r [</a:t>
            </a:r>
            <a:r>
              <a:rPr lang="en-US" sz="2400" dirty="0" err="1">
                <a:solidFill>
                  <a:srgbClr val="FFFF00"/>
                </a:solidFill>
              </a:rPr>
              <a:t>fm</a:t>
            </a:r>
            <a:r>
              <a:rPr lang="en-US" sz="2400" dirty="0">
                <a:solidFill>
                  <a:srgbClr val="FFFF00"/>
                </a:solidFill>
              </a:rPr>
              <a:t>] = </a:t>
            </a:r>
            <a:r>
              <a:rPr lang="en-US" sz="2400" dirty="0" err="1">
                <a:solidFill>
                  <a:srgbClr val="FFFF00"/>
                </a:solidFill>
              </a:rPr>
              <a:t>hbar</a:t>
            </a:r>
            <a:r>
              <a:rPr lang="en-US" sz="2400" dirty="0">
                <a:solidFill>
                  <a:srgbClr val="FFFF00"/>
                </a:solidFill>
              </a:rPr>
              <a:t>/</a:t>
            </a:r>
            <a:r>
              <a:rPr lang="en-US" sz="2400" dirty="0" err="1">
                <a:solidFill>
                  <a:srgbClr val="FFFF00"/>
                </a:solidFill>
              </a:rPr>
              <a:t>k</a:t>
            </a:r>
            <a:r>
              <a:rPr lang="en-US" sz="2400" baseline="-25000" dirty="0" err="1">
                <a:solidFill>
                  <a:srgbClr val="FFFF00"/>
                </a:solidFill>
              </a:rPr>
              <a:t>T</a:t>
            </a:r>
            <a:r>
              <a:rPr lang="en-US" sz="2400" dirty="0">
                <a:solidFill>
                  <a:srgbClr val="FFFF00"/>
                </a:solidFill>
              </a:rPr>
              <a:t> = 0.2 / </a:t>
            </a:r>
            <a:r>
              <a:rPr lang="en-US" sz="2400" dirty="0" err="1">
                <a:solidFill>
                  <a:srgbClr val="FFFF00"/>
                </a:solidFill>
              </a:rPr>
              <a:t>k</a:t>
            </a:r>
            <a:r>
              <a:rPr lang="en-US" sz="2400" baseline="-25000" dirty="0" err="1">
                <a:solidFill>
                  <a:srgbClr val="FFFF00"/>
                </a:solidFill>
              </a:rPr>
              <a:t>T</a:t>
            </a:r>
            <a:r>
              <a:rPr lang="en-US" sz="2400" dirty="0">
                <a:solidFill>
                  <a:srgbClr val="FFFF00"/>
                </a:solidFill>
              </a:rPr>
              <a:t>[GeV]</a:t>
            </a:r>
          </a:p>
          <a:p>
            <a:r>
              <a:rPr lang="en-US" sz="1200" dirty="0">
                <a:solidFill>
                  <a:srgbClr val="FFFF00"/>
                </a:solidFill>
              </a:rPr>
              <a:t> </a:t>
            </a:r>
          </a:p>
          <a:p>
            <a:r>
              <a:rPr lang="en-US" sz="2400" dirty="0">
                <a:solidFill>
                  <a:srgbClr val="FFFF00"/>
                </a:solidFill>
              </a:rPr>
              <a:t>If </a:t>
            </a:r>
            <a:r>
              <a:rPr lang="en-US" sz="2400" dirty="0" err="1">
                <a:solidFill>
                  <a:srgbClr val="FFFF00"/>
                </a:solidFill>
              </a:rPr>
              <a:t>k</a:t>
            </a:r>
            <a:r>
              <a:rPr lang="en-US" sz="2400" baseline="-25000" dirty="0" err="1">
                <a:solidFill>
                  <a:srgbClr val="FFFF00"/>
                </a:solidFill>
              </a:rPr>
              <a:t>T</a:t>
            </a:r>
            <a:r>
              <a:rPr lang="en-US" sz="2400" dirty="0">
                <a:solidFill>
                  <a:srgbClr val="FFFF00"/>
                </a:solidFill>
              </a:rPr>
              <a:t> = 1 GeV, r = 0.2 </a:t>
            </a:r>
            <a:r>
              <a:rPr lang="en-US" sz="2400" dirty="0" err="1">
                <a:solidFill>
                  <a:srgbClr val="FFFF00"/>
                </a:solidFill>
              </a:rPr>
              <a:t>fm</a:t>
            </a:r>
            <a:r>
              <a:rPr lang="en-US" sz="2400" dirty="0">
                <a:solidFill>
                  <a:srgbClr val="FFFF00"/>
                </a:solidFill>
              </a:rPr>
              <a:t> </a:t>
            </a:r>
          </a:p>
        </p:txBody>
      </p:sp>
      <p:sp>
        <p:nvSpPr>
          <p:cNvPr id="16" name="TextBox 15">
            <a:extLst>
              <a:ext uri="{FF2B5EF4-FFF2-40B4-BE49-F238E27FC236}">
                <a16:creationId xmlns:a16="http://schemas.microsoft.com/office/drawing/2014/main" id="{8E57F020-2597-48C7-8FCD-8F3BE5DE9CA8}"/>
              </a:ext>
            </a:extLst>
          </p:cNvPr>
          <p:cNvSpPr txBox="1"/>
          <p:nvPr/>
        </p:nvSpPr>
        <p:spPr>
          <a:xfrm>
            <a:off x="4498557" y="3139225"/>
            <a:ext cx="4677877" cy="3416320"/>
          </a:xfrm>
          <a:prstGeom prst="rect">
            <a:avLst/>
          </a:prstGeom>
          <a:noFill/>
        </p:spPr>
        <p:txBody>
          <a:bodyPr wrap="square" rtlCol="0">
            <a:spAutoFit/>
          </a:bodyPr>
          <a:lstStyle/>
          <a:p>
            <a:r>
              <a:rPr lang="en-US" sz="2400" dirty="0">
                <a:solidFill>
                  <a:srgbClr val="E6E6E6"/>
                </a:solidFill>
              </a:rPr>
              <a:t>Projectile (proton) radius ~ 0.9 </a:t>
            </a:r>
            <a:r>
              <a:rPr lang="en-US" sz="2400" dirty="0" err="1">
                <a:solidFill>
                  <a:srgbClr val="E6E6E6"/>
                </a:solidFill>
              </a:rPr>
              <a:t>fm</a:t>
            </a:r>
            <a:endParaRPr lang="en-US" sz="2400" dirty="0">
              <a:solidFill>
                <a:srgbClr val="E6E6E6"/>
              </a:solidFill>
            </a:endParaRPr>
          </a:p>
          <a:p>
            <a:r>
              <a:rPr lang="en-US" sz="1600" dirty="0">
                <a:solidFill>
                  <a:srgbClr val="E6E6E6"/>
                </a:solidFill>
              </a:rPr>
              <a:t> </a:t>
            </a:r>
          </a:p>
          <a:p>
            <a:r>
              <a:rPr lang="en-US" sz="2400" dirty="0">
                <a:solidFill>
                  <a:srgbClr val="E6E6E6"/>
                </a:solidFill>
              </a:rPr>
              <a:t>If Q</a:t>
            </a:r>
            <a:r>
              <a:rPr lang="en-US" sz="2400" baseline="-25000" dirty="0">
                <a:solidFill>
                  <a:srgbClr val="E6E6E6"/>
                </a:solidFill>
              </a:rPr>
              <a:t>s</a:t>
            </a:r>
            <a:r>
              <a:rPr lang="en-US" sz="2400" dirty="0">
                <a:solidFill>
                  <a:srgbClr val="E6E6E6"/>
                </a:solidFill>
              </a:rPr>
              <a:t> = 2 GeV, </a:t>
            </a:r>
            <a:r>
              <a:rPr lang="en-US" sz="2400" dirty="0" err="1">
                <a:solidFill>
                  <a:srgbClr val="E6E6E6"/>
                </a:solidFill>
              </a:rPr>
              <a:t>r</a:t>
            </a:r>
            <a:r>
              <a:rPr lang="en-US" sz="2400" baseline="-25000" dirty="0" err="1">
                <a:solidFill>
                  <a:srgbClr val="E6E6E6"/>
                </a:solidFill>
              </a:rPr>
              <a:t>domain</a:t>
            </a:r>
            <a:r>
              <a:rPr lang="en-US" sz="2400" dirty="0">
                <a:solidFill>
                  <a:srgbClr val="E6E6E6"/>
                </a:solidFill>
              </a:rPr>
              <a:t> = 0.1 fm.</a:t>
            </a:r>
          </a:p>
          <a:p>
            <a:r>
              <a:rPr lang="en-US" sz="2400" dirty="0">
                <a:solidFill>
                  <a:srgbClr val="E6E6E6"/>
                </a:solidFill>
              </a:rPr>
              <a:t>Of course this is an absurdly large Q</a:t>
            </a:r>
            <a:r>
              <a:rPr lang="en-US" sz="2400" baseline="-25000" dirty="0">
                <a:solidFill>
                  <a:srgbClr val="E6E6E6"/>
                </a:solidFill>
              </a:rPr>
              <a:t>s</a:t>
            </a:r>
            <a:r>
              <a:rPr lang="en-US" sz="2400" baseline="30000" dirty="0">
                <a:solidFill>
                  <a:srgbClr val="E6E6E6"/>
                </a:solidFill>
              </a:rPr>
              <a:t>2</a:t>
            </a:r>
            <a:r>
              <a:rPr lang="en-US" sz="2400" dirty="0">
                <a:solidFill>
                  <a:srgbClr val="E6E6E6"/>
                </a:solidFill>
              </a:rPr>
              <a:t> = 4 GeV</a:t>
            </a:r>
            <a:r>
              <a:rPr lang="en-US" sz="2400" baseline="30000" dirty="0">
                <a:solidFill>
                  <a:srgbClr val="E6E6E6"/>
                </a:solidFill>
              </a:rPr>
              <a:t>2</a:t>
            </a:r>
            <a:r>
              <a:rPr lang="en-US" sz="2400" dirty="0">
                <a:solidFill>
                  <a:srgbClr val="E6E6E6"/>
                </a:solidFill>
              </a:rPr>
              <a:t> for the proton x&gt;0.01</a:t>
            </a:r>
          </a:p>
          <a:p>
            <a:r>
              <a:rPr lang="en-US" sz="1600" dirty="0">
                <a:solidFill>
                  <a:srgbClr val="E6E6E6"/>
                </a:solidFill>
              </a:rPr>
              <a:t> </a:t>
            </a:r>
          </a:p>
          <a:p>
            <a:r>
              <a:rPr lang="en-US" sz="2400" dirty="0">
                <a:solidFill>
                  <a:srgbClr val="E6E6E6"/>
                </a:solidFill>
              </a:rPr>
              <a:t>Then target gluon sees </a:t>
            </a:r>
          </a:p>
          <a:p>
            <a:r>
              <a:rPr lang="en-US" sz="2400" dirty="0">
                <a:solidFill>
                  <a:srgbClr val="E6E6E6"/>
                </a:solidFill>
              </a:rPr>
              <a:t>(Q</a:t>
            </a:r>
            <a:r>
              <a:rPr lang="en-US" sz="2400" baseline="-25000" dirty="0">
                <a:solidFill>
                  <a:srgbClr val="E6E6E6"/>
                </a:solidFill>
              </a:rPr>
              <a:t>s</a:t>
            </a:r>
            <a:r>
              <a:rPr lang="en-US" sz="2400" dirty="0">
                <a:solidFill>
                  <a:srgbClr val="E6E6E6"/>
                </a:solidFill>
              </a:rPr>
              <a:t>/</a:t>
            </a:r>
            <a:r>
              <a:rPr lang="en-US" sz="2400" dirty="0" err="1">
                <a:solidFill>
                  <a:srgbClr val="E6E6E6"/>
                </a:solidFill>
              </a:rPr>
              <a:t>k</a:t>
            </a:r>
            <a:r>
              <a:rPr lang="en-US" sz="2400" baseline="-25000" dirty="0" err="1">
                <a:solidFill>
                  <a:srgbClr val="E6E6E6"/>
                </a:solidFill>
              </a:rPr>
              <a:t>T</a:t>
            </a:r>
            <a:r>
              <a:rPr lang="en-US" sz="2400" dirty="0">
                <a:solidFill>
                  <a:srgbClr val="E6E6E6"/>
                </a:solidFill>
              </a:rPr>
              <a:t>)</a:t>
            </a:r>
            <a:r>
              <a:rPr lang="en-US" sz="2400" baseline="30000" dirty="0">
                <a:solidFill>
                  <a:srgbClr val="E6E6E6"/>
                </a:solidFill>
              </a:rPr>
              <a:t>2</a:t>
            </a:r>
            <a:r>
              <a:rPr lang="en-US" sz="2400" dirty="0">
                <a:solidFill>
                  <a:srgbClr val="E6E6E6"/>
                </a:solidFill>
              </a:rPr>
              <a:t> ~ 4 domains at once, </a:t>
            </a:r>
          </a:p>
          <a:p>
            <a:r>
              <a:rPr lang="en-US" sz="2400" dirty="0">
                <a:solidFill>
                  <a:srgbClr val="E6E6E6"/>
                </a:solidFill>
              </a:rPr>
              <a:t>but still not the size of a deuteron!  </a:t>
            </a:r>
          </a:p>
          <a:p>
            <a:endParaRPr lang="en-US" sz="1600" dirty="0">
              <a:solidFill>
                <a:srgbClr val="E6E6E6"/>
              </a:solidFill>
            </a:endParaRPr>
          </a:p>
        </p:txBody>
      </p:sp>
      <p:sp>
        <p:nvSpPr>
          <p:cNvPr id="2" name="TextBox 1">
            <a:extLst>
              <a:ext uri="{FF2B5EF4-FFF2-40B4-BE49-F238E27FC236}">
                <a16:creationId xmlns:a16="http://schemas.microsoft.com/office/drawing/2014/main" id="{F28161F6-F109-4ABF-BB25-D477606BA4EF}"/>
              </a:ext>
            </a:extLst>
          </p:cNvPr>
          <p:cNvSpPr txBox="1"/>
          <p:nvPr/>
        </p:nvSpPr>
        <p:spPr>
          <a:xfrm>
            <a:off x="6041788" y="2029393"/>
            <a:ext cx="1937453" cy="369332"/>
          </a:xfrm>
          <a:prstGeom prst="rect">
            <a:avLst/>
          </a:prstGeom>
          <a:noFill/>
        </p:spPr>
        <p:txBody>
          <a:bodyPr wrap="none" rtlCol="0">
            <a:spAutoFit/>
          </a:bodyPr>
          <a:lstStyle/>
          <a:p>
            <a:r>
              <a:rPr lang="en-US" dirty="0"/>
              <a:t>Target gluon wave </a:t>
            </a:r>
          </a:p>
        </p:txBody>
      </p:sp>
      <p:grpSp>
        <p:nvGrpSpPr>
          <p:cNvPr id="12" name="Group 11">
            <a:extLst>
              <a:ext uri="{FF2B5EF4-FFF2-40B4-BE49-F238E27FC236}">
                <a16:creationId xmlns:a16="http://schemas.microsoft.com/office/drawing/2014/main" id="{DFDC0B8C-706A-40DD-AF34-EE552E53BAE1}"/>
              </a:ext>
            </a:extLst>
          </p:cNvPr>
          <p:cNvGrpSpPr/>
          <p:nvPr/>
        </p:nvGrpSpPr>
        <p:grpSpPr>
          <a:xfrm>
            <a:off x="218557" y="3097176"/>
            <a:ext cx="4162927" cy="3674805"/>
            <a:chOff x="218557" y="3097176"/>
            <a:chExt cx="4162927" cy="3674805"/>
          </a:xfrm>
        </p:grpSpPr>
        <p:sp>
          <p:nvSpPr>
            <p:cNvPr id="11" name="Freeform: Shape 10">
              <a:extLst>
                <a:ext uri="{FF2B5EF4-FFF2-40B4-BE49-F238E27FC236}">
                  <a16:creationId xmlns:a16="http://schemas.microsoft.com/office/drawing/2014/main" id="{75EBB7A8-6847-42E2-875F-99D3F9BE9810}"/>
                </a:ext>
              </a:extLst>
            </p:cNvPr>
            <p:cNvSpPr/>
            <p:nvPr/>
          </p:nvSpPr>
          <p:spPr>
            <a:xfrm>
              <a:off x="218557" y="3097176"/>
              <a:ext cx="4162927" cy="3674805"/>
            </a:xfrm>
            <a:custGeom>
              <a:avLst/>
              <a:gdLst>
                <a:gd name="connsiteX0" fmla="*/ 182880 w 1527326"/>
                <a:gd name="connsiteY0" fmla="*/ 447574 h 1443789"/>
                <a:gd name="connsiteX1" fmla="*/ 134754 w 1527326"/>
                <a:gd name="connsiteY1" fmla="*/ 510139 h 1443789"/>
                <a:gd name="connsiteX2" fmla="*/ 125129 w 1527326"/>
                <a:gd name="connsiteY2" fmla="*/ 524577 h 1443789"/>
                <a:gd name="connsiteX3" fmla="*/ 81815 w 1527326"/>
                <a:gd name="connsiteY3" fmla="*/ 558265 h 1443789"/>
                <a:gd name="connsiteX4" fmla="*/ 67377 w 1527326"/>
                <a:gd name="connsiteY4" fmla="*/ 572703 h 1443789"/>
                <a:gd name="connsiteX5" fmla="*/ 43314 w 1527326"/>
                <a:gd name="connsiteY5" fmla="*/ 606391 h 1443789"/>
                <a:gd name="connsiteX6" fmla="*/ 33689 w 1527326"/>
                <a:gd name="connsiteY6" fmla="*/ 616017 h 1443789"/>
                <a:gd name="connsiteX7" fmla="*/ 14438 w 1527326"/>
                <a:gd name="connsiteY7" fmla="*/ 659330 h 1443789"/>
                <a:gd name="connsiteX8" fmla="*/ 9626 w 1527326"/>
                <a:gd name="connsiteY8" fmla="*/ 678581 h 1443789"/>
                <a:gd name="connsiteX9" fmla="*/ 0 w 1527326"/>
                <a:gd name="connsiteY9" fmla="*/ 702644 h 1443789"/>
                <a:gd name="connsiteX10" fmla="*/ 4813 w 1527326"/>
                <a:gd name="connsiteY10" fmla="*/ 933650 h 1443789"/>
                <a:gd name="connsiteX11" fmla="*/ 24064 w 1527326"/>
                <a:gd name="connsiteY11" fmla="*/ 1005840 h 1443789"/>
                <a:gd name="connsiteX12" fmla="*/ 43314 w 1527326"/>
                <a:gd name="connsiteY12" fmla="*/ 1044341 h 1443789"/>
                <a:gd name="connsiteX13" fmla="*/ 62565 w 1527326"/>
                <a:gd name="connsiteY13" fmla="*/ 1092467 h 1443789"/>
                <a:gd name="connsiteX14" fmla="*/ 81815 w 1527326"/>
                <a:gd name="connsiteY14" fmla="*/ 1150219 h 1443789"/>
                <a:gd name="connsiteX15" fmla="*/ 101066 w 1527326"/>
                <a:gd name="connsiteY15" fmla="*/ 1164657 h 1443789"/>
                <a:gd name="connsiteX16" fmla="*/ 115504 w 1527326"/>
                <a:gd name="connsiteY16" fmla="*/ 1179094 h 1443789"/>
                <a:gd name="connsiteX17" fmla="*/ 134754 w 1527326"/>
                <a:gd name="connsiteY17" fmla="*/ 1217595 h 1443789"/>
                <a:gd name="connsiteX18" fmla="*/ 144379 w 1527326"/>
                <a:gd name="connsiteY18" fmla="*/ 1227221 h 1443789"/>
                <a:gd name="connsiteX19" fmla="*/ 158817 w 1527326"/>
                <a:gd name="connsiteY19" fmla="*/ 1236846 h 1443789"/>
                <a:gd name="connsiteX20" fmla="*/ 178068 w 1527326"/>
                <a:gd name="connsiteY20" fmla="*/ 1251284 h 1443789"/>
                <a:gd name="connsiteX21" fmla="*/ 192506 w 1527326"/>
                <a:gd name="connsiteY21" fmla="*/ 1260909 h 1443789"/>
                <a:gd name="connsiteX22" fmla="*/ 211756 w 1527326"/>
                <a:gd name="connsiteY22" fmla="*/ 1280160 h 1443789"/>
                <a:gd name="connsiteX23" fmla="*/ 255070 w 1527326"/>
                <a:gd name="connsiteY23" fmla="*/ 1304223 h 1443789"/>
                <a:gd name="connsiteX24" fmla="*/ 288758 w 1527326"/>
                <a:gd name="connsiteY24" fmla="*/ 1318661 h 1443789"/>
                <a:gd name="connsiteX25" fmla="*/ 322447 w 1527326"/>
                <a:gd name="connsiteY25" fmla="*/ 1337911 h 1443789"/>
                <a:gd name="connsiteX26" fmla="*/ 351322 w 1527326"/>
                <a:gd name="connsiteY26" fmla="*/ 1352349 h 1443789"/>
                <a:gd name="connsiteX27" fmla="*/ 385011 w 1527326"/>
                <a:gd name="connsiteY27" fmla="*/ 1376412 h 1443789"/>
                <a:gd name="connsiteX28" fmla="*/ 413887 w 1527326"/>
                <a:gd name="connsiteY28" fmla="*/ 1405288 h 1443789"/>
                <a:gd name="connsiteX29" fmla="*/ 437950 w 1527326"/>
                <a:gd name="connsiteY29" fmla="*/ 1414913 h 1443789"/>
                <a:gd name="connsiteX30" fmla="*/ 457200 w 1527326"/>
                <a:gd name="connsiteY30" fmla="*/ 1419726 h 1443789"/>
                <a:gd name="connsiteX31" fmla="*/ 505327 w 1527326"/>
                <a:gd name="connsiteY31" fmla="*/ 1434164 h 1443789"/>
                <a:gd name="connsiteX32" fmla="*/ 524577 w 1527326"/>
                <a:gd name="connsiteY32" fmla="*/ 1443789 h 1443789"/>
                <a:gd name="connsiteX33" fmla="*/ 673769 w 1527326"/>
                <a:gd name="connsiteY33" fmla="*/ 1438977 h 1443789"/>
                <a:gd name="connsiteX34" fmla="*/ 726708 w 1527326"/>
                <a:gd name="connsiteY34" fmla="*/ 1424539 h 1443789"/>
                <a:gd name="connsiteX35" fmla="*/ 972152 w 1527326"/>
                <a:gd name="connsiteY35" fmla="*/ 1410101 h 1443789"/>
                <a:gd name="connsiteX36" fmla="*/ 1049154 w 1527326"/>
                <a:gd name="connsiteY36" fmla="*/ 1381225 h 1443789"/>
                <a:gd name="connsiteX37" fmla="*/ 1087655 w 1527326"/>
                <a:gd name="connsiteY37" fmla="*/ 1371600 h 1443789"/>
                <a:gd name="connsiteX38" fmla="*/ 1150219 w 1527326"/>
                <a:gd name="connsiteY38" fmla="*/ 1357162 h 1443789"/>
                <a:gd name="connsiteX39" fmla="*/ 1179095 w 1527326"/>
                <a:gd name="connsiteY39" fmla="*/ 1347537 h 1443789"/>
                <a:gd name="connsiteX40" fmla="*/ 1212784 w 1527326"/>
                <a:gd name="connsiteY40" fmla="*/ 1337911 h 1443789"/>
                <a:gd name="connsiteX41" fmla="*/ 1256097 w 1527326"/>
                <a:gd name="connsiteY41" fmla="*/ 1304223 h 1443789"/>
                <a:gd name="connsiteX42" fmla="*/ 1289786 w 1527326"/>
                <a:gd name="connsiteY42" fmla="*/ 1265722 h 1443789"/>
                <a:gd name="connsiteX43" fmla="*/ 1318661 w 1527326"/>
                <a:gd name="connsiteY43" fmla="*/ 1241659 h 1443789"/>
                <a:gd name="connsiteX44" fmla="*/ 1342725 w 1527326"/>
                <a:gd name="connsiteY44" fmla="*/ 1207970 h 1443789"/>
                <a:gd name="connsiteX45" fmla="*/ 1400476 w 1527326"/>
                <a:gd name="connsiteY45" fmla="*/ 1159844 h 1443789"/>
                <a:gd name="connsiteX46" fmla="*/ 1434165 w 1527326"/>
                <a:gd name="connsiteY46" fmla="*/ 1116530 h 1443789"/>
                <a:gd name="connsiteX47" fmla="*/ 1453415 w 1527326"/>
                <a:gd name="connsiteY47" fmla="*/ 1078029 h 1443789"/>
                <a:gd name="connsiteX48" fmla="*/ 1467853 w 1527326"/>
                <a:gd name="connsiteY48" fmla="*/ 1053966 h 1443789"/>
                <a:gd name="connsiteX49" fmla="*/ 1477478 w 1527326"/>
                <a:gd name="connsiteY49" fmla="*/ 1034715 h 1443789"/>
                <a:gd name="connsiteX50" fmla="*/ 1511167 w 1527326"/>
                <a:gd name="connsiteY50" fmla="*/ 991402 h 1443789"/>
                <a:gd name="connsiteX51" fmla="*/ 1515979 w 1527326"/>
                <a:gd name="connsiteY51" fmla="*/ 770021 h 1443789"/>
                <a:gd name="connsiteX52" fmla="*/ 1501541 w 1527326"/>
                <a:gd name="connsiteY52" fmla="*/ 736332 h 1443789"/>
                <a:gd name="connsiteX53" fmla="*/ 1482291 w 1527326"/>
                <a:gd name="connsiteY53" fmla="*/ 683393 h 1443789"/>
                <a:gd name="connsiteX54" fmla="*/ 1463040 w 1527326"/>
                <a:gd name="connsiteY54" fmla="*/ 664143 h 1443789"/>
                <a:gd name="connsiteX55" fmla="*/ 1453415 w 1527326"/>
                <a:gd name="connsiteY55" fmla="*/ 640080 h 1443789"/>
                <a:gd name="connsiteX56" fmla="*/ 1419727 w 1527326"/>
                <a:gd name="connsiteY56" fmla="*/ 620829 h 1443789"/>
                <a:gd name="connsiteX57" fmla="*/ 1405289 w 1527326"/>
                <a:gd name="connsiteY57" fmla="*/ 616017 h 1443789"/>
                <a:gd name="connsiteX58" fmla="*/ 1390851 w 1527326"/>
                <a:gd name="connsiteY58" fmla="*/ 539014 h 1443789"/>
                <a:gd name="connsiteX59" fmla="*/ 1347537 w 1527326"/>
                <a:gd name="connsiteY59" fmla="*/ 385010 h 1443789"/>
                <a:gd name="connsiteX60" fmla="*/ 1337912 w 1527326"/>
                <a:gd name="connsiteY60" fmla="*/ 365760 h 1443789"/>
                <a:gd name="connsiteX61" fmla="*/ 1318661 w 1527326"/>
                <a:gd name="connsiteY61" fmla="*/ 356134 h 1443789"/>
                <a:gd name="connsiteX62" fmla="*/ 1309036 w 1527326"/>
                <a:gd name="connsiteY62" fmla="*/ 322446 h 1443789"/>
                <a:gd name="connsiteX63" fmla="*/ 1289786 w 1527326"/>
                <a:gd name="connsiteY63" fmla="*/ 312821 h 1443789"/>
                <a:gd name="connsiteX64" fmla="*/ 1265722 w 1527326"/>
                <a:gd name="connsiteY64" fmla="*/ 288758 h 1443789"/>
                <a:gd name="connsiteX65" fmla="*/ 1256097 w 1527326"/>
                <a:gd name="connsiteY65" fmla="*/ 279132 h 1443789"/>
                <a:gd name="connsiteX66" fmla="*/ 1232034 w 1527326"/>
                <a:gd name="connsiteY66" fmla="*/ 245444 h 1443789"/>
                <a:gd name="connsiteX67" fmla="*/ 1222409 w 1527326"/>
                <a:gd name="connsiteY67" fmla="*/ 226193 h 1443789"/>
                <a:gd name="connsiteX68" fmla="*/ 1203158 w 1527326"/>
                <a:gd name="connsiteY68" fmla="*/ 216568 h 1443789"/>
                <a:gd name="connsiteX69" fmla="*/ 1188720 w 1527326"/>
                <a:gd name="connsiteY69" fmla="*/ 202130 h 1443789"/>
                <a:gd name="connsiteX70" fmla="*/ 1169470 w 1527326"/>
                <a:gd name="connsiteY70" fmla="*/ 192505 h 1443789"/>
                <a:gd name="connsiteX71" fmla="*/ 1135781 w 1527326"/>
                <a:gd name="connsiteY71" fmla="*/ 168442 h 1443789"/>
                <a:gd name="connsiteX72" fmla="*/ 1121344 w 1527326"/>
                <a:gd name="connsiteY72" fmla="*/ 134753 h 1443789"/>
                <a:gd name="connsiteX73" fmla="*/ 1106906 w 1527326"/>
                <a:gd name="connsiteY73" fmla="*/ 129941 h 1443789"/>
                <a:gd name="connsiteX74" fmla="*/ 1097280 w 1527326"/>
                <a:gd name="connsiteY74" fmla="*/ 120315 h 1443789"/>
                <a:gd name="connsiteX75" fmla="*/ 1034716 w 1527326"/>
                <a:gd name="connsiteY75" fmla="*/ 101065 h 1443789"/>
                <a:gd name="connsiteX76" fmla="*/ 822960 w 1527326"/>
                <a:gd name="connsiteY76" fmla="*/ 91440 h 1443789"/>
                <a:gd name="connsiteX77" fmla="*/ 784459 w 1527326"/>
                <a:gd name="connsiteY77" fmla="*/ 72189 h 1443789"/>
                <a:gd name="connsiteX78" fmla="*/ 731520 w 1527326"/>
                <a:gd name="connsiteY78" fmla="*/ 28875 h 1443789"/>
                <a:gd name="connsiteX79" fmla="*/ 693019 w 1527326"/>
                <a:gd name="connsiteY79" fmla="*/ 9625 h 1443789"/>
                <a:gd name="connsiteX80" fmla="*/ 673769 w 1527326"/>
                <a:gd name="connsiteY80" fmla="*/ 0 h 1443789"/>
                <a:gd name="connsiteX81" fmla="*/ 563078 w 1527326"/>
                <a:gd name="connsiteY81" fmla="*/ 4812 h 1443789"/>
                <a:gd name="connsiteX82" fmla="*/ 534202 w 1527326"/>
                <a:gd name="connsiteY82" fmla="*/ 24063 h 1443789"/>
                <a:gd name="connsiteX83" fmla="*/ 514952 w 1527326"/>
                <a:gd name="connsiteY83" fmla="*/ 33688 h 1443789"/>
                <a:gd name="connsiteX84" fmla="*/ 490889 w 1527326"/>
                <a:gd name="connsiteY84" fmla="*/ 77002 h 1443789"/>
                <a:gd name="connsiteX85" fmla="*/ 481264 w 1527326"/>
                <a:gd name="connsiteY85" fmla="*/ 91440 h 1443789"/>
                <a:gd name="connsiteX86" fmla="*/ 457200 w 1527326"/>
                <a:gd name="connsiteY86" fmla="*/ 168442 h 1443789"/>
                <a:gd name="connsiteX87" fmla="*/ 447575 w 1527326"/>
                <a:gd name="connsiteY87" fmla="*/ 192505 h 1443789"/>
                <a:gd name="connsiteX88" fmla="*/ 433137 w 1527326"/>
                <a:gd name="connsiteY88" fmla="*/ 226193 h 1443789"/>
                <a:gd name="connsiteX89" fmla="*/ 399449 w 1527326"/>
                <a:gd name="connsiteY89" fmla="*/ 240631 h 1443789"/>
                <a:gd name="connsiteX90" fmla="*/ 365760 w 1527326"/>
                <a:gd name="connsiteY90" fmla="*/ 259882 h 1443789"/>
                <a:gd name="connsiteX91" fmla="*/ 341697 w 1527326"/>
                <a:gd name="connsiteY91" fmla="*/ 264694 h 1443789"/>
                <a:gd name="connsiteX92" fmla="*/ 327259 w 1527326"/>
                <a:gd name="connsiteY92" fmla="*/ 274320 h 1443789"/>
                <a:gd name="connsiteX93" fmla="*/ 308009 w 1527326"/>
                <a:gd name="connsiteY93" fmla="*/ 283945 h 1443789"/>
                <a:gd name="connsiteX94" fmla="*/ 303196 w 1527326"/>
                <a:gd name="connsiteY94" fmla="*/ 298383 h 1443789"/>
                <a:gd name="connsiteX95" fmla="*/ 283946 w 1527326"/>
                <a:gd name="connsiteY95" fmla="*/ 332071 h 1443789"/>
                <a:gd name="connsiteX96" fmla="*/ 274320 w 1527326"/>
                <a:gd name="connsiteY96" fmla="*/ 341697 h 1443789"/>
                <a:gd name="connsiteX97" fmla="*/ 269508 w 1527326"/>
                <a:gd name="connsiteY97" fmla="*/ 356134 h 1443789"/>
                <a:gd name="connsiteX98" fmla="*/ 250257 w 1527326"/>
                <a:gd name="connsiteY98" fmla="*/ 389823 h 1443789"/>
                <a:gd name="connsiteX99" fmla="*/ 235819 w 1527326"/>
                <a:gd name="connsiteY99" fmla="*/ 404261 h 1443789"/>
                <a:gd name="connsiteX100" fmla="*/ 226194 w 1527326"/>
                <a:gd name="connsiteY100" fmla="*/ 423511 h 1443789"/>
                <a:gd name="connsiteX101" fmla="*/ 182880 w 1527326"/>
                <a:gd name="connsiteY101" fmla="*/ 447574 h 1443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527326" h="1443789">
                  <a:moveTo>
                    <a:pt x="182880" y="447574"/>
                  </a:moveTo>
                  <a:cubicBezTo>
                    <a:pt x="167640" y="462012"/>
                    <a:pt x="180954" y="463937"/>
                    <a:pt x="134754" y="510139"/>
                  </a:cubicBezTo>
                  <a:cubicBezTo>
                    <a:pt x="130664" y="514229"/>
                    <a:pt x="128938" y="520224"/>
                    <a:pt x="125129" y="524577"/>
                  </a:cubicBezTo>
                  <a:cubicBezTo>
                    <a:pt x="102468" y="550476"/>
                    <a:pt x="107117" y="545615"/>
                    <a:pt x="81815" y="558265"/>
                  </a:cubicBezTo>
                  <a:cubicBezTo>
                    <a:pt x="77002" y="563078"/>
                    <a:pt x="71806" y="567535"/>
                    <a:pt x="67377" y="572703"/>
                  </a:cubicBezTo>
                  <a:cubicBezTo>
                    <a:pt x="26763" y="620085"/>
                    <a:pt x="73761" y="568329"/>
                    <a:pt x="43314" y="606391"/>
                  </a:cubicBezTo>
                  <a:cubicBezTo>
                    <a:pt x="40480" y="609934"/>
                    <a:pt x="36206" y="612242"/>
                    <a:pt x="33689" y="616017"/>
                  </a:cubicBezTo>
                  <a:cubicBezTo>
                    <a:pt x="28100" y="624401"/>
                    <a:pt x="17216" y="650996"/>
                    <a:pt x="14438" y="659330"/>
                  </a:cubicBezTo>
                  <a:cubicBezTo>
                    <a:pt x="12346" y="665605"/>
                    <a:pt x="11718" y="672306"/>
                    <a:pt x="9626" y="678581"/>
                  </a:cubicBezTo>
                  <a:cubicBezTo>
                    <a:pt x="6894" y="686777"/>
                    <a:pt x="3209" y="694623"/>
                    <a:pt x="0" y="702644"/>
                  </a:cubicBezTo>
                  <a:cubicBezTo>
                    <a:pt x="1604" y="779646"/>
                    <a:pt x="693" y="856742"/>
                    <a:pt x="4813" y="933650"/>
                  </a:cubicBezTo>
                  <a:cubicBezTo>
                    <a:pt x="5040" y="937889"/>
                    <a:pt x="21601" y="999684"/>
                    <a:pt x="24064" y="1005840"/>
                  </a:cubicBezTo>
                  <a:cubicBezTo>
                    <a:pt x="29393" y="1019162"/>
                    <a:pt x="39834" y="1030421"/>
                    <a:pt x="43314" y="1044341"/>
                  </a:cubicBezTo>
                  <a:cubicBezTo>
                    <a:pt x="54039" y="1087244"/>
                    <a:pt x="43584" y="1073488"/>
                    <a:pt x="62565" y="1092467"/>
                  </a:cubicBezTo>
                  <a:cubicBezTo>
                    <a:pt x="64399" y="1098887"/>
                    <a:pt x="75372" y="1141628"/>
                    <a:pt x="81815" y="1150219"/>
                  </a:cubicBezTo>
                  <a:cubicBezTo>
                    <a:pt x="86628" y="1156636"/>
                    <a:pt x="94976" y="1159437"/>
                    <a:pt x="101066" y="1164657"/>
                  </a:cubicBezTo>
                  <a:cubicBezTo>
                    <a:pt x="106234" y="1169086"/>
                    <a:pt x="110691" y="1174282"/>
                    <a:pt x="115504" y="1179094"/>
                  </a:cubicBezTo>
                  <a:cubicBezTo>
                    <a:pt x="121921" y="1191928"/>
                    <a:pt x="124609" y="1207449"/>
                    <a:pt x="134754" y="1217595"/>
                  </a:cubicBezTo>
                  <a:cubicBezTo>
                    <a:pt x="137962" y="1220804"/>
                    <a:pt x="140836" y="1224386"/>
                    <a:pt x="144379" y="1227221"/>
                  </a:cubicBezTo>
                  <a:cubicBezTo>
                    <a:pt x="148896" y="1230834"/>
                    <a:pt x="154110" y="1233484"/>
                    <a:pt x="158817" y="1236846"/>
                  </a:cubicBezTo>
                  <a:cubicBezTo>
                    <a:pt x="165344" y="1241508"/>
                    <a:pt x="171541" y="1246622"/>
                    <a:pt x="178068" y="1251284"/>
                  </a:cubicBezTo>
                  <a:cubicBezTo>
                    <a:pt x="182775" y="1254646"/>
                    <a:pt x="188114" y="1257145"/>
                    <a:pt x="192506" y="1260909"/>
                  </a:cubicBezTo>
                  <a:cubicBezTo>
                    <a:pt x="199396" y="1266815"/>
                    <a:pt x="204593" y="1274589"/>
                    <a:pt x="211756" y="1280160"/>
                  </a:cubicBezTo>
                  <a:cubicBezTo>
                    <a:pt x="228405" y="1293110"/>
                    <a:pt x="237857" y="1294388"/>
                    <a:pt x="255070" y="1304223"/>
                  </a:cubicBezTo>
                  <a:cubicBezTo>
                    <a:pt x="280921" y="1318994"/>
                    <a:pt x="257139" y="1310755"/>
                    <a:pt x="288758" y="1318661"/>
                  </a:cubicBezTo>
                  <a:cubicBezTo>
                    <a:pt x="323944" y="1342118"/>
                    <a:pt x="279691" y="1313479"/>
                    <a:pt x="322447" y="1337911"/>
                  </a:cubicBezTo>
                  <a:cubicBezTo>
                    <a:pt x="348571" y="1352839"/>
                    <a:pt x="324850" y="1343526"/>
                    <a:pt x="351322" y="1352349"/>
                  </a:cubicBezTo>
                  <a:cubicBezTo>
                    <a:pt x="374160" y="1375187"/>
                    <a:pt x="361964" y="1368731"/>
                    <a:pt x="385011" y="1376412"/>
                  </a:cubicBezTo>
                  <a:cubicBezTo>
                    <a:pt x="394636" y="1386037"/>
                    <a:pt x="401248" y="1400233"/>
                    <a:pt x="413887" y="1405288"/>
                  </a:cubicBezTo>
                  <a:cubicBezTo>
                    <a:pt x="421908" y="1408496"/>
                    <a:pt x="429754" y="1412181"/>
                    <a:pt x="437950" y="1414913"/>
                  </a:cubicBezTo>
                  <a:cubicBezTo>
                    <a:pt x="444225" y="1417005"/>
                    <a:pt x="450840" y="1417909"/>
                    <a:pt x="457200" y="1419726"/>
                  </a:cubicBezTo>
                  <a:cubicBezTo>
                    <a:pt x="473304" y="1424327"/>
                    <a:pt x="489554" y="1428531"/>
                    <a:pt x="505327" y="1434164"/>
                  </a:cubicBezTo>
                  <a:cubicBezTo>
                    <a:pt x="512083" y="1436577"/>
                    <a:pt x="518160" y="1440581"/>
                    <a:pt x="524577" y="1443789"/>
                  </a:cubicBezTo>
                  <a:cubicBezTo>
                    <a:pt x="574308" y="1442185"/>
                    <a:pt x="624237" y="1443694"/>
                    <a:pt x="673769" y="1438977"/>
                  </a:cubicBezTo>
                  <a:cubicBezTo>
                    <a:pt x="691977" y="1437243"/>
                    <a:pt x="708624" y="1427279"/>
                    <a:pt x="726708" y="1424539"/>
                  </a:cubicBezTo>
                  <a:cubicBezTo>
                    <a:pt x="800116" y="1413416"/>
                    <a:pt x="900713" y="1412564"/>
                    <a:pt x="972152" y="1410101"/>
                  </a:cubicBezTo>
                  <a:cubicBezTo>
                    <a:pt x="997629" y="1384621"/>
                    <a:pt x="980830" y="1398306"/>
                    <a:pt x="1049154" y="1381225"/>
                  </a:cubicBezTo>
                  <a:lnTo>
                    <a:pt x="1087655" y="1371600"/>
                  </a:lnTo>
                  <a:cubicBezTo>
                    <a:pt x="1126757" y="1362576"/>
                    <a:pt x="1100439" y="1371384"/>
                    <a:pt x="1150219" y="1357162"/>
                  </a:cubicBezTo>
                  <a:cubicBezTo>
                    <a:pt x="1159975" y="1354375"/>
                    <a:pt x="1169398" y="1350521"/>
                    <a:pt x="1179095" y="1347537"/>
                  </a:cubicBezTo>
                  <a:cubicBezTo>
                    <a:pt x="1190258" y="1344102"/>
                    <a:pt x="1201554" y="1341120"/>
                    <a:pt x="1212784" y="1337911"/>
                  </a:cubicBezTo>
                  <a:cubicBezTo>
                    <a:pt x="1263363" y="1287332"/>
                    <a:pt x="1198776" y="1348806"/>
                    <a:pt x="1256097" y="1304223"/>
                  </a:cubicBezTo>
                  <a:cubicBezTo>
                    <a:pt x="1289838" y="1277980"/>
                    <a:pt x="1262109" y="1293399"/>
                    <a:pt x="1289786" y="1265722"/>
                  </a:cubicBezTo>
                  <a:cubicBezTo>
                    <a:pt x="1298645" y="1256863"/>
                    <a:pt x="1310195" y="1250895"/>
                    <a:pt x="1318661" y="1241659"/>
                  </a:cubicBezTo>
                  <a:cubicBezTo>
                    <a:pt x="1327986" y="1231486"/>
                    <a:pt x="1333687" y="1218399"/>
                    <a:pt x="1342725" y="1207970"/>
                  </a:cubicBezTo>
                  <a:cubicBezTo>
                    <a:pt x="1376046" y="1169522"/>
                    <a:pt x="1369045" y="1175559"/>
                    <a:pt x="1400476" y="1159844"/>
                  </a:cubicBezTo>
                  <a:cubicBezTo>
                    <a:pt x="1429914" y="1100965"/>
                    <a:pt x="1381722" y="1192281"/>
                    <a:pt x="1434165" y="1116530"/>
                  </a:cubicBezTo>
                  <a:cubicBezTo>
                    <a:pt x="1442332" y="1104733"/>
                    <a:pt x="1446033" y="1090333"/>
                    <a:pt x="1453415" y="1078029"/>
                  </a:cubicBezTo>
                  <a:cubicBezTo>
                    <a:pt x="1458228" y="1070008"/>
                    <a:pt x="1463310" y="1062143"/>
                    <a:pt x="1467853" y="1053966"/>
                  </a:cubicBezTo>
                  <a:cubicBezTo>
                    <a:pt x="1471337" y="1047694"/>
                    <a:pt x="1473073" y="1040378"/>
                    <a:pt x="1477478" y="1034715"/>
                  </a:cubicBezTo>
                  <a:cubicBezTo>
                    <a:pt x="1518273" y="982263"/>
                    <a:pt x="1489094" y="1035544"/>
                    <a:pt x="1511167" y="991402"/>
                  </a:cubicBezTo>
                  <a:cubicBezTo>
                    <a:pt x="1533618" y="901595"/>
                    <a:pt x="1530192" y="929916"/>
                    <a:pt x="1515979" y="770021"/>
                  </a:cubicBezTo>
                  <a:cubicBezTo>
                    <a:pt x="1514897" y="757851"/>
                    <a:pt x="1505650" y="747838"/>
                    <a:pt x="1501541" y="736332"/>
                  </a:cubicBezTo>
                  <a:cubicBezTo>
                    <a:pt x="1495398" y="719132"/>
                    <a:pt x="1493789" y="698723"/>
                    <a:pt x="1482291" y="683393"/>
                  </a:cubicBezTo>
                  <a:cubicBezTo>
                    <a:pt x="1476846" y="676133"/>
                    <a:pt x="1469457" y="670560"/>
                    <a:pt x="1463040" y="664143"/>
                  </a:cubicBezTo>
                  <a:cubicBezTo>
                    <a:pt x="1459832" y="656122"/>
                    <a:pt x="1457701" y="647581"/>
                    <a:pt x="1453415" y="640080"/>
                  </a:cubicBezTo>
                  <a:cubicBezTo>
                    <a:pt x="1446533" y="628036"/>
                    <a:pt x="1431152" y="625113"/>
                    <a:pt x="1419727" y="620829"/>
                  </a:cubicBezTo>
                  <a:cubicBezTo>
                    <a:pt x="1414977" y="619048"/>
                    <a:pt x="1410102" y="617621"/>
                    <a:pt x="1405289" y="616017"/>
                  </a:cubicBezTo>
                  <a:cubicBezTo>
                    <a:pt x="1378960" y="589685"/>
                    <a:pt x="1399874" y="614804"/>
                    <a:pt x="1390851" y="539014"/>
                  </a:cubicBezTo>
                  <a:cubicBezTo>
                    <a:pt x="1373961" y="397143"/>
                    <a:pt x="1406167" y="431916"/>
                    <a:pt x="1347537" y="385010"/>
                  </a:cubicBezTo>
                  <a:cubicBezTo>
                    <a:pt x="1344329" y="378593"/>
                    <a:pt x="1342985" y="370833"/>
                    <a:pt x="1337912" y="365760"/>
                  </a:cubicBezTo>
                  <a:cubicBezTo>
                    <a:pt x="1332839" y="360687"/>
                    <a:pt x="1322641" y="362104"/>
                    <a:pt x="1318661" y="356134"/>
                  </a:cubicBezTo>
                  <a:cubicBezTo>
                    <a:pt x="1312183" y="346417"/>
                    <a:pt x="1315514" y="332163"/>
                    <a:pt x="1309036" y="322446"/>
                  </a:cubicBezTo>
                  <a:cubicBezTo>
                    <a:pt x="1305057" y="316477"/>
                    <a:pt x="1295449" y="317225"/>
                    <a:pt x="1289786" y="312821"/>
                  </a:cubicBezTo>
                  <a:cubicBezTo>
                    <a:pt x="1280832" y="305857"/>
                    <a:pt x="1273743" y="296779"/>
                    <a:pt x="1265722" y="288758"/>
                  </a:cubicBezTo>
                  <a:cubicBezTo>
                    <a:pt x="1262513" y="285549"/>
                    <a:pt x="1258126" y="283190"/>
                    <a:pt x="1256097" y="279132"/>
                  </a:cubicBezTo>
                  <a:cubicBezTo>
                    <a:pt x="1243428" y="253794"/>
                    <a:pt x="1251545" y="264955"/>
                    <a:pt x="1232034" y="245444"/>
                  </a:cubicBezTo>
                  <a:cubicBezTo>
                    <a:pt x="1228826" y="239027"/>
                    <a:pt x="1227482" y="231266"/>
                    <a:pt x="1222409" y="226193"/>
                  </a:cubicBezTo>
                  <a:cubicBezTo>
                    <a:pt x="1217336" y="221120"/>
                    <a:pt x="1208996" y="220738"/>
                    <a:pt x="1203158" y="216568"/>
                  </a:cubicBezTo>
                  <a:cubicBezTo>
                    <a:pt x="1197620" y="212612"/>
                    <a:pt x="1194258" y="206086"/>
                    <a:pt x="1188720" y="202130"/>
                  </a:cubicBezTo>
                  <a:cubicBezTo>
                    <a:pt x="1182882" y="197960"/>
                    <a:pt x="1175308" y="196675"/>
                    <a:pt x="1169470" y="192505"/>
                  </a:cubicBezTo>
                  <a:cubicBezTo>
                    <a:pt x="1123948" y="159989"/>
                    <a:pt x="1188537" y="194819"/>
                    <a:pt x="1135781" y="168442"/>
                  </a:cubicBezTo>
                  <a:cubicBezTo>
                    <a:pt x="1132905" y="159813"/>
                    <a:pt x="1127291" y="140700"/>
                    <a:pt x="1121344" y="134753"/>
                  </a:cubicBezTo>
                  <a:cubicBezTo>
                    <a:pt x="1117757" y="131166"/>
                    <a:pt x="1111719" y="131545"/>
                    <a:pt x="1106906" y="129941"/>
                  </a:cubicBezTo>
                  <a:cubicBezTo>
                    <a:pt x="1103697" y="126732"/>
                    <a:pt x="1101056" y="122832"/>
                    <a:pt x="1097280" y="120315"/>
                  </a:cubicBezTo>
                  <a:cubicBezTo>
                    <a:pt x="1080016" y="108805"/>
                    <a:pt x="1053666" y="102495"/>
                    <a:pt x="1034716" y="101065"/>
                  </a:cubicBezTo>
                  <a:cubicBezTo>
                    <a:pt x="964258" y="95748"/>
                    <a:pt x="893545" y="94648"/>
                    <a:pt x="822960" y="91440"/>
                  </a:cubicBezTo>
                  <a:cubicBezTo>
                    <a:pt x="810126" y="85023"/>
                    <a:pt x="794605" y="82335"/>
                    <a:pt x="784459" y="72189"/>
                  </a:cubicBezTo>
                  <a:cubicBezTo>
                    <a:pt x="763168" y="50898"/>
                    <a:pt x="760857" y="46477"/>
                    <a:pt x="731520" y="28875"/>
                  </a:cubicBezTo>
                  <a:cubicBezTo>
                    <a:pt x="719216" y="21493"/>
                    <a:pt x="705853" y="16042"/>
                    <a:pt x="693019" y="9625"/>
                  </a:cubicBezTo>
                  <a:lnTo>
                    <a:pt x="673769" y="0"/>
                  </a:lnTo>
                  <a:cubicBezTo>
                    <a:pt x="636872" y="1604"/>
                    <a:pt x="599784" y="734"/>
                    <a:pt x="563078" y="4812"/>
                  </a:cubicBezTo>
                  <a:cubicBezTo>
                    <a:pt x="542147" y="7138"/>
                    <a:pt x="547398" y="15266"/>
                    <a:pt x="534202" y="24063"/>
                  </a:cubicBezTo>
                  <a:cubicBezTo>
                    <a:pt x="528233" y="28042"/>
                    <a:pt x="521369" y="30480"/>
                    <a:pt x="514952" y="33688"/>
                  </a:cubicBezTo>
                  <a:cubicBezTo>
                    <a:pt x="493258" y="66231"/>
                    <a:pt x="519263" y="25928"/>
                    <a:pt x="490889" y="77002"/>
                  </a:cubicBezTo>
                  <a:cubicBezTo>
                    <a:pt x="488080" y="82058"/>
                    <a:pt x="484472" y="86627"/>
                    <a:pt x="481264" y="91440"/>
                  </a:cubicBezTo>
                  <a:cubicBezTo>
                    <a:pt x="474415" y="115409"/>
                    <a:pt x="466263" y="145783"/>
                    <a:pt x="457200" y="168442"/>
                  </a:cubicBezTo>
                  <a:cubicBezTo>
                    <a:pt x="453992" y="176463"/>
                    <a:pt x="450608" y="184416"/>
                    <a:pt x="447575" y="192505"/>
                  </a:cubicBezTo>
                  <a:cubicBezTo>
                    <a:pt x="444124" y="201708"/>
                    <a:pt x="439896" y="219433"/>
                    <a:pt x="433137" y="226193"/>
                  </a:cubicBezTo>
                  <a:cubicBezTo>
                    <a:pt x="427187" y="232143"/>
                    <a:pt x="408080" y="237754"/>
                    <a:pt x="399449" y="240631"/>
                  </a:cubicBezTo>
                  <a:cubicBezTo>
                    <a:pt x="388886" y="247674"/>
                    <a:pt x="377975" y="255811"/>
                    <a:pt x="365760" y="259882"/>
                  </a:cubicBezTo>
                  <a:cubicBezTo>
                    <a:pt x="358000" y="262469"/>
                    <a:pt x="349718" y="263090"/>
                    <a:pt x="341697" y="264694"/>
                  </a:cubicBezTo>
                  <a:cubicBezTo>
                    <a:pt x="336884" y="267903"/>
                    <a:pt x="332281" y="271450"/>
                    <a:pt x="327259" y="274320"/>
                  </a:cubicBezTo>
                  <a:cubicBezTo>
                    <a:pt x="321030" y="277879"/>
                    <a:pt x="313082" y="278872"/>
                    <a:pt x="308009" y="283945"/>
                  </a:cubicBezTo>
                  <a:cubicBezTo>
                    <a:pt x="304422" y="287532"/>
                    <a:pt x="305194" y="293720"/>
                    <a:pt x="303196" y="298383"/>
                  </a:cubicBezTo>
                  <a:cubicBezTo>
                    <a:pt x="298636" y="309022"/>
                    <a:pt x="291381" y="322777"/>
                    <a:pt x="283946" y="332071"/>
                  </a:cubicBezTo>
                  <a:cubicBezTo>
                    <a:pt x="281111" y="335614"/>
                    <a:pt x="277529" y="338488"/>
                    <a:pt x="274320" y="341697"/>
                  </a:cubicBezTo>
                  <a:cubicBezTo>
                    <a:pt x="272716" y="346509"/>
                    <a:pt x="271506" y="351472"/>
                    <a:pt x="269508" y="356134"/>
                  </a:cubicBezTo>
                  <a:cubicBezTo>
                    <a:pt x="265356" y="365822"/>
                    <a:pt x="257363" y="381295"/>
                    <a:pt x="250257" y="389823"/>
                  </a:cubicBezTo>
                  <a:cubicBezTo>
                    <a:pt x="245900" y="395052"/>
                    <a:pt x="239775" y="398723"/>
                    <a:pt x="235819" y="404261"/>
                  </a:cubicBezTo>
                  <a:cubicBezTo>
                    <a:pt x="231649" y="410099"/>
                    <a:pt x="232032" y="419341"/>
                    <a:pt x="226194" y="423511"/>
                  </a:cubicBezTo>
                  <a:cubicBezTo>
                    <a:pt x="219538" y="428265"/>
                    <a:pt x="198120" y="433136"/>
                    <a:pt x="182880" y="447574"/>
                  </a:cubicBezTo>
                  <a:close/>
                </a:path>
              </a:pathLst>
            </a:custGeom>
            <a:solidFill>
              <a:schemeClr val="tx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994E3336-5735-4996-A02F-2FC588D015E6}"/>
                </a:ext>
              </a:extLst>
            </p:cNvPr>
            <p:cNvSpPr/>
            <p:nvPr/>
          </p:nvSpPr>
          <p:spPr>
            <a:xfrm>
              <a:off x="3407844" y="5685371"/>
              <a:ext cx="514951" cy="4716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9F7BA0CA-F9F1-4429-8381-875D5146869C}"/>
                </a:ext>
              </a:extLst>
            </p:cNvPr>
            <p:cNvSpPr/>
            <p:nvPr/>
          </p:nvSpPr>
          <p:spPr>
            <a:xfrm>
              <a:off x="3745029" y="5263414"/>
              <a:ext cx="514951" cy="4716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23C12F9-29C6-4E7B-9D32-ED3F05845934}"/>
                </a:ext>
              </a:extLst>
            </p:cNvPr>
            <p:cNvSpPr/>
            <p:nvPr/>
          </p:nvSpPr>
          <p:spPr>
            <a:xfrm>
              <a:off x="3230078" y="5202454"/>
              <a:ext cx="514951" cy="4716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3F334DCF-D5C9-4046-86D6-8189912ED522}"/>
                </a:ext>
              </a:extLst>
            </p:cNvPr>
            <p:cNvSpPr/>
            <p:nvPr/>
          </p:nvSpPr>
          <p:spPr>
            <a:xfrm>
              <a:off x="3582703" y="4803055"/>
              <a:ext cx="514951" cy="471638"/>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EDB4E20-5B10-4DD1-96D7-35DF3FF7FF1F}"/>
                </a:ext>
              </a:extLst>
            </p:cNvPr>
            <p:cNvSpPr/>
            <p:nvPr/>
          </p:nvSpPr>
          <p:spPr>
            <a:xfrm>
              <a:off x="3034365" y="4698760"/>
              <a:ext cx="514951" cy="4716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A5AABDDF-CFC6-4B8D-88AD-1313E155485D}"/>
                </a:ext>
              </a:extLst>
            </p:cNvPr>
            <p:cNvSpPr/>
            <p:nvPr/>
          </p:nvSpPr>
          <p:spPr>
            <a:xfrm>
              <a:off x="3445041" y="4320138"/>
              <a:ext cx="514951" cy="4716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CE9FFD32-330E-4BAB-99B0-3A8B0DDE4D60}"/>
                </a:ext>
              </a:extLst>
            </p:cNvPr>
            <p:cNvSpPr/>
            <p:nvPr/>
          </p:nvSpPr>
          <p:spPr>
            <a:xfrm>
              <a:off x="2689460" y="5170398"/>
              <a:ext cx="514951" cy="471638"/>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BB0352E-DF77-4C38-B3B3-42F47693D354}"/>
                </a:ext>
              </a:extLst>
            </p:cNvPr>
            <p:cNvSpPr txBox="1"/>
            <p:nvPr/>
          </p:nvSpPr>
          <p:spPr>
            <a:xfrm>
              <a:off x="1234318" y="3706035"/>
              <a:ext cx="1455142" cy="646331"/>
            </a:xfrm>
            <a:prstGeom prst="rect">
              <a:avLst/>
            </a:prstGeom>
            <a:noFill/>
          </p:spPr>
          <p:txBody>
            <a:bodyPr wrap="none" rtlCol="0">
              <a:spAutoFit/>
            </a:bodyPr>
            <a:lstStyle/>
            <a:p>
              <a:r>
                <a:rPr lang="en-US" sz="3600" dirty="0"/>
                <a:t>Proton</a:t>
              </a:r>
            </a:p>
          </p:txBody>
        </p:sp>
        <p:sp>
          <p:nvSpPr>
            <p:cNvPr id="5" name="TextBox 4">
              <a:extLst>
                <a:ext uri="{FF2B5EF4-FFF2-40B4-BE49-F238E27FC236}">
                  <a16:creationId xmlns:a16="http://schemas.microsoft.com/office/drawing/2014/main" id="{DC0593D0-E9DE-47EF-98B6-BE0E79623AE1}"/>
                </a:ext>
              </a:extLst>
            </p:cNvPr>
            <p:cNvSpPr txBox="1"/>
            <p:nvPr/>
          </p:nvSpPr>
          <p:spPr>
            <a:xfrm>
              <a:off x="1560075" y="5629071"/>
              <a:ext cx="1517851" cy="830997"/>
            </a:xfrm>
            <a:prstGeom prst="rect">
              <a:avLst/>
            </a:prstGeom>
            <a:noFill/>
          </p:spPr>
          <p:txBody>
            <a:bodyPr wrap="none" rtlCol="0">
              <a:spAutoFit/>
            </a:bodyPr>
            <a:lstStyle/>
            <a:p>
              <a:pPr algn="ctr"/>
              <a:r>
                <a:rPr lang="en-US" sz="2400" dirty="0">
                  <a:solidFill>
                    <a:srgbClr val="FF0000"/>
                  </a:solidFill>
                </a:rPr>
                <a:t>Domains </a:t>
              </a:r>
            </a:p>
            <a:p>
              <a:pPr algn="ctr"/>
              <a:r>
                <a:rPr lang="en-US" sz="2400" dirty="0">
                  <a:solidFill>
                    <a:srgbClr val="FF0000"/>
                  </a:solidFill>
                </a:rPr>
                <a:t>Size ~ 1/Q</a:t>
              </a:r>
              <a:r>
                <a:rPr lang="en-US" sz="2400" baseline="-25000" dirty="0">
                  <a:solidFill>
                    <a:srgbClr val="FF0000"/>
                  </a:solidFill>
                </a:rPr>
                <a:t>s</a:t>
              </a:r>
            </a:p>
          </p:txBody>
        </p:sp>
        <p:sp>
          <p:nvSpPr>
            <p:cNvPr id="24" name="Oval 23">
              <a:extLst>
                <a:ext uri="{FF2B5EF4-FFF2-40B4-BE49-F238E27FC236}">
                  <a16:creationId xmlns:a16="http://schemas.microsoft.com/office/drawing/2014/main" id="{22EF3464-BC93-4D1B-A6AA-2202872F91BE}"/>
                </a:ext>
              </a:extLst>
            </p:cNvPr>
            <p:cNvSpPr/>
            <p:nvPr/>
          </p:nvSpPr>
          <p:spPr>
            <a:xfrm>
              <a:off x="2910648" y="5685371"/>
              <a:ext cx="514951" cy="4716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E068F01E-3AB5-4483-AC9A-37FF52CB1232}"/>
                </a:ext>
              </a:extLst>
            </p:cNvPr>
            <p:cNvSpPr/>
            <p:nvPr/>
          </p:nvSpPr>
          <p:spPr>
            <a:xfrm>
              <a:off x="2520705" y="4702687"/>
              <a:ext cx="514951" cy="4716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945DE4C2-25E5-4FB7-B16C-C85F55EF836B}"/>
                </a:ext>
              </a:extLst>
            </p:cNvPr>
            <p:cNvSpPr/>
            <p:nvPr/>
          </p:nvSpPr>
          <p:spPr>
            <a:xfrm>
              <a:off x="2209924" y="5109438"/>
              <a:ext cx="514951" cy="471638"/>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9AE3741-7B13-43E6-BAB7-0C8BFEE1D670}"/>
                </a:ext>
              </a:extLst>
            </p:cNvPr>
            <p:cNvSpPr/>
            <p:nvPr/>
          </p:nvSpPr>
          <p:spPr>
            <a:xfrm>
              <a:off x="2754431" y="4273630"/>
              <a:ext cx="514951" cy="471638"/>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AFC44D4A-7D39-4BB5-88FA-465C833A1844}"/>
                </a:ext>
              </a:extLst>
            </p:cNvPr>
            <p:cNvSpPr/>
            <p:nvPr/>
          </p:nvSpPr>
          <p:spPr>
            <a:xfrm>
              <a:off x="2820450" y="3545599"/>
              <a:ext cx="514951" cy="471638"/>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5E01B52-F8C0-48E4-B88A-1468F8158F93}"/>
                </a:ext>
              </a:extLst>
            </p:cNvPr>
            <p:cNvSpPr/>
            <p:nvPr/>
          </p:nvSpPr>
          <p:spPr>
            <a:xfrm>
              <a:off x="1992239" y="4691813"/>
              <a:ext cx="514951" cy="471638"/>
            </a:xfrm>
            <a:prstGeom prst="ellipse">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2C4B8AD6-7159-4D66-82E5-0ACFE65F47A2}"/>
                </a:ext>
              </a:extLst>
            </p:cNvPr>
            <p:cNvSpPr/>
            <p:nvPr/>
          </p:nvSpPr>
          <p:spPr>
            <a:xfrm>
              <a:off x="3168123" y="3928919"/>
              <a:ext cx="514951" cy="471638"/>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88F1301E-61F4-446F-B31B-A743D299EF37}"/>
              </a:ext>
            </a:extLst>
          </p:cNvPr>
          <p:cNvGrpSpPr/>
          <p:nvPr/>
        </p:nvGrpSpPr>
        <p:grpSpPr>
          <a:xfrm>
            <a:off x="2561417" y="4662719"/>
            <a:ext cx="1159844" cy="1061944"/>
            <a:chOff x="-998619" y="3288817"/>
            <a:chExt cx="1159844" cy="1061944"/>
          </a:xfrm>
        </p:grpSpPr>
        <p:grpSp>
          <p:nvGrpSpPr>
            <p:cNvPr id="10" name="Group 9">
              <a:extLst>
                <a:ext uri="{FF2B5EF4-FFF2-40B4-BE49-F238E27FC236}">
                  <a16:creationId xmlns:a16="http://schemas.microsoft.com/office/drawing/2014/main" id="{1DA42F2C-CC47-4ACC-8895-1FEA8A8E6A2A}"/>
                </a:ext>
              </a:extLst>
            </p:cNvPr>
            <p:cNvGrpSpPr/>
            <p:nvPr/>
          </p:nvGrpSpPr>
          <p:grpSpPr>
            <a:xfrm>
              <a:off x="-998619" y="3288817"/>
              <a:ext cx="1159844" cy="1061944"/>
              <a:chOff x="2727960" y="4639426"/>
              <a:chExt cx="1159844" cy="1061944"/>
            </a:xfrm>
          </p:grpSpPr>
          <p:sp>
            <p:nvSpPr>
              <p:cNvPr id="25" name="Oval 24">
                <a:extLst>
                  <a:ext uri="{FF2B5EF4-FFF2-40B4-BE49-F238E27FC236}">
                    <a16:creationId xmlns:a16="http://schemas.microsoft.com/office/drawing/2014/main" id="{A03BE282-B534-4313-A512-01B9C4DDF53A}"/>
                  </a:ext>
                </a:extLst>
              </p:cNvPr>
              <p:cNvSpPr/>
              <p:nvPr/>
            </p:nvSpPr>
            <p:spPr>
              <a:xfrm>
                <a:off x="2727960" y="4639426"/>
                <a:ext cx="1159844" cy="1061944"/>
              </a:xfrm>
              <a:prstGeom prst="ellipse">
                <a:avLst/>
              </a:prstGeom>
              <a:solidFill>
                <a:srgbClr val="FFC000">
                  <a:alpha val="7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 name="Straight Arrow Connector 25">
                <a:extLst>
                  <a:ext uri="{FF2B5EF4-FFF2-40B4-BE49-F238E27FC236}">
                    <a16:creationId xmlns:a16="http://schemas.microsoft.com/office/drawing/2014/main" id="{4F2DC7DC-C4AC-4C9F-91DB-80AA5C0DCEDD}"/>
                  </a:ext>
                </a:extLst>
              </p:cNvPr>
              <p:cNvCxnSpPr>
                <a:cxnSpLocks/>
                <a:stCxn id="27" idx="7"/>
                <a:endCxn id="25" idx="7"/>
              </p:cNvCxnSpPr>
              <p:nvPr/>
            </p:nvCxnSpPr>
            <p:spPr>
              <a:xfrm flipV="1">
                <a:off x="3414457" y="4794944"/>
                <a:ext cx="303492" cy="314199"/>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27" name="Oval 26">
              <a:extLst>
                <a:ext uri="{FF2B5EF4-FFF2-40B4-BE49-F238E27FC236}">
                  <a16:creationId xmlns:a16="http://schemas.microsoft.com/office/drawing/2014/main" id="{108F8D4C-15D9-40FE-A889-637501A32A8C}"/>
                </a:ext>
              </a:extLst>
            </p:cNvPr>
            <p:cNvSpPr/>
            <p:nvPr/>
          </p:nvSpPr>
          <p:spPr>
            <a:xfrm>
              <a:off x="-468220" y="3733161"/>
              <a:ext cx="182880" cy="17325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a:extLst>
              <a:ext uri="{FF2B5EF4-FFF2-40B4-BE49-F238E27FC236}">
                <a16:creationId xmlns:a16="http://schemas.microsoft.com/office/drawing/2014/main" id="{DD52A50E-BE22-4AB6-AFE7-2304B9D45FF1}"/>
              </a:ext>
            </a:extLst>
          </p:cNvPr>
          <p:cNvSpPr txBox="1"/>
          <p:nvPr/>
        </p:nvSpPr>
        <p:spPr>
          <a:xfrm>
            <a:off x="2724875" y="138433"/>
            <a:ext cx="4113306" cy="646331"/>
          </a:xfrm>
          <a:prstGeom prst="rect">
            <a:avLst/>
          </a:prstGeom>
          <a:noFill/>
        </p:spPr>
        <p:txBody>
          <a:bodyPr wrap="none" rtlCol="0">
            <a:spAutoFit/>
          </a:bodyPr>
          <a:lstStyle/>
          <a:p>
            <a:r>
              <a:rPr lang="en-US" sz="3600" u="sng" dirty="0">
                <a:solidFill>
                  <a:schemeClr val="bg1"/>
                </a:solidFill>
              </a:rPr>
              <a:t>Uncertainty Principle</a:t>
            </a:r>
          </a:p>
        </p:txBody>
      </p:sp>
    </p:spTree>
    <p:extLst>
      <p:ext uri="{BB962C8B-B14F-4D97-AF65-F5344CB8AC3E}">
        <p14:creationId xmlns:p14="http://schemas.microsoft.com/office/powerpoint/2010/main" val="990514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6">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6500A3-3315-41F3-A53F-9BEFF8008364}"/>
              </a:ext>
            </a:extLst>
          </p:cNvPr>
          <p:cNvSpPr>
            <a:spLocks noGrp="1"/>
          </p:cNvSpPr>
          <p:nvPr>
            <p:ph type="sldNum" sz="quarter" idx="12"/>
          </p:nvPr>
        </p:nvSpPr>
        <p:spPr/>
        <p:txBody>
          <a:bodyPr/>
          <a:lstStyle/>
          <a:p>
            <a:fld id="{34A7B92C-F870-4A41-8B65-79C9C3836057}" type="slidenum">
              <a:rPr lang="en-US" smtClean="0"/>
              <a:t>32</a:t>
            </a:fld>
            <a:endParaRPr lang="en-US"/>
          </a:p>
        </p:txBody>
      </p:sp>
      <p:sp>
        <p:nvSpPr>
          <p:cNvPr id="2" name="TextBox 1">
            <a:extLst>
              <a:ext uri="{FF2B5EF4-FFF2-40B4-BE49-F238E27FC236}">
                <a16:creationId xmlns:a16="http://schemas.microsoft.com/office/drawing/2014/main" id="{28D0C1DC-D170-4A6C-81B4-ECF75B49A2B5}"/>
              </a:ext>
            </a:extLst>
          </p:cNvPr>
          <p:cNvSpPr txBox="1"/>
          <p:nvPr/>
        </p:nvSpPr>
        <p:spPr>
          <a:xfrm>
            <a:off x="-15441" y="3861256"/>
            <a:ext cx="8895003" cy="2677656"/>
          </a:xfrm>
          <a:prstGeom prst="rect">
            <a:avLst/>
          </a:prstGeom>
          <a:noFill/>
        </p:spPr>
        <p:txBody>
          <a:bodyPr wrap="square" rtlCol="0">
            <a:spAutoFit/>
          </a:bodyPr>
          <a:lstStyle/>
          <a:p>
            <a:r>
              <a:rPr lang="en-US" sz="2800" dirty="0">
                <a:solidFill>
                  <a:srgbClr val="92D050"/>
                </a:solidFill>
              </a:rPr>
              <a:t>Like good experimentalists, we tried our hand at theory </a:t>
            </a:r>
            <a:r>
              <a:rPr lang="en-US" sz="2800" dirty="0">
                <a:solidFill>
                  <a:srgbClr val="92D050"/>
                </a:solidFill>
                <a:sym typeface="Wingdings" panose="05000000000000000000" pitchFamily="2" charset="2"/>
              </a:rPr>
              <a:t></a:t>
            </a:r>
            <a:endParaRPr lang="en-US" sz="2800" dirty="0">
              <a:solidFill>
                <a:srgbClr val="92D050"/>
              </a:solidFill>
            </a:endParaRPr>
          </a:p>
          <a:p>
            <a:r>
              <a:rPr lang="en-US" sz="2800" dirty="0">
                <a:solidFill>
                  <a:srgbClr val="92D050"/>
                </a:solidFill>
              </a:rPr>
              <a:t>New code (IP-</a:t>
            </a:r>
            <a:r>
              <a:rPr lang="en-US" sz="2800" dirty="0" err="1">
                <a:solidFill>
                  <a:srgbClr val="92D050"/>
                </a:solidFill>
              </a:rPr>
              <a:t>Jazma</a:t>
            </a:r>
            <a:r>
              <a:rPr lang="en-US" sz="2800" dirty="0">
                <a:solidFill>
                  <a:srgbClr val="92D050"/>
                </a:solidFill>
              </a:rPr>
              <a:t>) from W.A. </a:t>
            </a:r>
            <a:r>
              <a:rPr lang="en-US" sz="2800" dirty="0" err="1">
                <a:solidFill>
                  <a:srgbClr val="92D050"/>
                </a:solidFill>
              </a:rPr>
              <a:t>Zajc</a:t>
            </a:r>
            <a:r>
              <a:rPr lang="en-US" sz="2800" dirty="0">
                <a:solidFill>
                  <a:srgbClr val="92D050"/>
                </a:solidFill>
              </a:rPr>
              <a:t> and JN reproducing initial steps of the calculation…</a:t>
            </a: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p:txBody>
      </p:sp>
      <p:sp>
        <p:nvSpPr>
          <p:cNvPr id="6" name="TextBox 5">
            <a:extLst>
              <a:ext uri="{FF2B5EF4-FFF2-40B4-BE49-F238E27FC236}">
                <a16:creationId xmlns:a16="http://schemas.microsoft.com/office/drawing/2014/main" id="{FFB85F8E-8348-45E5-8B82-DEBA50E59061}"/>
              </a:ext>
            </a:extLst>
          </p:cNvPr>
          <p:cNvSpPr txBox="1"/>
          <p:nvPr/>
        </p:nvSpPr>
        <p:spPr>
          <a:xfrm>
            <a:off x="-2" y="471845"/>
            <a:ext cx="9443987" cy="2800767"/>
          </a:xfrm>
          <a:prstGeom prst="rect">
            <a:avLst/>
          </a:prstGeom>
          <a:noFill/>
        </p:spPr>
        <p:txBody>
          <a:bodyPr wrap="square" rtlCol="0">
            <a:spAutoFit/>
          </a:bodyPr>
          <a:lstStyle/>
          <a:p>
            <a:r>
              <a:rPr lang="en-US" sz="2800" dirty="0">
                <a:solidFill>
                  <a:schemeClr val="bg1"/>
                </a:solidFill>
              </a:rPr>
              <a:t>Code is not publicly available, results not yet reproduced.</a:t>
            </a:r>
          </a:p>
          <a:p>
            <a:endParaRPr lang="en-US" dirty="0">
              <a:solidFill>
                <a:schemeClr val="bg1"/>
              </a:solidFill>
            </a:endParaRPr>
          </a:p>
          <a:p>
            <a:r>
              <a:rPr lang="en-US" sz="2800" dirty="0">
                <a:solidFill>
                  <a:schemeClr val="bg1"/>
                </a:solidFill>
              </a:rPr>
              <a:t>Claim is that over some momentum range the uncertainty principle results in coherent interaction over many domains. </a:t>
            </a:r>
          </a:p>
          <a:p>
            <a:endParaRPr lang="en-US" dirty="0">
              <a:solidFill>
                <a:schemeClr val="bg1"/>
              </a:solidFill>
            </a:endParaRPr>
          </a:p>
          <a:p>
            <a:r>
              <a:rPr lang="en-US" sz="2800" u="sng" dirty="0">
                <a:solidFill>
                  <a:schemeClr val="bg1"/>
                </a:solidFill>
              </a:rPr>
              <a:t>Higher multiplicity </a:t>
            </a:r>
            <a:r>
              <a:rPr lang="en-US" sz="2800" u="sng" dirty="0" err="1">
                <a:solidFill>
                  <a:schemeClr val="bg1"/>
                </a:solidFill>
              </a:rPr>
              <a:t>d+Au</a:t>
            </a:r>
            <a:r>
              <a:rPr lang="en-US" sz="2800" u="sng" dirty="0">
                <a:solidFill>
                  <a:schemeClr val="bg1"/>
                </a:solidFill>
              </a:rPr>
              <a:t> central has higher color charge density than </a:t>
            </a:r>
            <a:r>
              <a:rPr lang="en-US" sz="2800" u="sng" dirty="0" err="1">
                <a:solidFill>
                  <a:schemeClr val="bg1"/>
                </a:solidFill>
              </a:rPr>
              <a:t>p+Au</a:t>
            </a:r>
            <a:r>
              <a:rPr lang="en-US" sz="2800" u="sng" dirty="0">
                <a:solidFill>
                  <a:schemeClr val="bg1"/>
                </a:solidFill>
              </a:rPr>
              <a:t>, and hence a stronger v</a:t>
            </a:r>
            <a:r>
              <a:rPr lang="en-US" sz="2800" u="sng" baseline="-25000" dirty="0">
                <a:solidFill>
                  <a:schemeClr val="bg1"/>
                </a:solidFill>
              </a:rPr>
              <a:t>2</a:t>
            </a:r>
            <a:r>
              <a:rPr lang="en-US" sz="2800" u="sng" dirty="0">
                <a:solidFill>
                  <a:schemeClr val="bg1"/>
                </a:solidFill>
              </a:rPr>
              <a:t> correlation.</a:t>
            </a:r>
          </a:p>
        </p:txBody>
      </p:sp>
      <p:sp>
        <p:nvSpPr>
          <p:cNvPr id="3" name="TextBox 2">
            <a:extLst>
              <a:ext uri="{FF2B5EF4-FFF2-40B4-BE49-F238E27FC236}">
                <a16:creationId xmlns:a16="http://schemas.microsoft.com/office/drawing/2014/main" id="{BED0585F-F837-44FF-AA10-E91D3ED18961}"/>
              </a:ext>
            </a:extLst>
          </p:cNvPr>
          <p:cNvSpPr txBox="1"/>
          <p:nvPr/>
        </p:nvSpPr>
        <p:spPr>
          <a:xfrm>
            <a:off x="1738900" y="5484735"/>
            <a:ext cx="5966185" cy="954107"/>
          </a:xfrm>
          <a:prstGeom prst="rect">
            <a:avLst/>
          </a:prstGeom>
          <a:solidFill>
            <a:schemeClr val="tx1"/>
          </a:solidFill>
          <a:ln>
            <a:solidFill>
              <a:srgbClr val="92D050"/>
            </a:solidFill>
          </a:ln>
        </p:spPr>
        <p:txBody>
          <a:bodyPr wrap="none" rtlCol="0">
            <a:spAutoFit/>
          </a:bodyPr>
          <a:lstStyle/>
          <a:p>
            <a:r>
              <a:rPr lang="en-US" sz="2800" dirty="0">
                <a:solidFill>
                  <a:srgbClr val="92D050"/>
                </a:solidFill>
              </a:rPr>
              <a:t>https://arxiv.org/abs/1808.01276</a:t>
            </a:r>
          </a:p>
          <a:p>
            <a:r>
              <a:rPr lang="en-US" sz="2800" dirty="0">
                <a:solidFill>
                  <a:srgbClr val="92D050"/>
                </a:solidFill>
              </a:rPr>
              <a:t>https://github.com/jamienagle/IPJazma</a:t>
            </a:r>
          </a:p>
        </p:txBody>
      </p:sp>
    </p:spTree>
    <p:extLst>
      <p:ext uri="{BB962C8B-B14F-4D97-AF65-F5344CB8AC3E}">
        <p14:creationId xmlns:p14="http://schemas.microsoft.com/office/powerpoint/2010/main" val="2022348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B6500A3-3315-41F3-A53F-9BEFF8008364}"/>
              </a:ext>
            </a:extLst>
          </p:cNvPr>
          <p:cNvSpPr>
            <a:spLocks noGrp="1"/>
          </p:cNvSpPr>
          <p:nvPr>
            <p:ph type="sldNum" sz="quarter" idx="12"/>
          </p:nvPr>
        </p:nvSpPr>
        <p:spPr/>
        <p:txBody>
          <a:bodyPr/>
          <a:lstStyle/>
          <a:p>
            <a:fld id="{34A7B92C-F870-4A41-8B65-79C9C3836057}" type="slidenum">
              <a:rPr lang="en-US" smtClean="0"/>
              <a:t>33</a:t>
            </a:fld>
            <a:endParaRPr lang="en-US"/>
          </a:p>
        </p:txBody>
      </p:sp>
      <p:pic>
        <p:nvPicPr>
          <p:cNvPr id="5" name="Picture 4">
            <a:extLst>
              <a:ext uri="{FF2B5EF4-FFF2-40B4-BE49-F238E27FC236}">
                <a16:creationId xmlns:a16="http://schemas.microsoft.com/office/drawing/2014/main" id="{32B77493-A847-4D66-B66B-A55B37580352}"/>
              </a:ext>
            </a:extLst>
          </p:cNvPr>
          <p:cNvPicPr>
            <a:picLocks noChangeAspect="1"/>
          </p:cNvPicPr>
          <p:nvPr/>
        </p:nvPicPr>
        <p:blipFill rotWithShape="1">
          <a:blip r:embed="rId2"/>
          <a:srcRect l="1773" t="12994" r="36043" b="32779"/>
          <a:stretch/>
        </p:blipFill>
        <p:spPr>
          <a:xfrm>
            <a:off x="0" y="481263"/>
            <a:ext cx="9144000" cy="4485373"/>
          </a:xfrm>
          <a:prstGeom prst="rect">
            <a:avLst/>
          </a:prstGeom>
        </p:spPr>
      </p:pic>
      <p:sp>
        <p:nvSpPr>
          <p:cNvPr id="6" name="TextBox 5">
            <a:extLst>
              <a:ext uri="{FF2B5EF4-FFF2-40B4-BE49-F238E27FC236}">
                <a16:creationId xmlns:a16="http://schemas.microsoft.com/office/drawing/2014/main" id="{1EFDAB13-E3B8-4CB2-A292-DB6D89163971}"/>
              </a:ext>
            </a:extLst>
          </p:cNvPr>
          <p:cNvSpPr txBox="1"/>
          <p:nvPr/>
        </p:nvSpPr>
        <p:spPr>
          <a:xfrm>
            <a:off x="152400" y="5118772"/>
            <a:ext cx="8778240" cy="1523494"/>
          </a:xfrm>
          <a:prstGeom prst="rect">
            <a:avLst/>
          </a:prstGeom>
          <a:noFill/>
        </p:spPr>
        <p:txBody>
          <a:bodyPr wrap="square" rtlCol="0">
            <a:spAutoFit/>
          </a:bodyPr>
          <a:lstStyle/>
          <a:p>
            <a:pPr algn="ctr"/>
            <a:r>
              <a:rPr lang="en-US" sz="2400" dirty="0">
                <a:solidFill>
                  <a:schemeClr val="bg1"/>
                </a:solidFill>
              </a:rPr>
              <a:t>Sum all the color charge contributions for each nucleus.</a:t>
            </a:r>
          </a:p>
          <a:p>
            <a:pPr algn="ctr"/>
            <a:endParaRPr lang="en-US" sz="300" dirty="0">
              <a:solidFill>
                <a:schemeClr val="bg1"/>
              </a:solidFill>
            </a:endParaRPr>
          </a:p>
          <a:p>
            <a:pPr algn="ctr"/>
            <a:endParaRPr lang="en-US" sz="300" dirty="0">
              <a:solidFill>
                <a:schemeClr val="bg1"/>
              </a:solidFill>
            </a:endParaRPr>
          </a:p>
          <a:p>
            <a:pPr algn="ctr"/>
            <a:endParaRPr lang="en-US" sz="300" dirty="0">
              <a:solidFill>
                <a:schemeClr val="bg1"/>
              </a:solidFill>
            </a:endParaRPr>
          </a:p>
          <a:p>
            <a:pPr algn="ctr"/>
            <a:endParaRPr lang="en-US" sz="300" dirty="0">
              <a:solidFill>
                <a:schemeClr val="bg1"/>
              </a:solidFill>
            </a:endParaRPr>
          </a:p>
          <a:p>
            <a:pPr algn="ctr"/>
            <a:endParaRPr lang="en-US" sz="300" dirty="0">
              <a:solidFill>
                <a:schemeClr val="bg1"/>
              </a:solidFill>
            </a:endParaRPr>
          </a:p>
          <a:p>
            <a:pPr algn="ctr"/>
            <a:endParaRPr lang="en-US" sz="300" dirty="0">
              <a:solidFill>
                <a:schemeClr val="bg1"/>
              </a:solidFill>
            </a:endParaRPr>
          </a:p>
          <a:p>
            <a:pPr algn="ctr"/>
            <a:endParaRPr lang="en-US" sz="300" dirty="0">
              <a:solidFill>
                <a:schemeClr val="bg1"/>
              </a:solidFill>
            </a:endParaRPr>
          </a:p>
          <a:p>
            <a:pPr algn="ctr"/>
            <a:r>
              <a:rPr lang="en-US" sz="2400" dirty="0">
                <a:solidFill>
                  <a:schemeClr val="bg1"/>
                </a:solidFill>
              </a:rPr>
              <a:t>At this point, none of these fluctuations are </a:t>
            </a:r>
            <a:r>
              <a:rPr lang="en-US" sz="2400" i="1" dirty="0">
                <a:solidFill>
                  <a:schemeClr val="bg1"/>
                </a:solidFill>
              </a:rPr>
              <a:t>ab initio</a:t>
            </a:r>
            <a:r>
              <a:rPr lang="en-US" sz="2400" dirty="0">
                <a:solidFill>
                  <a:schemeClr val="bg1"/>
                </a:solidFill>
              </a:rPr>
              <a:t>.   </a:t>
            </a:r>
          </a:p>
          <a:p>
            <a:pPr algn="ctr"/>
            <a:r>
              <a:rPr lang="en-US" sz="2400" dirty="0">
                <a:solidFill>
                  <a:schemeClr val="bg1"/>
                </a:solidFill>
              </a:rPr>
              <a:t>All MC Glauber and put-in-by-hand Q</a:t>
            </a:r>
            <a:r>
              <a:rPr lang="en-US" sz="2400" baseline="-25000" dirty="0">
                <a:solidFill>
                  <a:schemeClr val="bg1"/>
                </a:solidFill>
              </a:rPr>
              <a:t>s,0 </a:t>
            </a:r>
            <a:r>
              <a:rPr lang="en-US" sz="2400" baseline="30000" dirty="0">
                <a:solidFill>
                  <a:schemeClr val="bg1"/>
                </a:solidFill>
              </a:rPr>
              <a:t>2</a:t>
            </a:r>
            <a:r>
              <a:rPr lang="en-US" sz="2400" dirty="0">
                <a:solidFill>
                  <a:schemeClr val="bg1"/>
                </a:solidFill>
              </a:rPr>
              <a:t> fluctuations.</a:t>
            </a:r>
          </a:p>
        </p:txBody>
      </p:sp>
      <p:sp>
        <p:nvSpPr>
          <p:cNvPr id="7" name="TextBox 6">
            <a:extLst>
              <a:ext uri="{FF2B5EF4-FFF2-40B4-BE49-F238E27FC236}">
                <a16:creationId xmlns:a16="http://schemas.microsoft.com/office/drawing/2014/main" id="{6EAEA929-5EAB-431A-9F12-5E5E7A111A6D}"/>
              </a:ext>
            </a:extLst>
          </p:cNvPr>
          <p:cNvSpPr txBox="1"/>
          <p:nvPr/>
        </p:nvSpPr>
        <p:spPr>
          <a:xfrm>
            <a:off x="1323472" y="10861"/>
            <a:ext cx="1819922" cy="584775"/>
          </a:xfrm>
          <a:prstGeom prst="rect">
            <a:avLst/>
          </a:prstGeom>
          <a:noFill/>
        </p:spPr>
        <p:txBody>
          <a:bodyPr wrap="none" rtlCol="0">
            <a:spAutoFit/>
          </a:bodyPr>
          <a:lstStyle/>
          <a:p>
            <a:r>
              <a:rPr lang="en-US" sz="3200" dirty="0">
                <a:solidFill>
                  <a:schemeClr val="bg1"/>
                </a:solidFill>
              </a:rPr>
              <a:t>deuteron </a:t>
            </a:r>
          </a:p>
        </p:txBody>
      </p:sp>
      <p:sp>
        <p:nvSpPr>
          <p:cNvPr id="8" name="TextBox 7">
            <a:extLst>
              <a:ext uri="{FF2B5EF4-FFF2-40B4-BE49-F238E27FC236}">
                <a16:creationId xmlns:a16="http://schemas.microsoft.com/office/drawing/2014/main" id="{033E333F-3E42-496E-8DD7-882EFCE942B5}"/>
              </a:ext>
            </a:extLst>
          </p:cNvPr>
          <p:cNvSpPr txBox="1"/>
          <p:nvPr/>
        </p:nvSpPr>
        <p:spPr>
          <a:xfrm>
            <a:off x="6457950" y="-46325"/>
            <a:ext cx="903196" cy="584775"/>
          </a:xfrm>
          <a:prstGeom prst="rect">
            <a:avLst/>
          </a:prstGeom>
          <a:noFill/>
        </p:spPr>
        <p:txBody>
          <a:bodyPr wrap="none" rtlCol="0">
            <a:spAutoFit/>
          </a:bodyPr>
          <a:lstStyle/>
          <a:p>
            <a:r>
              <a:rPr lang="en-US" sz="3200" dirty="0">
                <a:solidFill>
                  <a:schemeClr val="bg1"/>
                </a:solidFill>
              </a:rPr>
              <a:t>gold</a:t>
            </a:r>
          </a:p>
        </p:txBody>
      </p:sp>
      <p:sp>
        <p:nvSpPr>
          <p:cNvPr id="9" name="TextBox 8">
            <a:extLst>
              <a:ext uri="{FF2B5EF4-FFF2-40B4-BE49-F238E27FC236}">
                <a16:creationId xmlns:a16="http://schemas.microsoft.com/office/drawing/2014/main" id="{834AA6A6-3C10-44C7-B52F-36D86976CFF1}"/>
              </a:ext>
            </a:extLst>
          </p:cNvPr>
          <p:cNvSpPr txBox="1"/>
          <p:nvPr/>
        </p:nvSpPr>
        <p:spPr>
          <a:xfrm>
            <a:off x="4271941" y="-74918"/>
            <a:ext cx="389850" cy="584775"/>
          </a:xfrm>
          <a:prstGeom prst="rect">
            <a:avLst/>
          </a:prstGeom>
          <a:noFill/>
        </p:spPr>
        <p:txBody>
          <a:bodyPr wrap="none" rtlCol="0">
            <a:spAutoFit/>
          </a:bodyPr>
          <a:lstStyle/>
          <a:p>
            <a:r>
              <a:rPr lang="en-US" sz="3200" dirty="0">
                <a:solidFill>
                  <a:schemeClr val="bg1"/>
                </a:solidFill>
              </a:rPr>
              <a:t>+</a:t>
            </a:r>
          </a:p>
        </p:txBody>
      </p:sp>
      <p:sp>
        <p:nvSpPr>
          <p:cNvPr id="3" name="TextBox 2">
            <a:extLst>
              <a:ext uri="{FF2B5EF4-FFF2-40B4-BE49-F238E27FC236}">
                <a16:creationId xmlns:a16="http://schemas.microsoft.com/office/drawing/2014/main" id="{035A43B6-FF92-4AAF-8F42-1FD73A03A6BA}"/>
              </a:ext>
            </a:extLst>
          </p:cNvPr>
          <p:cNvSpPr txBox="1"/>
          <p:nvPr/>
        </p:nvSpPr>
        <p:spPr>
          <a:xfrm>
            <a:off x="2960224" y="4121473"/>
            <a:ext cx="1023037" cy="369332"/>
          </a:xfrm>
          <a:prstGeom prst="rect">
            <a:avLst/>
          </a:prstGeom>
          <a:noFill/>
        </p:spPr>
        <p:txBody>
          <a:bodyPr wrap="none" rtlCol="0">
            <a:spAutoFit/>
          </a:bodyPr>
          <a:lstStyle/>
          <a:p>
            <a:r>
              <a:rPr lang="en-US" b="1" dirty="0"/>
              <a:t>IP-</a:t>
            </a:r>
            <a:r>
              <a:rPr lang="en-US" b="1" dirty="0" err="1"/>
              <a:t>Jazma</a:t>
            </a:r>
            <a:endParaRPr lang="en-US" b="1" dirty="0"/>
          </a:p>
        </p:txBody>
      </p:sp>
    </p:spTree>
    <p:extLst>
      <p:ext uri="{BB962C8B-B14F-4D97-AF65-F5344CB8AC3E}">
        <p14:creationId xmlns:p14="http://schemas.microsoft.com/office/powerpoint/2010/main" val="14466109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0D0CC16-81E6-42F6-9928-570AAE2E6C29}"/>
              </a:ext>
            </a:extLst>
          </p:cNvPr>
          <p:cNvSpPr>
            <a:spLocks noGrp="1"/>
          </p:cNvSpPr>
          <p:nvPr>
            <p:ph type="sldNum" sz="quarter" idx="12"/>
          </p:nvPr>
        </p:nvSpPr>
        <p:spPr/>
        <p:txBody>
          <a:bodyPr/>
          <a:lstStyle/>
          <a:p>
            <a:fld id="{34A7B92C-F870-4A41-8B65-79C9C3836057}" type="slidenum">
              <a:rPr lang="en-US" smtClean="0"/>
              <a:t>34</a:t>
            </a:fld>
            <a:endParaRPr lang="en-US"/>
          </a:p>
        </p:txBody>
      </p:sp>
      <p:sp>
        <p:nvSpPr>
          <p:cNvPr id="7" name="TextBox 6">
            <a:extLst>
              <a:ext uri="{FF2B5EF4-FFF2-40B4-BE49-F238E27FC236}">
                <a16:creationId xmlns:a16="http://schemas.microsoft.com/office/drawing/2014/main" id="{56505D33-4FD9-4245-B81C-864274637C0F}"/>
              </a:ext>
            </a:extLst>
          </p:cNvPr>
          <p:cNvSpPr txBox="1"/>
          <p:nvPr/>
        </p:nvSpPr>
        <p:spPr>
          <a:xfrm>
            <a:off x="262426" y="5083348"/>
            <a:ext cx="8619148" cy="1738938"/>
          </a:xfrm>
          <a:prstGeom prst="rect">
            <a:avLst/>
          </a:prstGeom>
          <a:noFill/>
        </p:spPr>
        <p:txBody>
          <a:bodyPr wrap="square" rtlCol="0">
            <a:spAutoFit/>
          </a:bodyPr>
          <a:lstStyle/>
          <a:p>
            <a:pPr algn="ctr"/>
            <a:r>
              <a:rPr lang="en-US" sz="2400" dirty="0">
                <a:solidFill>
                  <a:srgbClr val="FFFF00"/>
                </a:solidFill>
              </a:rPr>
              <a:t>Some collisions where only proton (or neutron) hits, </a:t>
            </a:r>
          </a:p>
          <a:p>
            <a:pPr algn="ctr"/>
            <a:r>
              <a:rPr lang="en-US" sz="2400" dirty="0">
                <a:solidFill>
                  <a:srgbClr val="FFFF00"/>
                </a:solidFill>
              </a:rPr>
              <a:t>some collisions where both hit the target)</a:t>
            </a:r>
          </a:p>
          <a:p>
            <a:pPr algn="ctr"/>
            <a:r>
              <a:rPr lang="en-US" sz="1100" dirty="0">
                <a:solidFill>
                  <a:srgbClr val="FFFF00"/>
                </a:solidFill>
              </a:rPr>
              <a:t> </a:t>
            </a:r>
          </a:p>
          <a:p>
            <a:pPr algn="ctr"/>
            <a:r>
              <a:rPr lang="en-US" sz="2400" dirty="0">
                <a:solidFill>
                  <a:srgbClr val="FFFF00"/>
                </a:solidFill>
              </a:rPr>
              <a:t>One reaches the limit of freeing  gluons from the projectile, </a:t>
            </a:r>
          </a:p>
          <a:p>
            <a:pPr algn="ctr"/>
            <a:r>
              <a:rPr lang="en-US" sz="2400" dirty="0">
                <a:solidFill>
                  <a:srgbClr val="FFFF00"/>
                </a:solidFill>
              </a:rPr>
              <a:t>proton and neutron in the deuteron.</a:t>
            </a:r>
          </a:p>
        </p:txBody>
      </p:sp>
      <p:sp>
        <p:nvSpPr>
          <p:cNvPr id="8" name="TextBox 7">
            <a:extLst>
              <a:ext uri="{FF2B5EF4-FFF2-40B4-BE49-F238E27FC236}">
                <a16:creationId xmlns:a16="http://schemas.microsoft.com/office/drawing/2014/main" id="{99B2512C-07A0-45B6-AD0F-B02439422371}"/>
              </a:ext>
            </a:extLst>
          </p:cNvPr>
          <p:cNvSpPr txBox="1"/>
          <p:nvPr/>
        </p:nvSpPr>
        <p:spPr>
          <a:xfrm>
            <a:off x="120315" y="60145"/>
            <a:ext cx="8845619" cy="954107"/>
          </a:xfrm>
          <a:prstGeom prst="rect">
            <a:avLst/>
          </a:prstGeom>
          <a:noFill/>
        </p:spPr>
        <p:txBody>
          <a:bodyPr wrap="square" rtlCol="0">
            <a:spAutoFit/>
          </a:bodyPr>
          <a:lstStyle/>
          <a:p>
            <a:r>
              <a:rPr lang="en-US" sz="2800" u="sng" dirty="0" err="1">
                <a:solidFill>
                  <a:schemeClr val="bg1"/>
                </a:solidFill>
              </a:rPr>
              <a:t>d+Au</a:t>
            </a:r>
            <a:r>
              <a:rPr lang="en-US" sz="2800" u="sng" dirty="0">
                <a:solidFill>
                  <a:schemeClr val="bg1"/>
                </a:solidFill>
              </a:rPr>
              <a:t> @ 200 GeV</a:t>
            </a:r>
          </a:p>
          <a:p>
            <a:r>
              <a:rPr lang="en-US" sz="2800" dirty="0">
                <a:solidFill>
                  <a:schemeClr val="bg1"/>
                </a:solidFill>
              </a:rPr>
              <a:t>Settings:   Dilute-Dense, no Q</a:t>
            </a:r>
            <a:r>
              <a:rPr lang="en-US" sz="2800" baseline="-25000" dirty="0">
                <a:solidFill>
                  <a:schemeClr val="bg1"/>
                </a:solidFill>
              </a:rPr>
              <a:t>s,0 </a:t>
            </a:r>
            <a:r>
              <a:rPr lang="en-US" sz="2800" baseline="30000" dirty="0">
                <a:solidFill>
                  <a:schemeClr val="bg1"/>
                </a:solidFill>
              </a:rPr>
              <a:t>2</a:t>
            </a:r>
            <a:r>
              <a:rPr lang="en-US" sz="2800" dirty="0">
                <a:solidFill>
                  <a:schemeClr val="bg1"/>
                </a:solidFill>
              </a:rPr>
              <a:t> fluctuations</a:t>
            </a:r>
          </a:p>
        </p:txBody>
      </p:sp>
      <p:pic>
        <p:nvPicPr>
          <p:cNvPr id="6" name="Picture 5">
            <a:extLst>
              <a:ext uri="{FF2B5EF4-FFF2-40B4-BE49-F238E27FC236}">
                <a16:creationId xmlns:a16="http://schemas.microsoft.com/office/drawing/2014/main" id="{0A86284A-972D-4903-9186-8DB9188F5B8B}"/>
              </a:ext>
            </a:extLst>
          </p:cNvPr>
          <p:cNvPicPr>
            <a:picLocks noChangeAspect="1"/>
          </p:cNvPicPr>
          <p:nvPr/>
        </p:nvPicPr>
        <p:blipFill rotWithShape="1">
          <a:blip r:embed="rId2"/>
          <a:srcRect l="66096" t="17143" r="25378" b="57820"/>
          <a:stretch/>
        </p:blipFill>
        <p:spPr>
          <a:xfrm>
            <a:off x="8186288" y="172054"/>
            <a:ext cx="779646" cy="656773"/>
          </a:xfrm>
          <a:prstGeom prst="rect">
            <a:avLst/>
          </a:prstGeom>
        </p:spPr>
      </p:pic>
      <p:pic>
        <p:nvPicPr>
          <p:cNvPr id="3" name="Picture 2">
            <a:extLst>
              <a:ext uri="{FF2B5EF4-FFF2-40B4-BE49-F238E27FC236}">
                <a16:creationId xmlns:a16="http://schemas.microsoft.com/office/drawing/2014/main" id="{E7DFF6BB-6BA7-4EA8-9F0C-F7449F680697}"/>
              </a:ext>
            </a:extLst>
          </p:cNvPr>
          <p:cNvPicPr>
            <a:picLocks noChangeAspect="1"/>
          </p:cNvPicPr>
          <p:nvPr/>
        </p:nvPicPr>
        <p:blipFill>
          <a:blip r:embed="rId3"/>
          <a:stretch>
            <a:fillRect/>
          </a:stretch>
        </p:blipFill>
        <p:spPr>
          <a:xfrm>
            <a:off x="2058876" y="1164024"/>
            <a:ext cx="4726934" cy="3818514"/>
          </a:xfrm>
          <a:prstGeom prst="rect">
            <a:avLst/>
          </a:prstGeom>
        </p:spPr>
      </p:pic>
    </p:spTree>
    <p:extLst>
      <p:ext uri="{BB962C8B-B14F-4D97-AF65-F5344CB8AC3E}">
        <p14:creationId xmlns:p14="http://schemas.microsoft.com/office/powerpoint/2010/main" val="902283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99C24AC-F445-4217-A886-DA169A4690A4}"/>
              </a:ext>
            </a:extLst>
          </p:cNvPr>
          <p:cNvSpPr>
            <a:spLocks noGrp="1"/>
          </p:cNvSpPr>
          <p:nvPr>
            <p:ph type="sldNum" sz="quarter" idx="12"/>
          </p:nvPr>
        </p:nvSpPr>
        <p:spPr/>
        <p:txBody>
          <a:bodyPr/>
          <a:lstStyle/>
          <a:p>
            <a:fld id="{34A7B92C-F870-4A41-8B65-79C9C3836057}" type="slidenum">
              <a:rPr lang="en-US" smtClean="0"/>
              <a:t>35</a:t>
            </a:fld>
            <a:endParaRPr lang="en-US"/>
          </a:p>
        </p:txBody>
      </p:sp>
      <p:sp>
        <p:nvSpPr>
          <p:cNvPr id="7" name="TextBox 6">
            <a:extLst>
              <a:ext uri="{FF2B5EF4-FFF2-40B4-BE49-F238E27FC236}">
                <a16:creationId xmlns:a16="http://schemas.microsoft.com/office/drawing/2014/main" id="{492F909D-8131-4855-977C-89DC7F0BEB99}"/>
              </a:ext>
            </a:extLst>
          </p:cNvPr>
          <p:cNvSpPr txBox="1"/>
          <p:nvPr/>
        </p:nvSpPr>
        <p:spPr>
          <a:xfrm>
            <a:off x="356134" y="4876800"/>
            <a:ext cx="8422105" cy="1938992"/>
          </a:xfrm>
          <a:prstGeom prst="rect">
            <a:avLst/>
          </a:prstGeom>
          <a:noFill/>
        </p:spPr>
        <p:txBody>
          <a:bodyPr wrap="square" rtlCol="0">
            <a:spAutoFit/>
          </a:bodyPr>
          <a:lstStyle/>
          <a:p>
            <a:pPr algn="ctr"/>
            <a:endParaRPr lang="en-US" sz="2400" dirty="0">
              <a:solidFill>
                <a:schemeClr val="bg1"/>
              </a:solidFill>
            </a:endParaRPr>
          </a:p>
          <a:p>
            <a:pPr algn="ctr"/>
            <a:r>
              <a:rPr lang="en-US" sz="2400" dirty="0">
                <a:solidFill>
                  <a:srgbClr val="FFFF00"/>
                </a:solidFill>
              </a:rPr>
              <a:t>Essentially perfect agreement IP-</a:t>
            </a:r>
            <a:r>
              <a:rPr lang="en-US" sz="2400" dirty="0" err="1">
                <a:solidFill>
                  <a:srgbClr val="FFFF00"/>
                </a:solidFill>
              </a:rPr>
              <a:t>Jazma</a:t>
            </a:r>
            <a:r>
              <a:rPr lang="en-US" sz="2400" dirty="0">
                <a:solidFill>
                  <a:srgbClr val="FFFF00"/>
                </a:solidFill>
              </a:rPr>
              <a:t> and MSTV.</a:t>
            </a:r>
          </a:p>
          <a:p>
            <a:pPr algn="ctr"/>
            <a:endParaRPr lang="en-US" sz="2400" dirty="0">
              <a:solidFill>
                <a:schemeClr val="bg1"/>
              </a:solidFill>
            </a:endParaRPr>
          </a:p>
          <a:p>
            <a:pPr algn="ctr"/>
            <a:r>
              <a:rPr lang="en-US" sz="2400" dirty="0">
                <a:solidFill>
                  <a:schemeClr val="bg1"/>
                </a:solidFill>
              </a:rPr>
              <a:t>Fluctuations mean high multiplicity events have larger saturation scale Q</a:t>
            </a:r>
            <a:r>
              <a:rPr lang="en-US" sz="2400" baseline="-25000" dirty="0">
                <a:solidFill>
                  <a:schemeClr val="bg1"/>
                </a:solidFill>
              </a:rPr>
              <a:t>s,0 </a:t>
            </a:r>
            <a:r>
              <a:rPr lang="en-US" sz="2400" baseline="30000" dirty="0">
                <a:solidFill>
                  <a:schemeClr val="bg1"/>
                </a:solidFill>
              </a:rPr>
              <a:t>2</a:t>
            </a:r>
            <a:r>
              <a:rPr lang="en-US" sz="2400" dirty="0">
                <a:solidFill>
                  <a:schemeClr val="bg1"/>
                </a:solidFill>
              </a:rPr>
              <a:t>.    Does that bias the v2 higher?</a:t>
            </a:r>
          </a:p>
        </p:txBody>
      </p:sp>
      <p:sp>
        <p:nvSpPr>
          <p:cNvPr id="8" name="TextBox 7">
            <a:extLst>
              <a:ext uri="{FF2B5EF4-FFF2-40B4-BE49-F238E27FC236}">
                <a16:creationId xmlns:a16="http://schemas.microsoft.com/office/drawing/2014/main" id="{51237634-237D-4AC8-B6A3-42DD45D9D519}"/>
              </a:ext>
            </a:extLst>
          </p:cNvPr>
          <p:cNvSpPr txBox="1"/>
          <p:nvPr/>
        </p:nvSpPr>
        <p:spPr>
          <a:xfrm>
            <a:off x="226193" y="52938"/>
            <a:ext cx="8845619" cy="954107"/>
          </a:xfrm>
          <a:prstGeom prst="rect">
            <a:avLst/>
          </a:prstGeom>
          <a:noFill/>
        </p:spPr>
        <p:txBody>
          <a:bodyPr wrap="square" rtlCol="0">
            <a:spAutoFit/>
          </a:bodyPr>
          <a:lstStyle/>
          <a:p>
            <a:r>
              <a:rPr lang="en-US" sz="2800" u="sng" dirty="0" err="1">
                <a:solidFill>
                  <a:schemeClr val="bg1"/>
                </a:solidFill>
              </a:rPr>
              <a:t>d+Au</a:t>
            </a:r>
            <a:r>
              <a:rPr lang="en-US" sz="2800" u="sng" dirty="0">
                <a:solidFill>
                  <a:schemeClr val="bg1"/>
                </a:solidFill>
              </a:rPr>
              <a:t> @ 200 GeV</a:t>
            </a:r>
          </a:p>
          <a:p>
            <a:r>
              <a:rPr lang="en-US" sz="2800" dirty="0">
                <a:solidFill>
                  <a:schemeClr val="bg1"/>
                </a:solidFill>
              </a:rPr>
              <a:t>Settings:   Dilute-Dense, Q</a:t>
            </a:r>
            <a:r>
              <a:rPr lang="en-US" sz="2800" baseline="-25000" dirty="0">
                <a:solidFill>
                  <a:schemeClr val="bg1"/>
                </a:solidFill>
              </a:rPr>
              <a:t>s,0 </a:t>
            </a:r>
            <a:r>
              <a:rPr lang="en-US" sz="2800" baseline="30000" dirty="0">
                <a:solidFill>
                  <a:schemeClr val="bg1"/>
                </a:solidFill>
              </a:rPr>
              <a:t>2</a:t>
            </a:r>
            <a:r>
              <a:rPr lang="en-US" sz="2800" dirty="0">
                <a:solidFill>
                  <a:schemeClr val="bg1"/>
                </a:solidFill>
              </a:rPr>
              <a:t> fluctuations</a:t>
            </a:r>
          </a:p>
        </p:txBody>
      </p:sp>
      <p:pic>
        <p:nvPicPr>
          <p:cNvPr id="9" name="Picture 8">
            <a:extLst>
              <a:ext uri="{FF2B5EF4-FFF2-40B4-BE49-F238E27FC236}">
                <a16:creationId xmlns:a16="http://schemas.microsoft.com/office/drawing/2014/main" id="{B4E2EBBD-4B0E-4E25-A987-3AFAF5AC75DC}"/>
              </a:ext>
            </a:extLst>
          </p:cNvPr>
          <p:cNvPicPr>
            <a:picLocks noChangeAspect="1"/>
          </p:cNvPicPr>
          <p:nvPr/>
        </p:nvPicPr>
        <p:blipFill rotWithShape="1">
          <a:blip r:embed="rId2"/>
          <a:srcRect l="66096" t="17143" r="25378" b="57820"/>
          <a:stretch/>
        </p:blipFill>
        <p:spPr>
          <a:xfrm>
            <a:off x="8191099" y="111540"/>
            <a:ext cx="779646" cy="656773"/>
          </a:xfrm>
          <a:prstGeom prst="rect">
            <a:avLst/>
          </a:prstGeom>
        </p:spPr>
      </p:pic>
      <p:pic>
        <p:nvPicPr>
          <p:cNvPr id="3" name="Picture 2">
            <a:extLst>
              <a:ext uri="{FF2B5EF4-FFF2-40B4-BE49-F238E27FC236}">
                <a16:creationId xmlns:a16="http://schemas.microsoft.com/office/drawing/2014/main" id="{6EAD0539-0416-4C79-93BA-813C59D143CC}"/>
              </a:ext>
            </a:extLst>
          </p:cNvPr>
          <p:cNvPicPr>
            <a:picLocks noChangeAspect="1"/>
          </p:cNvPicPr>
          <p:nvPr/>
        </p:nvPicPr>
        <p:blipFill>
          <a:blip r:embed="rId3"/>
          <a:stretch>
            <a:fillRect/>
          </a:stretch>
        </p:blipFill>
        <p:spPr>
          <a:xfrm>
            <a:off x="311385" y="1257880"/>
            <a:ext cx="8511601" cy="3909101"/>
          </a:xfrm>
          <a:prstGeom prst="rect">
            <a:avLst/>
          </a:prstGeom>
        </p:spPr>
      </p:pic>
    </p:spTree>
    <p:extLst>
      <p:ext uri="{BB962C8B-B14F-4D97-AF65-F5344CB8AC3E}">
        <p14:creationId xmlns:p14="http://schemas.microsoft.com/office/powerpoint/2010/main" val="6908650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937CAD0-077E-4385-A622-FA4B91DE7F82}"/>
              </a:ext>
            </a:extLst>
          </p:cNvPr>
          <p:cNvSpPr>
            <a:spLocks noGrp="1"/>
          </p:cNvSpPr>
          <p:nvPr>
            <p:ph type="sldNum" sz="quarter" idx="12"/>
          </p:nvPr>
        </p:nvSpPr>
        <p:spPr>
          <a:xfrm>
            <a:off x="6934200" y="6492875"/>
            <a:ext cx="2133600" cy="365125"/>
          </a:xfrm>
        </p:spPr>
        <p:txBody>
          <a:bodyPr/>
          <a:lstStyle/>
          <a:p>
            <a:fld id="{34A7B92C-F870-4A41-8B65-79C9C3836057}" type="slidenum">
              <a:rPr lang="en-US" smtClean="0">
                <a:solidFill>
                  <a:schemeClr val="bg1"/>
                </a:solidFill>
              </a:rPr>
              <a:t>36</a:t>
            </a:fld>
            <a:endParaRPr lang="en-US" dirty="0">
              <a:solidFill>
                <a:schemeClr val="bg1"/>
              </a:solidFill>
            </a:endParaRPr>
          </a:p>
        </p:txBody>
      </p:sp>
      <p:pic>
        <p:nvPicPr>
          <p:cNvPr id="7" name="Picture 6">
            <a:extLst>
              <a:ext uri="{FF2B5EF4-FFF2-40B4-BE49-F238E27FC236}">
                <a16:creationId xmlns:a16="http://schemas.microsoft.com/office/drawing/2014/main" id="{11EFFD77-7724-4C22-8733-6AA41B827787}"/>
              </a:ext>
            </a:extLst>
          </p:cNvPr>
          <p:cNvPicPr>
            <a:picLocks noChangeAspect="1"/>
          </p:cNvPicPr>
          <p:nvPr/>
        </p:nvPicPr>
        <p:blipFill>
          <a:blip r:embed="rId2"/>
          <a:stretch>
            <a:fillRect/>
          </a:stretch>
        </p:blipFill>
        <p:spPr>
          <a:xfrm>
            <a:off x="76200" y="2455500"/>
            <a:ext cx="8787589" cy="3715157"/>
          </a:xfrm>
          <a:prstGeom prst="rect">
            <a:avLst/>
          </a:prstGeom>
        </p:spPr>
      </p:pic>
      <p:sp>
        <p:nvSpPr>
          <p:cNvPr id="2" name="TextBox 1">
            <a:extLst>
              <a:ext uri="{FF2B5EF4-FFF2-40B4-BE49-F238E27FC236}">
                <a16:creationId xmlns:a16="http://schemas.microsoft.com/office/drawing/2014/main" id="{02EF89E5-EF7A-4B87-9FA6-7140E62E767F}"/>
              </a:ext>
            </a:extLst>
          </p:cNvPr>
          <p:cNvSpPr txBox="1"/>
          <p:nvPr/>
        </p:nvSpPr>
        <p:spPr>
          <a:xfrm>
            <a:off x="76200" y="76200"/>
            <a:ext cx="8813395" cy="2246769"/>
          </a:xfrm>
          <a:prstGeom prst="rect">
            <a:avLst/>
          </a:prstGeom>
          <a:noFill/>
        </p:spPr>
        <p:txBody>
          <a:bodyPr wrap="square" rtlCol="0">
            <a:spAutoFit/>
          </a:bodyPr>
          <a:lstStyle/>
          <a:p>
            <a:pPr algn="ctr"/>
            <a:r>
              <a:rPr lang="en-US" sz="2800" dirty="0">
                <a:solidFill>
                  <a:schemeClr val="bg1"/>
                </a:solidFill>
              </a:rPr>
              <a:t>MSTV:  larger correlation in </a:t>
            </a:r>
            <a:r>
              <a:rPr lang="en-US" sz="2800" dirty="0" err="1">
                <a:solidFill>
                  <a:schemeClr val="bg1"/>
                </a:solidFill>
              </a:rPr>
              <a:t>d+Au</a:t>
            </a:r>
            <a:r>
              <a:rPr lang="en-US" sz="2800" dirty="0">
                <a:solidFill>
                  <a:schemeClr val="bg1"/>
                </a:solidFill>
              </a:rPr>
              <a:t> because of larger color chare density</a:t>
            </a:r>
          </a:p>
          <a:p>
            <a:pPr algn="ctr"/>
            <a:r>
              <a:rPr lang="en-US" sz="2800" dirty="0">
                <a:solidFill>
                  <a:srgbClr val="FFFF00"/>
                </a:solidFill>
              </a:rPr>
              <a:t>IP-</a:t>
            </a:r>
            <a:r>
              <a:rPr lang="en-US" sz="2800" dirty="0" err="1">
                <a:solidFill>
                  <a:srgbClr val="FFFF00"/>
                </a:solidFill>
              </a:rPr>
              <a:t>Jazma</a:t>
            </a:r>
            <a:r>
              <a:rPr lang="en-US" sz="2800" dirty="0">
                <a:solidFill>
                  <a:srgbClr val="FFFF00"/>
                </a:solidFill>
              </a:rPr>
              <a:t>:   Not true.  </a:t>
            </a:r>
          </a:p>
          <a:p>
            <a:pPr algn="ctr"/>
            <a:r>
              <a:rPr lang="en-US" sz="2800" dirty="0">
                <a:solidFill>
                  <a:srgbClr val="FFFF00"/>
                </a:solidFill>
              </a:rPr>
              <a:t>Central </a:t>
            </a:r>
            <a:r>
              <a:rPr lang="en-US" sz="2800" dirty="0" err="1">
                <a:solidFill>
                  <a:srgbClr val="FFFF00"/>
                </a:solidFill>
              </a:rPr>
              <a:t>d+Au</a:t>
            </a:r>
            <a:r>
              <a:rPr lang="en-US" sz="2800" dirty="0">
                <a:solidFill>
                  <a:srgbClr val="FFFF00"/>
                </a:solidFill>
              </a:rPr>
              <a:t> collisions do not have a higher gluon density, </a:t>
            </a:r>
          </a:p>
          <a:p>
            <a:pPr algn="ctr"/>
            <a:r>
              <a:rPr lang="en-US" sz="2800" dirty="0">
                <a:solidFill>
                  <a:srgbClr val="FFFF00"/>
                </a:solidFill>
              </a:rPr>
              <a:t>but rather a larger overlap area.</a:t>
            </a:r>
          </a:p>
        </p:txBody>
      </p:sp>
      <p:sp>
        <p:nvSpPr>
          <p:cNvPr id="5" name="TextBox 4">
            <a:extLst>
              <a:ext uri="{FF2B5EF4-FFF2-40B4-BE49-F238E27FC236}">
                <a16:creationId xmlns:a16="http://schemas.microsoft.com/office/drawing/2014/main" id="{9598C07D-A569-4022-8C17-88360EF245B4}"/>
              </a:ext>
            </a:extLst>
          </p:cNvPr>
          <p:cNvSpPr txBox="1"/>
          <p:nvPr/>
        </p:nvSpPr>
        <p:spPr>
          <a:xfrm>
            <a:off x="1402224" y="6248400"/>
            <a:ext cx="6287940" cy="738664"/>
          </a:xfrm>
          <a:prstGeom prst="rect">
            <a:avLst/>
          </a:prstGeom>
          <a:noFill/>
        </p:spPr>
        <p:txBody>
          <a:bodyPr wrap="none" rtlCol="0">
            <a:spAutoFit/>
          </a:bodyPr>
          <a:lstStyle/>
          <a:p>
            <a:pPr algn="ctr"/>
            <a:r>
              <a:rPr lang="en-US" sz="2800" dirty="0">
                <a:solidFill>
                  <a:schemeClr val="bg1"/>
                </a:solidFill>
              </a:rPr>
              <a:t>Then why do they find v</a:t>
            </a:r>
            <a:r>
              <a:rPr lang="en-US" sz="2800" baseline="-25000" dirty="0">
                <a:solidFill>
                  <a:schemeClr val="bg1"/>
                </a:solidFill>
              </a:rPr>
              <a:t>2</a:t>
            </a:r>
            <a:r>
              <a:rPr lang="en-US" sz="2800" dirty="0">
                <a:solidFill>
                  <a:schemeClr val="bg1"/>
                </a:solidFill>
              </a:rPr>
              <a:t>(</a:t>
            </a:r>
            <a:r>
              <a:rPr lang="en-US" sz="2800" dirty="0" err="1">
                <a:solidFill>
                  <a:schemeClr val="bg1"/>
                </a:solidFill>
              </a:rPr>
              <a:t>dAu</a:t>
            </a:r>
            <a:r>
              <a:rPr lang="en-US" sz="2800" dirty="0">
                <a:solidFill>
                  <a:schemeClr val="bg1"/>
                </a:solidFill>
              </a:rPr>
              <a:t>) &gt; v</a:t>
            </a:r>
            <a:r>
              <a:rPr lang="en-US" sz="2800" baseline="-25000" dirty="0">
                <a:solidFill>
                  <a:schemeClr val="bg1"/>
                </a:solidFill>
              </a:rPr>
              <a:t>2</a:t>
            </a:r>
            <a:r>
              <a:rPr lang="en-US" sz="2800" dirty="0">
                <a:solidFill>
                  <a:schemeClr val="bg1"/>
                </a:solidFill>
              </a:rPr>
              <a:t> (</a:t>
            </a:r>
            <a:r>
              <a:rPr lang="en-US" sz="2800" dirty="0" err="1">
                <a:solidFill>
                  <a:schemeClr val="bg1"/>
                </a:solidFill>
              </a:rPr>
              <a:t>pAu</a:t>
            </a:r>
            <a:r>
              <a:rPr lang="en-US" sz="2800" dirty="0">
                <a:solidFill>
                  <a:schemeClr val="bg1"/>
                </a:solidFill>
              </a:rPr>
              <a:t>)?</a:t>
            </a:r>
          </a:p>
          <a:p>
            <a:pPr algn="ctr"/>
            <a:endParaRPr lang="en-US" sz="1400" dirty="0">
              <a:solidFill>
                <a:schemeClr val="bg1"/>
              </a:solidFill>
            </a:endParaRPr>
          </a:p>
        </p:txBody>
      </p:sp>
    </p:spTree>
    <p:extLst>
      <p:ext uri="{BB962C8B-B14F-4D97-AF65-F5344CB8AC3E}">
        <p14:creationId xmlns:p14="http://schemas.microsoft.com/office/powerpoint/2010/main" val="285594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2836EBA-6404-4CCF-AC05-72BF80009135}"/>
              </a:ext>
            </a:extLst>
          </p:cNvPr>
          <p:cNvPicPr>
            <a:picLocks noChangeAspect="1"/>
          </p:cNvPicPr>
          <p:nvPr/>
        </p:nvPicPr>
        <p:blipFill rotWithShape="1">
          <a:blip r:embed="rId2"/>
          <a:srcRect l="1667" t="11481" r="38333" b="51482"/>
          <a:stretch/>
        </p:blipFill>
        <p:spPr>
          <a:xfrm>
            <a:off x="292608" y="1600200"/>
            <a:ext cx="8558784" cy="2971800"/>
          </a:xfrm>
          <a:prstGeom prst="rect">
            <a:avLst/>
          </a:prstGeom>
        </p:spPr>
      </p:pic>
      <p:sp>
        <p:nvSpPr>
          <p:cNvPr id="5" name="TextBox 4">
            <a:extLst>
              <a:ext uri="{FF2B5EF4-FFF2-40B4-BE49-F238E27FC236}">
                <a16:creationId xmlns:a16="http://schemas.microsoft.com/office/drawing/2014/main" id="{D7C1416C-0351-4EB1-9D5C-D038DFABCB2B}"/>
              </a:ext>
            </a:extLst>
          </p:cNvPr>
          <p:cNvSpPr txBox="1"/>
          <p:nvPr/>
        </p:nvSpPr>
        <p:spPr>
          <a:xfrm>
            <a:off x="228600" y="100661"/>
            <a:ext cx="2617191" cy="954107"/>
          </a:xfrm>
          <a:prstGeom prst="rect">
            <a:avLst/>
          </a:prstGeom>
          <a:noFill/>
        </p:spPr>
        <p:txBody>
          <a:bodyPr wrap="none" rtlCol="0">
            <a:spAutoFit/>
          </a:bodyPr>
          <a:lstStyle/>
          <a:p>
            <a:pPr algn="ctr"/>
            <a:r>
              <a:rPr lang="en-US" sz="2800" dirty="0">
                <a:solidFill>
                  <a:srgbClr val="FFFF00"/>
                </a:solidFill>
              </a:rPr>
              <a:t>Color Charge</a:t>
            </a:r>
          </a:p>
          <a:p>
            <a:pPr algn="ctr"/>
            <a:r>
              <a:rPr lang="en-US" sz="2800" dirty="0">
                <a:solidFill>
                  <a:srgbClr val="FFFF00"/>
                </a:solidFill>
              </a:rPr>
              <a:t>Distribution (</a:t>
            </a:r>
            <a:r>
              <a:rPr lang="en-US" sz="2800" dirty="0" err="1">
                <a:solidFill>
                  <a:srgbClr val="FFFF00"/>
                </a:solidFill>
              </a:rPr>
              <a:t>x,y</a:t>
            </a:r>
            <a:r>
              <a:rPr lang="en-US" sz="2800" dirty="0">
                <a:solidFill>
                  <a:srgbClr val="FFFF00"/>
                </a:solidFill>
              </a:rPr>
              <a:t>)</a:t>
            </a:r>
          </a:p>
        </p:txBody>
      </p:sp>
      <p:sp>
        <p:nvSpPr>
          <p:cNvPr id="7" name="TextBox 6">
            <a:extLst>
              <a:ext uri="{FF2B5EF4-FFF2-40B4-BE49-F238E27FC236}">
                <a16:creationId xmlns:a16="http://schemas.microsoft.com/office/drawing/2014/main" id="{D8454577-9A26-4FE6-8DC6-3ECE771699D9}"/>
              </a:ext>
            </a:extLst>
          </p:cNvPr>
          <p:cNvSpPr txBox="1"/>
          <p:nvPr/>
        </p:nvSpPr>
        <p:spPr>
          <a:xfrm>
            <a:off x="4267200" y="112693"/>
            <a:ext cx="3451778" cy="954107"/>
          </a:xfrm>
          <a:prstGeom prst="rect">
            <a:avLst/>
          </a:prstGeom>
          <a:noFill/>
        </p:spPr>
        <p:txBody>
          <a:bodyPr wrap="none" rtlCol="0">
            <a:spAutoFit/>
          </a:bodyPr>
          <a:lstStyle/>
          <a:p>
            <a:pPr algn="ctr"/>
            <a:r>
              <a:rPr lang="en-US" sz="2800" dirty="0">
                <a:solidFill>
                  <a:srgbClr val="FFFF00"/>
                </a:solidFill>
              </a:rPr>
              <a:t>Fast Fourier Transform</a:t>
            </a:r>
          </a:p>
          <a:p>
            <a:pPr algn="ctr"/>
            <a:r>
              <a:rPr lang="en-US" sz="2800" dirty="0">
                <a:solidFill>
                  <a:srgbClr val="FFFF00"/>
                </a:solidFill>
              </a:rPr>
              <a:t>Distribution (</a:t>
            </a:r>
            <a:r>
              <a:rPr lang="en-US" sz="2800" dirty="0" err="1">
                <a:solidFill>
                  <a:srgbClr val="FFFF00"/>
                </a:solidFill>
              </a:rPr>
              <a:t>kx,ky</a:t>
            </a:r>
            <a:r>
              <a:rPr lang="en-US" sz="2800" dirty="0">
                <a:solidFill>
                  <a:srgbClr val="FFFF00"/>
                </a:solidFill>
              </a:rPr>
              <a:t>)</a:t>
            </a:r>
          </a:p>
        </p:txBody>
      </p:sp>
      <p:sp>
        <p:nvSpPr>
          <p:cNvPr id="8" name="TextBox 7">
            <a:extLst>
              <a:ext uri="{FF2B5EF4-FFF2-40B4-BE49-F238E27FC236}">
                <a16:creationId xmlns:a16="http://schemas.microsoft.com/office/drawing/2014/main" id="{BD522F82-1EDC-4CA3-BA35-B82D233749A7}"/>
              </a:ext>
            </a:extLst>
          </p:cNvPr>
          <p:cNvSpPr txBox="1"/>
          <p:nvPr/>
        </p:nvSpPr>
        <p:spPr>
          <a:xfrm>
            <a:off x="3657600" y="1000780"/>
            <a:ext cx="4209807" cy="523220"/>
          </a:xfrm>
          <a:prstGeom prst="rect">
            <a:avLst/>
          </a:prstGeom>
          <a:noFill/>
        </p:spPr>
        <p:txBody>
          <a:bodyPr wrap="none" rtlCol="0">
            <a:spAutoFit/>
          </a:bodyPr>
          <a:lstStyle/>
          <a:p>
            <a:r>
              <a:rPr lang="en-US" sz="2800" dirty="0">
                <a:solidFill>
                  <a:schemeClr val="bg1"/>
                </a:solidFill>
              </a:rPr>
              <a:t>Amplitude                    Phase</a:t>
            </a:r>
          </a:p>
        </p:txBody>
      </p:sp>
      <p:sp>
        <p:nvSpPr>
          <p:cNvPr id="2" name="TextBox 1">
            <a:extLst>
              <a:ext uri="{FF2B5EF4-FFF2-40B4-BE49-F238E27FC236}">
                <a16:creationId xmlns:a16="http://schemas.microsoft.com/office/drawing/2014/main" id="{AD26C94E-68A0-4D62-83BB-ACD1AF8A47C2}"/>
              </a:ext>
            </a:extLst>
          </p:cNvPr>
          <p:cNvSpPr txBox="1"/>
          <p:nvPr/>
        </p:nvSpPr>
        <p:spPr>
          <a:xfrm>
            <a:off x="381000" y="4800600"/>
            <a:ext cx="8534400" cy="1815882"/>
          </a:xfrm>
          <a:prstGeom prst="rect">
            <a:avLst/>
          </a:prstGeom>
          <a:noFill/>
        </p:spPr>
        <p:txBody>
          <a:bodyPr wrap="square" rtlCol="0">
            <a:spAutoFit/>
          </a:bodyPr>
          <a:lstStyle/>
          <a:p>
            <a:pPr algn="ctr"/>
            <a:r>
              <a:rPr lang="en-US" sz="2800" dirty="0">
                <a:solidFill>
                  <a:schemeClr val="bg1"/>
                </a:solidFill>
              </a:rPr>
              <a:t>These calculations are done completely in momentum space and so one has to quantitatively </a:t>
            </a:r>
            <a:r>
              <a:rPr lang="en-US" sz="2800" dirty="0" err="1">
                <a:solidFill>
                  <a:schemeClr val="bg1"/>
                </a:solidFill>
              </a:rPr>
              <a:t>demonstate</a:t>
            </a:r>
            <a:r>
              <a:rPr lang="en-US" sz="2800" dirty="0">
                <a:solidFill>
                  <a:schemeClr val="bg1"/>
                </a:solidFill>
              </a:rPr>
              <a:t> that the geometry is not still the dominant influence – </a:t>
            </a:r>
          </a:p>
          <a:p>
            <a:pPr algn="ctr"/>
            <a:r>
              <a:rPr lang="en-US" sz="2800" b="1" dirty="0">
                <a:solidFill>
                  <a:schemeClr val="bg1"/>
                </a:solidFill>
              </a:rPr>
              <a:t>easy to define such a correlator.</a:t>
            </a:r>
          </a:p>
        </p:txBody>
      </p:sp>
      <p:sp>
        <p:nvSpPr>
          <p:cNvPr id="3" name="TextBox 2">
            <a:extLst>
              <a:ext uri="{FF2B5EF4-FFF2-40B4-BE49-F238E27FC236}">
                <a16:creationId xmlns:a16="http://schemas.microsoft.com/office/drawing/2014/main" id="{934D9D74-B485-4433-898F-54278B23E51F}"/>
              </a:ext>
            </a:extLst>
          </p:cNvPr>
          <p:cNvSpPr txBox="1"/>
          <p:nvPr/>
        </p:nvSpPr>
        <p:spPr>
          <a:xfrm>
            <a:off x="685800" y="1752600"/>
            <a:ext cx="1564852" cy="523220"/>
          </a:xfrm>
          <a:prstGeom prst="rect">
            <a:avLst/>
          </a:prstGeom>
          <a:noFill/>
        </p:spPr>
        <p:txBody>
          <a:bodyPr wrap="none" rtlCol="0">
            <a:spAutoFit/>
          </a:bodyPr>
          <a:lstStyle/>
          <a:p>
            <a:r>
              <a:rPr lang="en-US" sz="2800" dirty="0">
                <a:solidFill>
                  <a:schemeClr val="bg1"/>
                </a:solidFill>
              </a:rPr>
              <a:t>Deuteron</a:t>
            </a:r>
          </a:p>
        </p:txBody>
      </p:sp>
    </p:spTree>
    <p:extLst>
      <p:ext uri="{BB962C8B-B14F-4D97-AF65-F5344CB8AC3E}">
        <p14:creationId xmlns:p14="http://schemas.microsoft.com/office/powerpoint/2010/main" val="1051336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187DA08-A394-4B11-9C48-43EFF04FCE5A}"/>
              </a:ext>
            </a:extLst>
          </p:cNvPr>
          <p:cNvSpPr txBox="1"/>
          <p:nvPr/>
        </p:nvSpPr>
        <p:spPr>
          <a:xfrm>
            <a:off x="163629" y="75192"/>
            <a:ext cx="8816741" cy="1384995"/>
          </a:xfrm>
          <a:prstGeom prst="rect">
            <a:avLst/>
          </a:prstGeom>
          <a:noFill/>
        </p:spPr>
        <p:txBody>
          <a:bodyPr wrap="square" rtlCol="0">
            <a:spAutoFit/>
          </a:bodyPr>
          <a:lstStyle/>
          <a:p>
            <a:pPr algn="ctr"/>
            <a:r>
              <a:rPr lang="en-US" sz="2800" dirty="0">
                <a:solidFill>
                  <a:schemeClr val="bg1"/>
                </a:solidFill>
              </a:rPr>
              <a:t>They also predict </a:t>
            </a:r>
          </a:p>
          <a:p>
            <a:pPr algn="ctr"/>
            <a:r>
              <a:rPr lang="en-US" sz="2800" dirty="0">
                <a:solidFill>
                  <a:schemeClr val="bg1"/>
                </a:solidFill>
              </a:rPr>
              <a:t>“that v</a:t>
            </a:r>
            <a:r>
              <a:rPr lang="en-US" sz="2800" baseline="-25000" dirty="0">
                <a:solidFill>
                  <a:schemeClr val="bg1"/>
                </a:solidFill>
              </a:rPr>
              <a:t>2,3</a:t>
            </a:r>
            <a:r>
              <a:rPr lang="en-US" sz="2800" dirty="0">
                <a:solidFill>
                  <a:schemeClr val="bg1"/>
                </a:solidFill>
              </a:rPr>
              <a:t>(</a:t>
            </a:r>
            <a:r>
              <a:rPr lang="en-US" sz="2800" dirty="0" err="1">
                <a:solidFill>
                  <a:schemeClr val="bg1"/>
                </a:solidFill>
              </a:rPr>
              <a:t>p</a:t>
            </a:r>
            <a:r>
              <a:rPr lang="en-US" sz="2800" baseline="-25000" dirty="0" err="1">
                <a:solidFill>
                  <a:schemeClr val="bg1"/>
                </a:solidFill>
              </a:rPr>
              <a:t>T</a:t>
            </a:r>
            <a:r>
              <a:rPr lang="en-US" sz="2800" dirty="0">
                <a:solidFill>
                  <a:schemeClr val="bg1"/>
                </a:solidFill>
              </a:rPr>
              <a:t>) for high multiplicity events across </a:t>
            </a:r>
          </a:p>
          <a:p>
            <a:pPr algn="ctr"/>
            <a:r>
              <a:rPr lang="en-US" sz="2800" dirty="0">
                <a:solidFill>
                  <a:schemeClr val="bg1"/>
                </a:solidFill>
              </a:rPr>
              <a:t>small systems should be </a:t>
            </a:r>
            <a:r>
              <a:rPr lang="en-US" sz="2800" i="1" u="sng" dirty="0">
                <a:solidFill>
                  <a:schemeClr val="bg1"/>
                </a:solidFill>
              </a:rPr>
              <a:t>identical</a:t>
            </a:r>
            <a:r>
              <a:rPr lang="en-US" sz="2800" dirty="0">
                <a:solidFill>
                  <a:schemeClr val="bg1"/>
                </a:solidFill>
              </a:rPr>
              <a:t> for the same </a:t>
            </a:r>
            <a:r>
              <a:rPr lang="en-US" sz="2800" dirty="0" err="1">
                <a:solidFill>
                  <a:schemeClr val="bg1"/>
                </a:solidFill>
              </a:rPr>
              <a:t>N</a:t>
            </a:r>
            <a:r>
              <a:rPr lang="en-US" sz="2800" baseline="-25000" dirty="0" err="1">
                <a:solidFill>
                  <a:schemeClr val="bg1"/>
                </a:solidFill>
              </a:rPr>
              <a:t>ch</a:t>
            </a:r>
            <a:r>
              <a:rPr lang="en-US" sz="2800" dirty="0">
                <a:solidFill>
                  <a:schemeClr val="bg1"/>
                </a:solidFill>
              </a:rPr>
              <a:t>.” </a:t>
            </a:r>
          </a:p>
        </p:txBody>
      </p:sp>
      <p:sp>
        <p:nvSpPr>
          <p:cNvPr id="8" name="TextBox 7">
            <a:extLst>
              <a:ext uri="{FF2B5EF4-FFF2-40B4-BE49-F238E27FC236}">
                <a16:creationId xmlns:a16="http://schemas.microsoft.com/office/drawing/2014/main" id="{5263939E-C016-4A85-B271-8DEC3709907C}"/>
              </a:ext>
            </a:extLst>
          </p:cNvPr>
          <p:cNvSpPr txBox="1"/>
          <p:nvPr/>
        </p:nvSpPr>
        <p:spPr>
          <a:xfrm>
            <a:off x="-76200" y="5803372"/>
            <a:ext cx="9379818" cy="954107"/>
          </a:xfrm>
          <a:prstGeom prst="rect">
            <a:avLst/>
          </a:prstGeom>
          <a:noFill/>
        </p:spPr>
        <p:txBody>
          <a:bodyPr wrap="square" rtlCol="0">
            <a:spAutoFit/>
          </a:bodyPr>
          <a:lstStyle/>
          <a:p>
            <a:pPr algn="ctr"/>
            <a:r>
              <a:rPr lang="en-US" sz="2800" dirty="0">
                <a:solidFill>
                  <a:srgbClr val="00FF00"/>
                </a:solidFill>
              </a:rPr>
              <a:t>Turns out this prediction is actually yet another </a:t>
            </a:r>
            <a:r>
              <a:rPr lang="en-US" sz="2800" dirty="0" err="1">
                <a:solidFill>
                  <a:srgbClr val="00FF00"/>
                </a:solidFill>
              </a:rPr>
              <a:t>postdiction</a:t>
            </a:r>
            <a:endParaRPr lang="en-US" sz="2800" dirty="0">
              <a:solidFill>
                <a:srgbClr val="00FF00"/>
              </a:solidFill>
            </a:endParaRPr>
          </a:p>
          <a:p>
            <a:pPr algn="ctr"/>
            <a:r>
              <a:rPr lang="en-US" sz="2800" dirty="0">
                <a:solidFill>
                  <a:srgbClr val="00FF00"/>
                </a:solidFill>
              </a:rPr>
              <a:t>Existing PHENIX measurement already rules this out!</a:t>
            </a:r>
          </a:p>
        </p:txBody>
      </p:sp>
      <p:pic>
        <p:nvPicPr>
          <p:cNvPr id="2" name="Picture 1">
            <a:extLst>
              <a:ext uri="{FF2B5EF4-FFF2-40B4-BE49-F238E27FC236}">
                <a16:creationId xmlns:a16="http://schemas.microsoft.com/office/drawing/2014/main" id="{723A4F71-51DD-44CA-A134-46A487E8A1FC}"/>
              </a:ext>
            </a:extLst>
          </p:cNvPr>
          <p:cNvPicPr>
            <a:picLocks noChangeAspect="1"/>
          </p:cNvPicPr>
          <p:nvPr/>
        </p:nvPicPr>
        <p:blipFill>
          <a:blip r:embed="rId2"/>
          <a:stretch>
            <a:fillRect/>
          </a:stretch>
        </p:blipFill>
        <p:spPr>
          <a:xfrm>
            <a:off x="4696542" y="1635894"/>
            <a:ext cx="4177950" cy="4019034"/>
          </a:xfrm>
          <a:prstGeom prst="rect">
            <a:avLst/>
          </a:prstGeom>
        </p:spPr>
      </p:pic>
      <p:pic>
        <p:nvPicPr>
          <p:cNvPr id="5" name="Picture 4">
            <a:extLst>
              <a:ext uri="{FF2B5EF4-FFF2-40B4-BE49-F238E27FC236}">
                <a16:creationId xmlns:a16="http://schemas.microsoft.com/office/drawing/2014/main" id="{E3525590-7658-4C28-8C9E-FDCF4A711FAA}"/>
              </a:ext>
            </a:extLst>
          </p:cNvPr>
          <p:cNvPicPr>
            <a:picLocks noChangeAspect="1"/>
          </p:cNvPicPr>
          <p:nvPr/>
        </p:nvPicPr>
        <p:blipFill>
          <a:blip r:embed="rId3"/>
          <a:stretch>
            <a:fillRect/>
          </a:stretch>
        </p:blipFill>
        <p:spPr>
          <a:xfrm>
            <a:off x="301703" y="1635894"/>
            <a:ext cx="4260670" cy="4035622"/>
          </a:xfrm>
          <a:prstGeom prst="rect">
            <a:avLst/>
          </a:prstGeom>
        </p:spPr>
      </p:pic>
    </p:spTree>
    <p:extLst>
      <p:ext uri="{BB962C8B-B14F-4D97-AF65-F5344CB8AC3E}">
        <p14:creationId xmlns:p14="http://schemas.microsoft.com/office/powerpoint/2010/main" val="4026603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247AB5-4E34-4BC6-A107-2C2465E8EB9E}"/>
              </a:ext>
            </a:extLst>
          </p:cNvPr>
          <p:cNvSpPr>
            <a:spLocks noGrp="1"/>
          </p:cNvSpPr>
          <p:nvPr>
            <p:ph type="sldNum" sz="quarter" idx="12"/>
          </p:nvPr>
        </p:nvSpPr>
        <p:spPr/>
        <p:txBody>
          <a:bodyPr/>
          <a:lstStyle/>
          <a:p>
            <a:fld id="{34A7B92C-F870-4A41-8B65-79C9C3836057}" type="slidenum">
              <a:rPr lang="en-US" smtClean="0"/>
              <a:t>39</a:t>
            </a:fld>
            <a:endParaRPr lang="en-US"/>
          </a:p>
        </p:txBody>
      </p:sp>
      <p:pic>
        <p:nvPicPr>
          <p:cNvPr id="5" name="Picture 4">
            <a:extLst>
              <a:ext uri="{FF2B5EF4-FFF2-40B4-BE49-F238E27FC236}">
                <a16:creationId xmlns:a16="http://schemas.microsoft.com/office/drawing/2014/main" id="{1CCE0C5D-00E8-4C8C-B2D9-1DAD6319B42B}"/>
              </a:ext>
            </a:extLst>
          </p:cNvPr>
          <p:cNvPicPr>
            <a:picLocks noChangeAspect="1"/>
          </p:cNvPicPr>
          <p:nvPr/>
        </p:nvPicPr>
        <p:blipFill>
          <a:blip r:embed="rId2"/>
          <a:stretch>
            <a:fillRect/>
          </a:stretch>
        </p:blipFill>
        <p:spPr>
          <a:xfrm>
            <a:off x="1321067" y="3155551"/>
            <a:ext cx="6501866" cy="3630259"/>
          </a:xfrm>
          <a:prstGeom prst="rect">
            <a:avLst/>
          </a:prstGeom>
        </p:spPr>
      </p:pic>
      <p:sp>
        <p:nvSpPr>
          <p:cNvPr id="6" name="TextBox 5">
            <a:extLst>
              <a:ext uri="{FF2B5EF4-FFF2-40B4-BE49-F238E27FC236}">
                <a16:creationId xmlns:a16="http://schemas.microsoft.com/office/drawing/2014/main" id="{10F1C0F6-12FC-4F41-8ED2-7F145BF2A3EF}"/>
              </a:ext>
            </a:extLst>
          </p:cNvPr>
          <p:cNvSpPr txBox="1"/>
          <p:nvPr/>
        </p:nvSpPr>
        <p:spPr>
          <a:xfrm>
            <a:off x="1752600" y="31723"/>
            <a:ext cx="5721887" cy="584775"/>
          </a:xfrm>
          <a:prstGeom prst="rect">
            <a:avLst/>
          </a:prstGeom>
          <a:noFill/>
        </p:spPr>
        <p:txBody>
          <a:bodyPr wrap="none" rtlCol="0">
            <a:spAutoFit/>
          </a:bodyPr>
          <a:lstStyle/>
          <a:p>
            <a:r>
              <a:rPr lang="en-US" sz="3200" u="sng" dirty="0">
                <a:solidFill>
                  <a:schemeClr val="bg1"/>
                </a:solidFill>
              </a:rPr>
              <a:t>IP-</a:t>
            </a:r>
            <a:r>
              <a:rPr lang="en-US" sz="3200" u="sng" dirty="0" err="1">
                <a:solidFill>
                  <a:schemeClr val="bg1"/>
                </a:solidFill>
              </a:rPr>
              <a:t>Glasma</a:t>
            </a:r>
            <a:r>
              <a:rPr lang="en-US" sz="3200" u="sng" dirty="0">
                <a:solidFill>
                  <a:schemeClr val="bg1"/>
                </a:solidFill>
              </a:rPr>
              <a:t> – Color Manifestations</a:t>
            </a:r>
          </a:p>
        </p:txBody>
      </p:sp>
      <p:pic>
        <p:nvPicPr>
          <p:cNvPr id="2" name="Picture 1">
            <a:extLst>
              <a:ext uri="{FF2B5EF4-FFF2-40B4-BE49-F238E27FC236}">
                <a16:creationId xmlns:a16="http://schemas.microsoft.com/office/drawing/2014/main" id="{29ECB7FF-6E0D-466B-B51D-CCD098A4D40A}"/>
              </a:ext>
            </a:extLst>
          </p:cNvPr>
          <p:cNvPicPr>
            <a:picLocks noChangeAspect="1"/>
          </p:cNvPicPr>
          <p:nvPr/>
        </p:nvPicPr>
        <p:blipFill>
          <a:blip r:embed="rId3"/>
          <a:stretch>
            <a:fillRect/>
          </a:stretch>
        </p:blipFill>
        <p:spPr>
          <a:xfrm>
            <a:off x="5138596" y="719929"/>
            <a:ext cx="3826315" cy="2010898"/>
          </a:xfrm>
          <a:prstGeom prst="rect">
            <a:avLst/>
          </a:prstGeom>
        </p:spPr>
      </p:pic>
      <p:sp>
        <p:nvSpPr>
          <p:cNvPr id="3" name="TextBox 2">
            <a:extLst>
              <a:ext uri="{FF2B5EF4-FFF2-40B4-BE49-F238E27FC236}">
                <a16:creationId xmlns:a16="http://schemas.microsoft.com/office/drawing/2014/main" id="{3C49A284-5FDC-4EE2-B94C-6165E7FC86CB}"/>
              </a:ext>
            </a:extLst>
          </p:cNvPr>
          <p:cNvSpPr txBox="1"/>
          <p:nvPr/>
        </p:nvSpPr>
        <p:spPr>
          <a:xfrm>
            <a:off x="125128" y="719929"/>
            <a:ext cx="4947385" cy="2308324"/>
          </a:xfrm>
          <a:prstGeom prst="rect">
            <a:avLst/>
          </a:prstGeom>
          <a:noFill/>
        </p:spPr>
        <p:txBody>
          <a:bodyPr wrap="square" rtlCol="0">
            <a:spAutoFit/>
          </a:bodyPr>
          <a:lstStyle/>
          <a:p>
            <a:pPr algn="ctr"/>
            <a:r>
              <a:rPr lang="en-US" sz="2400" dirty="0">
                <a:solidFill>
                  <a:schemeClr val="bg1"/>
                </a:solidFill>
              </a:rPr>
              <a:t>Success of IP-</a:t>
            </a:r>
            <a:r>
              <a:rPr lang="en-US" sz="2400" dirty="0" err="1">
                <a:solidFill>
                  <a:schemeClr val="bg1"/>
                </a:solidFill>
              </a:rPr>
              <a:t>Glasma</a:t>
            </a:r>
            <a:r>
              <a:rPr lang="en-US" sz="2400" dirty="0">
                <a:solidFill>
                  <a:schemeClr val="bg1"/>
                </a:solidFill>
              </a:rPr>
              <a:t> </a:t>
            </a:r>
            <a:r>
              <a:rPr lang="en-US" sz="2400" dirty="0" err="1">
                <a:solidFill>
                  <a:schemeClr val="bg1"/>
                </a:solidFill>
              </a:rPr>
              <a:t>Au+Au</a:t>
            </a:r>
            <a:r>
              <a:rPr lang="en-US" sz="2400" dirty="0">
                <a:solidFill>
                  <a:schemeClr val="bg1"/>
                </a:solidFill>
              </a:rPr>
              <a:t> </a:t>
            </a:r>
          </a:p>
          <a:p>
            <a:pPr algn="ctr"/>
            <a:r>
              <a:rPr lang="en-US" sz="2400" dirty="0">
                <a:solidFill>
                  <a:schemeClr val="bg1"/>
                </a:solidFill>
              </a:rPr>
              <a:t>initial conditions often highlighted by these very spikey displays</a:t>
            </a:r>
          </a:p>
          <a:p>
            <a:pPr algn="ctr"/>
            <a:endParaRPr lang="en-US" sz="2400" dirty="0">
              <a:solidFill>
                <a:schemeClr val="bg1"/>
              </a:solidFill>
            </a:endParaRPr>
          </a:p>
          <a:p>
            <a:pPr algn="ctr"/>
            <a:r>
              <a:rPr lang="en-US" sz="2400" dirty="0">
                <a:solidFill>
                  <a:schemeClr val="bg1"/>
                </a:solidFill>
              </a:rPr>
              <a:t>However, IP-</a:t>
            </a:r>
            <a:r>
              <a:rPr lang="en-US" sz="2400" dirty="0" err="1">
                <a:solidFill>
                  <a:schemeClr val="bg1"/>
                </a:solidFill>
              </a:rPr>
              <a:t>Jazma</a:t>
            </a:r>
            <a:r>
              <a:rPr lang="en-US" sz="2400" dirty="0">
                <a:solidFill>
                  <a:schemeClr val="bg1"/>
                </a:solidFill>
              </a:rPr>
              <a:t> (dense-dense) matches eccentricities </a:t>
            </a:r>
            <a:r>
              <a:rPr lang="en-US" sz="2400" dirty="0">
                <a:solidFill>
                  <a:schemeClr val="bg1"/>
                </a:solidFill>
                <a:latin typeface="Symbol" panose="05050102010706020507" pitchFamily="18" charset="2"/>
              </a:rPr>
              <a:t>e</a:t>
            </a:r>
            <a:r>
              <a:rPr lang="en-US" sz="2400" baseline="-25000" dirty="0">
                <a:solidFill>
                  <a:schemeClr val="bg1"/>
                </a:solidFill>
              </a:rPr>
              <a:t>2</a:t>
            </a:r>
            <a:r>
              <a:rPr lang="en-US" sz="2400" dirty="0">
                <a:solidFill>
                  <a:schemeClr val="bg1"/>
                </a:solidFill>
              </a:rPr>
              <a:t>-</a:t>
            </a:r>
            <a:r>
              <a:rPr lang="en-US" sz="2400" dirty="0">
                <a:solidFill>
                  <a:schemeClr val="bg1"/>
                </a:solidFill>
                <a:latin typeface="Symbol" panose="05050102010706020507" pitchFamily="18" charset="2"/>
              </a:rPr>
              <a:t>e</a:t>
            </a:r>
            <a:r>
              <a:rPr lang="en-US" sz="2400" baseline="-25000" dirty="0">
                <a:solidFill>
                  <a:schemeClr val="bg1"/>
                </a:solidFill>
              </a:rPr>
              <a:t>6</a:t>
            </a:r>
            <a:endParaRPr lang="en-US" sz="2400" dirty="0">
              <a:solidFill>
                <a:schemeClr val="bg1"/>
              </a:solidFill>
            </a:endParaRPr>
          </a:p>
        </p:txBody>
      </p:sp>
      <p:sp>
        <p:nvSpPr>
          <p:cNvPr id="7" name="TextBox 6">
            <a:extLst>
              <a:ext uri="{FF2B5EF4-FFF2-40B4-BE49-F238E27FC236}">
                <a16:creationId xmlns:a16="http://schemas.microsoft.com/office/drawing/2014/main" id="{1ACDC59E-5AE8-4199-B024-80D6E7AD7248}"/>
              </a:ext>
            </a:extLst>
          </p:cNvPr>
          <p:cNvSpPr txBox="1"/>
          <p:nvPr/>
        </p:nvSpPr>
        <p:spPr>
          <a:xfrm>
            <a:off x="5587466" y="5313142"/>
            <a:ext cx="2343752" cy="1200329"/>
          </a:xfrm>
          <a:prstGeom prst="rect">
            <a:avLst/>
          </a:prstGeom>
          <a:noFill/>
        </p:spPr>
        <p:txBody>
          <a:bodyPr wrap="square" rtlCol="0">
            <a:spAutoFit/>
          </a:bodyPr>
          <a:lstStyle/>
          <a:p>
            <a:pPr algn="ctr"/>
            <a:r>
              <a:rPr lang="en-US" dirty="0">
                <a:solidFill>
                  <a:srgbClr val="FF0000"/>
                </a:solidFill>
              </a:rPr>
              <a:t>Totally dominated by T</a:t>
            </a:r>
            <a:r>
              <a:rPr lang="en-US" baseline="-25000" dirty="0">
                <a:solidFill>
                  <a:srgbClr val="FF0000"/>
                </a:solidFill>
              </a:rPr>
              <a:t>A</a:t>
            </a:r>
            <a:r>
              <a:rPr lang="en-US" dirty="0">
                <a:solidFill>
                  <a:srgbClr val="FF0000"/>
                </a:solidFill>
              </a:rPr>
              <a:t> x T</a:t>
            </a:r>
            <a:r>
              <a:rPr lang="en-US" baseline="-25000" dirty="0">
                <a:solidFill>
                  <a:srgbClr val="FF0000"/>
                </a:solidFill>
              </a:rPr>
              <a:t>B</a:t>
            </a:r>
            <a:r>
              <a:rPr lang="en-US" dirty="0">
                <a:solidFill>
                  <a:srgbClr val="FF0000"/>
                </a:solidFill>
              </a:rPr>
              <a:t> scaling, </a:t>
            </a:r>
          </a:p>
          <a:p>
            <a:pPr algn="ctr"/>
            <a:r>
              <a:rPr lang="en-US" dirty="0">
                <a:solidFill>
                  <a:srgbClr val="FF0000"/>
                </a:solidFill>
              </a:rPr>
              <a:t>not color </a:t>
            </a:r>
          </a:p>
          <a:p>
            <a:pPr algn="ctr"/>
            <a:r>
              <a:rPr lang="en-US" dirty="0">
                <a:solidFill>
                  <a:srgbClr val="FF0000"/>
                </a:solidFill>
              </a:rPr>
              <a:t>fluctuation spikes.</a:t>
            </a:r>
          </a:p>
        </p:txBody>
      </p:sp>
      <p:sp>
        <p:nvSpPr>
          <p:cNvPr id="8" name="TextBox 7">
            <a:extLst>
              <a:ext uri="{FF2B5EF4-FFF2-40B4-BE49-F238E27FC236}">
                <a16:creationId xmlns:a16="http://schemas.microsoft.com/office/drawing/2014/main" id="{5F711B5E-603D-4235-8D32-5BF763DD35AE}"/>
              </a:ext>
            </a:extLst>
          </p:cNvPr>
          <p:cNvSpPr txBox="1"/>
          <p:nvPr/>
        </p:nvSpPr>
        <p:spPr>
          <a:xfrm>
            <a:off x="2805765" y="4185454"/>
            <a:ext cx="423514" cy="461665"/>
          </a:xfrm>
          <a:prstGeom prst="rect">
            <a:avLst/>
          </a:prstGeom>
          <a:noFill/>
        </p:spPr>
        <p:txBody>
          <a:bodyPr wrap="none" rtlCol="0">
            <a:spAutoFit/>
          </a:bodyPr>
          <a:lstStyle/>
          <a:p>
            <a:r>
              <a:rPr lang="en-US" sz="2400" b="1" dirty="0">
                <a:solidFill>
                  <a:srgbClr val="FF0000"/>
                </a:solidFill>
                <a:latin typeface="Symbol" panose="05050102010706020507" pitchFamily="18" charset="2"/>
              </a:rPr>
              <a:t>e</a:t>
            </a:r>
            <a:r>
              <a:rPr lang="en-US" sz="2400" b="1" baseline="-25000" dirty="0">
                <a:solidFill>
                  <a:srgbClr val="FF0000"/>
                </a:solidFill>
              </a:rPr>
              <a:t>2</a:t>
            </a:r>
            <a:endParaRPr lang="en-US" sz="2400" b="1" dirty="0">
              <a:solidFill>
                <a:srgbClr val="FF0000"/>
              </a:solidFill>
            </a:endParaRPr>
          </a:p>
        </p:txBody>
      </p:sp>
      <p:sp>
        <p:nvSpPr>
          <p:cNvPr id="9" name="TextBox 8">
            <a:extLst>
              <a:ext uri="{FF2B5EF4-FFF2-40B4-BE49-F238E27FC236}">
                <a16:creationId xmlns:a16="http://schemas.microsoft.com/office/drawing/2014/main" id="{5AFDDC63-DE0C-464F-ABDA-9240EBA4B069}"/>
              </a:ext>
            </a:extLst>
          </p:cNvPr>
          <p:cNvSpPr txBox="1"/>
          <p:nvPr/>
        </p:nvSpPr>
        <p:spPr>
          <a:xfrm>
            <a:off x="4979470" y="4154868"/>
            <a:ext cx="421910" cy="461665"/>
          </a:xfrm>
          <a:prstGeom prst="rect">
            <a:avLst/>
          </a:prstGeom>
          <a:noFill/>
        </p:spPr>
        <p:txBody>
          <a:bodyPr wrap="none" rtlCol="0">
            <a:spAutoFit/>
          </a:bodyPr>
          <a:lstStyle/>
          <a:p>
            <a:r>
              <a:rPr lang="en-US" sz="2400" b="1" dirty="0">
                <a:solidFill>
                  <a:srgbClr val="FF0000"/>
                </a:solidFill>
                <a:latin typeface="Symbol" panose="05050102010706020507" pitchFamily="18" charset="2"/>
              </a:rPr>
              <a:t>e</a:t>
            </a:r>
            <a:r>
              <a:rPr lang="en-US" sz="2400" b="1" baseline="-25000" dirty="0">
                <a:solidFill>
                  <a:srgbClr val="FF0000"/>
                </a:solidFill>
                <a:latin typeface="Symbol" panose="05050102010706020507" pitchFamily="18" charset="2"/>
              </a:rPr>
              <a:t>3</a:t>
            </a:r>
            <a:endParaRPr lang="en-US" sz="2400" b="1" dirty="0">
              <a:solidFill>
                <a:srgbClr val="FF0000"/>
              </a:solidFill>
            </a:endParaRPr>
          </a:p>
        </p:txBody>
      </p:sp>
      <p:sp>
        <p:nvSpPr>
          <p:cNvPr id="10" name="TextBox 9">
            <a:extLst>
              <a:ext uri="{FF2B5EF4-FFF2-40B4-BE49-F238E27FC236}">
                <a16:creationId xmlns:a16="http://schemas.microsoft.com/office/drawing/2014/main" id="{1C3AD5D7-0B3B-47C3-8B23-B4828888F594}"/>
              </a:ext>
            </a:extLst>
          </p:cNvPr>
          <p:cNvSpPr txBox="1"/>
          <p:nvPr/>
        </p:nvSpPr>
        <p:spPr>
          <a:xfrm>
            <a:off x="7151272" y="4154868"/>
            <a:ext cx="421910" cy="461665"/>
          </a:xfrm>
          <a:prstGeom prst="rect">
            <a:avLst/>
          </a:prstGeom>
          <a:noFill/>
        </p:spPr>
        <p:txBody>
          <a:bodyPr wrap="none" rtlCol="0">
            <a:spAutoFit/>
          </a:bodyPr>
          <a:lstStyle/>
          <a:p>
            <a:r>
              <a:rPr lang="en-US" sz="2400" b="1" dirty="0">
                <a:solidFill>
                  <a:srgbClr val="FF0000"/>
                </a:solidFill>
                <a:latin typeface="Symbol" panose="05050102010706020507" pitchFamily="18" charset="2"/>
              </a:rPr>
              <a:t>e</a:t>
            </a:r>
            <a:r>
              <a:rPr lang="en-US" sz="2400" b="1" baseline="-25000" dirty="0">
                <a:solidFill>
                  <a:srgbClr val="FF0000"/>
                </a:solidFill>
                <a:latin typeface="Symbol" panose="05050102010706020507" pitchFamily="18" charset="2"/>
              </a:rPr>
              <a:t>4</a:t>
            </a:r>
            <a:endParaRPr lang="en-US" sz="2400" b="1" dirty="0">
              <a:solidFill>
                <a:srgbClr val="FF0000"/>
              </a:solidFill>
            </a:endParaRPr>
          </a:p>
        </p:txBody>
      </p:sp>
      <p:sp>
        <p:nvSpPr>
          <p:cNvPr id="11" name="TextBox 10">
            <a:extLst>
              <a:ext uri="{FF2B5EF4-FFF2-40B4-BE49-F238E27FC236}">
                <a16:creationId xmlns:a16="http://schemas.microsoft.com/office/drawing/2014/main" id="{E24D3B92-A0DB-43EB-B9F7-7FBDD846BBD4}"/>
              </a:ext>
            </a:extLst>
          </p:cNvPr>
          <p:cNvSpPr txBox="1"/>
          <p:nvPr/>
        </p:nvSpPr>
        <p:spPr>
          <a:xfrm>
            <a:off x="2756035" y="6017463"/>
            <a:ext cx="421910" cy="461665"/>
          </a:xfrm>
          <a:prstGeom prst="rect">
            <a:avLst/>
          </a:prstGeom>
          <a:noFill/>
        </p:spPr>
        <p:txBody>
          <a:bodyPr wrap="none" rtlCol="0">
            <a:spAutoFit/>
          </a:bodyPr>
          <a:lstStyle/>
          <a:p>
            <a:r>
              <a:rPr lang="en-US" sz="2400" b="1" dirty="0">
                <a:solidFill>
                  <a:srgbClr val="FF0000"/>
                </a:solidFill>
                <a:latin typeface="Symbol" panose="05050102010706020507" pitchFamily="18" charset="2"/>
              </a:rPr>
              <a:t>e</a:t>
            </a:r>
            <a:r>
              <a:rPr lang="en-US" sz="2400" b="1" baseline="-25000" dirty="0">
                <a:solidFill>
                  <a:srgbClr val="FF0000"/>
                </a:solidFill>
                <a:latin typeface="Symbol" panose="05050102010706020507" pitchFamily="18" charset="2"/>
              </a:rPr>
              <a:t>5</a:t>
            </a:r>
            <a:endParaRPr lang="en-US" sz="2400" b="1" dirty="0">
              <a:solidFill>
                <a:srgbClr val="FF0000"/>
              </a:solidFill>
            </a:endParaRPr>
          </a:p>
        </p:txBody>
      </p:sp>
      <p:sp>
        <p:nvSpPr>
          <p:cNvPr id="12" name="TextBox 11">
            <a:extLst>
              <a:ext uri="{FF2B5EF4-FFF2-40B4-BE49-F238E27FC236}">
                <a16:creationId xmlns:a16="http://schemas.microsoft.com/office/drawing/2014/main" id="{96C280C6-F93F-4F9A-A70E-D10A72500371}"/>
              </a:ext>
            </a:extLst>
          </p:cNvPr>
          <p:cNvSpPr txBox="1"/>
          <p:nvPr/>
        </p:nvSpPr>
        <p:spPr>
          <a:xfrm>
            <a:off x="4926839" y="5967732"/>
            <a:ext cx="421910" cy="461665"/>
          </a:xfrm>
          <a:prstGeom prst="rect">
            <a:avLst/>
          </a:prstGeom>
          <a:noFill/>
        </p:spPr>
        <p:txBody>
          <a:bodyPr wrap="none" rtlCol="0">
            <a:spAutoFit/>
          </a:bodyPr>
          <a:lstStyle/>
          <a:p>
            <a:r>
              <a:rPr lang="en-US" sz="2400" b="1" dirty="0">
                <a:solidFill>
                  <a:srgbClr val="FF0000"/>
                </a:solidFill>
                <a:latin typeface="Symbol" panose="05050102010706020507" pitchFamily="18" charset="2"/>
              </a:rPr>
              <a:t>e</a:t>
            </a:r>
            <a:r>
              <a:rPr lang="en-US" sz="2400" b="1" baseline="-25000" dirty="0">
                <a:solidFill>
                  <a:srgbClr val="FF0000"/>
                </a:solidFill>
                <a:latin typeface="Symbol" panose="05050102010706020507" pitchFamily="18" charset="2"/>
              </a:rPr>
              <a:t>6</a:t>
            </a:r>
            <a:endParaRPr lang="en-US" sz="2400" b="1" dirty="0">
              <a:solidFill>
                <a:srgbClr val="FF0000"/>
              </a:solidFill>
            </a:endParaRPr>
          </a:p>
        </p:txBody>
      </p:sp>
      <p:sp>
        <p:nvSpPr>
          <p:cNvPr id="13" name="TextBox 12">
            <a:extLst>
              <a:ext uri="{FF2B5EF4-FFF2-40B4-BE49-F238E27FC236}">
                <a16:creationId xmlns:a16="http://schemas.microsoft.com/office/drawing/2014/main" id="{3C7420B9-A7FA-4EA4-B2D0-ABFD77400A27}"/>
              </a:ext>
            </a:extLst>
          </p:cNvPr>
          <p:cNvSpPr txBox="1"/>
          <p:nvPr/>
        </p:nvSpPr>
        <p:spPr>
          <a:xfrm>
            <a:off x="4015893" y="3217659"/>
            <a:ext cx="1159292" cy="523220"/>
          </a:xfrm>
          <a:prstGeom prst="rect">
            <a:avLst/>
          </a:prstGeom>
          <a:noFill/>
        </p:spPr>
        <p:txBody>
          <a:bodyPr wrap="none" rtlCol="0">
            <a:spAutoFit/>
          </a:bodyPr>
          <a:lstStyle/>
          <a:p>
            <a:r>
              <a:rPr lang="en-US" sz="2800" dirty="0" err="1"/>
              <a:t>Au+Au</a:t>
            </a:r>
            <a:endParaRPr lang="en-US" sz="2800" dirty="0"/>
          </a:p>
        </p:txBody>
      </p:sp>
    </p:spTree>
    <p:extLst>
      <p:ext uri="{BB962C8B-B14F-4D97-AF65-F5344CB8AC3E}">
        <p14:creationId xmlns:p14="http://schemas.microsoft.com/office/powerpoint/2010/main" val="352333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Slide Number Placeholder 3"/>
          <p:cNvSpPr>
            <a:spLocks noGrp="1"/>
          </p:cNvSpPr>
          <p:nvPr>
            <p:ph type="sldNum" sz="quarter" idx="12"/>
          </p:nvPr>
        </p:nvSpPr>
        <p:spPr/>
        <p:txBody>
          <a:bodyPr/>
          <a:lstStyle/>
          <a:p>
            <a:fld id="{2359EAA5-3B63-487D-A936-E40264864D05}" type="slidenum">
              <a:rPr lang="en-US"/>
              <a:pPr/>
              <a:t>4</a:t>
            </a:fld>
            <a:endParaRPr lang="en-US"/>
          </a:p>
        </p:txBody>
      </p:sp>
      <p:sp>
        <p:nvSpPr>
          <p:cNvPr id="363524" name="Text Box 4"/>
          <p:cNvSpPr txBox="1">
            <a:spLocks noChangeArrowheads="1"/>
          </p:cNvSpPr>
          <p:nvPr/>
        </p:nvSpPr>
        <p:spPr bwMode="auto">
          <a:xfrm>
            <a:off x="152400" y="838200"/>
            <a:ext cx="8839200" cy="584775"/>
          </a:xfrm>
          <a:prstGeom prst="rect">
            <a:avLst/>
          </a:prstGeom>
          <a:noFill/>
          <a:ln w="9525" algn="ctr">
            <a:noFill/>
            <a:miter lim="800000"/>
            <a:headEnd/>
            <a:tailEnd/>
          </a:ln>
          <a:effectLst/>
        </p:spPr>
        <p:txBody>
          <a:bodyPr>
            <a:spAutoFit/>
          </a:bodyPr>
          <a:lstStyle/>
          <a:p>
            <a:pPr algn="ctr"/>
            <a:r>
              <a:rPr lang="en-US" sz="3200" dirty="0">
                <a:solidFill>
                  <a:schemeClr val="bg1"/>
                </a:solidFill>
              </a:rPr>
              <a:t>Quark Gluon Plasma without color confinement </a:t>
            </a:r>
          </a:p>
        </p:txBody>
      </p:sp>
      <p:grpSp>
        <p:nvGrpSpPr>
          <p:cNvPr id="2" name="Group 5"/>
          <p:cNvGrpSpPr>
            <a:grpSpLocks/>
          </p:cNvGrpSpPr>
          <p:nvPr/>
        </p:nvGrpSpPr>
        <p:grpSpPr bwMode="auto">
          <a:xfrm>
            <a:off x="411192" y="1524000"/>
            <a:ext cx="5279997" cy="3962400"/>
            <a:chOff x="528" y="480"/>
            <a:chExt cx="5088" cy="3312"/>
          </a:xfrm>
        </p:grpSpPr>
        <p:grpSp>
          <p:nvGrpSpPr>
            <p:cNvPr id="3" name="Group 6"/>
            <p:cNvGrpSpPr>
              <a:grpSpLocks/>
            </p:cNvGrpSpPr>
            <p:nvPr/>
          </p:nvGrpSpPr>
          <p:grpSpPr bwMode="auto">
            <a:xfrm>
              <a:off x="528" y="480"/>
              <a:ext cx="5088" cy="3312"/>
              <a:chOff x="912" y="1335"/>
              <a:chExt cx="3696" cy="2745"/>
            </a:xfrm>
          </p:grpSpPr>
          <p:pic>
            <p:nvPicPr>
              <p:cNvPr id="363527" name="Picture 7" descr="krishna"/>
              <p:cNvPicPr>
                <a:picLocks noChangeAspect="1" noChangeArrowheads="1"/>
              </p:cNvPicPr>
              <p:nvPr/>
            </p:nvPicPr>
            <p:blipFill>
              <a:blip r:embed="rId2" cstate="print"/>
              <a:srcRect t="10625"/>
              <a:stretch>
                <a:fillRect/>
              </a:stretch>
            </p:blipFill>
            <p:spPr bwMode="auto">
              <a:xfrm>
                <a:off x="912" y="1335"/>
                <a:ext cx="3696" cy="2745"/>
              </a:xfrm>
              <a:prstGeom prst="rect">
                <a:avLst/>
              </a:prstGeom>
              <a:noFill/>
              <a:ln w="9525">
                <a:noFill/>
                <a:miter lim="800000"/>
                <a:headEnd/>
                <a:tailEnd/>
              </a:ln>
            </p:spPr>
          </p:pic>
          <p:grpSp>
            <p:nvGrpSpPr>
              <p:cNvPr id="4" name="Group 8"/>
              <p:cNvGrpSpPr>
                <a:grpSpLocks noChangeAspect="1"/>
              </p:cNvGrpSpPr>
              <p:nvPr/>
            </p:nvGrpSpPr>
            <p:grpSpPr bwMode="auto">
              <a:xfrm>
                <a:off x="2970" y="3287"/>
                <a:ext cx="198" cy="217"/>
                <a:chOff x="2842" y="3482"/>
                <a:chExt cx="164" cy="180"/>
              </a:xfrm>
            </p:grpSpPr>
            <p:sp>
              <p:nvSpPr>
                <p:cNvPr id="363529" name="Oval 9"/>
                <p:cNvSpPr>
                  <a:spLocks noChangeAspect="1" noChangeArrowheads="1"/>
                </p:cNvSpPr>
                <p:nvPr/>
              </p:nvSpPr>
              <p:spPr bwMode="auto">
                <a:xfrm>
                  <a:off x="2872" y="3592"/>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0" name="Oval 10"/>
                <p:cNvSpPr>
                  <a:spLocks noChangeAspect="1" noChangeArrowheads="1"/>
                </p:cNvSpPr>
                <p:nvPr/>
              </p:nvSpPr>
              <p:spPr bwMode="auto">
                <a:xfrm>
                  <a:off x="2878"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1" name="Oval 11"/>
                <p:cNvSpPr>
                  <a:spLocks noChangeAspect="1" noChangeArrowheads="1"/>
                </p:cNvSpPr>
                <p:nvPr/>
              </p:nvSpPr>
              <p:spPr bwMode="auto">
                <a:xfrm>
                  <a:off x="2912" y="357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2" name="Oval 12"/>
                <p:cNvSpPr>
                  <a:spLocks noChangeAspect="1" noChangeArrowheads="1"/>
                </p:cNvSpPr>
                <p:nvPr/>
              </p:nvSpPr>
              <p:spPr bwMode="auto">
                <a:xfrm>
                  <a:off x="2842" y="3541"/>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33" name="Oval 13"/>
                <p:cNvSpPr>
                  <a:spLocks noChangeAspect="1" noChangeArrowheads="1"/>
                </p:cNvSpPr>
                <p:nvPr/>
              </p:nvSpPr>
              <p:spPr bwMode="auto">
                <a:xfrm>
                  <a:off x="2920" y="3482"/>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4" name="Oval 14"/>
                <p:cNvSpPr>
                  <a:spLocks noChangeAspect="1" noChangeArrowheads="1"/>
                </p:cNvSpPr>
                <p:nvPr/>
              </p:nvSpPr>
              <p:spPr bwMode="auto">
                <a:xfrm>
                  <a:off x="2899"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5" name="Oval 15"/>
                <p:cNvSpPr>
                  <a:spLocks noChangeAspect="1" noChangeArrowheads="1"/>
                </p:cNvSpPr>
                <p:nvPr/>
              </p:nvSpPr>
              <p:spPr bwMode="auto">
                <a:xfrm>
                  <a:off x="2935" y="3541"/>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6" name="Oval 16"/>
                <p:cNvSpPr>
                  <a:spLocks noChangeAspect="1" noChangeArrowheads="1"/>
                </p:cNvSpPr>
                <p:nvPr/>
              </p:nvSpPr>
              <p:spPr bwMode="auto">
                <a:xfrm>
                  <a:off x="2864" y="350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7" name="Oval 17"/>
                <p:cNvSpPr>
                  <a:spLocks noChangeAspect="1" noChangeArrowheads="1"/>
                </p:cNvSpPr>
                <p:nvPr/>
              </p:nvSpPr>
              <p:spPr bwMode="auto">
                <a:xfrm>
                  <a:off x="2878" y="3576"/>
                  <a:ext cx="71" cy="70"/>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38" name="Oval 18"/>
                <p:cNvSpPr>
                  <a:spLocks noChangeAspect="1" noChangeArrowheads="1"/>
                </p:cNvSpPr>
                <p:nvPr/>
              </p:nvSpPr>
              <p:spPr bwMode="auto">
                <a:xfrm>
                  <a:off x="2899" y="3506"/>
                  <a:ext cx="71" cy="70"/>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grpSp>
          <p:grpSp>
            <p:nvGrpSpPr>
              <p:cNvPr id="5" name="Group 19"/>
              <p:cNvGrpSpPr>
                <a:grpSpLocks noChangeAspect="1"/>
              </p:cNvGrpSpPr>
              <p:nvPr/>
            </p:nvGrpSpPr>
            <p:grpSpPr bwMode="auto">
              <a:xfrm>
                <a:off x="1392" y="1488"/>
                <a:ext cx="480" cy="405"/>
                <a:chOff x="528" y="968"/>
                <a:chExt cx="446" cy="376"/>
              </a:xfrm>
            </p:grpSpPr>
            <p:sp>
              <p:nvSpPr>
                <p:cNvPr id="363540" name="Oval 20"/>
                <p:cNvSpPr>
                  <a:spLocks noChangeAspect="1" noChangeArrowheads="1"/>
                </p:cNvSpPr>
                <p:nvPr/>
              </p:nvSpPr>
              <p:spPr bwMode="auto">
                <a:xfrm>
                  <a:off x="528" y="1171"/>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1" name="Oval 21"/>
                <p:cNvSpPr>
                  <a:spLocks noChangeAspect="1" noChangeArrowheads="1"/>
                </p:cNvSpPr>
                <p:nvPr/>
              </p:nvSpPr>
              <p:spPr bwMode="auto">
                <a:xfrm>
                  <a:off x="672" y="1056"/>
                  <a:ext cx="56" cy="56"/>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2" name="Oval 22"/>
                <p:cNvSpPr>
                  <a:spLocks noChangeAspect="1" noChangeArrowheads="1"/>
                </p:cNvSpPr>
                <p:nvPr/>
              </p:nvSpPr>
              <p:spPr bwMode="auto">
                <a:xfrm>
                  <a:off x="787" y="1171"/>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3" name="Oval 23"/>
                <p:cNvSpPr>
                  <a:spLocks noChangeAspect="1" noChangeArrowheads="1"/>
                </p:cNvSpPr>
                <p:nvPr/>
              </p:nvSpPr>
              <p:spPr bwMode="auto">
                <a:xfrm>
                  <a:off x="585" y="1086"/>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4" name="Oval 24"/>
                <p:cNvSpPr>
                  <a:spLocks noChangeAspect="1" noChangeArrowheads="1"/>
                </p:cNvSpPr>
                <p:nvPr/>
              </p:nvSpPr>
              <p:spPr bwMode="auto">
                <a:xfrm>
                  <a:off x="796" y="1029"/>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5" name="Oval 25"/>
                <p:cNvSpPr>
                  <a:spLocks noChangeAspect="1" noChangeArrowheads="1"/>
                </p:cNvSpPr>
                <p:nvPr/>
              </p:nvSpPr>
              <p:spPr bwMode="auto">
                <a:xfrm>
                  <a:off x="611" y="1000"/>
                  <a:ext cx="57"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6" name="Oval 26"/>
                <p:cNvSpPr>
                  <a:spLocks noChangeAspect="1" noChangeArrowheads="1"/>
                </p:cNvSpPr>
                <p:nvPr/>
              </p:nvSpPr>
              <p:spPr bwMode="auto">
                <a:xfrm>
                  <a:off x="917" y="1112"/>
                  <a:ext cx="57" cy="57"/>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47" name="Oval 27"/>
                <p:cNvSpPr>
                  <a:spLocks noChangeAspect="1" noChangeArrowheads="1"/>
                </p:cNvSpPr>
                <p:nvPr/>
              </p:nvSpPr>
              <p:spPr bwMode="auto">
                <a:xfrm>
                  <a:off x="801" y="1287"/>
                  <a:ext cx="56"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48" name="Oval 28"/>
                <p:cNvSpPr>
                  <a:spLocks noChangeAspect="1" noChangeArrowheads="1"/>
                </p:cNvSpPr>
                <p:nvPr/>
              </p:nvSpPr>
              <p:spPr bwMode="auto">
                <a:xfrm>
                  <a:off x="889" y="1199"/>
                  <a:ext cx="56" cy="57"/>
                </a:xfrm>
                <a:prstGeom prst="ellipse">
                  <a:avLst/>
                </a:prstGeom>
                <a:solidFill>
                  <a:srgbClr val="000066"/>
                </a:solidFill>
                <a:ln w="25400">
                  <a:noFill/>
                  <a:round/>
                  <a:headEnd/>
                  <a:tailEnd type="none" w="lg" len="lg"/>
                </a:ln>
                <a:effectLst/>
              </p:spPr>
              <p:txBody>
                <a:bodyPr wrap="none" anchor="ctr"/>
                <a:lstStyle/>
                <a:p>
                  <a:endParaRPr lang="en-US"/>
                </a:p>
              </p:txBody>
            </p:sp>
            <p:sp>
              <p:nvSpPr>
                <p:cNvPr id="363549" name="Oval 29"/>
                <p:cNvSpPr>
                  <a:spLocks noChangeAspect="1" noChangeArrowheads="1"/>
                </p:cNvSpPr>
                <p:nvPr/>
              </p:nvSpPr>
              <p:spPr bwMode="auto">
                <a:xfrm>
                  <a:off x="826" y="968"/>
                  <a:ext cx="56" cy="56"/>
                </a:xfrm>
                <a:prstGeom prst="ellipse">
                  <a:avLst/>
                </a:prstGeom>
                <a:solidFill>
                  <a:srgbClr val="CC0000"/>
                </a:solidFill>
                <a:ln w="25400">
                  <a:noFill/>
                  <a:round/>
                  <a:headEnd/>
                  <a:tailEnd type="none" w="lg" len="lg"/>
                </a:ln>
                <a:effectLst/>
              </p:spPr>
              <p:txBody>
                <a:bodyPr wrap="none" anchor="ctr"/>
                <a:lstStyle/>
                <a:p>
                  <a:endParaRPr lang="en-US"/>
                </a:p>
              </p:txBody>
            </p:sp>
            <p:sp>
              <p:nvSpPr>
                <p:cNvPr id="363550" name="Oval 30"/>
                <p:cNvSpPr>
                  <a:spLocks noChangeAspect="1" noChangeArrowheads="1"/>
                </p:cNvSpPr>
                <p:nvPr/>
              </p:nvSpPr>
              <p:spPr bwMode="auto">
                <a:xfrm>
                  <a:off x="658" y="1199"/>
                  <a:ext cx="57" cy="57"/>
                </a:xfrm>
                <a:prstGeom prst="ellipse">
                  <a:avLst/>
                </a:prstGeom>
                <a:solidFill>
                  <a:srgbClr val="00CC00"/>
                </a:solidFill>
                <a:ln w="25400">
                  <a:noFill/>
                  <a:round/>
                  <a:headEnd/>
                  <a:tailEnd type="none" w="lg" len="lg"/>
                </a:ln>
                <a:effectLst/>
              </p:spPr>
              <p:txBody>
                <a:bodyPr wrap="none" anchor="ctr"/>
                <a:lstStyle/>
                <a:p>
                  <a:endParaRPr lang="en-US"/>
                </a:p>
              </p:txBody>
            </p:sp>
            <p:sp>
              <p:nvSpPr>
                <p:cNvPr id="363551" name="Oval 31"/>
                <p:cNvSpPr>
                  <a:spLocks noChangeAspect="1" noChangeArrowheads="1"/>
                </p:cNvSpPr>
                <p:nvPr/>
              </p:nvSpPr>
              <p:spPr bwMode="auto">
                <a:xfrm>
                  <a:off x="739" y="999"/>
                  <a:ext cx="57" cy="57"/>
                </a:xfrm>
                <a:prstGeom prst="ellipse">
                  <a:avLst/>
                </a:prstGeom>
                <a:solidFill>
                  <a:srgbClr val="000066"/>
                </a:solidFill>
                <a:ln w="25400">
                  <a:noFill/>
                  <a:round/>
                  <a:headEnd/>
                  <a:tailEnd type="none" w="lg" len="lg"/>
                </a:ln>
                <a:effectLst/>
              </p:spPr>
              <p:txBody>
                <a:bodyPr wrap="none" anchor="ctr"/>
                <a:lstStyle/>
                <a:p>
                  <a:endParaRPr lang="en-US"/>
                </a:p>
              </p:txBody>
            </p:sp>
            <p:pic>
              <p:nvPicPr>
                <p:cNvPr id="363552" name="Picture 32" descr="Gluons1"/>
                <p:cNvPicPr>
                  <a:picLocks noChangeAspect="1" noChangeArrowheads="1"/>
                </p:cNvPicPr>
                <p:nvPr/>
              </p:nvPicPr>
              <p:blipFill>
                <a:blip r:embed="rId3" cstate="print"/>
                <a:srcRect/>
                <a:stretch>
                  <a:fillRect/>
                </a:stretch>
              </p:blipFill>
              <p:spPr bwMode="auto">
                <a:xfrm rot="-1079315">
                  <a:off x="767" y="1202"/>
                  <a:ext cx="176" cy="74"/>
                </a:xfrm>
                <a:prstGeom prst="rect">
                  <a:avLst/>
                </a:prstGeom>
                <a:noFill/>
                <a:ln w="9525">
                  <a:noFill/>
                  <a:miter lim="800000"/>
                  <a:headEnd/>
                  <a:tailEnd/>
                </a:ln>
                <a:effectLst/>
              </p:spPr>
            </p:pic>
            <p:pic>
              <p:nvPicPr>
                <p:cNvPr id="363553" name="Picture 33" descr="Gluons1"/>
                <p:cNvPicPr>
                  <a:picLocks noChangeAspect="1" noChangeArrowheads="1"/>
                </p:cNvPicPr>
                <p:nvPr/>
              </p:nvPicPr>
              <p:blipFill>
                <a:blip r:embed="rId4" cstate="print"/>
                <a:srcRect/>
                <a:stretch>
                  <a:fillRect/>
                </a:stretch>
              </p:blipFill>
              <p:spPr bwMode="auto">
                <a:xfrm rot="-2283694">
                  <a:off x="575" y="1141"/>
                  <a:ext cx="144" cy="61"/>
                </a:xfrm>
                <a:prstGeom prst="rect">
                  <a:avLst/>
                </a:prstGeom>
                <a:noFill/>
                <a:ln w="9525">
                  <a:noFill/>
                  <a:miter lim="800000"/>
                  <a:headEnd/>
                  <a:tailEnd/>
                </a:ln>
                <a:effectLst/>
              </p:spPr>
            </p:pic>
            <p:pic>
              <p:nvPicPr>
                <p:cNvPr id="363554" name="Picture 34" descr="Gluons1"/>
                <p:cNvPicPr>
                  <a:picLocks noChangeAspect="1" noChangeArrowheads="1"/>
                </p:cNvPicPr>
                <p:nvPr/>
              </p:nvPicPr>
              <p:blipFill>
                <a:blip r:embed="rId3" cstate="print"/>
                <a:srcRect/>
                <a:stretch>
                  <a:fillRect/>
                </a:stretch>
              </p:blipFill>
              <p:spPr bwMode="auto">
                <a:xfrm rot="1536724">
                  <a:off x="767" y="1058"/>
                  <a:ext cx="176" cy="74"/>
                </a:xfrm>
                <a:prstGeom prst="rect">
                  <a:avLst/>
                </a:prstGeom>
                <a:noFill/>
                <a:ln w="9525">
                  <a:noFill/>
                  <a:miter lim="800000"/>
                  <a:headEnd/>
                  <a:tailEnd/>
                </a:ln>
                <a:effectLst/>
              </p:spPr>
            </p:pic>
          </p:grpSp>
          <p:grpSp>
            <p:nvGrpSpPr>
              <p:cNvPr id="6" name="Group 35"/>
              <p:cNvGrpSpPr>
                <a:grpSpLocks/>
              </p:cNvGrpSpPr>
              <p:nvPr/>
            </p:nvGrpSpPr>
            <p:grpSpPr bwMode="auto">
              <a:xfrm>
                <a:off x="2237" y="2401"/>
                <a:ext cx="547" cy="431"/>
                <a:chOff x="1372" y="2016"/>
                <a:chExt cx="547" cy="431"/>
              </a:xfrm>
            </p:grpSpPr>
            <p:sp>
              <p:nvSpPr>
                <p:cNvPr id="363556" name="Oval 36"/>
                <p:cNvSpPr>
                  <a:spLocks noChangeAspect="1" noChangeArrowheads="1"/>
                </p:cNvSpPr>
                <p:nvPr/>
              </p:nvSpPr>
              <p:spPr bwMode="auto">
                <a:xfrm>
                  <a:off x="1487" y="2090"/>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7" name="Oval 37"/>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58" name="Oval 38"/>
                <p:cNvSpPr>
                  <a:spLocks noChangeAspect="1" noChangeArrowheads="1"/>
                </p:cNvSpPr>
                <p:nvPr/>
              </p:nvSpPr>
              <p:spPr bwMode="auto">
                <a:xfrm>
                  <a:off x="1572" y="2047"/>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59" name="Oval 39"/>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0" name="Oval 40"/>
                <p:cNvSpPr>
                  <a:spLocks noChangeAspect="1" noChangeArrowheads="1"/>
                </p:cNvSpPr>
                <p:nvPr/>
              </p:nvSpPr>
              <p:spPr bwMode="auto">
                <a:xfrm>
                  <a:off x="1445" y="2016"/>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1" name="Oval 41"/>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2" name="Oval 42"/>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63" name="Oval 43"/>
                <p:cNvSpPr>
                  <a:spLocks noChangeAspect="1" noChangeArrowheads="1"/>
                </p:cNvSpPr>
                <p:nvPr/>
              </p:nvSpPr>
              <p:spPr bwMode="auto">
                <a:xfrm>
                  <a:off x="1475" y="2205"/>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4" name="Oval 44"/>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5" name="Oval 45"/>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6" name="Oval 46"/>
                <p:cNvSpPr>
                  <a:spLocks noChangeAspect="1" noChangeArrowheads="1"/>
                </p:cNvSpPr>
                <p:nvPr/>
              </p:nvSpPr>
              <p:spPr bwMode="auto">
                <a:xfrm>
                  <a:off x="1615" y="2247"/>
                  <a:ext cx="85"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67" name="Oval 47"/>
                <p:cNvSpPr>
                  <a:spLocks noChangeAspect="1" noChangeArrowheads="1"/>
                </p:cNvSpPr>
                <p:nvPr/>
              </p:nvSpPr>
              <p:spPr bwMode="auto">
                <a:xfrm>
                  <a:off x="1706"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8" name="Oval 48"/>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69" name="Oval 49"/>
                <p:cNvSpPr>
                  <a:spLocks noChangeAspect="1" noChangeArrowheads="1"/>
                </p:cNvSpPr>
                <p:nvPr/>
              </p:nvSpPr>
              <p:spPr bwMode="auto">
                <a:xfrm>
                  <a:off x="1602" y="2205"/>
                  <a:ext cx="86"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0" name="Oval 50"/>
                <p:cNvSpPr>
                  <a:spLocks noChangeAspect="1" noChangeArrowheads="1"/>
                </p:cNvSpPr>
                <p:nvPr/>
              </p:nvSpPr>
              <p:spPr bwMode="auto">
                <a:xfrm>
                  <a:off x="1706" y="2132"/>
                  <a:ext cx="86"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1" name="Oval 51"/>
                <p:cNvSpPr>
                  <a:spLocks noChangeAspect="1" noChangeArrowheads="1"/>
                </p:cNvSpPr>
                <p:nvPr/>
              </p:nvSpPr>
              <p:spPr bwMode="auto">
                <a:xfrm>
                  <a:off x="1688" y="21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2" name="Oval 52"/>
                <p:cNvSpPr>
                  <a:spLocks noChangeAspect="1" noChangeArrowheads="1"/>
                </p:cNvSpPr>
                <p:nvPr/>
              </p:nvSpPr>
              <p:spPr bwMode="auto">
                <a:xfrm>
                  <a:off x="1517" y="2247"/>
                  <a:ext cx="85" cy="85"/>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73" name="Oval 53"/>
                <p:cNvSpPr>
                  <a:spLocks noChangeAspect="1" noChangeArrowheads="1"/>
                </p:cNvSpPr>
                <p:nvPr/>
              </p:nvSpPr>
              <p:spPr bwMode="auto">
                <a:xfrm>
                  <a:off x="1560" y="2132"/>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4" name="Oval 54"/>
                <p:cNvSpPr>
                  <a:spLocks noChangeAspect="1" noChangeArrowheads="1"/>
                </p:cNvSpPr>
                <p:nvPr/>
              </p:nvSpPr>
              <p:spPr bwMode="auto">
                <a:xfrm>
                  <a:off x="1676" y="2247"/>
                  <a:ext cx="86" cy="85"/>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5" name="Oval 55"/>
                <p:cNvSpPr>
                  <a:spLocks noChangeAspect="1" noChangeArrowheads="1"/>
                </p:cNvSpPr>
                <p:nvPr/>
              </p:nvSpPr>
              <p:spPr bwMode="auto">
                <a:xfrm>
                  <a:off x="1488" y="2363"/>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6" name="Oval 56"/>
                <p:cNvSpPr>
                  <a:spLocks noChangeAspect="1" noChangeArrowheads="1"/>
                </p:cNvSpPr>
                <p:nvPr/>
              </p:nvSpPr>
              <p:spPr bwMode="auto">
                <a:xfrm>
                  <a:off x="1590" y="2321"/>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77" name="Oval 57"/>
                <p:cNvSpPr>
                  <a:spLocks noChangeAspect="1" noChangeArrowheads="1"/>
                </p:cNvSpPr>
                <p:nvPr/>
              </p:nvSpPr>
              <p:spPr bwMode="auto">
                <a:xfrm>
                  <a:off x="1834" y="2132"/>
                  <a:ext cx="85"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8" name="Oval 58"/>
                <p:cNvSpPr>
                  <a:spLocks noChangeAspect="1" noChangeArrowheads="1"/>
                </p:cNvSpPr>
                <p:nvPr/>
              </p:nvSpPr>
              <p:spPr bwMode="auto">
                <a:xfrm>
                  <a:off x="1730" y="2321"/>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79" name="Oval 59"/>
                <p:cNvSpPr>
                  <a:spLocks noChangeAspect="1" noChangeArrowheads="1"/>
                </p:cNvSpPr>
                <p:nvPr/>
              </p:nvSpPr>
              <p:spPr bwMode="auto">
                <a:xfrm>
                  <a:off x="1730" y="2363"/>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0" name="Oval 60"/>
                <p:cNvSpPr>
                  <a:spLocks noChangeAspect="1" noChangeArrowheads="1"/>
                </p:cNvSpPr>
                <p:nvPr/>
              </p:nvSpPr>
              <p:spPr bwMode="auto">
                <a:xfrm>
                  <a:off x="1822" y="2247"/>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1" name="Oval 61"/>
                <p:cNvSpPr>
                  <a:spLocks noChangeAspect="1" noChangeArrowheads="1"/>
                </p:cNvSpPr>
                <p:nvPr/>
              </p:nvSpPr>
              <p:spPr bwMode="auto">
                <a:xfrm>
                  <a:off x="1804" y="2279"/>
                  <a:ext cx="85" cy="84"/>
                </a:xfrm>
                <a:prstGeom prst="ellipse">
                  <a:avLst/>
                </a:prstGeom>
                <a:gradFill rotWithShape="0">
                  <a:gsLst>
                    <a:gs pos="0">
                      <a:srgbClr val="00CC00"/>
                    </a:gs>
                    <a:gs pos="100000">
                      <a:srgbClr val="00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2" name="Oval 62"/>
                <p:cNvSpPr>
                  <a:spLocks noChangeAspect="1" noChangeArrowheads="1"/>
                </p:cNvSpPr>
                <p:nvPr/>
              </p:nvSpPr>
              <p:spPr bwMode="auto">
                <a:xfrm>
                  <a:off x="1487" y="2090"/>
                  <a:ext cx="85"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3" name="Oval 63"/>
                <p:cNvSpPr>
                  <a:spLocks noChangeAspect="1" noChangeArrowheads="1"/>
                </p:cNvSpPr>
                <p:nvPr/>
              </p:nvSpPr>
              <p:spPr bwMode="auto">
                <a:xfrm>
                  <a:off x="1590" y="2016"/>
                  <a:ext cx="86"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4" name="Oval 64"/>
                <p:cNvSpPr>
                  <a:spLocks noChangeAspect="1" noChangeArrowheads="1"/>
                </p:cNvSpPr>
                <p:nvPr/>
              </p:nvSpPr>
              <p:spPr bwMode="auto">
                <a:xfrm>
                  <a:off x="1572" y="20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5" name="Oval 65"/>
                <p:cNvSpPr>
                  <a:spLocks noChangeAspect="1" noChangeArrowheads="1"/>
                </p:cNvSpPr>
                <p:nvPr/>
              </p:nvSpPr>
              <p:spPr bwMode="auto">
                <a:xfrm>
                  <a:off x="1401" y="2132"/>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86" name="Oval 66"/>
                <p:cNvSpPr>
                  <a:spLocks noChangeAspect="1" noChangeArrowheads="1"/>
                </p:cNvSpPr>
                <p:nvPr/>
              </p:nvSpPr>
              <p:spPr bwMode="auto">
                <a:xfrm>
                  <a:off x="1445" y="2016"/>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87" name="Oval 67"/>
                <p:cNvSpPr>
                  <a:spLocks noChangeAspect="1" noChangeArrowheads="1"/>
                </p:cNvSpPr>
                <p:nvPr/>
              </p:nvSpPr>
              <p:spPr bwMode="auto">
                <a:xfrm>
                  <a:off x="1560" y="2132"/>
                  <a:ext cx="86" cy="84"/>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8" name="Oval 68"/>
                <p:cNvSpPr>
                  <a:spLocks noChangeAspect="1" noChangeArrowheads="1"/>
                </p:cNvSpPr>
                <p:nvPr/>
              </p:nvSpPr>
              <p:spPr bwMode="auto">
                <a:xfrm>
                  <a:off x="1372" y="2247"/>
                  <a:ext cx="86" cy="85"/>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89" name="Oval 69"/>
                <p:cNvSpPr>
                  <a:spLocks noChangeAspect="1" noChangeArrowheads="1"/>
                </p:cNvSpPr>
                <p:nvPr/>
              </p:nvSpPr>
              <p:spPr bwMode="auto">
                <a:xfrm>
                  <a:off x="1763" y="2309"/>
                  <a:ext cx="85" cy="84"/>
                </a:xfrm>
                <a:prstGeom prst="ellipse">
                  <a:avLst/>
                </a:prstGeom>
                <a:gradFill rotWithShape="0">
                  <a:gsLst>
                    <a:gs pos="0">
                      <a:schemeClr val="accent2"/>
                    </a:gs>
                    <a:gs pos="100000">
                      <a:schemeClr val="accent2">
                        <a:gamma/>
                        <a:shade val="36078"/>
                        <a:invGamma/>
                      </a:schemeClr>
                    </a:gs>
                  </a:gsLst>
                  <a:lin ang="2700000" scaled="1"/>
                </a:gradFill>
                <a:ln w="25400">
                  <a:noFill/>
                  <a:round/>
                  <a:headEnd/>
                  <a:tailEnd type="none" w="lg" len="lg"/>
                </a:ln>
                <a:effectLst/>
              </p:spPr>
              <p:txBody>
                <a:bodyPr wrap="none" anchor="ctr"/>
                <a:lstStyle/>
                <a:p>
                  <a:endParaRPr lang="en-US"/>
                </a:p>
              </p:txBody>
            </p:sp>
            <p:sp>
              <p:nvSpPr>
                <p:cNvPr id="363590" name="Oval 70"/>
                <p:cNvSpPr>
                  <a:spLocks noChangeAspect="1" noChangeArrowheads="1"/>
                </p:cNvSpPr>
                <p:nvPr/>
              </p:nvSpPr>
              <p:spPr bwMode="auto">
                <a:xfrm>
                  <a:off x="1718" y="2016"/>
                  <a:ext cx="86" cy="84"/>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1" name="Oval 71"/>
                <p:cNvSpPr>
                  <a:spLocks noChangeAspect="1" noChangeArrowheads="1"/>
                </p:cNvSpPr>
                <p:nvPr/>
              </p:nvSpPr>
              <p:spPr bwMode="auto">
                <a:xfrm>
                  <a:off x="1615" y="2205"/>
                  <a:ext cx="85" cy="85"/>
                </a:xfrm>
                <a:prstGeom prst="ellipse">
                  <a:avLst/>
                </a:prstGeom>
                <a:gradFill rotWithShape="0">
                  <a:gsLst>
                    <a:gs pos="0">
                      <a:srgbClr val="CC0000"/>
                    </a:gs>
                    <a:gs pos="100000">
                      <a:srgbClr val="CC0000">
                        <a:gamma/>
                        <a:shade val="36078"/>
                        <a:invGamma/>
                      </a:srgbClr>
                    </a:gs>
                  </a:gsLst>
                  <a:lin ang="2700000" scaled="1"/>
                </a:gradFill>
                <a:ln w="25400">
                  <a:noFill/>
                  <a:round/>
                  <a:headEnd/>
                  <a:tailEnd type="none" w="lg" len="lg"/>
                </a:ln>
                <a:effectLst/>
              </p:spPr>
              <p:txBody>
                <a:bodyPr wrap="none" anchor="ctr"/>
                <a:lstStyle/>
                <a:p>
                  <a:endParaRPr lang="en-US"/>
                </a:p>
              </p:txBody>
            </p:sp>
            <p:sp>
              <p:nvSpPr>
                <p:cNvPr id="363592" name="Oval 72"/>
                <p:cNvSpPr>
                  <a:spLocks noChangeAspect="1" noChangeArrowheads="1"/>
                </p:cNvSpPr>
                <p:nvPr/>
              </p:nvSpPr>
              <p:spPr bwMode="auto">
                <a:xfrm>
                  <a:off x="1615" y="2247"/>
                  <a:ext cx="85" cy="85"/>
                </a:xfrm>
                <a:prstGeom prst="ellipse">
                  <a:avLst/>
                </a:prstGeom>
                <a:gradFill rotWithShape="0">
                  <a:gsLst>
                    <a:gs pos="0">
                      <a:srgbClr val="FFCC00"/>
                    </a:gs>
                    <a:gs pos="100000">
                      <a:srgbClr val="FFCC00">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3" name="Oval 73"/>
                <p:cNvSpPr>
                  <a:spLocks noChangeAspect="1" noChangeArrowheads="1"/>
                </p:cNvSpPr>
                <p:nvPr/>
              </p:nvSpPr>
              <p:spPr bwMode="auto">
                <a:xfrm>
                  <a:off x="1706" y="2132"/>
                  <a:ext cx="86" cy="84"/>
                </a:xfrm>
                <a:prstGeom prst="ellipse">
                  <a:avLst/>
                </a:prstGeom>
                <a:gradFill rotWithShape="0">
                  <a:gsLst>
                    <a:gs pos="0">
                      <a:srgbClr val="FF66CC"/>
                    </a:gs>
                    <a:gs pos="100000">
                      <a:srgbClr val="FF66CC">
                        <a:gamma/>
                        <a:shade val="46275"/>
                        <a:invGamma/>
                      </a:srgbClr>
                    </a:gs>
                  </a:gsLst>
                  <a:lin ang="2700000" scaled="1"/>
                </a:gradFill>
                <a:ln w="25400">
                  <a:noFill/>
                  <a:round/>
                  <a:headEnd/>
                  <a:tailEnd type="none" w="lg" len="lg"/>
                </a:ln>
                <a:effectLst/>
              </p:spPr>
              <p:txBody>
                <a:bodyPr wrap="none" anchor="ctr"/>
                <a:lstStyle/>
                <a:p>
                  <a:endParaRPr lang="en-US"/>
                </a:p>
              </p:txBody>
            </p:sp>
            <p:sp>
              <p:nvSpPr>
                <p:cNvPr id="363594" name="Oval 74"/>
                <p:cNvSpPr>
                  <a:spLocks noChangeAspect="1" noChangeArrowheads="1"/>
                </p:cNvSpPr>
                <p:nvPr/>
              </p:nvSpPr>
              <p:spPr bwMode="auto">
                <a:xfrm>
                  <a:off x="1688" y="2163"/>
                  <a:ext cx="86" cy="84"/>
                </a:xfrm>
                <a:prstGeom prst="ellipse">
                  <a:avLst/>
                </a:prstGeom>
                <a:gradFill rotWithShape="0">
                  <a:gsLst>
                    <a:gs pos="0">
                      <a:srgbClr val="FF33CC"/>
                    </a:gs>
                    <a:gs pos="100000">
                      <a:srgbClr val="FF33CC">
                        <a:gamma/>
                        <a:shade val="46275"/>
                        <a:invGamma/>
                      </a:srgbClr>
                    </a:gs>
                  </a:gsLst>
                  <a:lin ang="2700000" scaled="1"/>
                </a:gradFill>
                <a:ln w="25400">
                  <a:noFill/>
                  <a:round/>
                  <a:headEnd/>
                  <a:tailEnd type="none" w="lg" len="lg"/>
                </a:ln>
                <a:effectLst/>
              </p:spPr>
              <p:txBody>
                <a:bodyPr wrap="none" anchor="ctr"/>
                <a:lstStyle/>
                <a:p>
                  <a:endParaRPr lang="en-US"/>
                </a:p>
              </p:txBody>
            </p:sp>
          </p:grpSp>
        </p:grpSp>
        <p:sp>
          <p:nvSpPr>
            <p:cNvPr id="363595" name="Rectangle 75"/>
            <p:cNvSpPr>
              <a:spLocks noChangeArrowheads="1"/>
            </p:cNvSpPr>
            <p:nvPr/>
          </p:nvSpPr>
          <p:spPr bwMode="auto">
            <a:xfrm rot="-1784693">
              <a:off x="3120" y="2736"/>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6" name="Rectangle 76"/>
            <p:cNvSpPr>
              <a:spLocks noChangeArrowheads="1"/>
            </p:cNvSpPr>
            <p:nvPr/>
          </p:nvSpPr>
          <p:spPr bwMode="auto">
            <a:xfrm rot="-1784693">
              <a:off x="3024" y="2544"/>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7" name="Rectangle 77"/>
            <p:cNvSpPr>
              <a:spLocks noChangeArrowheads="1"/>
            </p:cNvSpPr>
            <p:nvPr/>
          </p:nvSpPr>
          <p:spPr bwMode="auto">
            <a:xfrm rot="-1784693">
              <a:off x="2880" y="235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8" name="Rectangle 78"/>
            <p:cNvSpPr>
              <a:spLocks noChangeArrowheads="1"/>
            </p:cNvSpPr>
            <p:nvPr/>
          </p:nvSpPr>
          <p:spPr bwMode="auto">
            <a:xfrm rot="-1784693">
              <a:off x="2208" y="1632"/>
              <a:ext cx="384" cy="96"/>
            </a:xfrm>
            <a:prstGeom prst="rect">
              <a:avLst/>
            </a:prstGeom>
            <a:solidFill>
              <a:schemeClr val="bg1"/>
            </a:solidFill>
            <a:ln w="9525" algn="ctr">
              <a:noFill/>
              <a:miter lim="800000"/>
              <a:headEnd/>
              <a:tailEnd/>
            </a:ln>
            <a:effectLst/>
          </p:spPr>
          <p:txBody>
            <a:bodyPr anchor="ctr">
              <a:spAutoFit/>
            </a:bodyPr>
            <a:lstStyle/>
            <a:p>
              <a:endParaRPr lang="en-US"/>
            </a:p>
          </p:txBody>
        </p:sp>
        <p:sp>
          <p:nvSpPr>
            <p:cNvPr id="363599" name="Rectangle 79"/>
            <p:cNvSpPr>
              <a:spLocks noChangeArrowheads="1"/>
            </p:cNvSpPr>
            <p:nvPr/>
          </p:nvSpPr>
          <p:spPr bwMode="auto">
            <a:xfrm rot="-1784693">
              <a:off x="2016" y="1152"/>
              <a:ext cx="384" cy="96"/>
            </a:xfrm>
            <a:prstGeom prst="rect">
              <a:avLst/>
            </a:prstGeom>
            <a:solidFill>
              <a:schemeClr val="bg1"/>
            </a:solidFill>
            <a:ln w="9525" algn="ctr">
              <a:noFill/>
              <a:miter lim="800000"/>
              <a:headEnd/>
              <a:tailEnd/>
            </a:ln>
            <a:effectLst/>
          </p:spPr>
          <p:txBody>
            <a:bodyPr anchor="ctr">
              <a:spAutoFit/>
            </a:bodyPr>
            <a:lstStyle/>
            <a:p>
              <a:endParaRPr lang="en-US"/>
            </a:p>
          </p:txBody>
        </p:sp>
      </p:grpSp>
      <p:sp>
        <p:nvSpPr>
          <p:cNvPr id="363622" name="Text Box 102"/>
          <p:cNvSpPr txBox="1">
            <a:spLocks noChangeArrowheads="1"/>
          </p:cNvSpPr>
          <p:nvPr/>
        </p:nvSpPr>
        <p:spPr bwMode="auto">
          <a:xfrm>
            <a:off x="1808163" y="106363"/>
            <a:ext cx="5507037" cy="579437"/>
          </a:xfrm>
          <a:prstGeom prst="rect">
            <a:avLst/>
          </a:prstGeom>
          <a:noFill/>
          <a:ln w="9525" algn="ctr">
            <a:noFill/>
            <a:miter lim="800000"/>
            <a:headEnd/>
            <a:tailEnd/>
          </a:ln>
          <a:effectLst/>
        </p:spPr>
        <p:txBody>
          <a:bodyPr wrap="none">
            <a:spAutoFit/>
          </a:bodyPr>
          <a:lstStyle/>
          <a:p>
            <a:r>
              <a:rPr lang="en-US" sz="3200" u="sng">
                <a:solidFill>
                  <a:schemeClr val="bg1"/>
                </a:solidFill>
              </a:rPr>
              <a:t>What about Hot QCD Matter?</a:t>
            </a:r>
            <a:endParaRPr lang="en-US" sz="3200" u="sng"/>
          </a:p>
        </p:txBody>
      </p:sp>
      <p:sp>
        <p:nvSpPr>
          <p:cNvPr id="363623" name="Text Box 103"/>
          <p:cNvSpPr txBox="1">
            <a:spLocks noChangeArrowheads="1"/>
          </p:cNvSpPr>
          <p:nvPr/>
        </p:nvSpPr>
        <p:spPr bwMode="auto">
          <a:xfrm>
            <a:off x="381000" y="5549205"/>
            <a:ext cx="5426075" cy="1384995"/>
          </a:xfrm>
          <a:prstGeom prst="rect">
            <a:avLst/>
          </a:prstGeom>
          <a:noFill/>
          <a:ln w="9525" algn="ctr">
            <a:noFill/>
            <a:miter lim="800000"/>
            <a:headEnd/>
            <a:tailEnd/>
          </a:ln>
          <a:effectLst/>
        </p:spPr>
        <p:txBody>
          <a:bodyPr>
            <a:spAutoFit/>
          </a:bodyPr>
          <a:lstStyle/>
          <a:p>
            <a:pPr algn="ctr"/>
            <a:r>
              <a:rPr lang="en-US" sz="2800" dirty="0">
                <a:solidFill>
                  <a:schemeClr val="bg2"/>
                </a:solidFill>
              </a:rPr>
              <a:t>Screening of long range </a:t>
            </a:r>
          </a:p>
          <a:p>
            <a:pPr algn="ctr"/>
            <a:r>
              <a:rPr lang="en-US" sz="2800" dirty="0">
                <a:solidFill>
                  <a:schemeClr val="bg2"/>
                </a:solidFill>
              </a:rPr>
              <a:t>confining potential at </a:t>
            </a:r>
          </a:p>
          <a:p>
            <a:pPr algn="ctr"/>
            <a:r>
              <a:rPr lang="en-US" sz="2800" dirty="0">
                <a:solidFill>
                  <a:schemeClr val="bg2"/>
                </a:solidFill>
              </a:rPr>
              <a:t>high temperature or density</a:t>
            </a:r>
          </a:p>
        </p:txBody>
      </p:sp>
      <p:grpSp>
        <p:nvGrpSpPr>
          <p:cNvPr id="7" name="Group 105"/>
          <p:cNvGrpSpPr>
            <a:grpSpLocks/>
          </p:cNvGrpSpPr>
          <p:nvPr/>
        </p:nvGrpSpPr>
        <p:grpSpPr bwMode="auto">
          <a:xfrm>
            <a:off x="5943600" y="1524000"/>
            <a:ext cx="3048000" cy="5334000"/>
            <a:chOff x="3744" y="960"/>
            <a:chExt cx="1920" cy="3360"/>
          </a:xfrm>
        </p:grpSpPr>
        <p:sp>
          <p:nvSpPr>
            <p:cNvPr id="363603" name="Rectangle 83"/>
            <p:cNvSpPr>
              <a:spLocks noChangeArrowheads="1"/>
            </p:cNvSpPr>
            <p:nvPr/>
          </p:nvSpPr>
          <p:spPr bwMode="auto">
            <a:xfrm>
              <a:off x="3744" y="960"/>
              <a:ext cx="1920" cy="1776"/>
            </a:xfrm>
            <a:prstGeom prst="rect">
              <a:avLst/>
            </a:prstGeom>
            <a:solidFill>
              <a:srgbClr val="FFFF66"/>
            </a:solidFill>
            <a:ln w="9525">
              <a:solidFill>
                <a:schemeClr val="tx1"/>
              </a:solidFill>
              <a:miter lim="800000"/>
              <a:headEnd/>
              <a:tailEnd/>
            </a:ln>
            <a:effectLst/>
          </p:spPr>
          <p:txBody>
            <a:bodyPr anchor="ctr">
              <a:spAutoFit/>
            </a:bodyPr>
            <a:lstStyle/>
            <a:p>
              <a:endParaRPr lang="en-US"/>
            </a:p>
          </p:txBody>
        </p:sp>
        <p:sp>
          <p:nvSpPr>
            <p:cNvPr id="363604" name="Line 84"/>
            <p:cNvSpPr>
              <a:spLocks noChangeShapeType="1"/>
            </p:cNvSpPr>
            <p:nvPr/>
          </p:nvSpPr>
          <p:spPr bwMode="auto">
            <a:xfrm>
              <a:off x="4171" y="1056"/>
              <a:ext cx="0" cy="1632"/>
            </a:xfrm>
            <a:prstGeom prst="line">
              <a:avLst/>
            </a:prstGeom>
            <a:noFill/>
            <a:ln w="19050">
              <a:solidFill>
                <a:schemeClr val="tx1"/>
              </a:solidFill>
              <a:round/>
              <a:headEnd/>
              <a:tailEnd/>
            </a:ln>
            <a:effectLst/>
          </p:spPr>
          <p:txBody>
            <a:bodyPr wrap="none" anchor="ctr">
              <a:spAutoFit/>
            </a:bodyPr>
            <a:lstStyle/>
            <a:p>
              <a:endParaRPr lang="en-US"/>
            </a:p>
          </p:txBody>
        </p:sp>
        <p:sp>
          <p:nvSpPr>
            <p:cNvPr id="363605" name="Line 85"/>
            <p:cNvSpPr>
              <a:spLocks noChangeShapeType="1"/>
            </p:cNvSpPr>
            <p:nvPr/>
          </p:nvSpPr>
          <p:spPr bwMode="auto">
            <a:xfrm>
              <a:off x="4104" y="1728"/>
              <a:ext cx="1213" cy="0"/>
            </a:xfrm>
            <a:prstGeom prst="line">
              <a:avLst/>
            </a:prstGeom>
            <a:noFill/>
            <a:ln w="19050">
              <a:solidFill>
                <a:schemeClr val="tx1"/>
              </a:solidFill>
              <a:round/>
              <a:headEnd/>
              <a:tailEnd/>
            </a:ln>
            <a:effectLst/>
          </p:spPr>
          <p:txBody>
            <a:bodyPr wrap="none" anchor="ctr">
              <a:spAutoFit/>
            </a:bodyPr>
            <a:lstStyle/>
            <a:p>
              <a:endParaRPr lang="en-US"/>
            </a:p>
          </p:txBody>
        </p:sp>
        <p:sp>
          <p:nvSpPr>
            <p:cNvPr id="363606" name="Freeform 86"/>
            <p:cNvSpPr>
              <a:spLocks/>
            </p:cNvSpPr>
            <p:nvPr/>
          </p:nvSpPr>
          <p:spPr bwMode="auto">
            <a:xfrm>
              <a:off x="4210" y="1108"/>
              <a:ext cx="1006" cy="1340"/>
            </a:xfrm>
            <a:custGeom>
              <a:avLst/>
              <a:gdLst/>
              <a:ahLst/>
              <a:cxnLst>
                <a:cxn ang="0">
                  <a:pos x="0" y="1340"/>
                </a:cxn>
                <a:cxn ang="0">
                  <a:pos x="137" y="864"/>
                </a:cxn>
                <a:cxn ang="0">
                  <a:pos x="705" y="415"/>
                </a:cxn>
                <a:cxn ang="0">
                  <a:pos x="1433" y="0"/>
                </a:cxn>
              </a:cxnLst>
              <a:rect l="0" t="0" r="r" b="b"/>
              <a:pathLst>
                <a:path w="1433" h="1340">
                  <a:moveTo>
                    <a:pt x="0" y="1340"/>
                  </a:moveTo>
                  <a:cubicBezTo>
                    <a:pt x="23" y="1260"/>
                    <a:pt x="19" y="1018"/>
                    <a:pt x="137" y="864"/>
                  </a:cubicBezTo>
                  <a:cubicBezTo>
                    <a:pt x="255" y="710"/>
                    <a:pt x="489" y="559"/>
                    <a:pt x="705" y="415"/>
                  </a:cubicBezTo>
                  <a:cubicBezTo>
                    <a:pt x="921" y="271"/>
                    <a:pt x="1281" y="86"/>
                    <a:pt x="1433" y="0"/>
                  </a:cubicBezTo>
                </a:path>
              </a:pathLst>
            </a:custGeom>
            <a:noFill/>
            <a:ln w="38100" cap="flat" cmpd="sng">
              <a:solidFill>
                <a:srgbClr val="FF0000"/>
              </a:solidFill>
              <a:prstDash val="solid"/>
              <a:round/>
              <a:headEnd/>
              <a:tailEnd/>
            </a:ln>
            <a:effectLst/>
          </p:spPr>
          <p:txBody>
            <a:bodyPr wrap="none" anchor="ctr">
              <a:spAutoFit/>
            </a:bodyPr>
            <a:lstStyle/>
            <a:p>
              <a:endParaRPr lang="en-US"/>
            </a:p>
          </p:txBody>
        </p:sp>
        <p:sp>
          <p:nvSpPr>
            <p:cNvPr id="363607" name="Text Box 87"/>
            <p:cNvSpPr txBox="1">
              <a:spLocks noChangeArrowheads="1"/>
            </p:cNvSpPr>
            <p:nvPr/>
          </p:nvSpPr>
          <p:spPr bwMode="auto">
            <a:xfrm>
              <a:off x="5199" y="1735"/>
              <a:ext cx="169"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r</a:t>
              </a:r>
            </a:p>
          </p:txBody>
        </p:sp>
        <p:sp>
          <p:nvSpPr>
            <p:cNvPr id="363608" name="Text Box 88"/>
            <p:cNvSpPr txBox="1">
              <a:spLocks noChangeArrowheads="1"/>
            </p:cNvSpPr>
            <p:nvPr/>
          </p:nvSpPr>
          <p:spPr bwMode="auto">
            <a:xfrm>
              <a:off x="3830" y="1002"/>
              <a:ext cx="382" cy="250"/>
            </a:xfrm>
            <a:prstGeom prst="rect">
              <a:avLst/>
            </a:prstGeom>
            <a:noFill/>
            <a:ln w="9525">
              <a:noFill/>
              <a:miter lim="800000"/>
              <a:headEnd/>
              <a:tailEnd/>
            </a:ln>
            <a:effectLst/>
          </p:spPr>
          <p:txBody>
            <a:bodyPr wrap="none">
              <a:spAutoFit/>
            </a:bodyPr>
            <a:lstStyle/>
            <a:p>
              <a:pPr algn="ctr"/>
              <a:r>
                <a:rPr lang="en-US" sz="2000">
                  <a:solidFill>
                    <a:schemeClr val="tx1"/>
                  </a:solidFill>
                  <a:cs typeface="Arial" pitchFamily="34" charset="0"/>
                </a:rPr>
                <a:t>V(r)</a:t>
              </a:r>
            </a:p>
          </p:txBody>
        </p:sp>
        <p:grpSp>
          <p:nvGrpSpPr>
            <p:cNvPr id="8" name="Group 89"/>
            <p:cNvGrpSpPr>
              <a:grpSpLocks/>
            </p:cNvGrpSpPr>
            <p:nvPr/>
          </p:nvGrpSpPr>
          <p:grpSpPr bwMode="auto">
            <a:xfrm rot="21570107" flipV="1">
              <a:off x="4171" y="1488"/>
              <a:ext cx="438" cy="121"/>
              <a:chOff x="480" y="3696"/>
              <a:chExt cx="3360" cy="240"/>
            </a:xfrm>
          </p:grpSpPr>
          <p:cxnSp>
            <p:nvCxnSpPr>
              <p:cNvPr id="363610" name="AutoShape 90"/>
              <p:cNvCxnSpPr>
                <a:cxnSpLocks noChangeShapeType="1"/>
              </p:cNvCxnSpPr>
              <p:nvPr/>
            </p:nvCxnSpPr>
            <p:spPr bwMode="auto">
              <a:xfrm flipV="1">
                <a:off x="816" y="3696"/>
                <a:ext cx="336" cy="240"/>
              </a:xfrm>
              <a:prstGeom prst="curvedConnector3">
                <a:avLst>
                  <a:gd name="adj1" fmla="val 50000"/>
                </a:avLst>
              </a:prstGeom>
              <a:noFill/>
              <a:ln w="28575">
                <a:solidFill>
                  <a:srgbClr val="33CCCC"/>
                </a:solidFill>
                <a:round/>
                <a:headEnd/>
                <a:tailEnd/>
              </a:ln>
              <a:effectLst/>
            </p:spPr>
          </p:cxnSp>
          <p:cxnSp>
            <p:nvCxnSpPr>
              <p:cNvPr id="363611" name="AutoShape 91"/>
              <p:cNvCxnSpPr>
                <a:cxnSpLocks noChangeShapeType="1"/>
              </p:cNvCxnSpPr>
              <p:nvPr/>
            </p:nvCxnSpPr>
            <p:spPr bwMode="auto">
              <a:xfrm>
                <a:off x="480" y="3696"/>
                <a:ext cx="336" cy="240"/>
              </a:xfrm>
              <a:prstGeom prst="curvedConnector3">
                <a:avLst>
                  <a:gd name="adj1" fmla="val 50000"/>
                </a:avLst>
              </a:prstGeom>
              <a:noFill/>
              <a:ln w="28575">
                <a:solidFill>
                  <a:srgbClr val="33CCCC"/>
                </a:solidFill>
                <a:round/>
                <a:headEnd/>
                <a:tailEnd/>
              </a:ln>
              <a:effectLst/>
            </p:spPr>
          </p:cxnSp>
          <p:cxnSp>
            <p:nvCxnSpPr>
              <p:cNvPr id="363612" name="AutoShape 92"/>
              <p:cNvCxnSpPr>
                <a:cxnSpLocks noChangeShapeType="1"/>
              </p:cNvCxnSpPr>
              <p:nvPr/>
            </p:nvCxnSpPr>
            <p:spPr bwMode="auto">
              <a:xfrm flipV="1">
                <a:off x="1488" y="3696"/>
                <a:ext cx="336" cy="240"/>
              </a:xfrm>
              <a:prstGeom prst="curvedConnector3">
                <a:avLst>
                  <a:gd name="adj1" fmla="val 50000"/>
                </a:avLst>
              </a:prstGeom>
              <a:noFill/>
              <a:ln w="28575">
                <a:solidFill>
                  <a:srgbClr val="33CCCC"/>
                </a:solidFill>
                <a:round/>
                <a:headEnd/>
                <a:tailEnd/>
              </a:ln>
              <a:effectLst/>
            </p:spPr>
          </p:cxnSp>
          <p:cxnSp>
            <p:nvCxnSpPr>
              <p:cNvPr id="363613" name="AutoShape 93"/>
              <p:cNvCxnSpPr>
                <a:cxnSpLocks noChangeShapeType="1"/>
              </p:cNvCxnSpPr>
              <p:nvPr/>
            </p:nvCxnSpPr>
            <p:spPr bwMode="auto">
              <a:xfrm>
                <a:off x="1152" y="3696"/>
                <a:ext cx="336" cy="240"/>
              </a:xfrm>
              <a:prstGeom prst="curvedConnector3">
                <a:avLst>
                  <a:gd name="adj1" fmla="val 50000"/>
                </a:avLst>
              </a:prstGeom>
              <a:noFill/>
              <a:ln w="28575">
                <a:solidFill>
                  <a:srgbClr val="33CCCC"/>
                </a:solidFill>
                <a:round/>
                <a:headEnd/>
                <a:tailEnd/>
              </a:ln>
              <a:effectLst/>
            </p:spPr>
          </p:cxnSp>
          <p:cxnSp>
            <p:nvCxnSpPr>
              <p:cNvPr id="363614" name="AutoShape 94"/>
              <p:cNvCxnSpPr>
                <a:cxnSpLocks noChangeShapeType="1"/>
              </p:cNvCxnSpPr>
              <p:nvPr/>
            </p:nvCxnSpPr>
            <p:spPr bwMode="auto">
              <a:xfrm flipV="1">
                <a:off x="2160" y="3696"/>
                <a:ext cx="336" cy="240"/>
              </a:xfrm>
              <a:prstGeom prst="curvedConnector3">
                <a:avLst>
                  <a:gd name="adj1" fmla="val 50000"/>
                </a:avLst>
              </a:prstGeom>
              <a:noFill/>
              <a:ln w="28575">
                <a:solidFill>
                  <a:srgbClr val="33CCCC"/>
                </a:solidFill>
                <a:round/>
                <a:headEnd/>
                <a:tailEnd/>
              </a:ln>
              <a:effectLst/>
            </p:spPr>
          </p:cxnSp>
          <p:cxnSp>
            <p:nvCxnSpPr>
              <p:cNvPr id="363615" name="AutoShape 95"/>
              <p:cNvCxnSpPr>
                <a:cxnSpLocks noChangeShapeType="1"/>
              </p:cNvCxnSpPr>
              <p:nvPr/>
            </p:nvCxnSpPr>
            <p:spPr bwMode="auto">
              <a:xfrm>
                <a:off x="1824" y="3696"/>
                <a:ext cx="336" cy="240"/>
              </a:xfrm>
              <a:prstGeom prst="curvedConnector3">
                <a:avLst>
                  <a:gd name="adj1" fmla="val 50000"/>
                </a:avLst>
              </a:prstGeom>
              <a:noFill/>
              <a:ln w="28575">
                <a:solidFill>
                  <a:srgbClr val="33CCCC"/>
                </a:solidFill>
                <a:round/>
                <a:headEnd/>
                <a:tailEnd/>
              </a:ln>
              <a:effectLst/>
            </p:spPr>
          </p:cxnSp>
          <p:cxnSp>
            <p:nvCxnSpPr>
              <p:cNvPr id="363616" name="AutoShape 96"/>
              <p:cNvCxnSpPr>
                <a:cxnSpLocks noChangeShapeType="1"/>
              </p:cNvCxnSpPr>
              <p:nvPr/>
            </p:nvCxnSpPr>
            <p:spPr bwMode="auto">
              <a:xfrm flipV="1">
                <a:off x="2832" y="3696"/>
                <a:ext cx="336" cy="240"/>
              </a:xfrm>
              <a:prstGeom prst="curvedConnector3">
                <a:avLst>
                  <a:gd name="adj1" fmla="val 50000"/>
                </a:avLst>
              </a:prstGeom>
              <a:noFill/>
              <a:ln w="28575">
                <a:solidFill>
                  <a:srgbClr val="33CCCC"/>
                </a:solidFill>
                <a:round/>
                <a:headEnd/>
                <a:tailEnd/>
              </a:ln>
              <a:effectLst/>
            </p:spPr>
          </p:cxnSp>
          <p:cxnSp>
            <p:nvCxnSpPr>
              <p:cNvPr id="363617" name="AutoShape 97"/>
              <p:cNvCxnSpPr>
                <a:cxnSpLocks noChangeShapeType="1"/>
              </p:cNvCxnSpPr>
              <p:nvPr/>
            </p:nvCxnSpPr>
            <p:spPr bwMode="auto">
              <a:xfrm>
                <a:off x="2496" y="3696"/>
                <a:ext cx="336" cy="240"/>
              </a:xfrm>
              <a:prstGeom prst="curvedConnector3">
                <a:avLst>
                  <a:gd name="adj1" fmla="val 50000"/>
                </a:avLst>
              </a:prstGeom>
              <a:noFill/>
              <a:ln w="28575">
                <a:solidFill>
                  <a:srgbClr val="33CCCC"/>
                </a:solidFill>
                <a:round/>
                <a:headEnd/>
                <a:tailEnd/>
              </a:ln>
              <a:effectLst/>
            </p:spPr>
          </p:cxnSp>
          <p:cxnSp>
            <p:nvCxnSpPr>
              <p:cNvPr id="363618" name="AutoShape 98"/>
              <p:cNvCxnSpPr>
                <a:cxnSpLocks noChangeShapeType="1"/>
              </p:cNvCxnSpPr>
              <p:nvPr/>
            </p:nvCxnSpPr>
            <p:spPr bwMode="auto">
              <a:xfrm flipV="1">
                <a:off x="3504" y="3696"/>
                <a:ext cx="336" cy="240"/>
              </a:xfrm>
              <a:prstGeom prst="curvedConnector3">
                <a:avLst>
                  <a:gd name="adj1" fmla="val 50000"/>
                </a:avLst>
              </a:prstGeom>
              <a:noFill/>
              <a:ln w="28575">
                <a:solidFill>
                  <a:srgbClr val="33CCCC"/>
                </a:solidFill>
                <a:round/>
                <a:headEnd/>
                <a:tailEnd/>
              </a:ln>
              <a:effectLst/>
            </p:spPr>
          </p:cxnSp>
          <p:cxnSp>
            <p:nvCxnSpPr>
              <p:cNvPr id="363619" name="AutoShape 99"/>
              <p:cNvCxnSpPr>
                <a:cxnSpLocks noChangeShapeType="1"/>
              </p:cNvCxnSpPr>
              <p:nvPr/>
            </p:nvCxnSpPr>
            <p:spPr bwMode="auto">
              <a:xfrm>
                <a:off x="3168" y="3696"/>
                <a:ext cx="336" cy="240"/>
              </a:xfrm>
              <a:prstGeom prst="curvedConnector3">
                <a:avLst>
                  <a:gd name="adj1" fmla="val 50000"/>
                </a:avLst>
              </a:prstGeom>
              <a:noFill/>
              <a:ln w="28575">
                <a:solidFill>
                  <a:srgbClr val="33CCCC"/>
                </a:solidFill>
                <a:round/>
                <a:headEnd/>
                <a:tailEnd/>
              </a:ln>
              <a:effectLst/>
            </p:spPr>
          </p:cxnSp>
        </p:grpSp>
        <p:sp>
          <p:nvSpPr>
            <p:cNvPr id="363620" name="Oval 100"/>
            <p:cNvSpPr>
              <a:spLocks noChangeArrowheads="1"/>
            </p:cNvSpPr>
            <p:nvPr/>
          </p:nvSpPr>
          <p:spPr bwMode="auto">
            <a:xfrm>
              <a:off x="4602" y="1493"/>
              <a:ext cx="101" cy="144"/>
            </a:xfrm>
            <a:prstGeom prst="ellipse">
              <a:avLst/>
            </a:prstGeom>
            <a:solidFill>
              <a:schemeClr val="accent1"/>
            </a:solidFill>
            <a:ln w="9525">
              <a:solidFill>
                <a:schemeClr val="tx1"/>
              </a:solidFill>
              <a:round/>
              <a:headEnd/>
              <a:tailEnd/>
            </a:ln>
            <a:effectLst/>
          </p:spPr>
          <p:txBody>
            <a:bodyPr anchor="ctr">
              <a:spAutoFit/>
            </a:bodyPr>
            <a:lstStyle/>
            <a:p>
              <a:endParaRPr lang="en-US"/>
            </a:p>
          </p:txBody>
        </p:sp>
        <p:sp>
          <p:nvSpPr>
            <p:cNvPr id="363621" name="Oval 101"/>
            <p:cNvSpPr>
              <a:spLocks noChangeArrowheads="1"/>
            </p:cNvSpPr>
            <p:nvPr/>
          </p:nvSpPr>
          <p:spPr bwMode="auto">
            <a:xfrm>
              <a:off x="4104" y="1503"/>
              <a:ext cx="101" cy="144"/>
            </a:xfrm>
            <a:prstGeom prst="ellipse">
              <a:avLst/>
            </a:prstGeom>
            <a:solidFill>
              <a:schemeClr val="accent1"/>
            </a:solidFill>
            <a:ln w="9525">
              <a:solidFill>
                <a:schemeClr val="tx1"/>
              </a:solidFill>
              <a:round/>
              <a:headEnd/>
              <a:tailEnd/>
            </a:ln>
            <a:effectLst/>
          </p:spPr>
          <p:txBody>
            <a:bodyPr wrap="none" anchor="ctr">
              <a:spAutoFit/>
            </a:bodyPr>
            <a:lstStyle/>
            <a:p>
              <a:endParaRPr lang="en-US"/>
            </a:p>
          </p:txBody>
        </p:sp>
        <p:pic>
          <p:nvPicPr>
            <p:cNvPr id="363624" name="Picture 104"/>
            <p:cNvPicPr>
              <a:picLocks noChangeAspect="1" noChangeArrowheads="1"/>
            </p:cNvPicPr>
            <p:nvPr/>
          </p:nvPicPr>
          <p:blipFill>
            <a:blip r:embed="rId5" cstate="print"/>
            <a:srcRect l="46562" t="13553" r="1703" b="7388"/>
            <a:stretch>
              <a:fillRect/>
            </a:stretch>
          </p:blipFill>
          <p:spPr bwMode="auto">
            <a:xfrm>
              <a:off x="3744" y="2544"/>
              <a:ext cx="1920" cy="1776"/>
            </a:xfrm>
            <a:prstGeom prst="rect">
              <a:avLst/>
            </a:prstGeom>
            <a:noFill/>
            <a:ln w="9525" algn="ctr">
              <a:solidFill>
                <a:schemeClr val="tx1"/>
              </a:solidFill>
              <a:miter lim="800000"/>
              <a:headEnd/>
              <a:tailEnd/>
            </a:ln>
            <a:effectLst/>
          </p:spPr>
        </p:pic>
      </p:grpSp>
      <p:pic>
        <p:nvPicPr>
          <p:cNvPr id="363626" name="Picture 106" descr="karsch_confine"/>
          <p:cNvPicPr>
            <a:picLocks noChangeAspect="1" noChangeArrowheads="1"/>
          </p:cNvPicPr>
          <p:nvPr/>
        </p:nvPicPr>
        <p:blipFill>
          <a:blip r:embed="rId6" cstate="print"/>
          <a:srcRect l="8936" t="54532" r="17198" b="4674"/>
          <a:stretch>
            <a:fillRect/>
          </a:stretch>
        </p:blipFill>
        <p:spPr bwMode="auto">
          <a:xfrm>
            <a:off x="5953125" y="4038600"/>
            <a:ext cx="3038475" cy="2819400"/>
          </a:xfrm>
          <a:prstGeom prst="rect">
            <a:avLst/>
          </a:prstGeom>
          <a:noFill/>
        </p:spPr>
      </p:pic>
      <p:sp>
        <p:nvSpPr>
          <p:cNvPr id="363627" name="Text Box 107"/>
          <p:cNvSpPr txBox="1">
            <a:spLocks noChangeArrowheads="1"/>
          </p:cNvSpPr>
          <p:nvPr/>
        </p:nvSpPr>
        <p:spPr bwMode="auto">
          <a:xfrm>
            <a:off x="8153400" y="6567488"/>
            <a:ext cx="838200" cy="366712"/>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8" name="Text Box 108"/>
          <p:cNvSpPr txBox="1">
            <a:spLocks noChangeArrowheads="1"/>
          </p:cNvSpPr>
          <p:nvPr/>
        </p:nvSpPr>
        <p:spPr bwMode="auto">
          <a:xfrm rot="-5362919">
            <a:off x="5479257" y="4579143"/>
            <a:ext cx="1143000" cy="366713"/>
          </a:xfrm>
          <a:prstGeom prst="rect">
            <a:avLst/>
          </a:prstGeom>
          <a:noFill/>
          <a:ln w="9525">
            <a:noFill/>
            <a:miter lim="800000"/>
            <a:headEnd/>
            <a:tailEnd/>
          </a:ln>
          <a:effectLst/>
        </p:spPr>
        <p:txBody>
          <a:bodyPr anchor="ctr">
            <a:spAutoFit/>
          </a:bodyPr>
          <a:lstStyle/>
          <a:p>
            <a:pPr eaLnBrk="0" hangingPunct="0"/>
            <a:r>
              <a:rPr lang="en-US" sz="1800">
                <a:solidFill>
                  <a:schemeClr val="tx1"/>
                </a:solidFill>
                <a:latin typeface="Comic Sans MS" pitchFamily="66" charset="0"/>
              </a:rPr>
              <a:t>V(r)/</a:t>
            </a:r>
            <a:r>
              <a:rPr lang="en-US" sz="1800">
                <a:solidFill>
                  <a:schemeClr val="tx1"/>
                </a:solidFill>
                <a:latin typeface="Comic Sans MS" pitchFamily="66" charset="0"/>
                <a:sym typeface="Symbol" pitchFamily="18" charset="2"/>
              </a:rPr>
              <a:t></a:t>
            </a:r>
            <a:endParaRPr lang="en-US" sz="1800">
              <a:solidFill>
                <a:schemeClr val="tx1"/>
              </a:solidFill>
              <a:latin typeface="Comic Sans MS" pitchFamily="66" charset="0"/>
            </a:endParaRPr>
          </a:p>
        </p:txBody>
      </p:sp>
      <p:sp>
        <p:nvSpPr>
          <p:cNvPr id="363629" name="Rectangle 109"/>
          <p:cNvSpPr>
            <a:spLocks noChangeArrowheads="1"/>
          </p:cNvSpPr>
          <p:nvPr/>
        </p:nvSpPr>
        <p:spPr bwMode="auto">
          <a:xfrm>
            <a:off x="6553200" y="4070350"/>
            <a:ext cx="457200" cy="228600"/>
          </a:xfrm>
          <a:prstGeom prst="rect">
            <a:avLst/>
          </a:prstGeom>
          <a:solidFill>
            <a:schemeClr val="bg1"/>
          </a:solidFill>
          <a:ln w="9525">
            <a:noFill/>
            <a:miter lim="800000"/>
            <a:headEnd/>
            <a:tailEnd/>
          </a:ln>
          <a:effectLst/>
        </p:spPr>
        <p:txBody>
          <a:bodyPr wrap="none" anchor="ctr"/>
          <a:lstStyle/>
          <a:p>
            <a:endParaRPr lang="en-US"/>
          </a:p>
        </p:txBody>
      </p:sp>
      <p:sp>
        <p:nvSpPr>
          <p:cNvPr id="363631" name="Text Box 111"/>
          <p:cNvSpPr txBox="1">
            <a:spLocks noChangeArrowheads="1"/>
          </p:cNvSpPr>
          <p:nvPr/>
        </p:nvSpPr>
        <p:spPr bwMode="auto">
          <a:xfrm>
            <a:off x="6781800" y="4083050"/>
            <a:ext cx="1371600" cy="336550"/>
          </a:xfrm>
          <a:prstGeom prst="rect">
            <a:avLst/>
          </a:prstGeom>
          <a:noFill/>
          <a:ln w="9525">
            <a:noFill/>
            <a:miter lim="800000"/>
            <a:headEnd/>
            <a:tailEnd/>
          </a:ln>
          <a:effectLst/>
        </p:spPr>
        <p:txBody>
          <a:bodyPr anchor="ctr">
            <a:spAutoFit/>
          </a:bodyPr>
          <a:lstStyle/>
          <a:p>
            <a:pPr eaLnBrk="0" hangingPunct="0"/>
            <a:r>
              <a:rPr lang="en-US" sz="1600">
                <a:solidFill>
                  <a:schemeClr val="tx1"/>
                </a:solidFill>
              </a:rPr>
              <a:t>Lattice QCD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35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636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636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6362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36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6362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36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3524" grpId="0"/>
      <p:bldP spid="363623" grpId="0"/>
      <p:bldP spid="363627" grpId="0"/>
      <p:bldP spid="363628" grpId="0"/>
      <p:bldP spid="363629" grpId="0" animBg="1"/>
      <p:bldP spid="36363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98F1DB4-4A08-4762-82AE-399F69ED2460}"/>
              </a:ext>
            </a:extLst>
          </p:cNvPr>
          <p:cNvSpPr/>
          <p:nvPr/>
        </p:nvSpPr>
        <p:spPr>
          <a:xfrm>
            <a:off x="43314" y="635267"/>
            <a:ext cx="9100686" cy="342659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AB56BE25-132D-4737-B181-77248FC0E09E}"/>
              </a:ext>
            </a:extLst>
          </p:cNvPr>
          <p:cNvSpPr>
            <a:spLocks noGrp="1"/>
          </p:cNvSpPr>
          <p:nvPr>
            <p:ph type="sldNum" sz="quarter" idx="12"/>
          </p:nvPr>
        </p:nvSpPr>
        <p:spPr>
          <a:xfrm>
            <a:off x="6457950" y="6356351"/>
            <a:ext cx="2057400" cy="365125"/>
          </a:xfrm>
        </p:spPr>
        <p:txBody>
          <a:bodyPr/>
          <a:lstStyle/>
          <a:p>
            <a:fld id="{34A7B92C-F870-4A41-8B65-79C9C3836057}" type="slidenum">
              <a:rPr lang="en-US" smtClean="0"/>
              <a:t>40</a:t>
            </a:fld>
            <a:endParaRPr lang="en-US"/>
          </a:p>
        </p:txBody>
      </p:sp>
      <p:pic>
        <p:nvPicPr>
          <p:cNvPr id="6" name="Picture 5">
            <a:extLst>
              <a:ext uri="{FF2B5EF4-FFF2-40B4-BE49-F238E27FC236}">
                <a16:creationId xmlns:a16="http://schemas.microsoft.com/office/drawing/2014/main" id="{BAD6115A-818C-4659-AE1B-C1E888D50F8E}"/>
              </a:ext>
            </a:extLst>
          </p:cNvPr>
          <p:cNvPicPr>
            <a:picLocks noChangeAspect="1"/>
          </p:cNvPicPr>
          <p:nvPr/>
        </p:nvPicPr>
        <p:blipFill rotWithShape="1">
          <a:blip r:embed="rId2"/>
          <a:srcRect l="1843" t="12326" r="58578" b="12620"/>
          <a:stretch/>
        </p:blipFill>
        <p:spPr>
          <a:xfrm>
            <a:off x="72192" y="4112352"/>
            <a:ext cx="2574009" cy="2745647"/>
          </a:xfrm>
          <a:prstGeom prst="rect">
            <a:avLst/>
          </a:prstGeom>
          <a:ln w="38100">
            <a:solidFill>
              <a:srgbClr val="FFFF00"/>
            </a:solidFill>
          </a:ln>
        </p:spPr>
      </p:pic>
      <p:sp>
        <p:nvSpPr>
          <p:cNvPr id="7" name="TextBox 6">
            <a:extLst>
              <a:ext uri="{FF2B5EF4-FFF2-40B4-BE49-F238E27FC236}">
                <a16:creationId xmlns:a16="http://schemas.microsoft.com/office/drawing/2014/main" id="{4F98AEBA-8BEC-4BE7-9950-C03980C83A0B}"/>
              </a:ext>
            </a:extLst>
          </p:cNvPr>
          <p:cNvSpPr txBox="1"/>
          <p:nvPr/>
        </p:nvSpPr>
        <p:spPr>
          <a:xfrm>
            <a:off x="2889984" y="4344201"/>
            <a:ext cx="6071135" cy="2308324"/>
          </a:xfrm>
          <a:prstGeom prst="rect">
            <a:avLst/>
          </a:prstGeom>
          <a:noFill/>
        </p:spPr>
        <p:txBody>
          <a:bodyPr wrap="square" rtlCol="0">
            <a:spAutoFit/>
          </a:bodyPr>
          <a:lstStyle/>
          <a:p>
            <a:pPr algn="ctr"/>
            <a:r>
              <a:rPr lang="en-US" sz="2400" dirty="0">
                <a:solidFill>
                  <a:srgbClr val="FFFF00"/>
                </a:solidFill>
              </a:rPr>
              <a:t>IP-</a:t>
            </a:r>
            <a:r>
              <a:rPr lang="en-US" sz="2400" dirty="0" err="1">
                <a:solidFill>
                  <a:srgbClr val="FFFF00"/>
                </a:solidFill>
              </a:rPr>
              <a:t>Jazma</a:t>
            </a:r>
            <a:r>
              <a:rPr lang="en-US" sz="2400" dirty="0">
                <a:solidFill>
                  <a:srgbClr val="FFFF00"/>
                </a:solidFill>
              </a:rPr>
              <a:t> calculation for </a:t>
            </a:r>
            <a:r>
              <a:rPr lang="en-US" sz="2400" dirty="0" err="1">
                <a:solidFill>
                  <a:srgbClr val="FFFF00"/>
                </a:solidFill>
              </a:rPr>
              <a:t>Au+Au</a:t>
            </a:r>
            <a:r>
              <a:rPr lang="en-US" sz="2400" dirty="0">
                <a:solidFill>
                  <a:srgbClr val="FFFF00"/>
                </a:solidFill>
              </a:rPr>
              <a:t> b=9 </a:t>
            </a:r>
            <a:r>
              <a:rPr lang="en-US" sz="2400" dirty="0" err="1">
                <a:solidFill>
                  <a:srgbClr val="FFFF00"/>
                </a:solidFill>
              </a:rPr>
              <a:t>fm</a:t>
            </a:r>
            <a:r>
              <a:rPr lang="en-US" sz="2400" dirty="0">
                <a:solidFill>
                  <a:srgbClr val="FFFF00"/>
                </a:solidFill>
              </a:rPr>
              <a:t> events in dense-dense limit, no Q</a:t>
            </a:r>
            <a:r>
              <a:rPr lang="en-US" sz="2400" baseline="-25000" dirty="0">
                <a:solidFill>
                  <a:srgbClr val="FFFF00"/>
                </a:solidFill>
              </a:rPr>
              <a:t>s,0</a:t>
            </a:r>
            <a:r>
              <a:rPr lang="en-US" sz="2400" baseline="30000" dirty="0">
                <a:solidFill>
                  <a:srgbClr val="FFFF00"/>
                </a:solidFill>
              </a:rPr>
              <a:t>2</a:t>
            </a:r>
            <a:r>
              <a:rPr lang="en-US" sz="2400" baseline="-25000" dirty="0">
                <a:solidFill>
                  <a:srgbClr val="FFFF00"/>
                </a:solidFill>
              </a:rPr>
              <a:t> </a:t>
            </a:r>
            <a:r>
              <a:rPr lang="en-US" sz="2400" dirty="0">
                <a:solidFill>
                  <a:srgbClr val="FFFF00"/>
                </a:solidFill>
              </a:rPr>
              <a:t>fluctuation,.</a:t>
            </a:r>
          </a:p>
          <a:p>
            <a:pPr algn="ctr"/>
            <a:endParaRPr lang="en-US" sz="2400" dirty="0">
              <a:solidFill>
                <a:srgbClr val="FFFF00"/>
              </a:solidFill>
            </a:endParaRPr>
          </a:p>
          <a:p>
            <a:pPr algn="ctr"/>
            <a:r>
              <a:rPr lang="en-US" sz="2400" dirty="0">
                <a:solidFill>
                  <a:srgbClr val="FFFF00"/>
                </a:solidFill>
              </a:rPr>
              <a:t>Note the gluon distribution is not Gaussian (red line)  and has a high side skew (</a:t>
            </a:r>
            <a:r>
              <a:rPr lang="en-US" sz="2400" dirty="0">
                <a:solidFill>
                  <a:srgbClr val="FFFF00"/>
                </a:solidFill>
                <a:latin typeface="Symbol" panose="05050102010706020507" pitchFamily="18" charset="2"/>
              </a:rPr>
              <a:t>G</a:t>
            </a:r>
            <a:r>
              <a:rPr lang="en-US" sz="2400" dirty="0">
                <a:solidFill>
                  <a:srgbClr val="FFFF00"/>
                </a:solidFill>
              </a:rPr>
              <a:t> dist.).</a:t>
            </a:r>
          </a:p>
          <a:p>
            <a:pPr algn="ctr"/>
            <a:r>
              <a:rPr lang="en-US" sz="2400" dirty="0">
                <a:solidFill>
                  <a:srgbClr val="FFFF00"/>
                </a:solidFill>
              </a:rPr>
              <a:t>Nothing to do with </a:t>
            </a:r>
            <a:r>
              <a:rPr lang="en-US" sz="2400" dirty="0" err="1">
                <a:solidFill>
                  <a:srgbClr val="FFFF00"/>
                </a:solidFill>
              </a:rPr>
              <a:t>Glasma</a:t>
            </a:r>
            <a:r>
              <a:rPr lang="en-US" sz="2400" dirty="0">
                <a:solidFill>
                  <a:srgbClr val="FFFF00"/>
                </a:solidFill>
              </a:rPr>
              <a:t> flux tubes. </a:t>
            </a:r>
          </a:p>
        </p:txBody>
      </p:sp>
      <p:pic>
        <p:nvPicPr>
          <p:cNvPr id="2" name="Picture 1">
            <a:extLst>
              <a:ext uri="{FF2B5EF4-FFF2-40B4-BE49-F238E27FC236}">
                <a16:creationId xmlns:a16="http://schemas.microsoft.com/office/drawing/2014/main" id="{21169AC9-9E7F-4B42-93E8-7D87F1FD6F65}"/>
              </a:ext>
            </a:extLst>
          </p:cNvPr>
          <p:cNvPicPr>
            <a:picLocks noChangeAspect="1"/>
          </p:cNvPicPr>
          <p:nvPr/>
        </p:nvPicPr>
        <p:blipFill>
          <a:blip r:embed="rId3"/>
          <a:stretch>
            <a:fillRect/>
          </a:stretch>
        </p:blipFill>
        <p:spPr>
          <a:xfrm>
            <a:off x="5539339" y="635267"/>
            <a:ext cx="3604661" cy="3247804"/>
          </a:xfrm>
          <a:prstGeom prst="rect">
            <a:avLst/>
          </a:prstGeom>
        </p:spPr>
      </p:pic>
      <p:pic>
        <p:nvPicPr>
          <p:cNvPr id="3" name="Picture 2">
            <a:extLst>
              <a:ext uri="{FF2B5EF4-FFF2-40B4-BE49-F238E27FC236}">
                <a16:creationId xmlns:a16="http://schemas.microsoft.com/office/drawing/2014/main" id="{561A1630-4694-4017-AAED-6C41C40E22EB}"/>
              </a:ext>
            </a:extLst>
          </p:cNvPr>
          <p:cNvPicPr>
            <a:picLocks noChangeAspect="1"/>
          </p:cNvPicPr>
          <p:nvPr/>
        </p:nvPicPr>
        <p:blipFill rotWithShape="1">
          <a:blip r:embed="rId4"/>
          <a:srcRect b="3397"/>
          <a:stretch/>
        </p:blipFill>
        <p:spPr>
          <a:xfrm>
            <a:off x="202437" y="1558851"/>
            <a:ext cx="5282214" cy="2189749"/>
          </a:xfrm>
          <a:prstGeom prst="rect">
            <a:avLst/>
          </a:prstGeom>
        </p:spPr>
      </p:pic>
      <p:sp>
        <p:nvSpPr>
          <p:cNvPr id="8" name="TextBox 7">
            <a:extLst>
              <a:ext uri="{FF2B5EF4-FFF2-40B4-BE49-F238E27FC236}">
                <a16:creationId xmlns:a16="http://schemas.microsoft.com/office/drawing/2014/main" id="{54640D8A-DA38-42FF-8FAE-88281AD5936D}"/>
              </a:ext>
            </a:extLst>
          </p:cNvPr>
          <p:cNvSpPr txBox="1"/>
          <p:nvPr/>
        </p:nvSpPr>
        <p:spPr>
          <a:xfrm>
            <a:off x="5746287" y="3792334"/>
            <a:ext cx="3053015" cy="338554"/>
          </a:xfrm>
          <a:prstGeom prst="rect">
            <a:avLst/>
          </a:prstGeom>
          <a:noFill/>
        </p:spPr>
        <p:txBody>
          <a:bodyPr wrap="none" rtlCol="0">
            <a:spAutoFit/>
          </a:bodyPr>
          <a:lstStyle/>
          <a:p>
            <a:r>
              <a:rPr lang="en-US" sz="1600" dirty="0">
                <a:solidFill>
                  <a:schemeClr val="bg1"/>
                </a:solidFill>
              </a:rPr>
              <a:t>https://arxiv.org/abs/1202.6646v2</a:t>
            </a:r>
          </a:p>
        </p:txBody>
      </p:sp>
      <p:sp>
        <p:nvSpPr>
          <p:cNvPr id="9" name="TextBox 8">
            <a:extLst>
              <a:ext uri="{FF2B5EF4-FFF2-40B4-BE49-F238E27FC236}">
                <a16:creationId xmlns:a16="http://schemas.microsoft.com/office/drawing/2014/main" id="{245E3597-3407-42F3-833B-592CBDCDB8C0}"/>
              </a:ext>
            </a:extLst>
          </p:cNvPr>
          <p:cNvSpPr txBox="1"/>
          <p:nvPr/>
        </p:nvSpPr>
        <p:spPr>
          <a:xfrm>
            <a:off x="2633928" y="-12834"/>
            <a:ext cx="3751412" cy="584775"/>
          </a:xfrm>
          <a:prstGeom prst="rect">
            <a:avLst/>
          </a:prstGeom>
          <a:noFill/>
        </p:spPr>
        <p:txBody>
          <a:bodyPr wrap="none" rtlCol="0">
            <a:spAutoFit/>
          </a:bodyPr>
          <a:lstStyle/>
          <a:p>
            <a:r>
              <a:rPr lang="en-US" sz="3200" dirty="0">
                <a:solidFill>
                  <a:schemeClr val="bg1"/>
                </a:solidFill>
              </a:rPr>
              <a:t>Let the Buyer Beware</a:t>
            </a:r>
          </a:p>
        </p:txBody>
      </p:sp>
      <p:sp>
        <p:nvSpPr>
          <p:cNvPr id="10" name="Rectangle 9">
            <a:extLst>
              <a:ext uri="{FF2B5EF4-FFF2-40B4-BE49-F238E27FC236}">
                <a16:creationId xmlns:a16="http://schemas.microsoft.com/office/drawing/2014/main" id="{854AA498-793E-4AC3-ABB4-C9544360125F}"/>
              </a:ext>
            </a:extLst>
          </p:cNvPr>
          <p:cNvSpPr/>
          <p:nvPr/>
        </p:nvSpPr>
        <p:spPr>
          <a:xfrm>
            <a:off x="3787541" y="3522406"/>
            <a:ext cx="1607419" cy="2261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973E5B41-5B20-40A8-BFBA-1795057D1F27}"/>
              </a:ext>
            </a:extLst>
          </p:cNvPr>
          <p:cNvCxnSpPr/>
          <p:nvPr/>
        </p:nvCxnSpPr>
        <p:spPr>
          <a:xfrm>
            <a:off x="1491916" y="2998273"/>
            <a:ext cx="390304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A19D6E86-E641-4081-AECE-D059102176AA}"/>
              </a:ext>
            </a:extLst>
          </p:cNvPr>
          <p:cNvCxnSpPr>
            <a:cxnSpLocks/>
          </p:cNvCxnSpPr>
          <p:nvPr/>
        </p:nvCxnSpPr>
        <p:spPr>
          <a:xfrm>
            <a:off x="276726" y="3280614"/>
            <a:ext cx="506529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5A19B68-9F3F-4AFA-932C-FF11D96CA0BE}"/>
              </a:ext>
            </a:extLst>
          </p:cNvPr>
          <p:cNvCxnSpPr>
            <a:cxnSpLocks/>
          </p:cNvCxnSpPr>
          <p:nvPr/>
        </p:nvCxnSpPr>
        <p:spPr>
          <a:xfrm>
            <a:off x="276726" y="3522406"/>
            <a:ext cx="137881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92499FF-549A-43AF-B091-063E5F236138}"/>
              </a:ext>
            </a:extLst>
          </p:cNvPr>
          <p:cNvSpPr txBox="1"/>
          <p:nvPr/>
        </p:nvSpPr>
        <p:spPr>
          <a:xfrm>
            <a:off x="2193432" y="919276"/>
            <a:ext cx="1473480" cy="461665"/>
          </a:xfrm>
          <a:prstGeom prst="rect">
            <a:avLst/>
          </a:prstGeom>
          <a:noFill/>
        </p:spPr>
        <p:txBody>
          <a:bodyPr wrap="none" rtlCol="0">
            <a:spAutoFit/>
          </a:bodyPr>
          <a:lstStyle/>
          <a:p>
            <a:r>
              <a:rPr lang="en-US" sz="2400" b="1" dirty="0"/>
              <a:t>IP-</a:t>
            </a:r>
            <a:r>
              <a:rPr lang="en-US" sz="2400" b="1" dirty="0" err="1"/>
              <a:t>Glasma</a:t>
            </a:r>
            <a:endParaRPr lang="en-US" sz="2400" b="1" dirty="0"/>
          </a:p>
        </p:txBody>
      </p:sp>
      <p:sp>
        <p:nvSpPr>
          <p:cNvPr id="21" name="TextBox 20">
            <a:extLst>
              <a:ext uri="{FF2B5EF4-FFF2-40B4-BE49-F238E27FC236}">
                <a16:creationId xmlns:a16="http://schemas.microsoft.com/office/drawing/2014/main" id="{1AA0865A-4F17-4FE8-A69B-C6596EBADA34}"/>
              </a:ext>
            </a:extLst>
          </p:cNvPr>
          <p:cNvSpPr txBox="1"/>
          <p:nvPr/>
        </p:nvSpPr>
        <p:spPr>
          <a:xfrm>
            <a:off x="647045" y="6125518"/>
            <a:ext cx="1424301" cy="461665"/>
          </a:xfrm>
          <a:prstGeom prst="rect">
            <a:avLst/>
          </a:prstGeom>
          <a:noFill/>
        </p:spPr>
        <p:txBody>
          <a:bodyPr wrap="square" rtlCol="0">
            <a:spAutoFit/>
          </a:bodyPr>
          <a:lstStyle/>
          <a:p>
            <a:r>
              <a:rPr lang="en-US" sz="2400" b="1" dirty="0"/>
              <a:t>IP-</a:t>
            </a:r>
            <a:r>
              <a:rPr lang="en-US" sz="2400" b="1" dirty="0" err="1"/>
              <a:t>Jazma</a:t>
            </a:r>
            <a:endParaRPr lang="en-US" sz="2400" b="1" dirty="0"/>
          </a:p>
        </p:txBody>
      </p:sp>
      <p:sp>
        <p:nvSpPr>
          <p:cNvPr id="22" name="TextBox 21">
            <a:extLst>
              <a:ext uri="{FF2B5EF4-FFF2-40B4-BE49-F238E27FC236}">
                <a16:creationId xmlns:a16="http://schemas.microsoft.com/office/drawing/2014/main" id="{B20B5065-3630-4C30-8EA2-031375A2AC22}"/>
              </a:ext>
            </a:extLst>
          </p:cNvPr>
          <p:cNvSpPr txBox="1"/>
          <p:nvPr/>
        </p:nvSpPr>
        <p:spPr>
          <a:xfrm>
            <a:off x="1395670" y="6627514"/>
            <a:ext cx="1239955" cy="307777"/>
          </a:xfrm>
          <a:prstGeom prst="rect">
            <a:avLst/>
          </a:prstGeom>
          <a:solidFill>
            <a:schemeClr val="bg1"/>
          </a:solidFill>
          <a:ln>
            <a:solidFill>
              <a:schemeClr val="bg1"/>
            </a:solidFill>
          </a:ln>
        </p:spPr>
        <p:txBody>
          <a:bodyPr wrap="square" rtlCol="0">
            <a:spAutoFit/>
          </a:bodyPr>
          <a:lstStyle/>
          <a:p>
            <a:r>
              <a:rPr lang="en-US" sz="1400" dirty="0" err="1"/>
              <a:t>dET</a:t>
            </a:r>
            <a:r>
              <a:rPr lang="en-US" sz="1400" dirty="0"/>
              <a:t>/</a:t>
            </a:r>
            <a:r>
              <a:rPr lang="en-US" sz="1400" dirty="0" err="1"/>
              <a:t>dy</a:t>
            </a:r>
            <a:r>
              <a:rPr lang="en-US" sz="1400" dirty="0"/>
              <a:t> (</a:t>
            </a:r>
            <a:r>
              <a:rPr lang="en-US" sz="1400" dirty="0" err="1"/>
              <a:t>a.u</a:t>
            </a:r>
            <a:r>
              <a:rPr lang="en-US" sz="1400" dirty="0"/>
              <a:t>.)</a:t>
            </a:r>
          </a:p>
        </p:txBody>
      </p:sp>
    </p:spTree>
    <p:extLst>
      <p:ext uri="{BB962C8B-B14F-4D97-AF65-F5344CB8AC3E}">
        <p14:creationId xmlns:p14="http://schemas.microsoft.com/office/powerpoint/2010/main" val="3225466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1" grpId="0"/>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46C6782-0855-467D-82EC-4D6D633FE5AC}"/>
              </a:ext>
            </a:extLst>
          </p:cNvPr>
          <p:cNvSpPr txBox="1"/>
          <p:nvPr/>
        </p:nvSpPr>
        <p:spPr>
          <a:xfrm>
            <a:off x="381000" y="2209800"/>
            <a:ext cx="8610600" cy="1815882"/>
          </a:xfrm>
          <a:prstGeom prst="rect">
            <a:avLst/>
          </a:prstGeom>
          <a:noFill/>
        </p:spPr>
        <p:txBody>
          <a:bodyPr wrap="square" rtlCol="0">
            <a:spAutoFit/>
          </a:bodyPr>
          <a:lstStyle/>
          <a:p>
            <a:pPr algn="ctr"/>
            <a:r>
              <a:rPr lang="en-US" sz="2800" dirty="0">
                <a:solidFill>
                  <a:schemeClr val="bg1"/>
                </a:solidFill>
              </a:rPr>
              <a:t>If there are no non-trivial manifestations of saturation physics (applicability of this weak coupled effective field they) at RHIC or the LHC, how does that inform the Electron Ion Collider program?</a:t>
            </a:r>
          </a:p>
        </p:txBody>
      </p:sp>
    </p:spTree>
    <p:extLst>
      <p:ext uri="{BB962C8B-B14F-4D97-AF65-F5344CB8AC3E}">
        <p14:creationId xmlns:p14="http://schemas.microsoft.com/office/powerpoint/2010/main" val="24602971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AD994-EF15-4097-805D-F6B7D03E3D65}"/>
              </a:ext>
            </a:extLst>
          </p:cNvPr>
          <p:cNvSpPr>
            <a:spLocks noGrp="1"/>
          </p:cNvSpPr>
          <p:nvPr>
            <p:ph type="title"/>
          </p:nvPr>
        </p:nvSpPr>
        <p:spPr>
          <a:xfrm>
            <a:off x="457200" y="-158015"/>
            <a:ext cx="8229600" cy="1143000"/>
          </a:xfrm>
        </p:spPr>
        <p:txBody>
          <a:bodyPr>
            <a:normAutofit/>
          </a:bodyPr>
          <a:lstStyle/>
          <a:p>
            <a:r>
              <a:rPr lang="en-US" sz="4000" u="sng" dirty="0">
                <a:solidFill>
                  <a:schemeClr val="bg1"/>
                </a:solidFill>
              </a:rPr>
              <a:t>Scientific Method</a:t>
            </a:r>
          </a:p>
        </p:txBody>
      </p:sp>
      <p:sp>
        <p:nvSpPr>
          <p:cNvPr id="6" name="TextBox 5">
            <a:extLst>
              <a:ext uri="{FF2B5EF4-FFF2-40B4-BE49-F238E27FC236}">
                <a16:creationId xmlns:a16="http://schemas.microsoft.com/office/drawing/2014/main" id="{3A514F02-D00B-442B-9E2E-9201F28B99A0}"/>
              </a:ext>
            </a:extLst>
          </p:cNvPr>
          <p:cNvSpPr txBox="1"/>
          <p:nvPr/>
        </p:nvSpPr>
        <p:spPr>
          <a:xfrm>
            <a:off x="304800" y="685800"/>
            <a:ext cx="8534400" cy="6124754"/>
          </a:xfrm>
          <a:prstGeom prst="rect">
            <a:avLst/>
          </a:prstGeom>
          <a:noFill/>
        </p:spPr>
        <p:txBody>
          <a:bodyPr wrap="square" rtlCol="0">
            <a:spAutoFit/>
          </a:bodyPr>
          <a:lstStyle/>
          <a:p>
            <a:r>
              <a:rPr lang="en-US" sz="2800" dirty="0">
                <a:solidFill>
                  <a:schemeClr val="bg1"/>
                </a:solidFill>
              </a:rPr>
              <a:t>Have we proven that hydrodynamics describes small system flow?   </a:t>
            </a:r>
          </a:p>
          <a:p>
            <a:r>
              <a:rPr lang="en-US" sz="2800" dirty="0">
                <a:solidFill>
                  <a:srgbClr val="92D050"/>
                </a:solidFill>
              </a:rPr>
              <a:t>Yes, by quantitative p-value tests.</a:t>
            </a:r>
          </a:p>
          <a:p>
            <a:endParaRPr lang="en-US" sz="2800" dirty="0">
              <a:solidFill>
                <a:schemeClr val="bg1"/>
              </a:solidFill>
            </a:endParaRPr>
          </a:p>
          <a:p>
            <a:r>
              <a:rPr lang="en-US" sz="2800" dirty="0">
                <a:solidFill>
                  <a:schemeClr val="bg1"/>
                </a:solidFill>
              </a:rPr>
              <a:t>Have we proven that real QGP droplets are formed in equilibrium?</a:t>
            </a:r>
          </a:p>
          <a:p>
            <a:r>
              <a:rPr lang="en-US" sz="2800" dirty="0">
                <a:solidFill>
                  <a:srgbClr val="92D050"/>
                </a:solidFill>
              </a:rPr>
              <a:t>Yes and No. </a:t>
            </a:r>
          </a:p>
          <a:p>
            <a:r>
              <a:rPr lang="en-US" sz="2800" dirty="0">
                <a:solidFill>
                  <a:srgbClr val="92D050"/>
                </a:solidFill>
              </a:rPr>
              <a:t>Hydrodynamic calculations say they are droplets that flow but are rather far from equilibrium (also in </a:t>
            </a:r>
            <a:r>
              <a:rPr lang="en-US" sz="2800" dirty="0" err="1">
                <a:solidFill>
                  <a:srgbClr val="92D050"/>
                </a:solidFill>
              </a:rPr>
              <a:t>Au+Au</a:t>
            </a:r>
            <a:r>
              <a:rPr lang="en-US" sz="2800" dirty="0">
                <a:solidFill>
                  <a:srgbClr val="92D050"/>
                </a:solidFill>
              </a:rPr>
              <a:t>).</a:t>
            </a:r>
          </a:p>
          <a:p>
            <a:endParaRPr lang="en-US" sz="2800" dirty="0">
              <a:solidFill>
                <a:schemeClr val="bg1"/>
              </a:solidFill>
            </a:endParaRPr>
          </a:p>
          <a:p>
            <a:r>
              <a:rPr lang="en-US" sz="2800" dirty="0">
                <a:solidFill>
                  <a:schemeClr val="bg1"/>
                </a:solidFill>
              </a:rPr>
              <a:t>Does it make sense to conduct further tests?</a:t>
            </a:r>
          </a:p>
          <a:p>
            <a:r>
              <a:rPr lang="en-US" sz="2800" dirty="0">
                <a:solidFill>
                  <a:schemeClr val="bg1"/>
                </a:solidFill>
              </a:rPr>
              <a:t>And to understand alternative calculations better?</a:t>
            </a:r>
          </a:p>
          <a:p>
            <a:r>
              <a:rPr lang="en-US" sz="2800" dirty="0">
                <a:solidFill>
                  <a:srgbClr val="92D050"/>
                </a:solidFill>
              </a:rPr>
              <a:t>Yes, of course, and at the same time one should not equivocate (see climate science example).</a:t>
            </a:r>
          </a:p>
        </p:txBody>
      </p:sp>
    </p:spTree>
    <p:extLst>
      <p:ext uri="{BB962C8B-B14F-4D97-AF65-F5344CB8AC3E}">
        <p14:creationId xmlns:p14="http://schemas.microsoft.com/office/powerpoint/2010/main" val="3755171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E267C-D376-4D9E-A188-92DB9C66AF82}"/>
              </a:ext>
            </a:extLst>
          </p:cNvPr>
          <p:cNvSpPr/>
          <p:nvPr/>
        </p:nvSpPr>
        <p:spPr>
          <a:xfrm>
            <a:off x="55281" y="1073421"/>
            <a:ext cx="5486400" cy="2786761"/>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1EB2A06-E6DC-4397-A441-E50106030E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3881" y="1654105"/>
            <a:ext cx="1910315" cy="1855256"/>
          </a:xfrm>
          <a:prstGeom prst="rect">
            <a:avLst/>
          </a:prstGeom>
        </p:spPr>
      </p:pic>
      <p:sp>
        <p:nvSpPr>
          <p:cNvPr id="4" name="TextBox 3">
            <a:extLst>
              <a:ext uri="{FF2B5EF4-FFF2-40B4-BE49-F238E27FC236}">
                <a16:creationId xmlns:a16="http://schemas.microsoft.com/office/drawing/2014/main" id="{5AFCC84D-1D81-47C8-879D-8C3810970E80}"/>
              </a:ext>
            </a:extLst>
          </p:cNvPr>
          <p:cNvSpPr txBox="1"/>
          <p:nvPr/>
        </p:nvSpPr>
        <p:spPr>
          <a:xfrm>
            <a:off x="0" y="3522846"/>
            <a:ext cx="2854820" cy="338554"/>
          </a:xfrm>
          <a:prstGeom prst="rect">
            <a:avLst/>
          </a:prstGeom>
          <a:noFill/>
        </p:spPr>
        <p:txBody>
          <a:bodyPr wrap="none" rtlCol="0">
            <a:spAutoFit/>
          </a:bodyPr>
          <a:lstStyle/>
          <a:p>
            <a:r>
              <a:rPr lang="en-US" sz="1600" dirty="0">
                <a:solidFill>
                  <a:schemeClr val="bg1"/>
                </a:solidFill>
              </a:rPr>
              <a:t>Calculations from </a:t>
            </a:r>
            <a:r>
              <a:rPr lang="en-US" sz="1600" dirty="0" err="1">
                <a:solidFill>
                  <a:schemeClr val="bg1"/>
                </a:solidFill>
              </a:rPr>
              <a:t>Sanghoon</a:t>
            </a:r>
            <a:r>
              <a:rPr lang="en-US" sz="1600" dirty="0">
                <a:solidFill>
                  <a:schemeClr val="bg1"/>
                </a:solidFill>
              </a:rPr>
              <a:t> Lim</a:t>
            </a:r>
          </a:p>
        </p:txBody>
      </p:sp>
      <p:sp>
        <p:nvSpPr>
          <p:cNvPr id="5" name="TextBox 4">
            <a:extLst>
              <a:ext uri="{FF2B5EF4-FFF2-40B4-BE49-F238E27FC236}">
                <a16:creationId xmlns:a16="http://schemas.microsoft.com/office/drawing/2014/main" id="{812D0CD5-4696-4124-AF74-C6A5CD3C7692}"/>
              </a:ext>
            </a:extLst>
          </p:cNvPr>
          <p:cNvSpPr txBox="1"/>
          <p:nvPr/>
        </p:nvSpPr>
        <p:spPr>
          <a:xfrm>
            <a:off x="1524000" y="152400"/>
            <a:ext cx="6533840" cy="584775"/>
          </a:xfrm>
          <a:prstGeom prst="rect">
            <a:avLst/>
          </a:prstGeom>
          <a:noFill/>
        </p:spPr>
        <p:txBody>
          <a:bodyPr wrap="none" rtlCol="0">
            <a:spAutoFit/>
          </a:bodyPr>
          <a:lstStyle/>
          <a:p>
            <a:r>
              <a:rPr lang="en-US" sz="3200" u="sng" dirty="0">
                <a:solidFill>
                  <a:schemeClr val="bg1"/>
                </a:solidFill>
              </a:rPr>
              <a:t>New Geometries Under Consideration</a:t>
            </a:r>
          </a:p>
        </p:txBody>
      </p:sp>
      <p:sp>
        <p:nvSpPr>
          <p:cNvPr id="6" name="TextBox 5">
            <a:extLst>
              <a:ext uri="{FF2B5EF4-FFF2-40B4-BE49-F238E27FC236}">
                <a16:creationId xmlns:a16="http://schemas.microsoft.com/office/drawing/2014/main" id="{5031B1E1-7CAA-4860-81D1-759B248DF5A9}"/>
              </a:ext>
            </a:extLst>
          </p:cNvPr>
          <p:cNvSpPr txBox="1"/>
          <p:nvPr/>
        </p:nvSpPr>
        <p:spPr>
          <a:xfrm>
            <a:off x="131481" y="1073421"/>
            <a:ext cx="5338321" cy="523220"/>
          </a:xfrm>
          <a:prstGeom prst="rect">
            <a:avLst/>
          </a:prstGeom>
          <a:noFill/>
        </p:spPr>
        <p:txBody>
          <a:bodyPr wrap="none" rtlCol="0">
            <a:spAutoFit/>
          </a:bodyPr>
          <a:lstStyle/>
          <a:p>
            <a:r>
              <a:rPr lang="en-US" sz="2800" dirty="0">
                <a:solidFill>
                  <a:schemeClr val="bg1"/>
                </a:solidFill>
              </a:rPr>
              <a:t>Oxygen + Oxygen, p + Oxygen (LHC)</a:t>
            </a:r>
          </a:p>
        </p:txBody>
      </p:sp>
      <p:pic>
        <p:nvPicPr>
          <p:cNvPr id="9" name="Picture 8">
            <a:extLst>
              <a:ext uri="{FF2B5EF4-FFF2-40B4-BE49-F238E27FC236}">
                <a16:creationId xmlns:a16="http://schemas.microsoft.com/office/drawing/2014/main" id="{5470823D-A2F4-4232-BEBE-3DD255948A5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93681" y="1680561"/>
            <a:ext cx="2139857" cy="1828800"/>
          </a:xfrm>
          <a:prstGeom prst="rect">
            <a:avLst/>
          </a:prstGeom>
        </p:spPr>
      </p:pic>
      <p:sp>
        <p:nvSpPr>
          <p:cNvPr id="12" name="Rectangle 11">
            <a:extLst>
              <a:ext uri="{FF2B5EF4-FFF2-40B4-BE49-F238E27FC236}">
                <a16:creationId xmlns:a16="http://schemas.microsoft.com/office/drawing/2014/main" id="{637B7918-54B3-4062-A19C-3D603D9A2ECC}"/>
              </a:ext>
            </a:extLst>
          </p:cNvPr>
          <p:cNvSpPr/>
          <p:nvPr/>
        </p:nvSpPr>
        <p:spPr>
          <a:xfrm>
            <a:off x="4474881" y="2035619"/>
            <a:ext cx="4648200" cy="2786761"/>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E414526-0EFC-4187-9E10-28542D825408}"/>
              </a:ext>
            </a:extLst>
          </p:cNvPr>
          <p:cNvSpPr txBox="1"/>
          <p:nvPr/>
        </p:nvSpPr>
        <p:spPr>
          <a:xfrm>
            <a:off x="5271932" y="1955182"/>
            <a:ext cx="3644460" cy="954107"/>
          </a:xfrm>
          <a:prstGeom prst="rect">
            <a:avLst/>
          </a:prstGeom>
          <a:noFill/>
        </p:spPr>
        <p:txBody>
          <a:bodyPr wrap="none" rtlCol="0">
            <a:spAutoFit/>
          </a:bodyPr>
          <a:lstStyle/>
          <a:p>
            <a:pPr algn="ctr"/>
            <a:r>
              <a:rPr lang="en-US" sz="2800" dirty="0">
                <a:solidFill>
                  <a:schemeClr val="bg1"/>
                </a:solidFill>
              </a:rPr>
              <a:t>ALD Berndt Muller </a:t>
            </a:r>
          </a:p>
          <a:p>
            <a:pPr algn="ctr"/>
            <a:r>
              <a:rPr lang="en-US" sz="2800" dirty="0">
                <a:solidFill>
                  <a:schemeClr val="bg1"/>
                </a:solidFill>
              </a:rPr>
              <a:t>suggested </a:t>
            </a:r>
            <a:r>
              <a:rPr lang="en-US" sz="2800" baseline="30000" dirty="0">
                <a:solidFill>
                  <a:schemeClr val="bg1"/>
                </a:solidFill>
              </a:rPr>
              <a:t>4</a:t>
            </a:r>
            <a:r>
              <a:rPr lang="en-US" sz="2800" dirty="0">
                <a:solidFill>
                  <a:schemeClr val="bg1"/>
                </a:solidFill>
              </a:rPr>
              <a:t>He+A (RHIC)</a:t>
            </a:r>
          </a:p>
        </p:txBody>
      </p:sp>
      <p:pic>
        <p:nvPicPr>
          <p:cNvPr id="11" name="Picture 10">
            <a:extLst>
              <a:ext uri="{FF2B5EF4-FFF2-40B4-BE49-F238E27FC236}">
                <a16:creationId xmlns:a16="http://schemas.microsoft.com/office/drawing/2014/main" id="{9D7F3A1E-83F3-4B97-951A-9B898EF600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8201" y="2949238"/>
            <a:ext cx="2139857" cy="1828800"/>
          </a:xfrm>
          <a:prstGeom prst="rect">
            <a:avLst/>
          </a:prstGeom>
        </p:spPr>
      </p:pic>
      <p:pic>
        <p:nvPicPr>
          <p:cNvPr id="13" name="Picture 12">
            <a:extLst>
              <a:ext uri="{FF2B5EF4-FFF2-40B4-BE49-F238E27FC236}">
                <a16:creationId xmlns:a16="http://schemas.microsoft.com/office/drawing/2014/main" id="{29D1F397-C16B-49DC-A43B-A9B79B45BF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64786" y="2949238"/>
            <a:ext cx="2139857" cy="1828800"/>
          </a:xfrm>
          <a:prstGeom prst="rect">
            <a:avLst/>
          </a:prstGeom>
        </p:spPr>
      </p:pic>
      <p:sp>
        <p:nvSpPr>
          <p:cNvPr id="14" name="TextBox 13">
            <a:extLst>
              <a:ext uri="{FF2B5EF4-FFF2-40B4-BE49-F238E27FC236}">
                <a16:creationId xmlns:a16="http://schemas.microsoft.com/office/drawing/2014/main" id="{6ACA7DD6-9ADF-4766-AD9C-445F43DE5B8C}"/>
              </a:ext>
            </a:extLst>
          </p:cNvPr>
          <p:cNvSpPr txBox="1"/>
          <p:nvPr/>
        </p:nvSpPr>
        <p:spPr>
          <a:xfrm>
            <a:off x="342900" y="4636309"/>
            <a:ext cx="8305800" cy="1815882"/>
          </a:xfrm>
          <a:prstGeom prst="rect">
            <a:avLst/>
          </a:prstGeom>
          <a:solidFill>
            <a:srgbClr val="FFFF00"/>
          </a:solidFill>
        </p:spPr>
        <p:txBody>
          <a:bodyPr wrap="square" rtlCol="0">
            <a:spAutoFit/>
          </a:bodyPr>
          <a:lstStyle/>
          <a:p>
            <a:r>
              <a:rPr lang="en-US" sz="2800" dirty="0"/>
              <a:t>Recent proposal (https://arxiv.org/abs/1808.09840) </a:t>
            </a:r>
          </a:p>
          <a:p>
            <a:r>
              <a:rPr lang="en-US" sz="2800" dirty="0"/>
              <a:t>for polarized </a:t>
            </a:r>
            <a:r>
              <a:rPr lang="en-US" sz="2800" dirty="0" err="1"/>
              <a:t>deuteron+A</a:t>
            </a:r>
            <a:r>
              <a:rPr lang="en-US" sz="2800" dirty="0"/>
              <a:t> collisions.</a:t>
            </a:r>
          </a:p>
          <a:p>
            <a:r>
              <a:rPr lang="en-US" sz="2800" dirty="0"/>
              <a:t>Unfortunately, at RHIC C-AD does not believe they can maintain this small polarization through acceleration.</a:t>
            </a:r>
          </a:p>
        </p:txBody>
      </p:sp>
    </p:spTree>
    <p:extLst>
      <p:ext uri="{BB962C8B-B14F-4D97-AF65-F5344CB8AC3E}">
        <p14:creationId xmlns:p14="http://schemas.microsoft.com/office/powerpoint/2010/main" val="2730533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6" grpId="0"/>
      <p:bldP spid="12" grpId="0" animBg="1"/>
      <p:bldP spid="7" grpId="0"/>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9A6E9A-7EA1-4B90-AC9F-6B9430782FB5}"/>
              </a:ext>
            </a:extLst>
          </p:cNvPr>
          <p:cNvPicPr>
            <a:picLocks noChangeAspect="1"/>
          </p:cNvPicPr>
          <p:nvPr/>
        </p:nvPicPr>
        <p:blipFill>
          <a:blip r:embed="rId2"/>
          <a:stretch>
            <a:fillRect/>
          </a:stretch>
        </p:blipFill>
        <p:spPr>
          <a:xfrm>
            <a:off x="937967" y="3505200"/>
            <a:ext cx="7268063" cy="3015746"/>
          </a:xfrm>
          <a:prstGeom prst="rect">
            <a:avLst/>
          </a:prstGeom>
        </p:spPr>
      </p:pic>
      <p:pic>
        <p:nvPicPr>
          <p:cNvPr id="4" name="Picture 3">
            <a:extLst>
              <a:ext uri="{FF2B5EF4-FFF2-40B4-BE49-F238E27FC236}">
                <a16:creationId xmlns:a16="http://schemas.microsoft.com/office/drawing/2014/main" id="{FB3EE98A-4804-4189-B7A7-BDBB8686D771}"/>
              </a:ext>
            </a:extLst>
          </p:cNvPr>
          <p:cNvPicPr>
            <a:picLocks noChangeAspect="1"/>
          </p:cNvPicPr>
          <p:nvPr/>
        </p:nvPicPr>
        <p:blipFill>
          <a:blip r:embed="rId3"/>
          <a:stretch>
            <a:fillRect/>
          </a:stretch>
        </p:blipFill>
        <p:spPr>
          <a:xfrm>
            <a:off x="595161" y="838200"/>
            <a:ext cx="7953676" cy="2357100"/>
          </a:xfrm>
          <a:prstGeom prst="rect">
            <a:avLst/>
          </a:prstGeom>
        </p:spPr>
      </p:pic>
      <p:sp>
        <p:nvSpPr>
          <p:cNvPr id="3" name="TextBox 2">
            <a:extLst>
              <a:ext uri="{FF2B5EF4-FFF2-40B4-BE49-F238E27FC236}">
                <a16:creationId xmlns:a16="http://schemas.microsoft.com/office/drawing/2014/main" id="{3E720333-309C-41FF-BB03-262F53DB16D2}"/>
              </a:ext>
            </a:extLst>
          </p:cNvPr>
          <p:cNvSpPr txBox="1"/>
          <p:nvPr/>
        </p:nvSpPr>
        <p:spPr>
          <a:xfrm>
            <a:off x="2286000" y="152400"/>
            <a:ext cx="4986493" cy="584775"/>
          </a:xfrm>
          <a:prstGeom prst="rect">
            <a:avLst/>
          </a:prstGeom>
          <a:noFill/>
        </p:spPr>
        <p:txBody>
          <a:bodyPr wrap="none" rtlCol="0">
            <a:spAutoFit/>
          </a:bodyPr>
          <a:lstStyle/>
          <a:p>
            <a:r>
              <a:rPr lang="en-US" sz="3200" u="sng" baseline="30000" dirty="0">
                <a:solidFill>
                  <a:schemeClr val="bg1"/>
                </a:solidFill>
              </a:rPr>
              <a:t>4</a:t>
            </a:r>
            <a:r>
              <a:rPr lang="en-US" sz="3200" u="sng" dirty="0">
                <a:solidFill>
                  <a:schemeClr val="bg1"/>
                </a:solidFill>
              </a:rPr>
              <a:t>He more compact than </a:t>
            </a:r>
            <a:r>
              <a:rPr lang="en-US" sz="3200" u="sng" baseline="30000" dirty="0">
                <a:solidFill>
                  <a:schemeClr val="bg1"/>
                </a:solidFill>
              </a:rPr>
              <a:t>3</a:t>
            </a:r>
            <a:r>
              <a:rPr lang="en-US" sz="3200" u="sng" dirty="0">
                <a:solidFill>
                  <a:schemeClr val="bg1"/>
                </a:solidFill>
              </a:rPr>
              <a:t>He</a:t>
            </a:r>
          </a:p>
        </p:txBody>
      </p:sp>
      <p:sp>
        <p:nvSpPr>
          <p:cNvPr id="5" name="TextBox 4">
            <a:extLst>
              <a:ext uri="{FF2B5EF4-FFF2-40B4-BE49-F238E27FC236}">
                <a16:creationId xmlns:a16="http://schemas.microsoft.com/office/drawing/2014/main" id="{ED793029-A3BB-46CC-A0CB-C60EDCFB3631}"/>
              </a:ext>
            </a:extLst>
          </p:cNvPr>
          <p:cNvSpPr txBox="1"/>
          <p:nvPr/>
        </p:nvSpPr>
        <p:spPr>
          <a:xfrm>
            <a:off x="6477000" y="2133600"/>
            <a:ext cx="1285929" cy="523220"/>
          </a:xfrm>
          <a:prstGeom prst="rect">
            <a:avLst/>
          </a:prstGeom>
          <a:noFill/>
        </p:spPr>
        <p:txBody>
          <a:bodyPr wrap="none" rtlCol="0">
            <a:spAutoFit/>
          </a:bodyPr>
          <a:lstStyle/>
          <a:p>
            <a:r>
              <a:rPr lang="en-US" sz="2800" baseline="30000" dirty="0">
                <a:solidFill>
                  <a:schemeClr val="bg1"/>
                </a:solidFill>
              </a:rPr>
              <a:t>4</a:t>
            </a:r>
            <a:r>
              <a:rPr lang="en-US" sz="2800" dirty="0">
                <a:solidFill>
                  <a:schemeClr val="bg1"/>
                </a:solidFill>
              </a:rPr>
              <a:t>He+Au</a:t>
            </a:r>
          </a:p>
        </p:txBody>
      </p:sp>
    </p:spTree>
    <p:extLst>
      <p:ext uri="{BB962C8B-B14F-4D97-AF65-F5344CB8AC3E}">
        <p14:creationId xmlns:p14="http://schemas.microsoft.com/office/powerpoint/2010/main" val="4321500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AECA50-E124-40EE-BC14-3875B9E7EB10}"/>
              </a:ext>
            </a:extLst>
          </p:cNvPr>
          <p:cNvPicPr>
            <a:picLocks noChangeAspect="1"/>
          </p:cNvPicPr>
          <p:nvPr/>
        </p:nvPicPr>
        <p:blipFill>
          <a:blip r:embed="rId2"/>
          <a:stretch>
            <a:fillRect/>
          </a:stretch>
        </p:blipFill>
        <p:spPr>
          <a:xfrm>
            <a:off x="3194570" y="138871"/>
            <a:ext cx="3477300" cy="3317401"/>
          </a:xfrm>
          <a:prstGeom prst="rect">
            <a:avLst/>
          </a:prstGeom>
        </p:spPr>
      </p:pic>
      <p:pic>
        <p:nvPicPr>
          <p:cNvPr id="4" name="Picture 2" descr="Image result for tetrahedron">
            <a:extLst>
              <a:ext uri="{FF2B5EF4-FFF2-40B4-BE49-F238E27FC236}">
                <a16:creationId xmlns:a16="http://schemas.microsoft.com/office/drawing/2014/main" id="{7660FF77-1DF6-4C6C-B53B-2B6049E7B3EC}"/>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5220" y="914400"/>
            <a:ext cx="2171700" cy="21050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alpha particle">
            <a:extLst>
              <a:ext uri="{FF2B5EF4-FFF2-40B4-BE49-F238E27FC236}">
                <a16:creationId xmlns:a16="http://schemas.microsoft.com/office/drawing/2014/main" id="{1942165B-57E8-456B-8901-E7553D10001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7473560">
            <a:off x="318983" y="2050703"/>
            <a:ext cx="767428" cy="7895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Image result for alpha particle">
            <a:extLst>
              <a:ext uri="{FF2B5EF4-FFF2-40B4-BE49-F238E27FC236}">
                <a16:creationId xmlns:a16="http://schemas.microsoft.com/office/drawing/2014/main" id="{794DA498-4DA3-4A34-A9AA-2604F7418C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4793748">
            <a:off x="1551070" y="2438400"/>
            <a:ext cx="767428" cy="78956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alpha particle">
            <a:extLst>
              <a:ext uri="{FF2B5EF4-FFF2-40B4-BE49-F238E27FC236}">
                <a16:creationId xmlns:a16="http://schemas.microsoft.com/office/drawing/2014/main" id="{FFA30D08-9A0B-4A81-AAB4-B9B54B48B67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5388773">
            <a:off x="2126294" y="1682537"/>
            <a:ext cx="767428" cy="7895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Image result for alpha particle">
            <a:extLst>
              <a:ext uri="{FF2B5EF4-FFF2-40B4-BE49-F238E27FC236}">
                <a16:creationId xmlns:a16="http://schemas.microsoft.com/office/drawing/2014/main" id="{398D5DDF-4202-45C2-9B76-DF7A3669A1F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6411" y="692986"/>
            <a:ext cx="767428" cy="78956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A3C0B32-BAAE-481D-9589-1B081B7C7FCB}"/>
              </a:ext>
            </a:extLst>
          </p:cNvPr>
          <p:cNvSpPr txBox="1"/>
          <p:nvPr/>
        </p:nvSpPr>
        <p:spPr>
          <a:xfrm>
            <a:off x="496502" y="91233"/>
            <a:ext cx="2209259" cy="523220"/>
          </a:xfrm>
          <a:prstGeom prst="rect">
            <a:avLst/>
          </a:prstGeom>
          <a:noFill/>
        </p:spPr>
        <p:txBody>
          <a:bodyPr wrap="none" rtlCol="0">
            <a:spAutoFit/>
          </a:bodyPr>
          <a:lstStyle/>
          <a:p>
            <a:r>
              <a:rPr lang="en-US" sz="2800" dirty="0">
                <a:solidFill>
                  <a:schemeClr val="bg1"/>
                </a:solidFill>
              </a:rPr>
              <a:t>Oxygen = 4-</a:t>
            </a:r>
            <a:r>
              <a:rPr lang="en-US" sz="2800" dirty="0">
                <a:solidFill>
                  <a:schemeClr val="bg1"/>
                </a:solidFill>
                <a:latin typeface="Symbol" panose="05050102010706020507" pitchFamily="18" charset="2"/>
              </a:rPr>
              <a:t>a</a:t>
            </a:r>
            <a:r>
              <a:rPr lang="en-US" sz="2800" dirty="0">
                <a:solidFill>
                  <a:schemeClr val="bg1"/>
                </a:solidFill>
              </a:rPr>
              <a:t> </a:t>
            </a:r>
          </a:p>
        </p:txBody>
      </p:sp>
      <p:sp>
        <p:nvSpPr>
          <p:cNvPr id="10" name="TextBox 9">
            <a:extLst>
              <a:ext uri="{FF2B5EF4-FFF2-40B4-BE49-F238E27FC236}">
                <a16:creationId xmlns:a16="http://schemas.microsoft.com/office/drawing/2014/main" id="{0F63FFA5-5AB0-4697-A0E5-51887D6DA4F8}"/>
              </a:ext>
            </a:extLst>
          </p:cNvPr>
          <p:cNvSpPr txBox="1"/>
          <p:nvPr/>
        </p:nvSpPr>
        <p:spPr>
          <a:xfrm rot="16200000">
            <a:off x="2406594" y="1289015"/>
            <a:ext cx="1747723" cy="461665"/>
          </a:xfrm>
          <a:prstGeom prst="rect">
            <a:avLst/>
          </a:prstGeom>
          <a:noFill/>
        </p:spPr>
        <p:txBody>
          <a:bodyPr wrap="none" rtlCol="0">
            <a:spAutoFit/>
          </a:bodyPr>
          <a:lstStyle/>
          <a:p>
            <a:r>
              <a:rPr lang="en-US" sz="2400" dirty="0"/>
              <a:t>Triangularity</a:t>
            </a:r>
          </a:p>
        </p:txBody>
      </p:sp>
      <p:sp>
        <p:nvSpPr>
          <p:cNvPr id="11" name="TextBox 10">
            <a:extLst>
              <a:ext uri="{FF2B5EF4-FFF2-40B4-BE49-F238E27FC236}">
                <a16:creationId xmlns:a16="http://schemas.microsoft.com/office/drawing/2014/main" id="{BC804919-99E1-4D17-B313-BC5E48C634A3}"/>
              </a:ext>
            </a:extLst>
          </p:cNvPr>
          <p:cNvSpPr txBox="1"/>
          <p:nvPr/>
        </p:nvSpPr>
        <p:spPr>
          <a:xfrm>
            <a:off x="5183223" y="1589665"/>
            <a:ext cx="704039" cy="523220"/>
          </a:xfrm>
          <a:prstGeom prst="rect">
            <a:avLst/>
          </a:prstGeom>
          <a:noFill/>
        </p:spPr>
        <p:txBody>
          <a:bodyPr wrap="none" rtlCol="0">
            <a:spAutoFit/>
          </a:bodyPr>
          <a:lstStyle/>
          <a:p>
            <a:r>
              <a:rPr lang="en-US" sz="2800" dirty="0">
                <a:solidFill>
                  <a:srgbClr val="2C57E0"/>
                </a:solidFill>
              </a:rPr>
              <a:t>4-</a:t>
            </a:r>
            <a:r>
              <a:rPr lang="en-US" sz="2800" dirty="0">
                <a:solidFill>
                  <a:srgbClr val="2C57E0"/>
                </a:solidFill>
                <a:latin typeface="Symbol" panose="05050102010706020507" pitchFamily="18" charset="2"/>
              </a:rPr>
              <a:t>a</a:t>
            </a:r>
          </a:p>
        </p:txBody>
      </p:sp>
      <p:sp>
        <p:nvSpPr>
          <p:cNvPr id="12" name="TextBox 11">
            <a:extLst>
              <a:ext uri="{FF2B5EF4-FFF2-40B4-BE49-F238E27FC236}">
                <a16:creationId xmlns:a16="http://schemas.microsoft.com/office/drawing/2014/main" id="{176BB697-075B-4A0F-8CC6-29F0C74D9BED}"/>
              </a:ext>
            </a:extLst>
          </p:cNvPr>
          <p:cNvSpPr txBox="1"/>
          <p:nvPr/>
        </p:nvSpPr>
        <p:spPr>
          <a:xfrm>
            <a:off x="3720415" y="2162876"/>
            <a:ext cx="2632900" cy="461665"/>
          </a:xfrm>
          <a:prstGeom prst="rect">
            <a:avLst/>
          </a:prstGeom>
          <a:noFill/>
        </p:spPr>
        <p:txBody>
          <a:bodyPr wrap="none" rtlCol="0">
            <a:spAutoFit/>
          </a:bodyPr>
          <a:lstStyle/>
          <a:p>
            <a:r>
              <a:rPr lang="en-US" sz="2400" dirty="0"/>
              <a:t>Full 16-body config.</a:t>
            </a:r>
            <a:endParaRPr lang="en-US" sz="2400" dirty="0">
              <a:latin typeface="Symbol" panose="05050102010706020507" pitchFamily="18" charset="2"/>
            </a:endParaRPr>
          </a:p>
        </p:txBody>
      </p:sp>
      <p:sp>
        <p:nvSpPr>
          <p:cNvPr id="13" name="TextBox 12">
            <a:extLst>
              <a:ext uri="{FF2B5EF4-FFF2-40B4-BE49-F238E27FC236}">
                <a16:creationId xmlns:a16="http://schemas.microsoft.com/office/drawing/2014/main" id="{C76FBE1E-0DBF-41EC-9389-F986B82F1CBF}"/>
              </a:ext>
            </a:extLst>
          </p:cNvPr>
          <p:cNvSpPr txBox="1"/>
          <p:nvPr/>
        </p:nvSpPr>
        <p:spPr>
          <a:xfrm>
            <a:off x="6629400" y="533400"/>
            <a:ext cx="2505359" cy="2246769"/>
          </a:xfrm>
          <a:prstGeom prst="rect">
            <a:avLst/>
          </a:prstGeom>
          <a:noFill/>
        </p:spPr>
        <p:txBody>
          <a:bodyPr wrap="square" rtlCol="0">
            <a:spAutoFit/>
          </a:bodyPr>
          <a:lstStyle/>
          <a:p>
            <a:pPr algn="ctr"/>
            <a:r>
              <a:rPr lang="en-US" sz="2800" dirty="0">
                <a:solidFill>
                  <a:schemeClr val="bg1"/>
                </a:solidFill>
              </a:rPr>
              <a:t>Little indication for this 4-</a:t>
            </a:r>
            <a:r>
              <a:rPr lang="en-US" sz="2800" dirty="0">
                <a:solidFill>
                  <a:schemeClr val="bg1"/>
                </a:solidFill>
                <a:latin typeface="Symbol" panose="05050102010706020507" pitchFamily="18" charset="2"/>
              </a:rPr>
              <a:t>a</a:t>
            </a:r>
            <a:r>
              <a:rPr lang="en-US" sz="2800" dirty="0">
                <a:solidFill>
                  <a:schemeClr val="bg1"/>
                </a:solidFill>
              </a:rPr>
              <a:t> configuration in full 16-nucleon calculation</a:t>
            </a:r>
          </a:p>
        </p:txBody>
      </p:sp>
      <p:sp>
        <p:nvSpPr>
          <p:cNvPr id="20" name="TextBox 19">
            <a:extLst>
              <a:ext uri="{FF2B5EF4-FFF2-40B4-BE49-F238E27FC236}">
                <a16:creationId xmlns:a16="http://schemas.microsoft.com/office/drawing/2014/main" id="{96222948-EC2D-4FB3-9271-A0AD6120A497}"/>
              </a:ext>
            </a:extLst>
          </p:cNvPr>
          <p:cNvSpPr txBox="1"/>
          <p:nvPr/>
        </p:nvSpPr>
        <p:spPr>
          <a:xfrm>
            <a:off x="115151" y="3957055"/>
            <a:ext cx="3639266" cy="523220"/>
          </a:xfrm>
          <a:prstGeom prst="rect">
            <a:avLst/>
          </a:prstGeom>
          <a:noFill/>
        </p:spPr>
        <p:txBody>
          <a:bodyPr wrap="none" rtlCol="0">
            <a:spAutoFit/>
          </a:bodyPr>
          <a:lstStyle/>
          <a:p>
            <a:r>
              <a:rPr lang="en-US" sz="2800" dirty="0">
                <a:solidFill>
                  <a:schemeClr val="bg1"/>
                </a:solidFill>
              </a:rPr>
              <a:t>Beryllium-9 = 2-</a:t>
            </a:r>
            <a:r>
              <a:rPr lang="en-US" sz="2800" dirty="0">
                <a:solidFill>
                  <a:schemeClr val="bg1"/>
                </a:solidFill>
                <a:latin typeface="Symbol" panose="05050102010706020507" pitchFamily="18" charset="2"/>
              </a:rPr>
              <a:t>a </a:t>
            </a:r>
            <a:r>
              <a:rPr lang="en-US" sz="2800" dirty="0">
                <a:solidFill>
                  <a:schemeClr val="bg1"/>
                </a:solidFill>
                <a:latin typeface="+mj-lt"/>
              </a:rPr>
              <a:t>+ 1 n </a:t>
            </a:r>
          </a:p>
        </p:txBody>
      </p:sp>
      <p:cxnSp>
        <p:nvCxnSpPr>
          <p:cNvPr id="22" name="Straight Connector 21">
            <a:extLst>
              <a:ext uri="{FF2B5EF4-FFF2-40B4-BE49-F238E27FC236}">
                <a16:creationId xmlns:a16="http://schemas.microsoft.com/office/drawing/2014/main" id="{D143F2EA-DB79-40D8-B275-53EC54C3BD87}"/>
              </a:ext>
            </a:extLst>
          </p:cNvPr>
          <p:cNvCxnSpPr>
            <a:cxnSpLocks/>
          </p:cNvCxnSpPr>
          <p:nvPr/>
        </p:nvCxnSpPr>
        <p:spPr>
          <a:xfrm flipV="1">
            <a:off x="0" y="3577795"/>
            <a:ext cx="9174508" cy="3605"/>
          </a:xfrm>
          <a:prstGeom prst="line">
            <a:avLst/>
          </a:prstGeom>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9449F90F-6DE6-4545-A061-A6FD73B35D95}"/>
              </a:ext>
            </a:extLst>
          </p:cNvPr>
          <p:cNvSpPr/>
          <p:nvPr/>
        </p:nvSpPr>
        <p:spPr>
          <a:xfrm rot="20318940">
            <a:off x="414919" y="5303712"/>
            <a:ext cx="1428937" cy="228600"/>
          </a:xfrm>
          <a:prstGeom prst="rect">
            <a:avLst/>
          </a:prstGeom>
          <a:solidFill>
            <a:srgbClr val="2C57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4" descr="Image result for alpha particle">
            <a:extLst>
              <a:ext uri="{FF2B5EF4-FFF2-40B4-BE49-F238E27FC236}">
                <a16:creationId xmlns:a16="http://schemas.microsoft.com/office/drawing/2014/main" id="{098CF158-8214-4A55-B294-88101F4728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44920">
            <a:off x="65892" y="5237788"/>
            <a:ext cx="767428" cy="78956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Image result for alpha particle">
            <a:extLst>
              <a:ext uri="{FF2B5EF4-FFF2-40B4-BE49-F238E27FC236}">
                <a16:creationId xmlns:a16="http://schemas.microsoft.com/office/drawing/2014/main" id="{48F071F6-E0E1-4F67-BEF4-F9400769293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44920">
            <a:off x="1337322" y="4676606"/>
            <a:ext cx="767428" cy="78956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6E846386-D3F9-4E82-8B44-8BCE4549F0D7}"/>
              </a:ext>
            </a:extLst>
          </p:cNvPr>
          <p:cNvGrpSpPr/>
          <p:nvPr/>
        </p:nvGrpSpPr>
        <p:grpSpPr>
          <a:xfrm rot="5400000">
            <a:off x="1383819" y="5538854"/>
            <a:ext cx="838627" cy="1015466"/>
            <a:chOff x="8247621" y="5650029"/>
            <a:chExt cx="838627" cy="1015466"/>
          </a:xfrm>
        </p:grpSpPr>
        <p:pic>
          <p:nvPicPr>
            <p:cNvPr id="18" name="Picture 4" descr="Image result for alpha particle">
              <a:extLst>
                <a:ext uri="{FF2B5EF4-FFF2-40B4-BE49-F238E27FC236}">
                  <a16:creationId xmlns:a16="http://schemas.microsoft.com/office/drawing/2014/main" id="{CDD456E3-B9D1-421F-930F-9BF9D0D9C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47621" y="5813659"/>
              <a:ext cx="767428" cy="789565"/>
            </a:xfrm>
            <a:prstGeom prst="rect">
              <a:avLst/>
            </a:prstGeom>
            <a:noFill/>
            <a:extLst>
              <a:ext uri="{909E8E84-426E-40DD-AFC4-6F175D3DCCD1}">
                <a14:hiddenFill xmlns:a14="http://schemas.microsoft.com/office/drawing/2010/main">
                  <a:solidFill>
                    <a:srgbClr val="FFFFFF"/>
                  </a:solidFill>
                </a14:hiddenFill>
              </a:ext>
            </a:extLst>
          </p:spPr>
        </p:pic>
        <p:sp>
          <p:nvSpPr>
            <p:cNvPr id="19" name="Freeform: Shape 18">
              <a:extLst>
                <a:ext uri="{FF2B5EF4-FFF2-40B4-BE49-F238E27FC236}">
                  <a16:creationId xmlns:a16="http://schemas.microsoft.com/office/drawing/2014/main" id="{EF3FB37B-0A0D-4207-B1C9-81F531F91CAC}"/>
                </a:ext>
              </a:extLst>
            </p:cNvPr>
            <p:cNvSpPr/>
            <p:nvPr/>
          </p:nvSpPr>
          <p:spPr>
            <a:xfrm>
              <a:off x="8258476" y="5650029"/>
              <a:ext cx="827772" cy="1015466"/>
            </a:xfrm>
            <a:custGeom>
              <a:avLst/>
              <a:gdLst>
                <a:gd name="connsiteX0" fmla="*/ 48126 w 827772"/>
                <a:gd name="connsiteY0" fmla="*/ 433137 h 1015466"/>
                <a:gd name="connsiteX1" fmla="*/ 231006 w 827772"/>
                <a:gd name="connsiteY1" fmla="*/ 413887 h 1015466"/>
                <a:gd name="connsiteX2" fmla="*/ 413886 w 827772"/>
                <a:gd name="connsiteY2" fmla="*/ 514952 h 1015466"/>
                <a:gd name="connsiteX3" fmla="*/ 409073 w 827772"/>
                <a:gd name="connsiteY3" fmla="*/ 726708 h 1015466"/>
                <a:gd name="connsiteX4" fmla="*/ 293570 w 827772"/>
                <a:gd name="connsiteY4" fmla="*/ 909588 h 1015466"/>
                <a:gd name="connsiteX5" fmla="*/ 457200 w 827772"/>
                <a:gd name="connsiteY5" fmla="*/ 1010653 h 1015466"/>
                <a:gd name="connsiteX6" fmla="*/ 827772 w 827772"/>
                <a:gd name="connsiteY6" fmla="*/ 1015466 h 1015466"/>
                <a:gd name="connsiteX7" fmla="*/ 808522 w 827772"/>
                <a:gd name="connsiteY7" fmla="*/ 505327 h 1015466"/>
                <a:gd name="connsiteX8" fmla="*/ 577516 w 827772"/>
                <a:gd name="connsiteY8" fmla="*/ 0 h 1015466"/>
                <a:gd name="connsiteX9" fmla="*/ 91440 w 827772"/>
                <a:gd name="connsiteY9" fmla="*/ 91440 h 1015466"/>
                <a:gd name="connsiteX10" fmla="*/ 0 w 827772"/>
                <a:gd name="connsiteY10" fmla="*/ 360948 h 1015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27772" h="1015466">
                  <a:moveTo>
                    <a:pt x="48126" y="433137"/>
                  </a:moveTo>
                  <a:lnTo>
                    <a:pt x="231006" y="413887"/>
                  </a:lnTo>
                  <a:lnTo>
                    <a:pt x="413886" y="514952"/>
                  </a:lnTo>
                  <a:lnTo>
                    <a:pt x="409073" y="726708"/>
                  </a:lnTo>
                  <a:lnTo>
                    <a:pt x="293570" y="909588"/>
                  </a:lnTo>
                  <a:lnTo>
                    <a:pt x="457200" y="1010653"/>
                  </a:lnTo>
                  <a:lnTo>
                    <a:pt x="827772" y="1015466"/>
                  </a:lnTo>
                  <a:lnTo>
                    <a:pt x="808522" y="505327"/>
                  </a:lnTo>
                  <a:lnTo>
                    <a:pt x="577516" y="0"/>
                  </a:lnTo>
                  <a:lnTo>
                    <a:pt x="91440" y="91440"/>
                  </a:lnTo>
                  <a:lnTo>
                    <a:pt x="0" y="360948"/>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a:extLst>
              <a:ext uri="{FF2B5EF4-FFF2-40B4-BE49-F238E27FC236}">
                <a16:creationId xmlns:a16="http://schemas.microsoft.com/office/drawing/2014/main" id="{A8C1F291-DAB5-4EE8-8916-1878F55687FA}"/>
              </a:ext>
            </a:extLst>
          </p:cNvPr>
          <p:cNvPicPr>
            <a:picLocks noChangeAspect="1"/>
          </p:cNvPicPr>
          <p:nvPr/>
        </p:nvPicPr>
        <p:blipFill>
          <a:blip r:embed="rId5"/>
          <a:stretch>
            <a:fillRect/>
          </a:stretch>
        </p:blipFill>
        <p:spPr>
          <a:xfrm>
            <a:off x="2277196" y="4608295"/>
            <a:ext cx="6782545" cy="2096754"/>
          </a:xfrm>
          <a:prstGeom prst="rect">
            <a:avLst/>
          </a:prstGeom>
        </p:spPr>
      </p:pic>
      <p:sp>
        <p:nvSpPr>
          <p:cNvPr id="23" name="TextBox 22">
            <a:extLst>
              <a:ext uri="{FF2B5EF4-FFF2-40B4-BE49-F238E27FC236}">
                <a16:creationId xmlns:a16="http://schemas.microsoft.com/office/drawing/2014/main" id="{3B6E6F90-FF88-4C71-92DC-75539E0D2C32}"/>
              </a:ext>
            </a:extLst>
          </p:cNvPr>
          <p:cNvSpPr txBox="1"/>
          <p:nvPr/>
        </p:nvSpPr>
        <p:spPr>
          <a:xfrm>
            <a:off x="7157792" y="5771811"/>
            <a:ext cx="1257075" cy="523220"/>
          </a:xfrm>
          <a:prstGeom prst="rect">
            <a:avLst/>
          </a:prstGeom>
          <a:noFill/>
        </p:spPr>
        <p:txBody>
          <a:bodyPr wrap="none" rtlCol="0">
            <a:spAutoFit/>
          </a:bodyPr>
          <a:lstStyle/>
          <a:p>
            <a:r>
              <a:rPr lang="en-US" sz="2800" baseline="30000" dirty="0">
                <a:solidFill>
                  <a:schemeClr val="bg1"/>
                </a:solidFill>
              </a:rPr>
              <a:t>9</a:t>
            </a:r>
            <a:r>
              <a:rPr lang="en-US" sz="2800" dirty="0">
                <a:solidFill>
                  <a:schemeClr val="bg1"/>
                </a:solidFill>
              </a:rPr>
              <a:t>Be+Au</a:t>
            </a:r>
          </a:p>
        </p:txBody>
      </p:sp>
    </p:spTree>
    <p:extLst>
      <p:ext uri="{BB962C8B-B14F-4D97-AF65-F5344CB8AC3E}">
        <p14:creationId xmlns:p14="http://schemas.microsoft.com/office/powerpoint/2010/main" val="190404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20" grpId="0"/>
      <p:bldP spid="14" grpId="0" animBg="1"/>
      <p:bldP spid="2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F9D489C-FA5E-469C-9D70-D2AD398B02D1}" type="slidenum">
              <a:rPr lang="en-US" smtClean="0"/>
              <a:pPr/>
              <a:t>46</a:t>
            </a:fld>
            <a:endParaRPr lang="en-US"/>
          </a:p>
        </p:txBody>
      </p:sp>
      <p:sp>
        <p:nvSpPr>
          <p:cNvPr id="5" name="TextBox 4"/>
          <p:cNvSpPr txBox="1"/>
          <p:nvPr/>
        </p:nvSpPr>
        <p:spPr>
          <a:xfrm>
            <a:off x="533401" y="39469"/>
            <a:ext cx="8153400" cy="584775"/>
          </a:xfrm>
          <a:prstGeom prst="rect">
            <a:avLst/>
          </a:prstGeom>
          <a:noFill/>
        </p:spPr>
        <p:txBody>
          <a:bodyPr wrap="square" rtlCol="0">
            <a:spAutoFit/>
          </a:bodyPr>
          <a:lstStyle/>
          <a:p>
            <a:pPr algn="ctr"/>
            <a:r>
              <a:rPr lang="en-US" sz="3200" b="0" u="sng" dirty="0">
                <a:solidFill>
                  <a:schemeClr val="bg1"/>
                </a:solidFill>
              </a:rPr>
              <a:t>Emergent Phenomena</a:t>
            </a:r>
          </a:p>
        </p:txBody>
      </p:sp>
      <p:sp>
        <p:nvSpPr>
          <p:cNvPr id="6" name="TextBox 5"/>
          <p:cNvSpPr txBox="1"/>
          <p:nvPr/>
        </p:nvSpPr>
        <p:spPr>
          <a:xfrm>
            <a:off x="76200" y="760035"/>
            <a:ext cx="8763000" cy="2923877"/>
          </a:xfrm>
          <a:prstGeom prst="rect">
            <a:avLst/>
          </a:prstGeom>
          <a:noFill/>
        </p:spPr>
        <p:txBody>
          <a:bodyPr wrap="square" rtlCol="0">
            <a:spAutoFit/>
          </a:bodyPr>
          <a:lstStyle/>
          <a:p>
            <a:r>
              <a:rPr lang="en-US" sz="2800" b="0" dirty="0">
                <a:solidFill>
                  <a:schemeClr val="bg1"/>
                </a:solidFill>
              </a:rPr>
              <a:t>Connection from the Strong Force (QCD) </a:t>
            </a:r>
          </a:p>
          <a:p>
            <a:r>
              <a:rPr lang="en-US" sz="2800" b="0" dirty="0">
                <a:solidFill>
                  <a:schemeClr val="bg1"/>
                </a:solidFill>
              </a:rPr>
              <a:t>to the</a:t>
            </a:r>
            <a:r>
              <a:rPr lang="en-US" sz="2800" dirty="0">
                <a:solidFill>
                  <a:schemeClr val="bg1"/>
                </a:solidFill>
              </a:rPr>
              <a:t> </a:t>
            </a:r>
            <a:r>
              <a:rPr lang="en-US" sz="2800" b="0" dirty="0">
                <a:solidFill>
                  <a:schemeClr val="bg1"/>
                </a:solidFill>
              </a:rPr>
              <a:t>phenomena of confinement and </a:t>
            </a:r>
          </a:p>
          <a:p>
            <a:r>
              <a:rPr lang="en-US" sz="2800" b="0" dirty="0">
                <a:solidFill>
                  <a:schemeClr val="bg1"/>
                </a:solidFill>
              </a:rPr>
              <a:t>asymptotic freedom was fundamental</a:t>
            </a:r>
          </a:p>
          <a:p>
            <a:endParaRPr lang="en-US" sz="1600" b="0" dirty="0">
              <a:solidFill>
                <a:schemeClr val="bg1"/>
              </a:solidFill>
            </a:endParaRPr>
          </a:p>
          <a:p>
            <a:r>
              <a:rPr lang="en-US" sz="2800" b="0" dirty="0">
                <a:solidFill>
                  <a:schemeClr val="bg1"/>
                </a:solidFill>
              </a:rPr>
              <a:t>Connection from QCD to the emergent phenomena of near perfect fluidity of the Quark-Gluon Plasma is just as fundamental </a:t>
            </a:r>
          </a:p>
        </p:txBody>
      </p:sp>
      <p:pic>
        <p:nvPicPr>
          <p:cNvPr id="7" name="Picture 2" descr="http://amhistory.si.edu/img/collections_xlarge/nmah2004-02801_428px.jpg"/>
          <p:cNvPicPr>
            <a:picLocks noChangeAspect="1" noChangeArrowheads="1"/>
          </p:cNvPicPr>
          <p:nvPr/>
        </p:nvPicPr>
        <p:blipFill>
          <a:blip r:embed="rId2" cstate="print">
            <a:clrChange>
              <a:clrFrom>
                <a:srgbClr val="0A0A0A"/>
              </a:clrFrom>
              <a:clrTo>
                <a:srgbClr val="0A0A0A">
                  <a:alpha val="0"/>
                </a:srgbClr>
              </a:clrTo>
            </a:clrChange>
          </a:blip>
          <a:srcRect/>
          <a:stretch>
            <a:fillRect/>
          </a:stretch>
        </p:blipFill>
        <p:spPr bwMode="auto">
          <a:xfrm>
            <a:off x="6934200" y="624244"/>
            <a:ext cx="1676399" cy="1535394"/>
          </a:xfrm>
          <a:prstGeom prst="rect">
            <a:avLst/>
          </a:prstGeom>
          <a:noFill/>
        </p:spPr>
      </p:pic>
      <p:sp>
        <p:nvSpPr>
          <p:cNvPr id="8" name="TextBox 7"/>
          <p:cNvSpPr txBox="1"/>
          <p:nvPr/>
        </p:nvSpPr>
        <p:spPr>
          <a:xfrm>
            <a:off x="76200" y="3846255"/>
            <a:ext cx="8991600" cy="2554545"/>
          </a:xfrm>
          <a:prstGeom prst="rect">
            <a:avLst/>
          </a:prstGeom>
          <a:solidFill>
            <a:schemeClr val="tx1"/>
          </a:solidFill>
          <a:ln>
            <a:solidFill>
              <a:schemeClr val="bg2"/>
            </a:solidFill>
          </a:ln>
        </p:spPr>
        <p:txBody>
          <a:bodyPr wrap="square" rtlCol="0">
            <a:spAutoFit/>
          </a:bodyPr>
          <a:lstStyle/>
          <a:p>
            <a:pPr algn="ctr"/>
            <a:r>
              <a:rPr lang="en-US" sz="2800" b="0" dirty="0">
                <a:solidFill>
                  <a:srgbClr val="FFC000"/>
                </a:solidFill>
              </a:rPr>
              <a:t>Perfect fluidity tells us the nature of the QGP,</a:t>
            </a:r>
          </a:p>
          <a:p>
            <a:pPr algn="ctr"/>
            <a:r>
              <a:rPr lang="en-US" sz="2800" b="0" dirty="0">
                <a:solidFill>
                  <a:srgbClr val="FFC000"/>
                </a:solidFill>
              </a:rPr>
              <a:t>more importantly we need to reconcile:</a:t>
            </a:r>
          </a:p>
          <a:p>
            <a:pPr algn="ctr"/>
            <a:r>
              <a:rPr lang="en-US" sz="2000" b="0" dirty="0">
                <a:solidFill>
                  <a:srgbClr val="FFC000"/>
                </a:solidFill>
              </a:rPr>
              <a:t> </a:t>
            </a:r>
          </a:p>
          <a:p>
            <a:pPr algn="ctr"/>
            <a:r>
              <a:rPr lang="en-US" sz="2800" b="0" dirty="0">
                <a:solidFill>
                  <a:srgbClr val="FFC000"/>
                </a:solidFill>
              </a:rPr>
              <a:t>Most important discovery in field:  </a:t>
            </a:r>
            <a:r>
              <a:rPr lang="en-US" sz="2800" b="0" u="sng" dirty="0">
                <a:solidFill>
                  <a:srgbClr val="FFC000"/>
                </a:solidFill>
              </a:rPr>
              <a:t>perfect fluid </a:t>
            </a:r>
          </a:p>
          <a:p>
            <a:pPr algn="ctr"/>
            <a:r>
              <a:rPr lang="en-US" sz="2800" b="0" dirty="0">
                <a:solidFill>
                  <a:schemeClr val="bg1"/>
                </a:solidFill>
              </a:rPr>
              <a:t>&amp;</a:t>
            </a:r>
          </a:p>
          <a:p>
            <a:pPr algn="ctr"/>
            <a:r>
              <a:rPr lang="en-US" sz="2800" b="0" dirty="0">
                <a:solidFill>
                  <a:srgbClr val="FFC000"/>
                </a:solidFill>
              </a:rPr>
              <a:t>Crucial part of QCD:   </a:t>
            </a:r>
            <a:r>
              <a:rPr lang="en-US" sz="2800" b="0" u="sng" dirty="0">
                <a:solidFill>
                  <a:srgbClr val="FFC000"/>
                </a:solidFill>
              </a:rPr>
              <a:t>weak coupling at short distances</a:t>
            </a:r>
          </a:p>
        </p:txBody>
      </p:sp>
    </p:spTree>
    <p:extLst>
      <p:ext uri="{BB962C8B-B14F-4D97-AF65-F5344CB8AC3E}">
        <p14:creationId xmlns:p14="http://schemas.microsoft.com/office/powerpoint/2010/main" val="861630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381000" y="762000"/>
            <a:ext cx="8458200" cy="502167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7D2EE13E-175B-46ED-911B-514F7D1D6546}" type="slidenum">
              <a:rPr lang="en-US" smtClean="0"/>
              <a:pPr/>
              <a:t>47</a:t>
            </a:fld>
            <a:endParaRPr lang="en-US"/>
          </a:p>
        </p:txBody>
      </p:sp>
      <p:sp>
        <p:nvSpPr>
          <p:cNvPr id="13" name="Title 1"/>
          <p:cNvSpPr>
            <a:spLocks noGrp="1"/>
          </p:cNvSpPr>
          <p:nvPr>
            <p:ph type="title"/>
          </p:nvPr>
        </p:nvSpPr>
        <p:spPr>
          <a:xfrm>
            <a:off x="457200" y="-228600"/>
            <a:ext cx="8229600" cy="1143000"/>
          </a:xfrm>
        </p:spPr>
        <p:txBody>
          <a:bodyPr>
            <a:normAutofit/>
          </a:bodyPr>
          <a:lstStyle/>
          <a:p>
            <a:r>
              <a:rPr lang="en-US" sz="3200" u="sng" dirty="0">
                <a:solidFill>
                  <a:schemeClr val="bg1"/>
                </a:solidFill>
              </a:rPr>
              <a:t>Very Fun to Build Something New!</a:t>
            </a:r>
          </a:p>
        </p:txBody>
      </p:sp>
      <p:sp>
        <p:nvSpPr>
          <p:cNvPr id="15" name="TextBox 14"/>
          <p:cNvSpPr txBox="1"/>
          <p:nvPr/>
        </p:nvSpPr>
        <p:spPr>
          <a:xfrm>
            <a:off x="639279" y="5612249"/>
            <a:ext cx="7732181" cy="1169551"/>
          </a:xfrm>
          <a:prstGeom prst="rect">
            <a:avLst/>
          </a:prstGeom>
          <a:noFill/>
        </p:spPr>
        <p:txBody>
          <a:bodyPr wrap="none" rtlCol="0">
            <a:spAutoFit/>
          </a:bodyPr>
          <a:lstStyle/>
          <a:p>
            <a:pPr algn="ctr"/>
            <a:endParaRPr lang="en-US" sz="1400" dirty="0">
              <a:solidFill>
                <a:srgbClr val="FFFF00"/>
              </a:solidFill>
            </a:endParaRPr>
          </a:p>
          <a:p>
            <a:pPr algn="ctr"/>
            <a:r>
              <a:rPr lang="en-US" sz="2800" dirty="0">
                <a:solidFill>
                  <a:srgbClr val="FFFF00"/>
                </a:solidFill>
              </a:rPr>
              <a:t>Recording billions of </a:t>
            </a:r>
            <a:r>
              <a:rPr lang="en-US" sz="2800" dirty="0" err="1">
                <a:solidFill>
                  <a:srgbClr val="FFFF00"/>
                </a:solidFill>
              </a:rPr>
              <a:t>Au+Au</a:t>
            </a:r>
            <a:r>
              <a:rPr lang="en-US" sz="2800" dirty="0">
                <a:solidFill>
                  <a:srgbClr val="FFFF00"/>
                </a:solidFill>
              </a:rPr>
              <a:t> interactions in one-year</a:t>
            </a:r>
          </a:p>
          <a:p>
            <a:pPr algn="ctr"/>
            <a:r>
              <a:rPr lang="en-US" sz="2800" dirty="0">
                <a:solidFill>
                  <a:srgbClr val="FFFF00"/>
                </a:solidFill>
              </a:rPr>
              <a:t>Maximizing efficiency of RHIC running </a:t>
            </a:r>
          </a:p>
        </p:txBody>
      </p:sp>
      <p:sp>
        <p:nvSpPr>
          <p:cNvPr id="14" name="TextBox 13"/>
          <p:cNvSpPr txBox="1"/>
          <p:nvPr/>
        </p:nvSpPr>
        <p:spPr>
          <a:xfrm>
            <a:off x="609600" y="837486"/>
            <a:ext cx="3048000" cy="4801314"/>
          </a:xfrm>
          <a:prstGeom prst="rect">
            <a:avLst/>
          </a:prstGeom>
          <a:noFill/>
        </p:spPr>
        <p:txBody>
          <a:bodyPr wrap="square" rtlCol="0">
            <a:spAutoFit/>
          </a:bodyPr>
          <a:lstStyle/>
          <a:p>
            <a:pPr algn="ctr"/>
            <a:r>
              <a:rPr lang="en-US" sz="2800" dirty="0" err="1">
                <a:solidFill>
                  <a:srgbClr val="FF0000"/>
                </a:solidFill>
              </a:rPr>
              <a:t>BaBar</a:t>
            </a:r>
            <a:r>
              <a:rPr lang="en-US" sz="2800" dirty="0">
                <a:solidFill>
                  <a:srgbClr val="FF0000"/>
                </a:solidFill>
              </a:rPr>
              <a:t> Magnet 1.5 T</a:t>
            </a:r>
          </a:p>
          <a:p>
            <a:pPr algn="ctr"/>
            <a:endParaRPr lang="en-US" dirty="0">
              <a:solidFill>
                <a:srgbClr val="FF0000"/>
              </a:solidFill>
            </a:endParaRPr>
          </a:p>
          <a:p>
            <a:pPr algn="ctr"/>
            <a:r>
              <a:rPr lang="en-US" sz="2800" dirty="0">
                <a:solidFill>
                  <a:srgbClr val="FF0000"/>
                </a:solidFill>
              </a:rPr>
              <a:t>Coverage |</a:t>
            </a:r>
            <a:r>
              <a:rPr lang="en-US" sz="2800" dirty="0">
                <a:solidFill>
                  <a:srgbClr val="FF0000"/>
                </a:solidFill>
                <a:latin typeface="Symbol" pitchFamily="18" charset="2"/>
              </a:rPr>
              <a:t>h</a:t>
            </a:r>
            <a:r>
              <a:rPr lang="en-US" sz="2800" dirty="0">
                <a:solidFill>
                  <a:srgbClr val="FF0000"/>
                </a:solidFill>
              </a:rPr>
              <a:t>| &lt; 1.1</a:t>
            </a:r>
          </a:p>
          <a:p>
            <a:pPr algn="ctr"/>
            <a:endParaRPr lang="en-US" sz="2800" dirty="0">
              <a:solidFill>
                <a:srgbClr val="FF0000"/>
              </a:solidFill>
            </a:endParaRPr>
          </a:p>
          <a:p>
            <a:pPr algn="ctr"/>
            <a:r>
              <a:rPr lang="en-US" sz="2800" dirty="0">
                <a:solidFill>
                  <a:srgbClr val="0070C0"/>
                </a:solidFill>
              </a:rPr>
              <a:t>Inner MAPS tracker</a:t>
            </a:r>
          </a:p>
          <a:p>
            <a:pPr algn="ctr"/>
            <a:r>
              <a:rPr lang="en-US" sz="2800" dirty="0">
                <a:solidFill>
                  <a:srgbClr val="0070C0"/>
                </a:solidFill>
              </a:rPr>
              <a:t>Outer Fast TPC</a:t>
            </a:r>
            <a:endParaRPr lang="en-US" dirty="0">
              <a:solidFill>
                <a:srgbClr val="0070C0"/>
              </a:solidFill>
            </a:endParaRPr>
          </a:p>
          <a:p>
            <a:pPr algn="ctr"/>
            <a:endParaRPr lang="en-US" dirty="0">
              <a:solidFill>
                <a:srgbClr val="FF0000"/>
              </a:solidFill>
            </a:endParaRPr>
          </a:p>
          <a:p>
            <a:pPr algn="ctr"/>
            <a:r>
              <a:rPr lang="en-US" sz="2800" dirty="0">
                <a:solidFill>
                  <a:srgbClr val="FF0000"/>
                </a:solidFill>
              </a:rPr>
              <a:t>Electromagnetic</a:t>
            </a:r>
          </a:p>
          <a:p>
            <a:pPr algn="ctr"/>
            <a:r>
              <a:rPr lang="en-US" sz="2800" dirty="0">
                <a:solidFill>
                  <a:srgbClr val="FF0000"/>
                </a:solidFill>
              </a:rPr>
              <a:t>Calorimeter</a:t>
            </a:r>
          </a:p>
          <a:p>
            <a:pPr algn="ctr"/>
            <a:endParaRPr lang="en-US" dirty="0">
              <a:solidFill>
                <a:srgbClr val="FF0000"/>
              </a:solidFill>
            </a:endParaRPr>
          </a:p>
          <a:p>
            <a:pPr algn="ctr"/>
            <a:r>
              <a:rPr lang="en-US" sz="2800" dirty="0" err="1">
                <a:solidFill>
                  <a:srgbClr val="FF0000"/>
                </a:solidFill>
              </a:rPr>
              <a:t>Hadronic</a:t>
            </a:r>
            <a:r>
              <a:rPr lang="en-US" sz="2800" dirty="0">
                <a:solidFill>
                  <a:srgbClr val="FF0000"/>
                </a:solidFill>
              </a:rPr>
              <a:t> Calorimeter</a:t>
            </a:r>
          </a:p>
        </p:txBody>
      </p:sp>
      <p:pic>
        <p:nvPicPr>
          <p:cNvPr id="2" name="Picture 1"/>
          <p:cNvPicPr>
            <a:picLocks noChangeAspect="1"/>
          </p:cNvPicPr>
          <p:nvPr/>
        </p:nvPicPr>
        <p:blipFill>
          <a:blip r:embed="rId2"/>
          <a:stretch>
            <a:fillRect/>
          </a:stretch>
        </p:blipFill>
        <p:spPr>
          <a:xfrm>
            <a:off x="4267200" y="766205"/>
            <a:ext cx="4439100" cy="5017469"/>
          </a:xfrm>
          <a:prstGeom prst="rect">
            <a:avLst/>
          </a:prstGeom>
        </p:spPr>
      </p:pic>
      <p:sp>
        <p:nvSpPr>
          <p:cNvPr id="4" name="Rectangle 3"/>
          <p:cNvSpPr/>
          <p:nvPr/>
        </p:nvSpPr>
        <p:spPr>
          <a:xfrm>
            <a:off x="4267200" y="1663308"/>
            <a:ext cx="4572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PHENIX_front.jpg"/>
          <p:cNvPicPr>
            <a:picLocks noChangeAspect="1"/>
          </p:cNvPicPr>
          <p:nvPr/>
        </p:nvPicPr>
        <p:blipFill>
          <a:blip r:embed="rId3" cstate="print"/>
          <a:stretch>
            <a:fillRect/>
          </a:stretch>
        </p:blipFill>
        <p:spPr>
          <a:xfrm>
            <a:off x="6324600" y="4971390"/>
            <a:ext cx="2362200" cy="717977"/>
          </a:xfrm>
          <a:prstGeom prst="rect">
            <a:avLst/>
          </a:prstGeom>
        </p:spPr>
      </p:pic>
      <p:sp>
        <p:nvSpPr>
          <p:cNvPr id="5" name="TextBox 4"/>
          <p:cNvSpPr txBox="1"/>
          <p:nvPr/>
        </p:nvSpPr>
        <p:spPr>
          <a:xfrm>
            <a:off x="177584" y="2444226"/>
            <a:ext cx="8814016" cy="1446550"/>
          </a:xfrm>
          <a:prstGeom prst="rect">
            <a:avLst/>
          </a:prstGeom>
          <a:solidFill>
            <a:schemeClr val="tx1"/>
          </a:solidFill>
          <a:ln>
            <a:solidFill>
              <a:srgbClr val="FFFF00"/>
            </a:solidFill>
          </a:ln>
        </p:spPr>
        <p:txBody>
          <a:bodyPr wrap="none" rtlCol="0">
            <a:spAutoFit/>
          </a:bodyPr>
          <a:lstStyle/>
          <a:p>
            <a:pPr algn="ctr"/>
            <a:r>
              <a:rPr lang="en-US" sz="4400" dirty="0">
                <a:solidFill>
                  <a:srgbClr val="FFFF00"/>
                </a:solidFill>
              </a:rPr>
              <a:t>CD-0 Approval , September 27, 2016 !</a:t>
            </a:r>
          </a:p>
          <a:p>
            <a:pPr algn="ctr"/>
            <a:r>
              <a:rPr lang="en-US" sz="4400" dirty="0">
                <a:solidFill>
                  <a:srgbClr val="FFFF00"/>
                </a:solidFill>
              </a:rPr>
              <a:t>CD-1/3A Approval, August 27, 2018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1C5FB616-6146-403C-B8A3-537DA1C66144}"/>
              </a:ext>
            </a:extLst>
          </p:cNvPr>
          <p:cNvGrpSpPr/>
          <p:nvPr/>
        </p:nvGrpSpPr>
        <p:grpSpPr>
          <a:xfrm rot="5944907">
            <a:off x="1539152" y="1474834"/>
            <a:ext cx="238500" cy="78575"/>
            <a:chOff x="356461" y="4014061"/>
            <a:chExt cx="2763331" cy="914400"/>
          </a:xfrm>
        </p:grpSpPr>
        <p:sp>
          <p:nvSpPr>
            <p:cNvPr id="77" name="Arc 76">
              <a:extLst>
                <a:ext uri="{FF2B5EF4-FFF2-40B4-BE49-F238E27FC236}">
                  <a16:creationId xmlns:a16="http://schemas.microsoft.com/office/drawing/2014/main" id="{1DED8E6C-BDB9-4F80-A43E-11A0BB3410D6}"/>
                </a:ext>
              </a:extLst>
            </p:cNvPr>
            <p:cNvSpPr/>
            <p:nvPr/>
          </p:nvSpPr>
          <p:spPr>
            <a:xfrm>
              <a:off x="3564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8" name="Arc 77">
              <a:extLst>
                <a:ext uri="{FF2B5EF4-FFF2-40B4-BE49-F238E27FC236}">
                  <a16:creationId xmlns:a16="http://schemas.microsoft.com/office/drawing/2014/main" id="{9E568EE1-FBBB-4979-AF76-630141C45E58}"/>
                </a:ext>
              </a:extLst>
            </p:cNvPr>
            <p:cNvSpPr/>
            <p:nvPr/>
          </p:nvSpPr>
          <p:spPr>
            <a:xfrm>
              <a:off x="15860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9" name="Arc 78">
              <a:extLst>
                <a:ext uri="{FF2B5EF4-FFF2-40B4-BE49-F238E27FC236}">
                  <a16:creationId xmlns:a16="http://schemas.microsoft.com/office/drawing/2014/main" id="{7AFB96A5-AAAC-4E31-A493-91277A6B5A6B}"/>
                </a:ext>
              </a:extLst>
            </p:cNvPr>
            <p:cNvSpPr/>
            <p:nvPr/>
          </p:nvSpPr>
          <p:spPr>
            <a:xfrm>
              <a:off x="9757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0" name="Arc 79">
              <a:extLst>
                <a:ext uri="{FF2B5EF4-FFF2-40B4-BE49-F238E27FC236}">
                  <a16:creationId xmlns:a16="http://schemas.microsoft.com/office/drawing/2014/main" id="{57E75421-5CEB-4456-AFD4-12E59E7CB7E4}"/>
                </a:ext>
              </a:extLst>
            </p:cNvPr>
            <p:cNvSpPr/>
            <p:nvPr/>
          </p:nvSpPr>
          <p:spPr>
            <a:xfrm>
              <a:off x="22053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1" name="Arc 80">
              <a:extLst>
                <a:ext uri="{FF2B5EF4-FFF2-40B4-BE49-F238E27FC236}">
                  <a16:creationId xmlns:a16="http://schemas.microsoft.com/office/drawing/2014/main" id="{3BAC1EDA-5BDF-4DE6-B2D5-E5AA706415EF}"/>
                </a:ext>
              </a:extLst>
            </p:cNvPr>
            <p:cNvSpPr/>
            <p:nvPr/>
          </p:nvSpPr>
          <p:spPr>
            <a:xfrm flipV="1">
              <a:off x="975792" y="4136369"/>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2" name="Arc 81">
              <a:extLst>
                <a:ext uri="{FF2B5EF4-FFF2-40B4-BE49-F238E27FC236}">
                  <a16:creationId xmlns:a16="http://schemas.microsoft.com/office/drawing/2014/main" id="{BA25A4DC-4FCC-4B9C-917D-46C062281BBA}"/>
                </a:ext>
              </a:extLst>
            </p:cNvPr>
            <p:cNvSpPr/>
            <p:nvPr/>
          </p:nvSpPr>
          <p:spPr>
            <a:xfrm flipV="1">
              <a:off x="1586061" y="4136369"/>
              <a:ext cx="304131"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83" name="Arc 82">
              <a:extLst>
                <a:ext uri="{FF2B5EF4-FFF2-40B4-BE49-F238E27FC236}">
                  <a16:creationId xmlns:a16="http://schemas.microsoft.com/office/drawing/2014/main" id="{421525C1-4C78-468E-81E3-1F298E0B7B0B}"/>
                </a:ext>
              </a:extLst>
            </p:cNvPr>
            <p:cNvSpPr/>
            <p:nvPr/>
          </p:nvSpPr>
          <p:spPr>
            <a:xfrm flipV="1">
              <a:off x="2205392" y="4134912"/>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32" name="Group 31">
            <a:extLst>
              <a:ext uri="{FF2B5EF4-FFF2-40B4-BE49-F238E27FC236}">
                <a16:creationId xmlns:a16="http://schemas.microsoft.com/office/drawing/2014/main" id="{C8BAE9F4-1F20-40B3-B0E4-228BF0E09F38}"/>
              </a:ext>
            </a:extLst>
          </p:cNvPr>
          <p:cNvGrpSpPr/>
          <p:nvPr/>
        </p:nvGrpSpPr>
        <p:grpSpPr>
          <a:xfrm rot="5944907">
            <a:off x="1298691" y="1715964"/>
            <a:ext cx="238500" cy="78575"/>
            <a:chOff x="356461" y="4014061"/>
            <a:chExt cx="2763331" cy="914400"/>
          </a:xfrm>
        </p:grpSpPr>
        <p:sp>
          <p:nvSpPr>
            <p:cNvPr id="70" name="Arc 69">
              <a:extLst>
                <a:ext uri="{FF2B5EF4-FFF2-40B4-BE49-F238E27FC236}">
                  <a16:creationId xmlns:a16="http://schemas.microsoft.com/office/drawing/2014/main" id="{BC8CB454-3A25-4045-9749-F24501E0394A}"/>
                </a:ext>
              </a:extLst>
            </p:cNvPr>
            <p:cNvSpPr/>
            <p:nvPr/>
          </p:nvSpPr>
          <p:spPr>
            <a:xfrm>
              <a:off x="3564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1" name="Arc 70">
              <a:extLst>
                <a:ext uri="{FF2B5EF4-FFF2-40B4-BE49-F238E27FC236}">
                  <a16:creationId xmlns:a16="http://schemas.microsoft.com/office/drawing/2014/main" id="{A8648535-48A6-4A64-90AB-0335A9A57EE0}"/>
                </a:ext>
              </a:extLst>
            </p:cNvPr>
            <p:cNvSpPr/>
            <p:nvPr/>
          </p:nvSpPr>
          <p:spPr>
            <a:xfrm>
              <a:off x="15860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2" name="Arc 71">
              <a:extLst>
                <a:ext uri="{FF2B5EF4-FFF2-40B4-BE49-F238E27FC236}">
                  <a16:creationId xmlns:a16="http://schemas.microsoft.com/office/drawing/2014/main" id="{F80DD5FD-CACE-411A-A857-DA6E92EFA34C}"/>
                </a:ext>
              </a:extLst>
            </p:cNvPr>
            <p:cNvSpPr/>
            <p:nvPr/>
          </p:nvSpPr>
          <p:spPr>
            <a:xfrm>
              <a:off x="9757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3" name="Arc 72">
              <a:extLst>
                <a:ext uri="{FF2B5EF4-FFF2-40B4-BE49-F238E27FC236}">
                  <a16:creationId xmlns:a16="http://schemas.microsoft.com/office/drawing/2014/main" id="{A13E815E-0541-44DA-8B25-AE7C5D951A1B}"/>
                </a:ext>
              </a:extLst>
            </p:cNvPr>
            <p:cNvSpPr/>
            <p:nvPr/>
          </p:nvSpPr>
          <p:spPr>
            <a:xfrm>
              <a:off x="22053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4" name="Arc 73">
              <a:extLst>
                <a:ext uri="{FF2B5EF4-FFF2-40B4-BE49-F238E27FC236}">
                  <a16:creationId xmlns:a16="http://schemas.microsoft.com/office/drawing/2014/main" id="{DAD03F62-6389-4FF5-9C5A-FB4D87CA384C}"/>
                </a:ext>
              </a:extLst>
            </p:cNvPr>
            <p:cNvSpPr/>
            <p:nvPr/>
          </p:nvSpPr>
          <p:spPr>
            <a:xfrm flipV="1">
              <a:off x="975792" y="4136369"/>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5" name="Arc 74">
              <a:extLst>
                <a:ext uri="{FF2B5EF4-FFF2-40B4-BE49-F238E27FC236}">
                  <a16:creationId xmlns:a16="http://schemas.microsoft.com/office/drawing/2014/main" id="{DF4C4A14-FE2A-46F6-913F-BFC97EC8B769}"/>
                </a:ext>
              </a:extLst>
            </p:cNvPr>
            <p:cNvSpPr/>
            <p:nvPr/>
          </p:nvSpPr>
          <p:spPr>
            <a:xfrm flipV="1">
              <a:off x="1586061" y="4136369"/>
              <a:ext cx="304131"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76" name="Arc 75">
              <a:extLst>
                <a:ext uri="{FF2B5EF4-FFF2-40B4-BE49-F238E27FC236}">
                  <a16:creationId xmlns:a16="http://schemas.microsoft.com/office/drawing/2014/main" id="{3C8F03A9-AD48-4C83-A5E2-ABE40CB9D825}"/>
                </a:ext>
              </a:extLst>
            </p:cNvPr>
            <p:cNvSpPr/>
            <p:nvPr/>
          </p:nvSpPr>
          <p:spPr>
            <a:xfrm flipV="1">
              <a:off x="2205392" y="4134912"/>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33" name="Group 32">
            <a:extLst>
              <a:ext uri="{FF2B5EF4-FFF2-40B4-BE49-F238E27FC236}">
                <a16:creationId xmlns:a16="http://schemas.microsoft.com/office/drawing/2014/main" id="{250E0887-D98E-4E8E-8B6F-4389BFF755AA}"/>
              </a:ext>
            </a:extLst>
          </p:cNvPr>
          <p:cNvGrpSpPr/>
          <p:nvPr/>
        </p:nvGrpSpPr>
        <p:grpSpPr>
          <a:xfrm rot="9926311" flipV="1">
            <a:off x="1221832" y="1584244"/>
            <a:ext cx="237454" cy="78781"/>
            <a:chOff x="356461" y="4014061"/>
            <a:chExt cx="2763331" cy="914400"/>
          </a:xfrm>
        </p:grpSpPr>
        <p:sp>
          <p:nvSpPr>
            <p:cNvPr id="63" name="Arc 62">
              <a:extLst>
                <a:ext uri="{FF2B5EF4-FFF2-40B4-BE49-F238E27FC236}">
                  <a16:creationId xmlns:a16="http://schemas.microsoft.com/office/drawing/2014/main" id="{97B8145D-69E7-4615-8AA3-F3FBEFB02900}"/>
                </a:ext>
              </a:extLst>
            </p:cNvPr>
            <p:cNvSpPr/>
            <p:nvPr/>
          </p:nvSpPr>
          <p:spPr>
            <a:xfrm>
              <a:off x="3564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4" name="Arc 63">
              <a:extLst>
                <a:ext uri="{FF2B5EF4-FFF2-40B4-BE49-F238E27FC236}">
                  <a16:creationId xmlns:a16="http://schemas.microsoft.com/office/drawing/2014/main" id="{DEF546B4-1CA4-4E51-8BEC-CF0781CFE951}"/>
                </a:ext>
              </a:extLst>
            </p:cNvPr>
            <p:cNvSpPr/>
            <p:nvPr/>
          </p:nvSpPr>
          <p:spPr>
            <a:xfrm>
              <a:off x="15860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5" name="Arc 64">
              <a:extLst>
                <a:ext uri="{FF2B5EF4-FFF2-40B4-BE49-F238E27FC236}">
                  <a16:creationId xmlns:a16="http://schemas.microsoft.com/office/drawing/2014/main" id="{B0029E7B-C41A-4637-84E1-5B5C9DF64C84}"/>
                </a:ext>
              </a:extLst>
            </p:cNvPr>
            <p:cNvSpPr/>
            <p:nvPr/>
          </p:nvSpPr>
          <p:spPr>
            <a:xfrm>
              <a:off x="9757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6" name="Arc 65">
              <a:extLst>
                <a:ext uri="{FF2B5EF4-FFF2-40B4-BE49-F238E27FC236}">
                  <a16:creationId xmlns:a16="http://schemas.microsoft.com/office/drawing/2014/main" id="{880BD764-3A33-46B5-9197-6451FCF1F929}"/>
                </a:ext>
              </a:extLst>
            </p:cNvPr>
            <p:cNvSpPr/>
            <p:nvPr/>
          </p:nvSpPr>
          <p:spPr>
            <a:xfrm>
              <a:off x="22053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7" name="Arc 66">
              <a:extLst>
                <a:ext uri="{FF2B5EF4-FFF2-40B4-BE49-F238E27FC236}">
                  <a16:creationId xmlns:a16="http://schemas.microsoft.com/office/drawing/2014/main" id="{AB490DF3-A7F5-4A98-BE8B-5BE358CA2C62}"/>
                </a:ext>
              </a:extLst>
            </p:cNvPr>
            <p:cNvSpPr/>
            <p:nvPr/>
          </p:nvSpPr>
          <p:spPr>
            <a:xfrm flipV="1">
              <a:off x="975792" y="4136369"/>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8" name="Arc 67">
              <a:extLst>
                <a:ext uri="{FF2B5EF4-FFF2-40B4-BE49-F238E27FC236}">
                  <a16:creationId xmlns:a16="http://schemas.microsoft.com/office/drawing/2014/main" id="{0F6EFC2C-CB63-40F7-AF49-89DD9B822A55}"/>
                </a:ext>
              </a:extLst>
            </p:cNvPr>
            <p:cNvSpPr/>
            <p:nvPr/>
          </p:nvSpPr>
          <p:spPr>
            <a:xfrm flipV="1">
              <a:off x="1586061" y="4136369"/>
              <a:ext cx="304131"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9" name="Arc 68">
              <a:extLst>
                <a:ext uri="{FF2B5EF4-FFF2-40B4-BE49-F238E27FC236}">
                  <a16:creationId xmlns:a16="http://schemas.microsoft.com/office/drawing/2014/main" id="{C1B4507F-BE18-4E14-876E-21BF4BEAA82C}"/>
                </a:ext>
              </a:extLst>
            </p:cNvPr>
            <p:cNvSpPr/>
            <p:nvPr/>
          </p:nvSpPr>
          <p:spPr>
            <a:xfrm flipV="1">
              <a:off x="2205392" y="4134912"/>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grpSp>
        <p:nvGrpSpPr>
          <p:cNvPr id="34" name="Group 33">
            <a:extLst>
              <a:ext uri="{FF2B5EF4-FFF2-40B4-BE49-F238E27FC236}">
                <a16:creationId xmlns:a16="http://schemas.microsoft.com/office/drawing/2014/main" id="{9BA2C5DB-84B4-4D75-A639-DB2724B55351}"/>
              </a:ext>
            </a:extLst>
          </p:cNvPr>
          <p:cNvGrpSpPr/>
          <p:nvPr/>
        </p:nvGrpSpPr>
        <p:grpSpPr>
          <a:xfrm rot="9926311" flipV="1">
            <a:off x="1409227" y="1419259"/>
            <a:ext cx="237454" cy="78781"/>
            <a:chOff x="356461" y="4014061"/>
            <a:chExt cx="2763331" cy="914400"/>
          </a:xfrm>
        </p:grpSpPr>
        <p:sp>
          <p:nvSpPr>
            <p:cNvPr id="56" name="Arc 55">
              <a:extLst>
                <a:ext uri="{FF2B5EF4-FFF2-40B4-BE49-F238E27FC236}">
                  <a16:creationId xmlns:a16="http://schemas.microsoft.com/office/drawing/2014/main" id="{66F65FF4-DB45-47DC-BD97-21D82F712982}"/>
                </a:ext>
              </a:extLst>
            </p:cNvPr>
            <p:cNvSpPr/>
            <p:nvPr/>
          </p:nvSpPr>
          <p:spPr>
            <a:xfrm>
              <a:off x="3564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7" name="Arc 56">
              <a:extLst>
                <a:ext uri="{FF2B5EF4-FFF2-40B4-BE49-F238E27FC236}">
                  <a16:creationId xmlns:a16="http://schemas.microsoft.com/office/drawing/2014/main" id="{30ACB267-8962-43BC-90C1-10C08E8CACD2}"/>
                </a:ext>
              </a:extLst>
            </p:cNvPr>
            <p:cNvSpPr/>
            <p:nvPr/>
          </p:nvSpPr>
          <p:spPr>
            <a:xfrm>
              <a:off x="1586061"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8" name="Arc 57">
              <a:extLst>
                <a:ext uri="{FF2B5EF4-FFF2-40B4-BE49-F238E27FC236}">
                  <a16:creationId xmlns:a16="http://schemas.microsoft.com/office/drawing/2014/main" id="{3ACBE0C0-14EF-406C-9982-78D93AB55450}"/>
                </a:ext>
              </a:extLst>
            </p:cNvPr>
            <p:cNvSpPr/>
            <p:nvPr/>
          </p:nvSpPr>
          <p:spPr>
            <a:xfrm>
              <a:off x="9757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9" name="Arc 58">
              <a:extLst>
                <a:ext uri="{FF2B5EF4-FFF2-40B4-BE49-F238E27FC236}">
                  <a16:creationId xmlns:a16="http://schemas.microsoft.com/office/drawing/2014/main" id="{23EB6D21-AD5A-496C-BFE8-94B022287C73}"/>
                </a:ext>
              </a:extLst>
            </p:cNvPr>
            <p:cNvSpPr/>
            <p:nvPr/>
          </p:nvSpPr>
          <p:spPr>
            <a:xfrm>
              <a:off x="2205392" y="4014061"/>
              <a:ext cx="914400" cy="914400"/>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0" name="Arc 59">
              <a:extLst>
                <a:ext uri="{FF2B5EF4-FFF2-40B4-BE49-F238E27FC236}">
                  <a16:creationId xmlns:a16="http://schemas.microsoft.com/office/drawing/2014/main" id="{851A42BF-9720-46D7-8AAF-A5D595BFAB14}"/>
                </a:ext>
              </a:extLst>
            </p:cNvPr>
            <p:cNvSpPr/>
            <p:nvPr/>
          </p:nvSpPr>
          <p:spPr>
            <a:xfrm flipV="1">
              <a:off x="975792" y="4136369"/>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1" name="Arc 60">
              <a:extLst>
                <a:ext uri="{FF2B5EF4-FFF2-40B4-BE49-F238E27FC236}">
                  <a16:creationId xmlns:a16="http://schemas.microsoft.com/office/drawing/2014/main" id="{C01A7BF0-A4AC-4512-9294-346E90493209}"/>
                </a:ext>
              </a:extLst>
            </p:cNvPr>
            <p:cNvSpPr/>
            <p:nvPr/>
          </p:nvSpPr>
          <p:spPr>
            <a:xfrm flipV="1">
              <a:off x="1586061" y="4136369"/>
              <a:ext cx="304131"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62" name="Arc 61">
              <a:extLst>
                <a:ext uri="{FF2B5EF4-FFF2-40B4-BE49-F238E27FC236}">
                  <a16:creationId xmlns:a16="http://schemas.microsoft.com/office/drawing/2014/main" id="{30CD6728-A077-4393-B1AB-6FFDADB724E1}"/>
                </a:ext>
              </a:extLst>
            </p:cNvPr>
            <p:cNvSpPr/>
            <p:nvPr/>
          </p:nvSpPr>
          <p:spPr>
            <a:xfrm flipV="1">
              <a:off x="2205392" y="4134912"/>
              <a:ext cx="295069" cy="662774"/>
            </a:xfrm>
            <a:prstGeom prst="arc">
              <a:avLst>
                <a:gd name="adj1" fmla="val 10804397"/>
                <a:gd name="adj2" fmla="val 0"/>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sp>
        <p:nvSpPr>
          <p:cNvPr id="36" name="Freeform 173">
            <a:extLst>
              <a:ext uri="{FF2B5EF4-FFF2-40B4-BE49-F238E27FC236}">
                <a16:creationId xmlns:a16="http://schemas.microsoft.com/office/drawing/2014/main" id="{175F4088-078F-4563-91D5-2EA18A6B5F5A}"/>
              </a:ext>
            </a:extLst>
          </p:cNvPr>
          <p:cNvSpPr/>
          <p:nvPr/>
        </p:nvSpPr>
        <p:spPr>
          <a:xfrm rot="10800000">
            <a:off x="785898" y="1316924"/>
            <a:ext cx="2490701" cy="944532"/>
          </a:xfrm>
          <a:custGeom>
            <a:avLst/>
            <a:gdLst>
              <a:gd name="connsiteX0" fmla="*/ 0 w 1524000"/>
              <a:gd name="connsiteY0" fmla="*/ 590550 h 590550"/>
              <a:gd name="connsiteX1" fmla="*/ 933450 w 1524000"/>
              <a:gd name="connsiteY1" fmla="*/ 590550 h 590550"/>
              <a:gd name="connsiteX2" fmla="*/ 1524000 w 1524000"/>
              <a:gd name="connsiteY2" fmla="*/ 0 h 590550"/>
              <a:gd name="connsiteX3" fmla="*/ 1524000 w 1524000"/>
              <a:gd name="connsiteY3" fmla="*/ 0 h 590550"/>
            </a:gdLst>
            <a:ahLst/>
            <a:cxnLst>
              <a:cxn ang="0">
                <a:pos x="connsiteX0" y="connsiteY0"/>
              </a:cxn>
              <a:cxn ang="0">
                <a:pos x="connsiteX1" y="connsiteY1"/>
              </a:cxn>
              <a:cxn ang="0">
                <a:pos x="connsiteX2" y="connsiteY2"/>
              </a:cxn>
              <a:cxn ang="0">
                <a:pos x="connsiteX3" y="connsiteY3"/>
              </a:cxn>
            </a:cxnLst>
            <a:rect l="l" t="t" r="r" b="b"/>
            <a:pathLst>
              <a:path w="1524000" h="590550">
                <a:moveTo>
                  <a:pt x="0" y="590550"/>
                </a:moveTo>
                <a:lnTo>
                  <a:pt x="933450" y="590550"/>
                </a:lnTo>
                <a:lnTo>
                  <a:pt x="1524000" y="0"/>
                </a:lnTo>
                <a:lnTo>
                  <a:pt x="1524000" y="0"/>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37" name="Group 36">
            <a:extLst>
              <a:ext uri="{FF2B5EF4-FFF2-40B4-BE49-F238E27FC236}">
                <a16:creationId xmlns:a16="http://schemas.microsoft.com/office/drawing/2014/main" id="{A4B0BDB2-ABD1-4701-A1F6-7B13A4B2A501}"/>
              </a:ext>
            </a:extLst>
          </p:cNvPr>
          <p:cNvGrpSpPr/>
          <p:nvPr/>
        </p:nvGrpSpPr>
        <p:grpSpPr>
          <a:xfrm rot="4132372">
            <a:off x="1635212" y="992550"/>
            <a:ext cx="521838" cy="327344"/>
            <a:chOff x="356461" y="4014061"/>
            <a:chExt cx="2763331" cy="914400"/>
          </a:xfrm>
        </p:grpSpPr>
        <p:sp>
          <p:nvSpPr>
            <p:cNvPr id="49" name="Arc 48">
              <a:extLst>
                <a:ext uri="{FF2B5EF4-FFF2-40B4-BE49-F238E27FC236}">
                  <a16:creationId xmlns:a16="http://schemas.microsoft.com/office/drawing/2014/main" id="{17400690-FA41-4364-932F-53B4F5C20028}"/>
                </a:ext>
              </a:extLst>
            </p:cNvPr>
            <p:cNvSpPr/>
            <p:nvPr/>
          </p:nvSpPr>
          <p:spPr>
            <a:xfrm>
              <a:off x="356461" y="4014061"/>
              <a:ext cx="914400" cy="914400"/>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0" name="Arc 49">
              <a:extLst>
                <a:ext uri="{FF2B5EF4-FFF2-40B4-BE49-F238E27FC236}">
                  <a16:creationId xmlns:a16="http://schemas.microsoft.com/office/drawing/2014/main" id="{CA10FABE-1F1E-4AB4-88D0-A550BE8E73B1}"/>
                </a:ext>
              </a:extLst>
            </p:cNvPr>
            <p:cNvSpPr/>
            <p:nvPr/>
          </p:nvSpPr>
          <p:spPr>
            <a:xfrm>
              <a:off x="1586061" y="4014061"/>
              <a:ext cx="914400" cy="914400"/>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1" name="Arc 50">
              <a:extLst>
                <a:ext uri="{FF2B5EF4-FFF2-40B4-BE49-F238E27FC236}">
                  <a16:creationId xmlns:a16="http://schemas.microsoft.com/office/drawing/2014/main" id="{222EA94A-F6FD-4B5C-807B-01562665386C}"/>
                </a:ext>
              </a:extLst>
            </p:cNvPr>
            <p:cNvSpPr/>
            <p:nvPr/>
          </p:nvSpPr>
          <p:spPr>
            <a:xfrm>
              <a:off x="975792" y="4014061"/>
              <a:ext cx="914400" cy="914400"/>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2" name="Arc 51">
              <a:extLst>
                <a:ext uri="{FF2B5EF4-FFF2-40B4-BE49-F238E27FC236}">
                  <a16:creationId xmlns:a16="http://schemas.microsoft.com/office/drawing/2014/main" id="{BC0CA246-F979-49F2-99EE-CDE9AA21FCB5}"/>
                </a:ext>
              </a:extLst>
            </p:cNvPr>
            <p:cNvSpPr/>
            <p:nvPr/>
          </p:nvSpPr>
          <p:spPr>
            <a:xfrm>
              <a:off x="2205392" y="4014061"/>
              <a:ext cx="914400" cy="914400"/>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3" name="Arc 52">
              <a:extLst>
                <a:ext uri="{FF2B5EF4-FFF2-40B4-BE49-F238E27FC236}">
                  <a16:creationId xmlns:a16="http://schemas.microsoft.com/office/drawing/2014/main" id="{8FB8AEDE-7DD9-451C-829E-8BDC953FFD47}"/>
                </a:ext>
              </a:extLst>
            </p:cNvPr>
            <p:cNvSpPr/>
            <p:nvPr/>
          </p:nvSpPr>
          <p:spPr>
            <a:xfrm flipV="1">
              <a:off x="975792" y="4136369"/>
              <a:ext cx="295069" cy="662774"/>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4" name="Arc 53">
              <a:extLst>
                <a:ext uri="{FF2B5EF4-FFF2-40B4-BE49-F238E27FC236}">
                  <a16:creationId xmlns:a16="http://schemas.microsoft.com/office/drawing/2014/main" id="{519CD5FF-2C14-4637-9CE7-6AFDCAA20AFD}"/>
                </a:ext>
              </a:extLst>
            </p:cNvPr>
            <p:cNvSpPr/>
            <p:nvPr/>
          </p:nvSpPr>
          <p:spPr>
            <a:xfrm flipV="1">
              <a:off x="1586061" y="4136369"/>
              <a:ext cx="304131" cy="662774"/>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5" name="Arc 54">
              <a:extLst>
                <a:ext uri="{FF2B5EF4-FFF2-40B4-BE49-F238E27FC236}">
                  <a16:creationId xmlns:a16="http://schemas.microsoft.com/office/drawing/2014/main" id="{92AF4111-2772-4C4A-89C2-2568E65CF69F}"/>
                </a:ext>
              </a:extLst>
            </p:cNvPr>
            <p:cNvSpPr/>
            <p:nvPr/>
          </p:nvSpPr>
          <p:spPr>
            <a:xfrm flipV="1">
              <a:off x="2205392" y="4134912"/>
              <a:ext cx="295069" cy="662774"/>
            </a:xfrm>
            <a:prstGeom prst="arc">
              <a:avLst>
                <a:gd name="adj1" fmla="val 10804397"/>
                <a:gd name="adj2" fmla="val 0"/>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grpSp>
      <p:cxnSp>
        <p:nvCxnSpPr>
          <p:cNvPr id="42" name="Straight Arrow Connector 41">
            <a:extLst>
              <a:ext uri="{FF2B5EF4-FFF2-40B4-BE49-F238E27FC236}">
                <a16:creationId xmlns:a16="http://schemas.microsoft.com/office/drawing/2014/main" id="{ED0D3441-81E7-45F1-B0E9-DA1BDA6EE4DD}"/>
              </a:ext>
            </a:extLst>
          </p:cNvPr>
          <p:cNvCxnSpPr>
            <a:cxnSpLocks/>
          </p:cNvCxnSpPr>
          <p:nvPr/>
        </p:nvCxnSpPr>
        <p:spPr>
          <a:xfrm flipH="1">
            <a:off x="998468" y="894459"/>
            <a:ext cx="23642"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9AAC452E-F69A-47FA-ABF1-E88CCE11F84B}"/>
              </a:ext>
            </a:extLst>
          </p:cNvPr>
          <p:cNvCxnSpPr>
            <a:cxnSpLocks/>
          </p:cNvCxnSpPr>
          <p:nvPr/>
        </p:nvCxnSpPr>
        <p:spPr>
          <a:xfrm flipH="1">
            <a:off x="2331100" y="1351513"/>
            <a:ext cx="510531" cy="0"/>
          </a:xfrm>
          <a:prstGeom prst="straightConnector1">
            <a:avLst/>
          </a:prstGeom>
          <a:ln w="28575">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FBF071B8-1BCF-42F9-AD25-99BB83FC655D}"/>
              </a:ext>
            </a:extLst>
          </p:cNvPr>
          <p:cNvSpPr txBox="1"/>
          <p:nvPr/>
        </p:nvSpPr>
        <p:spPr>
          <a:xfrm>
            <a:off x="-21535" y="352476"/>
            <a:ext cx="9144000" cy="1815882"/>
          </a:xfrm>
          <a:prstGeom prst="rect">
            <a:avLst/>
          </a:prstGeom>
          <a:noFill/>
        </p:spPr>
        <p:txBody>
          <a:bodyPr wrap="square" rtlCol="0">
            <a:spAutoFit/>
          </a:bodyPr>
          <a:lstStyle/>
          <a:p>
            <a:pPr algn="ctr"/>
            <a:r>
              <a:rPr lang="en-US" sz="2800" dirty="0" err="1">
                <a:solidFill>
                  <a:schemeClr val="bg1"/>
                </a:solidFill>
              </a:rPr>
              <a:t>sPHENIX</a:t>
            </a:r>
            <a:r>
              <a:rPr lang="en-US" sz="2800" dirty="0">
                <a:solidFill>
                  <a:schemeClr val="bg1"/>
                </a:solidFill>
              </a:rPr>
              <a:t> measures jets and heavy quark probes with precision</a:t>
            </a:r>
          </a:p>
          <a:p>
            <a:pPr algn="ctr"/>
            <a:endParaRPr lang="en-US" sz="2800" dirty="0">
              <a:solidFill>
                <a:schemeClr val="bg1"/>
              </a:solidFill>
            </a:endParaRPr>
          </a:p>
          <a:p>
            <a:pPr algn="ctr"/>
            <a:r>
              <a:rPr lang="en-US" sz="2800" dirty="0">
                <a:solidFill>
                  <a:srgbClr val="FFFF00"/>
                </a:solidFill>
              </a:rPr>
              <a:t>Initial hard scatterings act as a microscope on the QGP with varying resolution scale</a:t>
            </a:r>
          </a:p>
        </p:txBody>
      </p:sp>
      <p:grpSp>
        <p:nvGrpSpPr>
          <p:cNvPr id="84" name="Group 33">
            <a:extLst>
              <a:ext uri="{FF2B5EF4-FFF2-40B4-BE49-F238E27FC236}">
                <a16:creationId xmlns:a16="http://schemas.microsoft.com/office/drawing/2014/main" id="{D1B417E3-19A6-4FA4-9795-9D0C03385794}"/>
              </a:ext>
            </a:extLst>
          </p:cNvPr>
          <p:cNvGrpSpPr/>
          <p:nvPr/>
        </p:nvGrpSpPr>
        <p:grpSpPr>
          <a:xfrm>
            <a:off x="76200" y="2573215"/>
            <a:ext cx="5257800" cy="3751385"/>
            <a:chOff x="304800" y="2801815"/>
            <a:chExt cx="5257800" cy="3751385"/>
          </a:xfrm>
        </p:grpSpPr>
        <p:grpSp>
          <p:nvGrpSpPr>
            <p:cNvPr id="85" name="Group 6">
              <a:extLst>
                <a:ext uri="{FF2B5EF4-FFF2-40B4-BE49-F238E27FC236}">
                  <a16:creationId xmlns:a16="http://schemas.microsoft.com/office/drawing/2014/main" id="{4ED5A663-6F8D-478D-A3DF-F5CD8C384DD9}"/>
                </a:ext>
              </a:extLst>
            </p:cNvPr>
            <p:cNvGrpSpPr/>
            <p:nvPr/>
          </p:nvGrpSpPr>
          <p:grpSpPr>
            <a:xfrm>
              <a:off x="304800" y="2801815"/>
              <a:ext cx="5257800" cy="3751385"/>
              <a:chOff x="76200" y="76200"/>
              <a:chExt cx="5257800" cy="3751385"/>
            </a:xfrm>
          </p:grpSpPr>
          <p:pic>
            <p:nvPicPr>
              <p:cNvPr id="88" name="Picture 2">
                <a:extLst>
                  <a:ext uri="{FF2B5EF4-FFF2-40B4-BE49-F238E27FC236}">
                    <a16:creationId xmlns:a16="http://schemas.microsoft.com/office/drawing/2014/main" id="{CB872143-85B5-4127-A5F0-72AE814012F9}"/>
                  </a:ext>
                </a:extLst>
              </p:cNvPr>
              <p:cNvPicPr>
                <a:picLocks noChangeAspect="1" noChangeArrowheads="1"/>
              </p:cNvPicPr>
              <p:nvPr/>
            </p:nvPicPr>
            <p:blipFill>
              <a:blip r:embed="rId2" cstate="print"/>
              <a:srcRect l="1757" t="20833" r="44949" b="12500"/>
              <a:stretch>
                <a:fillRect/>
              </a:stretch>
            </p:blipFill>
            <p:spPr bwMode="auto">
              <a:xfrm>
                <a:off x="76200" y="76200"/>
                <a:ext cx="5257800" cy="3751385"/>
              </a:xfrm>
              <a:prstGeom prst="rect">
                <a:avLst/>
              </a:prstGeom>
              <a:noFill/>
              <a:ln w="9525">
                <a:noFill/>
                <a:miter lim="800000"/>
                <a:headEnd/>
                <a:tailEnd/>
              </a:ln>
            </p:spPr>
          </p:pic>
          <p:sp>
            <p:nvSpPr>
              <p:cNvPr id="89" name="TextBox 88">
                <a:extLst>
                  <a:ext uri="{FF2B5EF4-FFF2-40B4-BE49-F238E27FC236}">
                    <a16:creationId xmlns:a16="http://schemas.microsoft.com/office/drawing/2014/main" id="{82C973F2-50D5-443C-826E-D04575CE5E93}"/>
                  </a:ext>
                </a:extLst>
              </p:cNvPr>
              <p:cNvSpPr txBox="1"/>
              <p:nvPr/>
            </p:nvSpPr>
            <p:spPr>
              <a:xfrm>
                <a:off x="626538" y="152400"/>
                <a:ext cx="1675843" cy="892552"/>
              </a:xfrm>
              <a:prstGeom prst="rect">
                <a:avLst/>
              </a:prstGeom>
              <a:noFill/>
            </p:spPr>
            <p:txBody>
              <a:bodyPr wrap="none" rtlCol="0">
                <a:spAutoFit/>
              </a:bodyPr>
              <a:lstStyle/>
              <a:p>
                <a:r>
                  <a:rPr lang="en-US" b="1" dirty="0">
                    <a:solidFill>
                      <a:srgbClr val="FF0000"/>
                    </a:solidFill>
                  </a:rPr>
                  <a:t>RHIC Jet Probes</a:t>
                </a:r>
              </a:p>
              <a:p>
                <a:r>
                  <a:rPr lang="en-US" b="1" dirty="0">
                    <a:solidFill>
                      <a:schemeClr val="tx2"/>
                    </a:solidFill>
                  </a:rPr>
                  <a:t>LHC Jet Probes</a:t>
                </a:r>
              </a:p>
              <a:p>
                <a:r>
                  <a:rPr lang="en-US" sz="1600" b="1" dirty="0"/>
                  <a:t>QGP Influence</a:t>
                </a:r>
              </a:p>
            </p:txBody>
          </p:sp>
        </p:grpSp>
        <p:cxnSp>
          <p:nvCxnSpPr>
            <p:cNvPr id="86" name="Straight Arrow Connector 85">
              <a:extLst>
                <a:ext uri="{FF2B5EF4-FFF2-40B4-BE49-F238E27FC236}">
                  <a16:creationId xmlns:a16="http://schemas.microsoft.com/office/drawing/2014/main" id="{2ACC44A5-1582-43C9-AA32-83F33BEC3AC5}"/>
                </a:ext>
              </a:extLst>
            </p:cNvPr>
            <p:cNvCxnSpPr/>
            <p:nvPr/>
          </p:nvCxnSpPr>
          <p:spPr>
            <a:xfrm rot="16200000" flipH="1">
              <a:off x="647701" y="4229100"/>
              <a:ext cx="1524002" cy="685803"/>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a:extLst>
                <a:ext uri="{FF2B5EF4-FFF2-40B4-BE49-F238E27FC236}">
                  <a16:creationId xmlns:a16="http://schemas.microsoft.com/office/drawing/2014/main" id="{3311947D-B44D-4CDE-B941-0FDF2BBF01E0}"/>
                </a:ext>
              </a:extLst>
            </p:cNvPr>
            <p:cNvCxnSpPr/>
            <p:nvPr/>
          </p:nvCxnSpPr>
          <p:spPr>
            <a:xfrm rot="16200000" flipH="1">
              <a:off x="1056843" y="3819964"/>
              <a:ext cx="753425" cy="73350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grpSp>
        <p:nvGrpSpPr>
          <p:cNvPr id="90" name="Group 34">
            <a:extLst>
              <a:ext uri="{FF2B5EF4-FFF2-40B4-BE49-F238E27FC236}">
                <a16:creationId xmlns:a16="http://schemas.microsoft.com/office/drawing/2014/main" id="{70101F33-C25F-475D-AB24-E176B209CAF8}"/>
              </a:ext>
            </a:extLst>
          </p:cNvPr>
          <p:cNvGrpSpPr/>
          <p:nvPr/>
        </p:nvGrpSpPr>
        <p:grpSpPr>
          <a:xfrm>
            <a:off x="2209800" y="4309623"/>
            <a:ext cx="1525478" cy="1540192"/>
            <a:chOff x="8610600" y="0"/>
            <a:chExt cx="2514600" cy="2514600"/>
          </a:xfrm>
        </p:grpSpPr>
        <p:pic>
          <p:nvPicPr>
            <p:cNvPr id="91" name="Picture 8" descr="http://2.bp.blogspot.com/-AsDLiRVS1Fg/ULq_Zx7XKWI/AAAAAAAAAM0/iaGSiLlnKmU/s1600/magnifying%2Bglass.jpg">
              <a:extLst>
                <a:ext uri="{FF2B5EF4-FFF2-40B4-BE49-F238E27FC236}">
                  <a16:creationId xmlns:a16="http://schemas.microsoft.com/office/drawing/2014/main" id="{73374FC4-A9B1-49E5-9F34-82726553A3DB}"/>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8610600" y="0"/>
              <a:ext cx="2514600" cy="2514600"/>
            </a:xfrm>
            <a:prstGeom prst="rect">
              <a:avLst/>
            </a:prstGeom>
            <a:noFill/>
          </p:spPr>
        </p:pic>
        <p:sp>
          <p:nvSpPr>
            <p:cNvPr id="92" name="Oval 91">
              <a:extLst>
                <a:ext uri="{FF2B5EF4-FFF2-40B4-BE49-F238E27FC236}">
                  <a16:creationId xmlns:a16="http://schemas.microsoft.com/office/drawing/2014/main" id="{D8FF4388-AD07-4412-B328-2D8A9FB3B699}"/>
                </a:ext>
              </a:extLst>
            </p:cNvPr>
            <p:cNvSpPr/>
            <p:nvPr/>
          </p:nvSpPr>
          <p:spPr>
            <a:xfrm>
              <a:off x="8839200" y="228600"/>
              <a:ext cx="1219200" cy="1219200"/>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93" name="Picture 3">
              <a:extLst>
                <a:ext uri="{FF2B5EF4-FFF2-40B4-BE49-F238E27FC236}">
                  <a16:creationId xmlns:a16="http://schemas.microsoft.com/office/drawing/2014/main" id="{AF73421F-40AD-492F-86F6-6C9F10C1F8E0}"/>
                </a:ext>
              </a:extLst>
            </p:cNvPr>
            <p:cNvPicPr>
              <a:picLocks noChangeAspect="1" noChangeArrowheads="1"/>
            </p:cNvPicPr>
            <p:nvPr/>
          </p:nvPicPr>
          <p:blipFill>
            <a:blip r:embed="rId4" cstate="print">
              <a:clrChange>
                <a:clrFrom>
                  <a:srgbClr val="FFFFFF"/>
                </a:clrFrom>
                <a:clrTo>
                  <a:srgbClr val="FFFFFF">
                    <a:alpha val="0"/>
                  </a:srgbClr>
                </a:clrTo>
              </a:clrChange>
            </a:blip>
            <a:srcRect r="52792"/>
            <a:stretch>
              <a:fillRect/>
            </a:stretch>
          </p:blipFill>
          <p:spPr bwMode="auto">
            <a:xfrm>
              <a:off x="8773090" y="275252"/>
              <a:ext cx="1093592" cy="982715"/>
            </a:xfrm>
            <a:prstGeom prst="rect">
              <a:avLst/>
            </a:prstGeom>
            <a:noFill/>
            <a:ln w="9525">
              <a:noFill/>
              <a:miter lim="800000"/>
              <a:headEnd/>
              <a:tailEnd/>
            </a:ln>
          </p:spPr>
        </p:pic>
      </p:grpSp>
      <p:pic>
        <p:nvPicPr>
          <p:cNvPr id="94" name="Picture 8" descr="http://2.bp.blogspot.com/-AsDLiRVS1Fg/ULq_Zx7XKWI/AAAAAAAAAM0/iaGSiLlnKmU/s1600/magnifying%2Bglass.jpg">
            <a:extLst>
              <a:ext uri="{FF2B5EF4-FFF2-40B4-BE49-F238E27FC236}">
                <a16:creationId xmlns:a16="http://schemas.microsoft.com/office/drawing/2014/main" id="{679E52B6-0F24-4B66-9B78-B3CE39DD4927}"/>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884722" y="2573215"/>
            <a:ext cx="1525478" cy="1540192"/>
          </a:xfrm>
          <a:prstGeom prst="rect">
            <a:avLst/>
          </a:prstGeom>
          <a:noFill/>
        </p:spPr>
      </p:pic>
      <p:sp>
        <p:nvSpPr>
          <p:cNvPr id="95" name="Oval 94">
            <a:extLst>
              <a:ext uri="{FF2B5EF4-FFF2-40B4-BE49-F238E27FC236}">
                <a16:creationId xmlns:a16="http://schemas.microsoft.com/office/drawing/2014/main" id="{1FC89F41-04AC-4814-A872-B970A6A06D06}"/>
              </a:ext>
            </a:extLst>
          </p:cNvPr>
          <p:cNvSpPr/>
          <p:nvPr/>
        </p:nvSpPr>
        <p:spPr>
          <a:xfrm>
            <a:off x="4023402" y="2713232"/>
            <a:ext cx="739626" cy="746760"/>
          </a:xfrm>
          <a:prstGeom prst="ellipse">
            <a:avLst/>
          </a:prstGeom>
          <a:solidFill>
            <a:srgbClr val="16DB0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pic>
        <p:nvPicPr>
          <p:cNvPr id="96" name="Picture 2">
            <a:extLst>
              <a:ext uri="{FF2B5EF4-FFF2-40B4-BE49-F238E27FC236}">
                <a16:creationId xmlns:a16="http://schemas.microsoft.com/office/drawing/2014/main" id="{63404A5A-C9D2-4A70-A866-3EE47340BB3C}"/>
              </a:ext>
            </a:extLst>
          </p:cNvPr>
          <p:cNvPicPr>
            <a:picLocks noChangeAspect="1" noChangeArrowheads="1"/>
          </p:cNvPicPr>
          <p:nvPr/>
        </p:nvPicPr>
        <p:blipFill>
          <a:blip r:embed="rId5" cstate="print">
            <a:clrChange>
              <a:clrFrom>
                <a:srgbClr val="FFFFFF"/>
              </a:clrFrom>
              <a:clrTo>
                <a:srgbClr val="FFFFFF">
                  <a:alpha val="0"/>
                </a:srgbClr>
              </a:clrTo>
            </a:clrChange>
          </a:blip>
          <a:srcRect r="55736"/>
          <a:stretch>
            <a:fillRect/>
          </a:stretch>
        </p:blipFill>
        <p:spPr bwMode="auto">
          <a:xfrm>
            <a:off x="4038600" y="2725615"/>
            <a:ext cx="593356" cy="604838"/>
          </a:xfrm>
          <a:prstGeom prst="rect">
            <a:avLst/>
          </a:prstGeom>
          <a:noFill/>
          <a:ln w="9525">
            <a:noFill/>
            <a:miter lim="800000"/>
            <a:headEnd/>
            <a:tailEnd/>
          </a:ln>
        </p:spPr>
      </p:pic>
      <p:pic>
        <p:nvPicPr>
          <p:cNvPr id="97" name="Picture 2" descr="http://www.bnl.gov/bnlweb/pubaf/pr/photos/2010%5C02%5Ccollisions-300.jpg">
            <a:extLst>
              <a:ext uri="{FF2B5EF4-FFF2-40B4-BE49-F238E27FC236}">
                <a16:creationId xmlns:a16="http://schemas.microsoft.com/office/drawing/2014/main" id="{0F9BE101-6CEB-473B-ADDC-9960DCEA576A}"/>
              </a:ext>
            </a:extLst>
          </p:cNvPr>
          <p:cNvPicPr>
            <a:picLocks noChangeAspect="1" noChangeArrowheads="1"/>
          </p:cNvPicPr>
          <p:nvPr/>
        </p:nvPicPr>
        <p:blipFill>
          <a:blip r:embed="rId6" cstate="print"/>
          <a:srcRect l="38074" t="67164" r="34236" b="7463"/>
          <a:stretch>
            <a:fillRect/>
          </a:stretch>
        </p:blipFill>
        <p:spPr bwMode="auto">
          <a:xfrm>
            <a:off x="5410200" y="2683169"/>
            <a:ext cx="3657600" cy="3276600"/>
          </a:xfrm>
          <a:prstGeom prst="rect">
            <a:avLst/>
          </a:prstGeom>
          <a:noFill/>
        </p:spPr>
      </p:pic>
      <p:sp>
        <p:nvSpPr>
          <p:cNvPr id="98" name="Rectangle 97">
            <a:extLst>
              <a:ext uri="{FF2B5EF4-FFF2-40B4-BE49-F238E27FC236}">
                <a16:creationId xmlns:a16="http://schemas.microsoft.com/office/drawing/2014/main" id="{1BCD991E-FAFF-475B-9BA2-70A8ED3F5D39}"/>
              </a:ext>
            </a:extLst>
          </p:cNvPr>
          <p:cNvSpPr/>
          <p:nvPr/>
        </p:nvSpPr>
        <p:spPr>
          <a:xfrm rot="10800000">
            <a:off x="5410200" y="3826169"/>
            <a:ext cx="3657600" cy="2133600"/>
          </a:xfrm>
          <a:prstGeom prst="rect">
            <a:avLst/>
          </a:prstGeom>
          <a:gradFill>
            <a:gsLst>
              <a:gs pos="23000">
                <a:srgbClr val="000082">
                  <a:alpha val="6000"/>
                </a:srgbClr>
              </a:gs>
              <a:gs pos="32000">
                <a:srgbClr val="66008F"/>
              </a:gs>
              <a:gs pos="88000">
                <a:srgbClr val="BA0066"/>
              </a:gs>
              <a:gs pos="89999">
                <a:srgbClr val="FF0000"/>
              </a:gs>
              <a:gs pos="100000">
                <a:srgbClr val="FF820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27">
            <a:extLst>
              <a:ext uri="{FF2B5EF4-FFF2-40B4-BE49-F238E27FC236}">
                <a16:creationId xmlns:a16="http://schemas.microsoft.com/office/drawing/2014/main" id="{BFCBD059-143A-4B82-B6E6-DDA34AE7D1E0}"/>
              </a:ext>
            </a:extLst>
          </p:cNvPr>
          <p:cNvSpPr/>
          <p:nvPr/>
        </p:nvSpPr>
        <p:spPr>
          <a:xfrm>
            <a:off x="5410200" y="5197769"/>
            <a:ext cx="3591098" cy="541062"/>
          </a:xfrm>
          <a:custGeom>
            <a:avLst/>
            <a:gdLst>
              <a:gd name="connsiteX0" fmla="*/ 0 w 4506686"/>
              <a:gd name="connsiteY0" fmla="*/ 65314 h 1045029"/>
              <a:gd name="connsiteX1" fmla="*/ 39189 w 4506686"/>
              <a:gd name="connsiteY1" fmla="*/ 52252 h 1045029"/>
              <a:gd name="connsiteX2" fmla="*/ 78377 w 4506686"/>
              <a:gd name="connsiteY2" fmla="*/ 26126 h 1045029"/>
              <a:gd name="connsiteX3" fmla="*/ 365760 w 4506686"/>
              <a:gd name="connsiteY3" fmla="*/ 13063 h 1045029"/>
              <a:gd name="connsiteX4" fmla="*/ 483326 w 4506686"/>
              <a:gd name="connsiteY4" fmla="*/ 0 h 1045029"/>
              <a:gd name="connsiteX5" fmla="*/ 627017 w 4506686"/>
              <a:gd name="connsiteY5" fmla="*/ 26126 h 1045029"/>
              <a:gd name="connsiteX6" fmla="*/ 666206 w 4506686"/>
              <a:gd name="connsiteY6" fmla="*/ 39189 h 1045029"/>
              <a:gd name="connsiteX7" fmla="*/ 757646 w 4506686"/>
              <a:gd name="connsiteY7" fmla="*/ 52252 h 1045029"/>
              <a:gd name="connsiteX8" fmla="*/ 796834 w 4506686"/>
              <a:gd name="connsiteY8" fmla="*/ 65314 h 1045029"/>
              <a:gd name="connsiteX9" fmla="*/ 875212 w 4506686"/>
              <a:gd name="connsiteY9" fmla="*/ 104503 h 1045029"/>
              <a:gd name="connsiteX10" fmla="*/ 992777 w 4506686"/>
              <a:gd name="connsiteY10" fmla="*/ 182880 h 1045029"/>
              <a:gd name="connsiteX11" fmla="*/ 1031966 w 4506686"/>
              <a:gd name="connsiteY11" fmla="*/ 209006 h 1045029"/>
              <a:gd name="connsiteX12" fmla="*/ 1071154 w 4506686"/>
              <a:gd name="connsiteY12" fmla="*/ 235132 h 1045029"/>
              <a:gd name="connsiteX13" fmla="*/ 1084217 w 4506686"/>
              <a:gd name="connsiteY13" fmla="*/ 274320 h 1045029"/>
              <a:gd name="connsiteX14" fmla="*/ 1123406 w 4506686"/>
              <a:gd name="connsiteY14" fmla="*/ 287383 h 1045029"/>
              <a:gd name="connsiteX15" fmla="*/ 1162594 w 4506686"/>
              <a:gd name="connsiteY15" fmla="*/ 313509 h 1045029"/>
              <a:gd name="connsiteX16" fmla="*/ 1201783 w 4506686"/>
              <a:gd name="connsiteY16" fmla="*/ 352697 h 1045029"/>
              <a:gd name="connsiteX17" fmla="*/ 1397726 w 4506686"/>
              <a:gd name="connsiteY17" fmla="*/ 391886 h 1045029"/>
              <a:gd name="connsiteX18" fmla="*/ 1476103 w 4506686"/>
              <a:gd name="connsiteY18" fmla="*/ 418012 h 1045029"/>
              <a:gd name="connsiteX19" fmla="*/ 1528354 w 4506686"/>
              <a:gd name="connsiteY19" fmla="*/ 496389 h 1045029"/>
              <a:gd name="connsiteX20" fmla="*/ 1606732 w 4506686"/>
              <a:gd name="connsiteY20" fmla="*/ 522514 h 1045029"/>
              <a:gd name="connsiteX21" fmla="*/ 1645920 w 4506686"/>
              <a:gd name="connsiteY21" fmla="*/ 548640 h 1045029"/>
              <a:gd name="connsiteX22" fmla="*/ 1672046 w 4506686"/>
              <a:gd name="connsiteY22" fmla="*/ 587829 h 1045029"/>
              <a:gd name="connsiteX23" fmla="*/ 1711234 w 4506686"/>
              <a:gd name="connsiteY23" fmla="*/ 600892 h 1045029"/>
              <a:gd name="connsiteX24" fmla="*/ 1750423 w 4506686"/>
              <a:gd name="connsiteY24" fmla="*/ 627017 h 1045029"/>
              <a:gd name="connsiteX25" fmla="*/ 1907177 w 4506686"/>
              <a:gd name="connsiteY25" fmla="*/ 653143 h 1045029"/>
              <a:gd name="connsiteX26" fmla="*/ 1946366 w 4506686"/>
              <a:gd name="connsiteY26" fmla="*/ 692332 h 1045029"/>
              <a:gd name="connsiteX27" fmla="*/ 2103120 w 4506686"/>
              <a:gd name="connsiteY27" fmla="*/ 731520 h 1045029"/>
              <a:gd name="connsiteX28" fmla="*/ 2168434 w 4506686"/>
              <a:gd name="connsiteY28" fmla="*/ 744583 h 1045029"/>
              <a:gd name="connsiteX29" fmla="*/ 2286000 w 4506686"/>
              <a:gd name="connsiteY29" fmla="*/ 731520 h 1045029"/>
              <a:gd name="connsiteX30" fmla="*/ 2416629 w 4506686"/>
              <a:gd name="connsiteY30" fmla="*/ 718457 h 1045029"/>
              <a:gd name="connsiteX31" fmla="*/ 2455817 w 4506686"/>
              <a:gd name="connsiteY31" fmla="*/ 705394 h 1045029"/>
              <a:gd name="connsiteX32" fmla="*/ 2586446 w 4506686"/>
              <a:gd name="connsiteY32" fmla="*/ 692332 h 1045029"/>
              <a:gd name="connsiteX33" fmla="*/ 2704012 w 4506686"/>
              <a:gd name="connsiteY33" fmla="*/ 679269 h 1045029"/>
              <a:gd name="connsiteX34" fmla="*/ 2795452 w 4506686"/>
              <a:gd name="connsiteY34" fmla="*/ 653143 h 1045029"/>
              <a:gd name="connsiteX35" fmla="*/ 2834640 w 4506686"/>
              <a:gd name="connsiteY35" fmla="*/ 613954 h 1045029"/>
              <a:gd name="connsiteX36" fmla="*/ 2899954 w 4506686"/>
              <a:gd name="connsiteY36" fmla="*/ 600892 h 1045029"/>
              <a:gd name="connsiteX37" fmla="*/ 2952206 w 4506686"/>
              <a:gd name="connsiteY37" fmla="*/ 587829 h 1045029"/>
              <a:gd name="connsiteX38" fmla="*/ 2991394 w 4506686"/>
              <a:gd name="connsiteY38" fmla="*/ 574766 h 1045029"/>
              <a:gd name="connsiteX39" fmla="*/ 3069772 w 4506686"/>
              <a:gd name="connsiteY39" fmla="*/ 561703 h 1045029"/>
              <a:gd name="connsiteX40" fmla="*/ 3226526 w 4506686"/>
              <a:gd name="connsiteY40" fmla="*/ 535577 h 1045029"/>
              <a:gd name="connsiteX41" fmla="*/ 3370217 w 4506686"/>
              <a:gd name="connsiteY41" fmla="*/ 548640 h 1045029"/>
              <a:gd name="connsiteX42" fmla="*/ 3448594 w 4506686"/>
              <a:gd name="connsiteY42" fmla="*/ 587829 h 1045029"/>
              <a:gd name="connsiteX43" fmla="*/ 3526972 w 4506686"/>
              <a:gd name="connsiteY43" fmla="*/ 627017 h 1045029"/>
              <a:gd name="connsiteX44" fmla="*/ 3605349 w 4506686"/>
              <a:gd name="connsiteY44" fmla="*/ 666206 h 1045029"/>
              <a:gd name="connsiteX45" fmla="*/ 3644537 w 4506686"/>
              <a:gd name="connsiteY45" fmla="*/ 692332 h 1045029"/>
              <a:gd name="connsiteX46" fmla="*/ 3722914 w 4506686"/>
              <a:gd name="connsiteY46" fmla="*/ 718457 h 1045029"/>
              <a:gd name="connsiteX47" fmla="*/ 3801292 w 4506686"/>
              <a:gd name="connsiteY47" fmla="*/ 757646 h 1045029"/>
              <a:gd name="connsiteX48" fmla="*/ 3840480 w 4506686"/>
              <a:gd name="connsiteY48" fmla="*/ 783772 h 1045029"/>
              <a:gd name="connsiteX49" fmla="*/ 3918857 w 4506686"/>
              <a:gd name="connsiteY49" fmla="*/ 809897 h 1045029"/>
              <a:gd name="connsiteX50" fmla="*/ 4036423 w 4506686"/>
              <a:gd name="connsiteY50" fmla="*/ 862149 h 1045029"/>
              <a:gd name="connsiteX51" fmla="*/ 4075612 w 4506686"/>
              <a:gd name="connsiteY51" fmla="*/ 875212 h 1045029"/>
              <a:gd name="connsiteX52" fmla="*/ 4114800 w 4506686"/>
              <a:gd name="connsiteY52" fmla="*/ 888274 h 1045029"/>
              <a:gd name="connsiteX53" fmla="*/ 4153989 w 4506686"/>
              <a:gd name="connsiteY53" fmla="*/ 914400 h 1045029"/>
              <a:gd name="connsiteX54" fmla="*/ 4245429 w 4506686"/>
              <a:gd name="connsiteY54" fmla="*/ 940526 h 1045029"/>
              <a:gd name="connsiteX55" fmla="*/ 4323806 w 4506686"/>
              <a:gd name="connsiteY55" fmla="*/ 966652 h 1045029"/>
              <a:gd name="connsiteX56" fmla="*/ 4362994 w 4506686"/>
              <a:gd name="connsiteY56" fmla="*/ 979714 h 1045029"/>
              <a:gd name="connsiteX57" fmla="*/ 4441372 w 4506686"/>
              <a:gd name="connsiteY57" fmla="*/ 992777 h 1045029"/>
              <a:gd name="connsiteX58" fmla="*/ 4506686 w 4506686"/>
              <a:gd name="connsiteY58" fmla="*/ 1045029 h 104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4506686" h="1045029">
                <a:moveTo>
                  <a:pt x="0" y="65314"/>
                </a:moveTo>
                <a:cubicBezTo>
                  <a:pt x="13063" y="60960"/>
                  <a:pt x="26873" y="58410"/>
                  <a:pt x="39189" y="52252"/>
                </a:cubicBezTo>
                <a:cubicBezTo>
                  <a:pt x="53231" y="45231"/>
                  <a:pt x="62789" y="27997"/>
                  <a:pt x="78377" y="26126"/>
                </a:cubicBezTo>
                <a:cubicBezTo>
                  <a:pt x="173587" y="14701"/>
                  <a:pt x="269966" y="17417"/>
                  <a:pt x="365760" y="13063"/>
                </a:cubicBezTo>
                <a:cubicBezTo>
                  <a:pt x="404949" y="8709"/>
                  <a:pt x="443896" y="0"/>
                  <a:pt x="483326" y="0"/>
                </a:cubicBezTo>
                <a:cubicBezTo>
                  <a:pt x="520329" y="0"/>
                  <a:pt x="587001" y="14693"/>
                  <a:pt x="627017" y="26126"/>
                </a:cubicBezTo>
                <a:cubicBezTo>
                  <a:pt x="640257" y="29909"/>
                  <a:pt x="652704" y="36489"/>
                  <a:pt x="666206" y="39189"/>
                </a:cubicBezTo>
                <a:cubicBezTo>
                  <a:pt x="696398" y="45227"/>
                  <a:pt x="727166" y="47898"/>
                  <a:pt x="757646" y="52252"/>
                </a:cubicBezTo>
                <a:cubicBezTo>
                  <a:pt x="770709" y="56606"/>
                  <a:pt x="784518" y="59156"/>
                  <a:pt x="796834" y="65314"/>
                </a:cubicBezTo>
                <a:cubicBezTo>
                  <a:pt x="898130" y="115961"/>
                  <a:pt x="776706" y="71668"/>
                  <a:pt x="875212" y="104503"/>
                </a:cubicBezTo>
                <a:lnTo>
                  <a:pt x="992777" y="182880"/>
                </a:lnTo>
                <a:lnTo>
                  <a:pt x="1031966" y="209006"/>
                </a:lnTo>
                <a:lnTo>
                  <a:pt x="1071154" y="235132"/>
                </a:lnTo>
                <a:cubicBezTo>
                  <a:pt x="1075508" y="248195"/>
                  <a:pt x="1074481" y="264584"/>
                  <a:pt x="1084217" y="274320"/>
                </a:cubicBezTo>
                <a:cubicBezTo>
                  <a:pt x="1093954" y="284056"/>
                  <a:pt x="1111090" y="281225"/>
                  <a:pt x="1123406" y="287383"/>
                </a:cubicBezTo>
                <a:cubicBezTo>
                  <a:pt x="1137448" y="294404"/>
                  <a:pt x="1150533" y="303458"/>
                  <a:pt x="1162594" y="313509"/>
                </a:cubicBezTo>
                <a:cubicBezTo>
                  <a:pt x="1176786" y="325336"/>
                  <a:pt x="1185634" y="343725"/>
                  <a:pt x="1201783" y="352697"/>
                </a:cubicBezTo>
                <a:cubicBezTo>
                  <a:pt x="1259676" y="384860"/>
                  <a:pt x="1335676" y="384991"/>
                  <a:pt x="1397726" y="391886"/>
                </a:cubicBezTo>
                <a:cubicBezTo>
                  <a:pt x="1423852" y="400595"/>
                  <a:pt x="1460827" y="395098"/>
                  <a:pt x="1476103" y="418012"/>
                </a:cubicBezTo>
                <a:cubicBezTo>
                  <a:pt x="1493520" y="444138"/>
                  <a:pt x="1498566" y="486460"/>
                  <a:pt x="1528354" y="496389"/>
                </a:cubicBezTo>
                <a:lnTo>
                  <a:pt x="1606732" y="522514"/>
                </a:lnTo>
                <a:cubicBezTo>
                  <a:pt x="1619795" y="531223"/>
                  <a:pt x="1634819" y="537539"/>
                  <a:pt x="1645920" y="548640"/>
                </a:cubicBezTo>
                <a:cubicBezTo>
                  <a:pt x="1657021" y="559742"/>
                  <a:pt x="1659787" y="578021"/>
                  <a:pt x="1672046" y="587829"/>
                </a:cubicBezTo>
                <a:cubicBezTo>
                  <a:pt x="1682798" y="596431"/>
                  <a:pt x="1698918" y="594734"/>
                  <a:pt x="1711234" y="600892"/>
                </a:cubicBezTo>
                <a:cubicBezTo>
                  <a:pt x="1725276" y="607913"/>
                  <a:pt x="1736381" y="619996"/>
                  <a:pt x="1750423" y="627017"/>
                </a:cubicBezTo>
                <a:cubicBezTo>
                  <a:pt x="1794193" y="648901"/>
                  <a:pt x="1869922" y="649003"/>
                  <a:pt x="1907177" y="653143"/>
                </a:cubicBezTo>
                <a:cubicBezTo>
                  <a:pt x="1920240" y="666206"/>
                  <a:pt x="1930217" y="683360"/>
                  <a:pt x="1946366" y="692332"/>
                </a:cubicBezTo>
                <a:cubicBezTo>
                  <a:pt x="1992774" y="718114"/>
                  <a:pt x="2052493" y="722315"/>
                  <a:pt x="2103120" y="731520"/>
                </a:cubicBezTo>
                <a:cubicBezTo>
                  <a:pt x="2124964" y="735492"/>
                  <a:pt x="2146663" y="740229"/>
                  <a:pt x="2168434" y="744583"/>
                </a:cubicBezTo>
                <a:lnTo>
                  <a:pt x="2286000" y="731520"/>
                </a:lnTo>
                <a:cubicBezTo>
                  <a:pt x="2329520" y="726939"/>
                  <a:pt x="2373378" y="725111"/>
                  <a:pt x="2416629" y="718457"/>
                </a:cubicBezTo>
                <a:cubicBezTo>
                  <a:pt x="2430238" y="716363"/>
                  <a:pt x="2442208" y="707488"/>
                  <a:pt x="2455817" y="705394"/>
                </a:cubicBezTo>
                <a:cubicBezTo>
                  <a:pt x="2499068" y="698740"/>
                  <a:pt x="2542926" y="696913"/>
                  <a:pt x="2586446" y="692332"/>
                </a:cubicBezTo>
                <a:lnTo>
                  <a:pt x="2704012" y="679269"/>
                </a:lnTo>
                <a:cubicBezTo>
                  <a:pt x="2710979" y="677527"/>
                  <a:pt x="2784209" y="660639"/>
                  <a:pt x="2795452" y="653143"/>
                </a:cubicBezTo>
                <a:cubicBezTo>
                  <a:pt x="2810823" y="642896"/>
                  <a:pt x="2818117" y="622216"/>
                  <a:pt x="2834640" y="613954"/>
                </a:cubicBezTo>
                <a:cubicBezTo>
                  <a:pt x="2854498" y="604025"/>
                  <a:pt x="2878280" y="605708"/>
                  <a:pt x="2899954" y="600892"/>
                </a:cubicBezTo>
                <a:cubicBezTo>
                  <a:pt x="2917480" y="596997"/>
                  <a:pt x="2934943" y="592761"/>
                  <a:pt x="2952206" y="587829"/>
                </a:cubicBezTo>
                <a:cubicBezTo>
                  <a:pt x="2965445" y="584046"/>
                  <a:pt x="2977953" y="577753"/>
                  <a:pt x="2991394" y="574766"/>
                </a:cubicBezTo>
                <a:cubicBezTo>
                  <a:pt x="3017250" y="569020"/>
                  <a:pt x="3043646" y="566057"/>
                  <a:pt x="3069772" y="561703"/>
                </a:cubicBezTo>
                <a:cubicBezTo>
                  <a:pt x="3131089" y="541264"/>
                  <a:pt x="3139025" y="535577"/>
                  <a:pt x="3226526" y="535577"/>
                </a:cubicBezTo>
                <a:cubicBezTo>
                  <a:pt x="3274621" y="535577"/>
                  <a:pt x="3322320" y="544286"/>
                  <a:pt x="3370217" y="548640"/>
                </a:cubicBezTo>
                <a:cubicBezTo>
                  <a:pt x="3482519" y="623508"/>
                  <a:pt x="3340437" y="533751"/>
                  <a:pt x="3448594" y="587829"/>
                </a:cubicBezTo>
                <a:cubicBezTo>
                  <a:pt x="3549882" y="638473"/>
                  <a:pt x="3428472" y="594184"/>
                  <a:pt x="3526972" y="627017"/>
                </a:cubicBezTo>
                <a:cubicBezTo>
                  <a:pt x="3639278" y="701890"/>
                  <a:pt x="3497185" y="612123"/>
                  <a:pt x="3605349" y="666206"/>
                </a:cubicBezTo>
                <a:cubicBezTo>
                  <a:pt x="3619391" y="673227"/>
                  <a:pt x="3630191" y="685956"/>
                  <a:pt x="3644537" y="692332"/>
                </a:cubicBezTo>
                <a:cubicBezTo>
                  <a:pt x="3669702" y="703517"/>
                  <a:pt x="3700000" y="703181"/>
                  <a:pt x="3722914" y="718457"/>
                </a:cubicBezTo>
                <a:cubicBezTo>
                  <a:pt x="3773560" y="752221"/>
                  <a:pt x="3747209" y="739618"/>
                  <a:pt x="3801292" y="757646"/>
                </a:cubicBezTo>
                <a:cubicBezTo>
                  <a:pt x="3814355" y="766355"/>
                  <a:pt x="3826134" y="777396"/>
                  <a:pt x="3840480" y="783772"/>
                </a:cubicBezTo>
                <a:cubicBezTo>
                  <a:pt x="3865645" y="794957"/>
                  <a:pt x="3895943" y="794621"/>
                  <a:pt x="3918857" y="809897"/>
                </a:cubicBezTo>
                <a:cubicBezTo>
                  <a:pt x="3980960" y="851299"/>
                  <a:pt x="3943152" y="831059"/>
                  <a:pt x="4036423" y="862149"/>
                </a:cubicBezTo>
                <a:lnTo>
                  <a:pt x="4075612" y="875212"/>
                </a:lnTo>
                <a:lnTo>
                  <a:pt x="4114800" y="888274"/>
                </a:lnTo>
                <a:cubicBezTo>
                  <a:pt x="4127863" y="896983"/>
                  <a:pt x="4139947" y="907379"/>
                  <a:pt x="4153989" y="914400"/>
                </a:cubicBezTo>
                <a:cubicBezTo>
                  <a:pt x="4175941" y="925376"/>
                  <a:pt x="4224500" y="934247"/>
                  <a:pt x="4245429" y="940526"/>
                </a:cubicBezTo>
                <a:cubicBezTo>
                  <a:pt x="4271806" y="948439"/>
                  <a:pt x="4297680" y="957944"/>
                  <a:pt x="4323806" y="966652"/>
                </a:cubicBezTo>
                <a:cubicBezTo>
                  <a:pt x="4336869" y="971006"/>
                  <a:pt x="4349412" y="977450"/>
                  <a:pt x="4362994" y="979714"/>
                </a:cubicBezTo>
                <a:lnTo>
                  <a:pt x="4441372" y="992777"/>
                </a:lnTo>
                <a:cubicBezTo>
                  <a:pt x="4490807" y="1025735"/>
                  <a:pt x="4469459" y="1007802"/>
                  <a:pt x="4506686" y="1045029"/>
                </a:cubicBezTo>
              </a:path>
            </a:pathLst>
          </a:custGeom>
          <a:ln w="57150">
            <a:solidFill>
              <a:srgbClr val="FF66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0" name="Freeform 28">
            <a:extLst>
              <a:ext uri="{FF2B5EF4-FFF2-40B4-BE49-F238E27FC236}">
                <a16:creationId xmlns:a16="http://schemas.microsoft.com/office/drawing/2014/main" id="{D858C8A9-9119-4E76-82D0-54017E426541}"/>
              </a:ext>
            </a:extLst>
          </p:cNvPr>
          <p:cNvSpPr/>
          <p:nvPr/>
        </p:nvSpPr>
        <p:spPr>
          <a:xfrm>
            <a:off x="5410200" y="2683169"/>
            <a:ext cx="3579363" cy="1506684"/>
          </a:xfrm>
          <a:custGeom>
            <a:avLst/>
            <a:gdLst>
              <a:gd name="connsiteX0" fmla="*/ 0 w 4101353"/>
              <a:gd name="connsiteY0" fmla="*/ 376517 h 1277470"/>
              <a:gd name="connsiteX1" fmla="*/ 1250576 w 4101353"/>
              <a:gd name="connsiteY1" fmla="*/ 632011 h 1277470"/>
              <a:gd name="connsiteX2" fmla="*/ 2017058 w 4101353"/>
              <a:gd name="connsiteY2" fmla="*/ 242047 h 1277470"/>
              <a:gd name="connsiteX3" fmla="*/ 3173506 w 4101353"/>
              <a:gd name="connsiteY3" fmla="*/ 1277470 h 1277470"/>
              <a:gd name="connsiteX4" fmla="*/ 4101353 w 4101353"/>
              <a:gd name="connsiteY4" fmla="*/ 0 h 1277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01353" h="1277470">
                <a:moveTo>
                  <a:pt x="0" y="376517"/>
                </a:moveTo>
                <a:lnTo>
                  <a:pt x="1250576" y="632011"/>
                </a:lnTo>
                <a:lnTo>
                  <a:pt x="2017058" y="242047"/>
                </a:lnTo>
                <a:lnTo>
                  <a:pt x="3173506" y="1277470"/>
                </a:lnTo>
                <a:lnTo>
                  <a:pt x="4101353" y="0"/>
                </a:lnTo>
              </a:path>
            </a:pathLst>
          </a:custGeom>
          <a:ln w="57150">
            <a:solidFill>
              <a:srgbClr val="16DB07"/>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1" name="Freeform 29">
            <a:extLst>
              <a:ext uri="{FF2B5EF4-FFF2-40B4-BE49-F238E27FC236}">
                <a16:creationId xmlns:a16="http://schemas.microsoft.com/office/drawing/2014/main" id="{3E9DEFBA-32FE-4604-AF67-940DBC720269}"/>
              </a:ext>
            </a:extLst>
          </p:cNvPr>
          <p:cNvSpPr/>
          <p:nvPr/>
        </p:nvSpPr>
        <p:spPr>
          <a:xfrm>
            <a:off x="5429760" y="4300873"/>
            <a:ext cx="3638040" cy="523375"/>
          </a:xfrm>
          <a:custGeom>
            <a:avLst/>
            <a:gdLst>
              <a:gd name="connsiteX0" fmla="*/ 0 w 4168588"/>
              <a:gd name="connsiteY0" fmla="*/ 0 h 443753"/>
              <a:gd name="connsiteX1" fmla="*/ 779929 w 4168588"/>
              <a:gd name="connsiteY1" fmla="*/ 228600 h 443753"/>
              <a:gd name="connsiteX2" fmla="*/ 1788458 w 4168588"/>
              <a:gd name="connsiteY2" fmla="*/ 67236 h 443753"/>
              <a:gd name="connsiteX3" fmla="*/ 2528047 w 4168588"/>
              <a:gd name="connsiteY3" fmla="*/ 443753 h 443753"/>
              <a:gd name="connsiteX4" fmla="*/ 4168588 w 4168588"/>
              <a:gd name="connsiteY4" fmla="*/ 26894 h 44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8588" h="443753">
                <a:moveTo>
                  <a:pt x="0" y="0"/>
                </a:moveTo>
                <a:lnTo>
                  <a:pt x="779929" y="228600"/>
                </a:lnTo>
                <a:lnTo>
                  <a:pt x="1788458" y="67236"/>
                </a:lnTo>
                <a:lnTo>
                  <a:pt x="2528047" y="443753"/>
                </a:lnTo>
                <a:lnTo>
                  <a:pt x="4168588" y="26894"/>
                </a:lnTo>
              </a:path>
            </a:pathLst>
          </a:custGeom>
          <a:noFill/>
          <a:ln w="57150">
            <a:solidFill>
              <a:srgbClr val="FFFF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2" name="TextBox 101">
            <a:extLst>
              <a:ext uri="{FF2B5EF4-FFF2-40B4-BE49-F238E27FC236}">
                <a16:creationId xmlns:a16="http://schemas.microsoft.com/office/drawing/2014/main" id="{DA4AF260-646E-483C-B5FE-6BC5044ADFEC}"/>
              </a:ext>
            </a:extLst>
          </p:cNvPr>
          <p:cNvSpPr txBox="1"/>
          <p:nvPr/>
        </p:nvSpPr>
        <p:spPr>
          <a:xfrm>
            <a:off x="6212072" y="2649415"/>
            <a:ext cx="1986698" cy="369332"/>
          </a:xfrm>
          <a:prstGeom prst="rect">
            <a:avLst/>
          </a:prstGeom>
          <a:noFill/>
        </p:spPr>
        <p:txBody>
          <a:bodyPr wrap="none" rtlCol="0">
            <a:spAutoFit/>
          </a:bodyPr>
          <a:lstStyle/>
          <a:p>
            <a:r>
              <a:rPr lang="en-US" b="1" dirty="0">
                <a:solidFill>
                  <a:srgbClr val="16DB07"/>
                </a:solidFill>
              </a:rPr>
              <a:t>Bare Color Charges</a:t>
            </a:r>
          </a:p>
        </p:txBody>
      </p:sp>
      <p:sp>
        <p:nvSpPr>
          <p:cNvPr id="103" name="TextBox 102">
            <a:extLst>
              <a:ext uri="{FF2B5EF4-FFF2-40B4-BE49-F238E27FC236}">
                <a16:creationId xmlns:a16="http://schemas.microsoft.com/office/drawing/2014/main" id="{39A7096E-C259-4C58-A0A9-4A99D5A7FD60}"/>
              </a:ext>
            </a:extLst>
          </p:cNvPr>
          <p:cNvSpPr txBox="1"/>
          <p:nvPr/>
        </p:nvSpPr>
        <p:spPr>
          <a:xfrm>
            <a:off x="6059672" y="4021015"/>
            <a:ext cx="2246128" cy="369332"/>
          </a:xfrm>
          <a:prstGeom prst="rect">
            <a:avLst/>
          </a:prstGeom>
          <a:noFill/>
        </p:spPr>
        <p:txBody>
          <a:bodyPr wrap="none" rtlCol="0">
            <a:spAutoFit/>
          </a:bodyPr>
          <a:lstStyle/>
          <a:p>
            <a:r>
              <a:rPr lang="en-US" b="1" dirty="0">
                <a:solidFill>
                  <a:srgbClr val="FFFF00"/>
                </a:solidFill>
              </a:rPr>
              <a:t>Thermal Mass Gluons</a:t>
            </a:r>
          </a:p>
        </p:txBody>
      </p:sp>
      <p:sp>
        <p:nvSpPr>
          <p:cNvPr id="104" name="TextBox 103">
            <a:extLst>
              <a:ext uri="{FF2B5EF4-FFF2-40B4-BE49-F238E27FC236}">
                <a16:creationId xmlns:a16="http://schemas.microsoft.com/office/drawing/2014/main" id="{76C0B234-EB3A-4819-BB43-61552CEA2B31}"/>
              </a:ext>
            </a:extLst>
          </p:cNvPr>
          <p:cNvSpPr txBox="1"/>
          <p:nvPr/>
        </p:nvSpPr>
        <p:spPr>
          <a:xfrm>
            <a:off x="6270490" y="4980837"/>
            <a:ext cx="1877694" cy="369332"/>
          </a:xfrm>
          <a:prstGeom prst="rect">
            <a:avLst/>
          </a:prstGeom>
          <a:noFill/>
        </p:spPr>
        <p:txBody>
          <a:bodyPr wrap="none" rtlCol="0">
            <a:spAutoFit/>
          </a:bodyPr>
          <a:lstStyle/>
          <a:p>
            <a:r>
              <a:rPr lang="en-US" b="1" dirty="0">
                <a:solidFill>
                  <a:srgbClr val="FF6600"/>
                </a:solidFill>
              </a:rPr>
              <a:t>Perfect Fluid Only</a:t>
            </a:r>
          </a:p>
        </p:txBody>
      </p:sp>
      <p:grpSp>
        <p:nvGrpSpPr>
          <p:cNvPr id="105" name="Group 41">
            <a:extLst>
              <a:ext uri="{FF2B5EF4-FFF2-40B4-BE49-F238E27FC236}">
                <a16:creationId xmlns:a16="http://schemas.microsoft.com/office/drawing/2014/main" id="{F77C3645-6E20-4B30-955C-3A7E86DC7646}"/>
              </a:ext>
            </a:extLst>
          </p:cNvPr>
          <p:cNvGrpSpPr/>
          <p:nvPr/>
        </p:nvGrpSpPr>
        <p:grpSpPr>
          <a:xfrm>
            <a:off x="455722" y="5089208"/>
            <a:ext cx="1525478" cy="1540192"/>
            <a:chOff x="2020025" y="-1752600"/>
            <a:chExt cx="2514600" cy="2514600"/>
          </a:xfrm>
        </p:grpSpPr>
        <p:pic>
          <p:nvPicPr>
            <p:cNvPr id="106" name="Picture 8" descr="http://2.bp.blogspot.com/-AsDLiRVS1Fg/ULq_Zx7XKWI/AAAAAAAAAM0/iaGSiLlnKmU/s1600/magnifying%2Bglass.jpg">
              <a:extLst>
                <a:ext uri="{FF2B5EF4-FFF2-40B4-BE49-F238E27FC236}">
                  <a16:creationId xmlns:a16="http://schemas.microsoft.com/office/drawing/2014/main" id="{A25B743C-3813-4092-A968-37676998AA4C}"/>
                </a:ext>
              </a:extLst>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020025" y="-1752600"/>
              <a:ext cx="2514600" cy="2514600"/>
            </a:xfrm>
            <a:prstGeom prst="rect">
              <a:avLst/>
            </a:prstGeom>
            <a:noFill/>
          </p:spPr>
        </p:pic>
        <p:sp>
          <p:nvSpPr>
            <p:cNvPr id="107" name="Oval 106">
              <a:extLst>
                <a:ext uri="{FF2B5EF4-FFF2-40B4-BE49-F238E27FC236}">
                  <a16:creationId xmlns:a16="http://schemas.microsoft.com/office/drawing/2014/main" id="{0FEFBAA0-2AE8-4A8D-90B3-9FB0D71E2B4E}"/>
                </a:ext>
              </a:extLst>
            </p:cNvPr>
            <p:cNvSpPr/>
            <p:nvPr/>
          </p:nvSpPr>
          <p:spPr>
            <a:xfrm>
              <a:off x="2211250" y="-1524000"/>
              <a:ext cx="1219200" cy="1219200"/>
            </a:xfrm>
            <a:prstGeom prst="ellipse">
              <a:avLst/>
            </a:prstGeom>
            <a:solidFill>
              <a:srgbClr val="FF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spTree>
    <p:extLst>
      <p:ext uri="{BB962C8B-B14F-4D97-AF65-F5344CB8AC3E}">
        <p14:creationId xmlns:p14="http://schemas.microsoft.com/office/powerpoint/2010/main" val="1642750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94"/>
                                        </p:tgtEl>
                                        <p:attrNameLst>
                                          <p:attrName>style.visibility</p:attrName>
                                        </p:attrNameLst>
                                      </p:cBhvr>
                                      <p:to>
                                        <p:strVal val="visible"/>
                                      </p:to>
                                    </p:set>
                                    <p:animEffect transition="in" filter="fade">
                                      <p:cBhvr>
                                        <p:cTn id="21" dur="1000"/>
                                        <p:tgtEl>
                                          <p:spTgt spid="9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95"/>
                                        </p:tgtEl>
                                        <p:attrNameLst>
                                          <p:attrName>style.visibility</p:attrName>
                                        </p:attrNameLst>
                                      </p:cBhvr>
                                      <p:to>
                                        <p:strVal val="visible"/>
                                      </p:to>
                                    </p:set>
                                    <p:animEffect transition="in" filter="fade">
                                      <p:cBhvr>
                                        <p:cTn id="24" dur="1000"/>
                                        <p:tgtEl>
                                          <p:spTgt spid="95"/>
                                        </p:tgtEl>
                                      </p:cBhvr>
                                    </p:animEffect>
                                  </p:childTnLst>
                                </p:cTn>
                              </p:par>
                              <p:par>
                                <p:cTn id="25" presetID="10" presetClass="entr" presetSubtype="0" fill="hold" nodeType="withEffect">
                                  <p:stCondLst>
                                    <p:cond delay="0"/>
                                  </p:stCondLst>
                                  <p:childTnLst>
                                    <p:set>
                                      <p:cBhvr>
                                        <p:cTn id="26" dur="1" fill="hold">
                                          <p:stCondLst>
                                            <p:cond delay="0"/>
                                          </p:stCondLst>
                                        </p:cTn>
                                        <p:tgtEl>
                                          <p:spTgt spid="96"/>
                                        </p:tgtEl>
                                        <p:attrNameLst>
                                          <p:attrName>style.visibility</p:attrName>
                                        </p:attrNameLst>
                                      </p:cBhvr>
                                      <p:to>
                                        <p:strVal val="visible"/>
                                      </p:to>
                                    </p:set>
                                    <p:animEffect transition="in" filter="fade">
                                      <p:cBhvr>
                                        <p:cTn id="27" dur="1000"/>
                                        <p:tgtEl>
                                          <p:spTgt spid="96"/>
                                        </p:tgtEl>
                                      </p:cBhvr>
                                    </p:animEffect>
                                  </p:childTnLst>
                                </p:cTn>
                              </p:par>
                            </p:childTnLst>
                          </p:cTn>
                        </p:par>
                        <p:par>
                          <p:cTn id="28" fill="hold">
                            <p:stCondLst>
                              <p:cond delay="1000"/>
                            </p:stCondLst>
                            <p:childTnLst>
                              <p:par>
                                <p:cTn id="29" presetID="22" presetClass="entr" presetSubtype="8" fill="hold" grpId="0" nodeType="afterEffect">
                                  <p:stCondLst>
                                    <p:cond delay="0"/>
                                  </p:stCondLst>
                                  <p:childTnLst>
                                    <p:set>
                                      <p:cBhvr>
                                        <p:cTn id="30" dur="1" fill="hold">
                                          <p:stCondLst>
                                            <p:cond delay="0"/>
                                          </p:stCondLst>
                                        </p:cTn>
                                        <p:tgtEl>
                                          <p:spTgt spid="100"/>
                                        </p:tgtEl>
                                        <p:attrNameLst>
                                          <p:attrName>style.visibility</p:attrName>
                                        </p:attrNameLst>
                                      </p:cBhvr>
                                      <p:to>
                                        <p:strVal val="visible"/>
                                      </p:to>
                                    </p:set>
                                    <p:animEffect transition="in" filter="wipe(left)">
                                      <p:cBhvr>
                                        <p:cTn id="31" dur="500"/>
                                        <p:tgtEl>
                                          <p:spTgt spid="100"/>
                                        </p:tgtEl>
                                      </p:cBhvr>
                                    </p:animEffect>
                                  </p:childTnLst>
                                </p:cTn>
                              </p:par>
                            </p:childTnLst>
                          </p:cTn>
                        </p:par>
                        <p:par>
                          <p:cTn id="32" fill="hold">
                            <p:stCondLst>
                              <p:cond delay="1500"/>
                            </p:stCondLst>
                            <p:childTnLst>
                              <p:par>
                                <p:cTn id="33" presetID="22" presetClass="entr" presetSubtype="8" fill="hold" grpId="0" nodeType="afterEffect">
                                  <p:stCondLst>
                                    <p:cond delay="0"/>
                                  </p:stCondLst>
                                  <p:childTnLst>
                                    <p:set>
                                      <p:cBhvr>
                                        <p:cTn id="34" dur="1" fill="hold">
                                          <p:stCondLst>
                                            <p:cond delay="0"/>
                                          </p:stCondLst>
                                        </p:cTn>
                                        <p:tgtEl>
                                          <p:spTgt spid="102"/>
                                        </p:tgtEl>
                                        <p:attrNameLst>
                                          <p:attrName>style.visibility</p:attrName>
                                        </p:attrNameLst>
                                      </p:cBhvr>
                                      <p:to>
                                        <p:strVal val="visible"/>
                                      </p:to>
                                    </p:set>
                                    <p:animEffect transition="in" filter="wipe(left)">
                                      <p:cBhvr>
                                        <p:cTn id="35" dur="500"/>
                                        <p:tgtEl>
                                          <p:spTgt spid="10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90"/>
                                        </p:tgtEl>
                                        <p:attrNameLst>
                                          <p:attrName>style.visibility</p:attrName>
                                        </p:attrNameLst>
                                      </p:cBhvr>
                                      <p:to>
                                        <p:strVal val="visible"/>
                                      </p:to>
                                    </p:set>
                                    <p:animEffect transition="in" filter="fade">
                                      <p:cBhvr>
                                        <p:cTn id="40" dur="1000"/>
                                        <p:tgtEl>
                                          <p:spTgt spid="9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101"/>
                                        </p:tgtEl>
                                        <p:attrNameLst>
                                          <p:attrName>style.visibility</p:attrName>
                                        </p:attrNameLst>
                                      </p:cBhvr>
                                      <p:to>
                                        <p:strVal val="visible"/>
                                      </p:to>
                                    </p:set>
                                    <p:animEffect transition="in" filter="wipe(left)">
                                      <p:cBhvr>
                                        <p:cTn id="45" dur="500"/>
                                        <p:tgtEl>
                                          <p:spTgt spid="101"/>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03"/>
                                        </p:tgtEl>
                                        <p:attrNameLst>
                                          <p:attrName>style.visibility</p:attrName>
                                        </p:attrNameLst>
                                      </p:cBhvr>
                                      <p:to>
                                        <p:strVal val="visible"/>
                                      </p:to>
                                    </p:set>
                                    <p:animEffect transition="in" filter="wipe(left)">
                                      <p:cBhvr>
                                        <p:cTn id="48" dur="500"/>
                                        <p:tgtEl>
                                          <p:spTgt spid="10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99"/>
                                        </p:tgtEl>
                                        <p:attrNameLst>
                                          <p:attrName>style.visibility</p:attrName>
                                        </p:attrNameLst>
                                      </p:cBhvr>
                                      <p:to>
                                        <p:strVal val="visible"/>
                                      </p:to>
                                    </p:set>
                                    <p:animEffect transition="in" filter="wipe(left)">
                                      <p:cBhvr>
                                        <p:cTn id="53" dur="500"/>
                                        <p:tgtEl>
                                          <p:spTgt spid="99"/>
                                        </p:tgtEl>
                                      </p:cBhvr>
                                    </p:animEffect>
                                  </p:childTnLst>
                                </p:cTn>
                              </p:par>
                              <p:par>
                                <p:cTn id="54" presetID="10" presetClass="entr" presetSubtype="0" fill="hold" nodeType="withEffect">
                                  <p:stCondLst>
                                    <p:cond delay="0"/>
                                  </p:stCondLst>
                                  <p:childTnLst>
                                    <p:set>
                                      <p:cBhvr>
                                        <p:cTn id="55" dur="1" fill="hold">
                                          <p:stCondLst>
                                            <p:cond delay="0"/>
                                          </p:stCondLst>
                                        </p:cTn>
                                        <p:tgtEl>
                                          <p:spTgt spid="105"/>
                                        </p:tgtEl>
                                        <p:attrNameLst>
                                          <p:attrName>style.visibility</p:attrName>
                                        </p:attrNameLst>
                                      </p:cBhvr>
                                      <p:to>
                                        <p:strVal val="visible"/>
                                      </p:to>
                                    </p:set>
                                    <p:animEffect transition="in" filter="fade">
                                      <p:cBhvr>
                                        <p:cTn id="56" dur="1000"/>
                                        <p:tgtEl>
                                          <p:spTgt spid="105"/>
                                        </p:tgtEl>
                                      </p:cBhvr>
                                    </p:animEffect>
                                  </p:childTnLst>
                                </p:cTn>
                              </p:par>
                              <p:par>
                                <p:cTn id="57" presetID="22" presetClass="entr" presetSubtype="8" fill="hold" grpId="0" nodeType="withEffect">
                                  <p:stCondLst>
                                    <p:cond delay="0"/>
                                  </p:stCondLst>
                                  <p:childTnLst>
                                    <p:set>
                                      <p:cBhvr>
                                        <p:cTn id="58" dur="1" fill="hold">
                                          <p:stCondLst>
                                            <p:cond delay="0"/>
                                          </p:stCondLst>
                                        </p:cTn>
                                        <p:tgtEl>
                                          <p:spTgt spid="104"/>
                                        </p:tgtEl>
                                        <p:attrNameLst>
                                          <p:attrName>style.visibility</p:attrName>
                                        </p:attrNameLst>
                                      </p:cBhvr>
                                      <p:to>
                                        <p:strVal val="visible"/>
                                      </p:to>
                                    </p:set>
                                    <p:animEffect transition="in" filter="wipe(left)">
                                      <p:cBhvr>
                                        <p:cTn id="59" dur="5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animBg="1"/>
      <p:bldP spid="98" grpId="0" animBg="1"/>
      <p:bldP spid="99" grpId="0" animBg="1"/>
      <p:bldP spid="100" grpId="0" animBg="1"/>
      <p:bldP spid="101" grpId="0" animBg="1"/>
      <p:bldP spid="102" grpId="0"/>
      <p:bldP spid="103" grpId="0"/>
      <p:bldP spid="10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D398652-933C-4B6F-8EA9-EE1704BC6FA8}"/>
              </a:ext>
            </a:extLst>
          </p:cNvPr>
          <p:cNvSpPr>
            <a:spLocks noGrp="1"/>
          </p:cNvSpPr>
          <p:nvPr>
            <p:ph type="sldNum" sz="quarter" idx="12"/>
          </p:nvPr>
        </p:nvSpPr>
        <p:spPr/>
        <p:txBody>
          <a:bodyPr/>
          <a:lstStyle/>
          <a:p>
            <a:fld id="{34A7B92C-F870-4A41-8B65-79C9C3836057}" type="slidenum">
              <a:rPr lang="en-US" smtClean="0"/>
              <a:t>49</a:t>
            </a:fld>
            <a:endParaRPr lang="en-US"/>
          </a:p>
        </p:txBody>
      </p:sp>
      <p:sp>
        <p:nvSpPr>
          <p:cNvPr id="5" name="TextBox 4">
            <a:extLst>
              <a:ext uri="{FF2B5EF4-FFF2-40B4-BE49-F238E27FC236}">
                <a16:creationId xmlns:a16="http://schemas.microsoft.com/office/drawing/2014/main" id="{36395886-5B53-4FA6-8184-33E02C3BC124}"/>
              </a:ext>
            </a:extLst>
          </p:cNvPr>
          <p:cNvSpPr txBox="1"/>
          <p:nvPr/>
        </p:nvSpPr>
        <p:spPr>
          <a:xfrm>
            <a:off x="381000" y="135840"/>
            <a:ext cx="8773556" cy="523220"/>
          </a:xfrm>
          <a:prstGeom prst="rect">
            <a:avLst/>
          </a:prstGeom>
          <a:noFill/>
        </p:spPr>
        <p:txBody>
          <a:bodyPr wrap="none" rtlCol="0">
            <a:spAutoFit/>
          </a:bodyPr>
          <a:lstStyle/>
          <a:p>
            <a:r>
              <a:rPr lang="en-US" sz="2800" dirty="0" err="1">
                <a:solidFill>
                  <a:schemeClr val="bg1"/>
                </a:solidFill>
              </a:rPr>
              <a:t>sPHENIX</a:t>
            </a:r>
            <a:r>
              <a:rPr lang="en-US" sz="2800" dirty="0">
                <a:solidFill>
                  <a:schemeClr val="bg1"/>
                </a:solidFill>
              </a:rPr>
              <a:t> work on </a:t>
            </a:r>
            <a:r>
              <a:rPr lang="en-US" sz="2800" dirty="0" err="1">
                <a:solidFill>
                  <a:schemeClr val="bg1"/>
                </a:solidFill>
              </a:rPr>
              <a:t>MicroMegas</a:t>
            </a:r>
            <a:r>
              <a:rPr lang="en-US" sz="2800" dirty="0">
                <a:solidFill>
                  <a:schemeClr val="bg1"/>
                </a:solidFill>
              </a:rPr>
              <a:t> during sabbatical at </a:t>
            </a:r>
            <a:r>
              <a:rPr lang="en-US" sz="2800" dirty="0" err="1">
                <a:solidFill>
                  <a:schemeClr val="bg1"/>
                </a:solidFill>
              </a:rPr>
              <a:t>Saclay</a:t>
            </a:r>
            <a:endParaRPr lang="en-US" sz="2800" dirty="0">
              <a:solidFill>
                <a:schemeClr val="bg1"/>
              </a:solidFill>
            </a:endParaRPr>
          </a:p>
        </p:txBody>
      </p:sp>
      <p:sp>
        <p:nvSpPr>
          <p:cNvPr id="6" name="TextBox 5">
            <a:extLst>
              <a:ext uri="{FF2B5EF4-FFF2-40B4-BE49-F238E27FC236}">
                <a16:creationId xmlns:a16="http://schemas.microsoft.com/office/drawing/2014/main" id="{C9A74541-49FF-4D3D-957E-FFE5411F095E}"/>
              </a:ext>
            </a:extLst>
          </p:cNvPr>
          <p:cNvSpPr txBox="1"/>
          <p:nvPr/>
        </p:nvSpPr>
        <p:spPr>
          <a:xfrm>
            <a:off x="548159" y="5153917"/>
            <a:ext cx="4879588" cy="1384995"/>
          </a:xfrm>
          <a:prstGeom prst="rect">
            <a:avLst/>
          </a:prstGeom>
          <a:noFill/>
        </p:spPr>
        <p:txBody>
          <a:bodyPr wrap="square" rtlCol="0">
            <a:spAutoFit/>
          </a:bodyPr>
          <a:lstStyle/>
          <a:p>
            <a:pPr algn="ctr"/>
            <a:r>
              <a:rPr lang="en-US" sz="2800" dirty="0">
                <a:solidFill>
                  <a:schemeClr val="bg1"/>
                </a:solidFill>
              </a:rPr>
              <a:t>Working in the lab like a graduate student reminded me that those were the best years!</a:t>
            </a:r>
          </a:p>
        </p:txBody>
      </p:sp>
      <p:pic>
        <p:nvPicPr>
          <p:cNvPr id="8" name="Picture 7">
            <a:extLst>
              <a:ext uri="{FF2B5EF4-FFF2-40B4-BE49-F238E27FC236}">
                <a16:creationId xmlns:a16="http://schemas.microsoft.com/office/drawing/2014/main" id="{5555252D-D0B0-413A-B841-5A35E49FA8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38" y="802506"/>
            <a:ext cx="3023939" cy="2267954"/>
          </a:xfrm>
          <a:prstGeom prst="rect">
            <a:avLst/>
          </a:prstGeom>
        </p:spPr>
      </p:pic>
      <p:pic>
        <p:nvPicPr>
          <p:cNvPr id="10" name="Picture 9">
            <a:extLst>
              <a:ext uri="{FF2B5EF4-FFF2-40B4-BE49-F238E27FC236}">
                <a16:creationId xmlns:a16="http://schemas.microsoft.com/office/drawing/2014/main" id="{C322194B-E961-48A9-942B-87106B70C1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207870" y="1305424"/>
            <a:ext cx="4023357" cy="3017518"/>
          </a:xfrm>
          <a:prstGeom prst="rect">
            <a:avLst/>
          </a:prstGeom>
        </p:spPr>
      </p:pic>
      <p:pic>
        <p:nvPicPr>
          <p:cNvPr id="12" name="Picture 11">
            <a:extLst>
              <a:ext uri="{FF2B5EF4-FFF2-40B4-BE49-F238E27FC236}">
                <a16:creationId xmlns:a16="http://schemas.microsoft.com/office/drawing/2014/main" id="{A255D0D1-5537-442B-A558-9123D0F8CC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3429" y="3341168"/>
            <a:ext cx="1852863" cy="1389647"/>
          </a:xfrm>
          <a:prstGeom prst="rect">
            <a:avLst/>
          </a:prstGeom>
        </p:spPr>
      </p:pic>
      <p:pic>
        <p:nvPicPr>
          <p:cNvPr id="14" name="Picture 13">
            <a:extLst>
              <a:ext uri="{FF2B5EF4-FFF2-40B4-BE49-F238E27FC236}">
                <a16:creationId xmlns:a16="http://schemas.microsoft.com/office/drawing/2014/main" id="{EDDEF997-FDCC-4117-A2BC-4C69567C7D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47461" y="3323121"/>
            <a:ext cx="1900990" cy="1425742"/>
          </a:xfrm>
          <a:prstGeom prst="rect">
            <a:avLst/>
          </a:prstGeom>
        </p:spPr>
      </p:pic>
      <p:pic>
        <p:nvPicPr>
          <p:cNvPr id="16" name="Picture 15">
            <a:extLst>
              <a:ext uri="{FF2B5EF4-FFF2-40B4-BE49-F238E27FC236}">
                <a16:creationId xmlns:a16="http://schemas.microsoft.com/office/drawing/2014/main" id="{971AD787-F594-4E24-98BB-F1C7042B9BF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5400000">
            <a:off x="3431004" y="1087753"/>
            <a:ext cx="2281992" cy="1711494"/>
          </a:xfrm>
          <a:prstGeom prst="rect">
            <a:avLst/>
          </a:prstGeom>
        </p:spPr>
      </p:pic>
      <p:pic>
        <p:nvPicPr>
          <p:cNvPr id="18" name="Picture 17">
            <a:extLst>
              <a:ext uri="{FF2B5EF4-FFF2-40B4-BE49-F238E27FC236}">
                <a16:creationId xmlns:a16="http://schemas.microsoft.com/office/drawing/2014/main" id="{18C54BFE-343C-4891-92E8-0003AE481E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7368" y="4963026"/>
            <a:ext cx="2526632" cy="1894974"/>
          </a:xfrm>
          <a:prstGeom prst="rect">
            <a:avLst/>
          </a:prstGeom>
        </p:spPr>
      </p:pic>
    </p:spTree>
    <p:extLst>
      <p:ext uri="{BB962C8B-B14F-4D97-AF65-F5344CB8AC3E}">
        <p14:creationId xmlns:p14="http://schemas.microsoft.com/office/powerpoint/2010/main" val="1761853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096" y="23140"/>
            <a:ext cx="8520538" cy="646331"/>
          </a:xfrm>
          <a:prstGeom prst="rect">
            <a:avLst/>
          </a:prstGeom>
          <a:noFill/>
        </p:spPr>
        <p:txBody>
          <a:bodyPr wrap="none" rtlCol="0">
            <a:spAutoFit/>
          </a:bodyPr>
          <a:lstStyle/>
          <a:p>
            <a:r>
              <a:rPr lang="en-US" sz="3600" u="sng" dirty="0">
                <a:solidFill>
                  <a:schemeClr val="bg1"/>
                </a:solidFill>
              </a:rPr>
              <a:t>Creating Quark-Gluon Plasma droplets today</a:t>
            </a:r>
          </a:p>
        </p:txBody>
      </p:sp>
      <p:pic>
        <p:nvPicPr>
          <p:cNvPr id="5" name="Picture 2" descr="http://www.bluesci.org/wordpress/wp-content/uploads/2011/05/STAR.jpg"/>
          <p:cNvPicPr>
            <a:picLocks noChangeAspect="1" noChangeArrowheads="1"/>
          </p:cNvPicPr>
          <p:nvPr/>
        </p:nvPicPr>
        <p:blipFill>
          <a:blip r:embed="rId2" cstate="print"/>
          <a:srcRect/>
          <a:stretch>
            <a:fillRect/>
          </a:stretch>
        </p:blipFill>
        <p:spPr bwMode="auto">
          <a:xfrm>
            <a:off x="7104936" y="762000"/>
            <a:ext cx="1752600" cy="1787478"/>
          </a:xfrm>
          <a:prstGeom prst="rect">
            <a:avLst/>
          </a:prstGeom>
          <a:noFill/>
        </p:spPr>
      </p:pic>
      <p:pic>
        <p:nvPicPr>
          <p:cNvPr id="6" name="Picture 4" descr="http://www.interactions.org/imagebank/images/BN0023M.jpg"/>
          <p:cNvPicPr>
            <a:picLocks noChangeAspect="1" noChangeArrowheads="1"/>
          </p:cNvPicPr>
          <p:nvPr/>
        </p:nvPicPr>
        <p:blipFill>
          <a:blip r:embed="rId3" cstate="print"/>
          <a:srcRect b="51220"/>
          <a:stretch>
            <a:fillRect/>
          </a:stretch>
        </p:blipFill>
        <p:spPr bwMode="auto">
          <a:xfrm>
            <a:off x="228600" y="862898"/>
            <a:ext cx="4191000" cy="1507554"/>
          </a:xfrm>
          <a:prstGeom prst="rect">
            <a:avLst/>
          </a:prstGeom>
          <a:noFill/>
        </p:spPr>
      </p:pic>
      <p:pic>
        <p:nvPicPr>
          <p:cNvPr id="7" name="Picture 15" descr="http://www.popsci.com/files/imagecache/article_image_large/articles/bigscience-main2-525.jpg"/>
          <p:cNvPicPr>
            <a:picLocks noChangeAspect="1" noChangeArrowheads="1"/>
          </p:cNvPicPr>
          <p:nvPr/>
        </p:nvPicPr>
        <p:blipFill>
          <a:blip r:embed="rId4" cstate="print"/>
          <a:srcRect/>
          <a:stretch>
            <a:fillRect/>
          </a:stretch>
        </p:blipFill>
        <p:spPr bwMode="auto">
          <a:xfrm>
            <a:off x="4666536" y="914401"/>
            <a:ext cx="2231540" cy="1474942"/>
          </a:xfrm>
          <a:prstGeom prst="rect">
            <a:avLst/>
          </a:prstGeom>
          <a:noFill/>
        </p:spPr>
      </p:pic>
      <p:sp>
        <p:nvSpPr>
          <p:cNvPr id="9" name="TextBox 8"/>
          <p:cNvSpPr txBox="1"/>
          <p:nvPr/>
        </p:nvSpPr>
        <p:spPr>
          <a:xfrm>
            <a:off x="5047536" y="838200"/>
            <a:ext cx="1122423" cy="461665"/>
          </a:xfrm>
          <a:prstGeom prst="rect">
            <a:avLst/>
          </a:prstGeom>
          <a:noFill/>
        </p:spPr>
        <p:txBody>
          <a:bodyPr wrap="none" rtlCol="0">
            <a:spAutoFit/>
          </a:bodyPr>
          <a:lstStyle/>
          <a:p>
            <a:r>
              <a:rPr lang="en-US" sz="2400" dirty="0">
                <a:solidFill>
                  <a:schemeClr val="bg1"/>
                </a:solidFill>
              </a:rPr>
              <a:t>PHENIX</a:t>
            </a:r>
          </a:p>
        </p:txBody>
      </p:sp>
      <p:sp>
        <p:nvSpPr>
          <p:cNvPr id="10" name="TextBox 9"/>
          <p:cNvSpPr txBox="1"/>
          <p:nvPr/>
        </p:nvSpPr>
        <p:spPr>
          <a:xfrm>
            <a:off x="7529238" y="838200"/>
            <a:ext cx="794898" cy="461665"/>
          </a:xfrm>
          <a:prstGeom prst="rect">
            <a:avLst/>
          </a:prstGeom>
          <a:noFill/>
        </p:spPr>
        <p:txBody>
          <a:bodyPr wrap="none" rtlCol="0">
            <a:spAutoFit/>
          </a:bodyPr>
          <a:lstStyle/>
          <a:p>
            <a:r>
              <a:rPr lang="en-US" sz="2400" dirty="0">
                <a:solidFill>
                  <a:schemeClr val="bg1"/>
                </a:solidFill>
              </a:rPr>
              <a:t>STAR</a:t>
            </a:r>
          </a:p>
        </p:txBody>
      </p:sp>
      <p:pic>
        <p:nvPicPr>
          <p:cNvPr id="193538" name="Picture 2" descr="Candidate &amp;Upsilon; decay to two muons observed in a lead-lead collision at the LHC. The two red lines (tracks) are the two muons, the mass of orange lines are tracks from other particles produced in the collision, whose energy is measured in the electromagnetic calorimeter (red cuboids) and the hadron calorimeter (blue cuboids)."/>
          <p:cNvPicPr>
            <a:picLocks noChangeAspect="1" noChangeArrowheads="1"/>
          </p:cNvPicPr>
          <p:nvPr/>
        </p:nvPicPr>
        <p:blipFill>
          <a:blip r:embed="rId5" cstate="print"/>
          <a:srcRect/>
          <a:stretch>
            <a:fillRect/>
          </a:stretch>
        </p:blipFill>
        <p:spPr bwMode="auto">
          <a:xfrm>
            <a:off x="6114336" y="2549478"/>
            <a:ext cx="2781298" cy="2006600"/>
          </a:xfrm>
          <a:prstGeom prst="rect">
            <a:avLst/>
          </a:prstGeom>
          <a:noFill/>
          <a:ln>
            <a:solidFill>
              <a:schemeClr val="bg1"/>
            </a:solidFill>
          </a:ln>
        </p:spPr>
      </p:pic>
      <p:pic>
        <p:nvPicPr>
          <p:cNvPr id="193540" name="Picture 4" descr="http://aliceinfo.cern.ch/secure/system/files/images/alice-images/alice_setup.gif"/>
          <p:cNvPicPr>
            <a:picLocks noChangeAspect="1" noChangeArrowheads="1"/>
          </p:cNvPicPr>
          <p:nvPr/>
        </p:nvPicPr>
        <p:blipFill>
          <a:blip r:embed="rId6" cstate="print"/>
          <a:srcRect/>
          <a:stretch>
            <a:fillRect/>
          </a:stretch>
        </p:blipFill>
        <p:spPr bwMode="auto">
          <a:xfrm>
            <a:off x="4667250" y="4677811"/>
            <a:ext cx="3257550" cy="1986467"/>
          </a:xfrm>
          <a:prstGeom prst="rect">
            <a:avLst/>
          </a:prstGeom>
          <a:noFill/>
        </p:spPr>
      </p:pic>
      <p:pic>
        <p:nvPicPr>
          <p:cNvPr id="193542" name="Picture 6" descr="http://atlas.ch/photos/atlas_photos/selected-photos/events/1011255_01-A4-at-144-dpi.jpg"/>
          <p:cNvPicPr>
            <a:picLocks noChangeAspect="1" noChangeArrowheads="1"/>
          </p:cNvPicPr>
          <p:nvPr/>
        </p:nvPicPr>
        <p:blipFill>
          <a:blip r:embed="rId7" cstate="print"/>
          <a:srcRect/>
          <a:stretch>
            <a:fillRect/>
          </a:stretch>
        </p:blipFill>
        <p:spPr bwMode="auto">
          <a:xfrm>
            <a:off x="1085850" y="4664738"/>
            <a:ext cx="3276600" cy="1999540"/>
          </a:xfrm>
          <a:prstGeom prst="rect">
            <a:avLst/>
          </a:prstGeom>
          <a:noFill/>
        </p:spPr>
      </p:pic>
      <p:pic>
        <p:nvPicPr>
          <p:cNvPr id="193544" name="Picture 8" descr="http://scienceblogs.com/startswithabang/files/2009/05/lhc-sim.jpg"/>
          <p:cNvPicPr>
            <a:picLocks noChangeAspect="1" noChangeArrowheads="1"/>
          </p:cNvPicPr>
          <p:nvPr/>
        </p:nvPicPr>
        <p:blipFill>
          <a:blip r:embed="rId8" cstate="print"/>
          <a:srcRect/>
          <a:stretch>
            <a:fillRect/>
          </a:stretch>
        </p:blipFill>
        <p:spPr bwMode="auto">
          <a:xfrm>
            <a:off x="246936" y="2549478"/>
            <a:ext cx="5679888" cy="1981199"/>
          </a:xfrm>
          <a:prstGeom prst="rect">
            <a:avLst/>
          </a:prstGeom>
          <a:noFill/>
        </p:spPr>
      </p:pic>
      <p:sp>
        <p:nvSpPr>
          <p:cNvPr id="13" name="TextBox 12"/>
          <p:cNvSpPr txBox="1"/>
          <p:nvPr/>
        </p:nvSpPr>
        <p:spPr>
          <a:xfrm>
            <a:off x="3501347" y="873078"/>
            <a:ext cx="784189" cy="461665"/>
          </a:xfrm>
          <a:prstGeom prst="rect">
            <a:avLst/>
          </a:prstGeom>
          <a:noFill/>
        </p:spPr>
        <p:txBody>
          <a:bodyPr wrap="none" rtlCol="0">
            <a:spAutoFit/>
          </a:bodyPr>
          <a:lstStyle/>
          <a:p>
            <a:r>
              <a:rPr lang="en-US" sz="2400" dirty="0">
                <a:solidFill>
                  <a:schemeClr val="bg1"/>
                </a:solidFill>
              </a:rPr>
              <a:t>RHIC</a:t>
            </a:r>
          </a:p>
        </p:txBody>
      </p:sp>
      <p:sp>
        <p:nvSpPr>
          <p:cNvPr id="14" name="TextBox 13"/>
          <p:cNvSpPr txBox="1"/>
          <p:nvPr/>
        </p:nvSpPr>
        <p:spPr>
          <a:xfrm>
            <a:off x="5215360" y="2549478"/>
            <a:ext cx="670376" cy="461665"/>
          </a:xfrm>
          <a:prstGeom prst="rect">
            <a:avLst/>
          </a:prstGeom>
          <a:noFill/>
        </p:spPr>
        <p:txBody>
          <a:bodyPr wrap="none" rtlCol="0">
            <a:spAutoFit/>
          </a:bodyPr>
          <a:lstStyle/>
          <a:p>
            <a:r>
              <a:rPr lang="en-US" sz="2400" dirty="0">
                <a:solidFill>
                  <a:schemeClr val="bg1"/>
                </a:solidFill>
              </a:rPr>
              <a:t>LHC</a:t>
            </a:r>
          </a:p>
        </p:txBody>
      </p:sp>
      <p:sp>
        <p:nvSpPr>
          <p:cNvPr id="15" name="TextBox 14"/>
          <p:cNvSpPr txBox="1"/>
          <p:nvPr/>
        </p:nvSpPr>
        <p:spPr>
          <a:xfrm>
            <a:off x="8187160" y="2625678"/>
            <a:ext cx="752129" cy="461665"/>
          </a:xfrm>
          <a:prstGeom prst="rect">
            <a:avLst/>
          </a:prstGeom>
          <a:noFill/>
        </p:spPr>
        <p:txBody>
          <a:bodyPr wrap="none" rtlCol="0">
            <a:spAutoFit/>
          </a:bodyPr>
          <a:lstStyle/>
          <a:p>
            <a:r>
              <a:rPr lang="en-US" sz="2400" dirty="0">
                <a:solidFill>
                  <a:schemeClr val="bg1"/>
                </a:solidFill>
              </a:rPr>
              <a:t>CMS</a:t>
            </a:r>
          </a:p>
        </p:txBody>
      </p:sp>
      <p:sp>
        <p:nvSpPr>
          <p:cNvPr id="16" name="TextBox 15"/>
          <p:cNvSpPr txBox="1"/>
          <p:nvPr/>
        </p:nvSpPr>
        <p:spPr>
          <a:xfrm>
            <a:off x="4667250" y="4683078"/>
            <a:ext cx="883575" cy="461665"/>
          </a:xfrm>
          <a:prstGeom prst="rect">
            <a:avLst/>
          </a:prstGeom>
          <a:noFill/>
        </p:spPr>
        <p:txBody>
          <a:bodyPr wrap="none" rtlCol="0">
            <a:spAutoFit/>
          </a:bodyPr>
          <a:lstStyle/>
          <a:p>
            <a:r>
              <a:rPr lang="en-US" sz="2400" dirty="0">
                <a:solidFill>
                  <a:schemeClr val="tx2"/>
                </a:solidFill>
              </a:rPr>
              <a:t>ALICE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68719" y="76200"/>
            <a:ext cx="2170081" cy="707886"/>
          </a:xfrm>
          <a:prstGeom prst="rect">
            <a:avLst/>
          </a:prstGeom>
          <a:noFill/>
        </p:spPr>
        <p:txBody>
          <a:bodyPr wrap="none" rtlCol="0">
            <a:spAutoFit/>
          </a:bodyPr>
          <a:lstStyle/>
          <a:p>
            <a:r>
              <a:rPr lang="en-US" sz="4000" u="sng" dirty="0">
                <a:solidFill>
                  <a:schemeClr val="bg1"/>
                </a:solidFill>
              </a:rPr>
              <a:t>Summary</a:t>
            </a:r>
          </a:p>
        </p:txBody>
      </p:sp>
      <p:grpSp>
        <p:nvGrpSpPr>
          <p:cNvPr id="26" name="Group 25"/>
          <p:cNvGrpSpPr/>
          <p:nvPr/>
        </p:nvGrpSpPr>
        <p:grpSpPr>
          <a:xfrm>
            <a:off x="-609600" y="152400"/>
            <a:ext cx="10515600" cy="7772400"/>
            <a:chOff x="1676400" y="559420"/>
            <a:chExt cx="5943601" cy="3707780"/>
          </a:xfrm>
        </p:grpSpPr>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10000" y="559420"/>
              <a:ext cx="969034" cy="3707780"/>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288766" y="811813"/>
              <a:ext cx="969034" cy="3707780"/>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075206" y="-207385"/>
              <a:ext cx="969034" cy="3707780"/>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67200" y="559420"/>
              <a:ext cx="969034" cy="3707780"/>
            </a:xfrm>
            <a:prstGeom prst="rect">
              <a:avLst/>
            </a:prstGeom>
            <a:noFill/>
          </p:spPr>
        </p:pic>
        <p:sp>
          <p:nvSpPr>
            <p:cNvPr id="16" name="Oval 15"/>
            <p:cNvSpPr/>
            <p:nvPr/>
          </p:nvSpPr>
          <p:spPr>
            <a:xfrm>
              <a:off x="1676400"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ight Arrow 17"/>
            <p:cNvSpPr/>
            <p:nvPr/>
          </p:nvSpPr>
          <p:spPr>
            <a:xfrm>
              <a:off x="2438400"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7010401" y="838200"/>
              <a:ext cx="609600" cy="2971800"/>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rot="10800000">
              <a:off x="6248401" y="2057400"/>
              <a:ext cx="533400" cy="533400"/>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TextBox 26"/>
          <p:cNvSpPr txBox="1"/>
          <p:nvPr/>
        </p:nvSpPr>
        <p:spPr>
          <a:xfrm>
            <a:off x="1447800" y="1066800"/>
            <a:ext cx="6172200" cy="5016758"/>
          </a:xfrm>
          <a:prstGeom prst="rect">
            <a:avLst/>
          </a:prstGeom>
          <a:solidFill>
            <a:schemeClr val="tx1">
              <a:lumMod val="95000"/>
              <a:lumOff val="5000"/>
              <a:alpha val="90000"/>
            </a:schemeClr>
          </a:solidFill>
        </p:spPr>
        <p:txBody>
          <a:bodyPr wrap="square" rtlCol="0">
            <a:spAutoFit/>
          </a:bodyPr>
          <a:lstStyle/>
          <a:p>
            <a:pPr algn="ctr"/>
            <a:r>
              <a:rPr lang="en-US" sz="3200" dirty="0">
                <a:solidFill>
                  <a:schemeClr val="bg1"/>
                </a:solidFill>
              </a:rPr>
              <a:t>Discovery of Quark-Gluon Plasma as Perfect Fluid</a:t>
            </a:r>
          </a:p>
          <a:p>
            <a:pPr algn="ctr"/>
            <a:endParaRPr lang="en-US" sz="3200" dirty="0">
              <a:solidFill>
                <a:schemeClr val="bg1"/>
              </a:solidFill>
            </a:endParaRPr>
          </a:p>
          <a:p>
            <a:pPr algn="ctr"/>
            <a:r>
              <a:rPr lang="en-US" sz="3200" dirty="0">
                <a:solidFill>
                  <a:schemeClr val="bg1"/>
                </a:solidFill>
              </a:rPr>
              <a:t>Precision Description of Flow</a:t>
            </a:r>
          </a:p>
          <a:p>
            <a:pPr algn="ctr"/>
            <a:r>
              <a:rPr lang="en-US" sz="3200" dirty="0">
                <a:solidFill>
                  <a:schemeClr val="bg1"/>
                </a:solidFill>
              </a:rPr>
              <a:t>“Little Bang” Standard Model</a:t>
            </a:r>
          </a:p>
          <a:p>
            <a:pPr algn="ctr"/>
            <a:endParaRPr lang="en-US" sz="3200" dirty="0">
              <a:solidFill>
                <a:schemeClr val="bg1"/>
              </a:solidFill>
            </a:endParaRPr>
          </a:p>
          <a:p>
            <a:pPr algn="ctr"/>
            <a:r>
              <a:rPr lang="en-US" sz="3200" dirty="0">
                <a:solidFill>
                  <a:schemeClr val="bg1"/>
                </a:solidFill>
              </a:rPr>
              <a:t>Small QGP Droplets Flow Too</a:t>
            </a:r>
          </a:p>
          <a:p>
            <a:pPr algn="ctr"/>
            <a:endParaRPr lang="en-US" sz="3200" dirty="0">
              <a:solidFill>
                <a:schemeClr val="bg1"/>
              </a:solidFill>
            </a:endParaRPr>
          </a:p>
          <a:p>
            <a:pPr algn="ctr"/>
            <a:r>
              <a:rPr lang="en-US" sz="3200" dirty="0">
                <a:solidFill>
                  <a:schemeClr val="bg1"/>
                </a:solidFill>
              </a:rPr>
              <a:t>New Opportunities to Discover the How and Why of the QGP</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38715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28601" y="304800"/>
            <a:ext cx="4648200" cy="3539430"/>
          </a:xfrm>
          <a:prstGeom prst="rect">
            <a:avLst/>
          </a:prstGeom>
          <a:noFill/>
        </p:spPr>
        <p:txBody>
          <a:bodyPr wrap="square" rtlCol="0">
            <a:spAutoFit/>
          </a:bodyPr>
          <a:lstStyle/>
          <a:p>
            <a:pPr algn="ctr"/>
            <a:r>
              <a:rPr lang="en-US" sz="2800" dirty="0">
                <a:solidFill>
                  <a:schemeClr val="bg1"/>
                </a:solidFill>
              </a:rPr>
              <a:t>A+A collisions release thousands of virtual gluons from the nuclear </a:t>
            </a:r>
            <a:r>
              <a:rPr lang="en-US" sz="2800" dirty="0" err="1">
                <a:solidFill>
                  <a:schemeClr val="bg1"/>
                </a:solidFill>
              </a:rPr>
              <a:t>wavefunction</a:t>
            </a:r>
            <a:endParaRPr lang="en-US" sz="2800" dirty="0">
              <a:solidFill>
                <a:schemeClr val="bg1"/>
              </a:solidFill>
            </a:endParaRPr>
          </a:p>
          <a:p>
            <a:pPr algn="ctr"/>
            <a:r>
              <a:rPr lang="en-US" sz="2800" dirty="0">
                <a:solidFill>
                  <a:schemeClr val="bg1"/>
                </a:solidFill>
              </a:rPr>
              <a:t>“The Hammer” </a:t>
            </a:r>
          </a:p>
          <a:p>
            <a:pPr algn="ctr"/>
            <a:endParaRPr lang="en-US" sz="2800" dirty="0">
              <a:solidFill>
                <a:schemeClr val="bg1"/>
              </a:solidFill>
            </a:endParaRPr>
          </a:p>
          <a:p>
            <a:pPr algn="ctr"/>
            <a:endParaRPr lang="en-US" sz="2800" dirty="0">
              <a:solidFill>
                <a:schemeClr val="bg1"/>
              </a:solidFill>
            </a:endParaRPr>
          </a:p>
          <a:p>
            <a:pPr algn="ctr"/>
            <a:r>
              <a:rPr lang="en-US" sz="2800" dirty="0" err="1">
                <a:solidFill>
                  <a:schemeClr val="bg1"/>
                </a:solidFill>
              </a:rPr>
              <a:t>p+A</a:t>
            </a:r>
            <a:r>
              <a:rPr lang="en-US" sz="2800" dirty="0">
                <a:solidFill>
                  <a:schemeClr val="bg1"/>
                </a:solidFill>
              </a:rPr>
              <a:t> may in fact be a </a:t>
            </a:r>
          </a:p>
          <a:p>
            <a:pPr algn="ctr"/>
            <a:r>
              <a:rPr lang="en-US" sz="2800" dirty="0">
                <a:solidFill>
                  <a:schemeClr val="bg1"/>
                </a:solidFill>
              </a:rPr>
              <a:t>mini-hammer</a:t>
            </a:r>
          </a:p>
        </p:txBody>
      </p:sp>
      <p:pic>
        <p:nvPicPr>
          <p:cNvPr id="6"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6424245" y="0"/>
            <a:ext cx="633599" cy="3131615"/>
          </a:xfrm>
          <a:prstGeom prst="rect">
            <a:avLst/>
          </a:prstGeom>
          <a:noFill/>
        </p:spPr>
      </p:pic>
      <p:pic>
        <p:nvPicPr>
          <p:cNvPr id="7"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6644858" y="566821"/>
            <a:ext cx="818452" cy="2424318"/>
          </a:xfrm>
          <a:prstGeom prst="rect">
            <a:avLst/>
          </a:prstGeom>
          <a:noFill/>
        </p:spPr>
      </p:pic>
      <p:pic>
        <p:nvPicPr>
          <p:cNvPr id="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6505223" y="-294000"/>
            <a:ext cx="818452" cy="2424318"/>
          </a:xfrm>
          <a:prstGeom prst="rect">
            <a:avLst/>
          </a:prstGeom>
          <a:noFill/>
        </p:spPr>
      </p:pic>
      <p:pic>
        <p:nvPicPr>
          <p:cNvPr id="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6723184" y="0"/>
            <a:ext cx="633599" cy="3131615"/>
          </a:xfrm>
          <a:prstGeom prst="rect">
            <a:avLst/>
          </a:prstGeom>
          <a:noFill/>
        </p:spPr>
      </p:pic>
      <p:pic>
        <p:nvPicPr>
          <p:cNvPr id="1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6646314" y="3076822"/>
            <a:ext cx="818452" cy="2424318"/>
          </a:xfrm>
          <a:prstGeom prst="rect">
            <a:avLst/>
          </a:prstGeom>
          <a:noFill/>
        </p:spPr>
      </p:pic>
      <p:pic>
        <p:nvPicPr>
          <p:cNvPr id="1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6506679" y="2216001"/>
            <a:ext cx="818452" cy="2424318"/>
          </a:xfrm>
          <a:prstGeom prst="rect">
            <a:avLst/>
          </a:prstGeom>
          <a:noFill/>
        </p:spPr>
      </p:pic>
      <p:sp>
        <p:nvSpPr>
          <p:cNvPr id="12" name="Rectangle 11"/>
          <p:cNvSpPr/>
          <p:nvPr/>
        </p:nvSpPr>
        <p:spPr>
          <a:xfrm>
            <a:off x="5527430" y="2681102"/>
            <a:ext cx="2740269" cy="9653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477607" y="3903923"/>
            <a:ext cx="2740269" cy="141589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5029199" y="23545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516815" y="287417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ight Arrow 15"/>
          <p:cNvSpPr/>
          <p:nvPr/>
        </p:nvSpPr>
        <p:spPr>
          <a:xfrm>
            <a:off x="5527430" y="1265203"/>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ight Arrow 16"/>
          <p:cNvSpPr/>
          <p:nvPr/>
        </p:nvSpPr>
        <p:spPr>
          <a:xfrm rot="10800000">
            <a:off x="8018584" y="3582128"/>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516815" y="23545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ight Arrow 18"/>
          <p:cNvSpPr/>
          <p:nvPr/>
        </p:nvSpPr>
        <p:spPr>
          <a:xfrm rot="10800000">
            <a:off x="8018585" y="1265203"/>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ight Arrow 19"/>
          <p:cNvSpPr/>
          <p:nvPr/>
        </p:nvSpPr>
        <p:spPr>
          <a:xfrm>
            <a:off x="5527430" y="3517769"/>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5079022" y="3582128"/>
            <a:ext cx="249115" cy="386154"/>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5427784" y="1158462"/>
            <a:ext cx="3138854" cy="597885"/>
          </a:xfrm>
          <a:prstGeom prst="rect">
            <a:avLst/>
          </a:prstGeom>
          <a:noFill/>
        </p:spPr>
        <p:txBody>
          <a:bodyPr wrap="square" rtlCol="0">
            <a:spAutoFit/>
          </a:bodyPr>
          <a:lstStyle/>
          <a:p>
            <a:pPr algn="ctr"/>
            <a:r>
              <a:rPr lang="en-US" sz="4000" b="1" dirty="0">
                <a:solidFill>
                  <a:schemeClr val="bg1"/>
                </a:solidFill>
              </a:rPr>
              <a:t>A+A</a:t>
            </a:r>
          </a:p>
        </p:txBody>
      </p:sp>
      <p:sp>
        <p:nvSpPr>
          <p:cNvPr id="23" name="TextBox 22"/>
          <p:cNvSpPr txBox="1"/>
          <p:nvPr/>
        </p:nvSpPr>
        <p:spPr>
          <a:xfrm>
            <a:off x="5328137" y="3411027"/>
            <a:ext cx="3138854" cy="597885"/>
          </a:xfrm>
          <a:prstGeom prst="rect">
            <a:avLst/>
          </a:prstGeom>
          <a:noFill/>
        </p:spPr>
        <p:txBody>
          <a:bodyPr wrap="square" rtlCol="0">
            <a:spAutoFit/>
          </a:bodyPr>
          <a:lstStyle/>
          <a:p>
            <a:pPr algn="ctr"/>
            <a:r>
              <a:rPr lang="en-US" sz="4000" b="1" dirty="0" err="1">
                <a:solidFill>
                  <a:schemeClr val="bg1"/>
                </a:solidFill>
              </a:rPr>
              <a:t>p+A</a:t>
            </a:r>
            <a:endParaRPr lang="en-US" sz="4000" b="1" dirty="0">
              <a:solidFill>
                <a:schemeClr val="bg1"/>
              </a:solidFill>
            </a:endParaRPr>
          </a:p>
        </p:txBody>
      </p:sp>
      <p:pic>
        <p:nvPicPr>
          <p:cNvPr id="24"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1795892" y="4073867"/>
            <a:ext cx="818452" cy="2424318"/>
          </a:xfrm>
          <a:prstGeom prst="rect">
            <a:avLst/>
          </a:prstGeom>
          <a:noFill/>
        </p:spPr>
      </p:pic>
      <p:sp>
        <p:nvSpPr>
          <p:cNvPr id="25" name="Rectangle 24"/>
          <p:cNvSpPr/>
          <p:nvPr/>
        </p:nvSpPr>
        <p:spPr>
          <a:xfrm>
            <a:off x="677008" y="3926322"/>
            <a:ext cx="2740269" cy="965385"/>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Rectangle 25"/>
          <p:cNvSpPr/>
          <p:nvPr/>
        </p:nvSpPr>
        <p:spPr>
          <a:xfrm>
            <a:off x="627185" y="5061102"/>
            <a:ext cx="2740269" cy="1415898"/>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3666393" y="4119399"/>
            <a:ext cx="398585" cy="2510001"/>
          </a:xfrm>
          <a:prstGeom prst="ellipse">
            <a:avLst/>
          </a:prstGeom>
          <a:solidFill>
            <a:schemeClr val="tx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ight Arrow 27"/>
          <p:cNvSpPr/>
          <p:nvPr/>
        </p:nvSpPr>
        <p:spPr>
          <a:xfrm rot="10800000">
            <a:off x="3168162" y="4827348"/>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ight Arrow 28"/>
          <p:cNvSpPr/>
          <p:nvPr/>
        </p:nvSpPr>
        <p:spPr>
          <a:xfrm>
            <a:off x="677008" y="4762989"/>
            <a:ext cx="348762" cy="450513"/>
          </a:xfrm>
          <a:prstGeom prst="rightArrow">
            <a:avLst/>
          </a:prstGeom>
          <a:solidFill>
            <a:schemeClr val="tx1">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04800" y="4979748"/>
            <a:ext cx="76200" cy="49452"/>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77715" y="4656247"/>
            <a:ext cx="3138854" cy="707886"/>
          </a:xfrm>
          <a:prstGeom prst="rect">
            <a:avLst/>
          </a:prstGeom>
          <a:noFill/>
        </p:spPr>
        <p:txBody>
          <a:bodyPr wrap="square" rtlCol="0">
            <a:spAutoFit/>
          </a:bodyPr>
          <a:lstStyle/>
          <a:p>
            <a:pPr algn="ctr"/>
            <a:r>
              <a:rPr lang="en-US" sz="4000" b="1" dirty="0" err="1">
                <a:solidFill>
                  <a:srgbClr val="FFFF00"/>
                </a:solidFill>
              </a:rPr>
              <a:t>e+A</a:t>
            </a:r>
            <a:endParaRPr lang="en-US" sz="4000" b="1" dirty="0">
              <a:solidFill>
                <a:srgbClr val="FFFF00"/>
              </a:solidFill>
            </a:endParaRPr>
          </a:p>
        </p:txBody>
      </p:sp>
      <p:sp>
        <p:nvSpPr>
          <p:cNvPr id="32" name="TextBox 31"/>
          <p:cNvSpPr txBox="1"/>
          <p:nvPr/>
        </p:nvSpPr>
        <p:spPr>
          <a:xfrm>
            <a:off x="2667000" y="4800600"/>
            <a:ext cx="6504088" cy="1815882"/>
          </a:xfrm>
          <a:prstGeom prst="rect">
            <a:avLst/>
          </a:prstGeom>
          <a:noFill/>
        </p:spPr>
        <p:txBody>
          <a:bodyPr wrap="none" rtlCol="0">
            <a:spAutoFit/>
          </a:bodyPr>
          <a:lstStyle/>
          <a:p>
            <a:pPr algn="ctr"/>
            <a:r>
              <a:rPr lang="en-US" sz="2800" dirty="0">
                <a:solidFill>
                  <a:srgbClr val="FFFF00"/>
                </a:solidFill>
              </a:rPr>
              <a:t>Electron-Ion Collider</a:t>
            </a:r>
          </a:p>
          <a:p>
            <a:pPr algn="ctr">
              <a:buFont typeface="Arial" pitchFamily="34" charset="0"/>
              <a:buChar char="•"/>
            </a:pPr>
            <a:r>
              <a:rPr lang="en-US" sz="2800" dirty="0">
                <a:solidFill>
                  <a:srgbClr val="FFFF00"/>
                </a:solidFill>
              </a:rPr>
              <a:t> Tickling the nucleus</a:t>
            </a:r>
          </a:p>
          <a:p>
            <a:pPr algn="ctr">
              <a:buFont typeface="Arial" pitchFamily="34" charset="0"/>
              <a:buChar char="•"/>
            </a:pPr>
            <a:r>
              <a:rPr lang="en-US" sz="2800" dirty="0">
                <a:solidFill>
                  <a:srgbClr val="FFFF00"/>
                </a:solidFill>
              </a:rPr>
              <a:t> Individual hard kicking of </a:t>
            </a:r>
            <a:r>
              <a:rPr lang="en-US" sz="2800" dirty="0" err="1">
                <a:solidFill>
                  <a:srgbClr val="FFFF00"/>
                </a:solidFill>
              </a:rPr>
              <a:t>partons</a:t>
            </a:r>
            <a:endParaRPr lang="en-US" sz="2800" dirty="0">
              <a:solidFill>
                <a:srgbClr val="FFFF00"/>
              </a:solidFill>
            </a:endParaRPr>
          </a:p>
          <a:p>
            <a:pPr algn="ctr"/>
            <a:r>
              <a:rPr lang="en-US" sz="2800" dirty="0">
                <a:solidFill>
                  <a:srgbClr val="FFFF00"/>
                </a:solidFill>
              </a:rPr>
              <a:t>or scattering from </a:t>
            </a:r>
            <a:r>
              <a:rPr lang="en-US" sz="2800" u="sng" dirty="0">
                <a:solidFill>
                  <a:srgbClr val="FFFF00"/>
                </a:solidFill>
              </a:rPr>
              <a:t>collective </a:t>
            </a:r>
            <a:r>
              <a:rPr lang="en-US" sz="2800" u="sng" dirty="0" err="1">
                <a:solidFill>
                  <a:srgbClr val="FFFF00"/>
                </a:solidFill>
              </a:rPr>
              <a:t>gluonic</a:t>
            </a:r>
            <a:r>
              <a:rPr lang="en-US" sz="2800" u="sng" dirty="0">
                <a:solidFill>
                  <a:srgbClr val="FFFF00"/>
                </a:solidFill>
              </a:rPr>
              <a:t> matter</a:t>
            </a:r>
          </a:p>
        </p:txBody>
      </p:sp>
    </p:spTree>
    <p:extLst>
      <p:ext uri="{BB962C8B-B14F-4D97-AF65-F5344CB8AC3E}">
        <p14:creationId xmlns:p14="http://schemas.microsoft.com/office/powerpoint/2010/main" val="202495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30" grpId="0" animBg="1"/>
      <p:bldP spid="31" grpId="0"/>
      <p:bldP spid="3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1524000"/>
            <a:ext cx="9144000" cy="1143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86000" y="0"/>
            <a:ext cx="4406719" cy="707886"/>
          </a:xfrm>
          <a:prstGeom prst="rect">
            <a:avLst/>
          </a:prstGeom>
          <a:noFill/>
        </p:spPr>
        <p:txBody>
          <a:bodyPr wrap="none" rtlCol="0">
            <a:spAutoFit/>
          </a:bodyPr>
          <a:lstStyle/>
          <a:p>
            <a:r>
              <a:rPr lang="en-US" sz="4000" u="sng" dirty="0">
                <a:solidFill>
                  <a:schemeClr val="bg1"/>
                </a:solidFill>
              </a:rPr>
              <a:t>Electron Ion Collider</a:t>
            </a:r>
          </a:p>
        </p:txBody>
      </p:sp>
      <p:pic>
        <p:nvPicPr>
          <p:cNvPr id="8" name="Picture 2" descr="ePhenix-Ray-Trace-3-10-21-2013-3.png"/>
          <p:cNvPicPr>
            <a:picLocks noChangeAspect="1"/>
          </p:cNvPicPr>
          <p:nvPr/>
        </p:nvPicPr>
        <p:blipFill>
          <a:blip r:embed="rId2" cstate="print"/>
          <a:srcRect l="7744" r="8798"/>
          <a:stretch>
            <a:fillRect/>
          </a:stretch>
        </p:blipFill>
        <p:spPr bwMode="auto">
          <a:xfrm>
            <a:off x="-13841" y="2133600"/>
            <a:ext cx="9157841" cy="5486400"/>
          </a:xfrm>
          <a:prstGeom prst="rect">
            <a:avLst/>
          </a:prstGeom>
          <a:noFill/>
          <a:ln w="12700" cap="flat" cmpd="sng">
            <a:noFill/>
            <a:prstDash val="solid"/>
            <a:miter lim="0"/>
            <a:headEnd type="none" w="med" len="med"/>
            <a:tailEnd type="none" w="med" len="med"/>
          </a:ln>
          <a:effectLst/>
        </p:spPr>
      </p:pic>
      <p:sp>
        <p:nvSpPr>
          <p:cNvPr id="9" name="TextBox 8"/>
          <p:cNvSpPr txBox="1"/>
          <p:nvPr/>
        </p:nvSpPr>
        <p:spPr>
          <a:xfrm>
            <a:off x="0" y="6096000"/>
            <a:ext cx="3242683" cy="584775"/>
          </a:xfrm>
          <a:prstGeom prst="rect">
            <a:avLst/>
          </a:prstGeom>
          <a:noFill/>
        </p:spPr>
        <p:txBody>
          <a:bodyPr wrap="none" rtlCol="0">
            <a:spAutoFit/>
          </a:bodyPr>
          <a:lstStyle/>
          <a:p>
            <a:r>
              <a:rPr lang="en-US" sz="1600" dirty="0">
                <a:hlinkClick r:id="rId3"/>
              </a:rPr>
              <a:t>http://arxiv.org/abs/arXiv:1402.1209</a:t>
            </a:r>
            <a:endParaRPr lang="en-US" sz="1600" dirty="0"/>
          </a:p>
          <a:p>
            <a:r>
              <a:rPr lang="en-US" sz="1600" dirty="0"/>
              <a:t>http://arxiv.org/abs/1212.1701</a:t>
            </a:r>
          </a:p>
        </p:txBody>
      </p:sp>
      <p:sp>
        <p:nvSpPr>
          <p:cNvPr id="10" name="TextBox 9"/>
          <p:cNvSpPr txBox="1"/>
          <p:nvPr/>
        </p:nvSpPr>
        <p:spPr>
          <a:xfrm>
            <a:off x="167269" y="609600"/>
            <a:ext cx="8789008" cy="954107"/>
          </a:xfrm>
          <a:prstGeom prst="rect">
            <a:avLst/>
          </a:prstGeom>
          <a:noFill/>
        </p:spPr>
        <p:txBody>
          <a:bodyPr wrap="none" rtlCol="0">
            <a:spAutoFit/>
          </a:bodyPr>
          <a:lstStyle/>
          <a:p>
            <a:pPr algn="ctr"/>
            <a:r>
              <a:rPr lang="en-US" sz="2800" dirty="0">
                <a:solidFill>
                  <a:schemeClr val="bg1"/>
                </a:solidFill>
              </a:rPr>
              <a:t>Critical to understanding nature of proton and heavy nuclei</a:t>
            </a:r>
          </a:p>
          <a:p>
            <a:pPr algn="ctr"/>
            <a:r>
              <a:rPr lang="en-US" sz="2800" dirty="0">
                <a:solidFill>
                  <a:schemeClr val="bg1"/>
                </a:solidFill>
              </a:rPr>
              <a:t>Key to picture of </a:t>
            </a:r>
            <a:r>
              <a:rPr lang="en-US" sz="2800" dirty="0" err="1">
                <a:solidFill>
                  <a:schemeClr val="bg1"/>
                </a:solidFill>
              </a:rPr>
              <a:t>gluonic</a:t>
            </a:r>
            <a:r>
              <a:rPr lang="en-US" sz="2800" dirty="0">
                <a:solidFill>
                  <a:schemeClr val="bg1"/>
                </a:solidFill>
              </a:rPr>
              <a:t> initial starting point for QGP</a:t>
            </a:r>
          </a:p>
        </p:txBody>
      </p:sp>
      <p:sp>
        <p:nvSpPr>
          <p:cNvPr id="11" name="TextBox 10"/>
          <p:cNvSpPr txBox="1"/>
          <p:nvPr/>
        </p:nvSpPr>
        <p:spPr>
          <a:xfrm>
            <a:off x="304800" y="1676400"/>
            <a:ext cx="8839200" cy="954107"/>
          </a:xfrm>
          <a:prstGeom prst="rect">
            <a:avLst/>
          </a:prstGeom>
          <a:noFill/>
        </p:spPr>
        <p:txBody>
          <a:bodyPr wrap="square" rtlCol="0">
            <a:spAutoFit/>
          </a:bodyPr>
          <a:lstStyle/>
          <a:p>
            <a:pPr algn="ctr"/>
            <a:r>
              <a:rPr lang="en-US" sz="2800" dirty="0"/>
              <a:t>Detector built around </a:t>
            </a:r>
            <a:r>
              <a:rPr lang="en-US" sz="2800" dirty="0" err="1"/>
              <a:t>BaBar</a:t>
            </a:r>
            <a:r>
              <a:rPr lang="en-US" sz="2800" dirty="0"/>
              <a:t> magnet and </a:t>
            </a:r>
            <a:r>
              <a:rPr lang="en-US" sz="2800" dirty="0" err="1"/>
              <a:t>sPHENIX</a:t>
            </a:r>
            <a:r>
              <a:rPr lang="en-US" sz="2800" dirty="0"/>
              <a:t> serves as excellent foundation for EIC detector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1734908" y="5551172"/>
            <a:ext cx="5884047" cy="1200329"/>
          </a:xfrm>
          <a:prstGeom prst="rect">
            <a:avLst/>
          </a:prstGeom>
          <a:noFill/>
          <a:ln w="9525">
            <a:noFill/>
            <a:miter lim="800000"/>
            <a:headEnd/>
            <a:tailEnd/>
          </a:ln>
          <a:effectLst/>
        </p:spPr>
        <p:txBody>
          <a:bodyPr wrap="none">
            <a:spAutoFit/>
          </a:bodyPr>
          <a:lstStyle/>
          <a:p>
            <a:pPr algn="ctr" eaLnBrk="0" hangingPunct="0"/>
            <a:endParaRPr lang="en-US" sz="3600" dirty="0">
              <a:solidFill>
                <a:schemeClr val="bg1"/>
              </a:solidFill>
              <a:cs typeface="Arial" charset="0"/>
            </a:endParaRPr>
          </a:p>
          <a:p>
            <a:pPr algn="ctr" eaLnBrk="0" hangingPunct="0"/>
            <a:r>
              <a:rPr lang="en-US" sz="3600" dirty="0">
                <a:solidFill>
                  <a:schemeClr val="bg1"/>
                </a:solidFill>
                <a:cs typeface="Arial" charset="0"/>
              </a:rPr>
              <a:t>How does this matter behave?</a:t>
            </a:r>
            <a:endParaRPr lang="en-US" sz="4400" dirty="0">
              <a:solidFill>
                <a:schemeClr val="bg1"/>
              </a:solidFill>
              <a:cs typeface="Arial" charset="0"/>
            </a:endParaRPr>
          </a:p>
        </p:txBody>
      </p:sp>
      <p:grpSp>
        <p:nvGrpSpPr>
          <p:cNvPr id="5" name="Group 4"/>
          <p:cNvGrpSpPr>
            <a:grpSpLocks/>
          </p:cNvGrpSpPr>
          <p:nvPr/>
        </p:nvGrpSpPr>
        <p:grpSpPr bwMode="auto">
          <a:xfrm>
            <a:off x="27272" y="1600200"/>
            <a:ext cx="9144000" cy="4343400"/>
            <a:chOff x="384" y="864"/>
            <a:chExt cx="5088" cy="1968"/>
          </a:xfrm>
        </p:grpSpPr>
        <p:sp>
          <p:nvSpPr>
            <p:cNvPr id="6" name="Rectangle 5"/>
            <p:cNvSpPr>
              <a:spLocks noChangeArrowheads="1"/>
            </p:cNvSpPr>
            <p:nvPr/>
          </p:nvSpPr>
          <p:spPr bwMode="auto">
            <a:xfrm>
              <a:off x="384" y="864"/>
              <a:ext cx="5088" cy="1968"/>
            </a:xfrm>
            <a:prstGeom prst="rect">
              <a:avLst/>
            </a:prstGeom>
            <a:solidFill>
              <a:schemeClr val="bg1"/>
            </a:solidFill>
            <a:ln w="9525" algn="ctr">
              <a:noFill/>
              <a:miter lim="800000"/>
              <a:headEnd/>
              <a:tailEnd/>
            </a:ln>
            <a:effectLst/>
          </p:spPr>
          <p:txBody>
            <a:bodyPr wrap="none" anchor="ctr">
              <a:spAutoFit/>
            </a:bodyPr>
            <a:lstStyle/>
            <a:p>
              <a:endParaRPr lang="en-US"/>
            </a:p>
          </p:txBody>
        </p:sp>
        <p:grpSp>
          <p:nvGrpSpPr>
            <p:cNvPr id="7" name="Group 6"/>
            <p:cNvGrpSpPr>
              <a:grpSpLocks/>
            </p:cNvGrpSpPr>
            <p:nvPr/>
          </p:nvGrpSpPr>
          <p:grpSpPr bwMode="auto">
            <a:xfrm>
              <a:off x="720" y="1056"/>
              <a:ext cx="768" cy="1488"/>
              <a:chOff x="432" y="2592"/>
              <a:chExt cx="768" cy="1488"/>
            </a:xfrm>
          </p:grpSpPr>
          <p:sp>
            <p:nvSpPr>
              <p:cNvPr id="36" name="Line 7"/>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37" name="Line 8"/>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38" name="Line 9"/>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39" name="Line 10"/>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40" name="Line 11"/>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1" name="Line 12"/>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2" name="Line 13"/>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43" name="Line 14"/>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44" name="Line 15"/>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45" name="Line 16"/>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46" name="Line 17"/>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7" name="Line 18"/>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48" name="Line 19"/>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49" name="Line 20"/>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50" name="Line 21"/>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51" name="Line 22"/>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2" name="Line 23"/>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3" name="Line 24"/>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54" name="Line 25"/>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5" name="Line 26"/>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56" name="Line 27"/>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57" name="Line 28"/>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grpSp>
          <p:nvGrpSpPr>
            <p:cNvPr id="8" name="Group 29"/>
            <p:cNvGrpSpPr>
              <a:grpSpLocks/>
            </p:cNvGrpSpPr>
            <p:nvPr/>
          </p:nvGrpSpPr>
          <p:grpSpPr bwMode="auto">
            <a:xfrm>
              <a:off x="4416" y="1008"/>
              <a:ext cx="768" cy="1488"/>
              <a:chOff x="432" y="2592"/>
              <a:chExt cx="768" cy="1488"/>
            </a:xfrm>
          </p:grpSpPr>
          <p:sp>
            <p:nvSpPr>
              <p:cNvPr id="14" name="Line 30"/>
              <p:cNvSpPr>
                <a:spLocks noChangeShapeType="1"/>
              </p:cNvSpPr>
              <p:nvPr/>
            </p:nvSpPr>
            <p:spPr bwMode="auto">
              <a:xfrm>
                <a:off x="432" y="2928"/>
                <a:ext cx="0" cy="1152"/>
              </a:xfrm>
              <a:prstGeom prst="line">
                <a:avLst/>
              </a:prstGeom>
              <a:noFill/>
              <a:ln w="28575">
                <a:solidFill>
                  <a:schemeClr val="tx1"/>
                </a:solidFill>
                <a:round/>
                <a:headEnd/>
                <a:tailEnd/>
              </a:ln>
              <a:effectLst/>
            </p:spPr>
            <p:txBody>
              <a:bodyPr wrap="none" anchor="ctr"/>
              <a:lstStyle/>
              <a:p>
                <a:endParaRPr lang="en-US"/>
              </a:p>
            </p:txBody>
          </p:sp>
          <p:sp>
            <p:nvSpPr>
              <p:cNvPr id="15" name="Line 31"/>
              <p:cNvSpPr>
                <a:spLocks noChangeShapeType="1"/>
              </p:cNvSpPr>
              <p:nvPr/>
            </p:nvSpPr>
            <p:spPr bwMode="auto">
              <a:xfrm>
                <a:off x="1200" y="2592"/>
                <a:ext cx="0" cy="1152"/>
              </a:xfrm>
              <a:prstGeom prst="line">
                <a:avLst/>
              </a:prstGeom>
              <a:noFill/>
              <a:ln w="28575">
                <a:solidFill>
                  <a:schemeClr val="tx1"/>
                </a:solidFill>
                <a:round/>
                <a:headEnd/>
                <a:tailEnd/>
              </a:ln>
              <a:effectLst/>
            </p:spPr>
            <p:txBody>
              <a:bodyPr wrap="none" anchor="ctr"/>
              <a:lstStyle/>
              <a:p>
                <a:endParaRPr lang="en-US"/>
              </a:p>
            </p:txBody>
          </p:sp>
          <p:sp>
            <p:nvSpPr>
              <p:cNvPr id="16" name="Line 32"/>
              <p:cNvSpPr>
                <a:spLocks noChangeShapeType="1"/>
              </p:cNvSpPr>
              <p:nvPr/>
            </p:nvSpPr>
            <p:spPr bwMode="auto">
              <a:xfrm flipV="1">
                <a:off x="432" y="2592"/>
                <a:ext cx="768" cy="336"/>
              </a:xfrm>
              <a:prstGeom prst="line">
                <a:avLst/>
              </a:prstGeom>
              <a:noFill/>
              <a:ln w="28575">
                <a:solidFill>
                  <a:schemeClr val="tx1"/>
                </a:solidFill>
                <a:round/>
                <a:headEnd/>
                <a:tailEnd/>
              </a:ln>
              <a:effectLst/>
            </p:spPr>
            <p:txBody>
              <a:bodyPr wrap="none" anchor="ctr"/>
              <a:lstStyle/>
              <a:p>
                <a:endParaRPr lang="en-US"/>
              </a:p>
            </p:txBody>
          </p:sp>
          <p:sp>
            <p:nvSpPr>
              <p:cNvPr id="17" name="Line 33"/>
              <p:cNvSpPr>
                <a:spLocks noChangeShapeType="1"/>
              </p:cNvSpPr>
              <p:nvPr/>
            </p:nvSpPr>
            <p:spPr bwMode="auto">
              <a:xfrm flipV="1">
                <a:off x="432" y="3744"/>
                <a:ext cx="768" cy="336"/>
              </a:xfrm>
              <a:prstGeom prst="line">
                <a:avLst/>
              </a:prstGeom>
              <a:noFill/>
              <a:ln w="28575">
                <a:solidFill>
                  <a:schemeClr val="tx1"/>
                </a:solidFill>
                <a:round/>
                <a:headEnd/>
                <a:tailEnd/>
              </a:ln>
              <a:effectLst/>
            </p:spPr>
            <p:txBody>
              <a:bodyPr wrap="none" anchor="ctr"/>
              <a:lstStyle/>
              <a:p>
                <a:endParaRPr lang="en-US"/>
              </a:p>
            </p:txBody>
          </p:sp>
          <p:sp>
            <p:nvSpPr>
              <p:cNvPr id="18" name="Line 34"/>
              <p:cNvSpPr>
                <a:spLocks noChangeShapeType="1"/>
              </p:cNvSpPr>
              <p:nvPr/>
            </p:nvSpPr>
            <p:spPr bwMode="auto">
              <a:xfrm flipV="1">
                <a:off x="672" y="3600"/>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19" name="Line 35"/>
              <p:cNvSpPr>
                <a:spLocks noChangeShapeType="1"/>
              </p:cNvSpPr>
              <p:nvPr/>
            </p:nvSpPr>
            <p:spPr bwMode="auto">
              <a:xfrm>
                <a:off x="528" y="3024"/>
                <a:ext cx="144"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0" name="Line 36"/>
              <p:cNvSpPr>
                <a:spLocks noChangeShapeType="1"/>
              </p:cNvSpPr>
              <p:nvPr/>
            </p:nvSpPr>
            <p:spPr bwMode="auto">
              <a:xfrm flipV="1">
                <a:off x="1008" y="3072"/>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21" name="Line 37"/>
              <p:cNvSpPr>
                <a:spLocks noChangeShapeType="1"/>
              </p:cNvSpPr>
              <p:nvPr/>
            </p:nvSpPr>
            <p:spPr bwMode="auto">
              <a:xfrm flipV="1">
                <a:off x="768" y="3456"/>
                <a:ext cx="144" cy="0"/>
              </a:xfrm>
              <a:prstGeom prst="line">
                <a:avLst/>
              </a:prstGeom>
              <a:noFill/>
              <a:ln w="9525">
                <a:solidFill>
                  <a:srgbClr val="FF0000"/>
                </a:solidFill>
                <a:round/>
                <a:headEnd type="arrow" w="med" len="med"/>
                <a:tailEnd/>
              </a:ln>
              <a:effectLst/>
            </p:spPr>
            <p:txBody>
              <a:bodyPr wrap="none" anchor="ctr"/>
              <a:lstStyle/>
              <a:p>
                <a:endParaRPr lang="en-US"/>
              </a:p>
            </p:txBody>
          </p:sp>
          <p:sp>
            <p:nvSpPr>
              <p:cNvPr id="22" name="Line 38"/>
              <p:cNvSpPr>
                <a:spLocks noChangeShapeType="1"/>
              </p:cNvSpPr>
              <p:nvPr/>
            </p:nvSpPr>
            <p:spPr bwMode="auto">
              <a:xfrm flipH="1" flipV="1">
                <a:off x="1008" y="3600"/>
                <a:ext cx="96" cy="96"/>
              </a:xfrm>
              <a:prstGeom prst="line">
                <a:avLst/>
              </a:prstGeom>
              <a:noFill/>
              <a:ln w="9525">
                <a:solidFill>
                  <a:srgbClr val="008000"/>
                </a:solidFill>
                <a:round/>
                <a:headEnd type="arrow" w="med" len="med"/>
                <a:tailEnd/>
              </a:ln>
              <a:effectLst/>
            </p:spPr>
            <p:txBody>
              <a:bodyPr wrap="none" anchor="ctr"/>
              <a:lstStyle/>
              <a:p>
                <a:endParaRPr lang="en-US"/>
              </a:p>
            </p:txBody>
          </p:sp>
          <p:sp>
            <p:nvSpPr>
              <p:cNvPr id="23" name="Line 39"/>
              <p:cNvSpPr>
                <a:spLocks noChangeShapeType="1"/>
              </p:cNvSpPr>
              <p:nvPr/>
            </p:nvSpPr>
            <p:spPr bwMode="auto">
              <a:xfrm>
                <a:off x="528" y="3792"/>
                <a:ext cx="144" cy="48"/>
              </a:xfrm>
              <a:prstGeom prst="line">
                <a:avLst/>
              </a:prstGeom>
              <a:noFill/>
              <a:ln w="9525">
                <a:solidFill>
                  <a:schemeClr val="accent2"/>
                </a:solidFill>
                <a:round/>
                <a:headEnd type="arrow" w="med" len="med"/>
                <a:tailEnd/>
              </a:ln>
              <a:effectLst/>
            </p:spPr>
            <p:txBody>
              <a:bodyPr wrap="none" anchor="ctr"/>
              <a:lstStyle/>
              <a:p>
                <a:endParaRPr lang="en-US"/>
              </a:p>
            </p:txBody>
          </p:sp>
          <p:sp>
            <p:nvSpPr>
              <p:cNvPr id="24" name="Line 40"/>
              <p:cNvSpPr>
                <a:spLocks noChangeShapeType="1"/>
              </p:cNvSpPr>
              <p:nvPr/>
            </p:nvSpPr>
            <p:spPr bwMode="auto">
              <a:xfrm flipH="1" flipV="1">
                <a:off x="960" y="2832"/>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5" name="Line 41"/>
              <p:cNvSpPr>
                <a:spLocks noChangeShapeType="1"/>
              </p:cNvSpPr>
              <p:nvPr/>
            </p:nvSpPr>
            <p:spPr bwMode="auto">
              <a:xfrm flipH="1" flipV="1">
                <a:off x="576" y="3264"/>
                <a:ext cx="96"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26" name="Line 42"/>
              <p:cNvSpPr>
                <a:spLocks noChangeShapeType="1"/>
              </p:cNvSpPr>
              <p:nvPr/>
            </p:nvSpPr>
            <p:spPr bwMode="auto">
              <a:xfrm flipH="1">
                <a:off x="816" y="3552"/>
                <a:ext cx="96"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7" name="Line 43"/>
              <p:cNvSpPr>
                <a:spLocks noChangeShapeType="1"/>
              </p:cNvSpPr>
              <p:nvPr/>
            </p:nvSpPr>
            <p:spPr bwMode="auto">
              <a:xfrm>
                <a:off x="864" y="3072"/>
                <a:ext cx="0" cy="96"/>
              </a:xfrm>
              <a:prstGeom prst="line">
                <a:avLst/>
              </a:prstGeom>
              <a:noFill/>
              <a:ln w="9525">
                <a:solidFill>
                  <a:schemeClr val="accent2"/>
                </a:solidFill>
                <a:round/>
                <a:headEnd type="arrow" w="med" len="med"/>
                <a:tailEnd/>
              </a:ln>
              <a:effectLst/>
            </p:spPr>
            <p:txBody>
              <a:bodyPr wrap="none" anchor="ctr"/>
              <a:lstStyle/>
              <a:p>
                <a:endParaRPr lang="en-US"/>
              </a:p>
            </p:txBody>
          </p:sp>
          <p:sp>
            <p:nvSpPr>
              <p:cNvPr id="28" name="Line 44"/>
              <p:cNvSpPr>
                <a:spLocks noChangeShapeType="1"/>
              </p:cNvSpPr>
              <p:nvPr/>
            </p:nvSpPr>
            <p:spPr bwMode="auto">
              <a:xfrm flipV="1">
                <a:off x="912" y="3312"/>
                <a:ext cx="144" cy="0"/>
              </a:xfrm>
              <a:prstGeom prst="line">
                <a:avLst/>
              </a:prstGeom>
              <a:noFill/>
              <a:ln w="9525">
                <a:solidFill>
                  <a:schemeClr val="accent2"/>
                </a:solidFill>
                <a:round/>
                <a:headEnd type="arrow" w="med" len="med"/>
                <a:tailEnd/>
              </a:ln>
              <a:effectLst/>
            </p:spPr>
            <p:txBody>
              <a:bodyPr wrap="none" anchor="ctr"/>
              <a:lstStyle/>
              <a:p>
                <a:endParaRPr lang="en-US"/>
              </a:p>
            </p:txBody>
          </p:sp>
          <p:sp>
            <p:nvSpPr>
              <p:cNvPr id="29" name="Line 45"/>
              <p:cNvSpPr>
                <a:spLocks noChangeShapeType="1"/>
              </p:cNvSpPr>
              <p:nvPr/>
            </p:nvSpPr>
            <p:spPr bwMode="auto">
              <a:xfrm flipV="1">
                <a:off x="1008" y="336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0" name="Line 46"/>
              <p:cNvSpPr>
                <a:spLocks noChangeShapeType="1"/>
              </p:cNvSpPr>
              <p:nvPr/>
            </p:nvSpPr>
            <p:spPr bwMode="auto">
              <a:xfrm flipV="1">
                <a:off x="672" y="3168"/>
                <a:ext cx="96"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1" name="Line 47"/>
              <p:cNvSpPr>
                <a:spLocks noChangeShapeType="1"/>
              </p:cNvSpPr>
              <p:nvPr/>
            </p:nvSpPr>
            <p:spPr bwMode="auto">
              <a:xfrm flipH="1" flipV="1">
                <a:off x="624" y="3504"/>
                <a:ext cx="144" cy="48"/>
              </a:xfrm>
              <a:prstGeom prst="line">
                <a:avLst/>
              </a:prstGeom>
              <a:noFill/>
              <a:ln w="9525">
                <a:solidFill>
                  <a:srgbClr val="FF0000"/>
                </a:solidFill>
                <a:round/>
                <a:headEnd type="arrow" w="med" len="med"/>
                <a:tailEnd/>
              </a:ln>
              <a:effectLst/>
            </p:spPr>
            <p:txBody>
              <a:bodyPr wrap="none" anchor="ctr"/>
              <a:lstStyle/>
              <a:p>
                <a:endParaRPr lang="en-US"/>
              </a:p>
            </p:txBody>
          </p:sp>
          <p:sp>
            <p:nvSpPr>
              <p:cNvPr id="32" name="Line 48"/>
              <p:cNvSpPr>
                <a:spLocks noChangeShapeType="1"/>
              </p:cNvSpPr>
              <p:nvPr/>
            </p:nvSpPr>
            <p:spPr bwMode="auto">
              <a:xfrm flipV="1">
                <a:off x="768" y="2880"/>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3" name="Line 49"/>
              <p:cNvSpPr>
                <a:spLocks noChangeShapeType="1"/>
              </p:cNvSpPr>
              <p:nvPr/>
            </p:nvSpPr>
            <p:spPr bwMode="auto">
              <a:xfrm flipV="1">
                <a:off x="768" y="3696"/>
                <a:ext cx="48" cy="144"/>
              </a:xfrm>
              <a:prstGeom prst="line">
                <a:avLst/>
              </a:prstGeom>
              <a:noFill/>
              <a:ln w="9525">
                <a:solidFill>
                  <a:srgbClr val="FF0000"/>
                </a:solidFill>
                <a:round/>
                <a:headEnd type="arrow" w="med" len="med"/>
                <a:tailEnd/>
              </a:ln>
              <a:effectLst/>
            </p:spPr>
            <p:txBody>
              <a:bodyPr wrap="none" anchor="ctr"/>
              <a:lstStyle/>
              <a:p>
                <a:endParaRPr lang="en-US"/>
              </a:p>
            </p:txBody>
          </p:sp>
          <p:sp>
            <p:nvSpPr>
              <p:cNvPr id="34" name="Line 50"/>
              <p:cNvSpPr>
                <a:spLocks noChangeShapeType="1"/>
              </p:cNvSpPr>
              <p:nvPr/>
            </p:nvSpPr>
            <p:spPr bwMode="auto">
              <a:xfrm flipH="1" flipV="1">
                <a:off x="816" y="3216"/>
                <a:ext cx="48" cy="144"/>
              </a:xfrm>
              <a:prstGeom prst="line">
                <a:avLst/>
              </a:prstGeom>
              <a:noFill/>
              <a:ln w="9525">
                <a:solidFill>
                  <a:srgbClr val="008000"/>
                </a:solidFill>
                <a:round/>
                <a:headEnd type="arrow" w="med" len="med"/>
                <a:tailEnd/>
              </a:ln>
              <a:effectLst/>
            </p:spPr>
            <p:txBody>
              <a:bodyPr wrap="none" anchor="ctr"/>
              <a:lstStyle/>
              <a:p>
                <a:endParaRPr lang="en-US"/>
              </a:p>
            </p:txBody>
          </p:sp>
          <p:sp>
            <p:nvSpPr>
              <p:cNvPr id="35" name="Line 51"/>
              <p:cNvSpPr>
                <a:spLocks noChangeShapeType="1"/>
              </p:cNvSpPr>
              <p:nvPr/>
            </p:nvSpPr>
            <p:spPr bwMode="auto">
              <a:xfrm flipH="1" flipV="1">
                <a:off x="912" y="3696"/>
                <a:ext cx="96" cy="96"/>
              </a:xfrm>
              <a:prstGeom prst="line">
                <a:avLst/>
              </a:prstGeom>
              <a:noFill/>
              <a:ln w="9525">
                <a:solidFill>
                  <a:srgbClr val="FF0000"/>
                </a:solidFill>
                <a:round/>
                <a:headEnd type="arrow" w="med" len="med"/>
                <a:tailEnd/>
              </a:ln>
              <a:effectLst/>
            </p:spPr>
            <p:txBody>
              <a:bodyPr wrap="none" anchor="ctr"/>
              <a:lstStyle/>
              <a:p>
                <a:endParaRPr lang="en-US"/>
              </a:p>
            </p:txBody>
          </p:sp>
        </p:grpSp>
        <p:sp>
          <p:nvSpPr>
            <p:cNvPr id="9" name="Line 52"/>
            <p:cNvSpPr>
              <a:spLocks noChangeShapeType="1"/>
            </p:cNvSpPr>
            <p:nvPr/>
          </p:nvSpPr>
          <p:spPr bwMode="auto">
            <a:xfrm>
              <a:off x="1488" y="1680"/>
              <a:ext cx="576"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0" name="Line 53"/>
            <p:cNvSpPr>
              <a:spLocks noChangeShapeType="1"/>
            </p:cNvSpPr>
            <p:nvPr/>
          </p:nvSpPr>
          <p:spPr bwMode="auto">
            <a:xfrm>
              <a:off x="3840" y="1824"/>
              <a:ext cx="576" cy="0"/>
            </a:xfrm>
            <a:prstGeom prst="line">
              <a:avLst/>
            </a:prstGeom>
            <a:noFill/>
            <a:ln w="38100">
              <a:solidFill>
                <a:schemeClr val="tx1"/>
              </a:solidFill>
              <a:round/>
              <a:headEnd type="triangle" w="med" len="med"/>
              <a:tailEnd/>
            </a:ln>
            <a:effectLst/>
          </p:spPr>
          <p:txBody>
            <a:bodyPr wrap="none" anchor="ctr"/>
            <a:lstStyle/>
            <a:p>
              <a:endParaRPr lang="en-US"/>
            </a:p>
          </p:txBody>
        </p:sp>
        <p:pic>
          <p:nvPicPr>
            <p:cNvPr id="11" name="Picture 54"/>
            <p:cNvPicPr>
              <a:picLocks noChangeAspect="1" noChangeArrowheads="1"/>
            </p:cNvPicPr>
            <p:nvPr/>
          </p:nvPicPr>
          <p:blipFill>
            <a:blip r:embed="rId2" cstate="print"/>
            <a:srcRect l="35001" r="34999"/>
            <a:stretch>
              <a:fillRect/>
            </a:stretch>
          </p:blipFill>
          <p:spPr bwMode="auto">
            <a:xfrm>
              <a:off x="2631" y="1008"/>
              <a:ext cx="636" cy="1680"/>
            </a:xfrm>
            <a:prstGeom prst="rect">
              <a:avLst/>
            </a:prstGeom>
            <a:noFill/>
          </p:spPr>
        </p:pic>
        <p:pic>
          <p:nvPicPr>
            <p:cNvPr id="12" name="Picture 55"/>
            <p:cNvPicPr>
              <a:picLocks noChangeAspect="1" noChangeArrowheads="1"/>
            </p:cNvPicPr>
            <p:nvPr/>
          </p:nvPicPr>
          <p:blipFill>
            <a:blip r:embed="rId2" cstate="print"/>
            <a:srcRect l="35001" r="34999"/>
            <a:stretch>
              <a:fillRect/>
            </a:stretch>
          </p:blipFill>
          <p:spPr bwMode="auto">
            <a:xfrm>
              <a:off x="2250" y="1008"/>
              <a:ext cx="630" cy="1680"/>
            </a:xfrm>
            <a:prstGeom prst="rect">
              <a:avLst/>
            </a:prstGeom>
            <a:noFill/>
          </p:spPr>
        </p:pic>
        <p:pic>
          <p:nvPicPr>
            <p:cNvPr id="13" name="Picture 56"/>
            <p:cNvPicPr>
              <a:picLocks noChangeAspect="1" noChangeArrowheads="1"/>
            </p:cNvPicPr>
            <p:nvPr/>
          </p:nvPicPr>
          <p:blipFill>
            <a:blip r:embed="rId2" cstate="print"/>
            <a:srcRect l="35001" r="34999"/>
            <a:stretch>
              <a:fillRect/>
            </a:stretch>
          </p:blipFill>
          <p:spPr bwMode="auto">
            <a:xfrm>
              <a:off x="3013" y="1008"/>
              <a:ext cx="539" cy="1680"/>
            </a:xfrm>
            <a:prstGeom prst="rect">
              <a:avLst/>
            </a:prstGeom>
            <a:noFill/>
          </p:spPr>
        </p:pic>
      </p:grpSp>
      <p:pic>
        <p:nvPicPr>
          <p:cNvPr id="58"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3837272" y="1981200"/>
            <a:ext cx="969034" cy="3707780"/>
          </a:xfrm>
          <a:prstGeom prst="rect">
            <a:avLst/>
          </a:prstGeom>
          <a:noFill/>
        </p:spPr>
      </p:pic>
      <p:pic>
        <p:nvPicPr>
          <p:cNvPr id="59"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16200000">
            <a:off x="4316038" y="2233593"/>
            <a:ext cx="969034" cy="3707780"/>
          </a:xfrm>
          <a:prstGeom prst="rect">
            <a:avLst/>
          </a:prstGeom>
          <a:noFill/>
        </p:spPr>
      </p:pic>
      <p:pic>
        <p:nvPicPr>
          <p:cNvPr id="60"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rot="5059405">
            <a:off x="4102478" y="1214395"/>
            <a:ext cx="969034" cy="3707780"/>
          </a:xfrm>
          <a:prstGeom prst="rect">
            <a:avLst/>
          </a:prstGeom>
          <a:noFill/>
        </p:spPr>
      </p:pic>
      <p:pic>
        <p:nvPicPr>
          <p:cNvPr id="61" name="Picture 56"/>
          <p:cNvPicPr>
            <a:picLocks noChangeAspect="1" noChangeArrowheads="1"/>
          </p:cNvPicPr>
          <p:nvPr/>
        </p:nvPicPr>
        <p:blipFill>
          <a:blip r:embed="rId2" cstate="print">
            <a:clrChange>
              <a:clrFrom>
                <a:srgbClr val="FFFFFF"/>
              </a:clrFrom>
              <a:clrTo>
                <a:srgbClr val="FFFFFF">
                  <a:alpha val="0"/>
                </a:srgbClr>
              </a:clrTo>
            </a:clrChange>
          </a:blip>
          <a:srcRect l="35001" r="34999"/>
          <a:stretch>
            <a:fillRect/>
          </a:stretch>
        </p:blipFill>
        <p:spPr bwMode="auto">
          <a:xfrm>
            <a:off x="4294472" y="1981200"/>
            <a:ext cx="969034" cy="3707780"/>
          </a:xfrm>
          <a:prstGeom prst="rect">
            <a:avLst/>
          </a:prstGeom>
          <a:noFill/>
        </p:spPr>
      </p:pic>
      <p:sp>
        <p:nvSpPr>
          <p:cNvPr id="2" name="Rectangle 1">
            <a:extLst>
              <a:ext uri="{FF2B5EF4-FFF2-40B4-BE49-F238E27FC236}">
                <a16:creationId xmlns:a16="http://schemas.microsoft.com/office/drawing/2014/main" id="{0CE28B5C-0B75-45A9-8C7A-4CD90684F39D}"/>
              </a:ext>
            </a:extLst>
          </p:cNvPr>
          <p:cNvSpPr/>
          <p:nvPr/>
        </p:nvSpPr>
        <p:spPr>
          <a:xfrm>
            <a:off x="933045" y="207794"/>
            <a:ext cx="7374185" cy="1200329"/>
          </a:xfrm>
          <a:prstGeom prst="rect">
            <a:avLst/>
          </a:prstGeom>
        </p:spPr>
        <p:txBody>
          <a:bodyPr wrap="square">
            <a:spAutoFit/>
          </a:bodyPr>
          <a:lstStyle/>
          <a:p>
            <a:pPr algn="ctr" eaLnBrk="0" hangingPunct="0"/>
            <a:r>
              <a:rPr lang="en-US" sz="3600" dirty="0">
                <a:solidFill>
                  <a:schemeClr val="bg1"/>
                </a:solidFill>
                <a:cs typeface="Arial" charset="0"/>
              </a:rPr>
              <a:t>Multi-</a:t>
            </a:r>
            <a:r>
              <a:rPr lang="en-US" sz="3600" dirty="0" err="1">
                <a:solidFill>
                  <a:schemeClr val="bg1"/>
                </a:solidFill>
                <a:cs typeface="Arial" charset="0"/>
              </a:rPr>
              <a:t>TeV</a:t>
            </a:r>
            <a:r>
              <a:rPr lang="en-US" sz="3600" dirty="0">
                <a:solidFill>
                  <a:schemeClr val="bg1"/>
                </a:solidFill>
                <a:cs typeface="Arial" charset="0"/>
              </a:rPr>
              <a:t> Kinetic Energy </a:t>
            </a:r>
            <a:r>
              <a:rPr lang="en-US" sz="3600" dirty="0">
                <a:solidFill>
                  <a:schemeClr val="bg1"/>
                </a:solidFill>
                <a:cs typeface="Arial" charset="0"/>
                <a:sym typeface="Wingdings" panose="05000000000000000000" pitchFamily="2" charset="2"/>
              </a:rPr>
              <a:t> Heat</a:t>
            </a:r>
          </a:p>
          <a:p>
            <a:pPr algn="ctr" eaLnBrk="0" hangingPunct="0"/>
            <a:r>
              <a:rPr lang="en-US" sz="3600" dirty="0">
                <a:solidFill>
                  <a:schemeClr val="bg1"/>
                </a:solidFill>
                <a:cs typeface="Arial" charset="0"/>
              </a:rPr>
              <a:t>10,000</a:t>
            </a:r>
            <a:r>
              <a:rPr lang="en-US" sz="3200" dirty="0">
                <a:solidFill>
                  <a:schemeClr val="bg1"/>
                </a:solidFill>
                <a:cs typeface="Arial" charset="0"/>
              </a:rPr>
              <a:t>++</a:t>
            </a:r>
            <a:r>
              <a:rPr lang="en-US" sz="3600" dirty="0">
                <a:solidFill>
                  <a:schemeClr val="bg1"/>
                </a:solidFill>
                <a:cs typeface="Arial" charset="0"/>
              </a:rPr>
              <a:t> gluons, quarks, antiquarks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a:xfrm>
            <a:off x="152400" y="-76200"/>
            <a:ext cx="8991600" cy="838200"/>
          </a:xfrm>
        </p:spPr>
        <p:txBody>
          <a:bodyPr/>
          <a:lstStyle/>
          <a:p>
            <a:r>
              <a:rPr lang="en-US" u="sng" dirty="0">
                <a:solidFill>
                  <a:schemeClr val="bg1"/>
                </a:solidFill>
              </a:rPr>
              <a:t>Nucleus-Nucleus Geometry</a:t>
            </a:r>
          </a:p>
        </p:txBody>
      </p:sp>
      <p:pic>
        <p:nvPicPr>
          <p:cNvPr id="6" name="Picture 3"/>
          <p:cNvPicPr>
            <a:picLocks noChangeAspect="1" noChangeArrowheads="1"/>
          </p:cNvPicPr>
          <p:nvPr/>
        </p:nvPicPr>
        <p:blipFill>
          <a:blip r:embed="rId2" cstate="print"/>
          <a:srcRect/>
          <a:stretch>
            <a:fillRect/>
          </a:stretch>
        </p:blipFill>
        <p:spPr bwMode="auto">
          <a:xfrm>
            <a:off x="2514600" y="838200"/>
            <a:ext cx="4191000" cy="4156747"/>
          </a:xfrm>
          <a:prstGeom prst="rect">
            <a:avLst/>
          </a:prstGeom>
          <a:noFill/>
        </p:spPr>
      </p:pic>
      <p:pic>
        <p:nvPicPr>
          <p:cNvPr id="8" name="Picture 5"/>
          <p:cNvPicPr>
            <a:picLocks noChangeAspect="1" noChangeArrowheads="1"/>
          </p:cNvPicPr>
          <p:nvPr/>
        </p:nvPicPr>
        <p:blipFill>
          <a:blip r:embed="rId3" cstate="print"/>
          <a:srcRect/>
          <a:stretch>
            <a:fillRect/>
          </a:stretch>
        </p:blipFill>
        <p:spPr bwMode="auto">
          <a:xfrm>
            <a:off x="228600" y="5410200"/>
            <a:ext cx="8736013" cy="798512"/>
          </a:xfrm>
          <a:prstGeom prst="rect">
            <a:avLst/>
          </a:prstGeom>
          <a:noFill/>
        </p:spPr>
      </p:pic>
      <p:grpSp>
        <p:nvGrpSpPr>
          <p:cNvPr id="9" name="Group 8"/>
          <p:cNvGrpSpPr>
            <a:grpSpLocks/>
          </p:cNvGrpSpPr>
          <p:nvPr/>
        </p:nvGrpSpPr>
        <p:grpSpPr bwMode="auto">
          <a:xfrm>
            <a:off x="4800600" y="1219200"/>
            <a:ext cx="1949450" cy="1524000"/>
            <a:chOff x="1549" y="1568"/>
            <a:chExt cx="1228" cy="960"/>
          </a:xfrm>
        </p:grpSpPr>
        <p:sp>
          <p:nvSpPr>
            <p:cNvPr id="11" name="Line 7"/>
            <p:cNvSpPr>
              <a:spLocks noChangeShapeType="1"/>
            </p:cNvSpPr>
            <p:nvPr/>
          </p:nvSpPr>
          <p:spPr bwMode="auto">
            <a:xfrm>
              <a:off x="1591" y="2433"/>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2" name="Line 8"/>
            <p:cNvSpPr>
              <a:spLocks noChangeShapeType="1"/>
            </p:cNvSpPr>
            <p:nvPr/>
          </p:nvSpPr>
          <p:spPr bwMode="auto">
            <a:xfrm rot="-5400000">
              <a:off x="1184" y="2048"/>
              <a:ext cx="960" cy="0"/>
            </a:xfrm>
            <a:prstGeom prst="line">
              <a:avLst/>
            </a:prstGeom>
            <a:noFill/>
            <a:ln w="38100">
              <a:solidFill>
                <a:schemeClr val="tx1"/>
              </a:solidFill>
              <a:round/>
              <a:headEnd/>
              <a:tailEnd type="triangle" w="med" len="med"/>
            </a:ln>
            <a:effectLst/>
          </p:spPr>
          <p:txBody>
            <a:bodyPr wrap="none" anchor="ctr"/>
            <a:lstStyle/>
            <a:p>
              <a:endParaRPr lang="en-US"/>
            </a:p>
          </p:txBody>
        </p:sp>
        <p:sp>
          <p:nvSpPr>
            <p:cNvPr id="13" name="Line 9"/>
            <p:cNvSpPr>
              <a:spLocks noChangeShapeType="1"/>
            </p:cNvSpPr>
            <p:nvPr/>
          </p:nvSpPr>
          <p:spPr bwMode="auto">
            <a:xfrm rot="-2664560">
              <a:off x="1549" y="1974"/>
              <a:ext cx="1228" cy="118"/>
            </a:xfrm>
            <a:prstGeom prst="line">
              <a:avLst/>
            </a:prstGeom>
            <a:noFill/>
            <a:ln w="38100">
              <a:solidFill>
                <a:srgbClr val="FF0000"/>
              </a:solidFill>
              <a:round/>
              <a:headEnd/>
              <a:tailEnd type="triangle" w="med" len="med"/>
            </a:ln>
            <a:effectLst/>
          </p:spPr>
          <p:txBody>
            <a:bodyPr wrap="none" anchor="ctr"/>
            <a:lstStyle/>
            <a:p>
              <a:endParaRPr lang="en-US"/>
            </a:p>
          </p:txBody>
        </p:sp>
        <p:pic>
          <p:nvPicPr>
            <p:cNvPr id="14" name="Picture 10"/>
            <p:cNvPicPr>
              <a:picLocks noChangeAspect="1" noChangeArrowheads="1"/>
            </p:cNvPicPr>
            <p:nvPr/>
          </p:nvPicPr>
          <p:blipFill>
            <a:blip r:embed="rId4" cstate="print"/>
            <a:srcRect/>
            <a:stretch>
              <a:fillRect/>
            </a:stretch>
          </p:blipFill>
          <p:spPr bwMode="auto">
            <a:xfrm>
              <a:off x="2119" y="2145"/>
              <a:ext cx="248" cy="200"/>
            </a:xfrm>
            <a:prstGeom prst="rect">
              <a:avLst/>
            </a:prstGeom>
            <a:noFill/>
          </p:spPr>
        </p:pic>
        <p:sp>
          <p:nvSpPr>
            <p:cNvPr id="15" name="Arc 11"/>
            <p:cNvSpPr>
              <a:spLocks/>
            </p:cNvSpPr>
            <p:nvPr/>
          </p:nvSpPr>
          <p:spPr bwMode="auto">
            <a:xfrm>
              <a:off x="2104" y="2000"/>
              <a:ext cx="288" cy="439"/>
            </a:xfrm>
            <a:custGeom>
              <a:avLst/>
              <a:gdLst>
                <a:gd name="G0" fmla="+- 0 0 0"/>
                <a:gd name="G1" fmla="+- 19610 0 0"/>
                <a:gd name="G2" fmla="+- 21600 0 0"/>
                <a:gd name="T0" fmla="*/ 9054 w 21595"/>
                <a:gd name="T1" fmla="*/ 0 h 19610"/>
                <a:gd name="T2" fmla="*/ 21595 w 21595"/>
                <a:gd name="T3" fmla="*/ 19188 h 19610"/>
                <a:gd name="T4" fmla="*/ 0 w 21595"/>
                <a:gd name="T5" fmla="*/ 19610 h 19610"/>
              </a:gdLst>
              <a:ahLst/>
              <a:cxnLst>
                <a:cxn ang="0">
                  <a:pos x="T0" y="T1"/>
                </a:cxn>
                <a:cxn ang="0">
                  <a:pos x="T2" y="T3"/>
                </a:cxn>
                <a:cxn ang="0">
                  <a:pos x="T4" y="T5"/>
                </a:cxn>
              </a:cxnLst>
              <a:rect l="0" t="0" r="r" b="b"/>
              <a:pathLst>
                <a:path w="21595" h="19610" fill="none" extrusionOk="0">
                  <a:moveTo>
                    <a:pt x="9054" y="-1"/>
                  </a:moveTo>
                  <a:cubicBezTo>
                    <a:pt x="16564" y="3466"/>
                    <a:pt x="21434" y="10918"/>
                    <a:pt x="21595" y="19187"/>
                  </a:cubicBezTo>
                </a:path>
                <a:path w="21595" h="19610" stroke="0" extrusionOk="0">
                  <a:moveTo>
                    <a:pt x="9054" y="-1"/>
                  </a:moveTo>
                  <a:cubicBezTo>
                    <a:pt x="16564" y="3466"/>
                    <a:pt x="21434" y="10918"/>
                    <a:pt x="21595" y="19187"/>
                  </a:cubicBezTo>
                  <a:lnTo>
                    <a:pt x="0" y="19610"/>
                  </a:lnTo>
                  <a:close/>
                </a:path>
              </a:pathLst>
            </a:custGeom>
            <a:noFill/>
            <a:ln w="38100">
              <a:solidFill>
                <a:srgbClr val="FF0000"/>
              </a:solidFill>
              <a:round/>
              <a:headEnd/>
              <a:tailEnd/>
            </a:ln>
            <a:effectLst/>
          </p:spPr>
          <p:txBody>
            <a:bodyPr wrap="none" anchor="ctr"/>
            <a:lstStyle/>
            <a:p>
              <a:endParaRPr lang="en-US"/>
            </a:p>
          </p:txBody>
        </p:sp>
      </p:grpSp>
      <p:sp>
        <p:nvSpPr>
          <p:cNvPr id="10" name="Line 12"/>
          <p:cNvSpPr>
            <a:spLocks noChangeShapeType="1"/>
          </p:cNvSpPr>
          <p:nvPr/>
        </p:nvSpPr>
        <p:spPr bwMode="auto">
          <a:xfrm>
            <a:off x="5943600" y="6056312"/>
            <a:ext cx="304800" cy="0"/>
          </a:xfrm>
          <a:prstGeom prst="line">
            <a:avLst/>
          </a:prstGeom>
          <a:noFill/>
          <a:ln w="38100">
            <a:solidFill>
              <a:srgbClr val="FF0000"/>
            </a:solidFill>
            <a:round/>
            <a:headEnd/>
            <a:tailEnd/>
          </a:ln>
          <a:effectLst/>
        </p:spPr>
        <p:txBody>
          <a:bodyPr>
            <a:spAutoFit/>
          </a:bodyPr>
          <a:lstStyle/>
          <a:p>
            <a:endParaRPr lang="en-US"/>
          </a:p>
        </p:txBody>
      </p:sp>
      <p:sp>
        <p:nvSpPr>
          <p:cNvPr id="51" name="TextBox 50"/>
          <p:cNvSpPr txBox="1"/>
          <p:nvPr/>
        </p:nvSpPr>
        <p:spPr>
          <a:xfrm>
            <a:off x="4372354" y="6224920"/>
            <a:ext cx="3533018" cy="646331"/>
          </a:xfrm>
          <a:prstGeom prst="rect">
            <a:avLst/>
          </a:prstGeom>
          <a:solidFill>
            <a:schemeClr val="bg2"/>
          </a:solidFill>
        </p:spPr>
        <p:txBody>
          <a:bodyPr wrap="none" rtlCol="0">
            <a:spAutoFit/>
          </a:bodyPr>
          <a:lstStyle/>
          <a:p>
            <a:r>
              <a:rPr lang="en-US" sz="3600" dirty="0">
                <a:solidFill>
                  <a:srgbClr val="FF0000"/>
                </a:solidFill>
              </a:rPr>
              <a:t>v</a:t>
            </a:r>
            <a:r>
              <a:rPr lang="en-US" sz="3600" baseline="-25000" dirty="0">
                <a:solidFill>
                  <a:srgbClr val="FF0000"/>
                </a:solidFill>
              </a:rPr>
              <a:t>2</a:t>
            </a:r>
            <a:r>
              <a:rPr lang="en-US" sz="3600" dirty="0">
                <a:solidFill>
                  <a:srgbClr val="FF0000"/>
                </a:solidFill>
              </a:rPr>
              <a:t> = “elliptic flow”</a:t>
            </a:r>
          </a:p>
        </p:txBody>
      </p:sp>
      <p:pic>
        <p:nvPicPr>
          <p:cNvPr id="16" name="Picture 34" descr="movie_smooth">
            <a:extLst>
              <a:ext uri="{FF2B5EF4-FFF2-40B4-BE49-F238E27FC236}">
                <a16:creationId xmlns:a16="http://schemas.microsoft.com/office/drawing/2014/main" id="{DF81405F-1A6A-4418-B0DC-96AFBDE862B4}"/>
              </a:ext>
            </a:extLst>
          </p:cNvPr>
          <p:cNvPicPr>
            <a:picLocks noChangeAspect="1" noChangeArrowheads="1"/>
          </p:cNvPicPr>
          <p:nvPr/>
        </p:nvPicPr>
        <p:blipFill>
          <a:blip r:embed="rId5" cstate="print"/>
          <a:srcRect/>
          <a:stretch>
            <a:fillRect/>
          </a:stretch>
        </p:blipFill>
        <p:spPr bwMode="auto">
          <a:xfrm>
            <a:off x="2286000" y="762000"/>
            <a:ext cx="4780643" cy="4668838"/>
          </a:xfrm>
          <a:prstGeom prst="rect">
            <a:avLst/>
          </a:prstGeom>
          <a:noFill/>
        </p:spPr>
      </p:pic>
      <p:sp>
        <p:nvSpPr>
          <p:cNvPr id="17" name="Oval 16">
            <a:extLst>
              <a:ext uri="{FF2B5EF4-FFF2-40B4-BE49-F238E27FC236}">
                <a16:creationId xmlns:a16="http://schemas.microsoft.com/office/drawing/2014/main" id="{49C7A291-E573-4DAE-BE8B-7E36F7E28176}"/>
              </a:ext>
            </a:extLst>
          </p:cNvPr>
          <p:cNvSpPr/>
          <p:nvPr/>
        </p:nvSpPr>
        <p:spPr>
          <a:xfrm>
            <a:off x="3505200" y="2154238"/>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7EC813B-1DCC-4728-AF92-EF701A57B609}"/>
              </a:ext>
            </a:extLst>
          </p:cNvPr>
          <p:cNvSpPr/>
          <p:nvPr/>
        </p:nvSpPr>
        <p:spPr>
          <a:xfrm>
            <a:off x="4131590" y="2154238"/>
            <a:ext cx="1447800" cy="1600200"/>
          </a:xfrm>
          <a:prstGeom prst="ellipse">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26527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0" presetClass="exit" presetSubtype="0" fill="hold" grpId="1" nodeType="withEffect">
                                  <p:stCondLst>
                                    <p:cond delay="1000"/>
                                  </p:stCondLst>
                                  <p:childTnLst>
                                    <p:animEffect transition="out" filter="fade">
                                      <p:cBhvr>
                                        <p:cTn id="12" dur="2000"/>
                                        <p:tgtEl>
                                          <p:spTgt spid="17"/>
                                        </p:tgtEl>
                                      </p:cBhvr>
                                    </p:animEffect>
                                    <p:set>
                                      <p:cBhvr>
                                        <p:cTn id="13" dur="1" fill="hold">
                                          <p:stCondLst>
                                            <p:cond delay="1999"/>
                                          </p:stCondLst>
                                        </p:cTn>
                                        <p:tgtEl>
                                          <p:spTgt spid="17"/>
                                        </p:tgtEl>
                                        <p:attrNameLst>
                                          <p:attrName>style.visibility</p:attrName>
                                        </p:attrNameLst>
                                      </p:cBhvr>
                                      <p:to>
                                        <p:strVal val="hidden"/>
                                      </p:to>
                                    </p:set>
                                  </p:childTnLst>
                                </p:cTn>
                              </p:par>
                              <p:par>
                                <p:cTn id="14" presetID="10" presetClass="exit" presetSubtype="0" fill="hold" grpId="1" nodeType="withEffect">
                                  <p:stCondLst>
                                    <p:cond delay="1000"/>
                                  </p:stCondLst>
                                  <p:childTnLst>
                                    <p:animEffect transition="out" filter="fade">
                                      <p:cBhvr>
                                        <p:cTn id="15" dur="2000"/>
                                        <p:tgtEl>
                                          <p:spTgt spid="18"/>
                                        </p:tgtEl>
                                      </p:cBhvr>
                                    </p:animEffect>
                                    <p:set>
                                      <p:cBhvr>
                                        <p:cTn id="16" dur="1" fill="hold">
                                          <p:stCondLst>
                                            <p:cond delay="1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18" grpId="0" animBg="1"/>
      <p:bldP spid="1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9474" y="134838"/>
            <a:ext cx="8385052" cy="1077218"/>
          </a:xfrm>
          <a:prstGeom prst="rect">
            <a:avLst/>
          </a:prstGeom>
          <a:noFill/>
        </p:spPr>
        <p:txBody>
          <a:bodyPr wrap="none" rtlCol="0">
            <a:spAutoFit/>
          </a:bodyPr>
          <a:lstStyle/>
          <a:p>
            <a:pPr algn="ctr"/>
            <a:r>
              <a:rPr lang="en-US" sz="3200" dirty="0">
                <a:solidFill>
                  <a:schemeClr val="bg1"/>
                </a:solidFill>
              </a:rPr>
              <a:t>Fluid cells “freeze-out” at transition T</a:t>
            </a:r>
            <a:endParaRPr lang="en-US" sz="3200" baseline="-25000" dirty="0">
              <a:solidFill>
                <a:schemeClr val="bg1"/>
              </a:solidFill>
            </a:endParaRPr>
          </a:p>
          <a:p>
            <a:pPr algn="ctr"/>
            <a:r>
              <a:rPr lang="en-US" sz="3200" dirty="0">
                <a:solidFill>
                  <a:schemeClr val="bg1"/>
                </a:solidFill>
              </a:rPr>
              <a:t>Isotropic hadrons in cell rest frame, then boosted</a:t>
            </a:r>
          </a:p>
        </p:txBody>
      </p:sp>
      <p:sp>
        <p:nvSpPr>
          <p:cNvPr id="5" name="TextBox 4"/>
          <p:cNvSpPr txBox="1"/>
          <p:nvPr/>
        </p:nvSpPr>
        <p:spPr>
          <a:xfrm>
            <a:off x="1" y="6059269"/>
            <a:ext cx="9144000" cy="646331"/>
          </a:xfrm>
          <a:prstGeom prst="rect">
            <a:avLst/>
          </a:prstGeom>
          <a:solidFill>
            <a:schemeClr val="bg2"/>
          </a:solidFill>
        </p:spPr>
        <p:txBody>
          <a:bodyPr wrap="square" rtlCol="0">
            <a:spAutoFit/>
          </a:bodyPr>
          <a:lstStyle/>
          <a:p>
            <a:r>
              <a:rPr lang="en-US" sz="3600" i="1" dirty="0">
                <a:solidFill>
                  <a:srgbClr val="FF0000"/>
                </a:solidFill>
              </a:rPr>
              <a:t>Circa</a:t>
            </a:r>
            <a:r>
              <a:rPr lang="en-US" sz="3600" dirty="0">
                <a:solidFill>
                  <a:srgbClr val="FF0000"/>
                </a:solidFill>
              </a:rPr>
              <a:t> 2005:</a:t>
            </a:r>
            <a:r>
              <a:rPr lang="en-US" sz="3600" dirty="0">
                <a:solidFill>
                  <a:srgbClr val="FF0000"/>
                </a:solidFill>
                <a:sym typeface="Wingdings" pitchFamily="2" charset="2"/>
              </a:rPr>
              <a:t>  Quark Gluon Plasma = Perfect Fluid</a:t>
            </a:r>
            <a:endParaRPr lang="en-US" sz="3600" dirty="0">
              <a:solidFill>
                <a:srgbClr val="FF0000"/>
              </a:solidFill>
            </a:endParaRPr>
          </a:p>
        </p:txBody>
      </p:sp>
      <p:pic>
        <p:nvPicPr>
          <p:cNvPr id="83969" name="Picture 1"/>
          <p:cNvPicPr>
            <a:picLocks noChangeAspect="1" noChangeArrowheads="1"/>
          </p:cNvPicPr>
          <p:nvPr/>
        </p:nvPicPr>
        <p:blipFill>
          <a:blip r:embed="rId2" cstate="print"/>
          <a:srcRect/>
          <a:stretch>
            <a:fillRect/>
          </a:stretch>
        </p:blipFill>
        <p:spPr bwMode="auto">
          <a:xfrm>
            <a:off x="4724399" y="1371600"/>
            <a:ext cx="4114801" cy="4038600"/>
          </a:xfrm>
          <a:prstGeom prst="rect">
            <a:avLst/>
          </a:prstGeom>
          <a:noFill/>
          <a:ln w="9525">
            <a:noFill/>
            <a:miter lim="800000"/>
            <a:headEnd/>
            <a:tailEnd/>
          </a:ln>
        </p:spPr>
      </p:pic>
      <p:pic>
        <p:nvPicPr>
          <p:cNvPr id="2" name="Picture 1"/>
          <p:cNvPicPr>
            <a:picLocks noChangeAspect="1" noChangeArrowheads="1"/>
          </p:cNvPicPr>
          <p:nvPr/>
        </p:nvPicPr>
        <p:blipFill>
          <a:blip r:embed="rId3" cstate="print"/>
          <a:srcRect t="2469" r="47791" b="49794"/>
          <a:stretch>
            <a:fillRect/>
          </a:stretch>
        </p:blipFill>
        <p:spPr bwMode="auto">
          <a:xfrm>
            <a:off x="298704" y="1676400"/>
            <a:ext cx="4197096" cy="3745101"/>
          </a:xfrm>
          <a:prstGeom prst="rect">
            <a:avLst/>
          </a:prstGeom>
          <a:noFill/>
          <a:ln w="9525">
            <a:noFill/>
            <a:miter lim="800000"/>
            <a:headEnd/>
            <a:tailEnd/>
          </a:ln>
        </p:spPr>
      </p:pic>
      <p:sp>
        <p:nvSpPr>
          <p:cNvPr id="6" name="TextBox 5"/>
          <p:cNvSpPr txBox="1"/>
          <p:nvPr/>
        </p:nvSpPr>
        <p:spPr>
          <a:xfrm>
            <a:off x="304800" y="1371600"/>
            <a:ext cx="4191000" cy="400110"/>
          </a:xfrm>
          <a:prstGeom prst="rect">
            <a:avLst/>
          </a:prstGeom>
          <a:solidFill>
            <a:schemeClr val="bg1"/>
          </a:solidFill>
        </p:spPr>
        <p:txBody>
          <a:bodyPr wrap="square" rtlCol="0">
            <a:spAutoFit/>
          </a:bodyPr>
          <a:lstStyle/>
          <a:p>
            <a:r>
              <a:rPr lang="en-US" sz="2000" dirty="0">
                <a:solidFill>
                  <a:srgbClr val="FF0000"/>
                </a:solidFill>
              </a:rPr>
              <a:t>Temperature Profile + Velocity Vectors</a:t>
            </a:r>
          </a:p>
        </p:txBody>
      </p:sp>
      <p:sp>
        <p:nvSpPr>
          <p:cNvPr id="7" name="Rectangle 6"/>
          <p:cNvSpPr/>
          <p:nvPr/>
        </p:nvSpPr>
        <p:spPr>
          <a:xfrm>
            <a:off x="914400" y="1752600"/>
            <a:ext cx="1143000" cy="152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295400" y="5435025"/>
            <a:ext cx="6836743" cy="584775"/>
          </a:xfrm>
          <a:prstGeom prst="rect">
            <a:avLst/>
          </a:prstGeom>
          <a:noFill/>
        </p:spPr>
        <p:txBody>
          <a:bodyPr wrap="none" rtlCol="0">
            <a:spAutoFit/>
          </a:bodyPr>
          <a:lstStyle/>
          <a:p>
            <a:r>
              <a:rPr lang="en-US" sz="3200" dirty="0">
                <a:solidFill>
                  <a:schemeClr val="bg1"/>
                </a:solidFill>
              </a:rPr>
              <a:t>Characteristic “fingerprint” flow pattern</a:t>
            </a:r>
          </a:p>
        </p:txBody>
      </p:sp>
      <p:sp>
        <p:nvSpPr>
          <p:cNvPr id="9" name="Rectangle 2"/>
          <p:cNvSpPr>
            <a:spLocks noChangeArrowheads="1"/>
          </p:cNvSpPr>
          <p:nvPr/>
        </p:nvSpPr>
        <p:spPr bwMode="auto">
          <a:xfrm>
            <a:off x="4572000" y="1371600"/>
            <a:ext cx="4419600" cy="4038600"/>
          </a:xfrm>
          <a:prstGeom prst="rect">
            <a:avLst/>
          </a:prstGeom>
          <a:solidFill>
            <a:schemeClr val="bg1"/>
          </a:solidFill>
          <a:ln w="9525">
            <a:solidFill>
              <a:schemeClr val="tx1"/>
            </a:solidFill>
            <a:miter lim="800000"/>
            <a:headEnd/>
            <a:tailEnd/>
          </a:ln>
          <a:effectLst/>
        </p:spPr>
        <p:txBody>
          <a:bodyPr wrap="none" anchor="ctr"/>
          <a:lstStyle/>
          <a:p>
            <a:endParaRPr lang="en-US"/>
          </a:p>
        </p:txBody>
      </p:sp>
      <p:pic>
        <p:nvPicPr>
          <p:cNvPr id="10" name="Picture 9"/>
          <p:cNvPicPr>
            <a:picLocks noChangeAspect="1" noChangeArrowheads="1"/>
          </p:cNvPicPr>
          <p:nvPr/>
        </p:nvPicPr>
        <p:blipFill>
          <a:blip r:embed="rId4" cstate="print"/>
          <a:srcRect l="6516" t="5548"/>
          <a:stretch>
            <a:fillRect/>
          </a:stretch>
        </p:blipFill>
        <p:spPr>
          <a:xfrm>
            <a:off x="4648200" y="1617663"/>
            <a:ext cx="4343400" cy="3563937"/>
          </a:xfrm>
          <a:prstGeom prst="rect">
            <a:avLst/>
          </a:prstGeom>
          <a:noFill/>
          <a:ln/>
        </p:spPr>
      </p:pic>
      <p:sp>
        <p:nvSpPr>
          <p:cNvPr id="11" name="Text Box 10"/>
          <p:cNvSpPr txBox="1">
            <a:spLocks noChangeArrowheads="1"/>
          </p:cNvSpPr>
          <p:nvPr/>
        </p:nvSpPr>
        <p:spPr bwMode="auto">
          <a:xfrm>
            <a:off x="3733800" y="1600200"/>
            <a:ext cx="560388" cy="519113"/>
          </a:xfrm>
          <a:prstGeom prst="rect">
            <a:avLst/>
          </a:prstGeom>
          <a:noFill/>
          <a:ln w="9525">
            <a:noFill/>
            <a:miter lim="800000"/>
            <a:headEnd/>
            <a:tailEnd/>
          </a:ln>
          <a:effectLst/>
        </p:spPr>
        <p:txBody>
          <a:bodyPr wrap="none">
            <a:spAutoFit/>
          </a:bodyPr>
          <a:lstStyle/>
          <a:p>
            <a:r>
              <a:rPr lang="en-US">
                <a:solidFill>
                  <a:schemeClr val="tx1"/>
                </a:solidFill>
                <a:cs typeface="Arial" charset="0"/>
              </a:rPr>
              <a:t>v2</a:t>
            </a:r>
          </a:p>
        </p:txBody>
      </p:sp>
      <p:sp>
        <p:nvSpPr>
          <p:cNvPr id="12" name="Text Box 11"/>
          <p:cNvSpPr txBox="1">
            <a:spLocks noChangeArrowheads="1"/>
          </p:cNvSpPr>
          <p:nvPr/>
        </p:nvSpPr>
        <p:spPr bwMode="auto">
          <a:xfrm>
            <a:off x="7714430" y="5043488"/>
            <a:ext cx="1200970" cy="461665"/>
          </a:xfrm>
          <a:prstGeom prst="rect">
            <a:avLst/>
          </a:prstGeom>
          <a:noFill/>
          <a:ln w="9525">
            <a:noFill/>
            <a:miter lim="800000"/>
            <a:headEnd/>
            <a:tailEnd/>
          </a:ln>
          <a:effectLst/>
        </p:spPr>
        <p:txBody>
          <a:bodyPr wrap="none">
            <a:spAutoFit/>
          </a:bodyPr>
          <a:lstStyle/>
          <a:p>
            <a:r>
              <a:rPr lang="en-US" sz="2400" dirty="0" err="1">
                <a:solidFill>
                  <a:schemeClr val="tx1"/>
                </a:solidFill>
                <a:cs typeface="Arial" charset="0"/>
              </a:rPr>
              <a:t>p</a:t>
            </a:r>
            <a:r>
              <a:rPr lang="en-US" sz="2400" baseline="-25000" dirty="0" err="1">
                <a:solidFill>
                  <a:schemeClr val="tx1"/>
                </a:solidFill>
                <a:cs typeface="Arial" charset="0"/>
              </a:rPr>
              <a:t>T</a:t>
            </a:r>
            <a:r>
              <a:rPr lang="en-US" sz="2400" baseline="-25000" dirty="0">
                <a:solidFill>
                  <a:schemeClr val="tx1"/>
                </a:solidFill>
                <a:cs typeface="Arial" charset="0"/>
              </a:rPr>
              <a:t> </a:t>
            </a:r>
            <a:r>
              <a:rPr lang="en-US" sz="2400" dirty="0">
                <a:solidFill>
                  <a:schemeClr val="tx1"/>
                </a:solidFill>
                <a:cs typeface="Arial" charset="0"/>
              </a:rPr>
              <a:t>(</a:t>
            </a:r>
            <a:r>
              <a:rPr lang="en-US" sz="2400" dirty="0" err="1">
                <a:solidFill>
                  <a:schemeClr val="tx1"/>
                </a:solidFill>
                <a:cs typeface="Arial" charset="0"/>
              </a:rPr>
              <a:t>GeV</a:t>
            </a:r>
            <a:r>
              <a:rPr lang="en-US" sz="2400" dirty="0">
                <a:solidFill>
                  <a:schemeClr val="tx1"/>
                </a:solidFill>
                <a:cs typeface="Arial" charset="0"/>
              </a:rPr>
              <a:t>)</a:t>
            </a:r>
          </a:p>
        </p:txBody>
      </p:sp>
      <p:sp>
        <p:nvSpPr>
          <p:cNvPr id="13" name="Text Box 11"/>
          <p:cNvSpPr txBox="1">
            <a:spLocks noChangeArrowheads="1"/>
          </p:cNvSpPr>
          <p:nvPr/>
        </p:nvSpPr>
        <p:spPr bwMode="auto">
          <a:xfrm>
            <a:off x="4648200" y="1219200"/>
            <a:ext cx="468398" cy="523220"/>
          </a:xfrm>
          <a:prstGeom prst="rect">
            <a:avLst/>
          </a:prstGeom>
          <a:noFill/>
          <a:ln w="9525">
            <a:noFill/>
            <a:miter lim="800000"/>
            <a:headEnd/>
            <a:tailEnd/>
          </a:ln>
          <a:effectLst/>
        </p:spPr>
        <p:txBody>
          <a:bodyPr wrap="none">
            <a:spAutoFit/>
          </a:bodyPr>
          <a:lstStyle/>
          <a:p>
            <a:r>
              <a:rPr lang="en-US" sz="2800" dirty="0">
                <a:solidFill>
                  <a:schemeClr val="tx1"/>
                </a:solidFill>
                <a:cs typeface="Arial" charset="0"/>
              </a:rPr>
              <a:t>v</a:t>
            </a:r>
            <a:r>
              <a:rPr lang="en-US" sz="2800" baseline="-25000" dirty="0">
                <a:solidFill>
                  <a:schemeClr val="tx1"/>
                </a:solidFill>
                <a:cs typeface="Arial" charset="0"/>
              </a:rPr>
              <a:t>2</a:t>
            </a:r>
          </a:p>
        </p:txBody>
      </p:sp>
      <p:sp>
        <p:nvSpPr>
          <p:cNvPr id="14" name="Rectangle 13"/>
          <p:cNvSpPr/>
          <p:nvPr/>
        </p:nvSpPr>
        <p:spPr>
          <a:xfrm>
            <a:off x="8229600" y="1752600"/>
            <a:ext cx="304800"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467600" y="4495800"/>
            <a:ext cx="838200"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396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P spid="9" grpId="0" animBg="1"/>
      <p:bldP spid="12" grpId="0"/>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lumpy_wBoxSmoothing"/>
          <p:cNvPicPr>
            <a:picLocks noChangeAspect="1" noChangeArrowheads="1"/>
          </p:cNvPicPr>
          <p:nvPr/>
        </p:nvPicPr>
        <p:blipFill>
          <a:blip r:embed="rId2" cstate="print"/>
          <a:srcRect/>
          <a:stretch>
            <a:fillRect/>
          </a:stretch>
        </p:blipFill>
        <p:spPr bwMode="auto">
          <a:xfrm>
            <a:off x="762000" y="0"/>
            <a:ext cx="7543800" cy="6553200"/>
          </a:xfrm>
          <a:prstGeom prst="rect">
            <a:avLst/>
          </a:prstGeom>
          <a:noFill/>
        </p:spPr>
      </p:pic>
      <p:sp>
        <p:nvSpPr>
          <p:cNvPr id="5" name="Oval 5"/>
          <p:cNvSpPr>
            <a:spLocks noChangeArrowheads="1"/>
          </p:cNvSpPr>
          <p:nvPr/>
        </p:nvSpPr>
        <p:spPr bwMode="auto">
          <a:xfrm>
            <a:off x="448615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 name="Oval 6"/>
          <p:cNvSpPr>
            <a:spLocks noChangeArrowheads="1"/>
          </p:cNvSpPr>
          <p:nvPr/>
        </p:nvSpPr>
        <p:spPr bwMode="auto">
          <a:xfrm>
            <a:off x="4677137" y="398948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7" name="Oval 7"/>
          <p:cNvSpPr>
            <a:spLocks noChangeArrowheads="1"/>
          </p:cNvSpPr>
          <p:nvPr/>
        </p:nvSpPr>
        <p:spPr bwMode="auto">
          <a:xfrm>
            <a:off x="4677137" y="380771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8" name="Oval 8"/>
          <p:cNvSpPr>
            <a:spLocks noChangeArrowheads="1"/>
          </p:cNvSpPr>
          <p:nvPr/>
        </p:nvSpPr>
        <p:spPr bwMode="auto">
          <a:xfrm>
            <a:off x="4295172"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9" name="Oval 9"/>
          <p:cNvSpPr>
            <a:spLocks noChangeArrowheads="1"/>
          </p:cNvSpPr>
          <p:nvPr/>
        </p:nvSpPr>
        <p:spPr bwMode="auto">
          <a:xfrm>
            <a:off x="439066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0" name="Oval 10"/>
          <p:cNvSpPr>
            <a:spLocks noChangeArrowheads="1"/>
          </p:cNvSpPr>
          <p:nvPr/>
        </p:nvSpPr>
        <p:spPr bwMode="auto">
          <a:xfrm>
            <a:off x="4295172"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1" name="Oval 11"/>
          <p:cNvSpPr>
            <a:spLocks noChangeArrowheads="1"/>
          </p:cNvSpPr>
          <p:nvPr/>
        </p:nvSpPr>
        <p:spPr bwMode="auto">
          <a:xfrm>
            <a:off x="448615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2" name="Oval 12"/>
          <p:cNvSpPr>
            <a:spLocks noChangeArrowheads="1"/>
          </p:cNvSpPr>
          <p:nvPr/>
        </p:nvSpPr>
        <p:spPr bwMode="auto">
          <a:xfrm>
            <a:off x="4868119"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3" name="Oval 13"/>
          <p:cNvSpPr>
            <a:spLocks noChangeArrowheads="1"/>
          </p:cNvSpPr>
          <p:nvPr/>
        </p:nvSpPr>
        <p:spPr bwMode="auto">
          <a:xfrm>
            <a:off x="4868119"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4" name="Oval 14"/>
          <p:cNvSpPr>
            <a:spLocks noChangeArrowheads="1"/>
          </p:cNvSpPr>
          <p:nvPr/>
        </p:nvSpPr>
        <p:spPr bwMode="auto">
          <a:xfrm>
            <a:off x="4581646" y="2080892"/>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5" name="Oval 15"/>
          <p:cNvSpPr>
            <a:spLocks noChangeArrowheads="1"/>
          </p:cNvSpPr>
          <p:nvPr/>
        </p:nvSpPr>
        <p:spPr bwMode="auto">
          <a:xfrm>
            <a:off x="4199681"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6" name="Oval 16"/>
          <p:cNvSpPr>
            <a:spLocks noChangeArrowheads="1"/>
          </p:cNvSpPr>
          <p:nvPr/>
        </p:nvSpPr>
        <p:spPr bwMode="auto">
          <a:xfrm>
            <a:off x="3817716"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7" name="Oval 17"/>
          <p:cNvSpPr>
            <a:spLocks noChangeArrowheads="1"/>
          </p:cNvSpPr>
          <p:nvPr/>
        </p:nvSpPr>
        <p:spPr bwMode="auto">
          <a:xfrm>
            <a:off x="3531243"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8" name="Oval 18"/>
          <p:cNvSpPr>
            <a:spLocks noChangeArrowheads="1"/>
          </p:cNvSpPr>
          <p:nvPr/>
        </p:nvSpPr>
        <p:spPr bwMode="auto">
          <a:xfrm>
            <a:off x="3531243"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19" name="Oval 19"/>
          <p:cNvSpPr>
            <a:spLocks noChangeArrowheads="1"/>
          </p:cNvSpPr>
          <p:nvPr/>
        </p:nvSpPr>
        <p:spPr bwMode="auto">
          <a:xfrm>
            <a:off x="3722225" y="217177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0" name="Oval 20"/>
          <p:cNvSpPr>
            <a:spLocks noChangeArrowheads="1"/>
          </p:cNvSpPr>
          <p:nvPr/>
        </p:nvSpPr>
        <p:spPr bwMode="auto">
          <a:xfrm>
            <a:off x="3435752" y="199000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1" name="Oval 21"/>
          <p:cNvSpPr>
            <a:spLocks noChangeArrowheads="1"/>
          </p:cNvSpPr>
          <p:nvPr/>
        </p:nvSpPr>
        <p:spPr bwMode="auto">
          <a:xfrm>
            <a:off x="3244770" y="226266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2" name="Oval 22"/>
          <p:cNvSpPr>
            <a:spLocks noChangeArrowheads="1"/>
          </p:cNvSpPr>
          <p:nvPr/>
        </p:nvSpPr>
        <p:spPr bwMode="auto">
          <a:xfrm>
            <a:off x="3244770"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3" name="Oval 23"/>
          <p:cNvSpPr>
            <a:spLocks noChangeArrowheads="1"/>
          </p:cNvSpPr>
          <p:nvPr/>
        </p:nvSpPr>
        <p:spPr bwMode="auto">
          <a:xfrm>
            <a:off x="3435752"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4" name="Oval 24"/>
          <p:cNvSpPr>
            <a:spLocks noChangeArrowheads="1"/>
          </p:cNvSpPr>
          <p:nvPr/>
        </p:nvSpPr>
        <p:spPr bwMode="auto">
          <a:xfrm>
            <a:off x="3817716"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5" name="Oval 25"/>
          <p:cNvSpPr>
            <a:spLocks noChangeArrowheads="1"/>
          </p:cNvSpPr>
          <p:nvPr/>
        </p:nvSpPr>
        <p:spPr bwMode="auto">
          <a:xfrm>
            <a:off x="3913208"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6" name="Oval 26"/>
          <p:cNvSpPr>
            <a:spLocks noChangeArrowheads="1"/>
          </p:cNvSpPr>
          <p:nvPr/>
        </p:nvSpPr>
        <p:spPr bwMode="auto">
          <a:xfrm>
            <a:off x="381771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7" name="Oval 27"/>
          <p:cNvSpPr>
            <a:spLocks noChangeArrowheads="1"/>
          </p:cNvSpPr>
          <p:nvPr/>
        </p:nvSpPr>
        <p:spPr bwMode="auto">
          <a:xfrm>
            <a:off x="3722225" y="280797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8" name="Oval 28"/>
          <p:cNvSpPr>
            <a:spLocks noChangeArrowheads="1"/>
          </p:cNvSpPr>
          <p:nvPr/>
        </p:nvSpPr>
        <p:spPr bwMode="auto">
          <a:xfrm>
            <a:off x="3722225"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29" name="Oval 29"/>
          <p:cNvSpPr>
            <a:spLocks noChangeArrowheads="1"/>
          </p:cNvSpPr>
          <p:nvPr/>
        </p:nvSpPr>
        <p:spPr bwMode="auto">
          <a:xfrm>
            <a:off x="353124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0" name="Oval 30"/>
          <p:cNvSpPr>
            <a:spLocks noChangeArrowheads="1"/>
          </p:cNvSpPr>
          <p:nvPr/>
        </p:nvSpPr>
        <p:spPr bwMode="auto">
          <a:xfrm>
            <a:off x="3626734"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1" name="Oval 31"/>
          <p:cNvSpPr>
            <a:spLocks noChangeArrowheads="1"/>
          </p:cNvSpPr>
          <p:nvPr/>
        </p:nvSpPr>
        <p:spPr bwMode="auto">
          <a:xfrm>
            <a:off x="3722225"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2" name="Oval 32"/>
          <p:cNvSpPr>
            <a:spLocks noChangeArrowheads="1"/>
          </p:cNvSpPr>
          <p:nvPr/>
        </p:nvSpPr>
        <p:spPr bwMode="auto">
          <a:xfrm>
            <a:off x="3531243"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3" name="Oval 33"/>
          <p:cNvSpPr>
            <a:spLocks noChangeArrowheads="1"/>
          </p:cNvSpPr>
          <p:nvPr/>
        </p:nvSpPr>
        <p:spPr bwMode="auto">
          <a:xfrm>
            <a:off x="3626734"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4" name="Oval 34"/>
          <p:cNvSpPr>
            <a:spLocks noChangeArrowheads="1"/>
          </p:cNvSpPr>
          <p:nvPr/>
        </p:nvSpPr>
        <p:spPr bwMode="auto">
          <a:xfrm>
            <a:off x="3626734"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5" name="Oval 35"/>
          <p:cNvSpPr>
            <a:spLocks noChangeArrowheads="1"/>
          </p:cNvSpPr>
          <p:nvPr/>
        </p:nvSpPr>
        <p:spPr bwMode="auto">
          <a:xfrm>
            <a:off x="3722225" y="426213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6" name="Oval 36"/>
          <p:cNvSpPr>
            <a:spLocks noChangeArrowheads="1"/>
          </p:cNvSpPr>
          <p:nvPr/>
        </p:nvSpPr>
        <p:spPr bwMode="auto">
          <a:xfrm>
            <a:off x="3817716" y="4171251"/>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7" name="Oval 37"/>
          <p:cNvSpPr>
            <a:spLocks noChangeArrowheads="1"/>
          </p:cNvSpPr>
          <p:nvPr/>
        </p:nvSpPr>
        <p:spPr bwMode="auto">
          <a:xfrm>
            <a:off x="4008699" y="4080366"/>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8" name="Oval 38"/>
          <p:cNvSpPr>
            <a:spLocks noChangeArrowheads="1"/>
          </p:cNvSpPr>
          <p:nvPr/>
        </p:nvSpPr>
        <p:spPr bwMode="auto">
          <a:xfrm>
            <a:off x="3722225" y="39989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39" name="Oval 39"/>
          <p:cNvSpPr>
            <a:spLocks noChangeArrowheads="1"/>
          </p:cNvSpPr>
          <p:nvPr/>
        </p:nvSpPr>
        <p:spPr bwMode="auto">
          <a:xfrm>
            <a:off x="3817716" y="371682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0" name="Oval 40"/>
          <p:cNvSpPr>
            <a:spLocks noChangeArrowheads="1"/>
          </p:cNvSpPr>
          <p:nvPr/>
        </p:nvSpPr>
        <p:spPr bwMode="auto">
          <a:xfrm>
            <a:off x="4008699" y="362594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1" name="Oval 41"/>
          <p:cNvSpPr>
            <a:spLocks noChangeArrowheads="1"/>
          </p:cNvSpPr>
          <p:nvPr/>
        </p:nvSpPr>
        <p:spPr bwMode="auto">
          <a:xfrm>
            <a:off x="4199681"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2" name="Oval 42"/>
          <p:cNvSpPr>
            <a:spLocks noChangeArrowheads="1"/>
          </p:cNvSpPr>
          <p:nvPr/>
        </p:nvSpPr>
        <p:spPr bwMode="auto">
          <a:xfrm>
            <a:off x="4199681"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3" name="Oval 43"/>
          <p:cNvSpPr>
            <a:spLocks noChangeArrowheads="1"/>
          </p:cNvSpPr>
          <p:nvPr/>
        </p:nvSpPr>
        <p:spPr bwMode="auto">
          <a:xfrm>
            <a:off x="4390663"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4" name="Oval 44"/>
          <p:cNvSpPr>
            <a:spLocks noChangeArrowheads="1"/>
          </p:cNvSpPr>
          <p:nvPr/>
        </p:nvSpPr>
        <p:spPr bwMode="auto">
          <a:xfrm>
            <a:off x="4486154" y="244443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5" name="Oval 45"/>
          <p:cNvSpPr>
            <a:spLocks noChangeArrowheads="1"/>
          </p:cNvSpPr>
          <p:nvPr/>
        </p:nvSpPr>
        <p:spPr bwMode="auto">
          <a:xfrm>
            <a:off x="4295172" y="253531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6" name="Oval 46"/>
          <p:cNvSpPr>
            <a:spLocks noChangeArrowheads="1"/>
          </p:cNvSpPr>
          <p:nvPr/>
        </p:nvSpPr>
        <p:spPr bwMode="auto">
          <a:xfrm>
            <a:off x="4104190" y="235354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7" name="Oval 47"/>
          <p:cNvSpPr>
            <a:spLocks noChangeArrowheads="1"/>
          </p:cNvSpPr>
          <p:nvPr/>
        </p:nvSpPr>
        <p:spPr bwMode="auto">
          <a:xfrm>
            <a:off x="4104190"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8" name="Oval 48"/>
          <p:cNvSpPr>
            <a:spLocks noChangeArrowheads="1"/>
          </p:cNvSpPr>
          <p:nvPr/>
        </p:nvSpPr>
        <p:spPr bwMode="auto">
          <a:xfrm>
            <a:off x="4295172" y="281933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49" name="Oval 49"/>
          <p:cNvSpPr>
            <a:spLocks noChangeArrowheads="1"/>
          </p:cNvSpPr>
          <p:nvPr/>
        </p:nvSpPr>
        <p:spPr bwMode="auto">
          <a:xfrm>
            <a:off x="4581646"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0" name="Oval 50"/>
          <p:cNvSpPr>
            <a:spLocks noChangeArrowheads="1"/>
          </p:cNvSpPr>
          <p:nvPr/>
        </p:nvSpPr>
        <p:spPr bwMode="auto">
          <a:xfrm>
            <a:off x="4772628" y="3046547"/>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1" name="Oval 51"/>
          <p:cNvSpPr>
            <a:spLocks noChangeArrowheads="1"/>
          </p:cNvSpPr>
          <p:nvPr/>
        </p:nvSpPr>
        <p:spPr bwMode="auto">
          <a:xfrm>
            <a:off x="4677137"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2" name="Oval 52"/>
          <p:cNvSpPr>
            <a:spLocks noChangeArrowheads="1"/>
          </p:cNvSpPr>
          <p:nvPr/>
        </p:nvSpPr>
        <p:spPr bwMode="auto">
          <a:xfrm>
            <a:off x="4104190"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3" name="Oval 53"/>
          <p:cNvSpPr>
            <a:spLocks noChangeArrowheads="1"/>
          </p:cNvSpPr>
          <p:nvPr/>
        </p:nvSpPr>
        <p:spPr bwMode="auto">
          <a:xfrm>
            <a:off x="4295172" y="308062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4" name="Oval 54"/>
          <p:cNvSpPr>
            <a:spLocks noChangeArrowheads="1"/>
          </p:cNvSpPr>
          <p:nvPr/>
        </p:nvSpPr>
        <p:spPr bwMode="auto">
          <a:xfrm>
            <a:off x="4104190" y="3171514"/>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5" name="Oval 55"/>
          <p:cNvSpPr>
            <a:spLocks noChangeArrowheads="1"/>
          </p:cNvSpPr>
          <p:nvPr/>
        </p:nvSpPr>
        <p:spPr bwMode="auto">
          <a:xfrm>
            <a:off x="3913208" y="3444170"/>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6" name="Oval 56"/>
          <p:cNvSpPr>
            <a:spLocks noChangeArrowheads="1"/>
          </p:cNvSpPr>
          <p:nvPr/>
        </p:nvSpPr>
        <p:spPr bwMode="auto">
          <a:xfrm>
            <a:off x="3913208" y="2898859"/>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7" name="Oval 57"/>
          <p:cNvSpPr>
            <a:spLocks noChangeArrowheads="1"/>
          </p:cNvSpPr>
          <p:nvPr/>
        </p:nvSpPr>
        <p:spPr bwMode="auto">
          <a:xfrm>
            <a:off x="4199681"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8" name="Oval 58"/>
          <p:cNvSpPr>
            <a:spLocks noChangeArrowheads="1"/>
          </p:cNvSpPr>
          <p:nvPr/>
        </p:nvSpPr>
        <p:spPr bwMode="auto">
          <a:xfrm>
            <a:off x="4295172" y="353505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59" name="Oval 59"/>
          <p:cNvSpPr>
            <a:spLocks noChangeArrowheads="1"/>
          </p:cNvSpPr>
          <p:nvPr/>
        </p:nvSpPr>
        <p:spPr bwMode="auto">
          <a:xfrm>
            <a:off x="4008699" y="3353285"/>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0" name="Oval 60"/>
          <p:cNvSpPr>
            <a:spLocks noChangeArrowheads="1"/>
          </p:cNvSpPr>
          <p:nvPr/>
        </p:nvSpPr>
        <p:spPr bwMode="auto">
          <a:xfrm>
            <a:off x="4295172" y="2626203"/>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1" name="Oval 61"/>
          <p:cNvSpPr>
            <a:spLocks noChangeArrowheads="1"/>
          </p:cNvSpPr>
          <p:nvPr/>
        </p:nvSpPr>
        <p:spPr bwMode="auto">
          <a:xfrm>
            <a:off x="4295172" y="2717088"/>
            <a:ext cx="286473" cy="272656"/>
          </a:xfrm>
          <a:prstGeom prst="ellipse">
            <a:avLst/>
          </a:prstGeom>
          <a:noFill/>
          <a:ln w="9525" algn="ctr">
            <a:solidFill>
              <a:schemeClr val="bg1"/>
            </a:solidFill>
            <a:round/>
            <a:headEnd/>
            <a:tailEnd/>
          </a:ln>
          <a:effectLst/>
        </p:spPr>
        <p:txBody>
          <a:bodyPr wrap="none" anchor="ctr">
            <a:spAutoFit/>
          </a:bodyPr>
          <a:lstStyle/>
          <a:p>
            <a:endParaRPr lang="en-US"/>
          </a:p>
        </p:txBody>
      </p:sp>
      <p:sp>
        <p:nvSpPr>
          <p:cNvPr id="62" name="TextBox 61"/>
          <p:cNvSpPr txBox="1"/>
          <p:nvPr/>
        </p:nvSpPr>
        <p:spPr>
          <a:xfrm>
            <a:off x="294400" y="6477000"/>
            <a:ext cx="8468600" cy="400110"/>
          </a:xfrm>
          <a:prstGeom prst="rect">
            <a:avLst/>
          </a:prstGeom>
          <a:noFill/>
        </p:spPr>
        <p:txBody>
          <a:bodyPr wrap="none" rtlCol="0">
            <a:spAutoFit/>
          </a:bodyPr>
          <a:lstStyle/>
          <a:p>
            <a:r>
              <a:rPr lang="en-US" sz="2000" dirty="0" err="1">
                <a:solidFill>
                  <a:schemeClr val="bg1"/>
                </a:solidFill>
              </a:rPr>
              <a:t>Romatschke</a:t>
            </a:r>
            <a:r>
              <a:rPr lang="en-US" sz="2000" dirty="0">
                <a:solidFill>
                  <a:schemeClr val="bg1"/>
                </a:solidFill>
              </a:rPr>
              <a:t>=viscous hydrodynamics, </a:t>
            </a:r>
            <a:r>
              <a:rPr lang="en-US" sz="2000" dirty="0" err="1">
                <a:solidFill>
                  <a:schemeClr val="bg1"/>
                </a:solidFill>
              </a:rPr>
              <a:t>McCumber</a:t>
            </a:r>
            <a:r>
              <a:rPr lang="en-US" sz="2000" dirty="0">
                <a:solidFill>
                  <a:schemeClr val="bg1"/>
                </a:solidFill>
              </a:rPr>
              <a:t>=lumpy conditions + animation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2000"/>
                                        <p:tgtEl>
                                          <p:spTgt spid="5"/>
                                        </p:tgtEl>
                                      </p:cBhvr>
                                    </p:animEffect>
                                    <p:set>
                                      <p:cBhvr>
                                        <p:cTn id="7" dur="1" fill="hold">
                                          <p:stCondLst>
                                            <p:cond delay="1999"/>
                                          </p:stCondLst>
                                        </p:cTn>
                                        <p:tgtEl>
                                          <p:spTgt spid="5"/>
                                        </p:tgtEl>
                                        <p:attrNameLst>
                                          <p:attrName>style.visibility</p:attrName>
                                        </p:attrNameLst>
                                      </p:cBhvr>
                                      <p:to>
                                        <p:strVal val="hidden"/>
                                      </p:to>
                                    </p:set>
                                  </p:childTnLst>
                                </p:cTn>
                              </p:par>
                              <p:par>
                                <p:cTn id="8" presetID="10" presetClass="exit" presetSubtype="0" fill="hold" grpId="0" nodeType="withEffect">
                                  <p:stCondLst>
                                    <p:cond delay="1500"/>
                                  </p:stCondLst>
                                  <p:childTnLst>
                                    <p:animEffect transition="out" filter="fade">
                                      <p:cBhvr>
                                        <p:cTn id="9" dur="2000"/>
                                        <p:tgtEl>
                                          <p:spTgt spid="6"/>
                                        </p:tgtEl>
                                      </p:cBhvr>
                                    </p:animEffect>
                                    <p:set>
                                      <p:cBhvr>
                                        <p:cTn id="10" dur="1" fill="hold">
                                          <p:stCondLst>
                                            <p:cond delay="1999"/>
                                          </p:stCondLst>
                                        </p:cTn>
                                        <p:tgtEl>
                                          <p:spTgt spid="6"/>
                                        </p:tgtEl>
                                        <p:attrNameLst>
                                          <p:attrName>style.visibility</p:attrName>
                                        </p:attrNameLst>
                                      </p:cBhvr>
                                      <p:to>
                                        <p:strVal val="hidden"/>
                                      </p:to>
                                    </p:set>
                                  </p:childTnLst>
                                </p:cTn>
                              </p:par>
                              <p:par>
                                <p:cTn id="11" presetID="10" presetClass="exit" presetSubtype="0" fill="hold" grpId="0" nodeType="withEffect">
                                  <p:stCondLst>
                                    <p:cond delay="1500"/>
                                  </p:stCondLst>
                                  <p:childTnLst>
                                    <p:animEffect transition="out" filter="fade">
                                      <p:cBhvr>
                                        <p:cTn id="12" dur="2000"/>
                                        <p:tgtEl>
                                          <p:spTgt spid="7"/>
                                        </p:tgtEl>
                                      </p:cBhvr>
                                    </p:animEffect>
                                    <p:set>
                                      <p:cBhvr>
                                        <p:cTn id="13" dur="1" fill="hold">
                                          <p:stCondLst>
                                            <p:cond delay="1999"/>
                                          </p:stCondLst>
                                        </p:cTn>
                                        <p:tgtEl>
                                          <p:spTgt spid="7"/>
                                        </p:tgtEl>
                                        <p:attrNameLst>
                                          <p:attrName>style.visibility</p:attrName>
                                        </p:attrNameLst>
                                      </p:cBhvr>
                                      <p:to>
                                        <p:strVal val="hidden"/>
                                      </p:to>
                                    </p:set>
                                  </p:childTnLst>
                                </p:cTn>
                              </p:par>
                              <p:par>
                                <p:cTn id="14" presetID="10" presetClass="exit" presetSubtype="0" fill="hold" grpId="0" nodeType="withEffect">
                                  <p:stCondLst>
                                    <p:cond delay="1500"/>
                                  </p:stCondLst>
                                  <p:childTnLst>
                                    <p:animEffect transition="out" filter="fade">
                                      <p:cBhvr>
                                        <p:cTn id="15" dur="2000"/>
                                        <p:tgtEl>
                                          <p:spTgt spid="8"/>
                                        </p:tgtEl>
                                      </p:cBhvr>
                                    </p:animEffect>
                                    <p:set>
                                      <p:cBhvr>
                                        <p:cTn id="16" dur="1" fill="hold">
                                          <p:stCondLst>
                                            <p:cond delay="1999"/>
                                          </p:stCondLst>
                                        </p:cTn>
                                        <p:tgtEl>
                                          <p:spTgt spid="8"/>
                                        </p:tgtEl>
                                        <p:attrNameLst>
                                          <p:attrName>style.visibility</p:attrName>
                                        </p:attrNameLst>
                                      </p:cBhvr>
                                      <p:to>
                                        <p:strVal val="hidden"/>
                                      </p:to>
                                    </p:set>
                                  </p:childTnLst>
                                </p:cTn>
                              </p:par>
                              <p:par>
                                <p:cTn id="17" presetID="10" presetClass="exit" presetSubtype="0" fill="hold" grpId="0" nodeType="withEffect">
                                  <p:stCondLst>
                                    <p:cond delay="1500"/>
                                  </p:stCondLst>
                                  <p:childTnLst>
                                    <p:animEffect transition="out" filter="fade">
                                      <p:cBhvr>
                                        <p:cTn id="18" dur="2000"/>
                                        <p:tgtEl>
                                          <p:spTgt spid="9"/>
                                        </p:tgtEl>
                                      </p:cBhvr>
                                    </p:animEffect>
                                    <p:set>
                                      <p:cBhvr>
                                        <p:cTn id="19" dur="1" fill="hold">
                                          <p:stCondLst>
                                            <p:cond delay="1999"/>
                                          </p:stCondLst>
                                        </p:cTn>
                                        <p:tgtEl>
                                          <p:spTgt spid="9"/>
                                        </p:tgtEl>
                                        <p:attrNameLst>
                                          <p:attrName>style.visibility</p:attrName>
                                        </p:attrNameLst>
                                      </p:cBhvr>
                                      <p:to>
                                        <p:strVal val="hidden"/>
                                      </p:to>
                                    </p:set>
                                  </p:childTnLst>
                                </p:cTn>
                              </p:par>
                              <p:par>
                                <p:cTn id="20" presetID="10" presetClass="exit" presetSubtype="0" fill="hold" grpId="0" nodeType="withEffect">
                                  <p:stCondLst>
                                    <p:cond delay="1500"/>
                                  </p:stCondLst>
                                  <p:childTnLst>
                                    <p:animEffect transition="out" filter="fade">
                                      <p:cBhvr>
                                        <p:cTn id="21" dur="2000"/>
                                        <p:tgtEl>
                                          <p:spTgt spid="10"/>
                                        </p:tgtEl>
                                      </p:cBhvr>
                                    </p:animEffect>
                                    <p:set>
                                      <p:cBhvr>
                                        <p:cTn id="22" dur="1" fill="hold">
                                          <p:stCondLst>
                                            <p:cond delay="1999"/>
                                          </p:stCondLst>
                                        </p:cTn>
                                        <p:tgtEl>
                                          <p:spTgt spid="10"/>
                                        </p:tgtEl>
                                        <p:attrNameLst>
                                          <p:attrName>style.visibility</p:attrName>
                                        </p:attrNameLst>
                                      </p:cBhvr>
                                      <p:to>
                                        <p:strVal val="hidden"/>
                                      </p:to>
                                    </p:set>
                                  </p:childTnLst>
                                </p:cTn>
                              </p:par>
                              <p:par>
                                <p:cTn id="23" presetID="10" presetClass="exit" presetSubtype="0" fill="hold" grpId="0" nodeType="withEffect">
                                  <p:stCondLst>
                                    <p:cond delay="1500"/>
                                  </p:stCondLst>
                                  <p:childTnLst>
                                    <p:animEffect transition="out" filter="fade">
                                      <p:cBhvr>
                                        <p:cTn id="24" dur="2000"/>
                                        <p:tgtEl>
                                          <p:spTgt spid="11"/>
                                        </p:tgtEl>
                                      </p:cBhvr>
                                    </p:animEffect>
                                    <p:set>
                                      <p:cBhvr>
                                        <p:cTn id="25" dur="1" fill="hold">
                                          <p:stCondLst>
                                            <p:cond delay="1999"/>
                                          </p:stCondLst>
                                        </p:cTn>
                                        <p:tgtEl>
                                          <p:spTgt spid="11"/>
                                        </p:tgtEl>
                                        <p:attrNameLst>
                                          <p:attrName>style.visibility</p:attrName>
                                        </p:attrNameLst>
                                      </p:cBhvr>
                                      <p:to>
                                        <p:strVal val="hidden"/>
                                      </p:to>
                                    </p:set>
                                  </p:childTnLst>
                                </p:cTn>
                              </p:par>
                              <p:par>
                                <p:cTn id="26" presetID="10" presetClass="exit" presetSubtype="0" fill="hold" grpId="0" nodeType="withEffect">
                                  <p:stCondLst>
                                    <p:cond delay="1500"/>
                                  </p:stCondLst>
                                  <p:childTnLst>
                                    <p:animEffect transition="out" filter="fade">
                                      <p:cBhvr>
                                        <p:cTn id="27" dur="2000"/>
                                        <p:tgtEl>
                                          <p:spTgt spid="12"/>
                                        </p:tgtEl>
                                      </p:cBhvr>
                                    </p:animEffect>
                                    <p:set>
                                      <p:cBhvr>
                                        <p:cTn id="28" dur="1" fill="hold">
                                          <p:stCondLst>
                                            <p:cond delay="1999"/>
                                          </p:stCondLst>
                                        </p:cTn>
                                        <p:tgtEl>
                                          <p:spTgt spid="12"/>
                                        </p:tgtEl>
                                        <p:attrNameLst>
                                          <p:attrName>style.visibility</p:attrName>
                                        </p:attrNameLst>
                                      </p:cBhvr>
                                      <p:to>
                                        <p:strVal val="hidden"/>
                                      </p:to>
                                    </p:set>
                                  </p:childTnLst>
                                </p:cTn>
                              </p:par>
                              <p:par>
                                <p:cTn id="29" presetID="10" presetClass="exit" presetSubtype="0" fill="hold" grpId="0" nodeType="withEffect">
                                  <p:stCondLst>
                                    <p:cond delay="1500"/>
                                  </p:stCondLst>
                                  <p:childTnLst>
                                    <p:animEffect transition="out" filter="fade">
                                      <p:cBhvr>
                                        <p:cTn id="30" dur="2000"/>
                                        <p:tgtEl>
                                          <p:spTgt spid="13"/>
                                        </p:tgtEl>
                                      </p:cBhvr>
                                    </p:animEffect>
                                    <p:set>
                                      <p:cBhvr>
                                        <p:cTn id="31" dur="1" fill="hold">
                                          <p:stCondLst>
                                            <p:cond delay="1999"/>
                                          </p:stCondLst>
                                        </p:cTn>
                                        <p:tgtEl>
                                          <p:spTgt spid="13"/>
                                        </p:tgtEl>
                                        <p:attrNameLst>
                                          <p:attrName>style.visibility</p:attrName>
                                        </p:attrNameLst>
                                      </p:cBhvr>
                                      <p:to>
                                        <p:strVal val="hidden"/>
                                      </p:to>
                                    </p:set>
                                  </p:childTnLst>
                                </p:cTn>
                              </p:par>
                              <p:par>
                                <p:cTn id="32" presetID="10" presetClass="exit" presetSubtype="0" fill="hold" grpId="0" nodeType="withEffect">
                                  <p:stCondLst>
                                    <p:cond delay="1500"/>
                                  </p:stCondLst>
                                  <p:childTnLst>
                                    <p:animEffect transition="out" filter="fade">
                                      <p:cBhvr>
                                        <p:cTn id="33" dur="2000"/>
                                        <p:tgtEl>
                                          <p:spTgt spid="14"/>
                                        </p:tgtEl>
                                      </p:cBhvr>
                                    </p:animEffect>
                                    <p:set>
                                      <p:cBhvr>
                                        <p:cTn id="34" dur="1" fill="hold">
                                          <p:stCondLst>
                                            <p:cond delay="1999"/>
                                          </p:stCondLst>
                                        </p:cTn>
                                        <p:tgtEl>
                                          <p:spTgt spid="14"/>
                                        </p:tgtEl>
                                        <p:attrNameLst>
                                          <p:attrName>style.visibility</p:attrName>
                                        </p:attrNameLst>
                                      </p:cBhvr>
                                      <p:to>
                                        <p:strVal val="hidden"/>
                                      </p:to>
                                    </p:set>
                                  </p:childTnLst>
                                </p:cTn>
                              </p:par>
                              <p:par>
                                <p:cTn id="35" presetID="10" presetClass="exit" presetSubtype="0" fill="hold" grpId="0" nodeType="withEffect">
                                  <p:stCondLst>
                                    <p:cond delay="1500"/>
                                  </p:stCondLst>
                                  <p:childTnLst>
                                    <p:animEffect transition="out" filter="fade">
                                      <p:cBhvr>
                                        <p:cTn id="36" dur="2000"/>
                                        <p:tgtEl>
                                          <p:spTgt spid="15"/>
                                        </p:tgtEl>
                                      </p:cBhvr>
                                    </p:animEffect>
                                    <p:set>
                                      <p:cBhvr>
                                        <p:cTn id="37" dur="1" fill="hold">
                                          <p:stCondLst>
                                            <p:cond delay="1999"/>
                                          </p:stCondLst>
                                        </p:cTn>
                                        <p:tgtEl>
                                          <p:spTgt spid="15"/>
                                        </p:tgtEl>
                                        <p:attrNameLst>
                                          <p:attrName>style.visibility</p:attrName>
                                        </p:attrNameLst>
                                      </p:cBhvr>
                                      <p:to>
                                        <p:strVal val="hidden"/>
                                      </p:to>
                                    </p:set>
                                  </p:childTnLst>
                                </p:cTn>
                              </p:par>
                              <p:par>
                                <p:cTn id="38" presetID="10" presetClass="exit" presetSubtype="0" fill="hold" grpId="0" nodeType="withEffect">
                                  <p:stCondLst>
                                    <p:cond delay="1500"/>
                                  </p:stCondLst>
                                  <p:childTnLst>
                                    <p:animEffect transition="out" filter="fade">
                                      <p:cBhvr>
                                        <p:cTn id="39" dur="2000"/>
                                        <p:tgtEl>
                                          <p:spTgt spid="16"/>
                                        </p:tgtEl>
                                      </p:cBhvr>
                                    </p:animEffect>
                                    <p:set>
                                      <p:cBhvr>
                                        <p:cTn id="40" dur="1" fill="hold">
                                          <p:stCondLst>
                                            <p:cond delay="1999"/>
                                          </p:stCondLst>
                                        </p:cTn>
                                        <p:tgtEl>
                                          <p:spTgt spid="16"/>
                                        </p:tgtEl>
                                        <p:attrNameLst>
                                          <p:attrName>style.visibility</p:attrName>
                                        </p:attrNameLst>
                                      </p:cBhvr>
                                      <p:to>
                                        <p:strVal val="hidden"/>
                                      </p:to>
                                    </p:set>
                                  </p:childTnLst>
                                </p:cTn>
                              </p:par>
                              <p:par>
                                <p:cTn id="41" presetID="10" presetClass="exit" presetSubtype="0" fill="hold" grpId="0" nodeType="withEffect">
                                  <p:stCondLst>
                                    <p:cond delay="1500"/>
                                  </p:stCondLst>
                                  <p:childTnLst>
                                    <p:animEffect transition="out" filter="fade">
                                      <p:cBhvr>
                                        <p:cTn id="42" dur="2000"/>
                                        <p:tgtEl>
                                          <p:spTgt spid="17"/>
                                        </p:tgtEl>
                                      </p:cBhvr>
                                    </p:animEffect>
                                    <p:set>
                                      <p:cBhvr>
                                        <p:cTn id="43" dur="1" fill="hold">
                                          <p:stCondLst>
                                            <p:cond delay="1999"/>
                                          </p:stCondLst>
                                        </p:cTn>
                                        <p:tgtEl>
                                          <p:spTgt spid="17"/>
                                        </p:tgtEl>
                                        <p:attrNameLst>
                                          <p:attrName>style.visibility</p:attrName>
                                        </p:attrNameLst>
                                      </p:cBhvr>
                                      <p:to>
                                        <p:strVal val="hidden"/>
                                      </p:to>
                                    </p:set>
                                  </p:childTnLst>
                                </p:cTn>
                              </p:par>
                              <p:par>
                                <p:cTn id="44" presetID="10" presetClass="exit" presetSubtype="0" fill="hold" grpId="0" nodeType="withEffect">
                                  <p:stCondLst>
                                    <p:cond delay="1500"/>
                                  </p:stCondLst>
                                  <p:childTnLst>
                                    <p:animEffect transition="out" filter="fade">
                                      <p:cBhvr>
                                        <p:cTn id="45" dur="2000"/>
                                        <p:tgtEl>
                                          <p:spTgt spid="18"/>
                                        </p:tgtEl>
                                      </p:cBhvr>
                                    </p:animEffect>
                                    <p:set>
                                      <p:cBhvr>
                                        <p:cTn id="46" dur="1" fill="hold">
                                          <p:stCondLst>
                                            <p:cond delay="1999"/>
                                          </p:stCondLst>
                                        </p:cTn>
                                        <p:tgtEl>
                                          <p:spTgt spid="18"/>
                                        </p:tgtEl>
                                        <p:attrNameLst>
                                          <p:attrName>style.visibility</p:attrName>
                                        </p:attrNameLst>
                                      </p:cBhvr>
                                      <p:to>
                                        <p:strVal val="hidden"/>
                                      </p:to>
                                    </p:set>
                                  </p:childTnLst>
                                </p:cTn>
                              </p:par>
                              <p:par>
                                <p:cTn id="47" presetID="10" presetClass="exit" presetSubtype="0" fill="hold" grpId="0" nodeType="withEffect">
                                  <p:stCondLst>
                                    <p:cond delay="1500"/>
                                  </p:stCondLst>
                                  <p:childTnLst>
                                    <p:animEffect transition="out" filter="fade">
                                      <p:cBhvr>
                                        <p:cTn id="48" dur="2000"/>
                                        <p:tgtEl>
                                          <p:spTgt spid="19"/>
                                        </p:tgtEl>
                                      </p:cBhvr>
                                    </p:animEffect>
                                    <p:set>
                                      <p:cBhvr>
                                        <p:cTn id="49" dur="1" fill="hold">
                                          <p:stCondLst>
                                            <p:cond delay="1999"/>
                                          </p:stCondLst>
                                        </p:cTn>
                                        <p:tgtEl>
                                          <p:spTgt spid="19"/>
                                        </p:tgtEl>
                                        <p:attrNameLst>
                                          <p:attrName>style.visibility</p:attrName>
                                        </p:attrNameLst>
                                      </p:cBhvr>
                                      <p:to>
                                        <p:strVal val="hidden"/>
                                      </p:to>
                                    </p:set>
                                  </p:childTnLst>
                                </p:cTn>
                              </p:par>
                              <p:par>
                                <p:cTn id="50" presetID="10" presetClass="exit" presetSubtype="0" fill="hold" grpId="0" nodeType="withEffect">
                                  <p:stCondLst>
                                    <p:cond delay="1500"/>
                                  </p:stCondLst>
                                  <p:childTnLst>
                                    <p:animEffect transition="out" filter="fade">
                                      <p:cBhvr>
                                        <p:cTn id="51" dur="2000"/>
                                        <p:tgtEl>
                                          <p:spTgt spid="20"/>
                                        </p:tgtEl>
                                      </p:cBhvr>
                                    </p:animEffect>
                                    <p:set>
                                      <p:cBhvr>
                                        <p:cTn id="52" dur="1" fill="hold">
                                          <p:stCondLst>
                                            <p:cond delay="1999"/>
                                          </p:stCondLst>
                                        </p:cTn>
                                        <p:tgtEl>
                                          <p:spTgt spid="20"/>
                                        </p:tgtEl>
                                        <p:attrNameLst>
                                          <p:attrName>style.visibility</p:attrName>
                                        </p:attrNameLst>
                                      </p:cBhvr>
                                      <p:to>
                                        <p:strVal val="hidden"/>
                                      </p:to>
                                    </p:set>
                                  </p:childTnLst>
                                </p:cTn>
                              </p:par>
                              <p:par>
                                <p:cTn id="53" presetID="10" presetClass="exit" presetSubtype="0" fill="hold" grpId="0" nodeType="withEffect">
                                  <p:stCondLst>
                                    <p:cond delay="1500"/>
                                  </p:stCondLst>
                                  <p:childTnLst>
                                    <p:animEffect transition="out" filter="fade">
                                      <p:cBhvr>
                                        <p:cTn id="54" dur="2000"/>
                                        <p:tgtEl>
                                          <p:spTgt spid="21"/>
                                        </p:tgtEl>
                                      </p:cBhvr>
                                    </p:animEffect>
                                    <p:set>
                                      <p:cBhvr>
                                        <p:cTn id="55" dur="1" fill="hold">
                                          <p:stCondLst>
                                            <p:cond delay="1999"/>
                                          </p:stCondLst>
                                        </p:cTn>
                                        <p:tgtEl>
                                          <p:spTgt spid="21"/>
                                        </p:tgtEl>
                                        <p:attrNameLst>
                                          <p:attrName>style.visibility</p:attrName>
                                        </p:attrNameLst>
                                      </p:cBhvr>
                                      <p:to>
                                        <p:strVal val="hidden"/>
                                      </p:to>
                                    </p:set>
                                  </p:childTnLst>
                                </p:cTn>
                              </p:par>
                              <p:par>
                                <p:cTn id="56" presetID="10" presetClass="exit" presetSubtype="0" fill="hold" grpId="0" nodeType="withEffect">
                                  <p:stCondLst>
                                    <p:cond delay="1500"/>
                                  </p:stCondLst>
                                  <p:childTnLst>
                                    <p:animEffect transition="out" filter="fade">
                                      <p:cBhvr>
                                        <p:cTn id="57" dur="2000"/>
                                        <p:tgtEl>
                                          <p:spTgt spid="22"/>
                                        </p:tgtEl>
                                      </p:cBhvr>
                                    </p:animEffect>
                                    <p:set>
                                      <p:cBhvr>
                                        <p:cTn id="58" dur="1" fill="hold">
                                          <p:stCondLst>
                                            <p:cond delay="1999"/>
                                          </p:stCondLst>
                                        </p:cTn>
                                        <p:tgtEl>
                                          <p:spTgt spid="22"/>
                                        </p:tgtEl>
                                        <p:attrNameLst>
                                          <p:attrName>style.visibility</p:attrName>
                                        </p:attrNameLst>
                                      </p:cBhvr>
                                      <p:to>
                                        <p:strVal val="hidden"/>
                                      </p:to>
                                    </p:set>
                                  </p:childTnLst>
                                </p:cTn>
                              </p:par>
                              <p:par>
                                <p:cTn id="59" presetID="10" presetClass="exit" presetSubtype="0" fill="hold" grpId="0" nodeType="withEffect">
                                  <p:stCondLst>
                                    <p:cond delay="1500"/>
                                  </p:stCondLst>
                                  <p:childTnLst>
                                    <p:animEffect transition="out" filter="fade">
                                      <p:cBhvr>
                                        <p:cTn id="60" dur="2000"/>
                                        <p:tgtEl>
                                          <p:spTgt spid="23"/>
                                        </p:tgtEl>
                                      </p:cBhvr>
                                    </p:animEffect>
                                    <p:set>
                                      <p:cBhvr>
                                        <p:cTn id="61" dur="1" fill="hold">
                                          <p:stCondLst>
                                            <p:cond delay="1999"/>
                                          </p:stCondLst>
                                        </p:cTn>
                                        <p:tgtEl>
                                          <p:spTgt spid="23"/>
                                        </p:tgtEl>
                                        <p:attrNameLst>
                                          <p:attrName>style.visibility</p:attrName>
                                        </p:attrNameLst>
                                      </p:cBhvr>
                                      <p:to>
                                        <p:strVal val="hidden"/>
                                      </p:to>
                                    </p:set>
                                  </p:childTnLst>
                                </p:cTn>
                              </p:par>
                              <p:par>
                                <p:cTn id="62" presetID="10" presetClass="exit" presetSubtype="0" fill="hold" grpId="0" nodeType="withEffect">
                                  <p:stCondLst>
                                    <p:cond delay="1500"/>
                                  </p:stCondLst>
                                  <p:childTnLst>
                                    <p:animEffect transition="out" filter="fade">
                                      <p:cBhvr>
                                        <p:cTn id="63" dur="2000"/>
                                        <p:tgtEl>
                                          <p:spTgt spid="24"/>
                                        </p:tgtEl>
                                      </p:cBhvr>
                                    </p:animEffect>
                                    <p:set>
                                      <p:cBhvr>
                                        <p:cTn id="64" dur="1" fill="hold">
                                          <p:stCondLst>
                                            <p:cond delay="1999"/>
                                          </p:stCondLst>
                                        </p:cTn>
                                        <p:tgtEl>
                                          <p:spTgt spid="24"/>
                                        </p:tgtEl>
                                        <p:attrNameLst>
                                          <p:attrName>style.visibility</p:attrName>
                                        </p:attrNameLst>
                                      </p:cBhvr>
                                      <p:to>
                                        <p:strVal val="hidden"/>
                                      </p:to>
                                    </p:set>
                                  </p:childTnLst>
                                </p:cTn>
                              </p:par>
                              <p:par>
                                <p:cTn id="65" presetID="10" presetClass="exit" presetSubtype="0" fill="hold" grpId="0" nodeType="withEffect">
                                  <p:stCondLst>
                                    <p:cond delay="1500"/>
                                  </p:stCondLst>
                                  <p:childTnLst>
                                    <p:animEffect transition="out" filter="fade">
                                      <p:cBhvr>
                                        <p:cTn id="66" dur="2000"/>
                                        <p:tgtEl>
                                          <p:spTgt spid="25"/>
                                        </p:tgtEl>
                                      </p:cBhvr>
                                    </p:animEffect>
                                    <p:set>
                                      <p:cBhvr>
                                        <p:cTn id="67" dur="1" fill="hold">
                                          <p:stCondLst>
                                            <p:cond delay="1999"/>
                                          </p:stCondLst>
                                        </p:cTn>
                                        <p:tgtEl>
                                          <p:spTgt spid="25"/>
                                        </p:tgtEl>
                                        <p:attrNameLst>
                                          <p:attrName>style.visibility</p:attrName>
                                        </p:attrNameLst>
                                      </p:cBhvr>
                                      <p:to>
                                        <p:strVal val="hidden"/>
                                      </p:to>
                                    </p:set>
                                  </p:childTnLst>
                                </p:cTn>
                              </p:par>
                              <p:par>
                                <p:cTn id="68" presetID="10" presetClass="exit" presetSubtype="0" fill="hold" grpId="0" nodeType="withEffect">
                                  <p:stCondLst>
                                    <p:cond delay="1500"/>
                                  </p:stCondLst>
                                  <p:childTnLst>
                                    <p:animEffect transition="out" filter="fade">
                                      <p:cBhvr>
                                        <p:cTn id="69" dur="2000"/>
                                        <p:tgtEl>
                                          <p:spTgt spid="26"/>
                                        </p:tgtEl>
                                      </p:cBhvr>
                                    </p:animEffect>
                                    <p:set>
                                      <p:cBhvr>
                                        <p:cTn id="70" dur="1" fill="hold">
                                          <p:stCondLst>
                                            <p:cond delay="1999"/>
                                          </p:stCondLst>
                                        </p:cTn>
                                        <p:tgtEl>
                                          <p:spTgt spid="26"/>
                                        </p:tgtEl>
                                        <p:attrNameLst>
                                          <p:attrName>style.visibility</p:attrName>
                                        </p:attrNameLst>
                                      </p:cBhvr>
                                      <p:to>
                                        <p:strVal val="hidden"/>
                                      </p:to>
                                    </p:set>
                                  </p:childTnLst>
                                </p:cTn>
                              </p:par>
                              <p:par>
                                <p:cTn id="71" presetID="10" presetClass="exit" presetSubtype="0" fill="hold" grpId="0" nodeType="withEffect">
                                  <p:stCondLst>
                                    <p:cond delay="1500"/>
                                  </p:stCondLst>
                                  <p:childTnLst>
                                    <p:animEffect transition="out" filter="fade">
                                      <p:cBhvr>
                                        <p:cTn id="72" dur="2000"/>
                                        <p:tgtEl>
                                          <p:spTgt spid="27"/>
                                        </p:tgtEl>
                                      </p:cBhvr>
                                    </p:animEffect>
                                    <p:set>
                                      <p:cBhvr>
                                        <p:cTn id="73" dur="1" fill="hold">
                                          <p:stCondLst>
                                            <p:cond delay="1999"/>
                                          </p:stCondLst>
                                        </p:cTn>
                                        <p:tgtEl>
                                          <p:spTgt spid="27"/>
                                        </p:tgtEl>
                                        <p:attrNameLst>
                                          <p:attrName>style.visibility</p:attrName>
                                        </p:attrNameLst>
                                      </p:cBhvr>
                                      <p:to>
                                        <p:strVal val="hidden"/>
                                      </p:to>
                                    </p:set>
                                  </p:childTnLst>
                                </p:cTn>
                              </p:par>
                              <p:par>
                                <p:cTn id="74" presetID="10" presetClass="exit" presetSubtype="0" fill="hold" grpId="0" nodeType="withEffect">
                                  <p:stCondLst>
                                    <p:cond delay="1500"/>
                                  </p:stCondLst>
                                  <p:childTnLst>
                                    <p:animEffect transition="out" filter="fade">
                                      <p:cBhvr>
                                        <p:cTn id="75" dur="2000"/>
                                        <p:tgtEl>
                                          <p:spTgt spid="28"/>
                                        </p:tgtEl>
                                      </p:cBhvr>
                                    </p:animEffect>
                                    <p:set>
                                      <p:cBhvr>
                                        <p:cTn id="76" dur="1" fill="hold">
                                          <p:stCondLst>
                                            <p:cond delay="1999"/>
                                          </p:stCondLst>
                                        </p:cTn>
                                        <p:tgtEl>
                                          <p:spTgt spid="28"/>
                                        </p:tgtEl>
                                        <p:attrNameLst>
                                          <p:attrName>style.visibility</p:attrName>
                                        </p:attrNameLst>
                                      </p:cBhvr>
                                      <p:to>
                                        <p:strVal val="hidden"/>
                                      </p:to>
                                    </p:set>
                                  </p:childTnLst>
                                </p:cTn>
                              </p:par>
                              <p:par>
                                <p:cTn id="77" presetID="10" presetClass="exit" presetSubtype="0" fill="hold" grpId="0" nodeType="withEffect">
                                  <p:stCondLst>
                                    <p:cond delay="1500"/>
                                  </p:stCondLst>
                                  <p:childTnLst>
                                    <p:animEffect transition="out" filter="fade">
                                      <p:cBhvr>
                                        <p:cTn id="78" dur="2000"/>
                                        <p:tgtEl>
                                          <p:spTgt spid="29"/>
                                        </p:tgtEl>
                                      </p:cBhvr>
                                    </p:animEffect>
                                    <p:set>
                                      <p:cBhvr>
                                        <p:cTn id="79" dur="1" fill="hold">
                                          <p:stCondLst>
                                            <p:cond delay="1999"/>
                                          </p:stCondLst>
                                        </p:cTn>
                                        <p:tgtEl>
                                          <p:spTgt spid="29"/>
                                        </p:tgtEl>
                                        <p:attrNameLst>
                                          <p:attrName>style.visibility</p:attrName>
                                        </p:attrNameLst>
                                      </p:cBhvr>
                                      <p:to>
                                        <p:strVal val="hidden"/>
                                      </p:to>
                                    </p:set>
                                  </p:childTnLst>
                                </p:cTn>
                              </p:par>
                              <p:par>
                                <p:cTn id="80" presetID="10" presetClass="exit" presetSubtype="0" fill="hold" grpId="0" nodeType="withEffect">
                                  <p:stCondLst>
                                    <p:cond delay="1500"/>
                                  </p:stCondLst>
                                  <p:childTnLst>
                                    <p:animEffect transition="out" filter="fade">
                                      <p:cBhvr>
                                        <p:cTn id="81" dur="2000"/>
                                        <p:tgtEl>
                                          <p:spTgt spid="30"/>
                                        </p:tgtEl>
                                      </p:cBhvr>
                                    </p:animEffect>
                                    <p:set>
                                      <p:cBhvr>
                                        <p:cTn id="82" dur="1" fill="hold">
                                          <p:stCondLst>
                                            <p:cond delay="1999"/>
                                          </p:stCondLst>
                                        </p:cTn>
                                        <p:tgtEl>
                                          <p:spTgt spid="30"/>
                                        </p:tgtEl>
                                        <p:attrNameLst>
                                          <p:attrName>style.visibility</p:attrName>
                                        </p:attrNameLst>
                                      </p:cBhvr>
                                      <p:to>
                                        <p:strVal val="hidden"/>
                                      </p:to>
                                    </p:set>
                                  </p:childTnLst>
                                </p:cTn>
                              </p:par>
                              <p:par>
                                <p:cTn id="83" presetID="10" presetClass="exit" presetSubtype="0" fill="hold" grpId="0" nodeType="withEffect">
                                  <p:stCondLst>
                                    <p:cond delay="1500"/>
                                  </p:stCondLst>
                                  <p:childTnLst>
                                    <p:animEffect transition="out" filter="fade">
                                      <p:cBhvr>
                                        <p:cTn id="84" dur="2000"/>
                                        <p:tgtEl>
                                          <p:spTgt spid="31"/>
                                        </p:tgtEl>
                                      </p:cBhvr>
                                    </p:animEffect>
                                    <p:set>
                                      <p:cBhvr>
                                        <p:cTn id="85" dur="1" fill="hold">
                                          <p:stCondLst>
                                            <p:cond delay="1999"/>
                                          </p:stCondLst>
                                        </p:cTn>
                                        <p:tgtEl>
                                          <p:spTgt spid="31"/>
                                        </p:tgtEl>
                                        <p:attrNameLst>
                                          <p:attrName>style.visibility</p:attrName>
                                        </p:attrNameLst>
                                      </p:cBhvr>
                                      <p:to>
                                        <p:strVal val="hidden"/>
                                      </p:to>
                                    </p:set>
                                  </p:childTnLst>
                                </p:cTn>
                              </p:par>
                              <p:par>
                                <p:cTn id="86" presetID="10" presetClass="exit" presetSubtype="0" fill="hold" grpId="0" nodeType="withEffect">
                                  <p:stCondLst>
                                    <p:cond delay="1500"/>
                                  </p:stCondLst>
                                  <p:childTnLst>
                                    <p:animEffect transition="out" filter="fade">
                                      <p:cBhvr>
                                        <p:cTn id="87" dur="2000"/>
                                        <p:tgtEl>
                                          <p:spTgt spid="32"/>
                                        </p:tgtEl>
                                      </p:cBhvr>
                                    </p:animEffect>
                                    <p:set>
                                      <p:cBhvr>
                                        <p:cTn id="88" dur="1" fill="hold">
                                          <p:stCondLst>
                                            <p:cond delay="1999"/>
                                          </p:stCondLst>
                                        </p:cTn>
                                        <p:tgtEl>
                                          <p:spTgt spid="32"/>
                                        </p:tgtEl>
                                        <p:attrNameLst>
                                          <p:attrName>style.visibility</p:attrName>
                                        </p:attrNameLst>
                                      </p:cBhvr>
                                      <p:to>
                                        <p:strVal val="hidden"/>
                                      </p:to>
                                    </p:set>
                                  </p:childTnLst>
                                </p:cTn>
                              </p:par>
                              <p:par>
                                <p:cTn id="89" presetID="10" presetClass="exit" presetSubtype="0" fill="hold" grpId="0" nodeType="withEffect">
                                  <p:stCondLst>
                                    <p:cond delay="1500"/>
                                  </p:stCondLst>
                                  <p:childTnLst>
                                    <p:animEffect transition="out" filter="fade">
                                      <p:cBhvr>
                                        <p:cTn id="90" dur="2000"/>
                                        <p:tgtEl>
                                          <p:spTgt spid="33"/>
                                        </p:tgtEl>
                                      </p:cBhvr>
                                    </p:animEffect>
                                    <p:set>
                                      <p:cBhvr>
                                        <p:cTn id="91" dur="1" fill="hold">
                                          <p:stCondLst>
                                            <p:cond delay="1999"/>
                                          </p:stCondLst>
                                        </p:cTn>
                                        <p:tgtEl>
                                          <p:spTgt spid="33"/>
                                        </p:tgtEl>
                                        <p:attrNameLst>
                                          <p:attrName>style.visibility</p:attrName>
                                        </p:attrNameLst>
                                      </p:cBhvr>
                                      <p:to>
                                        <p:strVal val="hidden"/>
                                      </p:to>
                                    </p:set>
                                  </p:childTnLst>
                                </p:cTn>
                              </p:par>
                              <p:par>
                                <p:cTn id="92" presetID="10" presetClass="exit" presetSubtype="0" fill="hold" grpId="0" nodeType="withEffect">
                                  <p:stCondLst>
                                    <p:cond delay="1500"/>
                                  </p:stCondLst>
                                  <p:childTnLst>
                                    <p:animEffect transition="out" filter="fade">
                                      <p:cBhvr>
                                        <p:cTn id="93" dur="2000"/>
                                        <p:tgtEl>
                                          <p:spTgt spid="34"/>
                                        </p:tgtEl>
                                      </p:cBhvr>
                                    </p:animEffect>
                                    <p:set>
                                      <p:cBhvr>
                                        <p:cTn id="94" dur="1" fill="hold">
                                          <p:stCondLst>
                                            <p:cond delay="1999"/>
                                          </p:stCondLst>
                                        </p:cTn>
                                        <p:tgtEl>
                                          <p:spTgt spid="34"/>
                                        </p:tgtEl>
                                        <p:attrNameLst>
                                          <p:attrName>style.visibility</p:attrName>
                                        </p:attrNameLst>
                                      </p:cBhvr>
                                      <p:to>
                                        <p:strVal val="hidden"/>
                                      </p:to>
                                    </p:set>
                                  </p:childTnLst>
                                </p:cTn>
                              </p:par>
                              <p:par>
                                <p:cTn id="95" presetID="10" presetClass="exit" presetSubtype="0" fill="hold" grpId="0" nodeType="withEffect">
                                  <p:stCondLst>
                                    <p:cond delay="1500"/>
                                  </p:stCondLst>
                                  <p:childTnLst>
                                    <p:animEffect transition="out" filter="fade">
                                      <p:cBhvr>
                                        <p:cTn id="96" dur="2000"/>
                                        <p:tgtEl>
                                          <p:spTgt spid="35"/>
                                        </p:tgtEl>
                                      </p:cBhvr>
                                    </p:animEffect>
                                    <p:set>
                                      <p:cBhvr>
                                        <p:cTn id="97" dur="1" fill="hold">
                                          <p:stCondLst>
                                            <p:cond delay="1999"/>
                                          </p:stCondLst>
                                        </p:cTn>
                                        <p:tgtEl>
                                          <p:spTgt spid="35"/>
                                        </p:tgtEl>
                                        <p:attrNameLst>
                                          <p:attrName>style.visibility</p:attrName>
                                        </p:attrNameLst>
                                      </p:cBhvr>
                                      <p:to>
                                        <p:strVal val="hidden"/>
                                      </p:to>
                                    </p:set>
                                  </p:childTnLst>
                                </p:cTn>
                              </p:par>
                              <p:par>
                                <p:cTn id="98" presetID="10" presetClass="exit" presetSubtype="0" fill="hold" grpId="0" nodeType="withEffect">
                                  <p:stCondLst>
                                    <p:cond delay="1500"/>
                                  </p:stCondLst>
                                  <p:childTnLst>
                                    <p:animEffect transition="out" filter="fade">
                                      <p:cBhvr>
                                        <p:cTn id="99" dur="2000"/>
                                        <p:tgtEl>
                                          <p:spTgt spid="36"/>
                                        </p:tgtEl>
                                      </p:cBhvr>
                                    </p:animEffect>
                                    <p:set>
                                      <p:cBhvr>
                                        <p:cTn id="100" dur="1" fill="hold">
                                          <p:stCondLst>
                                            <p:cond delay="1999"/>
                                          </p:stCondLst>
                                        </p:cTn>
                                        <p:tgtEl>
                                          <p:spTgt spid="36"/>
                                        </p:tgtEl>
                                        <p:attrNameLst>
                                          <p:attrName>style.visibility</p:attrName>
                                        </p:attrNameLst>
                                      </p:cBhvr>
                                      <p:to>
                                        <p:strVal val="hidden"/>
                                      </p:to>
                                    </p:set>
                                  </p:childTnLst>
                                </p:cTn>
                              </p:par>
                              <p:par>
                                <p:cTn id="101" presetID="10" presetClass="exit" presetSubtype="0" fill="hold" grpId="0" nodeType="withEffect">
                                  <p:stCondLst>
                                    <p:cond delay="1500"/>
                                  </p:stCondLst>
                                  <p:childTnLst>
                                    <p:animEffect transition="out" filter="fade">
                                      <p:cBhvr>
                                        <p:cTn id="102" dur="2000"/>
                                        <p:tgtEl>
                                          <p:spTgt spid="37"/>
                                        </p:tgtEl>
                                      </p:cBhvr>
                                    </p:animEffect>
                                    <p:set>
                                      <p:cBhvr>
                                        <p:cTn id="103" dur="1" fill="hold">
                                          <p:stCondLst>
                                            <p:cond delay="1999"/>
                                          </p:stCondLst>
                                        </p:cTn>
                                        <p:tgtEl>
                                          <p:spTgt spid="37"/>
                                        </p:tgtEl>
                                        <p:attrNameLst>
                                          <p:attrName>style.visibility</p:attrName>
                                        </p:attrNameLst>
                                      </p:cBhvr>
                                      <p:to>
                                        <p:strVal val="hidden"/>
                                      </p:to>
                                    </p:set>
                                  </p:childTnLst>
                                </p:cTn>
                              </p:par>
                              <p:par>
                                <p:cTn id="104" presetID="10" presetClass="exit" presetSubtype="0" fill="hold" grpId="0" nodeType="withEffect">
                                  <p:stCondLst>
                                    <p:cond delay="1500"/>
                                  </p:stCondLst>
                                  <p:childTnLst>
                                    <p:animEffect transition="out" filter="fade">
                                      <p:cBhvr>
                                        <p:cTn id="105" dur="2000"/>
                                        <p:tgtEl>
                                          <p:spTgt spid="38"/>
                                        </p:tgtEl>
                                      </p:cBhvr>
                                    </p:animEffect>
                                    <p:set>
                                      <p:cBhvr>
                                        <p:cTn id="106" dur="1" fill="hold">
                                          <p:stCondLst>
                                            <p:cond delay="1999"/>
                                          </p:stCondLst>
                                        </p:cTn>
                                        <p:tgtEl>
                                          <p:spTgt spid="38"/>
                                        </p:tgtEl>
                                        <p:attrNameLst>
                                          <p:attrName>style.visibility</p:attrName>
                                        </p:attrNameLst>
                                      </p:cBhvr>
                                      <p:to>
                                        <p:strVal val="hidden"/>
                                      </p:to>
                                    </p:set>
                                  </p:childTnLst>
                                </p:cTn>
                              </p:par>
                              <p:par>
                                <p:cTn id="107" presetID="10" presetClass="exit" presetSubtype="0" fill="hold" grpId="0" nodeType="withEffect">
                                  <p:stCondLst>
                                    <p:cond delay="1500"/>
                                  </p:stCondLst>
                                  <p:childTnLst>
                                    <p:animEffect transition="out" filter="fade">
                                      <p:cBhvr>
                                        <p:cTn id="108" dur="2000"/>
                                        <p:tgtEl>
                                          <p:spTgt spid="39"/>
                                        </p:tgtEl>
                                      </p:cBhvr>
                                    </p:animEffect>
                                    <p:set>
                                      <p:cBhvr>
                                        <p:cTn id="109" dur="1" fill="hold">
                                          <p:stCondLst>
                                            <p:cond delay="1999"/>
                                          </p:stCondLst>
                                        </p:cTn>
                                        <p:tgtEl>
                                          <p:spTgt spid="39"/>
                                        </p:tgtEl>
                                        <p:attrNameLst>
                                          <p:attrName>style.visibility</p:attrName>
                                        </p:attrNameLst>
                                      </p:cBhvr>
                                      <p:to>
                                        <p:strVal val="hidden"/>
                                      </p:to>
                                    </p:set>
                                  </p:childTnLst>
                                </p:cTn>
                              </p:par>
                              <p:par>
                                <p:cTn id="110" presetID="10" presetClass="exit" presetSubtype="0" fill="hold" grpId="0" nodeType="withEffect">
                                  <p:stCondLst>
                                    <p:cond delay="1500"/>
                                  </p:stCondLst>
                                  <p:childTnLst>
                                    <p:animEffect transition="out" filter="fade">
                                      <p:cBhvr>
                                        <p:cTn id="111" dur="2000"/>
                                        <p:tgtEl>
                                          <p:spTgt spid="40"/>
                                        </p:tgtEl>
                                      </p:cBhvr>
                                    </p:animEffect>
                                    <p:set>
                                      <p:cBhvr>
                                        <p:cTn id="112" dur="1" fill="hold">
                                          <p:stCondLst>
                                            <p:cond delay="1999"/>
                                          </p:stCondLst>
                                        </p:cTn>
                                        <p:tgtEl>
                                          <p:spTgt spid="40"/>
                                        </p:tgtEl>
                                        <p:attrNameLst>
                                          <p:attrName>style.visibility</p:attrName>
                                        </p:attrNameLst>
                                      </p:cBhvr>
                                      <p:to>
                                        <p:strVal val="hidden"/>
                                      </p:to>
                                    </p:set>
                                  </p:childTnLst>
                                </p:cTn>
                              </p:par>
                              <p:par>
                                <p:cTn id="113" presetID="10" presetClass="exit" presetSubtype="0" fill="hold" grpId="0" nodeType="withEffect">
                                  <p:stCondLst>
                                    <p:cond delay="1500"/>
                                  </p:stCondLst>
                                  <p:childTnLst>
                                    <p:animEffect transition="out" filter="fade">
                                      <p:cBhvr>
                                        <p:cTn id="114" dur="2000"/>
                                        <p:tgtEl>
                                          <p:spTgt spid="41"/>
                                        </p:tgtEl>
                                      </p:cBhvr>
                                    </p:animEffect>
                                    <p:set>
                                      <p:cBhvr>
                                        <p:cTn id="115" dur="1" fill="hold">
                                          <p:stCondLst>
                                            <p:cond delay="1999"/>
                                          </p:stCondLst>
                                        </p:cTn>
                                        <p:tgtEl>
                                          <p:spTgt spid="41"/>
                                        </p:tgtEl>
                                        <p:attrNameLst>
                                          <p:attrName>style.visibility</p:attrName>
                                        </p:attrNameLst>
                                      </p:cBhvr>
                                      <p:to>
                                        <p:strVal val="hidden"/>
                                      </p:to>
                                    </p:set>
                                  </p:childTnLst>
                                </p:cTn>
                              </p:par>
                              <p:par>
                                <p:cTn id="116" presetID="10" presetClass="exit" presetSubtype="0" fill="hold" grpId="0" nodeType="withEffect">
                                  <p:stCondLst>
                                    <p:cond delay="1500"/>
                                  </p:stCondLst>
                                  <p:childTnLst>
                                    <p:animEffect transition="out" filter="fade">
                                      <p:cBhvr>
                                        <p:cTn id="117" dur="2000"/>
                                        <p:tgtEl>
                                          <p:spTgt spid="42"/>
                                        </p:tgtEl>
                                      </p:cBhvr>
                                    </p:animEffect>
                                    <p:set>
                                      <p:cBhvr>
                                        <p:cTn id="118" dur="1" fill="hold">
                                          <p:stCondLst>
                                            <p:cond delay="1999"/>
                                          </p:stCondLst>
                                        </p:cTn>
                                        <p:tgtEl>
                                          <p:spTgt spid="42"/>
                                        </p:tgtEl>
                                        <p:attrNameLst>
                                          <p:attrName>style.visibility</p:attrName>
                                        </p:attrNameLst>
                                      </p:cBhvr>
                                      <p:to>
                                        <p:strVal val="hidden"/>
                                      </p:to>
                                    </p:set>
                                  </p:childTnLst>
                                </p:cTn>
                              </p:par>
                              <p:par>
                                <p:cTn id="119" presetID="10" presetClass="exit" presetSubtype="0" fill="hold" grpId="0" nodeType="withEffect">
                                  <p:stCondLst>
                                    <p:cond delay="1500"/>
                                  </p:stCondLst>
                                  <p:childTnLst>
                                    <p:animEffect transition="out" filter="fade">
                                      <p:cBhvr>
                                        <p:cTn id="120" dur="2000"/>
                                        <p:tgtEl>
                                          <p:spTgt spid="43"/>
                                        </p:tgtEl>
                                      </p:cBhvr>
                                    </p:animEffect>
                                    <p:set>
                                      <p:cBhvr>
                                        <p:cTn id="121" dur="1" fill="hold">
                                          <p:stCondLst>
                                            <p:cond delay="1999"/>
                                          </p:stCondLst>
                                        </p:cTn>
                                        <p:tgtEl>
                                          <p:spTgt spid="43"/>
                                        </p:tgtEl>
                                        <p:attrNameLst>
                                          <p:attrName>style.visibility</p:attrName>
                                        </p:attrNameLst>
                                      </p:cBhvr>
                                      <p:to>
                                        <p:strVal val="hidden"/>
                                      </p:to>
                                    </p:set>
                                  </p:childTnLst>
                                </p:cTn>
                              </p:par>
                              <p:par>
                                <p:cTn id="122" presetID="10" presetClass="exit" presetSubtype="0" fill="hold" grpId="0" nodeType="withEffect">
                                  <p:stCondLst>
                                    <p:cond delay="1500"/>
                                  </p:stCondLst>
                                  <p:childTnLst>
                                    <p:animEffect transition="out" filter="fade">
                                      <p:cBhvr>
                                        <p:cTn id="123" dur="2000"/>
                                        <p:tgtEl>
                                          <p:spTgt spid="44"/>
                                        </p:tgtEl>
                                      </p:cBhvr>
                                    </p:animEffect>
                                    <p:set>
                                      <p:cBhvr>
                                        <p:cTn id="124" dur="1" fill="hold">
                                          <p:stCondLst>
                                            <p:cond delay="1999"/>
                                          </p:stCondLst>
                                        </p:cTn>
                                        <p:tgtEl>
                                          <p:spTgt spid="44"/>
                                        </p:tgtEl>
                                        <p:attrNameLst>
                                          <p:attrName>style.visibility</p:attrName>
                                        </p:attrNameLst>
                                      </p:cBhvr>
                                      <p:to>
                                        <p:strVal val="hidden"/>
                                      </p:to>
                                    </p:set>
                                  </p:childTnLst>
                                </p:cTn>
                              </p:par>
                              <p:par>
                                <p:cTn id="125" presetID="10" presetClass="exit" presetSubtype="0" fill="hold" grpId="0" nodeType="withEffect">
                                  <p:stCondLst>
                                    <p:cond delay="1500"/>
                                  </p:stCondLst>
                                  <p:childTnLst>
                                    <p:animEffect transition="out" filter="fade">
                                      <p:cBhvr>
                                        <p:cTn id="126" dur="2000"/>
                                        <p:tgtEl>
                                          <p:spTgt spid="45"/>
                                        </p:tgtEl>
                                      </p:cBhvr>
                                    </p:animEffect>
                                    <p:set>
                                      <p:cBhvr>
                                        <p:cTn id="127" dur="1" fill="hold">
                                          <p:stCondLst>
                                            <p:cond delay="1999"/>
                                          </p:stCondLst>
                                        </p:cTn>
                                        <p:tgtEl>
                                          <p:spTgt spid="45"/>
                                        </p:tgtEl>
                                        <p:attrNameLst>
                                          <p:attrName>style.visibility</p:attrName>
                                        </p:attrNameLst>
                                      </p:cBhvr>
                                      <p:to>
                                        <p:strVal val="hidden"/>
                                      </p:to>
                                    </p:set>
                                  </p:childTnLst>
                                </p:cTn>
                              </p:par>
                              <p:par>
                                <p:cTn id="128" presetID="10" presetClass="exit" presetSubtype="0" fill="hold" grpId="0" nodeType="withEffect">
                                  <p:stCondLst>
                                    <p:cond delay="1500"/>
                                  </p:stCondLst>
                                  <p:childTnLst>
                                    <p:animEffect transition="out" filter="fade">
                                      <p:cBhvr>
                                        <p:cTn id="129" dur="2000"/>
                                        <p:tgtEl>
                                          <p:spTgt spid="46"/>
                                        </p:tgtEl>
                                      </p:cBhvr>
                                    </p:animEffect>
                                    <p:set>
                                      <p:cBhvr>
                                        <p:cTn id="130" dur="1" fill="hold">
                                          <p:stCondLst>
                                            <p:cond delay="1999"/>
                                          </p:stCondLst>
                                        </p:cTn>
                                        <p:tgtEl>
                                          <p:spTgt spid="46"/>
                                        </p:tgtEl>
                                        <p:attrNameLst>
                                          <p:attrName>style.visibility</p:attrName>
                                        </p:attrNameLst>
                                      </p:cBhvr>
                                      <p:to>
                                        <p:strVal val="hidden"/>
                                      </p:to>
                                    </p:set>
                                  </p:childTnLst>
                                </p:cTn>
                              </p:par>
                              <p:par>
                                <p:cTn id="131" presetID="10" presetClass="exit" presetSubtype="0" fill="hold" grpId="0" nodeType="withEffect">
                                  <p:stCondLst>
                                    <p:cond delay="1500"/>
                                  </p:stCondLst>
                                  <p:childTnLst>
                                    <p:animEffect transition="out" filter="fade">
                                      <p:cBhvr>
                                        <p:cTn id="132" dur="2000"/>
                                        <p:tgtEl>
                                          <p:spTgt spid="47"/>
                                        </p:tgtEl>
                                      </p:cBhvr>
                                    </p:animEffect>
                                    <p:set>
                                      <p:cBhvr>
                                        <p:cTn id="133" dur="1" fill="hold">
                                          <p:stCondLst>
                                            <p:cond delay="1999"/>
                                          </p:stCondLst>
                                        </p:cTn>
                                        <p:tgtEl>
                                          <p:spTgt spid="47"/>
                                        </p:tgtEl>
                                        <p:attrNameLst>
                                          <p:attrName>style.visibility</p:attrName>
                                        </p:attrNameLst>
                                      </p:cBhvr>
                                      <p:to>
                                        <p:strVal val="hidden"/>
                                      </p:to>
                                    </p:set>
                                  </p:childTnLst>
                                </p:cTn>
                              </p:par>
                              <p:par>
                                <p:cTn id="134" presetID="10" presetClass="exit" presetSubtype="0" fill="hold" grpId="0" nodeType="withEffect">
                                  <p:stCondLst>
                                    <p:cond delay="1500"/>
                                  </p:stCondLst>
                                  <p:childTnLst>
                                    <p:animEffect transition="out" filter="fade">
                                      <p:cBhvr>
                                        <p:cTn id="135" dur="2000"/>
                                        <p:tgtEl>
                                          <p:spTgt spid="48"/>
                                        </p:tgtEl>
                                      </p:cBhvr>
                                    </p:animEffect>
                                    <p:set>
                                      <p:cBhvr>
                                        <p:cTn id="136" dur="1" fill="hold">
                                          <p:stCondLst>
                                            <p:cond delay="1999"/>
                                          </p:stCondLst>
                                        </p:cTn>
                                        <p:tgtEl>
                                          <p:spTgt spid="48"/>
                                        </p:tgtEl>
                                        <p:attrNameLst>
                                          <p:attrName>style.visibility</p:attrName>
                                        </p:attrNameLst>
                                      </p:cBhvr>
                                      <p:to>
                                        <p:strVal val="hidden"/>
                                      </p:to>
                                    </p:set>
                                  </p:childTnLst>
                                </p:cTn>
                              </p:par>
                              <p:par>
                                <p:cTn id="137" presetID="10" presetClass="exit" presetSubtype="0" fill="hold" grpId="0" nodeType="withEffect">
                                  <p:stCondLst>
                                    <p:cond delay="1500"/>
                                  </p:stCondLst>
                                  <p:childTnLst>
                                    <p:animEffect transition="out" filter="fade">
                                      <p:cBhvr>
                                        <p:cTn id="138" dur="2000"/>
                                        <p:tgtEl>
                                          <p:spTgt spid="49"/>
                                        </p:tgtEl>
                                      </p:cBhvr>
                                    </p:animEffect>
                                    <p:set>
                                      <p:cBhvr>
                                        <p:cTn id="139" dur="1" fill="hold">
                                          <p:stCondLst>
                                            <p:cond delay="1999"/>
                                          </p:stCondLst>
                                        </p:cTn>
                                        <p:tgtEl>
                                          <p:spTgt spid="49"/>
                                        </p:tgtEl>
                                        <p:attrNameLst>
                                          <p:attrName>style.visibility</p:attrName>
                                        </p:attrNameLst>
                                      </p:cBhvr>
                                      <p:to>
                                        <p:strVal val="hidden"/>
                                      </p:to>
                                    </p:set>
                                  </p:childTnLst>
                                </p:cTn>
                              </p:par>
                              <p:par>
                                <p:cTn id="140" presetID="10" presetClass="exit" presetSubtype="0" fill="hold" grpId="0" nodeType="withEffect">
                                  <p:stCondLst>
                                    <p:cond delay="1500"/>
                                  </p:stCondLst>
                                  <p:childTnLst>
                                    <p:animEffect transition="out" filter="fade">
                                      <p:cBhvr>
                                        <p:cTn id="141" dur="2000"/>
                                        <p:tgtEl>
                                          <p:spTgt spid="50"/>
                                        </p:tgtEl>
                                      </p:cBhvr>
                                    </p:animEffect>
                                    <p:set>
                                      <p:cBhvr>
                                        <p:cTn id="142" dur="1" fill="hold">
                                          <p:stCondLst>
                                            <p:cond delay="1999"/>
                                          </p:stCondLst>
                                        </p:cTn>
                                        <p:tgtEl>
                                          <p:spTgt spid="50"/>
                                        </p:tgtEl>
                                        <p:attrNameLst>
                                          <p:attrName>style.visibility</p:attrName>
                                        </p:attrNameLst>
                                      </p:cBhvr>
                                      <p:to>
                                        <p:strVal val="hidden"/>
                                      </p:to>
                                    </p:set>
                                  </p:childTnLst>
                                </p:cTn>
                              </p:par>
                              <p:par>
                                <p:cTn id="143" presetID="10" presetClass="exit" presetSubtype="0" fill="hold" grpId="0" nodeType="withEffect">
                                  <p:stCondLst>
                                    <p:cond delay="1500"/>
                                  </p:stCondLst>
                                  <p:childTnLst>
                                    <p:animEffect transition="out" filter="fade">
                                      <p:cBhvr>
                                        <p:cTn id="144" dur="2000"/>
                                        <p:tgtEl>
                                          <p:spTgt spid="51"/>
                                        </p:tgtEl>
                                      </p:cBhvr>
                                    </p:animEffect>
                                    <p:set>
                                      <p:cBhvr>
                                        <p:cTn id="145" dur="1" fill="hold">
                                          <p:stCondLst>
                                            <p:cond delay="1999"/>
                                          </p:stCondLst>
                                        </p:cTn>
                                        <p:tgtEl>
                                          <p:spTgt spid="51"/>
                                        </p:tgtEl>
                                        <p:attrNameLst>
                                          <p:attrName>style.visibility</p:attrName>
                                        </p:attrNameLst>
                                      </p:cBhvr>
                                      <p:to>
                                        <p:strVal val="hidden"/>
                                      </p:to>
                                    </p:set>
                                  </p:childTnLst>
                                </p:cTn>
                              </p:par>
                              <p:par>
                                <p:cTn id="146" presetID="10" presetClass="exit" presetSubtype="0" fill="hold" grpId="0" nodeType="withEffect">
                                  <p:stCondLst>
                                    <p:cond delay="1500"/>
                                  </p:stCondLst>
                                  <p:childTnLst>
                                    <p:animEffect transition="out" filter="fade">
                                      <p:cBhvr>
                                        <p:cTn id="147" dur="2000"/>
                                        <p:tgtEl>
                                          <p:spTgt spid="52"/>
                                        </p:tgtEl>
                                      </p:cBhvr>
                                    </p:animEffect>
                                    <p:set>
                                      <p:cBhvr>
                                        <p:cTn id="148" dur="1" fill="hold">
                                          <p:stCondLst>
                                            <p:cond delay="1999"/>
                                          </p:stCondLst>
                                        </p:cTn>
                                        <p:tgtEl>
                                          <p:spTgt spid="52"/>
                                        </p:tgtEl>
                                        <p:attrNameLst>
                                          <p:attrName>style.visibility</p:attrName>
                                        </p:attrNameLst>
                                      </p:cBhvr>
                                      <p:to>
                                        <p:strVal val="hidden"/>
                                      </p:to>
                                    </p:set>
                                  </p:childTnLst>
                                </p:cTn>
                              </p:par>
                              <p:par>
                                <p:cTn id="149" presetID="10" presetClass="exit" presetSubtype="0" fill="hold" grpId="0" nodeType="withEffect">
                                  <p:stCondLst>
                                    <p:cond delay="1500"/>
                                  </p:stCondLst>
                                  <p:childTnLst>
                                    <p:animEffect transition="out" filter="fade">
                                      <p:cBhvr>
                                        <p:cTn id="150" dur="2000"/>
                                        <p:tgtEl>
                                          <p:spTgt spid="53"/>
                                        </p:tgtEl>
                                      </p:cBhvr>
                                    </p:animEffect>
                                    <p:set>
                                      <p:cBhvr>
                                        <p:cTn id="151" dur="1" fill="hold">
                                          <p:stCondLst>
                                            <p:cond delay="1999"/>
                                          </p:stCondLst>
                                        </p:cTn>
                                        <p:tgtEl>
                                          <p:spTgt spid="53"/>
                                        </p:tgtEl>
                                        <p:attrNameLst>
                                          <p:attrName>style.visibility</p:attrName>
                                        </p:attrNameLst>
                                      </p:cBhvr>
                                      <p:to>
                                        <p:strVal val="hidden"/>
                                      </p:to>
                                    </p:set>
                                  </p:childTnLst>
                                </p:cTn>
                              </p:par>
                              <p:par>
                                <p:cTn id="152" presetID="10" presetClass="exit" presetSubtype="0" fill="hold" grpId="0" nodeType="withEffect">
                                  <p:stCondLst>
                                    <p:cond delay="1500"/>
                                  </p:stCondLst>
                                  <p:childTnLst>
                                    <p:animEffect transition="out" filter="fade">
                                      <p:cBhvr>
                                        <p:cTn id="153" dur="2000"/>
                                        <p:tgtEl>
                                          <p:spTgt spid="54"/>
                                        </p:tgtEl>
                                      </p:cBhvr>
                                    </p:animEffect>
                                    <p:set>
                                      <p:cBhvr>
                                        <p:cTn id="154" dur="1" fill="hold">
                                          <p:stCondLst>
                                            <p:cond delay="1999"/>
                                          </p:stCondLst>
                                        </p:cTn>
                                        <p:tgtEl>
                                          <p:spTgt spid="54"/>
                                        </p:tgtEl>
                                        <p:attrNameLst>
                                          <p:attrName>style.visibility</p:attrName>
                                        </p:attrNameLst>
                                      </p:cBhvr>
                                      <p:to>
                                        <p:strVal val="hidden"/>
                                      </p:to>
                                    </p:set>
                                  </p:childTnLst>
                                </p:cTn>
                              </p:par>
                              <p:par>
                                <p:cTn id="155" presetID="10" presetClass="exit" presetSubtype="0" fill="hold" grpId="0" nodeType="withEffect">
                                  <p:stCondLst>
                                    <p:cond delay="1500"/>
                                  </p:stCondLst>
                                  <p:childTnLst>
                                    <p:animEffect transition="out" filter="fade">
                                      <p:cBhvr>
                                        <p:cTn id="156" dur="2000"/>
                                        <p:tgtEl>
                                          <p:spTgt spid="55"/>
                                        </p:tgtEl>
                                      </p:cBhvr>
                                    </p:animEffect>
                                    <p:set>
                                      <p:cBhvr>
                                        <p:cTn id="157" dur="1" fill="hold">
                                          <p:stCondLst>
                                            <p:cond delay="1999"/>
                                          </p:stCondLst>
                                        </p:cTn>
                                        <p:tgtEl>
                                          <p:spTgt spid="55"/>
                                        </p:tgtEl>
                                        <p:attrNameLst>
                                          <p:attrName>style.visibility</p:attrName>
                                        </p:attrNameLst>
                                      </p:cBhvr>
                                      <p:to>
                                        <p:strVal val="hidden"/>
                                      </p:to>
                                    </p:set>
                                  </p:childTnLst>
                                </p:cTn>
                              </p:par>
                              <p:par>
                                <p:cTn id="158" presetID="10" presetClass="exit" presetSubtype="0" fill="hold" grpId="0" nodeType="withEffect">
                                  <p:stCondLst>
                                    <p:cond delay="1500"/>
                                  </p:stCondLst>
                                  <p:childTnLst>
                                    <p:animEffect transition="out" filter="fade">
                                      <p:cBhvr>
                                        <p:cTn id="159" dur="2000"/>
                                        <p:tgtEl>
                                          <p:spTgt spid="56"/>
                                        </p:tgtEl>
                                      </p:cBhvr>
                                    </p:animEffect>
                                    <p:set>
                                      <p:cBhvr>
                                        <p:cTn id="160" dur="1" fill="hold">
                                          <p:stCondLst>
                                            <p:cond delay="1999"/>
                                          </p:stCondLst>
                                        </p:cTn>
                                        <p:tgtEl>
                                          <p:spTgt spid="56"/>
                                        </p:tgtEl>
                                        <p:attrNameLst>
                                          <p:attrName>style.visibility</p:attrName>
                                        </p:attrNameLst>
                                      </p:cBhvr>
                                      <p:to>
                                        <p:strVal val="hidden"/>
                                      </p:to>
                                    </p:set>
                                  </p:childTnLst>
                                </p:cTn>
                              </p:par>
                              <p:par>
                                <p:cTn id="161" presetID="10" presetClass="exit" presetSubtype="0" fill="hold" grpId="0" nodeType="withEffect">
                                  <p:stCondLst>
                                    <p:cond delay="1500"/>
                                  </p:stCondLst>
                                  <p:childTnLst>
                                    <p:animEffect transition="out" filter="fade">
                                      <p:cBhvr>
                                        <p:cTn id="162" dur="2000"/>
                                        <p:tgtEl>
                                          <p:spTgt spid="57"/>
                                        </p:tgtEl>
                                      </p:cBhvr>
                                    </p:animEffect>
                                    <p:set>
                                      <p:cBhvr>
                                        <p:cTn id="163" dur="1" fill="hold">
                                          <p:stCondLst>
                                            <p:cond delay="1999"/>
                                          </p:stCondLst>
                                        </p:cTn>
                                        <p:tgtEl>
                                          <p:spTgt spid="57"/>
                                        </p:tgtEl>
                                        <p:attrNameLst>
                                          <p:attrName>style.visibility</p:attrName>
                                        </p:attrNameLst>
                                      </p:cBhvr>
                                      <p:to>
                                        <p:strVal val="hidden"/>
                                      </p:to>
                                    </p:set>
                                  </p:childTnLst>
                                </p:cTn>
                              </p:par>
                              <p:par>
                                <p:cTn id="164" presetID="10" presetClass="exit" presetSubtype="0" fill="hold" grpId="0" nodeType="withEffect">
                                  <p:stCondLst>
                                    <p:cond delay="1500"/>
                                  </p:stCondLst>
                                  <p:childTnLst>
                                    <p:animEffect transition="out" filter="fade">
                                      <p:cBhvr>
                                        <p:cTn id="165" dur="2000"/>
                                        <p:tgtEl>
                                          <p:spTgt spid="58"/>
                                        </p:tgtEl>
                                      </p:cBhvr>
                                    </p:animEffect>
                                    <p:set>
                                      <p:cBhvr>
                                        <p:cTn id="166" dur="1" fill="hold">
                                          <p:stCondLst>
                                            <p:cond delay="1999"/>
                                          </p:stCondLst>
                                        </p:cTn>
                                        <p:tgtEl>
                                          <p:spTgt spid="58"/>
                                        </p:tgtEl>
                                        <p:attrNameLst>
                                          <p:attrName>style.visibility</p:attrName>
                                        </p:attrNameLst>
                                      </p:cBhvr>
                                      <p:to>
                                        <p:strVal val="hidden"/>
                                      </p:to>
                                    </p:set>
                                  </p:childTnLst>
                                </p:cTn>
                              </p:par>
                              <p:par>
                                <p:cTn id="167" presetID="10" presetClass="exit" presetSubtype="0" fill="hold" grpId="0" nodeType="withEffect">
                                  <p:stCondLst>
                                    <p:cond delay="1500"/>
                                  </p:stCondLst>
                                  <p:childTnLst>
                                    <p:animEffect transition="out" filter="fade">
                                      <p:cBhvr>
                                        <p:cTn id="168" dur="2000"/>
                                        <p:tgtEl>
                                          <p:spTgt spid="59"/>
                                        </p:tgtEl>
                                      </p:cBhvr>
                                    </p:animEffect>
                                    <p:set>
                                      <p:cBhvr>
                                        <p:cTn id="169" dur="1" fill="hold">
                                          <p:stCondLst>
                                            <p:cond delay="1999"/>
                                          </p:stCondLst>
                                        </p:cTn>
                                        <p:tgtEl>
                                          <p:spTgt spid="59"/>
                                        </p:tgtEl>
                                        <p:attrNameLst>
                                          <p:attrName>style.visibility</p:attrName>
                                        </p:attrNameLst>
                                      </p:cBhvr>
                                      <p:to>
                                        <p:strVal val="hidden"/>
                                      </p:to>
                                    </p:set>
                                  </p:childTnLst>
                                </p:cTn>
                              </p:par>
                              <p:par>
                                <p:cTn id="170" presetID="10" presetClass="exit" presetSubtype="0" fill="hold" grpId="0" nodeType="withEffect">
                                  <p:stCondLst>
                                    <p:cond delay="1500"/>
                                  </p:stCondLst>
                                  <p:childTnLst>
                                    <p:animEffect transition="out" filter="fade">
                                      <p:cBhvr>
                                        <p:cTn id="171" dur="2000"/>
                                        <p:tgtEl>
                                          <p:spTgt spid="60"/>
                                        </p:tgtEl>
                                      </p:cBhvr>
                                    </p:animEffect>
                                    <p:set>
                                      <p:cBhvr>
                                        <p:cTn id="172" dur="1" fill="hold">
                                          <p:stCondLst>
                                            <p:cond delay="1999"/>
                                          </p:stCondLst>
                                        </p:cTn>
                                        <p:tgtEl>
                                          <p:spTgt spid="60"/>
                                        </p:tgtEl>
                                        <p:attrNameLst>
                                          <p:attrName>style.visibility</p:attrName>
                                        </p:attrNameLst>
                                      </p:cBhvr>
                                      <p:to>
                                        <p:strVal val="hidden"/>
                                      </p:to>
                                    </p:set>
                                  </p:childTnLst>
                                </p:cTn>
                              </p:par>
                              <p:par>
                                <p:cTn id="173" presetID="10" presetClass="exit" presetSubtype="0" fill="hold" grpId="0" nodeType="withEffect">
                                  <p:stCondLst>
                                    <p:cond delay="1500"/>
                                  </p:stCondLst>
                                  <p:childTnLst>
                                    <p:animEffect transition="out" filter="fade">
                                      <p:cBhvr>
                                        <p:cTn id="174" dur="2000"/>
                                        <p:tgtEl>
                                          <p:spTgt spid="61"/>
                                        </p:tgtEl>
                                      </p:cBhvr>
                                    </p:animEffect>
                                    <p:set>
                                      <p:cBhvr>
                                        <p:cTn id="175" dur="1" fill="hold">
                                          <p:stCondLst>
                                            <p:cond delay="1999"/>
                                          </p:stCondLst>
                                        </p:cTn>
                                        <p:tgtEl>
                                          <p:spTgt spid="6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2800" dirty="0" smtClean="0">
            <a:solidFill>
              <a:schemeClr val="bg1"/>
            </a:soli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43696</TotalTime>
  <Words>2179</Words>
  <Application>Microsoft Office PowerPoint</Application>
  <PresentationFormat>On-screen Show (4:3)</PresentationFormat>
  <Paragraphs>382</Paragraphs>
  <Slides>53</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53</vt:i4>
      </vt:variant>
    </vt:vector>
  </HeadingPairs>
  <TitlesOfParts>
    <vt:vector size="60" baseType="lpstr">
      <vt:lpstr>Arial</vt:lpstr>
      <vt:lpstr>Calibri</vt:lpstr>
      <vt:lpstr>Comic Sans MS</vt:lpstr>
      <vt:lpstr>Symbol</vt:lpstr>
      <vt:lpstr>Wingdings</vt:lpstr>
      <vt:lpstr>Office Theme</vt:lpstr>
      <vt:lpstr>Equation</vt:lpstr>
      <vt:lpstr>PowerPoint Presentation</vt:lpstr>
      <vt:lpstr>PowerPoint Presentation</vt:lpstr>
      <vt:lpstr>PowerPoint Presentation</vt:lpstr>
      <vt:lpstr>PowerPoint Presentation</vt:lpstr>
      <vt:lpstr>PowerPoint Presentation</vt:lpstr>
      <vt:lpstr>PowerPoint Presentation</vt:lpstr>
      <vt:lpstr>Nucleus-Nucleus Geometry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Scientific Method</vt:lpstr>
      <vt:lpstr>PowerPoint Presentation</vt:lpstr>
      <vt:lpstr>PowerPoint Presentation</vt:lpstr>
      <vt:lpstr>PowerPoint Presentation</vt:lpstr>
      <vt:lpstr>PowerPoint Presentation</vt:lpstr>
      <vt:lpstr>Very Fun to Build Something New!</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nagle</dc:creator>
  <cp:lastModifiedBy>James L Nagle</cp:lastModifiedBy>
  <cp:revision>426</cp:revision>
  <dcterms:created xsi:type="dcterms:W3CDTF">2011-04-24T10:36:49Z</dcterms:created>
  <dcterms:modified xsi:type="dcterms:W3CDTF">2018-12-13T17:42:40Z</dcterms:modified>
</cp:coreProperties>
</file>