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1" r:id="rId4"/>
    <p:sldId id="264" r:id="rId5"/>
    <p:sldId id="262" r:id="rId6"/>
    <p:sldId id="337" r:id="rId7"/>
    <p:sldId id="265" r:id="rId8"/>
    <p:sldId id="266" r:id="rId9"/>
    <p:sldId id="303" r:id="rId10"/>
    <p:sldId id="346" r:id="rId11"/>
    <p:sldId id="285" r:id="rId12"/>
    <p:sldId id="286" r:id="rId13"/>
    <p:sldId id="267" r:id="rId14"/>
    <p:sldId id="273" r:id="rId15"/>
    <p:sldId id="301" r:id="rId16"/>
    <p:sldId id="268" r:id="rId17"/>
    <p:sldId id="274" r:id="rId18"/>
    <p:sldId id="275" r:id="rId19"/>
    <p:sldId id="276" r:id="rId20"/>
    <p:sldId id="277" r:id="rId21"/>
    <p:sldId id="278" r:id="rId22"/>
    <p:sldId id="279" r:id="rId23"/>
    <p:sldId id="280" r:id="rId24"/>
    <p:sldId id="281" r:id="rId25"/>
    <p:sldId id="282" r:id="rId26"/>
    <p:sldId id="291" r:id="rId27"/>
    <p:sldId id="313" r:id="rId28"/>
    <p:sldId id="310" r:id="rId29"/>
    <p:sldId id="314" r:id="rId30"/>
    <p:sldId id="335" r:id="rId31"/>
    <p:sldId id="283" r:id="rId32"/>
    <p:sldId id="293" r:id="rId33"/>
    <p:sldId id="294" r:id="rId34"/>
    <p:sldId id="309" r:id="rId35"/>
    <p:sldId id="338" r:id="rId36"/>
    <p:sldId id="340" r:id="rId37"/>
    <p:sldId id="317" r:id="rId38"/>
    <p:sldId id="305" r:id="rId39"/>
    <p:sldId id="289" r:id="rId40"/>
    <p:sldId id="329" r:id="rId41"/>
    <p:sldId id="334" r:id="rId42"/>
    <p:sldId id="341" r:id="rId43"/>
    <p:sldId id="342" r:id="rId44"/>
    <p:sldId id="322" r:id="rId45"/>
    <p:sldId id="332" r:id="rId46"/>
    <p:sldId id="330" r:id="rId47"/>
    <p:sldId id="331" r:id="rId48"/>
    <p:sldId id="333" r:id="rId49"/>
    <p:sldId id="345" r:id="rId50"/>
    <p:sldId id="308" r:id="rId51"/>
    <p:sldId id="316" r:id="rId52"/>
    <p:sldId id="307" r:id="rId53"/>
    <p:sldId id="348" r:id="rId54"/>
    <p:sldId id="350" r:id="rId55"/>
    <p:sldId id="351" r:id="rId56"/>
    <p:sldId id="349" r:id="rId57"/>
    <p:sldId id="298" r:id="rId58"/>
    <p:sldId id="347" r:id="rId59"/>
    <p:sldId id="339"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FF6699"/>
    <a:srgbClr val="FF5050"/>
    <a:srgbClr val="FFCC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6" d="100"/>
          <a:sy n="66" d="100"/>
        </p:scale>
        <p:origin x="1308" y="30"/>
      </p:cViewPr>
      <p:guideLst/>
    </p:cSldViewPr>
  </p:slideViewPr>
  <p:notesTextViewPr>
    <p:cViewPr>
      <p:scale>
        <a:sx n="1" d="1"/>
        <a:sy n="1" d="1"/>
      </p:scale>
      <p:origin x="0" y="0"/>
    </p:cViewPr>
  </p:notesTextViewPr>
  <p:sorterViewPr>
    <p:cViewPr varScale="1">
      <p:scale>
        <a:sx n="100" d="100"/>
        <a:sy n="100" d="100"/>
      </p:scale>
      <p:origin x="0" y="-27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E3E344-C073-45CA-A935-9EAEE21C811A}"/>
              </a:ext>
            </a:extLst>
          </p:cNvPr>
          <p:cNvSpPr/>
          <p:nvPr userDrawn="1"/>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AD2D08-39CD-447D-96C4-FD8C3869894F}"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283154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AD2D08-39CD-447D-96C4-FD8C3869894F}"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191409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AD2D08-39CD-447D-96C4-FD8C3869894F}"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127930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AD2D08-39CD-447D-96C4-FD8C3869894F}"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C35BD-7F9B-4161-8BA2-CDCAD5F4EC8B}" type="slidenum">
              <a:rPr lang="en-US" smtClean="0"/>
              <a:t>‹#›</a:t>
            </a:fld>
            <a:endParaRPr lang="en-US"/>
          </a:p>
        </p:txBody>
      </p:sp>
      <p:sp>
        <p:nvSpPr>
          <p:cNvPr id="7" name="Rectangle 6">
            <a:extLst>
              <a:ext uri="{FF2B5EF4-FFF2-40B4-BE49-F238E27FC236}">
                <a16:creationId xmlns:a16="http://schemas.microsoft.com/office/drawing/2014/main" id="{50CC87F3-59D5-4C37-BD94-64D8117DA2FF}"/>
              </a:ext>
            </a:extLst>
          </p:cNvPr>
          <p:cNvSpPr/>
          <p:nvPr userDrawn="1"/>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AD2D08-39CD-447D-96C4-FD8C3869894F}"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1C35BD-7F9B-4161-8BA2-CDCAD5F4EC8B}" type="slidenum">
              <a:rPr lang="en-US" smtClean="0"/>
              <a:t>‹#›</a:t>
            </a:fld>
            <a:endParaRPr lang="en-US"/>
          </a:p>
        </p:txBody>
      </p:sp>
      <p:sp>
        <p:nvSpPr>
          <p:cNvPr id="7" name="Rectangle 6">
            <a:extLst>
              <a:ext uri="{FF2B5EF4-FFF2-40B4-BE49-F238E27FC236}">
                <a16:creationId xmlns:a16="http://schemas.microsoft.com/office/drawing/2014/main" id="{11D57635-B4E8-476D-914E-C200FF7298C5}"/>
              </a:ext>
            </a:extLst>
          </p:cNvPr>
          <p:cNvSpPr/>
          <p:nvPr userDrawn="1"/>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62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AD2D08-39CD-447D-96C4-FD8C3869894F}" type="datetimeFigureOut">
              <a:rPr lang="en-US" smtClean="0"/>
              <a:t>3/17/2018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37687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AD2D08-39CD-447D-96C4-FD8C3869894F}" type="datetimeFigureOut">
              <a:rPr lang="en-US" smtClean="0"/>
              <a:t>3/17/2018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766214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AD2D08-39CD-447D-96C4-FD8C3869894F}" type="datetimeFigureOut">
              <a:rPr lang="en-US" smtClean="0"/>
              <a:t>3/17/2018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3848386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D2D08-39CD-447D-96C4-FD8C3869894F}" type="datetimeFigureOut">
              <a:rPr lang="en-US" smtClean="0"/>
              <a:t>3/17/2018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164749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AD2D08-39CD-447D-96C4-FD8C3869894F}" type="datetimeFigureOut">
              <a:rPr lang="en-US" smtClean="0"/>
              <a:t>3/17/2018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3377874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AD2D08-39CD-447D-96C4-FD8C3869894F}" type="datetimeFigureOut">
              <a:rPr lang="en-US" smtClean="0"/>
              <a:t>3/17/2018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1C35BD-7F9B-4161-8BA2-CDCAD5F4EC8B}" type="slidenum">
              <a:rPr lang="en-US" smtClean="0"/>
              <a:t>‹#›</a:t>
            </a:fld>
            <a:endParaRPr lang="en-US"/>
          </a:p>
        </p:txBody>
      </p:sp>
    </p:spTree>
    <p:extLst>
      <p:ext uri="{BB962C8B-B14F-4D97-AF65-F5344CB8AC3E}">
        <p14:creationId xmlns:p14="http://schemas.microsoft.com/office/powerpoint/2010/main" val="3915372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4D9E99-963D-4AB7-A188-591E44D772AA}"/>
              </a:ext>
            </a:extLst>
          </p:cNvPr>
          <p:cNvSpPr/>
          <p:nvPr userDrawn="1"/>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D2D08-39CD-447D-96C4-FD8C3869894F}" type="datetimeFigureOut">
              <a:rPr lang="en-US" smtClean="0"/>
              <a:t>3/17/2018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C35BD-7F9B-4161-8BA2-CDCAD5F4EC8B}" type="slidenum">
              <a:rPr lang="en-US" smtClean="0"/>
              <a:t>‹#›</a:t>
            </a:fld>
            <a:endParaRPr lang="en-US"/>
          </a:p>
        </p:txBody>
      </p:sp>
    </p:spTree>
    <p:extLst>
      <p:ext uri="{BB962C8B-B14F-4D97-AF65-F5344CB8AC3E}">
        <p14:creationId xmlns:p14="http://schemas.microsoft.com/office/powerpoint/2010/main" val="2715863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physics">
            <a:extLst>
              <a:ext uri="{FF2B5EF4-FFF2-40B4-BE49-F238E27FC236}">
                <a16:creationId xmlns:a16="http://schemas.microsoft.com/office/drawing/2014/main" id="{45725E67-25CB-4CEF-8FD7-AAB3DC959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64587"/>
            <a:ext cx="9057373" cy="47551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E5F73-130F-4679-934E-58079881F6A6}"/>
              </a:ext>
            </a:extLst>
          </p:cNvPr>
          <p:cNvSpPr/>
          <p:nvPr/>
        </p:nvSpPr>
        <p:spPr>
          <a:xfrm>
            <a:off x="-14440" y="1867301"/>
            <a:ext cx="9144001" cy="4952407"/>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41684BC-3F3F-4923-9CF3-1B47C888ECD1}"/>
              </a:ext>
            </a:extLst>
          </p:cNvPr>
          <p:cNvSpPr/>
          <p:nvPr/>
        </p:nvSpPr>
        <p:spPr>
          <a:xfrm>
            <a:off x="-14439" y="1963552"/>
            <a:ext cx="9134373" cy="932267"/>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earth at night">
            <a:extLst>
              <a:ext uri="{FF2B5EF4-FFF2-40B4-BE49-F238E27FC236}">
                <a16:creationId xmlns:a16="http://schemas.microsoft.com/office/drawing/2014/main" id="{E53864C1-BA42-4C85-BC6C-80ED21272B10}"/>
              </a:ext>
            </a:extLst>
          </p:cNvPr>
          <p:cNvPicPr>
            <a:picLocks noChangeAspect="1" noChangeArrowheads="1"/>
          </p:cNvPicPr>
          <p:nvPr/>
        </p:nvPicPr>
        <p:blipFill rotWithShape="1">
          <a:blip r:embed="rId3">
            <a:clrChange>
              <a:clrFrom>
                <a:srgbClr val="020202"/>
              </a:clrFrom>
              <a:clrTo>
                <a:srgbClr val="020202">
                  <a:alpha val="0"/>
                </a:srgbClr>
              </a:clrTo>
            </a:clrChange>
            <a:extLst>
              <a:ext uri="{28A0092B-C50C-407E-A947-70E740481C1C}">
                <a14:useLocalDpi xmlns:a14="http://schemas.microsoft.com/office/drawing/2010/main" val="0"/>
              </a:ext>
            </a:extLst>
          </a:blip>
          <a:srcRect b="6433"/>
          <a:stretch/>
        </p:blipFill>
        <p:spPr bwMode="auto">
          <a:xfrm>
            <a:off x="580109" y="686137"/>
            <a:ext cx="3188182" cy="3099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F627BB02-1934-43F9-B960-20378E2315F1}"/>
              </a:ext>
            </a:extLst>
          </p:cNvPr>
          <p:cNvPicPr>
            <a:picLocks noChangeAspect="1" noChangeArrowheads="1"/>
          </p:cNvPicPr>
          <p:nvPr/>
        </p:nvPicPr>
        <p:blipFill rotWithShape="1">
          <a:blip r:embed="rId4">
            <a:clrChange>
              <a:clrFrom>
                <a:srgbClr val="181413"/>
              </a:clrFrom>
              <a:clrTo>
                <a:srgbClr val="181413">
                  <a:alpha val="0"/>
                </a:srgbClr>
              </a:clrTo>
            </a:clrChange>
            <a:extLst>
              <a:ext uri="{28A0092B-C50C-407E-A947-70E740481C1C}">
                <a14:useLocalDpi xmlns:a14="http://schemas.microsoft.com/office/drawing/2010/main" val="0"/>
              </a:ext>
            </a:extLst>
          </a:blip>
          <a:srcRect r="4862" b="15289"/>
          <a:stretch/>
        </p:blipFill>
        <p:spPr bwMode="auto">
          <a:xfrm rot="1894078">
            <a:off x="4552360" y="681382"/>
            <a:ext cx="4262086" cy="23718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AA2CB4-D4E8-48B5-AE95-49ABD90CC65D}"/>
              </a:ext>
            </a:extLst>
          </p:cNvPr>
          <p:cNvSpPr txBox="1"/>
          <p:nvPr/>
        </p:nvSpPr>
        <p:spPr>
          <a:xfrm>
            <a:off x="219164" y="446407"/>
            <a:ext cx="8450903" cy="2923877"/>
          </a:xfrm>
          <a:prstGeom prst="rect">
            <a:avLst/>
          </a:prstGeom>
          <a:noFill/>
        </p:spPr>
        <p:txBody>
          <a:bodyPr wrap="none" rtlCol="0">
            <a:spAutoFit/>
          </a:bodyPr>
          <a:lstStyle/>
          <a:p>
            <a:pPr algn="ctr"/>
            <a:r>
              <a:rPr lang="en-US" sz="4800" b="1" dirty="0">
                <a:solidFill>
                  <a:schemeClr val="bg1"/>
                </a:solidFill>
              </a:rPr>
              <a:t>Climate, Physics, and Probability</a:t>
            </a:r>
          </a:p>
          <a:p>
            <a:pPr algn="ctr"/>
            <a:endParaRPr lang="en-US" sz="4400" dirty="0">
              <a:solidFill>
                <a:schemeClr val="bg1"/>
              </a:solidFill>
            </a:endParaRPr>
          </a:p>
          <a:p>
            <a:pPr algn="ctr"/>
            <a:endParaRPr lang="en-US" sz="4400" dirty="0">
              <a:solidFill>
                <a:schemeClr val="bg1"/>
              </a:solidFill>
            </a:endParaRPr>
          </a:p>
          <a:p>
            <a:pPr algn="ctr"/>
            <a:r>
              <a:rPr lang="en-US" sz="2400" dirty="0">
                <a:solidFill>
                  <a:schemeClr val="bg1"/>
                </a:solidFill>
              </a:rPr>
              <a:t>Jamie Nagle</a:t>
            </a:r>
          </a:p>
          <a:p>
            <a:pPr algn="ctr"/>
            <a:r>
              <a:rPr lang="en-US" sz="2400" dirty="0">
                <a:solidFill>
                  <a:schemeClr val="bg1"/>
                </a:solidFill>
              </a:rPr>
              <a:t>University of Colorado Boulder</a:t>
            </a:r>
          </a:p>
        </p:txBody>
      </p:sp>
    </p:spTree>
    <p:extLst>
      <p:ext uri="{BB962C8B-B14F-4D97-AF65-F5344CB8AC3E}">
        <p14:creationId xmlns:p14="http://schemas.microsoft.com/office/powerpoint/2010/main" val="2342774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4C1F1A-AC23-43F4-AFD0-011D71A7E6D7}"/>
              </a:ext>
            </a:extLst>
          </p:cNvPr>
          <p:cNvSpPr txBox="1"/>
          <p:nvPr/>
        </p:nvSpPr>
        <p:spPr>
          <a:xfrm>
            <a:off x="3054228" y="53395"/>
            <a:ext cx="2796791" cy="523220"/>
          </a:xfrm>
          <a:prstGeom prst="rect">
            <a:avLst/>
          </a:prstGeom>
          <a:noFill/>
        </p:spPr>
        <p:txBody>
          <a:bodyPr wrap="none" rtlCol="0">
            <a:spAutoFit/>
          </a:bodyPr>
          <a:lstStyle/>
          <a:p>
            <a:pPr algn="l"/>
            <a:r>
              <a:rPr lang="en-US" sz="2800" dirty="0">
                <a:solidFill>
                  <a:schemeClr val="bg1"/>
                </a:solidFill>
              </a:rPr>
              <a:t>Double Pendulum</a:t>
            </a:r>
          </a:p>
        </p:txBody>
      </p:sp>
      <p:grpSp>
        <p:nvGrpSpPr>
          <p:cNvPr id="38" name="Group 37">
            <a:extLst>
              <a:ext uri="{FF2B5EF4-FFF2-40B4-BE49-F238E27FC236}">
                <a16:creationId xmlns:a16="http://schemas.microsoft.com/office/drawing/2014/main" id="{5C5B3EE1-368B-42C2-9269-4D62C1AE4B53}"/>
              </a:ext>
            </a:extLst>
          </p:cNvPr>
          <p:cNvGrpSpPr/>
          <p:nvPr/>
        </p:nvGrpSpPr>
        <p:grpSpPr>
          <a:xfrm>
            <a:off x="1137923" y="534486"/>
            <a:ext cx="6629400" cy="5448300"/>
            <a:chOff x="1137923" y="534486"/>
            <a:chExt cx="6629400" cy="5448300"/>
          </a:xfrm>
        </p:grpSpPr>
        <p:pic>
          <p:nvPicPr>
            <p:cNvPr id="10" name="Picture 9">
              <a:extLst>
                <a:ext uri="{FF2B5EF4-FFF2-40B4-BE49-F238E27FC236}">
                  <a16:creationId xmlns:a16="http://schemas.microsoft.com/office/drawing/2014/main" id="{65A38501-ADE6-40EA-AE4F-30B56B14A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23" y="534486"/>
              <a:ext cx="6629400" cy="5448300"/>
            </a:xfrm>
            <a:prstGeom prst="rect">
              <a:avLst/>
            </a:prstGeom>
          </p:spPr>
        </p:pic>
        <p:sp>
          <p:nvSpPr>
            <p:cNvPr id="27" name="Arrow: Right 26">
              <a:extLst>
                <a:ext uri="{FF2B5EF4-FFF2-40B4-BE49-F238E27FC236}">
                  <a16:creationId xmlns:a16="http://schemas.microsoft.com/office/drawing/2014/main" id="{0394F460-873B-47C8-BB3F-BA4421355287}"/>
                </a:ext>
              </a:extLst>
            </p:cNvPr>
            <p:cNvSpPr/>
            <p:nvPr/>
          </p:nvSpPr>
          <p:spPr>
            <a:xfrm rot="19066756">
              <a:off x="2103583" y="1371599"/>
              <a:ext cx="486076" cy="29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9B39DF6E-0092-4596-978A-9EFE9B64C1DC}"/>
                </a:ext>
              </a:extLst>
            </p:cNvPr>
            <p:cNvSpPr/>
            <p:nvPr/>
          </p:nvSpPr>
          <p:spPr>
            <a:xfrm rot="18396457">
              <a:off x="5345220" y="1543878"/>
              <a:ext cx="486076" cy="29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FA7E145-16F1-4FF7-A3BA-A6F096456EDB}"/>
              </a:ext>
            </a:extLst>
          </p:cNvPr>
          <p:cNvGrpSpPr/>
          <p:nvPr/>
        </p:nvGrpSpPr>
        <p:grpSpPr>
          <a:xfrm>
            <a:off x="1101206" y="534486"/>
            <a:ext cx="6629400" cy="5448300"/>
            <a:chOff x="1137923" y="534486"/>
            <a:chExt cx="6629400" cy="5448300"/>
          </a:xfrm>
        </p:grpSpPr>
        <p:pic>
          <p:nvPicPr>
            <p:cNvPr id="8" name="Picture 7">
              <a:extLst>
                <a:ext uri="{FF2B5EF4-FFF2-40B4-BE49-F238E27FC236}">
                  <a16:creationId xmlns:a16="http://schemas.microsoft.com/office/drawing/2014/main" id="{F67A028E-25D5-47F8-BB80-7E31F7AAD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23" y="534486"/>
              <a:ext cx="6629400" cy="5448300"/>
            </a:xfrm>
            <a:prstGeom prst="rect">
              <a:avLst/>
            </a:prstGeom>
          </p:spPr>
        </p:pic>
        <p:sp>
          <p:nvSpPr>
            <p:cNvPr id="30" name="Arrow: Right 29">
              <a:extLst>
                <a:ext uri="{FF2B5EF4-FFF2-40B4-BE49-F238E27FC236}">
                  <a16:creationId xmlns:a16="http://schemas.microsoft.com/office/drawing/2014/main" id="{2109749D-2578-44EC-B7A6-FD1814CD9962}"/>
                </a:ext>
              </a:extLst>
            </p:cNvPr>
            <p:cNvSpPr/>
            <p:nvPr/>
          </p:nvSpPr>
          <p:spPr>
            <a:xfrm rot="1129773">
              <a:off x="2659614" y="1197651"/>
              <a:ext cx="486076" cy="29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DE200590-2732-4051-B78A-66058BD21C73}"/>
                </a:ext>
              </a:extLst>
            </p:cNvPr>
            <p:cNvSpPr/>
            <p:nvPr/>
          </p:nvSpPr>
          <p:spPr>
            <a:xfrm rot="19894153">
              <a:off x="5393384" y="1170231"/>
              <a:ext cx="486076" cy="29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EDAE6880-170B-4A29-9DC1-3911683311D0}"/>
              </a:ext>
            </a:extLst>
          </p:cNvPr>
          <p:cNvGrpSpPr/>
          <p:nvPr/>
        </p:nvGrpSpPr>
        <p:grpSpPr>
          <a:xfrm>
            <a:off x="1137923" y="576615"/>
            <a:ext cx="6629400" cy="5448300"/>
            <a:chOff x="6367733" y="534486"/>
            <a:chExt cx="6629400" cy="5448300"/>
          </a:xfrm>
        </p:grpSpPr>
        <p:pic>
          <p:nvPicPr>
            <p:cNvPr id="35" name="Picture 34">
              <a:extLst>
                <a:ext uri="{FF2B5EF4-FFF2-40B4-BE49-F238E27FC236}">
                  <a16:creationId xmlns:a16="http://schemas.microsoft.com/office/drawing/2014/main" id="{A09B20E1-008C-4A63-96E6-D9DA23FF4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733" y="534486"/>
              <a:ext cx="6629400" cy="5448300"/>
            </a:xfrm>
            <a:prstGeom prst="rect">
              <a:avLst/>
            </a:prstGeom>
          </p:spPr>
        </p:pic>
        <p:sp>
          <p:nvSpPr>
            <p:cNvPr id="32" name="Arrow: Right 31">
              <a:extLst>
                <a:ext uri="{FF2B5EF4-FFF2-40B4-BE49-F238E27FC236}">
                  <a16:creationId xmlns:a16="http://schemas.microsoft.com/office/drawing/2014/main" id="{533C6B90-E43D-4D57-AE0E-ABA69672B28D}"/>
                </a:ext>
              </a:extLst>
            </p:cNvPr>
            <p:cNvSpPr/>
            <p:nvPr/>
          </p:nvSpPr>
          <p:spPr>
            <a:xfrm rot="2612361">
              <a:off x="8083504" y="1363118"/>
              <a:ext cx="486076" cy="29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32F098D9-901F-4925-82A7-8CD950610ED6}"/>
                </a:ext>
              </a:extLst>
            </p:cNvPr>
            <p:cNvSpPr/>
            <p:nvPr/>
          </p:nvSpPr>
          <p:spPr>
            <a:xfrm rot="9067757">
              <a:off x="10472810" y="1169133"/>
              <a:ext cx="486076" cy="29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405449AC-2B21-4BD3-9453-3D32F98D30C5}"/>
              </a:ext>
            </a:extLst>
          </p:cNvPr>
          <p:cNvSpPr txBox="1"/>
          <p:nvPr/>
        </p:nvSpPr>
        <p:spPr>
          <a:xfrm>
            <a:off x="386282" y="5940656"/>
            <a:ext cx="8544510" cy="954107"/>
          </a:xfrm>
          <a:prstGeom prst="rect">
            <a:avLst/>
          </a:prstGeom>
          <a:noFill/>
        </p:spPr>
        <p:txBody>
          <a:bodyPr wrap="square" rtlCol="0">
            <a:spAutoFit/>
          </a:bodyPr>
          <a:lstStyle/>
          <a:p>
            <a:pPr algn="ctr"/>
            <a:r>
              <a:rPr lang="en-US" sz="2800" dirty="0">
                <a:solidFill>
                  <a:schemeClr val="bg1"/>
                </a:solidFill>
              </a:rPr>
              <a:t>A 0.01</a:t>
            </a:r>
            <a:r>
              <a:rPr lang="en-US" sz="2800" baseline="30000" dirty="0">
                <a:solidFill>
                  <a:schemeClr val="bg1"/>
                </a:solidFill>
              </a:rPr>
              <a:t>0</a:t>
            </a:r>
            <a:r>
              <a:rPr lang="en-US" sz="2800" dirty="0">
                <a:solidFill>
                  <a:schemeClr val="bg1"/>
                </a:solidFill>
              </a:rPr>
              <a:t> change in the initial angle, eventually manifests</a:t>
            </a:r>
          </a:p>
          <a:p>
            <a:pPr algn="ctr"/>
            <a:r>
              <a:rPr lang="en-US" sz="2800" dirty="0">
                <a:solidFill>
                  <a:schemeClr val="bg1"/>
                </a:solidFill>
              </a:rPr>
              <a:t> a completely different future outcome!</a:t>
            </a:r>
          </a:p>
        </p:txBody>
      </p:sp>
    </p:spTree>
    <p:extLst>
      <p:ext uri="{BB962C8B-B14F-4D97-AF65-F5344CB8AC3E}">
        <p14:creationId xmlns:p14="http://schemas.microsoft.com/office/powerpoint/2010/main" val="170916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C878F-1184-406C-82D4-7C3D7CD4407E}"/>
              </a:ext>
            </a:extLst>
          </p:cNvPr>
          <p:cNvSpPr txBox="1"/>
          <p:nvPr/>
        </p:nvSpPr>
        <p:spPr>
          <a:xfrm>
            <a:off x="261833" y="4282136"/>
            <a:ext cx="8813687" cy="2246769"/>
          </a:xfrm>
          <a:prstGeom prst="rect">
            <a:avLst/>
          </a:prstGeom>
          <a:noFill/>
        </p:spPr>
        <p:txBody>
          <a:bodyPr wrap="square" rtlCol="0">
            <a:spAutoFit/>
          </a:bodyPr>
          <a:lstStyle/>
          <a:p>
            <a:pPr algn="ctr"/>
            <a:r>
              <a:rPr lang="en-US" sz="2800" dirty="0">
                <a:solidFill>
                  <a:srgbClr val="FFFF00"/>
                </a:solidFill>
              </a:rPr>
              <a:t>Chaos is not the same as complicated…</a:t>
            </a:r>
          </a:p>
          <a:p>
            <a:pPr algn="ctr"/>
            <a:endParaRPr lang="en-US" sz="2800" dirty="0">
              <a:solidFill>
                <a:srgbClr val="FFFF00"/>
              </a:solidFill>
            </a:endParaRPr>
          </a:p>
          <a:p>
            <a:pPr algn="ctr"/>
            <a:r>
              <a:rPr lang="en-US" sz="2800" dirty="0">
                <a:solidFill>
                  <a:srgbClr val="FFFF00"/>
                </a:solidFill>
              </a:rPr>
              <a:t>Weather is unpredictable past 2 weeks because it is dominantly chaotic.   </a:t>
            </a:r>
          </a:p>
          <a:p>
            <a:pPr algn="ctr"/>
            <a:r>
              <a:rPr lang="en-US" sz="2800" dirty="0">
                <a:solidFill>
                  <a:srgbClr val="FFFF00"/>
                </a:solidFill>
              </a:rPr>
              <a:t>It is not a matter of building better models.</a:t>
            </a:r>
          </a:p>
        </p:txBody>
      </p:sp>
      <p:sp>
        <p:nvSpPr>
          <p:cNvPr id="2" name="TextBox 1">
            <a:extLst>
              <a:ext uri="{FF2B5EF4-FFF2-40B4-BE49-F238E27FC236}">
                <a16:creationId xmlns:a16="http://schemas.microsoft.com/office/drawing/2014/main" id="{AE103E71-F1A5-4148-84AA-5927B679AA9B}"/>
              </a:ext>
            </a:extLst>
          </p:cNvPr>
          <p:cNvSpPr txBox="1"/>
          <p:nvPr/>
        </p:nvSpPr>
        <p:spPr>
          <a:xfrm>
            <a:off x="186992" y="219336"/>
            <a:ext cx="6495162" cy="3539430"/>
          </a:xfrm>
          <a:prstGeom prst="rect">
            <a:avLst/>
          </a:prstGeom>
          <a:noFill/>
        </p:spPr>
        <p:txBody>
          <a:bodyPr wrap="square" rtlCol="0">
            <a:spAutoFit/>
          </a:bodyPr>
          <a:lstStyle/>
          <a:p>
            <a:pPr algn="l"/>
            <a:r>
              <a:rPr lang="en-US" sz="2800" dirty="0">
                <a:solidFill>
                  <a:schemeClr val="bg1"/>
                </a:solidFill>
              </a:rPr>
              <a:t>We literally know everything about the problem – i.e. the equations of motion</a:t>
            </a:r>
          </a:p>
          <a:p>
            <a:pPr algn="l"/>
            <a:endParaRPr lang="en-US" sz="2800" dirty="0">
              <a:solidFill>
                <a:schemeClr val="bg1"/>
              </a:solidFill>
            </a:endParaRPr>
          </a:p>
          <a:p>
            <a:pPr algn="l"/>
            <a:r>
              <a:rPr lang="en-US" sz="2800" dirty="0">
                <a:solidFill>
                  <a:schemeClr val="bg1"/>
                </a:solidFill>
              </a:rPr>
              <a:t>Better measurement of the initial angles will help our future prediction, </a:t>
            </a:r>
          </a:p>
          <a:p>
            <a:pPr algn="l"/>
            <a:r>
              <a:rPr lang="en-US" sz="2800" dirty="0">
                <a:solidFill>
                  <a:schemeClr val="bg1"/>
                </a:solidFill>
              </a:rPr>
              <a:t>but only for a limited time!</a:t>
            </a:r>
          </a:p>
          <a:p>
            <a:pPr algn="l"/>
            <a:endParaRPr lang="en-US" sz="2800" dirty="0">
              <a:solidFill>
                <a:schemeClr val="bg1"/>
              </a:solidFill>
            </a:endParaRPr>
          </a:p>
          <a:p>
            <a:pPr algn="l"/>
            <a:r>
              <a:rPr lang="en-US" sz="2800" dirty="0">
                <a:solidFill>
                  <a:schemeClr val="bg1"/>
                </a:solidFill>
              </a:rPr>
              <a:t>The double pendulum is a “chaotic system”</a:t>
            </a:r>
          </a:p>
        </p:txBody>
      </p:sp>
      <p:pic>
        <p:nvPicPr>
          <p:cNvPr id="6" name="Picture 5">
            <a:extLst>
              <a:ext uri="{FF2B5EF4-FFF2-40B4-BE49-F238E27FC236}">
                <a16:creationId xmlns:a16="http://schemas.microsoft.com/office/drawing/2014/main" id="{22D99BE9-0B02-4853-BF17-FCE9E5C9E97F}"/>
              </a:ext>
            </a:extLst>
          </p:cNvPr>
          <p:cNvPicPr>
            <a:picLocks noChangeAspect="1"/>
          </p:cNvPicPr>
          <p:nvPr/>
        </p:nvPicPr>
        <p:blipFill rotWithShape="1">
          <a:blip r:embed="rId2">
            <a:extLst>
              <a:ext uri="{28A0092B-C50C-407E-A947-70E740481C1C}">
                <a14:useLocalDpi xmlns:a14="http://schemas.microsoft.com/office/drawing/2010/main" val="0"/>
              </a:ext>
            </a:extLst>
          </a:blip>
          <a:srcRect r="50944"/>
          <a:stretch/>
        </p:blipFill>
        <p:spPr>
          <a:xfrm>
            <a:off x="6682154" y="185086"/>
            <a:ext cx="2296843" cy="3847899"/>
          </a:xfrm>
          <a:prstGeom prst="rect">
            <a:avLst/>
          </a:prstGeom>
        </p:spPr>
      </p:pic>
    </p:spTree>
    <p:extLst>
      <p:ext uri="{BB962C8B-B14F-4D97-AF65-F5344CB8AC3E}">
        <p14:creationId xmlns:p14="http://schemas.microsoft.com/office/powerpoint/2010/main" val="41354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661495-5997-4C73-827B-409CC748DABC}"/>
              </a:ext>
            </a:extLst>
          </p:cNvPr>
          <p:cNvSpPr txBox="1"/>
          <p:nvPr/>
        </p:nvSpPr>
        <p:spPr>
          <a:xfrm>
            <a:off x="369021" y="206877"/>
            <a:ext cx="8275855" cy="954107"/>
          </a:xfrm>
          <a:prstGeom prst="rect">
            <a:avLst/>
          </a:prstGeom>
          <a:noFill/>
        </p:spPr>
        <p:txBody>
          <a:bodyPr wrap="none" rtlCol="0">
            <a:spAutoFit/>
          </a:bodyPr>
          <a:lstStyle/>
          <a:p>
            <a:pPr algn="ctr"/>
            <a:r>
              <a:rPr lang="en-US" sz="2800" dirty="0">
                <a:solidFill>
                  <a:schemeClr val="bg1"/>
                </a:solidFill>
              </a:rPr>
              <a:t>Signature of Chaotic Systems </a:t>
            </a:r>
            <a:r>
              <a:rPr lang="en-US" sz="2800" dirty="0">
                <a:solidFill>
                  <a:schemeClr val="bg1"/>
                </a:solidFill>
                <a:sym typeface="Wingdings" panose="05000000000000000000" pitchFamily="2" charset="2"/>
              </a:rPr>
              <a:t> </a:t>
            </a:r>
            <a:r>
              <a:rPr lang="en-US" sz="2800" dirty="0">
                <a:solidFill>
                  <a:schemeClr val="bg1"/>
                </a:solidFill>
              </a:rPr>
              <a:t>Quasiperiodic Behavior</a:t>
            </a:r>
          </a:p>
          <a:p>
            <a:pPr algn="ctr"/>
            <a:r>
              <a:rPr lang="en-US" sz="2800" dirty="0">
                <a:solidFill>
                  <a:schemeClr val="bg1"/>
                </a:solidFill>
              </a:rPr>
              <a:t>(though not always)</a:t>
            </a:r>
          </a:p>
        </p:txBody>
      </p:sp>
      <p:pic>
        <p:nvPicPr>
          <p:cNvPr id="4" name="Picture 3">
            <a:extLst>
              <a:ext uri="{FF2B5EF4-FFF2-40B4-BE49-F238E27FC236}">
                <a16:creationId xmlns:a16="http://schemas.microsoft.com/office/drawing/2014/main" id="{35A18E8E-5F34-41C7-B5BD-14182B052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021" y="1262964"/>
            <a:ext cx="6648450" cy="4505325"/>
          </a:xfrm>
          <a:prstGeom prst="rect">
            <a:avLst/>
          </a:prstGeom>
        </p:spPr>
      </p:pic>
      <p:pic>
        <p:nvPicPr>
          <p:cNvPr id="6" name="Picture 5">
            <a:extLst>
              <a:ext uri="{FF2B5EF4-FFF2-40B4-BE49-F238E27FC236}">
                <a16:creationId xmlns:a16="http://schemas.microsoft.com/office/drawing/2014/main" id="{D5DB3EE6-A249-44B2-9FD8-75E6E29F9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021" y="1262963"/>
            <a:ext cx="6648450" cy="4505325"/>
          </a:xfrm>
          <a:prstGeom prst="rect">
            <a:avLst/>
          </a:prstGeom>
        </p:spPr>
      </p:pic>
      <p:sp>
        <p:nvSpPr>
          <p:cNvPr id="9" name="Right Brace 8">
            <a:extLst>
              <a:ext uri="{FF2B5EF4-FFF2-40B4-BE49-F238E27FC236}">
                <a16:creationId xmlns:a16="http://schemas.microsoft.com/office/drawing/2014/main" id="{7ACB7D4B-D8D5-49CA-9356-0A1342000CB5}"/>
              </a:ext>
            </a:extLst>
          </p:cNvPr>
          <p:cNvSpPr/>
          <p:nvPr/>
        </p:nvSpPr>
        <p:spPr>
          <a:xfrm rot="5400000">
            <a:off x="2670149" y="4556017"/>
            <a:ext cx="620145" cy="2432786"/>
          </a:xfrm>
          <a:prstGeom prst="rightBrace">
            <a:avLst>
              <a:gd name="adj1" fmla="val 8333"/>
              <a:gd name="adj2" fmla="val 51080"/>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2995E03B-31BD-488C-9817-7D8E0BD1787B}"/>
              </a:ext>
            </a:extLst>
          </p:cNvPr>
          <p:cNvSpPr txBox="1"/>
          <p:nvPr/>
        </p:nvSpPr>
        <p:spPr>
          <a:xfrm>
            <a:off x="327258" y="5903893"/>
            <a:ext cx="8580922" cy="954107"/>
          </a:xfrm>
          <a:prstGeom prst="rect">
            <a:avLst/>
          </a:prstGeom>
          <a:solidFill>
            <a:schemeClr val="tx1"/>
          </a:solidFill>
        </p:spPr>
        <p:txBody>
          <a:bodyPr wrap="square" rtlCol="0">
            <a:spAutoFit/>
          </a:bodyPr>
          <a:lstStyle/>
          <a:p>
            <a:pPr algn="ctr"/>
            <a:r>
              <a:rPr lang="en-US" sz="2800" dirty="0">
                <a:solidFill>
                  <a:srgbClr val="00B050"/>
                </a:solidFill>
              </a:rPr>
              <a:t>There is also a characteristic time scale for small differences to manifest as very different behavior.</a:t>
            </a:r>
          </a:p>
        </p:txBody>
      </p:sp>
    </p:spTree>
    <p:extLst>
      <p:ext uri="{BB962C8B-B14F-4D97-AF65-F5344CB8AC3E}">
        <p14:creationId xmlns:p14="http://schemas.microsoft.com/office/powerpoint/2010/main" val="30101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a:extLst>
              <a:ext uri="{FF2B5EF4-FFF2-40B4-BE49-F238E27FC236}">
                <a16:creationId xmlns:a16="http://schemas.microsoft.com/office/drawing/2014/main" id="{7C3D5351-9298-47D2-8C3C-C8CE57F50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210" y="246377"/>
            <a:ext cx="1961478" cy="3199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45A3AB-CC37-4D76-B65A-2042DB6D133B}"/>
              </a:ext>
            </a:extLst>
          </p:cNvPr>
          <p:cNvSpPr txBox="1"/>
          <p:nvPr/>
        </p:nvSpPr>
        <p:spPr>
          <a:xfrm>
            <a:off x="279299" y="157192"/>
            <a:ext cx="6295435" cy="4185761"/>
          </a:xfrm>
          <a:prstGeom prst="rect">
            <a:avLst/>
          </a:prstGeom>
          <a:noFill/>
        </p:spPr>
        <p:txBody>
          <a:bodyPr wrap="square" rtlCol="0">
            <a:spAutoFit/>
          </a:bodyPr>
          <a:lstStyle/>
          <a:p>
            <a:pPr algn="ctr"/>
            <a:r>
              <a:rPr lang="en-US" sz="2800" dirty="0">
                <a:solidFill>
                  <a:schemeClr val="bg1"/>
                </a:solidFill>
              </a:rPr>
              <a:t>Edward Lorentz discovered chaos.</a:t>
            </a:r>
          </a:p>
          <a:p>
            <a:pPr algn="ctr"/>
            <a:endParaRPr lang="en-US" dirty="0">
              <a:solidFill>
                <a:schemeClr val="bg1"/>
              </a:solidFill>
            </a:endParaRPr>
          </a:p>
          <a:p>
            <a:pPr algn="ctr"/>
            <a:r>
              <a:rPr lang="en-US" sz="2800" dirty="0">
                <a:solidFill>
                  <a:schemeClr val="bg1"/>
                </a:solidFill>
              </a:rPr>
              <a:t>Back in 1961, he was running a computer weather model with one variable set to 0.506127, and then a day later </a:t>
            </a:r>
          </a:p>
          <a:p>
            <a:pPr algn="ctr"/>
            <a:r>
              <a:rPr lang="en-US" sz="2800" dirty="0">
                <a:solidFill>
                  <a:schemeClr val="bg1"/>
                </a:solidFill>
              </a:rPr>
              <a:t>he ran the same calculation but </a:t>
            </a:r>
          </a:p>
          <a:p>
            <a:pPr algn="ctr"/>
            <a:r>
              <a:rPr lang="en-US" sz="2800" dirty="0">
                <a:solidFill>
                  <a:schemeClr val="bg1"/>
                </a:solidFill>
              </a:rPr>
              <a:t>rounded the variable to 0.506     </a:t>
            </a:r>
          </a:p>
          <a:p>
            <a:pPr algn="ctr"/>
            <a:endParaRPr lang="en-US" dirty="0">
              <a:solidFill>
                <a:schemeClr val="bg1"/>
              </a:solidFill>
            </a:endParaRPr>
          </a:p>
          <a:p>
            <a:pPr algn="ctr"/>
            <a:r>
              <a:rPr lang="en-US" sz="2800" dirty="0">
                <a:solidFill>
                  <a:srgbClr val="FFFF00"/>
                </a:solidFill>
              </a:rPr>
              <a:t>The predicted future weather came out completely different!</a:t>
            </a:r>
          </a:p>
        </p:txBody>
      </p:sp>
      <p:sp>
        <p:nvSpPr>
          <p:cNvPr id="5" name="TextBox 4">
            <a:extLst>
              <a:ext uri="{FF2B5EF4-FFF2-40B4-BE49-F238E27FC236}">
                <a16:creationId xmlns:a16="http://schemas.microsoft.com/office/drawing/2014/main" id="{23C49622-23A7-49DD-B6F2-049DE6D65A5C}"/>
              </a:ext>
            </a:extLst>
          </p:cNvPr>
          <p:cNvSpPr txBox="1"/>
          <p:nvPr/>
        </p:nvSpPr>
        <p:spPr>
          <a:xfrm>
            <a:off x="345421" y="4676746"/>
            <a:ext cx="5400913" cy="1815882"/>
          </a:xfrm>
          <a:prstGeom prst="rect">
            <a:avLst/>
          </a:prstGeom>
          <a:noFill/>
        </p:spPr>
        <p:txBody>
          <a:bodyPr wrap="square" rtlCol="0">
            <a:spAutoFit/>
          </a:bodyPr>
          <a:lstStyle/>
          <a:p>
            <a:pPr algn="ctr"/>
            <a:r>
              <a:rPr lang="en-US" sz="2800" dirty="0">
                <a:solidFill>
                  <a:srgbClr val="00B0F0"/>
                </a:solidFill>
              </a:rPr>
              <a:t>Butterfly Effect</a:t>
            </a:r>
          </a:p>
          <a:p>
            <a:pPr algn="ctr"/>
            <a:r>
              <a:rPr lang="en-US" sz="2800" dirty="0">
                <a:solidFill>
                  <a:srgbClr val="00B0F0"/>
                </a:solidFill>
              </a:rPr>
              <a:t>A tiny change (like the flapping of a butterfly’s wings) can have exponential changes in the future.</a:t>
            </a:r>
          </a:p>
        </p:txBody>
      </p:sp>
      <p:pic>
        <p:nvPicPr>
          <p:cNvPr id="1026" name="Picture 2" descr="Image result for butterfly effect">
            <a:extLst>
              <a:ext uri="{FF2B5EF4-FFF2-40B4-BE49-F238E27FC236}">
                <a16:creationId xmlns:a16="http://schemas.microsoft.com/office/drawing/2014/main" id="{20387583-408A-4484-8F3E-53A660744AC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5926" y="4004003"/>
            <a:ext cx="3117644" cy="299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93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42"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mes gleick chaos">
            <a:extLst>
              <a:ext uri="{FF2B5EF4-FFF2-40B4-BE49-F238E27FC236}">
                <a16:creationId xmlns:a16="http://schemas.microsoft.com/office/drawing/2014/main" id="{40D7A9D5-ECC8-4923-BE8E-64FB44EC8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203" y="544728"/>
            <a:ext cx="3671787" cy="563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85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A ice ages">
            <a:extLst>
              <a:ext uri="{FF2B5EF4-FFF2-40B4-BE49-F238E27FC236}">
                <a16:creationId xmlns:a16="http://schemas.microsoft.com/office/drawing/2014/main" id="{C943386A-9CB7-4680-A7B3-76E5AB5CF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451"/>
            <a:ext cx="9144000" cy="2365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98D6DD-C30D-4D20-8356-1501F7813C67}"/>
              </a:ext>
            </a:extLst>
          </p:cNvPr>
          <p:cNvSpPr txBox="1"/>
          <p:nvPr/>
        </p:nvSpPr>
        <p:spPr>
          <a:xfrm>
            <a:off x="906343" y="89509"/>
            <a:ext cx="7549311" cy="523220"/>
          </a:xfrm>
          <a:prstGeom prst="rect">
            <a:avLst/>
          </a:prstGeom>
          <a:noFill/>
        </p:spPr>
        <p:txBody>
          <a:bodyPr wrap="none" rtlCol="0">
            <a:spAutoFit/>
          </a:bodyPr>
          <a:lstStyle/>
          <a:p>
            <a:pPr algn="l"/>
            <a:r>
              <a:rPr lang="en-US" sz="2800" dirty="0">
                <a:solidFill>
                  <a:schemeClr val="bg1"/>
                </a:solidFill>
              </a:rPr>
              <a:t>Temperature of the Earth in the Last 500,000 Years</a:t>
            </a:r>
          </a:p>
        </p:txBody>
      </p:sp>
      <p:sp>
        <p:nvSpPr>
          <p:cNvPr id="3" name="TextBox 2">
            <a:extLst>
              <a:ext uri="{FF2B5EF4-FFF2-40B4-BE49-F238E27FC236}">
                <a16:creationId xmlns:a16="http://schemas.microsoft.com/office/drawing/2014/main" id="{DB698977-DB6E-4CAC-8A0B-21AB8279D9A4}"/>
              </a:ext>
            </a:extLst>
          </p:cNvPr>
          <p:cNvSpPr txBox="1"/>
          <p:nvPr/>
        </p:nvSpPr>
        <p:spPr>
          <a:xfrm>
            <a:off x="7013139" y="958674"/>
            <a:ext cx="1786836" cy="954107"/>
          </a:xfrm>
          <a:prstGeom prst="rect">
            <a:avLst/>
          </a:prstGeom>
          <a:noFill/>
        </p:spPr>
        <p:txBody>
          <a:bodyPr wrap="none" rtlCol="0">
            <a:spAutoFit/>
          </a:bodyPr>
          <a:lstStyle/>
          <a:p>
            <a:pPr algn="r"/>
            <a:r>
              <a:rPr lang="en-US" sz="2800" dirty="0">
                <a:solidFill>
                  <a:srgbClr val="FF0000"/>
                </a:solidFill>
              </a:rPr>
              <a:t>Last major </a:t>
            </a:r>
          </a:p>
          <a:p>
            <a:pPr algn="r"/>
            <a:r>
              <a:rPr lang="en-US" sz="2800" dirty="0">
                <a:solidFill>
                  <a:srgbClr val="FF0000"/>
                </a:solidFill>
              </a:rPr>
              <a:t>ice age</a:t>
            </a:r>
          </a:p>
        </p:txBody>
      </p:sp>
      <p:sp>
        <p:nvSpPr>
          <p:cNvPr id="7" name="TextBox 6">
            <a:extLst>
              <a:ext uri="{FF2B5EF4-FFF2-40B4-BE49-F238E27FC236}">
                <a16:creationId xmlns:a16="http://schemas.microsoft.com/office/drawing/2014/main" id="{7A1477B4-5665-4276-9AE9-E62E47C6AD9D}"/>
              </a:ext>
            </a:extLst>
          </p:cNvPr>
          <p:cNvSpPr txBox="1"/>
          <p:nvPr/>
        </p:nvSpPr>
        <p:spPr>
          <a:xfrm>
            <a:off x="106136" y="3139362"/>
            <a:ext cx="8931727" cy="3600986"/>
          </a:xfrm>
          <a:prstGeom prst="rect">
            <a:avLst/>
          </a:prstGeom>
          <a:noFill/>
        </p:spPr>
        <p:txBody>
          <a:bodyPr wrap="square" rtlCol="0">
            <a:spAutoFit/>
          </a:bodyPr>
          <a:lstStyle/>
          <a:p>
            <a:pPr algn="ctr"/>
            <a:r>
              <a:rPr lang="en-US" sz="2600" dirty="0">
                <a:solidFill>
                  <a:srgbClr val="FFFF00"/>
                </a:solidFill>
              </a:rPr>
              <a:t>Earth’s Climate is not fixed </a:t>
            </a:r>
            <a:r>
              <a:rPr lang="en-US" sz="2600" dirty="0">
                <a:solidFill>
                  <a:srgbClr val="FFFF00"/>
                </a:solidFill>
                <a:sym typeface="Wingdings" panose="05000000000000000000" pitchFamily="2" charset="2"/>
              </a:rPr>
              <a:t> </a:t>
            </a:r>
            <a:r>
              <a:rPr lang="en-US" sz="2600" dirty="0">
                <a:solidFill>
                  <a:srgbClr val="FFFF00"/>
                </a:solidFill>
              </a:rPr>
              <a:t>there is no “right climate”</a:t>
            </a:r>
          </a:p>
          <a:p>
            <a:pPr algn="ctr"/>
            <a:r>
              <a:rPr lang="en-US" sz="1200" dirty="0">
                <a:solidFill>
                  <a:schemeClr val="bg1"/>
                </a:solidFill>
              </a:rPr>
              <a:t> </a:t>
            </a:r>
          </a:p>
          <a:p>
            <a:pPr algn="ctr"/>
            <a:r>
              <a:rPr lang="en-US" sz="2600" dirty="0">
                <a:solidFill>
                  <a:schemeClr val="bg1"/>
                </a:solidFill>
              </a:rPr>
              <a:t>Many factors:  orbit changes T=100,000 years, </a:t>
            </a:r>
          </a:p>
          <a:p>
            <a:pPr algn="ctr"/>
            <a:r>
              <a:rPr lang="en-US" sz="2600" dirty="0">
                <a:solidFill>
                  <a:schemeClr val="bg1"/>
                </a:solidFill>
              </a:rPr>
              <a:t>tilt T=41,000 years, precession T=23,000 years, </a:t>
            </a:r>
          </a:p>
          <a:p>
            <a:pPr algn="ctr"/>
            <a:r>
              <a:rPr lang="en-US" sz="2600" dirty="0">
                <a:solidFill>
                  <a:schemeClr val="bg1"/>
                </a:solidFill>
              </a:rPr>
              <a:t>interactions with other planets, land mass distribution…</a:t>
            </a:r>
          </a:p>
          <a:p>
            <a:pPr algn="ctr"/>
            <a:r>
              <a:rPr lang="en-US" sz="1600" dirty="0">
                <a:solidFill>
                  <a:schemeClr val="bg1"/>
                </a:solidFill>
              </a:rPr>
              <a:t> </a:t>
            </a:r>
          </a:p>
          <a:p>
            <a:pPr algn="ctr"/>
            <a:r>
              <a:rPr lang="en-US" sz="2600" dirty="0">
                <a:solidFill>
                  <a:schemeClr val="bg1"/>
                </a:solidFill>
              </a:rPr>
              <a:t>Might be chaotic on long time scales.  Active science debate.</a:t>
            </a:r>
          </a:p>
          <a:p>
            <a:pPr algn="ctr"/>
            <a:r>
              <a:rPr lang="en-US" sz="1600" dirty="0">
                <a:solidFill>
                  <a:schemeClr val="bg1"/>
                </a:solidFill>
              </a:rPr>
              <a:t> </a:t>
            </a:r>
          </a:p>
          <a:p>
            <a:pPr algn="ctr"/>
            <a:r>
              <a:rPr lang="en-US" sz="2600" dirty="0">
                <a:solidFill>
                  <a:schemeClr val="bg1"/>
                </a:solidFill>
              </a:rPr>
              <a:t>Definitely quasi-periodic and scientists do not fully understand the detailed causes and effects.</a:t>
            </a:r>
          </a:p>
        </p:txBody>
      </p:sp>
    </p:spTree>
    <p:extLst>
      <p:ext uri="{BB962C8B-B14F-4D97-AF65-F5344CB8AC3E}">
        <p14:creationId xmlns:p14="http://schemas.microsoft.com/office/powerpoint/2010/main" val="15731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3A27CA-9FDE-4744-BC65-29DB730B8285}"/>
              </a:ext>
            </a:extLst>
          </p:cNvPr>
          <p:cNvSpPr txBox="1"/>
          <p:nvPr/>
        </p:nvSpPr>
        <p:spPr>
          <a:xfrm>
            <a:off x="59807" y="96618"/>
            <a:ext cx="8956307" cy="4216539"/>
          </a:xfrm>
          <a:prstGeom prst="rect">
            <a:avLst/>
          </a:prstGeom>
          <a:noFill/>
        </p:spPr>
        <p:txBody>
          <a:bodyPr wrap="square" rtlCol="0">
            <a:spAutoFit/>
          </a:bodyPr>
          <a:lstStyle/>
          <a:p>
            <a:pPr algn="ctr"/>
            <a:r>
              <a:rPr lang="en-US" sz="3200" u="sng" dirty="0">
                <a:solidFill>
                  <a:schemeClr val="bg1"/>
                </a:solidFill>
              </a:rPr>
              <a:t>Climate and Time Scales</a:t>
            </a:r>
          </a:p>
          <a:p>
            <a:pPr algn="ctr"/>
            <a:endParaRPr lang="en-US" sz="3200" dirty="0">
              <a:solidFill>
                <a:schemeClr val="bg1"/>
              </a:solidFill>
            </a:endParaRPr>
          </a:p>
          <a:p>
            <a:pPr algn="ctr"/>
            <a:r>
              <a:rPr lang="en-US" sz="2800" dirty="0">
                <a:solidFill>
                  <a:schemeClr val="bg1"/>
                </a:solidFill>
              </a:rPr>
              <a:t>Ice age type effects might be chaotic on long time scales.   </a:t>
            </a:r>
          </a:p>
          <a:p>
            <a:pPr algn="ctr"/>
            <a:r>
              <a:rPr lang="en-US" sz="2800" dirty="0">
                <a:solidFill>
                  <a:schemeClr val="bg1"/>
                </a:solidFill>
              </a:rPr>
              <a:t>However, on 1000 year time scales we know the orbits etc., but do not fully understand the mechanisms.</a:t>
            </a:r>
          </a:p>
          <a:p>
            <a:pPr algn="ctr"/>
            <a:endParaRPr lang="en-US" sz="2800" dirty="0">
              <a:solidFill>
                <a:schemeClr val="bg1"/>
              </a:solidFill>
            </a:endParaRPr>
          </a:p>
          <a:p>
            <a:pPr algn="ctr"/>
            <a:r>
              <a:rPr lang="en-US" sz="2800" dirty="0">
                <a:solidFill>
                  <a:schemeClr val="bg1"/>
                </a:solidFill>
              </a:rPr>
              <a:t>On short time scales ~ 100 years our climate is changing….    </a:t>
            </a:r>
          </a:p>
          <a:p>
            <a:pPr algn="ctr"/>
            <a:endParaRPr lang="en-US" sz="2800" dirty="0">
              <a:solidFill>
                <a:schemeClr val="bg1"/>
              </a:solidFill>
            </a:endParaRPr>
          </a:p>
          <a:p>
            <a:pPr algn="ctr"/>
            <a:r>
              <a:rPr lang="en-US" sz="3600" dirty="0">
                <a:solidFill>
                  <a:schemeClr val="bg1"/>
                </a:solidFill>
              </a:rPr>
              <a:t>Why?</a:t>
            </a:r>
          </a:p>
        </p:txBody>
      </p:sp>
      <p:pic>
        <p:nvPicPr>
          <p:cNvPr id="6" name="Picture 2" descr="Image result for timescale">
            <a:extLst>
              <a:ext uri="{FF2B5EF4-FFF2-40B4-BE49-F238E27FC236}">
                <a16:creationId xmlns:a16="http://schemas.microsoft.com/office/drawing/2014/main" id="{899F7A2C-4C87-4049-A1DF-BC5FE785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33" y="3646783"/>
            <a:ext cx="3178643" cy="21091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imescale">
            <a:extLst>
              <a:ext uri="{FF2B5EF4-FFF2-40B4-BE49-F238E27FC236}">
                <a16:creationId xmlns:a16="http://schemas.microsoft.com/office/drawing/2014/main" id="{CEFF54B6-121C-4DFF-B078-06210BC63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301" y="3646782"/>
            <a:ext cx="3178643" cy="210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78F7E5-3C9C-4723-B022-C8EFE9C45D12}"/>
              </a:ext>
            </a:extLst>
          </p:cNvPr>
          <p:cNvSpPr txBox="1"/>
          <p:nvPr/>
        </p:nvSpPr>
        <p:spPr>
          <a:xfrm>
            <a:off x="932240" y="0"/>
            <a:ext cx="7678320" cy="584775"/>
          </a:xfrm>
          <a:prstGeom prst="rect">
            <a:avLst/>
          </a:prstGeom>
          <a:noFill/>
        </p:spPr>
        <p:txBody>
          <a:bodyPr wrap="none" rtlCol="0">
            <a:spAutoFit/>
          </a:bodyPr>
          <a:lstStyle/>
          <a:p>
            <a:pPr algn="l"/>
            <a:r>
              <a:rPr lang="en-US" sz="3200" u="sng" dirty="0">
                <a:solidFill>
                  <a:schemeClr val="bg1"/>
                </a:solidFill>
              </a:rPr>
              <a:t>Physics at the Heart of Climate Change Today</a:t>
            </a:r>
          </a:p>
        </p:txBody>
      </p:sp>
      <p:sp>
        <p:nvSpPr>
          <p:cNvPr id="5" name="TextBox 4">
            <a:extLst>
              <a:ext uri="{FF2B5EF4-FFF2-40B4-BE49-F238E27FC236}">
                <a16:creationId xmlns:a16="http://schemas.microsoft.com/office/drawing/2014/main" id="{C5E95D96-DA07-469C-AEC1-D8A81FCC49F5}"/>
              </a:ext>
            </a:extLst>
          </p:cNvPr>
          <p:cNvSpPr txBox="1"/>
          <p:nvPr/>
        </p:nvSpPr>
        <p:spPr>
          <a:xfrm>
            <a:off x="483460" y="831721"/>
            <a:ext cx="8228501" cy="1384995"/>
          </a:xfrm>
          <a:prstGeom prst="rect">
            <a:avLst/>
          </a:prstGeom>
          <a:noFill/>
        </p:spPr>
        <p:txBody>
          <a:bodyPr wrap="square" rtlCol="0">
            <a:spAutoFit/>
          </a:bodyPr>
          <a:lstStyle/>
          <a:p>
            <a:pPr algn="ctr"/>
            <a:r>
              <a:rPr lang="en-US" sz="2800" dirty="0">
                <a:solidFill>
                  <a:schemeClr val="bg1"/>
                </a:solidFill>
              </a:rPr>
              <a:t>The temperature is basically </a:t>
            </a:r>
          </a:p>
          <a:p>
            <a:pPr algn="ctr"/>
            <a:r>
              <a:rPr lang="en-US" sz="2800" dirty="0">
                <a:solidFill>
                  <a:schemeClr val="bg1"/>
                </a:solidFill>
              </a:rPr>
              <a:t>determined by the balance of </a:t>
            </a:r>
          </a:p>
          <a:p>
            <a:pPr algn="ctr"/>
            <a:r>
              <a:rPr lang="en-US" sz="2800" dirty="0">
                <a:solidFill>
                  <a:schemeClr val="bg1"/>
                </a:solidFill>
              </a:rPr>
              <a:t>energy inflows and energy outflows</a:t>
            </a:r>
          </a:p>
        </p:txBody>
      </p:sp>
      <p:pic>
        <p:nvPicPr>
          <p:cNvPr id="2050" name="Picture 2" descr="Image result for earth">
            <a:extLst>
              <a:ext uri="{FF2B5EF4-FFF2-40B4-BE49-F238E27FC236}">
                <a16:creationId xmlns:a16="http://schemas.microsoft.com/office/drawing/2014/main" id="{3A76FAF3-6B2F-4C33-A292-62369ECDD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36" y="2216716"/>
            <a:ext cx="6858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390DE7-465B-4F69-AF05-8631F701D744}"/>
              </a:ext>
            </a:extLst>
          </p:cNvPr>
          <p:cNvSpPr txBox="1"/>
          <p:nvPr/>
        </p:nvSpPr>
        <p:spPr>
          <a:xfrm>
            <a:off x="288235" y="5063987"/>
            <a:ext cx="4944046" cy="1384995"/>
          </a:xfrm>
          <a:prstGeom prst="rect">
            <a:avLst/>
          </a:prstGeom>
          <a:noFill/>
        </p:spPr>
        <p:txBody>
          <a:bodyPr wrap="none" rtlCol="0">
            <a:spAutoFit/>
          </a:bodyPr>
          <a:lstStyle/>
          <a:p>
            <a:pPr algn="l"/>
            <a:r>
              <a:rPr lang="en-US" sz="2800" dirty="0">
                <a:solidFill>
                  <a:schemeClr val="bg1"/>
                </a:solidFill>
              </a:rPr>
              <a:t>What are the energy inflows?</a:t>
            </a:r>
          </a:p>
          <a:p>
            <a:pPr algn="l"/>
            <a:endParaRPr lang="en-US" sz="2800" dirty="0">
              <a:solidFill>
                <a:schemeClr val="bg1"/>
              </a:solidFill>
            </a:endParaRPr>
          </a:p>
          <a:p>
            <a:pPr algn="l"/>
            <a:r>
              <a:rPr lang="en-US" sz="2800" dirty="0">
                <a:solidFill>
                  <a:schemeClr val="bg1"/>
                </a:solidFill>
              </a:rPr>
              <a:t>What are the energy outflows?   </a:t>
            </a:r>
          </a:p>
        </p:txBody>
      </p:sp>
    </p:spTree>
    <p:extLst>
      <p:ext uri="{BB962C8B-B14F-4D97-AF65-F5344CB8AC3E}">
        <p14:creationId xmlns:p14="http://schemas.microsoft.com/office/powerpoint/2010/main" val="383324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ireball">
            <a:extLst>
              <a:ext uri="{FF2B5EF4-FFF2-40B4-BE49-F238E27FC236}">
                <a16:creationId xmlns:a16="http://schemas.microsoft.com/office/drawing/2014/main" id="{71702E74-1E66-4874-B067-814530B9AD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91"/>
          <a:stretch/>
        </p:blipFill>
        <p:spPr bwMode="auto">
          <a:xfrm>
            <a:off x="2286000" y="0"/>
            <a:ext cx="6778487" cy="4675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earth">
            <a:extLst>
              <a:ext uri="{FF2B5EF4-FFF2-40B4-BE49-F238E27FC236}">
                <a16:creationId xmlns:a16="http://schemas.microsoft.com/office/drawing/2014/main" id="{CBDD4ACD-4C7C-4FA2-8DF4-6F4C991807EA}"/>
              </a:ext>
            </a:extLst>
          </p:cNvPr>
          <p:cNvPicPr>
            <a:picLocks noChangeAspect="1" noChangeArrowheads="1"/>
          </p:cNvPicPr>
          <p:nvPr/>
        </p:nvPicPr>
        <p:blipFill rotWithShape="1">
          <a:blip r:embed="rId3">
            <a:clrChange>
              <a:clrFrom>
                <a:srgbClr val="010101"/>
              </a:clrFrom>
              <a:clrTo>
                <a:srgbClr val="010101">
                  <a:alpha val="0"/>
                </a:srgbClr>
              </a:clrTo>
            </a:clrChange>
            <a:extLst>
              <a:ext uri="{28A0092B-C50C-407E-A947-70E740481C1C}">
                <a14:useLocalDpi xmlns:a14="http://schemas.microsoft.com/office/drawing/2010/main" val="0"/>
              </a:ext>
            </a:extLst>
          </a:blip>
          <a:srcRect r="507"/>
          <a:stretch/>
        </p:blipFill>
        <p:spPr bwMode="auto">
          <a:xfrm>
            <a:off x="2189747" y="254666"/>
            <a:ext cx="6823213"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54FB25-5700-4406-B29F-68206299E9D9}"/>
              </a:ext>
            </a:extLst>
          </p:cNvPr>
          <p:cNvSpPr txBox="1"/>
          <p:nvPr/>
        </p:nvSpPr>
        <p:spPr>
          <a:xfrm>
            <a:off x="163996" y="113058"/>
            <a:ext cx="4944046" cy="1384995"/>
          </a:xfrm>
          <a:prstGeom prst="rect">
            <a:avLst/>
          </a:prstGeom>
          <a:noFill/>
        </p:spPr>
        <p:txBody>
          <a:bodyPr wrap="none" rtlCol="0">
            <a:spAutoFit/>
          </a:bodyPr>
          <a:lstStyle/>
          <a:p>
            <a:pPr algn="l"/>
            <a:r>
              <a:rPr lang="en-US" sz="2800" dirty="0">
                <a:solidFill>
                  <a:schemeClr val="bg1"/>
                </a:solidFill>
              </a:rPr>
              <a:t>What are the energy inflows?</a:t>
            </a:r>
          </a:p>
          <a:p>
            <a:pPr algn="l"/>
            <a:endParaRPr lang="en-US" sz="2800" dirty="0">
              <a:solidFill>
                <a:schemeClr val="bg1"/>
              </a:solidFill>
            </a:endParaRPr>
          </a:p>
          <a:p>
            <a:pPr algn="l"/>
            <a:r>
              <a:rPr lang="en-US" sz="2800" dirty="0">
                <a:solidFill>
                  <a:schemeClr val="bg1"/>
                </a:solidFill>
              </a:rPr>
              <a:t>What are the energy outflows?   </a:t>
            </a:r>
          </a:p>
        </p:txBody>
      </p:sp>
      <p:sp>
        <p:nvSpPr>
          <p:cNvPr id="6" name="TextBox 5">
            <a:extLst>
              <a:ext uri="{FF2B5EF4-FFF2-40B4-BE49-F238E27FC236}">
                <a16:creationId xmlns:a16="http://schemas.microsoft.com/office/drawing/2014/main" id="{B82197DE-309C-4F7C-A141-38B82451E3F6}"/>
              </a:ext>
            </a:extLst>
          </p:cNvPr>
          <p:cNvSpPr txBox="1"/>
          <p:nvPr/>
        </p:nvSpPr>
        <p:spPr>
          <a:xfrm>
            <a:off x="163996" y="4408933"/>
            <a:ext cx="8900491" cy="2246769"/>
          </a:xfrm>
          <a:prstGeom prst="rect">
            <a:avLst/>
          </a:prstGeom>
          <a:noFill/>
        </p:spPr>
        <p:txBody>
          <a:bodyPr wrap="square" rtlCol="0">
            <a:spAutoFit/>
          </a:bodyPr>
          <a:lstStyle/>
          <a:p>
            <a:pPr algn="l"/>
            <a:r>
              <a:rPr lang="en-US" sz="2800" dirty="0">
                <a:solidFill>
                  <a:srgbClr val="FFFF00"/>
                </a:solidFill>
              </a:rPr>
              <a:t>The inflow is from the Sun via solar radiation (light).</a:t>
            </a:r>
          </a:p>
          <a:p>
            <a:pPr algn="l"/>
            <a:r>
              <a:rPr lang="en-US" sz="2800" dirty="0">
                <a:solidFill>
                  <a:schemeClr val="accent6">
                    <a:lumMod val="40000"/>
                    <a:lumOff val="60000"/>
                  </a:schemeClr>
                </a:solidFill>
              </a:rPr>
              <a:t>We can ignore energy from radioactive decay in the Earth’s core (which is much, much smaller).</a:t>
            </a:r>
          </a:p>
          <a:p>
            <a:pPr algn="l"/>
            <a:endParaRPr lang="en-US" sz="2800" dirty="0">
              <a:solidFill>
                <a:schemeClr val="bg1"/>
              </a:solidFill>
            </a:endParaRPr>
          </a:p>
          <a:p>
            <a:pPr algn="l"/>
            <a:r>
              <a:rPr lang="en-US" sz="2800" dirty="0">
                <a:solidFill>
                  <a:srgbClr val="FF0000"/>
                </a:solidFill>
              </a:rPr>
              <a:t>The outflow of energy is planetary radiation back into space.</a:t>
            </a:r>
          </a:p>
        </p:txBody>
      </p:sp>
    </p:spTree>
    <p:extLst>
      <p:ext uri="{BB962C8B-B14F-4D97-AF65-F5344CB8AC3E}">
        <p14:creationId xmlns:p14="http://schemas.microsoft.com/office/powerpoint/2010/main" val="312115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out)">
                                      <p:cBhvr>
                                        <p:cTn id="13" dur="2000"/>
                                        <p:tgtEl>
                                          <p:spTgt spid="3074"/>
                                        </p:tgtEl>
                                      </p:cBhvr>
                                    </p:animEffect>
                                  </p:childTnLst>
                                </p:cTn>
                              </p:par>
                              <p:par>
                                <p:cTn id="14" presetID="1"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A7B7CB-01B3-431C-B185-78C44D562576}"/>
              </a:ext>
            </a:extLst>
          </p:cNvPr>
          <p:cNvSpPr txBox="1"/>
          <p:nvPr/>
        </p:nvSpPr>
        <p:spPr>
          <a:xfrm>
            <a:off x="293202" y="0"/>
            <a:ext cx="8592379" cy="3731791"/>
          </a:xfrm>
          <a:prstGeom prst="rect">
            <a:avLst/>
          </a:prstGeom>
          <a:noFill/>
        </p:spPr>
        <p:txBody>
          <a:bodyPr wrap="square" rtlCol="0">
            <a:spAutoFit/>
          </a:bodyPr>
          <a:lstStyle/>
          <a:p>
            <a:pPr algn="ctr"/>
            <a:r>
              <a:rPr lang="en-US" sz="3200" u="sng" dirty="0">
                <a:solidFill>
                  <a:schemeClr val="bg1"/>
                </a:solidFill>
              </a:rPr>
              <a:t>Physics of Radiation </a:t>
            </a:r>
          </a:p>
          <a:p>
            <a:pPr algn="l"/>
            <a:endParaRPr lang="en-US" sz="1400" dirty="0">
              <a:solidFill>
                <a:schemeClr val="bg1"/>
              </a:solidFill>
            </a:endParaRPr>
          </a:p>
          <a:p>
            <a:pPr algn="l"/>
            <a:r>
              <a:rPr lang="en-US" sz="2800" dirty="0">
                <a:solidFill>
                  <a:schemeClr val="bg1"/>
                </a:solidFill>
              </a:rPr>
              <a:t>All objects made of charged particles (electrons, atoms, molecules) emit electromagnetic radiation (photons).</a:t>
            </a:r>
          </a:p>
          <a:p>
            <a:pPr algn="l"/>
            <a:endParaRPr lang="en-US" sz="1200" dirty="0">
              <a:solidFill>
                <a:schemeClr val="bg1"/>
              </a:solidFill>
            </a:endParaRPr>
          </a:p>
          <a:p>
            <a:pPr algn="ctr"/>
            <a:r>
              <a:rPr lang="en-US" sz="2800" dirty="0">
                <a:solidFill>
                  <a:srgbClr val="FF0000"/>
                </a:solidFill>
              </a:rPr>
              <a:t>Hot objects like the Sun (surface T ≈10,000 </a:t>
            </a:r>
            <a:r>
              <a:rPr lang="en-US" sz="2800" baseline="30000" dirty="0">
                <a:solidFill>
                  <a:srgbClr val="FF0000"/>
                </a:solidFill>
              </a:rPr>
              <a:t>0</a:t>
            </a:r>
            <a:r>
              <a:rPr lang="en-US" sz="2800" dirty="0">
                <a:solidFill>
                  <a:srgbClr val="FF0000"/>
                </a:solidFill>
              </a:rPr>
              <a:t>F) </a:t>
            </a:r>
          </a:p>
          <a:p>
            <a:pPr algn="ctr"/>
            <a:r>
              <a:rPr lang="en-US" sz="2800" dirty="0">
                <a:solidFill>
                  <a:srgbClr val="FF0000"/>
                </a:solidFill>
              </a:rPr>
              <a:t>emit more high energy photons.</a:t>
            </a:r>
          </a:p>
          <a:p>
            <a:pPr algn="ctr"/>
            <a:endParaRPr lang="en-US" sz="1050" dirty="0">
              <a:solidFill>
                <a:schemeClr val="bg1"/>
              </a:solidFill>
            </a:endParaRPr>
          </a:p>
          <a:p>
            <a:pPr algn="ctr"/>
            <a:r>
              <a:rPr lang="en-US" sz="2800" dirty="0">
                <a:solidFill>
                  <a:srgbClr val="00B0F0"/>
                </a:solidFill>
              </a:rPr>
              <a:t>Cool objects like the Earth or myself (T ≈ 55-98.6 </a:t>
            </a:r>
            <a:r>
              <a:rPr lang="en-US" sz="2800" baseline="30000" dirty="0">
                <a:solidFill>
                  <a:srgbClr val="00B0F0"/>
                </a:solidFill>
              </a:rPr>
              <a:t>0</a:t>
            </a:r>
            <a:r>
              <a:rPr lang="en-US" sz="2800" dirty="0">
                <a:solidFill>
                  <a:srgbClr val="00B0F0"/>
                </a:solidFill>
              </a:rPr>
              <a:t>F) </a:t>
            </a:r>
          </a:p>
          <a:p>
            <a:pPr algn="ctr"/>
            <a:r>
              <a:rPr lang="en-US" sz="2800" dirty="0">
                <a:solidFill>
                  <a:srgbClr val="00B0F0"/>
                </a:solidFill>
              </a:rPr>
              <a:t>emit more low energy photons.</a:t>
            </a:r>
          </a:p>
        </p:txBody>
      </p:sp>
      <p:pic>
        <p:nvPicPr>
          <p:cNvPr id="4098" name="Picture 2" descr="Image result for blackbody from sun and earth">
            <a:extLst>
              <a:ext uri="{FF2B5EF4-FFF2-40B4-BE49-F238E27FC236}">
                <a16:creationId xmlns:a16="http://schemas.microsoft.com/office/drawing/2014/main" id="{5DAE0996-FA32-4A75-8550-4DDCA62FD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630"/>
          <a:stretch/>
        </p:blipFill>
        <p:spPr bwMode="auto">
          <a:xfrm>
            <a:off x="1255641" y="3662778"/>
            <a:ext cx="6667500" cy="3130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F2F1EB-16EA-4FD7-8792-DCDFEC9A15C4}"/>
              </a:ext>
            </a:extLst>
          </p:cNvPr>
          <p:cNvSpPr txBox="1"/>
          <p:nvPr/>
        </p:nvSpPr>
        <p:spPr>
          <a:xfrm>
            <a:off x="1965339" y="6215511"/>
            <a:ext cx="5248103" cy="523220"/>
          </a:xfrm>
          <a:prstGeom prst="rect">
            <a:avLst/>
          </a:prstGeom>
          <a:solidFill>
            <a:schemeClr val="bg1"/>
          </a:solidFill>
        </p:spPr>
        <p:txBody>
          <a:bodyPr wrap="none" rtlCol="0">
            <a:spAutoFit/>
          </a:bodyPr>
          <a:lstStyle/>
          <a:p>
            <a:pPr algn="l"/>
            <a:r>
              <a:rPr lang="en-US" sz="2800" dirty="0">
                <a:sym typeface="Wingdings" panose="05000000000000000000" pitchFamily="2" charset="2"/>
              </a:rPr>
              <a:t>         </a:t>
            </a:r>
            <a:r>
              <a:rPr lang="en-US" sz="2800" dirty="0"/>
              <a:t>Higher Energy Photons        </a:t>
            </a:r>
          </a:p>
        </p:txBody>
      </p:sp>
    </p:spTree>
    <p:extLst>
      <p:ext uri="{BB962C8B-B14F-4D97-AF65-F5344CB8AC3E}">
        <p14:creationId xmlns:p14="http://schemas.microsoft.com/office/powerpoint/2010/main" val="196111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767EB0-8E07-4410-B2FF-AB36ABBF9AA7}"/>
              </a:ext>
            </a:extLst>
          </p:cNvPr>
          <p:cNvSpPr txBox="1"/>
          <p:nvPr/>
        </p:nvSpPr>
        <p:spPr>
          <a:xfrm>
            <a:off x="534584" y="204921"/>
            <a:ext cx="8019779" cy="954107"/>
          </a:xfrm>
          <a:prstGeom prst="rect">
            <a:avLst/>
          </a:prstGeom>
          <a:noFill/>
        </p:spPr>
        <p:txBody>
          <a:bodyPr wrap="square" rtlCol="0">
            <a:spAutoFit/>
          </a:bodyPr>
          <a:lstStyle/>
          <a:p>
            <a:pPr algn="ctr"/>
            <a:r>
              <a:rPr lang="en-US" sz="2800" dirty="0">
                <a:solidFill>
                  <a:schemeClr val="bg1"/>
                </a:solidFill>
              </a:rPr>
              <a:t>The forecast said only a dusting of snow, </a:t>
            </a:r>
          </a:p>
          <a:p>
            <a:pPr algn="ctr"/>
            <a:r>
              <a:rPr lang="en-US" sz="2800" dirty="0">
                <a:solidFill>
                  <a:schemeClr val="bg1"/>
                </a:solidFill>
              </a:rPr>
              <a:t>we kept the schools open… </a:t>
            </a:r>
          </a:p>
        </p:txBody>
      </p:sp>
      <p:pic>
        <p:nvPicPr>
          <p:cNvPr id="1026" name="Picture 2" descr="Image result for snow falling animated gif">
            <a:extLst>
              <a:ext uri="{FF2B5EF4-FFF2-40B4-BE49-F238E27FC236}">
                <a16:creationId xmlns:a16="http://schemas.microsoft.com/office/drawing/2014/main" id="{B6256DBA-6C31-4D35-B348-E8D5213AFE8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62205" y="1487896"/>
            <a:ext cx="3810000" cy="381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570BBD-900A-48DE-B114-3363A380B76B}"/>
              </a:ext>
            </a:extLst>
          </p:cNvPr>
          <p:cNvSpPr txBox="1"/>
          <p:nvPr/>
        </p:nvSpPr>
        <p:spPr>
          <a:xfrm>
            <a:off x="1837368" y="5591690"/>
            <a:ext cx="5677399" cy="954107"/>
          </a:xfrm>
          <a:prstGeom prst="rect">
            <a:avLst/>
          </a:prstGeom>
          <a:noFill/>
          <a:ln>
            <a:solidFill>
              <a:srgbClr val="FFFF00"/>
            </a:solidFill>
          </a:ln>
        </p:spPr>
        <p:txBody>
          <a:bodyPr wrap="square" rtlCol="0">
            <a:spAutoFit/>
          </a:bodyPr>
          <a:lstStyle/>
          <a:p>
            <a:pPr algn="ctr"/>
            <a:r>
              <a:rPr lang="en-US" sz="2800" dirty="0">
                <a:solidFill>
                  <a:srgbClr val="FFFF00"/>
                </a:solidFill>
              </a:rPr>
              <a:t>Why do the weather forecasters keep getting it wrong?</a:t>
            </a:r>
          </a:p>
        </p:txBody>
      </p:sp>
      <p:grpSp>
        <p:nvGrpSpPr>
          <p:cNvPr id="5" name="Group 4">
            <a:extLst>
              <a:ext uri="{FF2B5EF4-FFF2-40B4-BE49-F238E27FC236}">
                <a16:creationId xmlns:a16="http://schemas.microsoft.com/office/drawing/2014/main" id="{32610DCC-D1C4-410A-BBE1-480C82009721}"/>
              </a:ext>
            </a:extLst>
          </p:cNvPr>
          <p:cNvGrpSpPr/>
          <p:nvPr/>
        </p:nvGrpSpPr>
        <p:grpSpPr>
          <a:xfrm>
            <a:off x="443142" y="1487896"/>
            <a:ext cx="4176982" cy="2699093"/>
            <a:chOff x="567891" y="1511166"/>
            <a:chExt cx="3094522" cy="2146431"/>
          </a:xfrm>
        </p:grpSpPr>
        <p:pic>
          <p:nvPicPr>
            <p:cNvPr id="7" name="Picture 6">
              <a:extLst>
                <a:ext uri="{FF2B5EF4-FFF2-40B4-BE49-F238E27FC236}">
                  <a16:creationId xmlns:a16="http://schemas.microsoft.com/office/drawing/2014/main" id="{AA7C9330-F6CB-42E8-A538-D481F6D08520}"/>
                </a:ext>
              </a:extLst>
            </p:cNvPr>
            <p:cNvPicPr>
              <a:picLocks noChangeAspect="1"/>
            </p:cNvPicPr>
            <p:nvPr/>
          </p:nvPicPr>
          <p:blipFill rotWithShape="1">
            <a:blip r:embed="rId3"/>
            <a:srcRect l="6210" t="12714" r="59948" b="65391"/>
            <a:stretch/>
          </p:blipFill>
          <p:spPr>
            <a:xfrm>
              <a:off x="567891" y="1511166"/>
              <a:ext cx="3094522" cy="1126156"/>
            </a:xfrm>
            <a:prstGeom prst="rect">
              <a:avLst/>
            </a:prstGeom>
          </p:spPr>
        </p:pic>
        <p:pic>
          <p:nvPicPr>
            <p:cNvPr id="8" name="Picture 7">
              <a:extLst>
                <a:ext uri="{FF2B5EF4-FFF2-40B4-BE49-F238E27FC236}">
                  <a16:creationId xmlns:a16="http://schemas.microsoft.com/office/drawing/2014/main" id="{33097345-6039-4A4D-BC91-1900CD940BDF}"/>
                </a:ext>
              </a:extLst>
            </p:cNvPr>
            <p:cNvPicPr>
              <a:picLocks noChangeAspect="1"/>
            </p:cNvPicPr>
            <p:nvPr/>
          </p:nvPicPr>
          <p:blipFill rotWithShape="1">
            <a:blip r:embed="rId3"/>
            <a:srcRect l="1" t="74135" r="66157" b="5852"/>
            <a:stretch/>
          </p:blipFill>
          <p:spPr>
            <a:xfrm>
              <a:off x="567891" y="2628243"/>
              <a:ext cx="3094522" cy="1029354"/>
            </a:xfrm>
            <a:prstGeom prst="rect">
              <a:avLst/>
            </a:prstGeom>
          </p:spPr>
        </p:pic>
      </p:grpSp>
      <p:sp>
        <p:nvSpPr>
          <p:cNvPr id="2" name="TextBox 1">
            <a:extLst>
              <a:ext uri="{FF2B5EF4-FFF2-40B4-BE49-F238E27FC236}">
                <a16:creationId xmlns:a16="http://schemas.microsoft.com/office/drawing/2014/main" id="{ED11CB82-D5D3-492B-8F07-1E8430D9BB5C}"/>
              </a:ext>
            </a:extLst>
          </p:cNvPr>
          <p:cNvSpPr txBox="1"/>
          <p:nvPr/>
        </p:nvSpPr>
        <p:spPr>
          <a:xfrm>
            <a:off x="890786" y="4343789"/>
            <a:ext cx="3184078" cy="954107"/>
          </a:xfrm>
          <a:prstGeom prst="rect">
            <a:avLst/>
          </a:prstGeom>
          <a:noFill/>
        </p:spPr>
        <p:txBody>
          <a:bodyPr wrap="none" rtlCol="0">
            <a:spAutoFit/>
          </a:bodyPr>
          <a:lstStyle/>
          <a:p>
            <a:pPr algn="ctr"/>
            <a:r>
              <a:rPr lang="en-US" sz="2800" dirty="0">
                <a:solidFill>
                  <a:schemeClr val="bg1"/>
                </a:solidFill>
              </a:rPr>
              <a:t>And then got </a:t>
            </a:r>
          </a:p>
          <a:p>
            <a:pPr algn="ctr"/>
            <a:r>
              <a:rPr lang="en-US" sz="2800" dirty="0">
                <a:solidFill>
                  <a:schemeClr val="bg1"/>
                </a:solidFill>
              </a:rPr>
              <a:t>12 inches of snow </a:t>
            </a:r>
            <a:r>
              <a:rPr lang="en-US" sz="2800" dirty="0">
                <a:solidFill>
                  <a:schemeClr val="bg1"/>
                </a:solidFill>
                <a:sym typeface="Wingdings" panose="05000000000000000000" pitchFamily="2" charset="2"/>
              </a:rPr>
              <a:t></a:t>
            </a:r>
            <a:endParaRPr lang="en-US" sz="2800" dirty="0">
              <a:solidFill>
                <a:schemeClr val="bg1"/>
              </a:solidFill>
            </a:endParaRPr>
          </a:p>
        </p:txBody>
      </p:sp>
    </p:spTree>
    <p:extLst>
      <p:ext uri="{BB962C8B-B14F-4D97-AF65-F5344CB8AC3E}">
        <p14:creationId xmlns:p14="http://schemas.microsoft.com/office/powerpoint/2010/main" val="38987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nfrared image of earth">
            <a:extLst>
              <a:ext uri="{FF2B5EF4-FFF2-40B4-BE49-F238E27FC236}">
                <a16:creationId xmlns:a16="http://schemas.microsoft.com/office/drawing/2014/main" id="{F6E90359-08D8-431C-B98B-556E30194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3" y="1048573"/>
            <a:ext cx="4694350" cy="49462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a:extLst>
              <a:ext uri="{FF2B5EF4-FFF2-40B4-BE49-F238E27FC236}">
                <a16:creationId xmlns:a16="http://schemas.microsoft.com/office/drawing/2014/main" id="{E32B5896-BA5A-478C-A300-9461DAC32D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6" t="3970"/>
          <a:stretch/>
        </p:blipFill>
        <p:spPr bwMode="auto">
          <a:xfrm>
            <a:off x="5043638" y="1872113"/>
            <a:ext cx="3984858" cy="34843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40B985-49CD-4C0C-954D-68BD36D04E9C}"/>
              </a:ext>
            </a:extLst>
          </p:cNvPr>
          <p:cNvSpPr txBox="1"/>
          <p:nvPr/>
        </p:nvSpPr>
        <p:spPr>
          <a:xfrm>
            <a:off x="2502569" y="481263"/>
            <a:ext cx="4326505" cy="769441"/>
          </a:xfrm>
          <a:prstGeom prst="rect">
            <a:avLst/>
          </a:prstGeom>
          <a:noFill/>
        </p:spPr>
        <p:txBody>
          <a:bodyPr wrap="none" rtlCol="0">
            <a:spAutoFit/>
          </a:bodyPr>
          <a:lstStyle/>
          <a:p>
            <a:pPr algn="l"/>
            <a:r>
              <a:rPr lang="en-US" sz="4400" u="sng" dirty="0">
                <a:solidFill>
                  <a:schemeClr val="bg1"/>
                </a:solidFill>
              </a:rPr>
              <a:t>Infrared Radiation</a:t>
            </a:r>
          </a:p>
        </p:txBody>
      </p:sp>
    </p:spTree>
    <p:extLst>
      <p:ext uri="{BB962C8B-B14F-4D97-AF65-F5344CB8AC3E}">
        <p14:creationId xmlns:p14="http://schemas.microsoft.com/office/powerpoint/2010/main" val="2756080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mars">
            <a:extLst>
              <a:ext uri="{FF2B5EF4-FFF2-40B4-BE49-F238E27FC236}">
                <a16:creationId xmlns:a16="http://schemas.microsoft.com/office/drawing/2014/main" id="{AE21AAC0-235F-4063-9B5E-20186160A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762" y="2387761"/>
            <a:ext cx="1578544" cy="15785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sun">
            <a:extLst>
              <a:ext uri="{FF2B5EF4-FFF2-40B4-BE49-F238E27FC236}">
                <a16:creationId xmlns:a16="http://schemas.microsoft.com/office/drawing/2014/main" id="{A4A727F1-952A-4BF2-A23E-8E07D7223F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60"/>
          <a:stretch/>
        </p:blipFill>
        <p:spPr bwMode="auto">
          <a:xfrm>
            <a:off x="72190" y="1526406"/>
            <a:ext cx="3529263" cy="3301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FF2A00-951C-4F6F-84DC-C78090B403C3}"/>
              </a:ext>
            </a:extLst>
          </p:cNvPr>
          <p:cNvSpPr txBox="1"/>
          <p:nvPr/>
        </p:nvSpPr>
        <p:spPr>
          <a:xfrm>
            <a:off x="273532" y="173255"/>
            <a:ext cx="8605774" cy="1384995"/>
          </a:xfrm>
          <a:prstGeom prst="rect">
            <a:avLst/>
          </a:prstGeom>
          <a:noFill/>
        </p:spPr>
        <p:txBody>
          <a:bodyPr wrap="square" rtlCol="0">
            <a:spAutoFit/>
          </a:bodyPr>
          <a:lstStyle/>
          <a:p>
            <a:pPr algn="l"/>
            <a:r>
              <a:rPr lang="en-US" sz="2800" dirty="0">
                <a:solidFill>
                  <a:schemeClr val="bg1"/>
                </a:solidFill>
              </a:rPr>
              <a:t>Calculate energy from the Sun hitting Mars.</a:t>
            </a:r>
          </a:p>
          <a:p>
            <a:pPr algn="l"/>
            <a:r>
              <a:rPr lang="en-US" sz="2800" dirty="0">
                <a:solidFill>
                  <a:schemeClr val="bg1"/>
                </a:solidFill>
              </a:rPr>
              <a:t>	Mars heats up, and emits more energy into space.</a:t>
            </a:r>
          </a:p>
          <a:p>
            <a:pPr algn="l"/>
            <a:r>
              <a:rPr lang="en-US" sz="2800" dirty="0">
                <a:solidFill>
                  <a:schemeClr val="bg1"/>
                </a:solidFill>
              </a:rPr>
              <a:t>              Temperature of Mars set when inflow = outflow.</a:t>
            </a:r>
          </a:p>
        </p:txBody>
      </p:sp>
      <p:sp>
        <p:nvSpPr>
          <p:cNvPr id="5" name="TextBox 4">
            <a:extLst>
              <a:ext uri="{FF2B5EF4-FFF2-40B4-BE49-F238E27FC236}">
                <a16:creationId xmlns:a16="http://schemas.microsoft.com/office/drawing/2014/main" id="{CD5A52F8-8144-4025-A199-7E4F94A55374}"/>
              </a:ext>
            </a:extLst>
          </p:cNvPr>
          <p:cNvSpPr txBox="1"/>
          <p:nvPr/>
        </p:nvSpPr>
        <p:spPr>
          <a:xfrm>
            <a:off x="4064175" y="4827661"/>
            <a:ext cx="4600747" cy="1600438"/>
          </a:xfrm>
          <a:prstGeom prst="rect">
            <a:avLst/>
          </a:prstGeom>
          <a:noFill/>
        </p:spPr>
        <p:txBody>
          <a:bodyPr wrap="none" rtlCol="0">
            <a:spAutoFit/>
          </a:bodyPr>
          <a:lstStyle/>
          <a:p>
            <a:pPr algn="ctr"/>
            <a:r>
              <a:rPr lang="en-US" sz="2800" dirty="0">
                <a:solidFill>
                  <a:srgbClr val="FFCC99"/>
                </a:solidFill>
              </a:rPr>
              <a:t>Solution T(Mars) = -68 </a:t>
            </a:r>
            <a:r>
              <a:rPr lang="en-US" sz="2800" baseline="30000" dirty="0">
                <a:solidFill>
                  <a:srgbClr val="FFCC99"/>
                </a:solidFill>
              </a:rPr>
              <a:t>0</a:t>
            </a:r>
            <a:r>
              <a:rPr lang="en-US" sz="2800" dirty="0">
                <a:solidFill>
                  <a:srgbClr val="FFCC99"/>
                </a:solidFill>
              </a:rPr>
              <a:t>F</a:t>
            </a:r>
          </a:p>
          <a:p>
            <a:pPr algn="ctr"/>
            <a:r>
              <a:rPr lang="en-US" sz="2800" dirty="0">
                <a:solidFill>
                  <a:srgbClr val="FFCC99"/>
                </a:solidFill>
              </a:rPr>
              <a:t>Real        T(Mars) = -63 </a:t>
            </a:r>
            <a:r>
              <a:rPr lang="en-US" sz="2800" baseline="30000" dirty="0">
                <a:solidFill>
                  <a:srgbClr val="FFCC99"/>
                </a:solidFill>
              </a:rPr>
              <a:t>0</a:t>
            </a:r>
            <a:r>
              <a:rPr lang="en-US" sz="2800" dirty="0">
                <a:solidFill>
                  <a:srgbClr val="FFCC99"/>
                </a:solidFill>
              </a:rPr>
              <a:t>F</a:t>
            </a:r>
          </a:p>
          <a:p>
            <a:pPr algn="ctr"/>
            <a:r>
              <a:rPr lang="en-US" sz="1050" dirty="0">
                <a:solidFill>
                  <a:srgbClr val="FFCC99"/>
                </a:solidFill>
              </a:rPr>
              <a:t> </a:t>
            </a:r>
          </a:p>
          <a:p>
            <a:pPr algn="ctr"/>
            <a:r>
              <a:rPr lang="en-US" sz="2800" dirty="0">
                <a:solidFill>
                  <a:schemeClr val="bg1"/>
                </a:solidFill>
              </a:rPr>
              <a:t>This is Conservation of Energy</a:t>
            </a:r>
          </a:p>
        </p:txBody>
      </p:sp>
    </p:spTree>
    <p:extLst>
      <p:ext uri="{BB962C8B-B14F-4D97-AF65-F5344CB8AC3E}">
        <p14:creationId xmlns:p14="http://schemas.microsoft.com/office/powerpoint/2010/main" val="40250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sun">
            <a:extLst>
              <a:ext uri="{FF2B5EF4-FFF2-40B4-BE49-F238E27FC236}">
                <a16:creationId xmlns:a16="http://schemas.microsoft.com/office/drawing/2014/main" id="{D7E88757-9EDC-4685-9A7E-7C63B30525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60"/>
          <a:stretch/>
        </p:blipFill>
        <p:spPr bwMode="auto">
          <a:xfrm>
            <a:off x="72190" y="1526406"/>
            <a:ext cx="3529263" cy="3301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D11E88-7E05-4777-9C28-A23191C60853}"/>
              </a:ext>
            </a:extLst>
          </p:cNvPr>
          <p:cNvSpPr txBox="1"/>
          <p:nvPr/>
        </p:nvSpPr>
        <p:spPr>
          <a:xfrm>
            <a:off x="273532" y="173255"/>
            <a:ext cx="8605774" cy="1384995"/>
          </a:xfrm>
          <a:prstGeom prst="rect">
            <a:avLst/>
          </a:prstGeom>
          <a:noFill/>
        </p:spPr>
        <p:txBody>
          <a:bodyPr wrap="square" rtlCol="0">
            <a:spAutoFit/>
          </a:bodyPr>
          <a:lstStyle/>
          <a:p>
            <a:pPr algn="l"/>
            <a:r>
              <a:rPr lang="en-US" sz="2800" dirty="0">
                <a:solidFill>
                  <a:schemeClr val="bg1"/>
                </a:solidFill>
              </a:rPr>
              <a:t>Calculate energy from the Sun hitting Earth.</a:t>
            </a:r>
          </a:p>
          <a:p>
            <a:pPr algn="l"/>
            <a:r>
              <a:rPr lang="en-US" sz="2800" dirty="0">
                <a:solidFill>
                  <a:schemeClr val="bg1"/>
                </a:solidFill>
              </a:rPr>
              <a:t>	Earth heats up, and emits more energy into space.</a:t>
            </a:r>
          </a:p>
          <a:p>
            <a:r>
              <a:rPr lang="en-US" sz="2800" dirty="0">
                <a:solidFill>
                  <a:schemeClr val="bg1"/>
                </a:solidFill>
              </a:rPr>
              <a:t>		 Temperature of Earth is where inflow = outflow. </a:t>
            </a:r>
          </a:p>
        </p:txBody>
      </p:sp>
      <p:sp>
        <p:nvSpPr>
          <p:cNvPr id="7" name="TextBox 6">
            <a:extLst>
              <a:ext uri="{FF2B5EF4-FFF2-40B4-BE49-F238E27FC236}">
                <a16:creationId xmlns:a16="http://schemas.microsoft.com/office/drawing/2014/main" id="{3C7C48AD-8C2B-406B-B6DE-F47B510A7301}"/>
              </a:ext>
            </a:extLst>
          </p:cNvPr>
          <p:cNvSpPr txBox="1"/>
          <p:nvPr/>
        </p:nvSpPr>
        <p:spPr>
          <a:xfrm>
            <a:off x="2554006" y="4996291"/>
            <a:ext cx="6448817" cy="1600438"/>
          </a:xfrm>
          <a:prstGeom prst="rect">
            <a:avLst/>
          </a:prstGeom>
          <a:noFill/>
        </p:spPr>
        <p:txBody>
          <a:bodyPr wrap="none" rtlCol="0">
            <a:spAutoFit/>
          </a:bodyPr>
          <a:lstStyle/>
          <a:p>
            <a:pPr algn="ctr"/>
            <a:r>
              <a:rPr lang="en-US" sz="2800" dirty="0">
                <a:solidFill>
                  <a:schemeClr val="accent1">
                    <a:lumMod val="20000"/>
                    <a:lumOff val="80000"/>
                  </a:schemeClr>
                </a:solidFill>
              </a:rPr>
              <a:t>Solution T(Earth) = -6 </a:t>
            </a:r>
            <a:r>
              <a:rPr lang="en-US" sz="2800" baseline="30000" dirty="0">
                <a:solidFill>
                  <a:schemeClr val="accent1">
                    <a:lumMod val="20000"/>
                    <a:lumOff val="80000"/>
                  </a:schemeClr>
                </a:solidFill>
              </a:rPr>
              <a:t>0</a:t>
            </a:r>
            <a:r>
              <a:rPr lang="en-US" sz="2800" dirty="0">
                <a:solidFill>
                  <a:schemeClr val="accent1">
                    <a:lumMod val="20000"/>
                    <a:lumOff val="80000"/>
                  </a:schemeClr>
                </a:solidFill>
              </a:rPr>
              <a:t>F  (quite cold)</a:t>
            </a:r>
          </a:p>
          <a:p>
            <a:pPr algn="ctr"/>
            <a:r>
              <a:rPr lang="en-US" sz="2800" dirty="0">
                <a:solidFill>
                  <a:schemeClr val="bg1"/>
                </a:solidFill>
              </a:rPr>
              <a:t>Real T (Earth)             = +59 </a:t>
            </a:r>
            <a:r>
              <a:rPr lang="en-US" sz="2800" baseline="30000" dirty="0">
                <a:solidFill>
                  <a:schemeClr val="bg1"/>
                </a:solidFill>
              </a:rPr>
              <a:t>0</a:t>
            </a:r>
            <a:r>
              <a:rPr lang="en-US" sz="2800" dirty="0">
                <a:solidFill>
                  <a:schemeClr val="bg1"/>
                </a:solidFill>
              </a:rPr>
              <a:t>F (comfortable)</a:t>
            </a:r>
          </a:p>
          <a:p>
            <a:pPr algn="ctr"/>
            <a:endParaRPr lang="en-US" sz="1400" dirty="0">
              <a:solidFill>
                <a:schemeClr val="bg1"/>
              </a:solidFill>
            </a:endParaRPr>
          </a:p>
          <a:p>
            <a:pPr algn="ctr"/>
            <a:r>
              <a:rPr lang="en-US" sz="2800" dirty="0">
                <a:solidFill>
                  <a:schemeClr val="bg1"/>
                </a:solidFill>
              </a:rPr>
              <a:t>Why is this calculation so far off?  </a:t>
            </a:r>
          </a:p>
        </p:txBody>
      </p:sp>
      <p:pic>
        <p:nvPicPr>
          <p:cNvPr id="8" name="Picture 2" descr="Image result for earth">
            <a:extLst>
              <a:ext uri="{FF2B5EF4-FFF2-40B4-BE49-F238E27FC236}">
                <a16:creationId xmlns:a16="http://schemas.microsoft.com/office/drawing/2014/main" id="{4514D571-1743-4FB4-875A-8DE32C233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445"/>
          <a:stretch/>
        </p:blipFill>
        <p:spPr bwMode="auto">
          <a:xfrm>
            <a:off x="6594298" y="2328708"/>
            <a:ext cx="2458262" cy="169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0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sun">
            <a:extLst>
              <a:ext uri="{FF2B5EF4-FFF2-40B4-BE49-F238E27FC236}">
                <a16:creationId xmlns:a16="http://schemas.microsoft.com/office/drawing/2014/main" id="{D7E88757-9EDC-4685-9A7E-7C63B30525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60"/>
          <a:stretch/>
        </p:blipFill>
        <p:spPr bwMode="auto">
          <a:xfrm>
            <a:off x="72190" y="1526406"/>
            <a:ext cx="3529263" cy="3301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D11E88-7E05-4777-9C28-A23191C60853}"/>
              </a:ext>
            </a:extLst>
          </p:cNvPr>
          <p:cNvSpPr txBox="1"/>
          <p:nvPr/>
        </p:nvSpPr>
        <p:spPr>
          <a:xfrm>
            <a:off x="273531" y="173255"/>
            <a:ext cx="8798279" cy="1815882"/>
          </a:xfrm>
          <a:prstGeom prst="rect">
            <a:avLst/>
          </a:prstGeom>
          <a:noFill/>
        </p:spPr>
        <p:txBody>
          <a:bodyPr wrap="square" rtlCol="0">
            <a:spAutoFit/>
          </a:bodyPr>
          <a:lstStyle/>
          <a:p>
            <a:pPr algn="l"/>
            <a:r>
              <a:rPr lang="en-US" sz="2800" dirty="0">
                <a:solidFill>
                  <a:schemeClr val="bg1"/>
                </a:solidFill>
              </a:rPr>
              <a:t>Calculate energy from the Sun hitting Venus.</a:t>
            </a:r>
          </a:p>
          <a:p>
            <a:pPr algn="l"/>
            <a:r>
              <a:rPr lang="en-US" sz="2800" dirty="0">
                <a:solidFill>
                  <a:schemeClr val="bg1"/>
                </a:solidFill>
              </a:rPr>
              <a:t>	Venus heats up, and emits more energy into space.</a:t>
            </a:r>
          </a:p>
          <a:p>
            <a:r>
              <a:rPr lang="en-US" sz="2800" dirty="0">
                <a:solidFill>
                  <a:schemeClr val="bg1"/>
                </a:solidFill>
              </a:rPr>
              <a:t>	     Temperature of Venus is where inflow = outflow.</a:t>
            </a:r>
          </a:p>
          <a:p>
            <a:pPr algn="l"/>
            <a:r>
              <a:rPr lang="en-US" sz="2800" dirty="0">
                <a:solidFill>
                  <a:schemeClr val="bg1"/>
                </a:solidFill>
              </a:rPr>
              <a:t>		</a:t>
            </a:r>
          </a:p>
        </p:txBody>
      </p:sp>
      <p:sp>
        <p:nvSpPr>
          <p:cNvPr id="7" name="TextBox 6">
            <a:extLst>
              <a:ext uri="{FF2B5EF4-FFF2-40B4-BE49-F238E27FC236}">
                <a16:creationId xmlns:a16="http://schemas.microsoft.com/office/drawing/2014/main" id="{3C7C48AD-8C2B-406B-B6DE-F47B510A7301}"/>
              </a:ext>
            </a:extLst>
          </p:cNvPr>
          <p:cNvSpPr txBox="1"/>
          <p:nvPr/>
        </p:nvSpPr>
        <p:spPr>
          <a:xfrm>
            <a:off x="1361974" y="4827661"/>
            <a:ext cx="8436478" cy="1815882"/>
          </a:xfrm>
          <a:prstGeom prst="rect">
            <a:avLst/>
          </a:prstGeom>
          <a:noFill/>
        </p:spPr>
        <p:txBody>
          <a:bodyPr wrap="square" rtlCol="0">
            <a:spAutoFit/>
          </a:bodyPr>
          <a:lstStyle/>
          <a:p>
            <a:pPr algn="ctr"/>
            <a:r>
              <a:rPr lang="en-US" sz="2800" dirty="0">
                <a:solidFill>
                  <a:schemeClr val="accent2">
                    <a:lumMod val="75000"/>
                  </a:schemeClr>
                </a:solidFill>
              </a:rPr>
              <a:t>Solution T(Venus) = 81 </a:t>
            </a:r>
            <a:r>
              <a:rPr lang="en-US" sz="2800" baseline="30000" dirty="0">
                <a:solidFill>
                  <a:schemeClr val="accent2">
                    <a:lumMod val="75000"/>
                  </a:schemeClr>
                </a:solidFill>
              </a:rPr>
              <a:t>0</a:t>
            </a:r>
            <a:r>
              <a:rPr lang="en-US" sz="2800" dirty="0">
                <a:solidFill>
                  <a:schemeClr val="accent2">
                    <a:lumMod val="75000"/>
                  </a:schemeClr>
                </a:solidFill>
              </a:rPr>
              <a:t>F </a:t>
            </a:r>
          </a:p>
          <a:p>
            <a:pPr algn="ctr"/>
            <a:r>
              <a:rPr lang="en-US" sz="2800" dirty="0">
                <a:solidFill>
                  <a:schemeClr val="accent2">
                    <a:lumMod val="75000"/>
                  </a:schemeClr>
                </a:solidFill>
              </a:rPr>
              <a:t>Real T (Venus) = 800 </a:t>
            </a:r>
            <a:r>
              <a:rPr lang="en-US" sz="2800" baseline="30000" dirty="0">
                <a:solidFill>
                  <a:schemeClr val="accent2">
                    <a:lumMod val="75000"/>
                  </a:schemeClr>
                </a:solidFill>
              </a:rPr>
              <a:t>0</a:t>
            </a:r>
            <a:r>
              <a:rPr lang="en-US" sz="2800" dirty="0">
                <a:solidFill>
                  <a:schemeClr val="accent2">
                    <a:lumMod val="75000"/>
                  </a:schemeClr>
                </a:solidFill>
              </a:rPr>
              <a:t>F (very hot)</a:t>
            </a:r>
          </a:p>
          <a:p>
            <a:pPr algn="ctr"/>
            <a:endParaRPr lang="en-US" sz="2800" dirty="0">
              <a:solidFill>
                <a:schemeClr val="accent2">
                  <a:lumMod val="75000"/>
                </a:schemeClr>
              </a:solidFill>
            </a:endParaRPr>
          </a:p>
          <a:p>
            <a:pPr algn="ctr"/>
            <a:r>
              <a:rPr lang="en-US" sz="2800" dirty="0">
                <a:solidFill>
                  <a:schemeClr val="accent2">
                    <a:lumMod val="75000"/>
                  </a:schemeClr>
                </a:solidFill>
              </a:rPr>
              <a:t>Why is this calculation very, very far off!</a:t>
            </a:r>
          </a:p>
        </p:txBody>
      </p:sp>
      <p:pic>
        <p:nvPicPr>
          <p:cNvPr id="6148" name="Picture 4" descr="Venus, without its atmosphere, is placed side by side with Earth. They are nearly the same size, though Venus is slightly smaller.">
            <a:extLst>
              <a:ext uri="{FF2B5EF4-FFF2-40B4-BE49-F238E27FC236}">
                <a16:creationId xmlns:a16="http://schemas.microsoft.com/office/drawing/2014/main" id="{E42D8CE2-F9C5-4789-BF12-664707C7F9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210"/>
          <a:stretch/>
        </p:blipFill>
        <p:spPr bwMode="auto">
          <a:xfrm flipH="1">
            <a:off x="7281511" y="2350120"/>
            <a:ext cx="1554415" cy="165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1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arth">
            <a:extLst>
              <a:ext uri="{FF2B5EF4-FFF2-40B4-BE49-F238E27FC236}">
                <a16:creationId xmlns:a16="http://schemas.microsoft.com/office/drawing/2014/main" id="{85EE783B-3F2A-4AA6-9B33-F564099AF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397" y="1429351"/>
            <a:ext cx="2714638" cy="169664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740FDC61-F918-4627-8507-A6EE522131D2}"/>
              </a:ext>
            </a:extLst>
          </p:cNvPr>
          <p:cNvSpPr/>
          <p:nvPr/>
        </p:nvSpPr>
        <p:spPr>
          <a:xfrm>
            <a:off x="1564105" y="2026118"/>
            <a:ext cx="1744089"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8DF87DEE-772B-49AD-8EA0-6B8F319C1E6F}"/>
              </a:ext>
            </a:extLst>
          </p:cNvPr>
          <p:cNvSpPr/>
          <p:nvPr/>
        </p:nvSpPr>
        <p:spPr>
          <a:xfrm>
            <a:off x="1699852" y="1515979"/>
            <a:ext cx="2183942"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EA3DDB4-C8D2-48AE-B7AC-60D23AEBC81C}"/>
              </a:ext>
            </a:extLst>
          </p:cNvPr>
          <p:cNvSpPr/>
          <p:nvPr/>
        </p:nvSpPr>
        <p:spPr>
          <a:xfrm>
            <a:off x="1699852" y="2536257"/>
            <a:ext cx="2049188"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428BEEB-65BE-4334-93FF-219AA9EA8DB4}"/>
              </a:ext>
            </a:extLst>
          </p:cNvPr>
          <p:cNvSpPr/>
          <p:nvPr/>
        </p:nvSpPr>
        <p:spPr>
          <a:xfrm>
            <a:off x="5640404" y="2093495"/>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9F04A88A-CB34-47CE-9A35-123D6D466139}"/>
              </a:ext>
            </a:extLst>
          </p:cNvPr>
          <p:cNvSpPr/>
          <p:nvPr/>
        </p:nvSpPr>
        <p:spPr>
          <a:xfrm rot="19485276">
            <a:off x="5370896" y="1361089"/>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7A7F368-82CD-4871-A64F-DAC5C1528D25}"/>
              </a:ext>
            </a:extLst>
          </p:cNvPr>
          <p:cNvSpPr/>
          <p:nvPr/>
        </p:nvSpPr>
        <p:spPr>
          <a:xfrm rot="16200000">
            <a:off x="4413938" y="960036"/>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527480E-1218-4817-A7C4-B35E7D35AE56}"/>
              </a:ext>
            </a:extLst>
          </p:cNvPr>
          <p:cNvSpPr/>
          <p:nvPr/>
        </p:nvSpPr>
        <p:spPr>
          <a:xfrm rot="5400000">
            <a:off x="4443208" y="3260754"/>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DA813C6-9223-4455-8CB1-72C8FFA55345}"/>
              </a:ext>
            </a:extLst>
          </p:cNvPr>
          <p:cNvSpPr/>
          <p:nvPr/>
        </p:nvSpPr>
        <p:spPr>
          <a:xfrm rot="3244789">
            <a:off x="5264562" y="3026007"/>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56E4159-E58D-4C62-8682-26CF9E60A8D0}"/>
              </a:ext>
            </a:extLst>
          </p:cNvPr>
          <p:cNvSpPr/>
          <p:nvPr/>
        </p:nvSpPr>
        <p:spPr>
          <a:xfrm rot="13540292">
            <a:off x="3641871" y="1294597"/>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53D924CA-ED1F-4C4C-BDCC-620E965F1B9D}"/>
              </a:ext>
            </a:extLst>
          </p:cNvPr>
          <p:cNvSpPr/>
          <p:nvPr/>
        </p:nvSpPr>
        <p:spPr>
          <a:xfrm rot="10800000">
            <a:off x="3308195" y="2112745"/>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0E69B1C-C570-4705-9177-AAF117B55DE8}"/>
              </a:ext>
            </a:extLst>
          </p:cNvPr>
          <p:cNvSpPr/>
          <p:nvPr/>
        </p:nvSpPr>
        <p:spPr>
          <a:xfrm rot="8407337">
            <a:off x="3577702" y="2979668"/>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7841CC-B00D-4E1D-B9CC-01931F8A6AEE}"/>
              </a:ext>
            </a:extLst>
          </p:cNvPr>
          <p:cNvSpPr txBox="1"/>
          <p:nvPr/>
        </p:nvSpPr>
        <p:spPr>
          <a:xfrm>
            <a:off x="356135" y="137421"/>
            <a:ext cx="7116243" cy="523220"/>
          </a:xfrm>
          <a:prstGeom prst="rect">
            <a:avLst/>
          </a:prstGeom>
          <a:noFill/>
        </p:spPr>
        <p:txBody>
          <a:bodyPr wrap="none" rtlCol="0">
            <a:spAutoFit/>
          </a:bodyPr>
          <a:lstStyle/>
          <a:p>
            <a:pPr algn="l"/>
            <a:r>
              <a:rPr lang="en-US" sz="2800" dirty="0">
                <a:solidFill>
                  <a:schemeClr val="bg1"/>
                </a:solidFill>
              </a:rPr>
              <a:t>Start with balance of </a:t>
            </a:r>
            <a:r>
              <a:rPr lang="en-US" sz="2800" dirty="0">
                <a:solidFill>
                  <a:srgbClr val="FF0000"/>
                </a:solidFill>
              </a:rPr>
              <a:t>inflow</a:t>
            </a:r>
            <a:r>
              <a:rPr lang="en-US" sz="2800" dirty="0">
                <a:solidFill>
                  <a:schemeClr val="bg1"/>
                </a:solidFill>
              </a:rPr>
              <a:t> and </a:t>
            </a:r>
            <a:r>
              <a:rPr lang="en-US" sz="2800" dirty="0">
                <a:solidFill>
                  <a:srgbClr val="00B0F0"/>
                </a:solidFill>
              </a:rPr>
              <a:t>outflow</a:t>
            </a:r>
            <a:r>
              <a:rPr lang="en-US" sz="2800" dirty="0">
                <a:solidFill>
                  <a:schemeClr val="bg1"/>
                </a:solidFill>
              </a:rPr>
              <a:t> energy.</a:t>
            </a:r>
          </a:p>
        </p:txBody>
      </p:sp>
      <p:pic>
        <p:nvPicPr>
          <p:cNvPr id="8194" name="Picture 2" descr="Image result for glass circle">
            <a:extLst>
              <a:ext uri="{FF2B5EF4-FFF2-40B4-BE49-F238E27FC236}">
                <a16:creationId xmlns:a16="http://schemas.microsoft.com/office/drawing/2014/main" id="{B3D1E473-0DC4-401F-A089-EA78C1F7366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62" t="12672" r="9781" b="9124"/>
          <a:stretch/>
        </p:blipFill>
        <p:spPr bwMode="auto">
          <a:xfrm>
            <a:off x="3044995" y="796707"/>
            <a:ext cx="3335440" cy="317109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60571EA-2C80-44DD-A419-F7D42A499484}"/>
              </a:ext>
            </a:extLst>
          </p:cNvPr>
          <p:cNvSpPr txBox="1"/>
          <p:nvPr/>
        </p:nvSpPr>
        <p:spPr>
          <a:xfrm>
            <a:off x="428325" y="4147638"/>
            <a:ext cx="8422105" cy="2246769"/>
          </a:xfrm>
          <a:prstGeom prst="rect">
            <a:avLst/>
          </a:prstGeom>
          <a:noFill/>
        </p:spPr>
        <p:txBody>
          <a:bodyPr wrap="square" rtlCol="0">
            <a:spAutoFit/>
          </a:bodyPr>
          <a:lstStyle/>
          <a:p>
            <a:pPr algn="ctr"/>
            <a:r>
              <a:rPr lang="en-US" sz="2800" dirty="0">
                <a:solidFill>
                  <a:schemeClr val="bg1"/>
                </a:solidFill>
              </a:rPr>
              <a:t>Enclose the planet with a </a:t>
            </a:r>
            <a:r>
              <a:rPr lang="en-US" sz="2800" b="1" u="sng" dirty="0">
                <a:solidFill>
                  <a:schemeClr val="bg1"/>
                </a:solidFill>
              </a:rPr>
              <a:t>glass sphere</a:t>
            </a:r>
            <a:r>
              <a:rPr lang="en-US" sz="2800" b="1" dirty="0">
                <a:solidFill>
                  <a:schemeClr val="bg1"/>
                </a:solidFill>
              </a:rPr>
              <a:t> </a:t>
            </a:r>
          </a:p>
          <a:p>
            <a:pPr algn="ctr"/>
            <a:r>
              <a:rPr lang="en-US" sz="2800" dirty="0">
                <a:solidFill>
                  <a:schemeClr val="bg1"/>
                </a:solidFill>
              </a:rPr>
              <a:t>that lets the Sun’s higher energy photons in, </a:t>
            </a:r>
          </a:p>
          <a:p>
            <a:pPr algn="ctr"/>
            <a:r>
              <a:rPr lang="en-US" sz="2800" dirty="0">
                <a:solidFill>
                  <a:schemeClr val="bg1"/>
                </a:solidFill>
              </a:rPr>
              <a:t>but blocks some of the planet’s lower energy photons.</a:t>
            </a:r>
          </a:p>
          <a:p>
            <a:pPr algn="ctr"/>
            <a:endParaRPr lang="en-US" sz="2800" dirty="0">
              <a:solidFill>
                <a:schemeClr val="bg1"/>
              </a:solidFill>
            </a:endParaRPr>
          </a:p>
          <a:p>
            <a:pPr algn="ctr"/>
            <a:r>
              <a:rPr lang="en-US" sz="2800" dirty="0">
                <a:solidFill>
                  <a:schemeClr val="bg1"/>
                </a:solidFill>
              </a:rPr>
              <a:t>   The planet will get hotter.</a:t>
            </a:r>
          </a:p>
        </p:txBody>
      </p:sp>
      <p:pic>
        <p:nvPicPr>
          <p:cNvPr id="17" name="Picture 6" descr="Image result for sun">
            <a:extLst>
              <a:ext uri="{FF2B5EF4-FFF2-40B4-BE49-F238E27FC236}">
                <a16:creationId xmlns:a16="http://schemas.microsoft.com/office/drawing/2014/main" id="{724DA06D-F05F-4F90-8716-E3B205BC32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125" b="6460"/>
          <a:stretch/>
        </p:blipFill>
        <p:spPr bwMode="auto">
          <a:xfrm>
            <a:off x="0" y="627047"/>
            <a:ext cx="1372001" cy="330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1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earth">
            <a:extLst>
              <a:ext uri="{FF2B5EF4-FFF2-40B4-BE49-F238E27FC236}">
                <a16:creationId xmlns:a16="http://schemas.microsoft.com/office/drawing/2014/main" id="{85EE783B-3F2A-4AA6-9B33-F564099AF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397" y="1429351"/>
            <a:ext cx="2714638" cy="169664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740FDC61-F918-4627-8507-A6EE522131D2}"/>
              </a:ext>
            </a:extLst>
          </p:cNvPr>
          <p:cNvSpPr/>
          <p:nvPr/>
        </p:nvSpPr>
        <p:spPr>
          <a:xfrm>
            <a:off x="1564105" y="2026118"/>
            <a:ext cx="1744089"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8DF87DEE-772B-49AD-8EA0-6B8F319C1E6F}"/>
              </a:ext>
            </a:extLst>
          </p:cNvPr>
          <p:cNvSpPr/>
          <p:nvPr/>
        </p:nvSpPr>
        <p:spPr>
          <a:xfrm>
            <a:off x="1699852" y="1515979"/>
            <a:ext cx="2183942"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EA3DDB4-C8D2-48AE-B7AC-60D23AEBC81C}"/>
              </a:ext>
            </a:extLst>
          </p:cNvPr>
          <p:cNvSpPr/>
          <p:nvPr/>
        </p:nvSpPr>
        <p:spPr>
          <a:xfrm>
            <a:off x="1699852" y="2536257"/>
            <a:ext cx="2049188"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428BEEB-65BE-4334-93FF-219AA9EA8DB4}"/>
              </a:ext>
            </a:extLst>
          </p:cNvPr>
          <p:cNvSpPr/>
          <p:nvPr/>
        </p:nvSpPr>
        <p:spPr>
          <a:xfrm>
            <a:off x="5640404" y="2093495"/>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9F04A88A-CB34-47CE-9A35-123D6D466139}"/>
              </a:ext>
            </a:extLst>
          </p:cNvPr>
          <p:cNvSpPr/>
          <p:nvPr/>
        </p:nvSpPr>
        <p:spPr>
          <a:xfrm rot="19485276">
            <a:off x="5370896" y="1361089"/>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7A7F368-82CD-4871-A64F-DAC5C1528D25}"/>
              </a:ext>
            </a:extLst>
          </p:cNvPr>
          <p:cNvSpPr/>
          <p:nvPr/>
        </p:nvSpPr>
        <p:spPr>
          <a:xfrm rot="16200000">
            <a:off x="4413938" y="960036"/>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527480E-1218-4817-A7C4-B35E7D35AE56}"/>
              </a:ext>
            </a:extLst>
          </p:cNvPr>
          <p:cNvSpPr/>
          <p:nvPr/>
        </p:nvSpPr>
        <p:spPr>
          <a:xfrm rot="5400000">
            <a:off x="4443208" y="3260754"/>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DA813C6-9223-4455-8CB1-72C8FFA55345}"/>
              </a:ext>
            </a:extLst>
          </p:cNvPr>
          <p:cNvSpPr/>
          <p:nvPr/>
        </p:nvSpPr>
        <p:spPr>
          <a:xfrm rot="3244789">
            <a:off x="5264562" y="3026007"/>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56E4159-E58D-4C62-8682-26CF9E60A8D0}"/>
              </a:ext>
            </a:extLst>
          </p:cNvPr>
          <p:cNvSpPr/>
          <p:nvPr/>
        </p:nvSpPr>
        <p:spPr>
          <a:xfrm rot="13540292">
            <a:off x="3641871" y="1294597"/>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53D924CA-ED1F-4C4C-BDCC-620E965F1B9D}"/>
              </a:ext>
            </a:extLst>
          </p:cNvPr>
          <p:cNvSpPr/>
          <p:nvPr/>
        </p:nvSpPr>
        <p:spPr>
          <a:xfrm rot="10800000">
            <a:off x="3308195" y="2112745"/>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0E69B1C-C570-4705-9177-AAF117B55DE8}"/>
              </a:ext>
            </a:extLst>
          </p:cNvPr>
          <p:cNvSpPr/>
          <p:nvPr/>
        </p:nvSpPr>
        <p:spPr>
          <a:xfrm rot="8407337">
            <a:off x="3577702" y="2979668"/>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7841CC-B00D-4E1D-B9CC-01931F8A6AEE}"/>
              </a:ext>
            </a:extLst>
          </p:cNvPr>
          <p:cNvSpPr txBox="1"/>
          <p:nvPr/>
        </p:nvSpPr>
        <p:spPr>
          <a:xfrm>
            <a:off x="356135" y="137421"/>
            <a:ext cx="7116243" cy="523220"/>
          </a:xfrm>
          <a:prstGeom prst="rect">
            <a:avLst/>
          </a:prstGeom>
          <a:noFill/>
        </p:spPr>
        <p:txBody>
          <a:bodyPr wrap="none" rtlCol="0">
            <a:spAutoFit/>
          </a:bodyPr>
          <a:lstStyle/>
          <a:p>
            <a:pPr algn="l"/>
            <a:r>
              <a:rPr lang="en-US" sz="2800" dirty="0">
                <a:solidFill>
                  <a:schemeClr val="bg1"/>
                </a:solidFill>
              </a:rPr>
              <a:t>Start with balance of </a:t>
            </a:r>
            <a:r>
              <a:rPr lang="en-US" sz="2800" dirty="0">
                <a:solidFill>
                  <a:srgbClr val="FF0000"/>
                </a:solidFill>
              </a:rPr>
              <a:t>inflow</a:t>
            </a:r>
            <a:r>
              <a:rPr lang="en-US" sz="2800" dirty="0">
                <a:solidFill>
                  <a:schemeClr val="bg1"/>
                </a:solidFill>
              </a:rPr>
              <a:t> and </a:t>
            </a:r>
            <a:r>
              <a:rPr lang="en-US" sz="2800" dirty="0">
                <a:solidFill>
                  <a:srgbClr val="00B0F0"/>
                </a:solidFill>
              </a:rPr>
              <a:t>outflow</a:t>
            </a:r>
            <a:r>
              <a:rPr lang="en-US" sz="2800" dirty="0">
                <a:solidFill>
                  <a:schemeClr val="bg1"/>
                </a:solidFill>
              </a:rPr>
              <a:t> energy.</a:t>
            </a:r>
          </a:p>
        </p:txBody>
      </p:sp>
      <p:pic>
        <p:nvPicPr>
          <p:cNvPr id="8194" name="Picture 2" descr="Image result for glass circle">
            <a:extLst>
              <a:ext uri="{FF2B5EF4-FFF2-40B4-BE49-F238E27FC236}">
                <a16:creationId xmlns:a16="http://schemas.microsoft.com/office/drawing/2014/main" id="{B3D1E473-0DC4-401F-A089-EA78C1F7366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62" t="12672" r="9781" b="9124"/>
          <a:stretch/>
        </p:blipFill>
        <p:spPr bwMode="auto">
          <a:xfrm>
            <a:off x="3044995" y="777456"/>
            <a:ext cx="3335440" cy="3171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AC3E65-FC1F-4A35-A23A-3CEB2CF5B793}"/>
              </a:ext>
            </a:extLst>
          </p:cNvPr>
          <p:cNvSpPr txBox="1"/>
          <p:nvPr/>
        </p:nvSpPr>
        <p:spPr>
          <a:xfrm>
            <a:off x="5534069" y="3027147"/>
            <a:ext cx="3692956" cy="1077218"/>
          </a:xfrm>
          <a:prstGeom prst="rect">
            <a:avLst/>
          </a:prstGeom>
          <a:noFill/>
        </p:spPr>
        <p:txBody>
          <a:bodyPr wrap="square" rtlCol="0">
            <a:spAutoFit/>
          </a:bodyPr>
          <a:lstStyle/>
          <a:p>
            <a:pPr algn="ctr"/>
            <a:r>
              <a:rPr lang="en-US" sz="3200" b="1" dirty="0">
                <a:solidFill>
                  <a:srgbClr val="92D050"/>
                </a:solidFill>
              </a:rPr>
              <a:t>This is called the “Greenhouse Effect”</a:t>
            </a:r>
          </a:p>
        </p:txBody>
      </p:sp>
      <p:sp>
        <p:nvSpPr>
          <p:cNvPr id="3" name="TextBox 2">
            <a:extLst>
              <a:ext uri="{FF2B5EF4-FFF2-40B4-BE49-F238E27FC236}">
                <a16:creationId xmlns:a16="http://schemas.microsoft.com/office/drawing/2014/main" id="{8F2C3B56-EDCD-48AE-99CF-566B336846B5}"/>
              </a:ext>
            </a:extLst>
          </p:cNvPr>
          <p:cNvSpPr txBox="1"/>
          <p:nvPr/>
        </p:nvSpPr>
        <p:spPr>
          <a:xfrm>
            <a:off x="356135" y="4078103"/>
            <a:ext cx="8527983" cy="2708434"/>
          </a:xfrm>
          <a:prstGeom prst="rect">
            <a:avLst/>
          </a:prstGeom>
          <a:noFill/>
        </p:spPr>
        <p:txBody>
          <a:bodyPr wrap="square" rtlCol="0">
            <a:spAutoFit/>
          </a:bodyPr>
          <a:lstStyle/>
          <a:p>
            <a:pPr algn="ctr"/>
            <a:r>
              <a:rPr lang="en-US" sz="2800" dirty="0">
                <a:solidFill>
                  <a:schemeClr val="bg1"/>
                </a:solidFill>
              </a:rPr>
              <a:t>Instead of glass, the Earth has an atmosphere with gases.</a:t>
            </a:r>
          </a:p>
          <a:p>
            <a:pPr algn="ctr"/>
            <a:endParaRPr lang="en-US" sz="1400" dirty="0">
              <a:solidFill>
                <a:schemeClr val="bg1"/>
              </a:solidFill>
            </a:endParaRPr>
          </a:p>
          <a:p>
            <a:pPr algn="ctr"/>
            <a:r>
              <a:rPr lang="en-US" sz="2800" dirty="0">
                <a:solidFill>
                  <a:schemeClr val="bg1"/>
                </a:solidFill>
              </a:rPr>
              <a:t>Even without any human generated changes, </a:t>
            </a:r>
          </a:p>
          <a:p>
            <a:pPr algn="ctr"/>
            <a:r>
              <a:rPr lang="en-US" sz="2800" dirty="0">
                <a:solidFill>
                  <a:schemeClr val="bg1"/>
                </a:solidFill>
              </a:rPr>
              <a:t>the Earth’s atmosphere has a “Greenhouse Effect” that raises the temperature ~ +50 </a:t>
            </a:r>
            <a:r>
              <a:rPr lang="en-US" sz="2800" baseline="30000" dirty="0">
                <a:solidFill>
                  <a:schemeClr val="bg1"/>
                </a:solidFill>
              </a:rPr>
              <a:t>0</a:t>
            </a:r>
            <a:r>
              <a:rPr lang="en-US" sz="2800" dirty="0">
                <a:solidFill>
                  <a:schemeClr val="bg1"/>
                </a:solidFill>
              </a:rPr>
              <a:t>F.    </a:t>
            </a:r>
          </a:p>
          <a:p>
            <a:pPr algn="ctr"/>
            <a:endParaRPr lang="en-US" sz="1400" dirty="0">
              <a:solidFill>
                <a:schemeClr val="bg1"/>
              </a:solidFill>
            </a:endParaRPr>
          </a:p>
          <a:p>
            <a:pPr algn="ctr"/>
            <a:r>
              <a:rPr lang="en-US" sz="2800" dirty="0">
                <a:solidFill>
                  <a:schemeClr val="bg1"/>
                </a:solidFill>
              </a:rPr>
              <a:t>Venus has a runaway “Greenhouse Effect”, +700 </a:t>
            </a:r>
            <a:r>
              <a:rPr lang="en-US" sz="2800" baseline="30000" dirty="0">
                <a:solidFill>
                  <a:schemeClr val="bg1"/>
                </a:solidFill>
              </a:rPr>
              <a:t>0</a:t>
            </a:r>
            <a:r>
              <a:rPr lang="en-US" sz="2800" dirty="0">
                <a:solidFill>
                  <a:schemeClr val="bg1"/>
                </a:solidFill>
              </a:rPr>
              <a:t>F.</a:t>
            </a:r>
          </a:p>
        </p:txBody>
      </p:sp>
      <p:pic>
        <p:nvPicPr>
          <p:cNvPr id="18" name="Picture 6" descr="Image result for sun">
            <a:extLst>
              <a:ext uri="{FF2B5EF4-FFF2-40B4-BE49-F238E27FC236}">
                <a16:creationId xmlns:a16="http://schemas.microsoft.com/office/drawing/2014/main" id="{03991CB4-6BB0-4E34-A2EC-BA238A641A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125" b="6460"/>
          <a:stretch/>
        </p:blipFill>
        <p:spPr bwMode="auto">
          <a:xfrm>
            <a:off x="0" y="627047"/>
            <a:ext cx="1372001" cy="330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7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0C70D5-FDF0-4E6A-ADA7-37593004CB18}"/>
              </a:ext>
            </a:extLst>
          </p:cNvPr>
          <p:cNvSpPr txBox="1">
            <a:spLocks noChangeArrowheads="1"/>
          </p:cNvSpPr>
          <p:nvPr/>
        </p:nvSpPr>
        <p:spPr bwMode="auto">
          <a:xfrm>
            <a:off x="686038" y="239420"/>
            <a:ext cx="8093075" cy="1077218"/>
          </a:xfrm>
          <a:prstGeom prst="rect">
            <a:avLst/>
          </a:prstGeom>
          <a:noFill/>
          <a:ln w="9525" algn="ctr">
            <a:noFill/>
            <a:miter lim="800000"/>
            <a:headEnd/>
            <a:tailEnd/>
          </a:ln>
          <a:effectLst/>
        </p:spPr>
        <p:txBody>
          <a:bodyPr>
            <a:spAutoFit/>
          </a:bodyPr>
          <a:lstStyle/>
          <a:p>
            <a:pPr algn="ctr"/>
            <a:r>
              <a:rPr lang="en-US" sz="3200" dirty="0">
                <a:solidFill>
                  <a:srgbClr val="92D050"/>
                </a:solidFill>
              </a:rPr>
              <a:t>Gases that absorb light in the infrared range are called “greenhouse” gases.</a:t>
            </a:r>
          </a:p>
        </p:txBody>
      </p:sp>
      <p:grpSp>
        <p:nvGrpSpPr>
          <p:cNvPr id="6" name="Group 5">
            <a:extLst>
              <a:ext uri="{FF2B5EF4-FFF2-40B4-BE49-F238E27FC236}">
                <a16:creationId xmlns:a16="http://schemas.microsoft.com/office/drawing/2014/main" id="{3CCE560D-7886-4062-96D3-3FB06685AE32}"/>
              </a:ext>
            </a:extLst>
          </p:cNvPr>
          <p:cNvGrpSpPr/>
          <p:nvPr/>
        </p:nvGrpSpPr>
        <p:grpSpPr>
          <a:xfrm>
            <a:off x="550531" y="1458227"/>
            <a:ext cx="8073223" cy="2954956"/>
            <a:chOff x="598657" y="2204185"/>
            <a:chExt cx="8073223" cy="2954956"/>
          </a:xfrm>
        </p:grpSpPr>
        <p:sp>
          <p:nvSpPr>
            <p:cNvPr id="5" name="Rectangle 4">
              <a:extLst>
                <a:ext uri="{FF2B5EF4-FFF2-40B4-BE49-F238E27FC236}">
                  <a16:creationId xmlns:a16="http://schemas.microsoft.com/office/drawing/2014/main" id="{96C721FF-0F20-4A32-A9CB-831C546192D5}"/>
                </a:ext>
              </a:extLst>
            </p:cNvPr>
            <p:cNvSpPr/>
            <p:nvPr/>
          </p:nvSpPr>
          <p:spPr>
            <a:xfrm>
              <a:off x="598657" y="2204185"/>
              <a:ext cx="8073223" cy="29549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3">
              <a:extLst>
                <a:ext uri="{FF2B5EF4-FFF2-40B4-BE49-F238E27FC236}">
                  <a16:creationId xmlns:a16="http://schemas.microsoft.com/office/drawing/2014/main" id="{A1F59283-7DE2-4848-8E1D-919CB7917AC3}"/>
                </a:ext>
              </a:extLst>
            </p:cNvPr>
            <p:cNvSpPr txBox="1">
              <a:spLocks noChangeArrowheads="1"/>
            </p:cNvSpPr>
            <p:nvPr/>
          </p:nvSpPr>
          <p:spPr bwMode="auto">
            <a:xfrm>
              <a:off x="766763" y="2898775"/>
              <a:ext cx="7691437" cy="2054225"/>
            </a:xfrm>
            <a:prstGeom prst="rect">
              <a:avLst/>
            </a:prstGeom>
            <a:solidFill>
              <a:schemeClr val="bg1"/>
            </a:solidFill>
            <a:ln w="12700">
              <a:solidFill>
                <a:schemeClr val="tx1"/>
              </a:solidFill>
              <a:miter lim="800000"/>
              <a:headEnd type="none" w="sm" len="sm"/>
              <a:tailEnd type="none" w="sm" len="sm"/>
            </a:ln>
            <a:effectLst/>
          </p:spPr>
          <p:txBody>
            <a:bodyPr wrap="none">
              <a:spAutoFit/>
            </a:bodyPr>
            <a:lstStyle/>
            <a:p>
              <a:pPr eaLnBrk="0" hangingPunct="0"/>
              <a:r>
                <a:rPr lang="en-US" sz="3200" b="1" dirty="0">
                  <a:latin typeface="Courier New" pitchFamily="49" charset="0"/>
                </a:rPr>
                <a:t>CO</a:t>
              </a:r>
              <a:r>
                <a:rPr lang="en-US" sz="3200" b="1" baseline="-25000" dirty="0">
                  <a:latin typeface="Courier New" pitchFamily="49" charset="0"/>
                </a:rPr>
                <a:t>2</a:t>
              </a:r>
              <a:r>
                <a:rPr lang="en-US" sz="3200" b="1" dirty="0">
                  <a:latin typeface="Courier New" pitchFamily="49" charset="0"/>
                </a:rPr>
                <a:t>     1       373 ppm     373</a:t>
              </a:r>
            </a:p>
            <a:p>
              <a:pPr eaLnBrk="0" hangingPunct="0"/>
              <a:r>
                <a:rPr lang="en-US" sz="3200" b="1" dirty="0">
                  <a:latin typeface="Courier New" pitchFamily="49" charset="0"/>
                </a:rPr>
                <a:t>CH</a:t>
              </a:r>
              <a:r>
                <a:rPr lang="en-US" sz="3200" b="1" baseline="-25000" dirty="0">
                  <a:latin typeface="Courier New" pitchFamily="49" charset="0"/>
                </a:rPr>
                <a:t>4</a:t>
              </a:r>
              <a:r>
                <a:rPr lang="en-US" sz="3200" b="1" dirty="0">
                  <a:latin typeface="Courier New" pitchFamily="49" charset="0"/>
                </a:rPr>
                <a:t>    21       1.7 ppm      35</a:t>
              </a:r>
            </a:p>
            <a:p>
              <a:pPr eaLnBrk="0" hangingPunct="0"/>
              <a:r>
                <a:rPr lang="en-US" sz="3200" b="1" dirty="0">
                  <a:latin typeface="Courier New" pitchFamily="49" charset="0"/>
                </a:rPr>
                <a:t>NO</a:t>
              </a:r>
              <a:r>
                <a:rPr lang="en-US" sz="3200" b="1" baseline="-25000" dirty="0">
                  <a:latin typeface="Courier New" pitchFamily="49" charset="0"/>
                </a:rPr>
                <a:t>x</a:t>
              </a:r>
              <a:r>
                <a:rPr lang="en-US" sz="3200" b="1" dirty="0">
                  <a:latin typeface="Courier New" pitchFamily="49" charset="0"/>
                </a:rPr>
                <a:t>   300       0.3 ppm      90</a:t>
              </a:r>
            </a:p>
            <a:p>
              <a:pPr eaLnBrk="0" hangingPunct="0"/>
              <a:r>
                <a:rPr lang="en-US" sz="3200" b="1" dirty="0">
                  <a:latin typeface="Courier New" pitchFamily="49" charset="0"/>
                </a:rPr>
                <a:t>CFC  2000+    0.003 ppm      6</a:t>
              </a:r>
            </a:p>
          </p:txBody>
        </p:sp>
        <p:sp>
          <p:nvSpPr>
            <p:cNvPr id="4" name="Text Box 7">
              <a:extLst>
                <a:ext uri="{FF2B5EF4-FFF2-40B4-BE49-F238E27FC236}">
                  <a16:creationId xmlns:a16="http://schemas.microsoft.com/office/drawing/2014/main" id="{B215476F-C4B3-42B5-9772-0FBDC539C5B4}"/>
                </a:ext>
              </a:extLst>
            </p:cNvPr>
            <p:cNvSpPr txBox="1">
              <a:spLocks noChangeArrowheads="1"/>
            </p:cNvSpPr>
            <p:nvPr/>
          </p:nvSpPr>
          <p:spPr bwMode="auto">
            <a:xfrm>
              <a:off x="1966198" y="2411514"/>
              <a:ext cx="6705682" cy="400110"/>
            </a:xfrm>
            <a:prstGeom prst="rect">
              <a:avLst/>
            </a:prstGeom>
            <a:noFill/>
            <a:ln w="9525" algn="ctr">
              <a:noFill/>
              <a:miter lim="800000"/>
              <a:headEnd/>
              <a:tailEnd/>
            </a:ln>
            <a:effectLst/>
          </p:spPr>
          <p:txBody>
            <a:bodyPr wrap="none">
              <a:spAutoFit/>
            </a:bodyPr>
            <a:lstStyle/>
            <a:p>
              <a:r>
                <a:rPr lang="en-US" sz="2000" b="1" u="sng" dirty="0">
                  <a:latin typeface="Century Gothic" panose="020B0502020202020204" pitchFamily="34" charset="0"/>
                  <a:cs typeface="Times New Roman" panose="02020603050405020304" pitchFamily="18" charset="0"/>
                </a:rPr>
                <a:t>Absorption           Concentration         Relative Impact</a:t>
              </a:r>
            </a:p>
          </p:txBody>
        </p:sp>
      </p:grpSp>
      <p:sp>
        <p:nvSpPr>
          <p:cNvPr id="7" name="Text Box 5">
            <a:extLst>
              <a:ext uri="{FF2B5EF4-FFF2-40B4-BE49-F238E27FC236}">
                <a16:creationId xmlns:a16="http://schemas.microsoft.com/office/drawing/2014/main" id="{D28D15F0-993D-4070-98CB-DA4A8051DDB2}"/>
              </a:ext>
            </a:extLst>
          </p:cNvPr>
          <p:cNvSpPr txBox="1">
            <a:spLocks noChangeArrowheads="1"/>
          </p:cNvSpPr>
          <p:nvPr/>
        </p:nvSpPr>
        <p:spPr bwMode="auto">
          <a:xfrm>
            <a:off x="463053" y="4620512"/>
            <a:ext cx="8093075" cy="1569660"/>
          </a:xfrm>
          <a:prstGeom prst="rect">
            <a:avLst/>
          </a:prstGeom>
          <a:noFill/>
          <a:ln w="9525" algn="ctr">
            <a:noFill/>
            <a:miter lim="800000"/>
            <a:headEnd/>
            <a:tailEnd/>
          </a:ln>
          <a:effectLst/>
        </p:spPr>
        <p:txBody>
          <a:bodyPr>
            <a:spAutoFit/>
          </a:bodyPr>
          <a:lstStyle/>
          <a:p>
            <a:pPr algn="ctr"/>
            <a:r>
              <a:rPr lang="en-US" sz="3200" dirty="0">
                <a:solidFill>
                  <a:schemeClr val="bg1"/>
                </a:solidFill>
              </a:rPr>
              <a:t>The temperature increasing effect is </a:t>
            </a:r>
          </a:p>
          <a:p>
            <a:pPr algn="ctr"/>
            <a:r>
              <a:rPr lang="en-US" sz="3200" dirty="0">
                <a:solidFill>
                  <a:schemeClr val="bg1"/>
                </a:solidFill>
              </a:rPr>
              <a:t>well understood and their abundances </a:t>
            </a:r>
          </a:p>
          <a:p>
            <a:pPr algn="ctr"/>
            <a:r>
              <a:rPr lang="en-US" sz="3200" dirty="0">
                <a:solidFill>
                  <a:schemeClr val="bg1"/>
                </a:solidFill>
              </a:rPr>
              <a:t>well measured by scientists.</a:t>
            </a:r>
          </a:p>
        </p:txBody>
      </p:sp>
    </p:spTree>
    <p:extLst>
      <p:ext uri="{BB962C8B-B14F-4D97-AF65-F5344CB8AC3E}">
        <p14:creationId xmlns:p14="http://schemas.microsoft.com/office/powerpoint/2010/main" val="15947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b/bb/Major_greenhouse_gas_trends.png">
            <a:extLst>
              <a:ext uri="{FF2B5EF4-FFF2-40B4-BE49-F238E27FC236}">
                <a16:creationId xmlns:a16="http://schemas.microsoft.com/office/drawing/2014/main" id="{38BEEB03-F1CF-4494-9DA4-70DF8CED6A5F}"/>
              </a:ext>
            </a:extLst>
          </p:cNvPr>
          <p:cNvPicPr>
            <a:picLocks noChangeAspect="1" noChangeArrowheads="1"/>
          </p:cNvPicPr>
          <p:nvPr/>
        </p:nvPicPr>
        <p:blipFill>
          <a:blip r:embed="rId2" cstate="print"/>
          <a:srcRect/>
          <a:stretch>
            <a:fillRect/>
          </a:stretch>
        </p:blipFill>
        <p:spPr bwMode="auto">
          <a:xfrm>
            <a:off x="0" y="746449"/>
            <a:ext cx="9144000" cy="6111551"/>
          </a:xfrm>
          <a:prstGeom prst="rect">
            <a:avLst/>
          </a:prstGeom>
          <a:noFill/>
        </p:spPr>
      </p:pic>
      <p:sp>
        <p:nvSpPr>
          <p:cNvPr id="3" name="TextBox 2">
            <a:extLst>
              <a:ext uri="{FF2B5EF4-FFF2-40B4-BE49-F238E27FC236}">
                <a16:creationId xmlns:a16="http://schemas.microsoft.com/office/drawing/2014/main" id="{F586AE09-976B-4FEA-B006-F245F969E871}"/>
              </a:ext>
            </a:extLst>
          </p:cNvPr>
          <p:cNvSpPr txBox="1"/>
          <p:nvPr/>
        </p:nvSpPr>
        <p:spPr>
          <a:xfrm>
            <a:off x="2122371" y="0"/>
            <a:ext cx="5110310" cy="707886"/>
          </a:xfrm>
          <a:prstGeom prst="rect">
            <a:avLst/>
          </a:prstGeom>
          <a:noFill/>
        </p:spPr>
        <p:txBody>
          <a:bodyPr wrap="none" rtlCol="0">
            <a:spAutoFit/>
          </a:bodyPr>
          <a:lstStyle/>
          <a:p>
            <a:r>
              <a:rPr lang="en-US" sz="4000" u="sng" dirty="0">
                <a:solidFill>
                  <a:schemeClr val="bg1"/>
                </a:solidFill>
              </a:rPr>
              <a:t>Greenhouse Gas Trends</a:t>
            </a:r>
          </a:p>
        </p:txBody>
      </p:sp>
    </p:spTree>
    <p:extLst>
      <p:ext uri="{BB962C8B-B14F-4D97-AF65-F5344CB8AC3E}">
        <p14:creationId xmlns:p14="http://schemas.microsoft.com/office/powerpoint/2010/main" val="2952483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68D08D-82CC-4460-8D87-AFE3093097B0}"/>
              </a:ext>
            </a:extLst>
          </p:cNvPr>
          <p:cNvSpPr txBox="1"/>
          <p:nvPr/>
        </p:nvSpPr>
        <p:spPr>
          <a:xfrm>
            <a:off x="1033439" y="32919"/>
            <a:ext cx="7300012" cy="646331"/>
          </a:xfrm>
          <a:prstGeom prst="rect">
            <a:avLst/>
          </a:prstGeom>
          <a:noFill/>
        </p:spPr>
        <p:txBody>
          <a:bodyPr wrap="none" rtlCol="0">
            <a:spAutoFit/>
          </a:bodyPr>
          <a:lstStyle/>
          <a:p>
            <a:pPr algn="l"/>
            <a:r>
              <a:rPr lang="en-US" sz="3600" u="sng" dirty="0">
                <a:solidFill>
                  <a:schemeClr val="bg1"/>
                </a:solidFill>
              </a:rPr>
              <a:t>Example of an Opposite Cooling Effect</a:t>
            </a:r>
          </a:p>
        </p:txBody>
      </p:sp>
      <p:pic>
        <p:nvPicPr>
          <p:cNvPr id="3" name="Picture 2" descr="Image result for earth">
            <a:extLst>
              <a:ext uri="{FF2B5EF4-FFF2-40B4-BE49-F238E27FC236}">
                <a16:creationId xmlns:a16="http://schemas.microsoft.com/office/drawing/2014/main" id="{3B336C42-3435-407F-87A2-50645D43F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397" y="1429351"/>
            <a:ext cx="2714638" cy="169664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5B36F79C-16C5-43F6-8207-2C4EDA1A3E52}"/>
              </a:ext>
            </a:extLst>
          </p:cNvPr>
          <p:cNvSpPr/>
          <p:nvPr/>
        </p:nvSpPr>
        <p:spPr>
          <a:xfrm>
            <a:off x="1564105" y="2026118"/>
            <a:ext cx="1744089"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A2267FB-144D-439D-8F01-E84AA5706360}"/>
              </a:ext>
            </a:extLst>
          </p:cNvPr>
          <p:cNvSpPr/>
          <p:nvPr/>
        </p:nvSpPr>
        <p:spPr>
          <a:xfrm>
            <a:off x="1699851" y="1515979"/>
            <a:ext cx="1896587"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ABA6D00-CD0C-4FD3-ADCC-8FD99D72A12F}"/>
              </a:ext>
            </a:extLst>
          </p:cNvPr>
          <p:cNvSpPr/>
          <p:nvPr/>
        </p:nvSpPr>
        <p:spPr>
          <a:xfrm>
            <a:off x="1699852" y="2536257"/>
            <a:ext cx="1823916"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7F3B4AAE-F41F-4B1A-AEBA-325D5BF4BBD3}"/>
              </a:ext>
            </a:extLst>
          </p:cNvPr>
          <p:cNvSpPr/>
          <p:nvPr/>
        </p:nvSpPr>
        <p:spPr>
          <a:xfrm>
            <a:off x="5640404" y="2093495"/>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EE7F37C-D2E7-4F74-B160-3ED90637907B}"/>
              </a:ext>
            </a:extLst>
          </p:cNvPr>
          <p:cNvSpPr/>
          <p:nvPr/>
        </p:nvSpPr>
        <p:spPr>
          <a:xfrm rot="19485276">
            <a:off x="5370896" y="1361089"/>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7E36870-2F2C-4335-BA35-E24DAA7A01C0}"/>
              </a:ext>
            </a:extLst>
          </p:cNvPr>
          <p:cNvSpPr/>
          <p:nvPr/>
        </p:nvSpPr>
        <p:spPr>
          <a:xfrm rot="16200000">
            <a:off x="4413938" y="960036"/>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7612E76-1CFF-4C1A-88A4-45DCFFE4AA30}"/>
              </a:ext>
            </a:extLst>
          </p:cNvPr>
          <p:cNvSpPr/>
          <p:nvPr/>
        </p:nvSpPr>
        <p:spPr>
          <a:xfrm rot="5400000">
            <a:off x="4443208" y="3260754"/>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F8488B8-D296-437C-817D-D480EF575D6B}"/>
              </a:ext>
            </a:extLst>
          </p:cNvPr>
          <p:cNvSpPr/>
          <p:nvPr/>
        </p:nvSpPr>
        <p:spPr>
          <a:xfrm rot="3244789">
            <a:off x="5264562" y="3026007"/>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02D9948-438F-4DA4-802D-A3809987DC7A}"/>
              </a:ext>
            </a:extLst>
          </p:cNvPr>
          <p:cNvSpPr/>
          <p:nvPr/>
        </p:nvSpPr>
        <p:spPr>
          <a:xfrm rot="13540292">
            <a:off x="3641871" y="1294597"/>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75E4384-430C-4DC8-9788-F167E12C97AF}"/>
              </a:ext>
            </a:extLst>
          </p:cNvPr>
          <p:cNvSpPr/>
          <p:nvPr/>
        </p:nvSpPr>
        <p:spPr>
          <a:xfrm rot="10800000">
            <a:off x="3308195" y="2112745"/>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E2523157-7437-4BC2-8AFB-6E91094DAF2C}"/>
              </a:ext>
            </a:extLst>
          </p:cNvPr>
          <p:cNvSpPr/>
          <p:nvPr/>
        </p:nvSpPr>
        <p:spPr>
          <a:xfrm rot="8407337">
            <a:off x="3577702" y="2979668"/>
            <a:ext cx="539015" cy="26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Image result for glass circle">
            <a:extLst>
              <a:ext uri="{FF2B5EF4-FFF2-40B4-BE49-F238E27FC236}">
                <a16:creationId xmlns:a16="http://schemas.microsoft.com/office/drawing/2014/main" id="{F46A637A-5192-4222-A8CA-E786AF2783B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62" t="12672" r="9781" b="9124"/>
          <a:stretch/>
        </p:blipFill>
        <p:spPr bwMode="auto">
          <a:xfrm>
            <a:off x="3291211" y="1075667"/>
            <a:ext cx="2748605" cy="26131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5619552-22D5-4F94-9982-A284332FDADF}"/>
              </a:ext>
            </a:extLst>
          </p:cNvPr>
          <p:cNvSpPr txBox="1"/>
          <p:nvPr/>
        </p:nvSpPr>
        <p:spPr>
          <a:xfrm>
            <a:off x="413887" y="4262105"/>
            <a:ext cx="8422105" cy="2431435"/>
          </a:xfrm>
          <a:prstGeom prst="rect">
            <a:avLst/>
          </a:prstGeom>
          <a:noFill/>
        </p:spPr>
        <p:txBody>
          <a:bodyPr wrap="square" rtlCol="0">
            <a:spAutoFit/>
          </a:bodyPr>
          <a:lstStyle/>
          <a:p>
            <a:pPr algn="ctr"/>
            <a:r>
              <a:rPr lang="en-US" sz="2800" dirty="0">
                <a:solidFill>
                  <a:schemeClr val="bg1"/>
                </a:solidFill>
              </a:rPr>
              <a:t>Enclose the Earth with a </a:t>
            </a:r>
            <a:r>
              <a:rPr lang="en-US" sz="2800" b="1" u="sng" dirty="0">
                <a:solidFill>
                  <a:schemeClr val="bg1"/>
                </a:solidFill>
              </a:rPr>
              <a:t>thin mirror</a:t>
            </a:r>
            <a:r>
              <a:rPr lang="en-US" sz="2800" dirty="0">
                <a:solidFill>
                  <a:schemeClr val="bg1"/>
                </a:solidFill>
              </a:rPr>
              <a:t> that </a:t>
            </a:r>
          </a:p>
          <a:p>
            <a:pPr algn="ctr"/>
            <a:r>
              <a:rPr lang="en-US" sz="2800" dirty="0">
                <a:solidFill>
                  <a:schemeClr val="bg1"/>
                </a:solidFill>
              </a:rPr>
              <a:t>reflects some of the Sun’s light back into space. </a:t>
            </a:r>
          </a:p>
          <a:p>
            <a:pPr algn="ctr"/>
            <a:r>
              <a:rPr lang="en-US" sz="2800" dirty="0">
                <a:solidFill>
                  <a:schemeClr val="bg1"/>
                </a:solidFill>
              </a:rPr>
              <a:t>  </a:t>
            </a:r>
          </a:p>
          <a:p>
            <a:pPr algn="ctr"/>
            <a:r>
              <a:rPr lang="en-US" sz="3600" dirty="0">
                <a:solidFill>
                  <a:schemeClr val="bg1"/>
                </a:solidFill>
              </a:rPr>
              <a:t>The Earth will get cooler</a:t>
            </a:r>
          </a:p>
          <a:p>
            <a:pPr algn="ctr"/>
            <a:endParaRPr lang="en-US" sz="2800" dirty="0">
              <a:solidFill>
                <a:schemeClr val="bg1"/>
              </a:solidFill>
            </a:endParaRPr>
          </a:p>
        </p:txBody>
      </p:sp>
      <p:sp>
        <p:nvSpPr>
          <p:cNvPr id="18" name="Arrow: Right 17">
            <a:extLst>
              <a:ext uri="{FF2B5EF4-FFF2-40B4-BE49-F238E27FC236}">
                <a16:creationId xmlns:a16="http://schemas.microsoft.com/office/drawing/2014/main" id="{205E1C5F-55A2-4DEF-81B2-BD47A844E35F}"/>
              </a:ext>
            </a:extLst>
          </p:cNvPr>
          <p:cNvSpPr/>
          <p:nvPr/>
        </p:nvSpPr>
        <p:spPr>
          <a:xfrm rot="12761469">
            <a:off x="2795743" y="1241895"/>
            <a:ext cx="900541"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5F3F0C6F-A00A-423D-B47F-58F7F2EAE6E5}"/>
              </a:ext>
            </a:extLst>
          </p:cNvPr>
          <p:cNvSpPr/>
          <p:nvPr/>
        </p:nvSpPr>
        <p:spPr>
          <a:xfrm rot="8829746">
            <a:off x="2747133" y="2857711"/>
            <a:ext cx="900541" cy="4427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6" descr="Image result for sun">
            <a:extLst>
              <a:ext uri="{FF2B5EF4-FFF2-40B4-BE49-F238E27FC236}">
                <a16:creationId xmlns:a16="http://schemas.microsoft.com/office/drawing/2014/main" id="{AA4E8B4A-89F9-4DFB-807A-1F804245B2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125" b="6460"/>
          <a:stretch/>
        </p:blipFill>
        <p:spPr bwMode="auto">
          <a:xfrm>
            <a:off x="0" y="627047"/>
            <a:ext cx="1372001" cy="330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0"/>
                            </p:stCondLst>
                            <p:childTnLst>
                              <p:par>
                                <p:cTn id="10" presetID="2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A1EE84-8695-4B5C-AD4F-05D650039E01}"/>
              </a:ext>
            </a:extLst>
          </p:cNvPr>
          <p:cNvSpPr txBox="1"/>
          <p:nvPr/>
        </p:nvSpPr>
        <p:spPr>
          <a:xfrm>
            <a:off x="2847168" y="69473"/>
            <a:ext cx="3242426" cy="646331"/>
          </a:xfrm>
          <a:prstGeom prst="rect">
            <a:avLst/>
          </a:prstGeom>
          <a:noFill/>
        </p:spPr>
        <p:txBody>
          <a:bodyPr wrap="none" rtlCol="0">
            <a:spAutoFit/>
          </a:bodyPr>
          <a:lstStyle/>
          <a:p>
            <a:pPr algn="l"/>
            <a:r>
              <a:rPr lang="en-US" sz="3600" u="sng" dirty="0">
                <a:solidFill>
                  <a:schemeClr val="bg1"/>
                </a:solidFill>
              </a:rPr>
              <a:t>Volcanic Cooling</a:t>
            </a:r>
          </a:p>
        </p:txBody>
      </p:sp>
      <p:pic>
        <p:nvPicPr>
          <p:cNvPr id="3" name="Picture 4">
            <a:extLst>
              <a:ext uri="{FF2B5EF4-FFF2-40B4-BE49-F238E27FC236}">
                <a16:creationId xmlns:a16="http://schemas.microsoft.com/office/drawing/2014/main" id="{7DD0D0E7-0B86-46DC-B5CE-A1FA4D11DE4D}"/>
              </a:ext>
            </a:extLst>
          </p:cNvPr>
          <p:cNvPicPr>
            <a:picLocks noChangeAspect="1" noChangeArrowheads="1"/>
          </p:cNvPicPr>
          <p:nvPr/>
        </p:nvPicPr>
        <p:blipFill>
          <a:blip r:embed="rId2" cstate="print"/>
          <a:srcRect l="8000" t="15237" r="46857" b="13905"/>
          <a:stretch>
            <a:fillRect/>
          </a:stretch>
        </p:blipFill>
        <p:spPr bwMode="auto">
          <a:xfrm>
            <a:off x="-47883" y="836132"/>
            <a:ext cx="5115350" cy="6021868"/>
          </a:xfrm>
          <a:prstGeom prst="rect">
            <a:avLst/>
          </a:prstGeom>
          <a:noFill/>
          <a:ln w="9525" algn="ctr">
            <a:noFill/>
            <a:miter lim="800000"/>
            <a:headEnd/>
            <a:tailEnd/>
          </a:ln>
          <a:effectLst/>
        </p:spPr>
      </p:pic>
      <p:sp>
        <p:nvSpPr>
          <p:cNvPr id="4" name="Text Box 8">
            <a:extLst>
              <a:ext uri="{FF2B5EF4-FFF2-40B4-BE49-F238E27FC236}">
                <a16:creationId xmlns:a16="http://schemas.microsoft.com/office/drawing/2014/main" id="{E5E20598-71C5-4CDC-B57C-56944184ACEE}"/>
              </a:ext>
            </a:extLst>
          </p:cNvPr>
          <p:cNvSpPr txBox="1">
            <a:spLocks noChangeArrowheads="1"/>
          </p:cNvSpPr>
          <p:nvPr/>
        </p:nvSpPr>
        <p:spPr bwMode="auto">
          <a:xfrm>
            <a:off x="5260053" y="881247"/>
            <a:ext cx="3553636" cy="5416868"/>
          </a:xfrm>
          <a:prstGeom prst="rect">
            <a:avLst/>
          </a:prstGeom>
          <a:noFill/>
          <a:ln w="9525" algn="ctr">
            <a:noFill/>
            <a:miter lim="800000"/>
            <a:headEnd/>
            <a:tailEnd/>
          </a:ln>
          <a:effectLst/>
        </p:spPr>
        <p:txBody>
          <a:bodyPr wrap="square">
            <a:spAutoFit/>
          </a:bodyPr>
          <a:lstStyle/>
          <a:p>
            <a:pPr algn="ctr"/>
            <a:r>
              <a:rPr lang="en-US" sz="2800" dirty="0">
                <a:solidFill>
                  <a:schemeClr val="bg1"/>
                </a:solidFill>
              </a:rPr>
              <a:t>Mount Pinatubo erupted on </a:t>
            </a:r>
          </a:p>
          <a:p>
            <a:pPr algn="ctr"/>
            <a:r>
              <a:rPr lang="en-US" sz="2800" dirty="0">
                <a:solidFill>
                  <a:schemeClr val="bg1"/>
                </a:solidFill>
              </a:rPr>
              <a:t>June 15, 1991.</a:t>
            </a:r>
          </a:p>
          <a:p>
            <a:pPr algn="ctr"/>
            <a:endParaRPr lang="en-US" sz="1000" dirty="0">
              <a:solidFill>
                <a:schemeClr val="bg1"/>
              </a:solidFill>
            </a:endParaRPr>
          </a:p>
          <a:p>
            <a:pPr algn="ctr"/>
            <a:r>
              <a:rPr lang="en-US" sz="2800" dirty="0">
                <a:solidFill>
                  <a:schemeClr val="bg1"/>
                </a:solidFill>
              </a:rPr>
              <a:t>Global temperatures dropped by -0.9 °F due to this volcanic eruption.</a:t>
            </a:r>
          </a:p>
          <a:p>
            <a:pPr algn="ctr"/>
            <a:endParaRPr lang="en-US" sz="2800" dirty="0">
              <a:solidFill>
                <a:schemeClr val="bg1"/>
              </a:solidFill>
            </a:endParaRPr>
          </a:p>
          <a:p>
            <a:pPr algn="ctr"/>
            <a:r>
              <a:rPr lang="en-US" sz="2800" dirty="0">
                <a:solidFill>
                  <a:schemeClr val="bg1"/>
                </a:solidFill>
              </a:rPr>
              <a:t>However, this has a short time duration as the ash settles out of the atmosphere.</a:t>
            </a:r>
          </a:p>
        </p:txBody>
      </p:sp>
      <p:pic>
        <p:nvPicPr>
          <p:cNvPr id="5" name="Picture 2" descr="http://photos.mongabay.com/j/berkeley.earth.results.tempgraph.568.jpg">
            <a:extLst>
              <a:ext uri="{FF2B5EF4-FFF2-40B4-BE49-F238E27FC236}">
                <a16:creationId xmlns:a16="http://schemas.microsoft.com/office/drawing/2014/main" id="{50B3BA9D-24BD-41FC-AE00-206743C77F1C}"/>
              </a:ext>
            </a:extLst>
          </p:cNvPr>
          <p:cNvPicPr>
            <a:picLocks noChangeAspect="1" noChangeArrowheads="1"/>
          </p:cNvPicPr>
          <p:nvPr/>
        </p:nvPicPr>
        <p:blipFill rotWithShape="1">
          <a:blip r:embed="rId3" cstate="print"/>
          <a:srcRect l="4837" r="8076"/>
          <a:stretch/>
        </p:blipFill>
        <p:spPr bwMode="auto">
          <a:xfrm>
            <a:off x="33454" y="836132"/>
            <a:ext cx="5034013" cy="3856996"/>
          </a:xfrm>
          <a:prstGeom prst="rect">
            <a:avLst/>
          </a:prstGeom>
          <a:noFill/>
          <a:ln w="38100">
            <a:solidFill>
              <a:schemeClr val="tx1"/>
            </a:solidFill>
          </a:ln>
        </p:spPr>
      </p:pic>
    </p:spTree>
    <p:extLst>
      <p:ext uri="{BB962C8B-B14F-4D97-AF65-F5344CB8AC3E}">
        <p14:creationId xmlns:p14="http://schemas.microsoft.com/office/powerpoint/2010/main" val="21173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222389-8742-457C-B5F8-5C36A93464AB}"/>
              </a:ext>
            </a:extLst>
          </p:cNvPr>
          <p:cNvSpPr txBox="1"/>
          <p:nvPr/>
        </p:nvSpPr>
        <p:spPr>
          <a:xfrm>
            <a:off x="1442734" y="91141"/>
            <a:ext cx="6432029" cy="1077218"/>
          </a:xfrm>
          <a:prstGeom prst="rect">
            <a:avLst/>
          </a:prstGeom>
          <a:noFill/>
        </p:spPr>
        <p:txBody>
          <a:bodyPr wrap="square" rtlCol="0">
            <a:spAutoFit/>
          </a:bodyPr>
          <a:lstStyle/>
          <a:p>
            <a:pPr algn="ctr"/>
            <a:r>
              <a:rPr lang="en-US" sz="3200" dirty="0">
                <a:solidFill>
                  <a:schemeClr val="bg1"/>
                </a:solidFill>
              </a:rPr>
              <a:t>What if the forecast predicted a </a:t>
            </a:r>
          </a:p>
          <a:p>
            <a:pPr algn="ctr"/>
            <a:r>
              <a:rPr lang="en-US" sz="3200" dirty="0">
                <a:solidFill>
                  <a:schemeClr val="bg1"/>
                </a:solidFill>
              </a:rPr>
              <a:t>probability distribution? </a:t>
            </a:r>
          </a:p>
        </p:txBody>
      </p:sp>
      <p:sp>
        <p:nvSpPr>
          <p:cNvPr id="8" name="TextBox 7">
            <a:extLst>
              <a:ext uri="{FF2B5EF4-FFF2-40B4-BE49-F238E27FC236}">
                <a16:creationId xmlns:a16="http://schemas.microsoft.com/office/drawing/2014/main" id="{70049143-5642-4F9D-B0F1-D4DB91618B48}"/>
              </a:ext>
            </a:extLst>
          </p:cNvPr>
          <p:cNvSpPr txBox="1"/>
          <p:nvPr/>
        </p:nvSpPr>
        <p:spPr>
          <a:xfrm>
            <a:off x="282487" y="5155553"/>
            <a:ext cx="8752524" cy="523220"/>
          </a:xfrm>
          <a:prstGeom prst="rect">
            <a:avLst/>
          </a:prstGeom>
          <a:noFill/>
        </p:spPr>
        <p:txBody>
          <a:bodyPr wrap="none" rtlCol="0">
            <a:spAutoFit/>
          </a:bodyPr>
          <a:lstStyle/>
          <a:p>
            <a:pPr algn="l"/>
            <a:r>
              <a:rPr lang="en-US" sz="2800" dirty="0">
                <a:solidFill>
                  <a:schemeClr val="bg1"/>
                </a:solidFill>
              </a:rPr>
              <a:t>How is this helpful – they aren’t predicting anything really?</a:t>
            </a:r>
          </a:p>
        </p:txBody>
      </p:sp>
      <p:sp>
        <p:nvSpPr>
          <p:cNvPr id="2" name="Rectangle 1">
            <a:extLst>
              <a:ext uri="{FF2B5EF4-FFF2-40B4-BE49-F238E27FC236}">
                <a16:creationId xmlns:a16="http://schemas.microsoft.com/office/drawing/2014/main" id="{58765263-2403-42FD-8772-316FA500C3D8}"/>
              </a:ext>
            </a:extLst>
          </p:cNvPr>
          <p:cNvSpPr/>
          <p:nvPr/>
        </p:nvSpPr>
        <p:spPr>
          <a:xfrm>
            <a:off x="1520789" y="1361975"/>
            <a:ext cx="6203482" cy="3503596"/>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C008D3-89E0-474B-9821-A5D81B20B403}"/>
              </a:ext>
            </a:extLst>
          </p:cNvPr>
          <p:cNvSpPr txBox="1"/>
          <p:nvPr/>
        </p:nvSpPr>
        <p:spPr>
          <a:xfrm>
            <a:off x="4704825" y="4205622"/>
            <a:ext cx="2384179" cy="523220"/>
          </a:xfrm>
          <a:prstGeom prst="rect">
            <a:avLst/>
          </a:prstGeom>
          <a:noFill/>
        </p:spPr>
        <p:txBody>
          <a:bodyPr wrap="none" rtlCol="0">
            <a:spAutoFit/>
          </a:bodyPr>
          <a:lstStyle/>
          <a:p>
            <a:pPr algn="l"/>
            <a:r>
              <a:rPr lang="en-US" sz="2800" dirty="0">
                <a:solidFill>
                  <a:schemeClr val="bg1"/>
                </a:solidFill>
              </a:rPr>
              <a:t>Inches of Snow</a:t>
            </a:r>
          </a:p>
        </p:txBody>
      </p:sp>
      <p:sp>
        <p:nvSpPr>
          <p:cNvPr id="10" name="TextBox 9">
            <a:extLst>
              <a:ext uri="{FF2B5EF4-FFF2-40B4-BE49-F238E27FC236}">
                <a16:creationId xmlns:a16="http://schemas.microsoft.com/office/drawing/2014/main" id="{CB771391-7BDB-476A-8106-26FA2FB803E4}"/>
              </a:ext>
            </a:extLst>
          </p:cNvPr>
          <p:cNvSpPr txBox="1"/>
          <p:nvPr/>
        </p:nvSpPr>
        <p:spPr>
          <a:xfrm rot="16200000">
            <a:off x="1319942" y="2397366"/>
            <a:ext cx="1756250" cy="523220"/>
          </a:xfrm>
          <a:prstGeom prst="rect">
            <a:avLst/>
          </a:prstGeom>
          <a:noFill/>
        </p:spPr>
        <p:txBody>
          <a:bodyPr wrap="none" rtlCol="0">
            <a:spAutoFit/>
          </a:bodyPr>
          <a:lstStyle/>
          <a:p>
            <a:pPr algn="l"/>
            <a:r>
              <a:rPr lang="en-US" sz="2800" dirty="0">
                <a:solidFill>
                  <a:schemeClr val="bg1"/>
                </a:solidFill>
              </a:rPr>
              <a:t>Probability</a:t>
            </a:r>
          </a:p>
        </p:txBody>
      </p:sp>
      <p:sp>
        <p:nvSpPr>
          <p:cNvPr id="12" name="Rectangle 11">
            <a:extLst>
              <a:ext uri="{FF2B5EF4-FFF2-40B4-BE49-F238E27FC236}">
                <a16:creationId xmlns:a16="http://schemas.microsoft.com/office/drawing/2014/main" id="{C7288B4A-588D-41BC-9206-FB1C7285FE48}"/>
              </a:ext>
            </a:extLst>
          </p:cNvPr>
          <p:cNvSpPr/>
          <p:nvPr/>
        </p:nvSpPr>
        <p:spPr>
          <a:xfrm>
            <a:off x="3188885" y="2980207"/>
            <a:ext cx="596766" cy="8505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C403F7-B4BA-4509-BE52-C9351C5AD626}"/>
              </a:ext>
            </a:extLst>
          </p:cNvPr>
          <p:cNvSpPr/>
          <p:nvPr/>
        </p:nvSpPr>
        <p:spPr>
          <a:xfrm>
            <a:off x="2557423" y="2319473"/>
            <a:ext cx="596766" cy="15189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DA468F-D222-4BCA-95FB-25D6250D5FCF}"/>
              </a:ext>
            </a:extLst>
          </p:cNvPr>
          <p:cNvSpPr/>
          <p:nvPr/>
        </p:nvSpPr>
        <p:spPr>
          <a:xfrm>
            <a:off x="3825630" y="2974813"/>
            <a:ext cx="596766" cy="8228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59A779-44F2-48FB-8C6E-6D12D7CD8039}"/>
              </a:ext>
            </a:extLst>
          </p:cNvPr>
          <p:cNvSpPr/>
          <p:nvPr/>
        </p:nvSpPr>
        <p:spPr>
          <a:xfrm>
            <a:off x="5114123" y="3477878"/>
            <a:ext cx="596766" cy="33427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203974-B287-4836-AE51-AD98B55AC76C}"/>
              </a:ext>
            </a:extLst>
          </p:cNvPr>
          <p:cNvSpPr/>
          <p:nvPr/>
        </p:nvSpPr>
        <p:spPr>
          <a:xfrm>
            <a:off x="5765809" y="3643127"/>
            <a:ext cx="596766" cy="1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40E7299-4ED1-4540-897A-3B7F7BB6C4C0}"/>
              </a:ext>
            </a:extLst>
          </p:cNvPr>
          <p:cNvSpPr txBox="1"/>
          <p:nvPr/>
        </p:nvSpPr>
        <p:spPr>
          <a:xfrm>
            <a:off x="3144564" y="2474530"/>
            <a:ext cx="715260" cy="461665"/>
          </a:xfrm>
          <a:prstGeom prst="rect">
            <a:avLst/>
          </a:prstGeom>
          <a:noFill/>
        </p:spPr>
        <p:txBody>
          <a:bodyPr wrap="none" rtlCol="0">
            <a:spAutoFit/>
          </a:bodyPr>
          <a:lstStyle/>
          <a:p>
            <a:pPr algn="l"/>
            <a:r>
              <a:rPr lang="en-US" sz="2400" dirty="0">
                <a:solidFill>
                  <a:schemeClr val="bg1"/>
                </a:solidFill>
              </a:rPr>
              <a:t>20%</a:t>
            </a:r>
          </a:p>
        </p:txBody>
      </p:sp>
      <p:sp>
        <p:nvSpPr>
          <p:cNvPr id="19" name="TextBox 18">
            <a:extLst>
              <a:ext uri="{FF2B5EF4-FFF2-40B4-BE49-F238E27FC236}">
                <a16:creationId xmlns:a16="http://schemas.microsoft.com/office/drawing/2014/main" id="{1B5B3D66-2202-428D-A01E-20144190C6AD}"/>
              </a:ext>
            </a:extLst>
          </p:cNvPr>
          <p:cNvSpPr txBox="1"/>
          <p:nvPr/>
        </p:nvSpPr>
        <p:spPr>
          <a:xfrm>
            <a:off x="2502503" y="1860650"/>
            <a:ext cx="715260" cy="461665"/>
          </a:xfrm>
          <a:prstGeom prst="rect">
            <a:avLst/>
          </a:prstGeom>
          <a:noFill/>
        </p:spPr>
        <p:txBody>
          <a:bodyPr wrap="none" rtlCol="0">
            <a:spAutoFit/>
          </a:bodyPr>
          <a:lstStyle/>
          <a:p>
            <a:pPr algn="l"/>
            <a:r>
              <a:rPr lang="en-US" sz="2400" dirty="0">
                <a:solidFill>
                  <a:schemeClr val="bg1"/>
                </a:solidFill>
              </a:rPr>
              <a:t>40%</a:t>
            </a:r>
          </a:p>
        </p:txBody>
      </p:sp>
      <p:sp>
        <p:nvSpPr>
          <p:cNvPr id="20" name="TextBox 19">
            <a:extLst>
              <a:ext uri="{FF2B5EF4-FFF2-40B4-BE49-F238E27FC236}">
                <a16:creationId xmlns:a16="http://schemas.microsoft.com/office/drawing/2014/main" id="{44D5C03E-4A44-4DF5-860E-5FA5D4F2F0DB}"/>
              </a:ext>
            </a:extLst>
          </p:cNvPr>
          <p:cNvSpPr txBox="1"/>
          <p:nvPr/>
        </p:nvSpPr>
        <p:spPr>
          <a:xfrm>
            <a:off x="3795748" y="2504102"/>
            <a:ext cx="715260" cy="461665"/>
          </a:xfrm>
          <a:prstGeom prst="rect">
            <a:avLst/>
          </a:prstGeom>
          <a:noFill/>
        </p:spPr>
        <p:txBody>
          <a:bodyPr wrap="none" rtlCol="0">
            <a:spAutoFit/>
          </a:bodyPr>
          <a:lstStyle/>
          <a:p>
            <a:pPr algn="l"/>
            <a:r>
              <a:rPr lang="en-US" sz="2400" dirty="0">
                <a:solidFill>
                  <a:schemeClr val="bg1"/>
                </a:solidFill>
              </a:rPr>
              <a:t>20%</a:t>
            </a:r>
          </a:p>
        </p:txBody>
      </p:sp>
      <p:sp>
        <p:nvSpPr>
          <p:cNvPr id="21" name="TextBox 20">
            <a:extLst>
              <a:ext uri="{FF2B5EF4-FFF2-40B4-BE49-F238E27FC236}">
                <a16:creationId xmlns:a16="http://schemas.microsoft.com/office/drawing/2014/main" id="{54F749EA-DF97-4E2E-853C-1D7AC1496DD5}"/>
              </a:ext>
            </a:extLst>
          </p:cNvPr>
          <p:cNvSpPr txBox="1"/>
          <p:nvPr/>
        </p:nvSpPr>
        <p:spPr>
          <a:xfrm>
            <a:off x="5147815" y="3013547"/>
            <a:ext cx="559769" cy="461665"/>
          </a:xfrm>
          <a:prstGeom prst="rect">
            <a:avLst/>
          </a:prstGeom>
          <a:noFill/>
        </p:spPr>
        <p:txBody>
          <a:bodyPr wrap="none" rtlCol="0">
            <a:spAutoFit/>
          </a:bodyPr>
          <a:lstStyle/>
          <a:p>
            <a:pPr algn="l"/>
            <a:r>
              <a:rPr lang="en-US" sz="2400" dirty="0">
                <a:solidFill>
                  <a:schemeClr val="bg1"/>
                </a:solidFill>
              </a:rPr>
              <a:t>7%</a:t>
            </a:r>
          </a:p>
        </p:txBody>
      </p:sp>
      <p:sp>
        <p:nvSpPr>
          <p:cNvPr id="22" name="TextBox 21">
            <a:extLst>
              <a:ext uri="{FF2B5EF4-FFF2-40B4-BE49-F238E27FC236}">
                <a16:creationId xmlns:a16="http://schemas.microsoft.com/office/drawing/2014/main" id="{33C92F08-1105-4365-8ED3-7FB3F801B7C2}"/>
              </a:ext>
            </a:extLst>
          </p:cNvPr>
          <p:cNvSpPr txBox="1"/>
          <p:nvPr/>
        </p:nvSpPr>
        <p:spPr>
          <a:xfrm>
            <a:off x="5789406" y="3167142"/>
            <a:ext cx="559769" cy="461665"/>
          </a:xfrm>
          <a:prstGeom prst="rect">
            <a:avLst/>
          </a:prstGeom>
          <a:noFill/>
        </p:spPr>
        <p:txBody>
          <a:bodyPr wrap="none" rtlCol="0">
            <a:spAutoFit/>
          </a:bodyPr>
          <a:lstStyle/>
          <a:p>
            <a:pPr algn="l"/>
            <a:r>
              <a:rPr lang="en-US" sz="2400" dirty="0">
                <a:solidFill>
                  <a:schemeClr val="bg1"/>
                </a:solidFill>
              </a:rPr>
              <a:t>3%</a:t>
            </a:r>
          </a:p>
        </p:txBody>
      </p:sp>
      <p:cxnSp>
        <p:nvCxnSpPr>
          <p:cNvPr id="3" name="Straight Arrow Connector 2">
            <a:extLst>
              <a:ext uri="{FF2B5EF4-FFF2-40B4-BE49-F238E27FC236}">
                <a16:creationId xmlns:a16="http://schemas.microsoft.com/office/drawing/2014/main" id="{9B000D6B-9F51-4E0D-9F87-9F687A4C135D}"/>
              </a:ext>
            </a:extLst>
          </p:cNvPr>
          <p:cNvCxnSpPr>
            <a:cxnSpLocks/>
          </p:cNvCxnSpPr>
          <p:nvPr/>
        </p:nvCxnSpPr>
        <p:spPr>
          <a:xfrm>
            <a:off x="2507379" y="3821195"/>
            <a:ext cx="4581625"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6A6B59-63B0-495B-AB44-45986B1643FD}"/>
              </a:ext>
            </a:extLst>
          </p:cNvPr>
          <p:cNvSpPr txBox="1"/>
          <p:nvPr/>
        </p:nvSpPr>
        <p:spPr>
          <a:xfrm>
            <a:off x="2507379" y="3802029"/>
            <a:ext cx="590226" cy="461665"/>
          </a:xfrm>
          <a:prstGeom prst="rect">
            <a:avLst/>
          </a:prstGeom>
          <a:noFill/>
        </p:spPr>
        <p:txBody>
          <a:bodyPr wrap="none" rtlCol="0">
            <a:spAutoFit/>
          </a:bodyPr>
          <a:lstStyle/>
          <a:p>
            <a:pPr algn="l"/>
            <a:r>
              <a:rPr lang="en-US" sz="2400" dirty="0">
                <a:solidFill>
                  <a:schemeClr val="bg1"/>
                </a:solidFill>
              </a:rPr>
              <a:t>0-2</a:t>
            </a:r>
          </a:p>
        </p:txBody>
      </p:sp>
      <p:sp>
        <p:nvSpPr>
          <p:cNvPr id="26" name="TextBox 25">
            <a:extLst>
              <a:ext uri="{FF2B5EF4-FFF2-40B4-BE49-F238E27FC236}">
                <a16:creationId xmlns:a16="http://schemas.microsoft.com/office/drawing/2014/main" id="{F7BB13A0-18BB-45F8-8914-64200505D681}"/>
              </a:ext>
            </a:extLst>
          </p:cNvPr>
          <p:cNvSpPr txBox="1"/>
          <p:nvPr/>
        </p:nvSpPr>
        <p:spPr>
          <a:xfrm>
            <a:off x="3155977" y="3788466"/>
            <a:ext cx="590226" cy="461665"/>
          </a:xfrm>
          <a:prstGeom prst="rect">
            <a:avLst/>
          </a:prstGeom>
          <a:noFill/>
        </p:spPr>
        <p:txBody>
          <a:bodyPr wrap="none" rtlCol="0">
            <a:spAutoFit/>
          </a:bodyPr>
          <a:lstStyle/>
          <a:p>
            <a:pPr algn="l"/>
            <a:r>
              <a:rPr lang="en-US" sz="2400" dirty="0">
                <a:solidFill>
                  <a:schemeClr val="bg1"/>
                </a:solidFill>
              </a:rPr>
              <a:t>2-4</a:t>
            </a:r>
          </a:p>
        </p:txBody>
      </p:sp>
      <p:sp>
        <p:nvSpPr>
          <p:cNvPr id="27" name="TextBox 26">
            <a:extLst>
              <a:ext uri="{FF2B5EF4-FFF2-40B4-BE49-F238E27FC236}">
                <a16:creationId xmlns:a16="http://schemas.microsoft.com/office/drawing/2014/main" id="{75B24EF8-FDFF-4C50-9195-BFB5A5D0B1A7}"/>
              </a:ext>
            </a:extLst>
          </p:cNvPr>
          <p:cNvSpPr txBox="1"/>
          <p:nvPr/>
        </p:nvSpPr>
        <p:spPr>
          <a:xfrm>
            <a:off x="3805937" y="3786602"/>
            <a:ext cx="590226" cy="461665"/>
          </a:xfrm>
          <a:prstGeom prst="rect">
            <a:avLst/>
          </a:prstGeom>
          <a:noFill/>
        </p:spPr>
        <p:txBody>
          <a:bodyPr wrap="none" rtlCol="0">
            <a:spAutoFit/>
          </a:bodyPr>
          <a:lstStyle/>
          <a:p>
            <a:pPr algn="l"/>
            <a:r>
              <a:rPr lang="en-US" sz="2400" dirty="0">
                <a:solidFill>
                  <a:schemeClr val="bg1"/>
                </a:solidFill>
              </a:rPr>
              <a:t>4-6</a:t>
            </a:r>
          </a:p>
        </p:txBody>
      </p:sp>
      <p:sp>
        <p:nvSpPr>
          <p:cNvPr id="28" name="TextBox 27">
            <a:extLst>
              <a:ext uri="{FF2B5EF4-FFF2-40B4-BE49-F238E27FC236}">
                <a16:creationId xmlns:a16="http://schemas.microsoft.com/office/drawing/2014/main" id="{9D8D19CC-9DAD-42BA-BA2A-13C2A71FA063}"/>
              </a:ext>
            </a:extLst>
          </p:cNvPr>
          <p:cNvSpPr txBox="1"/>
          <p:nvPr/>
        </p:nvSpPr>
        <p:spPr>
          <a:xfrm>
            <a:off x="4434281" y="3789907"/>
            <a:ext cx="590226" cy="461665"/>
          </a:xfrm>
          <a:prstGeom prst="rect">
            <a:avLst/>
          </a:prstGeom>
          <a:noFill/>
        </p:spPr>
        <p:txBody>
          <a:bodyPr wrap="none" rtlCol="0">
            <a:spAutoFit/>
          </a:bodyPr>
          <a:lstStyle/>
          <a:p>
            <a:pPr algn="l"/>
            <a:r>
              <a:rPr lang="en-US" sz="2400" dirty="0">
                <a:solidFill>
                  <a:schemeClr val="bg1"/>
                </a:solidFill>
              </a:rPr>
              <a:t>6-8</a:t>
            </a:r>
          </a:p>
        </p:txBody>
      </p:sp>
      <p:sp>
        <p:nvSpPr>
          <p:cNvPr id="29" name="TextBox 28">
            <a:extLst>
              <a:ext uri="{FF2B5EF4-FFF2-40B4-BE49-F238E27FC236}">
                <a16:creationId xmlns:a16="http://schemas.microsoft.com/office/drawing/2014/main" id="{EC9885CD-A8D6-4926-89D8-2BAEF6CDC48C}"/>
              </a:ext>
            </a:extLst>
          </p:cNvPr>
          <p:cNvSpPr txBox="1"/>
          <p:nvPr/>
        </p:nvSpPr>
        <p:spPr>
          <a:xfrm>
            <a:off x="5059203" y="3782577"/>
            <a:ext cx="745717" cy="461665"/>
          </a:xfrm>
          <a:prstGeom prst="rect">
            <a:avLst/>
          </a:prstGeom>
          <a:noFill/>
        </p:spPr>
        <p:txBody>
          <a:bodyPr wrap="none" rtlCol="0">
            <a:spAutoFit/>
          </a:bodyPr>
          <a:lstStyle/>
          <a:p>
            <a:pPr algn="l"/>
            <a:r>
              <a:rPr lang="en-US" sz="2400" dirty="0">
                <a:solidFill>
                  <a:schemeClr val="bg1"/>
                </a:solidFill>
              </a:rPr>
              <a:t>8-10</a:t>
            </a:r>
          </a:p>
        </p:txBody>
      </p:sp>
      <p:sp>
        <p:nvSpPr>
          <p:cNvPr id="30" name="TextBox 29">
            <a:extLst>
              <a:ext uri="{FF2B5EF4-FFF2-40B4-BE49-F238E27FC236}">
                <a16:creationId xmlns:a16="http://schemas.microsoft.com/office/drawing/2014/main" id="{91E31F93-3008-45FF-A395-F215E27D80C0}"/>
              </a:ext>
            </a:extLst>
          </p:cNvPr>
          <p:cNvSpPr txBox="1"/>
          <p:nvPr/>
        </p:nvSpPr>
        <p:spPr>
          <a:xfrm>
            <a:off x="5733247" y="3786053"/>
            <a:ext cx="901209" cy="461665"/>
          </a:xfrm>
          <a:prstGeom prst="rect">
            <a:avLst/>
          </a:prstGeom>
          <a:noFill/>
        </p:spPr>
        <p:txBody>
          <a:bodyPr wrap="none" rtlCol="0">
            <a:spAutoFit/>
          </a:bodyPr>
          <a:lstStyle/>
          <a:p>
            <a:pPr algn="l"/>
            <a:r>
              <a:rPr lang="en-US" sz="2400" dirty="0">
                <a:solidFill>
                  <a:schemeClr val="bg1"/>
                </a:solidFill>
              </a:rPr>
              <a:t>10-12</a:t>
            </a:r>
          </a:p>
        </p:txBody>
      </p:sp>
      <p:sp>
        <p:nvSpPr>
          <p:cNvPr id="31" name="TextBox 30">
            <a:extLst>
              <a:ext uri="{FF2B5EF4-FFF2-40B4-BE49-F238E27FC236}">
                <a16:creationId xmlns:a16="http://schemas.microsoft.com/office/drawing/2014/main" id="{30AA7EA0-4C2D-4DAE-8F80-0BB40EBC20D8}"/>
              </a:ext>
            </a:extLst>
          </p:cNvPr>
          <p:cNvSpPr txBox="1"/>
          <p:nvPr/>
        </p:nvSpPr>
        <p:spPr>
          <a:xfrm>
            <a:off x="1336004" y="5839262"/>
            <a:ext cx="6270178" cy="954107"/>
          </a:xfrm>
          <a:prstGeom prst="rect">
            <a:avLst/>
          </a:prstGeom>
          <a:noFill/>
        </p:spPr>
        <p:txBody>
          <a:bodyPr wrap="none" rtlCol="0">
            <a:spAutoFit/>
          </a:bodyPr>
          <a:lstStyle/>
          <a:p>
            <a:pPr algn="ctr"/>
            <a:r>
              <a:rPr lang="en-US" sz="2800" dirty="0">
                <a:solidFill>
                  <a:schemeClr val="bg1"/>
                </a:solidFill>
              </a:rPr>
              <a:t>However, scientists are always thinking in </a:t>
            </a:r>
          </a:p>
          <a:p>
            <a:pPr algn="ctr"/>
            <a:r>
              <a:rPr lang="en-US" sz="2800" dirty="0">
                <a:solidFill>
                  <a:schemeClr val="bg1"/>
                </a:solidFill>
              </a:rPr>
              <a:t>terms of probabilities.</a:t>
            </a:r>
          </a:p>
        </p:txBody>
      </p:sp>
      <p:sp>
        <p:nvSpPr>
          <p:cNvPr id="32" name="Rectangle 31">
            <a:extLst>
              <a:ext uri="{FF2B5EF4-FFF2-40B4-BE49-F238E27FC236}">
                <a16:creationId xmlns:a16="http://schemas.microsoft.com/office/drawing/2014/main" id="{EC3FA152-F09C-491A-B0D8-29618AE757F6}"/>
              </a:ext>
            </a:extLst>
          </p:cNvPr>
          <p:cNvSpPr/>
          <p:nvPr/>
        </p:nvSpPr>
        <p:spPr>
          <a:xfrm>
            <a:off x="4474454" y="3335960"/>
            <a:ext cx="596766" cy="4531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624527-4131-4B46-954D-B2B071AC8555}"/>
              </a:ext>
            </a:extLst>
          </p:cNvPr>
          <p:cNvSpPr txBox="1"/>
          <p:nvPr/>
        </p:nvSpPr>
        <p:spPr>
          <a:xfrm>
            <a:off x="4460015" y="2820701"/>
            <a:ext cx="715260" cy="461665"/>
          </a:xfrm>
          <a:prstGeom prst="rect">
            <a:avLst/>
          </a:prstGeom>
          <a:noFill/>
        </p:spPr>
        <p:txBody>
          <a:bodyPr wrap="none" rtlCol="0">
            <a:spAutoFit/>
          </a:bodyPr>
          <a:lstStyle/>
          <a:p>
            <a:pPr algn="l"/>
            <a:r>
              <a:rPr lang="en-US" sz="2400" dirty="0">
                <a:solidFill>
                  <a:schemeClr val="bg1"/>
                </a:solidFill>
              </a:rPr>
              <a:t>10%</a:t>
            </a:r>
          </a:p>
        </p:txBody>
      </p:sp>
      <p:cxnSp>
        <p:nvCxnSpPr>
          <p:cNvPr id="34" name="Straight Arrow Connector 33">
            <a:extLst>
              <a:ext uri="{FF2B5EF4-FFF2-40B4-BE49-F238E27FC236}">
                <a16:creationId xmlns:a16="http://schemas.microsoft.com/office/drawing/2014/main" id="{CBD869AD-9454-4C3F-9660-C78DA273F311}"/>
              </a:ext>
            </a:extLst>
          </p:cNvPr>
          <p:cNvCxnSpPr>
            <a:cxnSpLocks/>
          </p:cNvCxnSpPr>
          <p:nvPr/>
        </p:nvCxnSpPr>
        <p:spPr>
          <a:xfrm flipV="1">
            <a:off x="2512693" y="1808444"/>
            <a:ext cx="0" cy="20245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0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p:bldP spid="10" grpId="0"/>
      <p:bldP spid="12" grpId="0" animBg="1"/>
      <p:bldP spid="13" grpId="0" animBg="1"/>
      <p:bldP spid="14" grpId="0" animBg="1"/>
      <p:bldP spid="15" grpId="0" animBg="1"/>
      <p:bldP spid="16" grpId="0" animBg="1"/>
      <p:bldP spid="18" grpId="0"/>
      <p:bldP spid="19" grpId="0"/>
      <p:bldP spid="20" grpId="0"/>
      <p:bldP spid="21" grpId="0"/>
      <p:bldP spid="22" grpId="0"/>
      <p:bldP spid="25" grpId="0"/>
      <p:bldP spid="26" grpId="0"/>
      <p:bldP spid="27" grpId="0"/>
      <p:bldP spid="28" grpId="0"/>
      <p:bldP spid="29" grpId="0"/>
      <p:bldP spid="30" grpId="0"/>
      <p:bldP spid="31" grpId="0"/>
      <p:bldP spid="32" grpId="0" animBg="1"/>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A852B-91F7-45B5-8787-6FA3846DE152}"/>
              </a:ext>
            </a:extLst>
          </p:cNvPr>
          <p:cNvSpPr txBox="1"/>
          <p:nvPr/>
        </p:nvSpPr>
        <p:spPr>
          <a:xfrm>
            <a:off x="2324501" y="1207970"/>
            <a:ext cx="4880567" cy="830997"/>
          </a:xfrm>
          <a:prstGeom prst="rect">
            <a:avLst/>
          </a:prstGeom>
          <a:noFill/>
        </p:spPr>
        <p:txBody>
          <a:bodyPr wrap="none" rtlCol="0">
            <a:spAutoFit/>
          </a:bodyPr>
          <a:lstStyle/>
          <a:p>
            <a:pPr algn="l"/>
            <a:r>
              <a:rPr lang="en-US" sz="4800" dirty="0">
                <a:solidFill>
                  <a:schemeClr val="bg1"/>
                </a:solidFill>
              </a:rPr>
              <a:t>Do the Experiment</a:t>
            </a:r>
          </a:p>
        </p:txBody>
      </p:sp>
      <p:pic>
        <p:nvPicPr>
          <p:cNvPr id="4" name="Picture 2" descr="Image result for earth">
            <a:extLst>
              <a:ext uri="{FF2B5EF4-FFF2-40B4-BE49-F238E27FC236}">
                <a16:creationId xmlns:a16="http://schemas.microsoft.com/office/drawing/2014/main" id="{51E542AA-30CD-4B6B-98C7-EAC65C394C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45"/>
          <a:stretch/>
        </p:blipFill>
        <p:spPr bwMode="auto">
          <a:xfrm>
            <a:off x="3292832" y="3031352"/>
            <a:ext cx="2458262" cy="169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76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s.reading.ac.uk/climate-lab-book/files/2016/06/spiral_2017_large-1.gif">
            <a:extLst>
              <a:ext uri="{FF2B5EF4-FFF2-40B4-BE49-F238E27FC236}">
                <a16:creationId xmlns:a16="http://schemas.microsoft.com/office/drawing/2014/main" id="{21C6510B-B0F8-46F3-AC4A-46A107B121E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56676" y="281972"/>
            <a:ext cx="5602756" cy="59556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B6EC09-4C43-466F-98A9-D985F41FF6D4}"/>
              </a:ext>
            </a:extLst>
          </p:cNvPr>
          <p:cNvSpPr txBox="1"/>
          <p:nvPr/>
        </p:nvSpPr>
        <p:spPr>
          <a:xfrm>
            <a:off x="1377642" y="6334780"/>
            <a:ext cx="6665223" cy="523220"/>
          </a:xfrm>
          <a:prstGeom prst="rect">
            <a:avLst/>
          </a:prstGeom>
          <a:noFill/>
        </p:spPr>
        <p:txBody>
          <a:bodyPr wrap="none" rtlCol="0">
            <a:spAutoFit/>
          </a:bodyPr>
          <a:lstStyle/>
          <a:p>
            <a:r>
              <a:rPr lang="en-US" sz="2800" dirty="0">
                <a:solidFill>
                  <a:schemeClr val="bg1"/>
                </a:solidFill>
              </a:rPr>
              <a:t>https://www.climate-lab-book.ac.uk/spirals/</a:t>
            </a:r>
          </a:p>
        </p:txBody>
      </p:sp>
    </p:spTree>
    <p:extLst>
      <p:ext uri="{BB962C8B-B14F-4D97-AF65-F5344CB8AC3E}">
        <p14:creationId xmlns:p14="http://schemas.microsoft.com/office/powerpoint/2010/main" val="1935854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76200"/>
            <a:ext cx="12009119" cy="400110"/>
          </a:xfrm>
          <a:prstGeom prst="rect">
            <a:avLst/>
          </a:prstGeom>
          <a:noFill/>
        </p:spPr>
        <p:txBody>
          <a:bodyPr wrap="square" rtlCol="0">
            <a:spAutoFit/>
          </a:bodyPr>
          <a:lstStyle/>
          <a:p>
            <a:r>
              <a:rPr lang="en-US" sz="2000" dirty="0">
                <a:solidFill>
                  <a:srgbClr val="FF0000"/>
                </a:solidFill>
              </a:rPr>
              <a:t>https://www.ncdc.noaa.gov/cag/time-series/global/globe/land/ytd/12/1880-2017</a:t>
            </a:r>
          </a:p>
        </p:txBody>
      </p:sp>
      <p:sp>
        <p:nvSpPr>
          <p:cNvPr id="5" name="TextBox 4"/>
          <p:cNvSpPr txBox="1"/>
          <p:nvPr/>
        </p:nvSpPr>
        <p:spPr>
          <a:xfrm>
            <a:off x="653413" y="6346635"/>
            <a:ext cx="7688964" cy="461665"/>
          </a:xfrm>
          <a:prstGeom prst="rect">
            <a:avLst/>
          </a:prstGeom>
          <a:noFill/>
        </p:spPr>
        <p:txBody>
          <a:bodyPr wrap="none" rtlCol="0">
            <a:spAutoFit/>
          </a:bodyPr>
          <a:lstStyle/>
          <a:p>
            <a:r>
              <a:rPr lang="en-US" sz="2400" dirty="0">
                <a:solidFill>
                  <a:srgbClr val="FFFF00"/>
                </a:solidFill>
              </a:rPr>
              <a:t>At the NOAA web page, you can plot all the data they have…</a:t>
            </a:r>
          </a:p>
        </p:txBody>
      </p:sp>
      <p:pic>
        <p:nvPicPr>
          <p:cNvPr id="9" name="Picture 8">
            <a:extLst>
              <a:ext uri="{FF2B5EF4-FFF2-40B4-BE49-F238E27FC236}">
                <a16:creationId xmlns:a16="http://schemas.microsoft.com/office/drawing/2014/main" id="{8DFF7DF8-84D9-4789-980E-10BFABAE3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9891"/>
            <a:ext cx="9144000" cy="5598367"/>
          </a:xfrm>
          <a:prstGeom prst="rect">
            <a:avLst/>
          </a:prstGeom>
        </p:spPr>
      </p:pic>
    </p:spTree>
    <p:extLst>
      <p:ext uri="{BB962C8B-B14F-4D97-AF65-F5344CB8AC3E}">
        <p14:creationId xmlns:p14="http://schemas.microsoft.com/office/powerpoint/2010/main" val="812178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F3054B-65EE-4259-9462-9B62406F6B90}"/>
              </a:ext>
            </a:extLst>
          </p:cNvPr>
          <p:cNvSpPr>
            <a:spLocks noChangeArrowheads="1"/>
          </p:cNvSpPr>
          <p:nvPr/>
        </p:nvSpPr>
        <p:spPr bwMode="auto">
          <a:xfrm>
            <a:off x="2743200" y="79375"/>
            <a:ext cx="2955925" cy="457200"/>
          </a:xfrm>
          <a:prstGeom prst="rect">
            <a:avLst/>
          </a:prstGeom>
          <a:noFill/>
          <a:ln w="9525" algn="ctr">
            <a:noFill/>
            <a:miter lim="800000"/>
            <a:headEnd/>
            <a:tailEnd/>
          </a:ln>
          <a:effectLst/>
        </p:spPr>
        <p:txBody>
          <a:bodyPr wrap="none">
            <a:spAutoFit/>
          </a:bodyPr>
          <a:lstStyle/>
          <a:p>
            <a:r>
              <a:rPr lang="en-US" b="1"/>
              <a:t>http://www.ipcc.ch/</a:t>
            </a:r>
          </a:p>
        </p:txBody>
      </p:sp>
      <p:sp>
        <p:nvSpPr>
          <p:cNvPr id="5" name="Rectangle 4">
            <a:extLst>
              <a:ext uri="{FF2B5EF4-FFF2-40B4-BE49-F238E27FC236}">
                <a16:creationId xmlns:a16="http://schemas.microsoft.com/office/drawing/2014/main" id="{FDE4F0AE-8A9F-4116-8EAC-5ABCAAA8CBAA}"/>
              </a:ext>
            </a:extLst>
          </p:cNvPr>
          <p:cNvSpPr/>
          <p:nvPr/>
        </p:nvSpPr>
        <p:spPr>
          <a:xfrm>
            <a:off x="2625416" y="-11688"/>
            <a:ext cx="3740768" cy="584775"/>
          </a:xfrm>
          <a:prstGeom prst="rect">
            <a:avLst/>
          </a:prstGeom>
        </p:spPr>
        <p:txBody>
          <a:bodyPr wrap="none">
            <a:spAutoFit/>
          </a:bodyPr>
          <a:lstStyle/>
          <a:p>
            <a:r>
              <a:rPr lang="en-US" sz="3200" dirty="0">
                <a:solidFill>
                  <a:schemeClr val="bg1"/>
                </a:solidFill>
              </a:rPr>
              <a:t>https://www.ipcc.ch/</a:t>
            </a:r>
          </a:p>
        </p:txBody>
      </p:sp>
      <p:pic>
        <p:nvPicPr>
          <p:cNvPr id="6" name="Picture 5">
            <a:extLst>
              <a:ext uri="{FF2B5EF4-FFF2-40B4-BE49-F238E27FC236}">
                <a16:creationId xmlns:a16="http://schemas.microsoft.com/office/drawing/2014/main" id="{1C48F00F-83BB-47C7-9B86-EFD59C92F30D}"/>
              </a:ext>
            </a:extLst>
          </p:cNvPr>
          <p:cNvPicPr>
            <a:picLocks noChangeAspect="1"/>
          </p:cNvPicPr>
          <p:nvPr/>
        </p:nvPicPr>
        <p:blipFill rotWithShape="1">
          <a:blip r:embed="rId2"/>
          <a:srcRect t="12807" b="5322"/>
          <a:stretch/>
        </p:blipFill>
        <p:spPr>
          <a:xfrm>
            <a:off x="394635" y="627638"/>
            <a:ext cx="8302637" cy="3823584"/>
          </a:xfrm>
          <a:prstGeom prst="rect">
            <a:avLst/>
          </a:prstGeom>
        </p:spPr>
      </p:pic>
      <p:sp>
        <p:nvSpPr>
          <p:cNvPr id="7" name="Rectangle 6">
            <a:extLst>
              <a:ext uri="{FF2B5EF4-FFF2-40B4-BE49-F238E27FC236}">
                <a16:creationId xmlns:a16="http://schemas.microsoft.com/office/drawing/2014/main" id="{50DFEC0C-1B2B-4083-9B72-414B5A05159E}"/>
              </a:ext>
            </a:extLst>
          </p:cNvPr>
          <p:cNvSpPr/>
          <p:nvPr/>
        </p:nvSpPr>
        <p:spPr>
          <a:xfrm>
            <a:off x="354691" y="4576534"/>
            <a:ext cx="8596803" cy="2234458"/>
          </a:xfrm>
          <a:prstGeom prst="rect">
            <a:avLst/>
          </a:prstGeom>
        </p:spPr>
        <p:txBody>
          <a:bodyPr wrap="square">
            <a:spAutoFit/>
          </a:bodyPr>
          <a:lstStyle/>
          <a:p>
            <a:r>
              <a:rPr lang="en-US" sz="2400" b="1" dirty="0">
                <a:solidFill>
                  <a:schemeClr val="bg1"/>
                </a:solidFill>
              </a:rPr>
              <a:t>IPCC - Intergovernmental Panel on Climate Change</a:t>
            </a:r>
          </a:p>
          <a:p>
            <a:pPr marL="285750" indent="-285750">
              <a:lnSpc>
                <a:spcPct val="120000"/>
              </a:lnSpc>
              <a:buFont typeface="Arial"/>
              <a:buChar char="•"/>
            </a:pPr>
            <a:r>
              <a:rPr lang="en-US" sz="2400" dirty="0">
                <a:solidFill>
                  <a:schemeClr val="bg1"/>
                </a:solidFill>
              </a:rPr>
              <a:t>UN organization created in 1988 </a:t>
            </a:r>
          </a:p>
          <a:p>
            <a:pPr marL="285750" indent="-285750">
              <a:lnSpc>
                <a:spcPct val="120000"/>
              </a:lnSpc>
              <a:buFont typeface="Arial"/>
              <a:buChar char="•"/>
            </a:pPr>
            <a:r>
              <a:rPr lang="en-US" sz="2400" dirty="0">
                <a:solidFill>
                  <a:schemeClr val="bg1"/>
                </a:solidFill>
              </a:rPr>
              <a:t>195 countries participate</a:t>
            </a:r>
          </a:p>
          <a:p>
            <a:pPr marL="285750" indent="-285750">
              <a:lnSpc>
                <a:spcPct val="120000"/>
              </a:lnSpc>
              <a:buFont typeface="Arial"/>
              <a:buChar char="•"/>
            </a:pPr>
            <a:r>
              <a:rPr lang="en-US" sz="2400" dirty="0">
                <a:solidFill>
                  <a:schemeClr val="bg1"/>
                </a:solidFill>
              </a:rPr>
              <a:t>IPCC received Nobel Peace Prize in 2007 </a:t>
            </a:r>
          </a:p>
          <a:p>
            <a:pPr marL="285750" indent="-285750">
              <a:lnSpc>
                <a:spcPct val="120000"/>
              </a:lnSpc>
              <a:buFont typeface="Arial"/>
              <a:buChar char="•"/>
            </a:pPr>
            <a:r>
              <a:rPr lang="en-US" sz="2400" dirty="0">
                <a:solidFill>
                  <a:schemeClr val="bg1"/>
                </a:solidFill>
              </a:rPr>
              <a:t>Findings of assessment reports must be agreed to by consensus </a:t>
            </a:r>
          </a:p>
        </p:txBody>
      </p:sp>
      <p:sp>
        <p:nvSpPr>
          <p:cNvPr id="3" name="Oval 2">
            <a:extLst>
              <a:ext uri="{FF2B5EF4-FFF2-40B4-BE49-F238E27FC236}">
                <a16:creationId xmlns:a16="http://schemas.microsoft.com/office/drawing/2014/main" id="{872F1924-85AC-4C3C-BABE-E2BB53CCF183}"/>
              </a:ext>
            </a:extLst>
          </p:cNvPr>
          <p:cNvSpPr/>
          <p:nvPr/>
        </p:nvSpPr>
        <p:spPr>
          <a:xfrm>
            <a:off x="2459255" y="3638350"/>
            <a:ext cx="2141621" cy="4764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72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6EA606-5323-4ACE-9D76-F0D0DA4C1E6F}"/>
              </a:ext>
            </a:extLst>
          </p:cNvPr>
          <p:cNvSpPr txBox="1"/>
          <p:nvPr/>
        </p:nvSpPr>
        <p:spPr>
          <a:xfrm>
            <a:off x="4754617" y="4184345"/>
            <a:ext cx="4307567" cy="1938992"/>
          </a:xfrm>
          <a:prstGeom prst="rect">
            <a:avLst/>
          </a:prstGeom>
          <a:solidFill>
            <a:schemeClr val="tx1"/>
          </a:solidFill>
          <a:ln>
            <a:solidFill>
              <a:schemeClr val="bg1"/>
            </a:solidFill>
          </a:ln>
        </p:spPr>
        <p:txBody>
          <a:bodyPr wrap="square" rtlCol="0">
            <a:spAutoFit/>
          </a:bodyPr>
          <a:lstStyle/>
          <a:p>
            <a:pPr algn="ctr"/>
            <a:r>
              <a:rPr lang="en-US" sz="2000" dirty="0">
                <a:solidFill>
                  <a:schemeClr val="accent2">
                    <a:lumMod val="40000"/>
                    <a:lumOff val="60000"/>
                  </a:schemeClr>
                </a:solidFill>
              </a:rPr>
              <a:t>“Most of the observed increase in global average temperatures since the mid-20th century is </a:t>
            </a:r>
            <a:r>
              <a:rPr lang="en-US" sz="2000" i="1" u="sng" dirty="0">
                <a:solidFill>
                  <a:schemeClr val="accent2">
                    <a:lumMod val="40000"/>
                    <a:lumOff val="60000"/>
                  </a:schemeClr>
                </a:solidFill>
              </a:rPr>
              <a:t>very likely </a:t>
            </a:r>
            <a:r>
              <a:rPr lang="en-US" sz="2000" dirty="0">
                <a:solidFill>
                  <a:schemeClr val="accent2">
                    <a:lumMod val="40000"/>
                    <a:lumOff val="60000"/>
                  </a:schemeClr>
                </a:solidFill>
              </a:rPr>
              <a:t>due to the observed increase in anthropogenic greenhouse gas concentrations.”  </a:t>
            </a:r>
          </a:p>
          <a:p>
            <a:pPr algn="ctr"/>
            <a:r>
              <a:rPr lang="en-US" sz="2000" dirty="0">
                <a:solidFill>
                  <a:schemeClr val="accent2">
                    <a:lumMod val="40000"/>
                    <a:lumOff val="60000"/>
                  </a:schemeClr>
                </a:solidFill>
              </a:rPr>
              <a:t>(2007)</a:t>
            </a:r>
          </a:p>
        </p:txBody>
      </p:sp>
      <p:sp>
        <p:nvSpPr>
          <p:cNvPr id="5" name="TextBox 4">
            <a:extLst>
              <a:ext uri="{FF2B5EF4-FFF2-40B4-BE49-F238E27FC236}">
                <a16:creationId xmlns:a16="http://schemas.microsoft.com/office/drawing/2014/main" id="{21129DF3-AD32-4743-8ABD-A5A98D03BF44}"/>
              </a:ext>
            </a:extLst>
          </p:cNvPr>
          <p:cNvSpPr txBox="1"/>
          <p:nvPr/>
        </p:nvSpPr>
        <p:spPr>
          <a:xfrm>
            <a:off x="4759425" y="1516057"/>
            <a:ext cx="4307567" cy="1015663"/>
          </a:xfrm>
          <a:prstGeom prst="rect">
            <a:avLst/>
          </a:prstGeom>
          <a:solidFill>
            <a:schemeClr val="tx1"/>
          </a:solidFill>
          <a:ln>
            <a:solidFill>
              <a:schemeClr val="bg1"/>
            </a:solidFill>
          </a:ln>
        </p:spPr>
        <p:txBody>
          <a:bodyPr wrap="square" rtlCol="0">
            <a:spAutoFit/>
          </a:bodyPr>
          <a:lstStyle/>
          <a:p>
            <a:pPr algn="ctr"/>
            <a:r>
              <a:rPr lang="en-US" sz="2000" dirty="0">
                <a:solidFill>
                  <a:schemeClr val="accent6">
                    <a:lumMod val="40000"/>
                    <a:lumOff val="60000"/>
                  </a:schemeClr>
                </a:solidFill>
              </a:rPr>
              <a:t>"The </a:t>
            </a:r>
            <a:r>
              <a:rPr lang="en-US" sz="2000" u="sng" dirty="0">
                <a:solidFill>
                  <a:schemeClr val="accent6">
                    <a:lumMod val="40000"/>
                    <a:lumOff val="60000"/>
                  </a:schemeClr>
                </a:solidFill>
              </a:rPr>
              <a:t>balance of evidence suggests </a:t>
            </a:r>
            <a:r>
              <a:rPr lang="en-US" sz="2000" dirty="0">
                <a:solidFill>
                  <a:schemeClr val="accent6">
                    <a:lumMod val="40000"/>
                    <a:lumOff val="60000"/>
                  </a:schemeClr>
                </a:solidFill>
              </a:rPr>
              <a:t>a discernible human influence on global climate.” (1995)</a:t>
            </a:r>
          </a:p>
        </p:txBody>
      </p:sp>
      <p:sp>
        <p:nvSpPr>
          <p:cNvPr id="6" name="TextBox 5">
            <a:extLst>
              <a:ext uri="{FF2B5EF4-FFF2-40B4-BE49-F238E27FC236}">
                <a16:creationId xmlns:a16="http://schemas.microsoft.com/office/drawing/2014/main" id="{08833712-528E-434E-82E7-3886CB8DE3DC}"/>
              </a:ext>
            </a:extLst>
          </p:cNvPr>
          <p:cNvSpPr txBox="1"/>
          <p:nvPr/>
        </p:nvSpPr>
        <p:spPr>
          <a:xfrm>
            <a:off x="4754617" y="2696313"/>
            <a:ext cx="4307567" cy="1323439"/>
          </a:xfrm>
          <a:prstGeom prst="rect">
            <a:avLst/>
          </a:prstGeom>
          <a:solidFill>
            <a:schemeClr val="tx1"/>
          </a:solidFill>
          <a:ln>
            <a:solidFill>
              <a:schemeClr val="bg1"/>
            </a:solidFill>
          </a:ln>
        </p:spPr>
        <p:txBody>
          <a:bodyPr wrap="square" rtlCol="0">
            <a:spAutoFit/>
          </a:bodyPr>
          <a:lstStyle/>
          <a:p>
            <a:pPr algn="ctr"/>
            <a:r>
              <a:rPr lang="en-US" sz="2000" dirty="0">
                <a:solidFill>
                  <a:schemeClr val="accent1">
                    <a:lumMod val="20000"/>
                    <a:lumOff val="80000"/>
                  </a:schemeClr>
                </a:solidFill>
              </a:rPr>
              <a:t>"There is </a:t>
            </a:r>
            <a:r>
              <a:rPr lang="en-US" sz="2000" u="sng" dirty="0">
                <a:solidFill>
                  <a:schemeClr val="accent1">
                    <a:lumMod val="20000"/>
                    <a:lumOff val="80000"/>
                  </a:schemeClr>
                </a:solidFill>
              </a:rPr>
              <a:t>new and stronger evidence </a:t>
            </a:r>
            <a:r>
              <a:rPr lang="en-US" sz="2000" dirty="0">
                <a:solidFill>
                  <a:schemeClr val="accent1">
                    <a:lumMod val="20000"/>
                    <a:lumOff val="80000"/>
                  </a:schemeClr>
                </a:solidFill>
              </a:rPr>
              <a:t>that most of the warming observed over the last 50 years is attributable to human activities.” (2001)</a:t>
            </a:r>
          </a:p>
        </p:txBody>
      </p:sp>
      <p:sp>
        <p:nvSpPr>
          <p:cNvPr id="7" name="TextBox 6">
            <a:extLst>
              <a:ext uri="{FF2B5EF4-FFF2-40B4-BE49-F238E27FC236}">
                <a16:creationId xmlns:a16="http://schemas.microsoft.com/office/drawing/2014/main" id="{09A57361-4A00-4FB1-A64A-C26528714D88}"/>
              </a:ext>
            </a:extLst>
          </p:cNvPr>
          <p:cNvSpPr txBox="1"/>
          <p:nvPr/>
        </p:nvSpPr>
        <p:spPr>
          <a:xfrm>
            <a:off x="4754618" y="72872"/>
            <a:ext cx="4307567" cy="1323439"/>
          </a:xfrm>
          <a:prstGeom prst="rect">
            <a:avLst/>
          </a:prstGeom>
          <a:solidFill>
            <a:schemeClr val="tx1"/>
          </a:solidFill>
          <a:ln>
            <a:solidFill>
              <a:schemeClr val="bg1"/>
            </a:solidFill>
          </a:ln>
        </p:spPr>
        <p:txBody>
          <a:bodyPr wrap="square" rtlCol="0">
            <a:spAutoFit/>
          </a:bodyPr>
          <a:lstStyle/>
          <a:p>
            <a:pPr algn="ctr"/>
            <a:r>
              <a:rPr lang="en-US" sz="2000" dirty="0">
                <a:solidFill>
                  <a:srgbClr val="FFFF00"/>
                </a:solidFill>
              </a:rPr>
              <a:t>“The </a:t>
            </a:r>
            <a:r>
              <a:rPr lang="en-US" sz="2000" u="sng" dirty="0">
                <a:solidFill>
                  <a:srgbClr val="FFFF00"/>
                </a:solidFill>
              </a:rPr>
              <a:t>unequivocal detection of the enhanced greenhouse effect from observations is not likely for a decade or more</a:t>
            </a:r>
            <a:r>
              <a:rPr lang="en-US" sz="2000" dirty="0">
                <a:solidFill>
                  <a:srgbClr val="FFFF00"/>
                </a:solidFill>
              </a:rPr>
              <a:t>.” (1990)</a:t>
            </a:r>
          </a:p>
        </p:txBody>
      </p:sp>
      <p:sp>
        <p:nvSpPr>
          <p:cNvPr id="9" name="TextBox 8">
            <a:extLst>
              <a:ext uri="{FF2B5EF4-FFF2-40B4-BE49-F238E27FC236}">
                <a16:creationId xmlns:a16="http://schemas.microsoft.com/office/drawing/2014/main" id="{239B83C7-507A-4127-A96D-F959B9C56CA0}"/>
              </a:ext>
            </a:extLst>
          </p:cNvPr>
          <p:cNvSpPr txBox="1"/>
          <p:nvPr/>
        </p:nvSpPr>
        <p:spPr>
          <a:xfrm>
            <a:off x="125130" y="3456567"/>
            <a:ext cx="4459094" cy="2677656"/>
          </a:xfrm>
          <a:prstGeom prst="rect">
            <a:avLst/>
          </a:prstGeom>
          <a:solidFill>
            <a:schemeClr val="tx1"/>
          </a:solidFill>
          <a:ln>
            <a:solidFill>
              <a:schemeClr val="bg1"/>
            </a:solidFill>
          </a:ln>
        </p:spPr>
        <p:txBody>
          <a:bodyPr wrap="square" rtlCol="0">
            <a:spAutoFit/>
          </a:bodyPr>
          <a:lstStyle/>
          <a:p>
            <a:pPr algn="ctr"/>
            <a:r>
              <a:rPr lang="en-US" sz="2400" dirty="0">
                <a:solidFill>
                  <a:schemeClr val="bg1"/>
                </a:solidFill>
              </a:rPr>
              <a:t>“The [anthropogenic effects] have been detected throughout the climate system and are </a:t>
            </a:r>
            <a:r>
              <a:rPr lang="en-US" sz="2400" u="sng" dirty="0">
                <a:solidFill>
                  <a:schemeClr val="bg1"/>
                </a:solidFill>
              </a:rPr>
              <a:t>extremely likely </a:t>
            </a:r>
            <a:r>
              <a:rPr lang="en-US" sz="2400" dirty="0">
                <a:solidFill>
                  <a:schemeClr val="bg1"/>
                </a:solidFill>
              </a:rPr>
              <a:t>to have been the dominant cause of the observed warming since the mid-20th century.” </a:t>
            </a:r>
          </a:p>
          <a:p>
            <a:pPr algn="ctr"/>
            <a:r>
              <a:rPr lang="en-US" sz="2400" dirty="0">
                <a:solidFill>
                  <a:schemeClr val="bg1"/>
                </a:solidFill>
              </a:rPr>
              <a:t>(2014)</a:t>
            </a:r>
          </a:p>
        </p:txBody>
      </p:sp>
      <p:sp>
        <p:nvSpPr>
          <p:cNvPr id="2" name="TextBox 1">
            <a:extLst>
              <a:ext uri="{FF2B5EF4-FFF2-40B4-BE49-F238E27FC236}">
                <a16:creationId xmlns:a16="http://schemas.microsoft.com/office/drawing/2014/main" id="{C7245B41-DFD7-475B-A7B3-680CE7795C1B}"/>
              </a:ext>
            </a:extLst>
          </p:cNvPr>
          <p:cNvSpPr txBox="1"/>
          <p:nvPr/>
        </p:nvSpPr>
        <p:spPr>
          <a:xfrm>
            <a:off x="2175306" y="6209030"/>
            <a:ext cx="4887813" cy="646331"/>
          </a:xfrm>
          <a:prstGeom prst="rect">
            <a:avLst/>
          </a:prstGeom>
          <a:noFill/>
        </p:spPr>
        <p:txBody>
          <a:bodyPr wrap="none" rtlCol="0">
            <a:spAutoFit/>
          </a:bodyPr>
          <a:lstStyle/>
          <a:p>
            <a:pPr algn="l"/>
            <a:r>
              <a:rPr lang="en-US" sz="3600" dirty="0">
                <a:solidFill>
                  <a:schemeClr val="bg1"/>
                </a:solidFill>
              </a:rPr>
              <a:t>Language of Probabilities</a:t>
            </a:r>
          </a:p>
        </p:txBody>
      </p:sp>
      <p:sp>
        <p:nvSpPr>
          <p:cNvPr id="11" name="Rectangle 10">
            <a:extLst>
              <a:ext uri="{FF2B5EF4-FFF2-40B4-BE49-F238E27FC236}">
                <a16:creationId xmlns:a16="http://schemas.microsoft.com/office/drawing/2014/main" id="{1E2CFCDA-DDC0-4042-89B4-EA3C0EEEC4F6}"/>
              </a:ext>
            </a:extLst>
          </p:cNvPr>
          <p:cNvSpPr/>
          <p:nvPr/>
        </p:nvSpPr>
        <p:spPr>
          <a:xfrm>
            <a:off x="-325494" y="124618"/>
            <a:ext cx="7092528" cy="830997"/>
          </a:xfrm>
          <a:prstGeom prst="rect">
            <a:avLst/>
          </a:prstGeom>
        </p:spPr>
        <p:txBody>
          <a:bodyPr wrap="square">
            <a:spAutoFit/>
          </a:bodyPr>
          <a:lstStyle/>
          <a:p>
            <a:pPr lvl="1"/>
            <a:r>
              <a:rPr lang="en-US" sz="2400" dirty="0">
                <a:solidFill>
                  <a:srgbClr val="FFFF00"/>
                </a:solidFill>
              </a:rPr>
              <a:t>1</a:t>
            </a:r>
            <a:r>
              <a:rPr lang="en-US" sz="2400" baseline="30000" dirty="0">
                <a:solidFill>
                  <a:srgbClr val="FFFF00"/>
                </a:solidFill>
              </a:rPr>
              <a:t>st</a:t>
            </a:r>
            <a:r>
              <a:rPr lang="en-US" sz="2400" dirty="0">
                <a:solidFill>
                  <a:srgbClr val="FFFF00"/>
                </a:solidFill>
              </a:rPr>
              <a:t> Assessment Report (FAR) 	1990</a:t>
            </a:r>
          </a:p>
          <a:p>
            <a:endParaRPr lang="en-US" sz="2400" dirty="0">
              <a:solidFill>
                <a:srgbClr val="FFFF00"/>
              </a:solidFill>
            </a:endParaRPr>
          </a:p>
        </p:txBody>
      </p:sp>
      <p:sp>
        <p:nvSpPr>
          <p:cNvPr id="12" name="Rectangle 11">
            <a:extLst>
              <a:ext uri="{FF2B5EF4-FFF2-40B4-BE49-F238E27FC236}">
                <a16:creationId xmlns:a16="http://schemas.microsoft.com/office/drawing/2014/main" id="{4774AF65-5FD2-47D8-B3B4-02204687A24F}"/>
              </a:ext>
            </a:extLst>
          </p:cNvPr>
          <p:cNvSpPr/>
          <p:nvPr/>
        </p:nvSpPr>
        <p:spPr>
          <a:xfrm>
            <a:off x="-325494" y="696052"/>
            <a:ext cx="7092528" cy="830997"/>
          </a:xfrm>
          <a:prstGeom prst="rect">
            <a:avLst/>
          </a:prstGeom>
        </p:spPr>
        <p:txBody>
          <a:bodyPr wrap="square">
            <a:spAutoFit/>
          </a:bodyPr>
          <a:lstStyle/>
          <a:p>
            <a:pPr lvl="1"/>
            <a:r>
              <a:rPr lang="en-US" sz="2400" dirty="0">
                <a:solidFill>
                  <a:schemeClr val="accent6">
                    <a:lumMod val="40000"/>
                    <a:lumOff val="60000"/>
                  </a:schemeClr>
                </a:solidFill>
              </a:rPr>
              <a:t>2</a:t>
            </a:r>
            <a:r>
              <a:rPr lang="en-US" sz="2400" baseline="30000" dirty="0">
                <a:solidFill>
                  <a:schemeClr val="accent6">
                    <a:lumMod val="40000"/>
                    <a:lumOff val="60000"/>
                  </a:schemeClr>
                </a:solidFill>
              </a:rPr>
              <a:t>nd</a:t>
            </a:r>
            <a:r>
              <a:rPr lang="en-US" sz="2400" dirty="0">
                <a:solidFill>
                  <a:schemeClr val="accent6">
                    <a:lumMod val="40000"/>
                    <a:lumOff val="60000"/>
                  </a:schemeClr>
                </a:solidFill>
              </a:rPr>
              <a:t> Assessment Report (SAR)	1995</a:t>
            </a:r>
          </a:p>
          <a:p>
            <a:endParaRPr lang="en-US" sz="2400" dirty="0">
              <a:solidFill>
                <a:srgbClr val="FFFF00"/>
              </a:solidFill>
            </a:endParaRPr>
          </a:p>
        </p:txBody>
      </p:sp>
      <p:sp>
        <p:nvSpPr>
          <p:cNvPr id="13" name="Rectangle 12">
            <a:extLst>
              <a:ext uri="{FF2B5EF4-FFF2-40B4-BE49-F238E27FC236}">
                <a16:creationId xmlns:a16="http://schemas.microsoft.com/office/drawing/2014/main" id="{3D08E1A7-DAE7-4BFF-8726-D8A9CE4756CC}"/>
              </a:ext>
            </a:extLst>
          </p:cNvPr>
          <p:cNvSpPr/>
          <p:nvPr/>
        </p:nvSpPr>
        <p:spPr>
          <a:xfrm>
            <a:off x="-325494" y="1345257"/>
            <a:ext cx="7092528" cy="830997"/>
          </a:xfrm>
          <a:prstGeom prst="rect">
            <a:avLst/>
          </a:prstGeom>
        </p:spPr>
        <p:txBody>
          <a:bodyPr wrap="square">
            <a:spAutoFit/>
          </a:bodyPr>
          <a:lstStyle/>
          <a:p>
            <a:pPr lvl="1"/>
            <a:r>
              <a:rPr lang="en-US" sz="2400" dirty="0">
                <a:solidFill>
                  <a:schemeClr val="accent1">
                    <a:lumMod val="20000"/>
                    <a:lumOff val="80000"/>
                  </a:schemeClr>
                </a:solidFill>
              </a:rPr>
              <a:t>3</a:t>
            </a:r>
            <a:r>
              <a:rPr lang="en-US" sz="2400" baseline="30000" dirty="0">
                <a:solidFill>
                  <a:schemeClr val="accent1">
                    <a:lumMod val="20000"/>
                    <a:lumOff val="80000"/>
                  </a:schemeClr>
                </a:solidFill>
              </a:rPr>
              <a:t>rd</a:t>
            </a:r>
            <a:r>
              <a:rPr lang="en-US" sz="2400" dirty="0">
                <a:solidFill>
                  <a:schemeClr val="accent1">
                    <a:lumMod val="20000"/>
                    <a:lumOff val="80000"/>
                  </a:schemeClr>
                </a:solidFill>
              </a:rPr>
              <a:t> Assessment Report (TAR) 	2001</a:t>
            </a:r>
            <a:br>
              <a:rPr lang="en-US" sz="2400" dirty="0">
                <a:solidFill>
                  <a:srgbClr val="FFFF00"/>
                </a:solidFill>
              </a:rPr>
            </a:br>
            <a:endParaRPr lang="en-US" sz="2400" dirty="0">
              <a:solidFill>
                <a:srgbClr val="FFFF00"/>
              </a:solidFill>
            </a:endParaRPr>
          </a:p>
        </p:txBody>
      </p:sp>
      <p:sp>
        <p:nvSpPr>
          <p:cNvPr id="14" name="Rectangle 13">
            <a:extLst>
              <a:ext uri="{FF2B5EF4-FFF2-40B4-BE49-F238E27FC236}">
                <a16:creationId xmlns:a16="http://schemas.microsoft.com/office/drawing/2014/main" id="{A60E298F-DD74-436C-8772-800929DD9F30}"/>
              </a:ext>
            </a:extLst>
          </p:cNvPr>
          <p:cNvSpPr/>
          <p:nvPr/>
        </p:nvSpPr>
        <p:spPr>
          <a:xfrm>
            <a:off x="-325494" y="1629687"/>
            <a:ext cx="7092528" cy="1200329"/>
          </a:xfrm>
          <a:prstGeom prst="rect">
            <a:avLst/>
          </a:prstGeom>
        </p:spPr>
        <p:txBody>
          <a:bodyPr wrap="square">
            <a:spAutoFit/>
          </a:bodyPr>
          <a:lstStyle/>
          <a:p>
            <a:pPr lvl="1"/>
            <a:br>
              <a:rPr lang="en-US" sz="2400" dirty="0">
                <a:solidFill>
                  <a:schemeClr val="accent2">
                    <a:lumMod val="40000"/>
                    <a:lumOff val="60000"/>
                  </a:schemeClr>
                </a:solidFill>
              </a:rPr>
            </a:br>
            <a:r>
              <a:rPr lang="en-US" sz="2400" dirty="0">
                <a:solidFill>
                  <a:schemeClr val="accent2">
                    <a:lumMod val="40000"/>
                    <a:lumOff val="60000"/>
                  </a:schemeClr>
                </a:solidFill>
              </a:rPr>
              <a:t>4</a:t>
            </a:r>
            <a:r>
              <a:rPr lang="en-US" sz="2400" baseline="30000" dirty="0">
                <a:solidFill>
                  <a:schemeClr val="accent2">
                    <a:lumMod val="40000"/>
                    <a:lumOff val="60000"/>
                  </a:schemeClr>
                </a:solidFill>
              </a:rPr>
              <a:t>th</a:t>
            </a:r>
            <a:r>
              <a:rPr lang="en-US" sz="2400" dirty="0">
                <a:solidFill>
                  <a:schemeClr val="accent2">
                    <a:lumMod val="40000"/>
                    <a:lumOff val="60000"/>
                  </a:schemeClr>
                </a:solidFill>
              </a:rPr>
              <a:t> Assessment Report (AR4)	2007</a:t>
            </a:r>
          </a:p>
          <a:p>
            <a:endParaRPr lang="en-US" sz="2400" dirty="0">
              <a:solidFill>
                <a:schemeClr val="accent2">
                  <a:lumMod val="40000"/>
                  <a:lumOff val="60000"/>
                </a:schemeClr>
              </a:solidFill>
            </a:endParaRPr>
          </a:p>
        </p:txBody>
      </p:sp>
      <p:sp>
        <p:nvSpPr>
          <p:cNvPr id="15" name="Rectangle 14">
            <a:extLst>
              <a:ext uri="{FF2B5EF4-FFF2-40B4-BE49-F238E27FC236}">
                <a16:creationId xmlns:a16="http://schemas.microsoft.com/office/drawing/2014/main" id="{07D5FF45-BB41-45A2-89A6-57792C7BD65B}"/>
              </a:ext>
            </a:extLst>
          </p:cNvPr>
          <p:cNvSpPr/>
          <p:nvPr/>
        </p:nvSpPr>
        <p:spPr>
          <a:xfrm>
            <a:off x="-325494" y="2653608"/>
            <a:ext cx="7092528" cy="830997"/>
          </a:xfrm>
          <a:prstGeom prst="rect">
            <a:avLst/>
          </a:prstGeom>
        </p:spPr>
        <p:txBody>
          <a:bodyPr wrap="square">
            <a:spAutoFit/>
          </a:bodyPr>
          <a:lstStyle/>
          <a:p>
            <a:pPr lvl="1"/>
            <a:r>
              <a:rPr lang="en-US" sz="2400" dirty="0">
                <a:solidFill>
                  <a:schemeClr val="bg1"/>
                </a:solidFill>
              </a:rPr>
              <a:t>5</a:t>
            </a:r>
            <a:r>
              <a:rPr lang="en-US" sz="2400" baseline="30000" dirty="0">
                <a:solidFill>
                  <a:schemeClr val="bg1"/>
                </a:solidFill>
              </a:rPr>
              <a:t>th</a:t>
            </a:r>
            <a:r>
              <a:rPr lang="en-US" sz="2400" dirty="0">
                <a:solidFill>
                  <a:schemeClr val="bg1"/>
                </a:solidFill>
              </a:rPr>
              <a:t> Assessment Report (AR5)	2014</a:t>
            </a:r>
          </a:p>
          <a:p>
            <a:endParaRPr lang="en-US" sz="2400" dirty="0">
              <a:solidFill>
                <a:schemeClr val="bg1"/>
              </a:solidFill>
            </a:endParaRPr>
          </a:p>
        </p:txBody>
      </p:sp>
    </p:spTree>
    <p:extLst>
      <p:ext uri="{BB962C8B-B14F-4D97-AF65-F5344CB8AC3E}">
        <p14:creationId xmlns:p14="http://schemas.microsoft.com/office/powerpoint/2010/main" val="11816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2" grpId="0"/>
      <p:bldP spid="11"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6EFBBE-FB05-4549-BEB7-5A1FE80E0007}"/>
              </a:ext>
            </a:extLst>
          </p:cNvPr>
          <p:cNvSpPr txBox="1"/>
          <p:nvPr/>
        </p:nvSpPr>
        <p:spPr>
          <a:xfrm>
            <a:off x="0" y="129993"/>
            <a:ext cx="9144000" cy="6832640"/>
          </a:xfrm>
          <a:prstGeom prst="rect">
            <a:avLst/>
          </a:prstGeom>
          <a:noFill/>
        </p:spPr>
        <p:txBody>
          <a:bodyPr wrap="square" rtlCol="0">
            <a:spAutoFit/>
          </a:bodyPr>
          <a:lstStyle/>
          <a:p>
            <a:pPr algn="ctr"/>
            <a:r>
              <a:rPr lang="en-US" sz="2800" dirty="0">
                <a:solidFill>
                  <a:schemeClr val="accent4">
                    <a:lumMod val="20000"/>
                    <a:lumOff val="80000"/>
                  </a:schemeClr>
                </a:solidFill>
              </a:rPr>
              <a:t>Easy to ask:</a:t>
            </a:r>
          </a:p>
          <a:p>
            <a:pPr algn="ctr"/>
            <a:r>
              <a:rPr lang="en-US" sz="2800" dirty="0">
                <a:solidFill>
                  <a:schemeClr val="accent4">
                    <a:lumMod val="20000"/>
                    <a:lumOff val="80000"/>
                  </a:schemeClr>
                </a:solidFill>
              </a:rPr>
              <a:t>“why should we </a:t>
            </a:r>
          </a:p>
          <a:p>
            <a:pPr algn="ctr"/>
            <a:r>
              <a:rPr lang="en-US" sz="2800" dirty="0">
                <a:solidFill>
                  <a:schemeClr val="accent4">
                    <a:lumMod val="20000"/>
                    <a:lumOff val="80000"/>
                  </a:schemeClr>
                </a:solidFill>
              </a:rPr>
              <a:t>change our fossil fueled based economy, or </a:t>
            </a:r>
          </a:p>
          <a:p>
            <a:pPr algn="ctr"/>
            <a:r>
              <a:rPr lang="en-US" sz="2800" dirty="0">
                <a:solidFill>
                  <a:schemeClr val="accent4">
                    <a:lumMod val="20000"/>
                    <a:lumOff val="80000"/>
                  </a:schemeClr>
                </a:solidFill>
              </a:rPr>
              <a:t>turn off the lights, or</a:t>
            </a:r>
          </a:p>
          <a:p>
            <a:pPr algn="ctr"/>
            <a:r>
              <a:rPr lang="en-US" sz="2800" dirty="0">
                <a:solidFill>
                  <a:schemeClr val="accent4">
                    <a:lumMod val="20000"/>
                    <a:lumOff val="80000"/>
                  </a:schemeClr>
                </a:solidFill>
              </a:rPr>
              <a:t>live in a smaller house, etc. </a:t>
            </a:r>
          </a:p>
          <a:p>
            <a:pPr algn="ctr"/>
            <a:r>
              <a:rPr lang="en-US" sz="2800" dirty="0">
                <a:solidFill>
                  <a:schemeClr val="accent4">
                    <a:lumMod val="20000"/>
                    <a:lumOff val="80000"/>
                  </a:schemeClr>
                </a:solidFill>
              </a:rPr>
              <a:t>just because some possibility is ‘likely’?”</a:t>
            </a:r>
          </a:p>
          <a:p>
            <a:pPr algn="ctr"/>
            <a:endParaRPr lang="en-US" dirty="0">
              <a:solidFill>
                <a:schemeClr val="bg1"/>
              </a:solidFill>
            </a:endParaRPr>
          </a:p>
          <a:p>
            <a:pPr algn="ctr"/>
            <a:r>
              <a:rPr lang="en-US" sz="2800" dirty="0">
                <a:solidFill>
                  <a:schemeClr val="bg1"/>
                </a:solidFill>
              </a:rPr>
              <a:t>What does “extremely likely” mean?</a:t>
            </a:r>
          </a:p>
          <a:p>
            <a:pPr algn="ctr"/>
            <a:endParaRPr lang="en-US" sz="1600" dirty="0">
              <a:solidFill>
                <a:schemeClr val="bg1"/>
              </a:solidFill>
            </a:endParaRPr>
          </a:p>
          <a:p>
            <a:pPr algn="ctr"/>
            <a:r>
              <a:rPr lang="en-US" sz="3600" b="1" u="sng" dirty="0">
                <a:solidFill>
                  <a:srgbClr val="FFFF00"/>
                </a:solidFill>
              </a:rPr>
              <a:t>IPCC uses the definition:</a:t>
            </a:r>
          </a:p>
          <a:p>
            <a:pPr algn="ctr"/>
            <a:endParaRPr lang="en-US" sz="1200" b="1" dirty="0">
              <a:solidFill>
                <a:srgbClr val="FFFF00"/>
              </a:solidFill>
            </a:endParaRPr>
          </a:p>
          <a:p>
            <a:pPr algn="ctr"/>
            <a:r>
              <a:rPr lang="en-US" sz="3600" b="1" dirty="0">
                <a:solidFill>
                  <a:srgbClr val="FFFF00"/>
                </a:solidFill>
              </a:rPr>
              <a:t> Very likely as &gt; 90%</a:t>
            </a:r>
          </a:p>
          <a:p>
            <a:pPr algn="ctr"/>
            <a:r>
              <a:rPr lang="en-US" sz="3600" b="1" dirty="0">
                <a:solidFill>
                  <a:srgbClr val="FFFF00"/>
                </a:solidFill>
              </a:rPr>
              <a:t>Extremely likely as &gt; 95% </a:t>
            </a:r>
          </a:p>
          <a:p>
            <a:pPr algn="ctr"/>
            <a:endParaRPr lang="en-US" sz="2800" dirty="0">
              <a:solidFill>
                <a:schemeClr val="bg1"/>
              </a:solidFill>
            </a:endParaRPr>
          </a:p>
          <a:p>
            <a:pPr algn="ctr"/>
            <a:r>
              <a:rPr lang="en-US" sz="2800" dirty="0">
                <a:solidFill>
                  <a:schemeClr val="bg1"/>
                </a:solidFill>
              </a:rPr>
              <a:t>Of course it depends on the consequences and who suffers those consequences.</a:t>
            </a:r>
          </a:p>
        </p:txBody>
      </p:sp>
    </p:spTree>
    <p:extLst>
      <p:ext uri="{BB962C8B-B14F-4D97-AF65-F5344CB8AC3E}">
        <p14:creationId xmlns:p14="http://schemas.microsoft.com/office/powerpoint/2010/main" val="101770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A1EB41-F755-454F-85B4-8678F058E370}"/>
              </a:ext>
            </a:extLst>
          </p:cNvPr>
          <p:cNvSpPr txBox="1"/>
          <p:nvPr/>
        </p:nvSpPr>
        <p:spPr>
          <a:xfrm>
            <a:off x="101065" y="678579"/>
            <a:ext cx="8941870" cy="5786199"/>
          </a:xfrm>
          <a:prstGeom prst="rect">
            <a:avLst/>
          </a:prstGeom>
          <a:noFill/>
        </p:spPr>
        <p:txBody>
          <a:bodyPr wrap="square" rtlCol="0">
            <a:spAutoFit/>
          </a:bodyPr>
          <a:lstStyle/>
          <a:p>
            <a:pPr algn="ctr"/>
            <a:r>
              <a:rPr lang="en-US" sz="2800" dirty="0">
                <a:solidFill>
                  <a:srgbClr val="FFFF00"/>
                </a:solidFill>
              </a:rPr>
              <a:t>Chance of being killed on the drive home from this talk (statistically):</a:t>
            </a:r>
          </a:p>
          <a:p>
            <a:pPr algn="ctr"/>
            <a:endParaRPr lang="en-US" dirty="0">
              <a:solidFill>
                <a:srgbClr val="FFFF00"/>
              </a:solidFill>
            </a:endParaRPr>
          </a:p>
          <a:p>
            <a:pPr algn="ctr"/>
            <a:r>
              <a:rPr lang="en-US" sz="2800" dirty="0">
                <a:solidFill>
                  <a:srgbClr val="FFFF00"/>
                </a:solidFill>
              </a:rPr>
              <a:t>0.0001%   (seems small)</a:t>
            </a:r>
          </a:p>
          <a:p>
            <a:pPr algn="ctr"/>
            <a:endParaRPr lang="en-US" sz="1600" dirty="0">
              <a:solidFill>
                <a:schemeClr val="bg1"/>
              </a:solidFill>
            </a:endParaRPr>
          </a:p>
          <a:p>
            <a:pPr algn="ctr"/>
            <a:r>
              <a:rPr lang="en-US" sz="2800" dirty="0">
                <a:solidFill>
                  <a:schemeClr val="bg1"/>
                </a:solidFill>
              </a:rPr>
              <a:t>Chance of being killed on the drive home from this talk if you are texting on your cell phone (statistically):</a:t>
            </a:r>
          </a:p>
          <a:p>
            <a:pPr algn="ctr"/>
            <a:endParaRPr lang="en-US" sz="1600" dirty="0">
              <a:solidFill>
                <a:schemeClr val="bg1"/>
              </a:solidFill>
            </a:endParaRPr>
          </a:p>
          <a:p>
            <a:pPr algn="ctr"/>
            <a:r>
              <a:rPr lang="en-US" sz="2800" dirty="0">
                <a:solidFill>
                  <a:schemeClr val="bg1"/>
                </a:solidFill>
              </a:rPr>
              <a:t>0.0004%   (still small, but 400% larger)</a:t>
            </a:r>
          </a:p>
          <a:p>
            <a:pPr algn="ctr"/>
            <a:endParaRPr lang="en-US" sz="1600" dirty="0">
              <a:solidFill>
                <a:schemeClr val="bg1"/>
              </a:solidFill>
            </a:endParaRPr>
          </a:p>
          <a:p>
            <a:pPr algn="ctr"/>
            <a:r>
              <a:rPr lang="en-US" sz="2800" dirty="0">
                <a:solidFill>
                  <a:srgbClr val="00B0F0"/>
                </a:solidFill>
              </a:rPr>
              <a:t>Of course a major issue is that you are not just taking the risk yourself, you are risking other people’s lives!</a:t>
            </a:r>
          </a:p>
          <a:p>
            <a:pPr algn="ctr"/>
            <a:endParaRPr lang="en-US" sz="2000" dirty="0">
              <a:solidFill>
                <a:srgbClr val="00B0F0"/>
              </a:solidFill>
            </a:endParaRPr>
          </a:p>
          <a:p>
            <a:pPr algn="ctr"/>
            <a:r>
              <a:rPr lang="en-US" sz="2800" dirty="0">
                <a:solidFill>
                  <a:srgbClr val="FF66CC"/>
                </a:solidFill>
              </a:rPr>
              <a:t>Climate change has a high risk – </a:t>
            </a:r>
          </a:p>
          <a:p>
            <a:pPr algn="ctr"/>
            <a:r>
              <a:rPr lang="en-US" sz="2800" dirty="0">
                <a:solidFill>
                  <a:srgbClr val="FF66CC"/>
                </a:solidFill>
              </a:rPr>
              <a:t>but not to all people equally.</a:t>
            </a:r>
          </a:p>
        </p:txBody>
      </p:sp>
    </p:spTree>
    <p:extLst>
      <p:ext uri="{BB962C8B-B14F-4D97-AF65-F5344CB8AC3E}">
        <p14:creationId xmlns:p14="http://schemas.microsoft.com/office/powerpoint/2010/main" val="15813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BD4AA-5DE4-42B4-ADCF-923D7E9B876A}"/>
              </a:ext>
            </a:extLst>
          </p:cNvPr>
          <p:cNvSpPr txBox="1"/>
          <p:nvPr/>
        </p:nvSpPr>
        <p:spPr>
          <a:xfrm>
            <a:off x="2388739" y="5801829"/>
            <a:ext cx="4233723" cy="769441"/>
          </a:xfrm>
          <a:prstGeom prst="rect">
            <a:avLst/>
          </a:prstGeom>
          <a:noFill/>
        </p:spPr>
        <p:txBody>
          <a:bodyPr wrap="none" rtlCol="0">
            <a:spAutoFit/>
          </a:bodyPr>
          <a:lstStyle/>
          <a:p>
            <a:pPr algn="l"/>
            <a:r>
              <a:rPr lang="en-US" sz="4400" dirty="0">
                <a:solidFill>
                  <a:schemeClr val="bg1"/>
                </a:solidFill>
              </a:rPr>
              <a:t>Climate Modeling</a:t>
            </a:r>
          </a:p>
        </p:txBody>
      </p:sp>
      <p:pic>
        <p:nvPicPr>
          <p:cNvPr id="3" name="Picture 2" descr="randall_grid.gif">
            <a:extLst>
              <a:ext uri="{FF2B5EF4-FFF2-40B4-BE49-F238E27FC236}">
                <a16:creationId xmlns:a16="http://schemas.microsoft.com/office/drawing/2014/main" id="{0DDB20DE-9EBC-4749-87DF-D88300BA79A8}"/>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417234" y="1132066"/>
            <a:ext cx="4482025" cy="4430948"/>
          </a:xfrm>
          <a:prstGeom prst="ellipse">
            <a:avLst/>
          </a:prstGeom>
        </p:spPr>
      </p:pic>
      <p:pic>
        <p:nvPicPr>
          <p:cNvPr id="4" name="Picture 3" descr="cover.jpg">
            <a:extLst>
              <a:ext uri="{FF2B5EF4-FFF2-40B4-BE49-F238E27FC236}">
                <a16:creationId xmlns:a16="http://schemas.microsoft.com/office/drawing/2014/main" id="{7EE679EF-8AA2-457C-8F5B-C48E7BECD6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4848" y="1132066"/>
            <a:ext cx="2914815" cy="4412074"/>
          </a:xfrm>
          <a:prstGeom prst="rect">
            <a:avLst/>
          </a:prstGeom>
        </p:spPr>
      </p:pic>
      <p:sp>
        <p:nvSpPr>
          <p:cNvPr id="5" name="TextBox 4">
            <a:extLst>
              <a:ext uri="{FF2B5EF4-FFF2-40B4-BE49-F238E27FC236}">
                <a16:creationId xmlns:a16="http://schemas.microsoft.com/office/drawing/2014/main" id="{1EC75AB2-71C6-4287-A3ED-B65823E50650}"/>
              </a:ext>
            </a:extLst>
          </p:cNvPr>
          <p:cNvSpPr txBox="1"/>
          <p:nvPr/>
        </p:nvSpPr>
        <p:spPr>
          <a:xfrm>
            <a:off x="239768" y="38324"/>
            <a:ext cx="8904232" cy="646331"/>
          </a:xfrm>
          <a:prstGeom prst="rect">
            <a:avLst/>
          </a:prstGeom>
          <a:noFill/>
        </p:spPr>
        <p:txBody>
          <a:bodyPr wrap="none" rtlCol="0">
            <a:spAutoFit/>
          </a:bodyPr>
          <a:lstStyle/>
          <a:p>
            <a:pPr algn="l"/>
            <a:r>
              <a:rPr lang="en-US" sz="3600" dirty="0">
                <a:solidFill>
                  <a:schemeClr val="bg1"/>
                </a:solidFill>
              </a:rPr>
              <a:t>Where does the &gt; 95% probability come from?</a:t>
            </a:r>
          </a:p>
        </p:txBody>
      </p:sp>
    </p:spTree>
    <p:extLst>
      <p:ext uri="{BB962C8B-B14F-4D97-AF65-F5344CB8AC3E}">
        <p14:creationId xmlns:p14="http://schemas.microsoft.com/office/powerpoint/2010/main" val="8208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PCC radiative forcing components fifth assessment">
            <a:extLst>
              <a:ext uri="{FF2B5EF4-FFF2-40B4-BE49-F238E27FC236}">
                <a16:creationId xmlns:a16="http://schemas.microsoft.com/office/drawing/2014/main" id="{D0CF6871-646F-4973-B247-4B7354BFF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95" y="0"/>
            <a:ext cx="8627165" cy="68775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B5651C-3B67-470D-9166-A6D298BC0E1B}"/>
              </a:ext>
            </a:extLst>
          </p:cNvPr>
          <p:cNvSpPr txBox="1"/>
          <p:nvPr/>
        </p:nvSpPr>
        <p:spPr>
          <a:xfrm>
            <a:off x="6420679" y="377687"/>
            <a:ext cx="2633870" cy="1815882"/>
          </a:xfrm>
          <a:prstGeom prst="rect">
            <a:avLst/>
          </a:prstGeom>
          <a:solidFill>
            <a:schemeClr val="tx1"/>
          </a:solidFill>
          <a:ln w="38100">
            <a:solidFill>
              <a:schemeClr val="bg1"/>
            </a:solidFill>
          </a:ln>
        </p:spPr>
        <p:txBody>
          <a:bodyPr wrap="square" rtlCol="0">
            <a:spAutoFit/>
          </a:bodyPr>
          <a:lstStyle/>
          <a:p>
            <a:pPr algn="ctr"/>
            <a:r>
              <a:rPr lang="en-US" sz="2800" dirty="0">
                <a:solidFill>
                  <a:schemeClr val="bg1"/>
                </a:solidFill>
              </a:rPr>
              <a:t>Greenhouse gas effect well understood.</a:t>
            </a:r>
          </a:p>
          <a:p>
            <a:pPr algn="ctr"/>
            <a:r>
              <a:rPr lang="en-US" sz="2800" dirty="0">
                <a:solidFill>
                  <a:schemeClr val="bg1"/>
                </a:solidFill>
              </a:rPr>
              <a:t>Heating effect.</a:t>
            </a:r>
          </a:p>
        </p:txBody>
      </p:sp>
      <p:sp>
        <p:nvSpPr>
          <p:cNvPr id="4" name="TextBox 3">
            <a:extLst>
              <a:ext uri="{FF2B5EF4-FFF2-40B4-BE49-F238E27FC236}">
                <a16:creationId xmlns:a16="http://schemas.microsoft.com/office/drawing/2014/main" id="{DD92763E-FDD0-4A4F-B39C-28EC012ABB65}"/>
              </a:ext>
            </a:extLst>
          </p:cNvPr>
          <p:cNvSpPr txBox="1"/>
          <p:nvPr/>
        </p:nvSpPr>
        <p:spPr>
          <a:xfrm>
            <a:off x="4976261" y="3102693"/>
            <a:ext cx="4078288" cy="1384995"/>
          </a:xfrm>
          <a:prstGeom prst="rect">
            <a:avLst/>
          </a:prstGeom>
          <a:solidFill>
            <a:schemeClr val="tx1"/>
          </a:solidFill>
          <a:ln w="38100">
            <a:solidFill>
              <a:schemeClr val="bg1"/>
            </a:solidFill>
          </a:ln>
        </p:spPr>
        <p:txBody>
          <a:bodyPr wrap="square" rtlCol="0">
            <a:spAutoFit/>
          </a:bodyPr>
          <a:lstStyle/>
          <a:p>
            <a:pPr algn="ctr"/>
            <a:r>
              <a:rPr lang="en-US" sz="2800" dirty="0">
                <a:solidFill>
                  <a:schemeClr val="bg1"/>
                </a:solidFill>
              </a:rPr>
              <a:t>Cooling effects from dust, cloud formation changes.   Less well understood.</a:t>
            </a:r>
          </a:p>
        </p:txBody>
      </p:sp>
      <p:sp>
        <p:nvSpPr>
          <p:cNvPr id="5" name="TextBox 4">
            <a:extLst>
              <a:ext uri="{FF2B5EF4-FFF2-40B4-BE49-F238E27FC236}">
                <a16:creationId xmlns:a16="http://schemas.microsoft.com/office/drawing/2014/main" id="{83C46726-ADC3-4077-AF80-6DF29418C6D7}"/>
              </a:ext>
            </a:extLst>
          </p:cNvPr>
          <p:cNvSpPr txBox="1"/>
          <p:nvPr/>
        </p:nvSpPr>
        <p:spPr>
          <a:xfrm>
            <a:off x="405849" y="5216052"/>
            <a:ext cx="3553240" cy="954107"/>
          </a:xfrm>
          <a:prstGeom prst="rect">
            <a:avLst/>
          </a:prstGeom>
          <a:solidFill>
            <a:schemeClr val="tx1"/>
          </a:solidFill>
          <a:ln w="38100">
            <a:solidFill>
              <a:schemeClr val="bg1"/>
            </a:solidFill>
          </a:ln>
        </p:spPr>
        <p:txBody>
          <a:bodyPr wrap="square" rtlCol="0">
            <a:spAutoFit/>
          </a:bodyPr>
          <a:lstStyle/>
          <a:p>
            <a:pPr algn="ctr"/>
            <a:r>
              <a:rPr lang="en-US" sz="2800" dirty="0">
                <a:solidFill>
                  <a:schemeClr val="bg1"/>
                </a:solidFill>
              </a:rPr>
              <a:t>Uncertainties are quantified.</a:t>
            </a:r>
          </a:p>
        </p:txBody>
      </p:sp>
    </p:spTree>
    <p:extLst>
      <p:ext uri="{BB962C8B-B14F-4D97-AF65-F5344CB8AC3E}">
        <p14:creationId xmlns:p14="http://schemas.microsoft.com/office/powerpoint/2010/main" val="15281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86982F-99E6-4968-8EEC-D8F6107EDAC9}"/>
              </a:ext>
            </a:extLst>
          </p:cNvPr>
          <p:cNvPicPr>
            <a:picLocks noChangeAspect="1"/>
          </p:cNvPicPr>
          <p:nvPr/>
        </p:nvPicPr>
        <p:blipFill>
          <a:blip r:embed="rId2"/>
          <a:stretch>
            <a:fillRect/>
          </a:stretch>
        </p:blipFill>
        <p:spPr>
          <a:xfrm>
            <a:off x="-1" y="0"/>
            <a:ext cx="9177272" cy="4636168"/>
          </a:xfrm>
          <a:prstGeom prst="rect">
            <a:avLst/>
          </a:prstGeom>
        </p:spPr>
      </p:pic>
      <p:sp>
        <p:nvSpPr>
          <p:cNvPr id="3" name="TextBox 2">
            <a:extLst>
              <a:ext uri="{FF2B5EF4-FFF2-40B4-BE49-F238E27FC236}">
                <a16:creationId xmlns:a16="http://schemas.microsoft.com/office/drawing/2014/main" id="{D556959D-CE96-48EB-84D2-AFA71C1FFBD1}"/>
              </a:ext>
            </a:extLst>
          </p:cNvPr>
          <p:cNvSpPr txBox="1"/>
          <p:nvPr/>
        </p:nvSpPr>
        <p:spPr>
          <a:xfrm>
            <a:off x="56924" y="4942521"/>
            <a:ext cx="8919045" cy="1261884"/>
          </a:xfrm>
          <a:prstGeom prst="rect">
            <a:avLst/>
          </a:prstGeom>
          <a:noFill/>
        </p:spPr>
        <p:txBody>
          <a:bodyPr wrap="none" rtlCol="0">
            <a:spAutoFit/>
          </a:bodyPr>
          <a:lstStyle/>
          <a:p>
            <a:pPr algn="ctr"/>
            <a:r>
              <a:rPr lang="en-US" sz="2800" dirty="0">
                <a:solidFill>
                  <a:schemeClr val="bg1"/>
                </a:solidFill>
              </a:rPr>
              <a:t>Two lines (</a:t>
            </a:r>
            <a:r>
              <a:rPr lang="en-US" sz="2800" dirty="0">
                <a:solidFill>
                  <a:srgbClr val="FF5050"/>
                </a:solidFill>
              </a:rPr>
              <a:t>red</a:t>
            </a:r>
            <a:r>
              <a:rPr lang="en-US" sz="2800" dirty="0">
                <a:solidFill>
                  <a:schemeClr val="bg1"/>
                </a:solidFill>
              </a:rPr>
              <a:t> and </a:t>
            </a:r>
            <a:r>
              <a:rPr lang="en-US" sz="2800" dirty="0">
                <a:solidFill>
                  <a:schemeClr val="accent1">
                    <a:lumMod val="40000"/>
                    <a:lumOff val="60000"/>
                  </a:schemeClr>
                </a:solidFill>
              </a:rPr>
              <a:t>blue</a:t>
            </a:r>
            <a:r>
              <a:rPr lang="en-US" sz="2800" dirty="0">
                <a:solidFill>
                  <a:schemeClr val="bg1"/>
                </a:solidFill>
              </a:rPr>
              <a:t>) and each with an uncertainty band.</a:t>
            </a:r>
          </a:p>
          <a:p>
            <a:pPr algn="ctr"/>
            <a:r>
              <a:rPr lang="en-US" sz="1600" dirty="0">
                <a:solidFill>
                  <a:schemeClr val="bg1"/>
                </a:solidFill>
              </a:rPr>
              <a:t> </a:t>
            </a:r>
          </a:p>
          <a:p>
            <a:pPr algn="ctr"/>
            <a:r>
              <a:rPr lang="en-US" sz="3200" dirty="0">
                <a:solidFill>
                  <a:schemeClr val="bg1"/>
                </a:solidFill>
              </a:rPr>
              <a:t>What do they mean?</a:t>
            </a:r>
          </a:p>
        </p:txBody>
      </p:sp>
    </p:spTree>
    <p:extLst>
      <p:ext uri="{BB962C8B-B14F-4D97-AF65-F5344CB8AC3E}">
        <p14:creationId xmlns:p14="http://schemas.microsoft.com/office/powerpoint/2010/main" val="140541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89704-EC58-4AD6-ABAD-3B37CE873B3B}"/>
              </a:ext>
            </a:extLst>
          </p:cNvPr>
          <p:cNvPicPr>
            <a:picLocks noChangeAspect="1"/>
          </p:cNvPicPr>
          <p:nvPr/>
        </p:nvPicPr>
        <p:blipFill rotWithShape="1">
          <a:blip r:embed="rId2"/>
          <a:srcRect t="12437" r="12685" b="5269"/>
          <a:stretch/>
        </p:blipFill>
        <p:spPr>
          <a:xfrm>
            <a:off x="579913" y="1095287"/>
            <a:ext cx="7984046" cy="4232720"/>
          </a:xfrm>
          <a:prstGeom prst="rect">
            <a:avLst/>
          </a:prstGeom>
        </p:spPr>
      </p:pic>
      <p:pic>
        <p:nvPicPr>
          <p:cNvPr id="8" name="Picture 7">
            <a:extLst>
              <a:ext uri="{FF2B5EF4-FFF2-40B4-BE49-F238E27FC236}">
                <a16:creationId xmlns:a16="http://schemas.microsoft.com/office/drawing/2014/main" id="{FC8BF96E-C207-44E0-899C-AD3EDBDE886C}"/>
              </a:ext>
            </a:extLst>
          </p:cNvPr>
          <p:cNvPicPr>
            <a:picLocks noChangeAspect="1"/>
          </p:cNvPicPr>
          <p:nvPr/>
        </p:nvPicPr>
        <p:blipFill rotWithShape="1">
          <a:blip r:embed="rId3"/>
          <a:srcRect t="12416" r="13634" b="5195"/>
          <a:stretch/>
        </p:blipFill>
        <p:spPr>
          <a:xfrm>
            <a:off x="604115" y="1095287"/>
            <a:ext cx="7897275" cy="4237660"/>
          </a:xfrm>
          <a:prstGeom prst="rect">
            <a:avLst/>
          </a:prstGeom>
        </p:spPr>
      </p:pic>
      <p:pic>
        <p:nvPicPr>
          <p:cNvPr id="7" name="Picture 6">
            <a:extLst>
              <a:ext uri="{FF2B5EF4-FFF2-40B4-BE49-F238E27FC236}">
                <a16:creationId xmlns:a16="http://schemas.microsoft.com/office/drawing/2014/main" id="{0E5587A6-EDCF-44F7-A800-1B397B76DC3E}"/>
              </a:ext>
            </a:extLst>
          </p:cNvPr>
          <p:cNvPicPr>
            <a:picLocks noChangeAspect="1"/>
          </p:cNvPicPr>
          <p:nvPr/>
        </p:nvPicPr>
        <p:blipFill rotWithShape="1">
          <a:blip r:embed="rId4"/>
          <a:srcRect t="12211" r="13372" b="5792"/>
          <a:stretch/>
        </p:blipFill>
        <p:spPr>
          <a:xfrm>
            <a:off x="592134" y="1090347"/>
            <a:ext cx="7921235" cy="4217519"/>
          </a:xfrm>
          <a:prstGeom prst="rect">
            <a:avLst/>
          </a:prstGeom>
        </p:spPr>
      </p:pic>
      <p:sp>
        <p:nvSpPr>
          <p:cNvPr id="2" name="TextBox 1">
            <a:extLst>
              <a:ext uri="{FF2B5EF4-FFF2-40B4-BE49-F238E27FC236}">
                <a16:creationId xmlns:a16="http://schemas.microsoft.com/office/drawing/2014/main" id="{ECBF2D96-A2B0-488C-B8EF-82F36B03AB5C}"/>
              </a:ext>
            </a:extLst>
          </p:cNvPr>
          <p:cNvSpPr txBox="1"/>
          <p:nvPr/>
        </p:nvSpPr>
        <p:spPr>
          <a:xfrm>
            <a:off x="1006942" y="22599"/>
            <a:ext cx="7337650" cy="523220"/>
          </a:xfrm>
          <a:prstGeom prst="rect">
            <a:avLst/>
          </a:prstGeom>
          <a:noFill/>
        </p:spPr>
        <p:txBody>
          <a:bodyPr wrap="none" rtlCol="0">
            <a:spAutoFit/>
          </a:bodyPr>
          <a:lstStyle/>
          <a:p>
            <a:pPr algn="l"/>
            <a:r>
              <a:rPr lang="en-US" sz="2800" dirty="0">
                <a:solidFill>
                  <a:schemeClr val="bg1"/>
                </a:solidFill>
              </a:rPr>
              <a:t>NOAA provides just such probability distributions</a:t>
            </a:r>
          </a:p>
        </p:txBody>
      </p:sp>
      <p:sp>
        <p:nvSpPr>
          <p:cNvPr id="3" name="TextBox 2">
            <a:extLst>
              <a:ext uri="{FF2B5EF4-FFF2-40B4-BE49-F238E27FC236}">
                <a16:creationId xmlns:a16="http://schemas.microsoft.com/office/drawing/2014/main" id="{EFCA9022-9DE8-4CA7-91A1-D16741710D49}"/>
              </a:ext>
            </a:extLst>
          </p:cNvPr>
          <p:cNvSpPr txBox="1"/>
          <p:nvPr/>
        </p:nvSpPr>
        <p:spPr>
          <a:xfrm>
            <a:off x="2807818" y="545819"/>
            <a:ext cx="3489866" cy="400110"/>
          </a:xfrm>
          <a:prstGeom prst="rect">
            <a:avLst/>
          </a:prstGeom>
          <a:noFill/>
        </p:spPr>
        <p:txBody>
          <a:bodyPr wrap="none" rtlCol="0">
            <a:spAutoFit/>
          </a:bodyPr>
          <a:lstStyle/>
          <a:p>
            <a:r>
              <a:rPr lang="en-US" sz="2000" dirty="0">
                <a:solidFill>
                  <a:schemeClr val="accent1">
                    <a:lumMod val="20000"/>
                    <a:lumOff val="80000"/>
                  </a:schemeClr>
                </a:solidFill>
              </a:rPr>
              <a:t>http://www.wpc.ncep.noaa.gov</a:t>
            </a:r>
          </a:p>
        </p:txBody>
      </p:sp>
      <p:sp>
        <p:nvSpPr>
          <p:cNvPr id="4" name="TextBox 3">
            <a:extLst>
              <a:ext uri="{FF2B5EF4-FFF2-40B4-BE49-F238E27FC236}">
                <a16:creationId xmlns:a16="http://schemas.microsoft.com/office/drawing/2014/main" id="{FFA5DFB6-0989-40E2-B67D-E85598D2F27B}"/>
              </a:ext>
            </a:extLst>
          </p:cNvPr>
          <p:cNvSpPr txBox="1"/>
          <p:nvPr/>
        </p:nvSpPr>
        <p:spPr>
          <a:xfrm>
            <a:off x="182880" y="5534527"/>
            <a:ext cx="8661154" cy="830997"/>
          </a:xfrm>
          <a:prstGeom prst="rect">
            <a:avLst/>
          </a:prstGeom>
          <a:noFill/>
        </p:spPr>
        <p:txBody>
          <a:bodyPr wrap="none" rtlCol="0">
            <a:spAutoFit/>
          </a:bodyPr>
          <a:lstStyle/>
          <a:p>
            <a:pPr algn="ctr"/>
            <a:r>
              <a:rPr lang="en-US" sz="2400" dirty="0">
                <a:solidFill>
                  <a:schemeClr val="bg1"/>
                </a:solidFill>
              </a:rPr>
              <a:t>10% lowest snow probability – no snow</a:t>
            </a:r>
          </a:p>
          <a:p>
            <a:pPr algn="ctr"/>
            <a:r>
              <a:rPr lang="en-US" sz="2400" dirty="0">
                <a:solidFill>
                  <a:schemeClr val="accent6">
                    <a:lumMod val="60000"/>
                    <a:lumOff val="40000"/>
                  </a:schemeClr>
                </a:solidFill>
              </a:rPr>
              <a:t>10% highest snow probability – 6 inches in San Juan National Forest </a:t>
            </a:r>
          </a:p>
        </p:txBody>
      </p:sp>
    </p:spTree>
    <p:extLst>
      <p:ext uri="{BB962C8B-B14F-4D97-AF65-F5344CB8AC3E}">
        <p14:creationId xmlns:p14="http://schemas.microsoft.com/office/powerpoint/2010/main" val="218985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FDA95D-3609-47AF-9984-BC85563A04C6}"/>
              </a:ext>
            </a:extLst>
          </p:cNvPr>
          <p:cNvPicPr>
            <a:picLocks noChangeAspect="1"/>
          </p:cNvPicPr>
          <p:nvPr/>
        </p:nvPicPr>
        <p:blipFill>
          <a:blip r:embed="rId2"/>
          <a:stretch>
            <a:fillRect/>
          </a:stretch>
        </p:blipFill>
        <p:spPr>
          <a:xfrm>
            <a:off x="152400" y="0"/>
            <a:ext cx="8853714" cy="4472713"/>
          </a:xfrm>
          <a:prstGeom prst="rect">
            <a:avLst/>
          </a:prstGeom>
        </p:spPr>
      </p:pic>
      <p:sp>
        <p:nvSpPr>
          <p:cNvPr id="3" name="TextBox 2">
            <a:extLst>
              <a:ext uri="{FF2B5EF4-FFF2-40B4-BE49-F238E27FC236}">
                <a16:creationId xmlns:a16="http://schemas.microsoft.com/office/drawing/2014/main" id="{06FE2310-5C79-4AF1-AEDD-714B5DBF88E7}"/>
              </a:ext>
            </a:extLst>
          </p:cNvPr>
          <p:cNvSpPr txBox="1"/>
          <p:nvPr/>
        </p:nvSpPr>
        <p:spPr>
          <a:xfrm>
            <a:off x="152401" y="4538482"/>
            <a:ext cx="8853713" cy="2431435"/>
          </a:xfrm>
          <a:prstGeom prst="rect">
            <a:avLst/>
          </a:prstGeom>
          <a:noFill/>
        </p:spPr>
        <p:txBody>
          <a:bodyPr wrap="square" rtlCol="0">
            <a:spAutoFit/>
          </a:bodyPr>
          <a:lstStyle/>
          <a:p>
            <a:pPr algn="ctr"/>
            <a:r>
              <a:rPr lang="en-US" sz="2800" dirty="0">
                <a:solidFill>
                  <a:srgbClr val="FF5050"/>
                </a:solidFill>
              </a:rPr>
              <a:t>Red line assumes greenhouse gas emissions increase along current trends (“business as usual”)</a:t>
            </a:r>
          </a:p>
          <a:p>
            <a:pPr algn="ctr"/>
            <a:r>
              <a:rPr lang="en-US" sz="800" dirty="0">
                <a:solidFill>
                  <a:schemeClr val="bg1"/>
                </a:solidFill>
              </a:rPr>
              <a:t> </a:t>
            </a:r>
          </a:p>
          <a:p>
            <a:pPr algn="ctr"/>
            <a:r>
              <a:rPr lang="en-US" sz="2800" dirty="0">
                <a:solidFill>
                  <a:srgbClr val="FF66CC"/>
                </a:solidFill>
              </a:rPr>
              <a:t>Pink band represents the model uncertainty (probability) dominantly from mechanisms like changing cloud cover, </a:t>
            </a:r>
          </a:p>
          <a:p>
            <a:pPr algn="ctr"/>
            <a:r>
              <a:rPr lang="en-US" sz="2800" dirty="0">
                <a:solidFill>
                  <a:srgbClr val="FF66CC"/>
                </a:solidFill>
              </a:rPr>
              <a:t>ice melting rates, etc.</a:t>
            </a:r>
          </a:p>
        </p:txBody>
      </p:sp>
      <p:pic>
        <p:nvPicPr>
          <p:cNvPr id="4" name="Picture 3">
            <a:extLst>
              <a:ext uri="{FF2B5EF4-FFF2-40B4-BE49-F238E27FC236}">
                <a16:creationId xmlns:a16="http://schemas.microsoft.com/office/drawing/2014/main" id="{4AF73088-D812-4E80-BC23-BFD39698B9FA}"/>
              </a:ext>
            </a:extLst>
          </p:cNvPr>
          <p:cNvPicPr>
            <a:picLocks noChangeAspect="1"/>
          </p:cNvPicPr>
          <p:nvPr/>
        </p:nvPicPr>
        <p:blipFill>
          <a:blip r:embed="rId2"/>
          <a:stretch>
            <a:fillRect/>
          </a:stretch>
        </p:blipFill>
        <p:spPr>
          <a:xfrm>
            <a:off x="-33272" y="0"/>
            <a:ext cx="9177272" cy="4636168"/>
          </a:xfrm>
          <a:prstGeom prst="rect">
            <a:avLst/>
          </a:prstGeom>
        </p:spPr>
      </p:pic>
    </p:spTree>
    <p:extLst>
      <p:ext uri="{BB962C8B-B14F-4D97-AF65-F5344CB8AC3E}">
        <p14:creationId xmlns:p14="http://schemas.microsoft.com/office/powerpoint/2010/main" val="41953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6F0AB-8922-4B08-949D-B567BAFC2DC7}"/>
              </a:ext>
            </a:extLst>
          </p:cNvPr>
          <p:cNvSpPr txBox="1"/>
          <p:nvPr/>
        </p:nvSpPr>
        <p:spPr>
          <a:xfrm>
            <a:off x="1554480" y="91440"/>
            <a:ext cx="5981509" cy="646331"/>
          </a:xfrm>
          <a:prstGeom prst="rect">
            <a:avLst/>
          </a:prstGeom>
          <a:noFill/>
        </p:spPr>
        <p:txBody>
          <a:bodyPr wrap="none" rtlCol="0">
            <a:spAutoFit/>
          </a:bodyPr>
          <a:lstStyle/>
          <a:p>
            <a:pPr algn="l"/>
            <a:r>
              <a:rPr lang="en-US" sz="3600" u="sng" dirty="0">
                <a:solidFill>
                  <a:schemeClr val="bg1"/>
                </a:solidFill>
              </a:rPr>
              <a:t>Positive Feedback Mechanisms</a:t>
            </a:r>
          </a:p>
        </p:txBody>
      </p:sp>
      <p:pic>
        <p:nvPicPr>
          <p:cNvPr id="1026" name="Picture 2" descr="https://www.windows2universe.org/earth/polar/images/sea_ice_nasa.jpg">
            <a:extLst>
              <a:ext uri="{FF2B5EF4-FFF2-40B4-BE49-F238E27FC236}">
                <a16:creationId xmlns:a16="http://schemas.microsoft.com/office/drawing/2014/main" id="{0C5AB7FA-10A7-4D33-A18B-CC1E825B8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53" y="1023837"/>
            <a:ext cx="4426017" cy="29737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95EDC5-3047-4DF4-BF7E-FBA0C61DFA78}"/>
              </a:ext>
            </a:extLst>
          </p:cNvPr>
          <p:cNvSpPr txBox="1"/>
          <p:nvPr/>
        </p:nvSpPr>
        <p:spPr>
          <a:xfrm>
            <a:off x="5221706" y="819194"/>
            <a:ext cx="3480317" cy="2554545"/>
          </a:xfrm>
          <a:prstGeom prst="rect">
            <a:avLst/>
          </a:prstGeom>
          <a:noFill/>
        </p:spPr>
        <p:txBody>
          <a:bodyPr wrap="square" rtlCol="0">
            <a:spAutoFit/>
          </a:bodyPr>
          <a:lstStyle/>
          <a:p>
            <a:pPr algn="ctr"/>
            <a:r>
              <a:rPr lang="en-US" sz="3200" dirty="0">
                <a:solidFill>
                  <a:schemeClr val="accent1">
                    <a:lumMod val="60000"/>
                    <a:lumOff val="40000"/>
                  </a:schemeClr>
                </a:solidFill>
              </a:rPr>
              <a:t>Ice reflects </a:t>
            </a:r>
          </a:p>
          <a:p>
            <a:pPr algn="ctr"/>
            <a:r>
              <a:rPr lang="en-US" sz="3200" dirty="0">
                <a:solidFill>
                  <a:schemeClr val="accent1">
                    <a:lumMod val="60000"/>
                    <a:lumOff val="40000"/>
                  </a:schemeClr>
                </a:solidFill>
              </a:rPr>
              <a:t>more sunlight back into space compared with </a:t>
            </a:r>
          </a:p>
          <a:p>
            <a:pPr algn="ctr"/>
            <a:r>
              <a:rPr lang="en-US" sz="3200" dirty="0">
                <a:solidFill>
                  <a:schemeClr val="accent1">
                    <a:lumMod val="60000"/>
                    <a:lumOff val="40000"/>
                  </a:schemeClr>
                </a:solidFill>
              </a:rPr>
              <a:t>darker water.</a:t>
            </a:r>
          </a:p>
        </p:txBody>
      </p:sp>
      <p:sp>
        <p:nvSpPr>
          <p:cNvPr id="4" name="TextBox 3">
            <a:extLst>
              <a:ext uri="{FF2B5EF4-FFF2-40B4-BE49-F238E27FC236}">
                <a16:creationId xmlns:a16="http://schemas.microsoft.com/office/drawing/2014/main" id="{4E9971FB-5B8A-4AF3-9477-0A612DB5B478}"/>
              </a:ext>
            </a:extLst>
          </p:cNvPr>
          <p:cNvSpPr txBox="1"/>
          <p:nvPr/>
        </p:nvSpPr>
        <p:spPr>
          <a:xfrm>
            <a:off x="137745" y="4038499"/>
            <a:ext cx="8814977" cy="2246769"/>
          </a:xfrm>
          <a:prstGeom prst="rect">
            <a:avLst/>
          </a:prstGeom>
          <a:noFill/>
        </p:spPr>
        <p:txBody>
          <a:bodyPr wrap="none" rtlCol="0">
            <a:spAutoFit/>
          </a:bodyPr>
          <a:lstStyle/>
          <a:p>
            <a:pPr algn="ctr"/>
            <a:r>
              <a:rPr lang="en-US" sz="2800" dirty="0">
                <a:solidFill>
                  <a:schemeClr val="bg1"/>
                </a:solidFill>
              </a:rPr>
              <a:t>Higher temperatures </a:t>
            </a:r>
            <a:r>
              <a:rPr lang="en-US" sz="2800" dirty="0">
                <a:solidFill>
                  <a:schemeClr val="bg1"/>
                </a:solidFill>
                <a:sym typeface="Wingdings" panose="05000000000000000000" pitchFamily="2" charset="2"/>
              </a:rPr>
              <a:t> More ice melt  Less ice</a:t>
            </a:r>
          </a:p>
          <a:p>
            <a:pPr algn="ctr"/>
            <a:endParaRPr lang="en-US" sz="2800" dirty="0">
              <a:solidFill>
                <a:schemeClr val="bg1"/>
              </a:solidFill>
              <a:sym typeface="Wingdings" panose="05000000000000000000" pitchFamily="2" charset="2"/>
            </a:endParaRPr>
          </a:p>
          <a:p>
            <a:pPr algn="ctr"/>
            <a:endParaRPr lang="en-US" sz="2800" dirty="0">
              <a:solidFill>
                <a:schemeClr val="bg1"/>
              </a:solidFill>
              <a:sym typeface="Wingdings" panose="05000000000000000000" pitchFamily="2" charset="2"/>
            </a:endParaRPr>
          </a:p>
          <a:p>
            <a:pPr algn="ctr"/>
            <a:endParaRPr lang="en-US" sz="2800" dirty="0">
              <a:solidFill>
                <a:schemeClr val="bg1"/>
              </a:solidFill>
              <a:sym typeface="Wingdings" panose="05000000000000000000" pitchFamily="2" charset="2"/>
            </a:endParaRPr>
          </a:p>
          <a:p>
            <a:pPr algn="ctr"/>
            <a:r>
              <a:rPr lang="en-US" sz="2800" dirty="0">
                <a:solidFill>
                  <a:schemeClr val="bg1"/>
                </a:solidFill>
                <a:sym typeface="Wingdings" panose="05000000000000000000" pitchFamily="2" charset="2"/>
              </a:rPr>
              <a:t>Less ice  more sunlight absorbed  Higher temperatures</a:t>
            </a:r>
          </a:p>
        </p:txBody>
      </p:sp>
      <p:sp>
        <p:nvSpPr>
          <p:cNvPr id="5" name="Arrow: Right 4">
            <a:extLst>
              <a:ext uri="{FF2B5EF4-FFF2-40B4-BE49-F238E27FC236}">
                <a16:creationId xmlns:a16="http://schemas.microsoft.com/office/drawing/2014/main" id="{6165C874-C7FE-49AE-B477-239AAFD4575F}"/>
              </a:ext>
            </a:extLst>
          </p:cNvPr>
          <p:cNvSpPr/>
          <p:nvPr/>
        </p:nvSpPr>
        <p:spPr>
          <a:xfrm rot="12000820">
            <a:off x="3253799" y="4908303"/>
            <a:ext cx="2922942" cy="50715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Tree>
    <p:extLst>
      <p:ext uri="{BB962C8B-B14F-4D97-AF65-F5344CB8AC3E}">
        <p14:creationId xmlns:p14="http://schemas.microsoft.com/office/powerpoint/2010/main" val="41328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ipe(left)">
                                      <p:cBhvr>
                                        <p:cTn id="12" dur="10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FDA95D-3609-47AF-9984-BC85563A04C6}"/>
              </a:ext>
            </a:extLst>
          </p:cNvPr>
          <p:cNvPicPr>
            <a:picLocks noChangeAspect="1"/>
          </p:cNvPicPr>
          <p:nvPr/>
        </p:nvPicPr>
        <p:blipFill>
          <a:blip r:embed="rId2"/>
          <a:stretch>
            <a:fillRect/>
          </a:stretch>
        </p:blipFill>
        <p:spPr>
          <a:xfrm>
            <a:off x="152400" y="0"/>
            <a:ext cx="8853714" cy="4472713"/>
          </a:xfrm>
          <a:prstGeom prst="rect">
            <a:avLst/>
          </a:prstGeom>
        </p:spPr>
      </p:pic>
      <p:sp>
        <p:nvSpPr>
          <p:cNvPr id="3" name="TextBox 2">
            <a:extLst>
              <a:ext uri="{FF2B5EF4-FFF2-40B4-BE49-F238E27FC236}">
                <a16:creationId xmlns:a16="http://schemas.microsoft.com/office/drawing/2014/main" id="{06FE2310-5C79-4AF1-AEDD-714B5DBF88E7}"/>
              </a:ext>
            </a:extLst>
          </p:cNvPr>
          <p:cNvSpPr txBox="1"/>
          <p:nvPr/>
        </p:nvSpPr>
        <p:spPr>
          <a:xfrm>
            <a:off x="-33272" y="4658802"/>
            <a:ext cx="9220585" cy="2154436"/>
          </a:xfrm>
          <a:prstGeom prst="rect">
            <a:avLst/>
          </a:prstGeom>
          <a:noFill/>
        </p:spPr>
        <p:txBody>
          <a:bodyPr wrap="square" rtlCol="0">
            <a:spAutoFit/>
          </a:bodyPr>
          <a:lstStyle/>
          <a:p>
            <a:pPr algn="ctr"/>
            <a:r>
              <a:rPr lang="en-US" sz="2800" dirty="0">
                <a:solidFill>
                  <a:schemeClr val="accent1">
                    <a:lumMod val="60000"/>
                    <a:lumOff val="40000"/>
                  </a:schemeClr>
                </a:solidFill>
              </a:rPr>
              <a:t>Blue line assumes greenhouse gas emissions are </a:t>
            </a:r>
          </a:p>
          <a:p>
            <a:pPr algn="ctr"/>
            <a:r>
              <a:rPr lang="en-US" sz="2800" dirty="0">
                <a:solidFill>
                  <a:schemeClr val="accent1">
                    <a:lumMod val="60000"/>
                    <a:lumOff val="40000"/>
                  </a:schemeClr>
                </a:solidFill>
              </a:rPr>
              <a:t>dramatically reduced.</a:t>
            </a:r>
          </a:p>
          <a:p>
            <a:pPr algn="ctr"/>
            <a:r>
              <a:rPr lang="en-US" sz="1200" dirty="0">
                <a:solidFill>
                  <a:schemeClr val="accent1">
                    <a:lumMod val="60000"/>
                    <a:lumOff val="40000"/>
                  </a:schemeClr>
                </a:solidFill>
              </a:rPr>
              <a:t> </a:t>
            </a:r>
          </a:p>
          <a:p>
            <a:pPr algn="ctr"/>
            <a:r>
              <a:rPr lang="en-US" sz="2800" dirty="0">
                <a:solidFill>
                  <a:schemeClr val="accent1">
                    <a:lumMod val="60000"/>
                    <a:lumOff val="40000"/>
                  </a:schemeClr>
                </a:solidFill>
              </a:rPr>
              <a:t>Science cannot predict what people will do!</a:t>
            </a:r>
          </a:p>
          <a:p>
            <a:pPr algn="ctr"/>
            <a:r>
              <a:rPr lang="en-US" sz="2800" dirty="0">
                <a:solidFill>
                  <a:schemeClr val="accent1">
                    <a:lumMod val="60000"/>
                    <a:lumOff val="40000"/>
                  </a:schemeClr>
                </a:solidFill>
              </a:rPr>
              <a:t>Notice that in any scenario we live with a higher temperature.</a:t>
            </a:r>
          </a:p>
          <a:p>
            <a:pPr algn="ctr"/>
            <a:r>
              <a:rPr lang="en-US" sz="800" dirty="0">
                <a:solidFill>
                  <a:schemeClr val="bg1"/>
                </a:solidFill>
              </a:rPr>
              <a:t> </a:t>
            </a:r>
          </a:p>
        </p:txBody>
      </p:sp>
      <p:pic>
        <p:nvPicPr>
          <p:cNvPr id="4" name="Picture 3">
            <a:extLst>
              <a:ext uri="{FF2B5EF4-FFF2-40B4-BE49-F238E27FC236}">
                <a16:creationId xmlns:a16="http://schemas.microsoft.com/office/drawing/2014/main" id="{4AF73088-D812-4E80-BC23-BFD39698B9FA}"/>
              </a:ext>
            </a:extLst>
          </p:cNvPr>
          <p:cNvPicPr>
            <a:picLocks noChangeAspect="1"/>
          </p:cNvPicPr>
          <p:nvPr/>
        </p:nvPicPr>
        <p:blipFill>
          <a:blip r:embed="rId2"/>
          <a:stretch>
            <a:fillRect/>
          </a:stretch>
        </p:blipFill>
        <p:spPr>
          <a:xfrm>
            <a:off x="0" y="0"/>
            <a:ext cx="9177272" cy="4636168"/>
          </a:xfrm>
          <a:prstGeom prst="rect">
            <a:avLst/>
          </a:prstGeom>
        </p:spPr>
      </p:pic>
    </p:spTree>
    <p:extLst>
      <p:ext uri="{BB962C8B-B14F-4D97-AF65-F5344CB8AC3E}">
        <p14:creationId xmlns:p14="http://schemas.microsoft.com/office/powerpoint/2010/main" val="79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5B512-7274-4C42-81B0-5EEC5877FDE9}"/>
              </a:ext>
            </a:extLst>
          </p:cNvPr>
          <p:cNvSpPr txBox="1"/>
          <p:nvPr/>
        </p:nvSpPr>
        <p:spPr>
          <a:xfrm>
            <a:off x="871087" y="67373"/>
            <a:ext cx="7690585" cy="986590"/>
          </a:xfrm>
          <a:prstGeom prst="rect">
            <a:avLst/>
          </a:prstGeom>
          <a:noFill/>
        </p:spPr>
        <p:txBody>
          <a:bodyPr wrap="square" rtlCol="0">
            <a:spAutoFit/>
          </a:bodyPr>
          <a:lstStyle/>
          <a:p>
            <a:pPr algn="ctr"/>
            <a:r>
              <a:rPr lang="en-US" sz="2800" dirty="0">
                <a:solidFill>
                  <a:schemeClr val="bg1"/>
                </a:solidFill>
              </a:rPr>
              <a:t>If it is so clear to scientists, </a:t>
            </a:r>
          </a:p>
          <a:p>
            <a:pPr algn="ctr"/>
            <a:r>
              <a:rPr lang="en-US" sz="2800" dirty="0">
                <a:solidFill>
                  <a:schemeClr val="bg1"/>
                </a:solidFill>
              </a:rPr>
              <a:t>why is there so much controversy?</a:t>
            </a:r>
          </a:p>
        </p:txBody>
      </p:sp>
      <p:sp>
        <p:nvSpPr>
          <p:cNvPr id="3" name="TextBox 2">
            <a:extLst>
              <a:ext uri="{FF2B5EF4-FFF2-40B4-BE49-F238E27FC236}">
                <a16:creationId xmlns:a16="http://schemas.microsoft.com/office/drawing/2014/main" id="{3E1EF822-3B02-4B86-9F42-8E3A0A31D4DE}"/>
              </a:ext>
            </a:extLst>
          </p:cNvPr>
          <p:cNvSpPr txBox="1"/>
          <p:nvPr/>
        </p:nvSpPr>
        <p:spPr>
          <a:xfrm>
            <a:off x="443077" y="1108369"/>
            <a:ext cx="8293420" cy="1815882"/>
          </a:xfrm>
          <a:prstGeom prst="rect">
            <a:avLst/>
          </a:prstGeom>
          <a:noFill/>
        </p:spPr>
        <p:txBody>
          <a:bodyPr wrap="square" rtlCol="0">
            <a:spAutoFit/>
          </a:bodyPr>
          <a:lstStyle/>
          <a:p>
            <a:pPr algn="ctr"/>
            <a:r>
              <a:rPr lang="en-US" sz="2800" dirty="0">
                <a:solidFill>
                  <a:srgbClr val="FFFF00"/>
                </a:solidFill>
              </a:rPr>
              <a:t>Scientists are skeptics and are </a:t>
            </a:r>
            <a:r>
              <a:rPr lang="en-US" sz="2800" u="sng" dirty="0">
                <a:solidFill>
                  <a:srgbClr val="FFFF00"/>
                </a:solidFill>
              </a:rPr>
              <a:t>always</a:t>
            </a:r>
            <a:r>
              <a:rPr lang="en-US" sz="2800" dirty="0">
                <a:solidFill>
                  <a:srgbClr val="FFFF00"/>
                </a:solidFill>
              </a:rPr>
              <a:t> asking questions.   There is a vast literature of debate on </a:t>
            </a:r>
          </a:p>
          <a:p>
            <a:pPr algn="ctr"/>
            <a:r>
              <a:rPr lang="en-US" sz="2800" dirty="0">
                <a:solidFill>
                  <a:srgbClr val="FFFF00"/>
                </a:solidFill>
              </a:rPr>
              <a:t>details such as changes in </a:t>
            </a:r>
          </a:p>
          <a:p>
            <a:pPr algn="ctr"/>
            <a:r>
              <a:rPr lang="en-US" sz="2800" dirty="0">
                <a:solidFill>
                  <a:srgbClr val="FFFF00"/>
                </a:solidFill>
              </a:rPr>
              <a:t>cloud formation, ice melt rates, etc.   </a:t>
            </a:r>
          </a:p>
        </p:txBody>
      </p:sp>
      <p:pic>
        <p:nvPicPr>
          <p:cNvPr id="1026" name="Picture 2" descr="https://lh6.googleusercontent.com/uDFmIDPzCo4znxgzKlT0_jgv4CqHkarUrQ005ED_HbclD4Ex32hmOHsAn95kbFc_WZMiOQ1BMlRj4Fu-vDLyOgnT3syuxfWFY8KxoEWpqd9gxcPzZnQUM8q76jkJzs7IQUNr_cUt">
            <a:extLst>
              <a:ext uri="{FF2B5EF4-FFF2-40B4-BE49-F238E27FC236}">
                <a16:creationId xmlns:a16="http://schemas.microsoft.com/office/drawing/2014/main" id="{7023A71E-F8C1-4305-9937-97074E40D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310" y="4013731"/>
            <a:ext cx="5205981" cy="27084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7056A4-F704-451D-8543-1F3E089E5784}"/>
              </a:ext>
            </a:extLst>
          </p:cNvPr>
          <p:cNvSpPr txBox="1"/>
          <p:nvPr/>
        </p:nvSpPr>
        <p:spPr>
          <a:xfrm>
            <a:off x="1966665" y="3007891"/>
            <a:ext cx="5246244" cy="1384995"/>
          </a:xfrm>
          <a:prstGeom prst="rect">
            <a:avLst/>
          </a:prstGeom>
          <a:noFill/>
        </p:spPr>
        <p:txBody>
          <a:bodyPr wrap="none" rtlCol="0">
            <a:spAutoFit/>
          </a:bodyPr>
          <a:lstStyle/>
          <a:p>
            <a:pPr algn="ctr"/>
            <a:r>
              <a:rPr lang="en-US" sz="2800" dirty="0">
                <a:solidFill>
                  <a:srgbClr val="FF66CC"/>
                </a:solidFill>
              </a:rPr>
              <a:t>Just not on whether this is all a </a:t>
            </a:r>
          </a:p>
          <a:p>
            <a:pPr algn="ctr"/>
            <a:r>
              <a:rPr lang="en-US" sz="2800" dirty="0">
                <a:solidFill>
                  <a:srgbClr val="FF66CC"/>
                </a:solidFill>
              </a:rPr>
              <a:t>hoax perpetrated by the Chinese</a:t>
            </a:r>
          </a:p>
          <a:p>
            <a:pPr algn="l"/>
            <a:endParaRPr lang="en-US" sz="2800" dirty="0">
              <a:solidFill>
                <a:srgbClr val="FF66CC"/>
              </a:solidFill>
            </a:endParaRPr>
          </a:p>
        </p:txBody>
      </p:sp>
    </p:spTree>
    <p:extLst>
      <p:ext uri="{BB962C8B-B14F-4D97-AF65-F5344CB8AC3E}">
        <p14:creationId xmlns:p14="http://schemas.microsoft.com/office/powerpoint/2010/main" val="5783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700" y="798094"/>
            <a:ext cx="8641351" cy="4200101"/>
          </a:xfrm>
          <a:prstGeom prst="rect">
            <a:avLst/>
          </a:prstGeom>
        </p:spPr>
      </p:pic>
      <p:sp>
        <p:nvSpPr>
          <p:cNvPr id="4" name="TextBox 3"/>
          <p:cNvSpPr txBox="1"/>
          <p:nvPr/>
        </p:nvSpPr>
        <p:spPr>
          <a:xfrm>
            <a:off x="179045" y="5107863"/>
            <a:ext cx="8873516" cy="1569660"/>
          </a:xfrm>
          <a:prstGeom prst="rect">
            <a:avLst/>
          </a:prstGeom>
          <a:noFill/>
        </p:spPr>
        <p:txBody>
          <a:bodyPr wrap="square" rtlCol="0">
            <a:spAutoFit/>
          </a:bodyPr>
          <a:lstStyle/>
          <a:p>
            <a:pPr algn="ctr"/>
            <a:r>
              <a:rPr lang="en-US" sz="2400" dirty="0">
                <a:solidFill>
                  <a:schemeClr val="bg1"/>
                </a:solidFill>
              </a:rPr>
              <a:t>Article in the  Journal of American Physicians and Surgeons (?)</a:t>
            </a:r>
          </a:p>
          <a:p>
            <a:pPr algn="ctr"/>
            <a:r>
              <a:rPr lang="en-US" sz="2400" dirty="0">
                <a:solidFill>
                  <a:schemeClr val="bg1"/>
                </a:solidFill>
              </a:rPr>
              <a:t>Research from the Oregon Institute of Science and Medicine (?)</a:t>
            </a:r>
          </a:p>
          <a:p>
            <a:pPr algn="ctr"/>
            <a:r>
              <a:rPr lang="en-US" sz="2400" dirty="0">
                <a:solidFill>
                  <a:srgbClr val="FFFF00"/>
                </a:solidFill>
              </a:rPr>
              <a:t>Essentially a fake science journal with an array of articles with no scientific basis (HIV does not cause AIDS, Obama used hypnosis…)</a:t>
            </a:r>
          </a:p>
        </p:txBody>
      </p:sp>
      <p:sp>
        <p:nvSpPr>
          <p:cNvPr id="3" name="TextBox 2">
            <a:extLst>
              <a:ext uri="{FF2B5EF4-FFF2-40B4-BE49-F238E27FC236}">
                <a16:creationId xmlns:a16="http://schemas.microsoft.com/office/drawing/2014/main" id="{6A60ABE6-4B4E-44BC-AEF6-9DE8C8497490}"/>
              </a:ext>
            </a:extLst>
          </p:cNvPr>
          <p:cNvSpPr txBox="1"/>
          <p:nvPr/>
        </p:nvSpPr>
        <p:spPr>
          <a:xfrm>
            <a:off x="910562" y="163630"/>
            <a:ext cx="7341625" cy="523220"/>
          </a:xfrm>
          <a:prstGeom prst="rect">
            <a:avLst/>
          </a:prstGeom>
          <a:noFill/>
        </p:spPr>
        <p:txBody>
          <a:bodyPr wrap="none" rtlCol="0">
            <a:spAutoFit/>
          </a:bodyPr>
          <a:lstStyle/>
          <a:p>
            <a:pPr algn="l"/>
            <a:r>
              <a:rPr lang="en-US" sz="2800" dirty="0">
                <a:solidFill>
                  <a:schemeClr val="bg1"/>
                </a:solidFill>
              </a:rPr>
              <a:t>This “peer-reviewed” article is quite often cited…</a:t>
            </a:r>
          </a:p>
        </p:txBody>
      </p:sp>
    </p:spTree>
    <p:extLst>
      <p:ext uri="{BB962C8B-B14F-4D97-AF65-F5344CB8AC3E}">
        <p14:creationId xmlns:p14="http://schemas.microsoft.com/office/powerpoint/2010/main" val="295159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3D70480-A565-44F8-8FEA-B32F5889275F}"/>
              </a:ext>
            </a:extLst>
          </p:cNvPr>
          <p:cNvPicPr>
            <a:picLocks noChangeAspect="1" noChangeArrowheads="1"/>
          </p:cNvPicPr>
          <p:nvPr/>
        </p:nvPicPr>
        <p:blipFill>
          <a:blip r:embed="rId2" cstate="print"/>
          <a:srcRect l="11127" t="15625" r="10395" b="66667"/>
          <a:stretch>
            <a:fillRect/>
          </a:stretch>
        </p:blipFill>
        <p:spPr bwMode="auto">
          <a:xfrm>
            <a:off x="0" y="5765532"/>
            <a:ext cx="9144000" cy="1160060"/>
          </a:xfrm>
          <a:prstGeom prst="rect">
            <a:avLst/>
          </a:prstGeom>
          <a:noFill/>
          <a:ln w="9525">
            <a:noFill/>
            <a:miter lim="800000"/>
            <a:headEnd/>
            <a:tailEnd/>
          </a:ln>
        </p:spPr>
      </p:pic>
      <p:sp>
        <p:nvSpPr>
          <p:cNvPr id="4" name="TextBox 3">
            <a:extLst>
              <a:ext uri="{FF2B5EF4-FFF2-40B4-BE49-F238E27FC236}">
                <a16:creationId xmlns:a16="http://schemas.microsoft.com/office/drawing/2014/main" id="{4F50B061-C65A-454A-96E5-38493AEF2A06}"/>
              </a:ext>
            </a:extLst>
          </p:cNvPr>
          <p:cNvSpPr txBox="1"/>
          <p:nvPr/>
        </p:nvSpPr>
        <p:spPr>
          <a:xfrm>
            <a:off x="5366084" y="0"/>
            <a:ext cx="3704505" cy="4955203"/>
          </a:xfrm>
          <a:prstGeom prst="rect">
            <a:avLst/>
          </a:prstGeom>
          <a:noFill/>
        </p:spPr>
        <p:txBody>
          <a:bodyPr wrap="square" rtlCol="0">
            <a:spAutoFit/>
          </a:bodyPr>
          <a:lstStyle/>
          <a:p>
            <a:pPr algn="ctr"/>
            <a:r>
              <a:rPr lang="en-US" sz="2800" dirty="0">
                <a:solidFill>
                  <a:schemeClr val="bg1"/>
                </a:solidFill>
              </a:rPr>
              <a:t>Another oft cited effect – variations in solar activity</a:t>
            </a:r>
          </a:p>
          <a:p>
            <a:pPr algn="ctr"/>
            <a:endParaRPr lang="en-US" dirty="0">
              <a:solidFill>
                <a:schemeClr val="bg1"/>
              </a:solidFill>
            </a:endParaRPr>
          </a:p>
          <a:p>
            <a:pPr algn="ctr"/>
            <a:r>
              <a:rPr lang="en-US" sz="2800" dirty="0">
                <a:solidFill>
                  <a:srgbClr val="FF6699"/>
                </a:solidFill>
              </a:rPr>
              <a:t>Plot looks convincing?</a:t>
            </a:r>
          </a:p>
          <a:p>
            <a:pPr algn="ctr"/>
            <a:endParaRPr lang="en-US" dirty="0">
              <a:solidFill>
                <a:schemeClr val="bg1"/>
              </a:solidFill>
            </a:endParaRPr>
          </a:p>
          <a:p>
            <a:pPr algn="ctr"/>
            <a:r>
              <a:rPr lang="en-US" sz="2800" dirty="0">
                <a:solidFill>
                  <a:srgbClr val="FFFF00"/>
                </a:solidFill>
              </a:rPr>
              <a:t>Without feedback mechanisms, temperature changes by a fraction of a degree</a:t>
            </a:r>
          </a:p>
          <a:p>
            <a:pPr algn="ctr"/>
            <a:endParaRPr lang="en-US" sz="2800" dirty="0">
              <a:solidFill>
                <a:srgbClr val="FFFF00"/>
              </a:solidFill>
            </a:endParaRPr>
          </a:p>
          <a:p>
            <a:pPr algn="ctr"/>
            <a:r>
              <a:rPr lang="en-US" sz="2800" u="sng" dirty="0">
                <a:solidFill>
                  <a:schemeClr val="accent1">
                    <a:lumMod val="20000"/>
                    <a:lumOff val="80000"/>
                  </a:schemeClr>
                </a:solidFill>
              </a:rPr>
              <a:t>Not so convincing!</a:t>
            </a:r>
          </a:p>
        </p:txBody>
      </p:sp>
      <p:pic>
        <p:nvPicPr>
          <p:cNvPr id="5" name="Picture 4" descr="Fig_03_Short_Sun_Intensity">
            <a:extLst>
              <a:ext uri="{FF2B5EF4-FFF2-40B4-BE49-F238E27FC236}">
                <a16:creationId xmlns:a16="http://schemas.microsoft.com/office/drawing/2014/main" id="{7CC6761F-FE5A-43DF-8CF8-D9AFB1E3D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0200" cy="46377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1.ncdc.noaa.gov/pub/data/cmb/images/indicators/solar-variability.gif">
            <a:extLst>
              <a:ext uri="{FF2B5EF4-FFF2-40B4-BE49-F238E27FC236}">
                <a16:creationId xmlns:a16="http://schemas.microsoft.com/office/drawing/2014/main" id="{AEF7BC3A-907E-4ADD-90A1-D83EBCCCC2DB}"/>
              </a:ext>
            </a:extLst>
          </p:cNvPr>
          <p:cNvPicPr>
            <a:picLocks noChangeAspect="1" noChangeArrowheads="1"/>
          </p:cNvPicPr>
          <p:nvPr/>
        </p:nvPicPr>
        <p:blipFill>
          <a:blip r:embed="rId4" cstate="print"/>
          <a:srcRect/>
          <a:stretch>
            <a:fillRect/>
          </a:stretch>
        </p:blipFill>
        <p:spPr bwMode="auto">
          <a:xfrm>
            <a:off x="0" y="18825"/>
            <a:ext cx="5410200" cy="5639811"/>
          </a:xfrm>
          <a:prstGeom prst="rect">
            <a:avLst/>
          </a:prstGeom>
          <a:noFill/>
        </p:spPr>
      </p:pic>
    </p:spTree>
    <p:extLst>
      <p:ext uri="{BB962C8B-B14F-4D97-AF65-F5344CB8AC3E}">
        <p14:creationId xmlns:p14="http://schemas.microsoft.com/office/powerpoint/2010/main" val="203278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lh3.googleusercontent.com/-072S30wX07w/VcOtmhjoRsI/AAAAAAACIxU/L60a8JoxQ5Q/s601-Ic42/pauseclimatedepot18years7months.jpg">
            <a:extLst>
              <a:ext uri="{FF2B5EF4-FFF2-40B4-BE49-F238E27FC236}">
                <a16:creationId xmlns:a16="http://schemas.microsoft.com/office/drawing/2014/main" id="{66B33399-270F-41EF-A07D-BA549855EF27}"/>
              </a:ext>
            </a:extLst>
          </p:cNvPr>
          <p:cNvPicPr>
            <a:picLocks noChangeAspect="1" noChangeArrowheads="1"/>
          </p:cNvPicPr>
          <p:nvPr/>
        </p:nvPicPr>
        <p:blipFill>
          <a:blip r:embed="rId2" cstate="print"/>
          <a:srcRect/>
          <a:stretch>
            <a:fillRect/>
          </a:stretch>
        </p:blipFill>
        <p:spPr bwMode="auto">
          <a:xfrm>
            <a:off x="336883" y="813334"/>
            <a:ext cx="8505770" cy="3821230"/>
          </a:xfrm>
          <a:prstGeom prst="rect">
            <a:avLst/>
          </a:prstGeom>
          <a:noFill/>
        </p:spPr>
      </p:pic>
      <p:sp>
        <p:nvSpPr>
          <p:cNvPr id="4" name="TextBox 3">
            <a:extLst>
              <a:ext uri="{FF2B5EF4-FFF2-40B4-BE49-F238E27FC236}">
                <a16:creationId xmlns:a16="http://schemas.microsoft.com/office/drawing/2014/main" id="{2A77656E-B683-4B62-8DC2-53B469F046A1}"/>
              </a:ext>
            </a:extLst>
          </p:cNvPr>
          <p:cNvSpPr txBox="1"/>
          <p:nvPr/>
        </p:nvSpPr>
        <p:spPr>
          <a:xfrm>
            <a:off x="2555504" y="81812"/>
            <a:ext cx="4313360" cy="646331"/>
          </a:xfrm>
          <a:prstGeom prst="rect">
            <a:avLst/>
          </a:prstGeom>
          <a:noFill/>
        </p:spPr>
        <p:txBody>
          <a:bodyPr wrap="none" rtlCol="0">
            <a:spAutoFit/>
          </a:bodyPr>
          <a:lstStyle/>
          <a:p>
            <a:pPr algn="l"/>
            <a:r>
              <a:rPr lang="en-US" sz="3600" dirty="0">
                <a:solidFill>
                  <a:schemeClr val="bg1"/>
                </a:solidFill>
              </a:rPr>
              <a:t>Example Often Shown</a:t>
            </a:r>
          </a:p>
        </p:txBody>
      </p:sp>
      <p:pic>
        <p:nvPicPr>
          <p:cNvPr id="6" name="Picture 5">
            <a:extLst>
              <a:ext uri="{FF2B5EF4-FFF2-40B4-BE49-F238E27FC236}">
                <a16:creationId xmlns:a16="http://schemas.microsoft.com/office/drawing/2014/main" id="{225ED538-8406-4CCF-8393-19A1CE093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3" y="813334"/>
            <a:ext cx="8505770" cy="5207614"/>
          </a:xfrm>
          <a:prstGeom prst="rect">
            <a:avLst/>
          </a:prstGeom>
        </p:spPr>
      </p:pic>
      <p:sp>
        <p:nvSpPr>
          <p:cNvPr id="9" name="TextBox 8">
            <a:extLst>
              <a:ext uri="{FF2B5EF4-FFF2-40B4-BE49-F238E27FC236}">
                <a16:creationId xmlns:a16="http://schemas.microsoft.com/office/drawing/2014/main" id="{3BD0242E-26B5-4F17-89DA-31CD97522943}"/>
              </a:ext>
            </a:extLst>
          </p:cNvPr>
          <p:cNvSpPr txBox="1"/>
          <p:nvPr/>
        </p:nvSpPr>
        <p:spPr>
          <a:xfrm>
            <a:off x="177265" y="6308558"/>
            <a:ext cx="12009119" cy="400110"/>
          </a:xfrm>
          <a:prstGeom prst="rect">
            <a:avLst/>
          </a:prstGeom>
          <a:noFill/>
        </p:spPr>
        <p:txBody>
          <a:bodyPr wrap="square" rtlCol="0">
            <a:spAutoFit/>
          </a:bodyPr>
          <a:lstStyle/>
          <a:p>
            <a:r>
              <a:rPr lang="en-US" sz="2000" dirty="0">
                <a:solidFill>
                  <a:srgbClr val="FF0000"/>
                </a:solidFill>
              </a:rPr>
              <a:t>https://www.ncdc.noaa.gov/cag/time-series/global/globe/land/ytd/12/1880-2017</a:t>
            </a:r>
          </a:p>
        </p:txBody>
      </p:sp>
      <p:cxnSp>
        <p:nvCxnSpPr>
          <p:cNvPr id="11" name="Straight Connector 10">
            <a:extLst>
              <a:ext uri="{FF2B5EF4-FFF2-40B4-BE49-F238E27FC236}">
                <a16:creationId xmlns:a16="http://schemas.microsoft.com/office/drawing/2014/main" id="{2C139095-9854-4AE7-89F2-007EE56E6474}"/>
              </a:ext>
            </a:extLst>
          </p:cNvPr>
          <p:cNvCxnSpPr/>
          <p:nvPr/>
        </p:nvCxnSpPr>
        <p:spPr>
          <a:xfrm flipH="1">
            <a:off x="909430" y="2345639"/>
            <a:ext cx="7345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A94AE89-D1DB-4608-BB8C-72CF77D20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54" y="813334"/>
            <a:ext cx="8505770" cy="5207614"/>
          </a:xfrm>
          <a:prstGeom prst="rect">
            <a:avLst/>
          </a:prstGeom>
        </p:spPr>
      </p:pic>
    </p:spTree>
    <p:extLst>
      <p:ext uri="{BB962C8B-B14F-4D97-AF65-F5344CB8AC3E}">
        <p14:creationId xmlns:p14="http://schemas.microsoft.com/office/powerpoint/2010/main" val="17452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B8CD5B-4855-4520-B41A-3871BA4D2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98367"/>
          </a:xfrm>
          <a:prstGeom prst="rect">
            <a:avLst/>
          </a:prstGeom>
        </p:spPr>
      </p:pic>
      <p:sp>
        <p:nvSpPr>
          <p:cNvPr id="4" name="Rectangle 3">
            <a:extLst>
              <a:ext uri="{FF2B5EF4-FFF2-40B4-BE49-F238E27FC236}">
                <a16:creationId xmlns:a16="http://schemas.microsoft.com/office/drawing/2014/main" id="{F4714E0F-BDA6-4318-9DD3-A472CC59B53D}"/>
              </a:ext>
            </a:extLst>
          </p:cNvPr>
          <p:cNvSpPr/>
          <p:nvPr/>
        </p:nvSpPr>
        <p:spPr>
          <a:xfrm>
            <a:off x="7371212" y="534401"/>
            <a:ext cx="973891" cy="4305062"/>
          </a:xfrm>
          <a:prstGeom prst="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2754B55-6E39-4DAE-8F54-3C835E2B1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899" y="534401"/>
            <a:ext cx="3874170" cy="2371941"/>
          </a:xfrm>
          <a:prstGeom prst="rect">
            <a:avLst/>
          </a:prstGeom>
          <a:ln w="76200">
            <a:solidFill>
              <a:schemeClr val="tx1"/>
            </a:solidFill>
          </a:ln>
        </p:spPr>
      </p:pic>
      <p:sp>
        <p:nvSpPr>
          <p:cNvPr id="7" name="TextBox 6">
            <a:extLst>
              <a:ext uri="{FF2B5EF4-FFF2-40B4-BE49-F238E27FC236}">
                <a16:creationId xmlns:a16="http://schemas.microsoft.com/office/drawing/2014/main" id="{3B4D0336-2FBA-49D2-8BFE-A023AAABD407}"/>
              </a:ext>
            </a:extLst>
          </p:cNvPr>
          <p:cNvSpPr txBox="1"/>
          <p:nvPr/>
        </p:nvSpPr>
        <p:spPr>
          <a:xfrm>
            <a:off x="879386" y="5923865"/>
            <a:ext cx="7385227" cy="523220"/>
          </a:xfrm>
          <a:prstGeom prst="rect">
            <a:avLst/>
          </a:prstGeom>
          <a:noFill/>
        </p:spPr>
        <p:txBody>
          <a:bodyPr wrap="none" rtlCol="0">
            <a:spAutoFit/>
          </a:bodyPr>
          <a:lstStyle/>
          <a:p>
            <a:pPr algn="l"/>
            <a:r>
              <a:rPr lang="en-US" sz="2800" dirty="0">
                <a:solidFill>
                  <a:schemeClr val="bg1"/>
                </a:solidFill>
              </a:rPr>
              <a:t>Even real data can be manipulated for a message.</a:t>
            </a:r>
          </a:p>
        </p:txBody>
      </p:sp>
    </p:spTree>
    <p:extLst>
      <p:ext uri="{BB962C8B-B14F-4D97-AF65-F5344CB8AC3E}">
        <p14:creationId xmlns:p14="http://schemas.microsoft.com/office/powerpoint/2010/main" val="291789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A27C14-F028-43CD-BBA3-35B4E9B42ED1}"/>
              </a:ext>
            </a:extLst>
          </p:cNvPr>
          <p:cNvSpPr txBox="1"/>
          <p:nvPr/>
        </p:nvSpPr>
        <p:spPr>
          <a:xfrm>
            <a:off x="3046396" y="48124"/>
            <a:ext cx="3188693" cy="707886"/>
          </a:xfrm>
          <a:prstGeom prst="rect">
            <a:avLst/>
          </a:prstGeom>
          <a:noFill/>
        </p:spPr>
        <p:txBody>
          <a:bodyPr wrap="none" rtlCol="0">
            <a:spAutoFit/>
          </a:bodyPr>
          <a:lstStyle/>
          <a:p>
            <a:pPr algn="l"/>
            <a:r>
              <a:rPr lang="en-US" sz="4000" u="sng" dirty="0">
                <a:solidFill>
                  <a:schemeClr val="bg1"/>
                </a:solidFill>
              </a:rPr>
              <a:t>Consequences</a:t>
            </a:r>
          </a:p>
        </p:txBody>
      </p:sp>
      <p:sp>
        <p:nvSpPr>
          <p:cNvPr id="3" name="TextBox 2">
            <a:extLst>
              <a:ext uri="{FF2B5EF4-FFF2-40B4-BE49-F238E27FC236}">
                <a16:creationId xmlns:a16="http://schemas.microsoft.com/office/drawing/2014/main" id="{A1381B5D-A9AC-4424-93A1-CB433916EF58}"/>
              </a:ext>
            </a:extLst>
          </p:cNvPr>
          <p:cNvSpPr txBox="1"/>
          <p:nvPr/>
        </p:nvSpPr>
        <p:spPr>
          <a:xfrm>
            <a:off x="762179" y="672379"/>
            <a:ext cx="7757124" cy="954107"/>
          </a:xfrm>
          <a:prstGeom prst="rect">
            <a:avLst/>
          </a:prstGeom>
          <a:noFill/>
        </p:spPr>
        <p:txBody>
          <a:bodyPr wrap="none" rtlCol="0">
            <a:spAutoFit/>
          </a:bodyPr>
          <a:lstStyle/>
          <a:p>
            <a:pPr algn="l"/>
            <a:r>
              <a:rPr lang="en-US" sz="2800" dirty="0">
                <a:solidFill>
                  <a:schemeClr val="bg1"/>
                </a:solidFill>
              </a:rPr>
              <a:t>“Climate has changed before, and species survive…”</a:t>
            </a:r>
          </a:p>
          <a:p>
            <a:pPr algn="l"/>
            <a:r>
              <a:rPr lang="en-US" sz="2800" dirty="0">
                <a:solidFill>
                  <a:schemeClr val="bg1"/>
                </a:solidFill>
              </a:rPr>
              <a:t>“More CO</a:t>
            </a:r>
            <a:r>
              <a:rPr lang="en-US" sz="2800" baseline="-25000" dirty="0">
                <a:solidFill>
                  <a:schemeClr val="bg1"/>
                </a:solidFill>
              </a:rPr>
              <a:t>2</a:t>
            </a:r>
            <a:r>
              <a:rPr lang="en-US" sz="2800" dirty="0">
                <a:solidFill>
                  <a:schemeClr val="bg1"/>
                </a:solidFill>
              </a:rPr>
              <a:t> is good for plant growth…” </a:t>
            </a:r>
          </a:p>
        </p:txBody>
      </p:sp>
      <p:sp>
        <p:nvSpPr>
          <p:cNvPr id="4" name="TextBox 3">
            <a:extLst>
              <a:ext uri="{FF2B5EF4-FFF2-40B4-BE49-F238E27FC236}">
                <a16:creationId xmlns:a16="http://schemas.microsoft.com/office/drawing/2014/main" id="{6C002687-6C96-4ADC-9CB2-784961632D0B}"/>
              </a:ext>
            </a:extLst>
          </p:cNvPr>
          <p:cNvSpPr txBox="1"/>
          <p:nvPr/>
        </p:nvSpPr>
        <p:spPr>
          <a:xfrm>
            <a:off x="111255" y="6343053"/>
            <a:ext cx="9116727" cy="523220"/>
          </a:xfrm>
          <a:prstGeom prst="rect">
            <a:avLst/>
          </a:prstGeom>
          <a:noFill/>
        </p:spPr>
        <p:txBody>
          <a:bodyPr wrap="none" rtlCol="0">
            <a:spAutoFit/>
          </a:bodyPr>
          <a:lstStyle/>
          <a:p>
            <a:pPr algn="l"/>
            <a:r>
              <a:rPr lang="en-US" sz="2800" dirty="0">
                <a:solidFill>
                  <a:schemeClr val="bg1"/>
                </a:solidFill>
              </a:rPr>
              <a:t>Morals (not science) decide our capacity for human suffering</a:t>
            </a:r>
          </a:p>
        </p:txBody>
      </p:sp>
      <p:grpSp>
        <p:nvGrpSpPr>
          <p:cNvPr id="7" name="Group 6">
            <a:extLst>
              <a:ext uri="{FF2B5EF4-FFF2-40B4-BE49-F238E27FC236}">
                <a16:creationId xmlns:a16="http://schemas.microsoft.com/office/drawing/2014/main" id="{20E3CCDE-0CA2-4286-9E3D-F04A70FC137E}"/>
              </a:ext>
            </a:extLst>
          </p:cNvPr>
          <p:cNvGrpSpPr/>
          <p:nvPr/>
        </p:nvGrpSpPr>
        <p:grpSpPr>
          <a:xfrm>
            <a:off x="762179" y="748649"/>
            <a:ext cx="7558861" cy="5594404"/>
            <a:chOff x="762179" y="748649"/>
            <a:chExt cx="7558861" cy="5594404"/>
          </a:xfrm>
        </p:grpSpPr>
        <p:pic>
          <p:nvPicPr>
            <p:cNvPr id="2050" name="Picture 2" descr="http://homepage.smc.edu/buckley_alan/ps310/worldpopgr.gif">
              <a:extLst>
                <a:ext uri="{FF2B5EF4-FFF2-40B4-BE49-F238E27FC236}">
                  <a16:creationId xmlns:a16="http://schemas.microsoft.com/office/drawing/2014/main" id="{87E3CFE8-5418-4778-B04C-610F75F55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179" y="748649"/>
              <a:ext cx="7558861" cy="55944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6B68487-78D7-42DA-997D-47A8AF8313C8}"/>
                </a:ext>
              </a:extLst>
            </p:cNvPr>
            <p:cNvSpPr/>
            <p:nvPr/>
          </p:nvSpPr>
          <p:spPr>
            <a:xfrm>
              <a:off x="7267074" y="3623912"/>
              <a:ext cx="264694" cy="191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8ED7B7DF-47E0-46EB-94C6-397CB32FE25D}"/>
              </a:ext>
            </a:extLst>
          </p:cNvPr>
          <p:cNvSpPr txBox="1"/>
          <p:nvPr/>
        </p:nvSpPr>
        <p:spPr>
          <a:xfrm>
            <a:off x="2815389" y="3703117"/>
            <a:ext cx="4414166" cy="1569660"/>
          </a:xfrm>
          <a:prstGeom prst="rect">
            <a:avLst/>
          </a:prstGeom>
          <a:noFill/>
        </p:spPr>
        <p:txBody>
          <a:bodyPr wrap="square" rtlCol="0">
            <a:spAutoFit/>
          </a:bodyPr>
          <a:lstStyle/>
          <a:p>
            <a:pPr algn="ctr"/>
            <a:r>
              <a:rPr lang="en-US" sz="2400" dirty="0"/>
              <a:t>The plague killed over 50% of people in Europe.</a:t>
            </a:r>
          </a:p>
          <a:p>
            <a:pPr algn="ctr"/>
            <a:endParaRPr lang="en-US" sz="2400" dirty="0"/>
          </a:p>
          <a:p>
            <a:pPr algn="ctr"/>
            <a:r>
              <a:rPr lang="en-US" sz="2400" dirty="0"/>
              <a:t>Yes, the species survived. </a:t>
            </a:r>
          </a:p>
        </p:txBody>
      </p:sp>
      <p:cxnSp>
        <p:nvCxnSpPr>
          <p:cNvPr id="9" name="Straight Arrow Connector 8">
            <a:extLst>
              <a:ext uri="{FF2B5EF4-FFF2-40B4-BE49-F238E27FC236}">
                <a16:creationId xmlns:a16="http://schemas.microsoft.com/office/drawing/2014/main" id="{C60A3857-90E2-42A9-9186-B480C770E7A3}"/>
              </a:ext>
            </a:extLst>
          </p:cNvPr>
          <p:cNvCxnSpPr>
            <a:endCxn id="6" idx="2"/>
          </p:cNvCxnSpPr>
          <p:nvPr/>
        </p:nvCxnSpPr>
        <p:spPr>
          <a:xfrm>
            <a:off x="6235089" y="4307305"/>
            <a:ext cx="1164332" cy="12320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25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syrian refugee map">
            <a:extLst>
              <a:ext uri="{FF2B5EF4-FFF2-40B4-BE49-F238E27FC236}">
                <a16:creationId xmlns:a16="http://schemas.microsoft.com/office/drawing/2014/main" id="{8E23E1FA-EBF6-460E-B578-76B40599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18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7CB28A-C365-4D34-A80F-8D7FA0A0D8A4}"/>
              </a:ext>
            </a:extLst>
          </p:cNvPr>
          <p:cNvSpPr txBox="1"/>
          <p:nvPr/>
        </p:nvSpPr>
        <p:spPr>
          <a:xfrm>
            <a:off x="5948413" y="428324"/>
            <a:ext cx="3022333" cy="6124754"/>
          </a:xfrm>
          <a:prstGeom prst="rect">
            <a:avLst/>
          </a:prstGeom>
          <a:noFill/>
        </p:spPr>
        <p:txBody>
          <a:bodyPr wrap="square" rtlCol="0">
            <a:spAutoFit/>
          </a:bodyPr>
          <a:lstStyle/>
          <a:p>
            <a:pPr algn="ctr"/>
            <a:r>
              <a:rPr lang="en-US" sz="2800" dirty="0">
                <a:solidFill>
                  <a:schemeClr val="bg1"/>
                </a:solidFill>
              </a:rPr>
              <a:t>Consider the Syrian crisis and the number of refugees.</a:t>
            </a:r>
          </a:p>
          <a:p>
            <a:pPr algn="ctr"/>
            <a:endParaRPr lang="en-US" sz="2800" dirty="0">
              <a:solidFill>
                <a:srgbClr val="FFFF00"/>
              </a:solidFill>
            </a:endParaRPr>
          </a:p>
          <a:p>
            <a:pPr algn="ctr"/>
            <a:r>
              <a:rPr lang="en-US" sz="2800" dirty="0">
                <a:solidFill>
                  <a:srgbClr val="FFFF00"/>
                </a:solidFill>
              </a:rPr>
              <a:t>Changing climate will create a world-wide refugee crisis.   That is why the U.S. Department of Defense considers climate change an issue of</a:t>
            </a:r>
          </a:p>
          <a:p>
            <a:pPr algn="ctr"/>
            <a:r>
              <a:rPr lang="en-US" sz="2800" dirty="0">
                <a:solidFill>
                  <a:srgbClr val="FFFF00"/>
                </a:solidFill>
              </a:rPr>
              <a:t>National Security.</a:t>
            </a:r>
          </a:p>
        </p:txBody>
      </p:sp>
    </p:spTree>
    <p:extLst>
      <p:ext uri="{BB962C8B-B14F-4D97-AF65-F5344CB8AC3E}">
        <p14:creationId xmlns:p14="http://schemas.microsoft.com/office/powerpoint/2010/main" val="36018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eather forecast probability distribution">
            <a:extLst>
              <a:ext uri="{FF2B5EF4-FFF2-40B4-BE49-F238E27FC236}">
                <a16:creationId xmlns:a16="http://schemas.microsoft.com/office/drawing/2014/main" id="{9D2C0F91-2F23-4E6D-B131-62BE1F8500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23" b="22210"/>
          <a:stretch/>
        </p:blipFill>
        <p:spPr bwMode="auto">
          <a:xfrm>
            <a:off x="565727" y="447279"/>
            <a:ext cx="7995965" cy="41341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186070-05A5-4DAC-811F-4251F047D0A9}"/>
              </a:ext>
            </a:extLst>
          </p:cNvPr>
          <p:cNvSpPr txBox="1"/>
          <p:nvPr/>
        </p:nvSpPr>
        <p:spPr>
          <a:xfrm>
            <a:off x="519636" y="4894256"/>
            <a:ext cx="8255246" cy="1384995"/>
          </a:xfrm>
          <a:prstGeom prst="rect">
            <a:avLst/>
          </a:prstGeom>
          <a:noFill/>
        </p:spPr>
        <p:txBody>
          <a:bodyPr wrap="square" rtlCol="0">
            <a:spAutoFit/>
          </a:bodyPr>
          <a:lstStyle/>
          <a:p>
            <a:pPr algn="ctr"/>
            <a:r>
              <a:rPr lang="en-US" sz="2800" dirty="0">
                <a:solidFill>
                  <a:schemeClr val="bg1"/>
                </a:solidFill>
              </a:rPr>
              <a:t>You can only tell if the weather person is making calculational mistakes by checking a </a:t>
            </a:r>
          </a:p>
          <a:p>
            <a:pPr algn="ctr"/>
            <a:r>
              <a:rPr lang="en-US" sz="2800" dirty="0">
                <a:solidFill>
                  <a:schemeClr val="bg1"/>
                </a:solidFill>
              </a:rPr>
              <a:t>large number of predictions!</a:t>
            </a:r>
          </a:p>
        </p:txBody>
      </p:sp>
    </p:spTree>
    <p:extLst>
      <p:ext uri="{BB962C8B-B14F-4D97-AF65-F5344CB8AC3E}">
        <p14:creationId xmlns:p14="http://schemas.microsoft.com/office/powerpoint/2010/main" val="199295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8DDAF1-A711-48E2-9B9A-65200525E3A8}"/>
              </a:ext>
            </a:extLst>
          </p:cNvPr>
          <p:cNvSpPr txBox="1"/>
          <p:nvPr/>
        </p:nvSpPr>
        <p:spPr>
          <a:xfrm>
            <a:off x="3647825" y="106514"/>
            <a:ext cx="2170081" cy="707886"/>
          </a:xfrm>
          <a:prstGeom prst="rect">
            <a:avLst/>
          </a:prstGeom>
          <a:noFill/>
        </p:spPr>
        <p:txBody>
          <a:bodyPr wrap="none" rtlCol="0">
            <a:spAutoFit/>
          </a:bodyPr>
          <a:lstStyle/>
          <a:p>
            <a:pPr algn="l"/>
            <a:r>
              <a:rPr lang="en-US" sz="4000" u="sng" dirty="0">
                <a:solidFill>
                  <a:schemeClr val="bg1"/>
                </a:solidFill>
              </a:rPr>
              <a:t>Summary</a:t>
            </a:r>
          </a:p>
        </p:txBody>
      </p:sp>
      <p:pic>
        <p:nvPicPr>
          <p:cNvPr id="3" name="Picture 2" descr="http://blogs.reading.ac.uk/climate-lab-book/files/2016/06/spiral_2017_large-1.gif">
            <a:extLst>
              <a:ext uri="{FF2B5EF4-FFF2-40B4-BE49-F238E27FC236}">
                <a16:creationId xmlns:a16="http://schemas.microsoft.com/office/drawing/2014/main" id="{769BD882-51F4-4A3D-972D-3A8E952803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80739" y="814400"/>
            <a:ext cx="5602756" cy="595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135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C294-4AB9-499A-9E8C-DDBEC5FDF28A}"/>
              </a:ext>
            </a:extLst>
          </p:cNvPr>
          <p:cNvSpPr/>
          <p:nvPr/>
        </p:nvSpPr>
        <p:spPr>
          <a:xfrm>
            <a:off x="0" y="0"/>
            <a:ext cx="917219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669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lobalchange.umich.edu/globalchange1/current/lectures/predation/tmp26.gif">
            <a:extLst>
              <a:ext uri="{FF2B5EF4-FFF2-40B4-BE49-F238E27FC236}">
                <a16:creationId xmlns:a16="http://schemas.microsoft.com/office/drawing/2014/main" id="{8AF0AD66-965F-409B-93FA-C0BAAAA99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0310"/>
            <a:ext cx="9144000" cy="41481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globalchange.umich.edu/globalchange1/current/lectures/predation/lynx_hare.jpg">
            <a:extLst>
              <a:ext uri="{FF2B5EF4-FFF2-40B4-BE49-F238E27FC236}">
                <a16:creationId xmlns:a16="http://schemas.microsoft.com/office/drawing/2014/main" id="{B615B182-345C-4481-B4BC-4396249AF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4603"/>
            <a:ext cx="259080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768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CEC60-4BF1-4CA6-87DC-236AB165079B}"/>
              </a:ext>
            </a:extLst>
          </p:cNvPr>
          <p:cNvSpPr txBox="1"/>
          <p:nvPr/>
        </p:nvSpPr>
        <p:spPr>
          <a:xfrm>
            <a:off x="312821" y="105877"/>
            <a:ext cx="8348567" cy="400110"/>
          </a:xfrm>
          <a:prstGeom prst="rect">
            <a:avLst/>
          </a:prstGeom>
          <a:noFill/>
        </p:spPr>
        <p:txBody>
          <a:bodyPr wrap="none" rtlCol="0">
            <a:spAutoFit/>
          </a:bodyPr>
          <a:lstStyle/>
          <a:p>
            <a:r>
              <a:rPr lang="en-US" sz="2000" dirty="0">
                <a:solidFill>
                  <a:schemeClr val="bg1"/>
                </a:solidFill>
              </a:rPr>
              <a:t>https://earthobservatory.nasa.gov/Features/Milankovitch/milankovitch_2.php</a:t>
            </a:r>
          </a:p>
        </p:txBody>
      </p:sp>
      <p:sp>
        <p:nvSpPr>
          <p:cNvPr id="4" name="TextBox 3">
            <a:extLst>
              <a:ext uri="{FF2B5EF4-FFF2-40B4-BE49-F238E27FC236}">
                <a16:creationId xmlns:a16="http://schemas.microsoft.com/office/drawing/2014/main" id="{4F571FBA-1EE9-4BBC-A13F-3168F29747E1}"/>
              </a:ext>
            </a:extLst>
          </p:cNvPr>
          <p:cNvSpPr txBox="1"/>
          <p:nvPr/>
        </p:nvSpPr>
        <p:spPr>
          <a:xfrm>
            <a:off x="375385" y="1020277"/>
            <a:ext cx="8407667" cy="1477328"/>
          </a:xfrm>
          <a:prstGeom prst="rect">
            <a:avLst/>
          </a:prstGeom>
          <a:noFill/>
        </p:spPr>
        <p:txBody>
          <a:bodyPr wrap="square" rtlCol="0">
            <a:spAutoFit/>
          </a:bodyPr>
          <a:lstStyle/>
          <a:p>
            <a:r>
              <a:rPr lang="en-US" dirty="0">
                <a:solidFill>
                  <a:schemeClr val="bg1"/>
                </a:solidFill>
              </a:rPr>
              <a:t>The shape of the Earth’s orbit changes from being elliptical (high eccentricity) to being nearly circular (low eccentricity) in a cycle that takes between 90,000 and 100,000 years. When the orbit is highly elliptical, the amount of insolation received at perihelion would be on the order of 20 to 30 percent greater than at aphelion, resulting in a substantially different climate from what we experience today.</a:t>
            </a:r>
            <a:endParaRPr lang="en-US" sz="2800" dirty="0">
              <a:solidFill>
                <a:schemeClr val="bg1"/>
              </a:solidFill>
            </a:endParaRPr>
          </a:p>
        </p:txBody>
      </p:sp>
      <p:pic>
        <p:nvPicPr>
          <p:cNvPr id="1028" name="Picture 4" descr="eccentricity = .5">
            <a:extLst>
              <a:ext uri="{FF2B5EF4-FFF2-40B4-BE49-F238E27FC236}">
                <a16:creationId xmlns:a16="http://schemas.microsoft.com/office/drawing/2014/main" id="{2D6D5F7C-B66C-4317-A517-1DFCB83AE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306" y="2844967"/>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02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CEC60-4BF1-4CA6-87DC-236AB165079B}"/>
              </a:ext>
            </a:extLst>
          </p:cNvPr>
          <p:cNvSpPr txBox="1"/>
          <p:nvPr/>
        </p:nvSpPr>
        <p:spPr>
          <a:xfrm>
            <a:off x="312821" y="105877"/>
            <a:ext cx="8348567" cy="400110"/>
          </a:xfrm>
          <a:prstGeom prst="rect">
            <a:avLst/>
          </a:prstGeom>
          <a:noFill/>
        </p:spPr>
        <p:txBody>
          <a:bodyPr wrap="none" rtlCol="0">
            <a:spAutoFit/>
          </a:bodyPr>
          <a:lstStyle/>
          <a:p>
            <a:r>
              <a:rPr lang="en-US" sz="2000" dirty="0">
                <a:solidFill>
                  <a:schemeClr val="bg1"/>
                </a:solidFill>
              </a:rPr>
              <a:t>https://earthobservatory.nasa.gov/Features/Milankovitch/milankovitch_2.php</a:t>
            </a:r>
          </a:p>
        </p:txBody>
      </p:sp>
      <p:sp>
        <p:nvSpPr>
          <p:cNvPr id="2" name="TextBox 1">
            <a:extLst>
              <a:ext uri="{FF2B5EF4-FFF2-40B4-BE49-F238E27FC236}">
                <a16:creationId xmlns:a16="http://schemas.microsoft.com/office/drawing/2014/main" id="{F05F0ED5-D24C-42C4-BC90-7E6E028B00F7}"/>
              </a:ext>
            </a:extLst>
          </p:cNvPr>
          <p:cNvSpPr txBox="1"/>
          <p:nvPr/>
        </p:nvSpPr>
        <p:spPr>
          <a:xfrm>
            <a:off x="370573" y="611204"/>
            <a:ext cx="8290815" cy="3416320"/>
          </a:xfrm>
          <a:prstGeom prst="rect">
            <a:avLst/>
          </a:prstGeom>
          <a:noFill/>
        </p:spPr>
        <p:txBody>
          <a:bodyPr wrap="square" rtlCol="0">
            <a:spAutoFit/>
          </a:bodyPr>
          <a:lstStyle/>
          <a:p>
            <a:r>
              <a:rPr lang="en-US" b="1" dirty="0">
                <a:solidFill>
                  <a:schemeClr val="bg1"/>
                </a:solidFill>
              </a:rPr>
              <a:t>Obliquity (change in axial tilt)</a:t>
            </a:r>
            <a:r>
              <a:rPr lang="en-US" dirty="0">
                <a:solidFill>
                  <a:schemeClr val="bg1"/>
                </a:solidFill>
              </a:rPr>
              <a:t> </a:t>
            </a:r>
            <a:br>
              <a:rPr lang="en-US" sz="2800" dirty="0">
                <a:solidFill>
                  <a:schemeClr val="bg1"/>
                </a:solidFill>
              </a:rPr>
            </a:br>
            <a:r>
              <a:rPr lang="en-US" dirty="0">
                <a:solidFill>
                  <a:schemeClr val="bg1"/>
                </a:solidFill>
              </a:rPr>
              <a:t>As the axial tilt increases, the seasonal contrast increases so that winters are colder and summers are warmer in both hemispheres. Today, the Earth's axis is tilted 23.5 degrees from the plane of its orbit around the sun. But this tilt changes. During a cycle that averages about 40,000 years, the tilt of the axis varies between 22.1 and 24.5 degrees. Because this tilt changes, the seasons as we know them can become exaggerated. More tilt means more severe seasons—warmer summers and colder winters; less tilt means less severe seasons—cooler summers and milder winters. It's the cool summers that are thought to allow snow and ice to last from year-to-year in high latitudes, eventually building up into massive ice sheets. There are positive feedbacks in the climate system as well, because an Earth covered with more snow reflects more of the sun's energy into space, causing additional cooling.</a:t>
            </a:r>
            <a:endParaRPr lang="en-US" sz="2800" dirty="0">
              <a:solidFill>
                <a:schemeClr val="bg1"/>
              </a:solidFill>
            </a:endParaRPr>
          </a:p>
        </p:txBody>
      </p:sp>
      <p:pic>
        <p:nvPicPr>
          <p:cNvPr id="3074" name="Picture 2" descr="obliquity">
            <a:extLst>
              <a:ext uri="{FF2B5EF4-FFF2-40B4-BE49-F238E27FC236}">
                <a16:creationId xmlns:a16="http://schemas.microsoft.com/office/drawing/2014/main" id="{159924CF-C9EB-4710-970C-213BF0658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127" y="4212206"/>
            <a:ext cx="3333750"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279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CEC60-4BF1-4CA6-87DC-236AB165079B}"/>
              </a:ext>
            </a:extLst>
          </p:cNvPr>
          <p:cNvSpPr txBox="1"/>
          <p:nvPr/>
        </p:nvSpPr>
        <p:spPr>
          <a:xfrm>
            <a:off x="312821" y="105877"/>
            <a:ext cx="8348567" cy="400110"/>
          </a:xfrm>
          <a:prstGeom prst="rect">
            <a:avLst/>
          </a:prstGeom>
          <a:noFill/>
        </p:spPr>
        <p:txBody>
          <a:bodyPr wrap="none" rtlCol="0">
            <a:spAutoFit/>
          </a:bodyPr>
          <a:lstStyle/>
          <a:p>
            <a:r>
              <a:rPr lang="en-US" sz="2000" dirty="0">
                <a:solidFill>
                  <a:schemeClr val="bg1"/>
                </a:solidFill>
              </a:rPr>
              <a:t>https://earthobservatory.nasa.gov/Features/Milankovitch/milankovitch_2.php</a:t>
            </a:r>
          </a:p>
        </p:txBody>
      </p:sp>
      <p:sp>
        <p:nvSpPr>
          <p:cNvPr id="2" name="TextBox 1">
            <a:extLst>
              <a:ext uri="{FF2B5EF4-FFF2-40B4-BE49-F238E27FC236}">
                <a16:creationId xmlns:a16="http://schemas.microsoft.com/office/drawing/2014/main" id="{5740147F-FC4B-413E-883C-B31C30E397D4}"/>
              </a:ext>
            </a:extLst>
          </p:cNvPr>
          <p:cNvSpPr txBox="1"/>
          <p:nvPr/>
        </p:nvSpPr>
        <p:spPr>
          <a:xfrm>
            <a:off x="452387" y="1044341"/>
            <a:ext cx="8353683" cy="1200329"/>
          </a:xfrm>
          <a:prstGeom prst="rect">
            <a:avLst/>
          </a:prstGeom>
          <a:noFill/>
        </p:spPr>
        <p:txBody>
          <a:bodyPr wrap="square" rtlCol="0">
            <a:spAutoFit/>
          </a:bodyPr>
          <a:lstStyle/>
          <a:p>
            <a:r>
              <a:rPr lang="en-US" b="1" dirty="0">
                <a:solidFill>
                  <a:schemeClr val="bg1"/>
                </a:solidFill>
              </a:rPr>
              <a:t>Precession</a:t>
            </a:r>
            <a:r>
              <a:rPr lang="en-US" dirty="0">
                <a:solidFill>
                  <a:schemeClr val="bg1"/>
                </a:solidFill>
              </a:rPr>
              <a:t> </a:t>
            </a:r>
            <a:br>
              <a:rPr lang="en-US" sz="2800" dirty="0">
                <a:solidFill>
                  <a:schemeClr val="bg1"/>
                </a:solidFill>
              </a:rPr>
            </a:br>
            <a:r>
              <a:rPr lang="en-US" dirty="0">
                <a:solidFill>
                  <a:schemeClr val="bg1"/>
                </a:solidFill>
              </a:rPr>
              <a:t>Changes in axial precession alter the dates of perihelion and aphelion, and therefore increase the seasonal contrast in one hemisphere and decrease the seasonal contrast in the other hemisphere.</a:t>
            </a:r>
            <a:endParaRPr lang="en-US" sz="2800" dirty="0">
              <a:solidFill>
                <a:schemeClr val="bg1"/>
              </a:solidFill>
            </a:endParaRPr>
          </a:p>
        </p:txBody>
      </p:sp>
      <p:pic>
        <p:nvPicPr>
          <p:cNvPr id="2050" name="Picture 2" descr="precession">
            <a:extLst>
              <a:ext uri="{FF2B5EF4-FFF2-40B4-BE49-F238E27FC236}">
                <a16:creationId xmlns:a16="http://schemas.microsoft.com/office/drawing/2014/main" id="{1C4CF782-BAEA-4F08-8B87-20C04C7EF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058" y="2873843"/>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664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AFCBE-43EB-49A8-88DC-83A911F50373}"/>
              </a:ext>
            </a:extLst>
          </p:cNvPr>
          <p:cNvPicPr>
            <a:picLocks noChangeAspect="1"/>
          </p:cNvPicPr>
          <p:nvPr/>
        </p:nvPicPr>
        <p:blipFill>
          <a:blip r:embed="rId2"/>
          <a:stretch>
            <a:fillRect/>
          </a:stretch>
        </p:blipFill>
        <p:spPr>
          <a:xfrm>
            <a:off x="1" y="1"/>
            <a:ext cx="6533326" cy="3734602"/>
          </a:xfrm>
          <a:prstGeom prst="rect">
            <a:avLst/>
          </a:prstGeom>
        </p:spPr>
      </p:pic>
      <p:pic>
        <p:nvPicPr>
          <p:cNvPr id="3" name="Picture 2">
            <a:extLst>
              <a:ext uri="{FF2B5EF4-FFF2-40B4-BE49-F238E27FC236}">
                <a16:creationId xmlns:a16="http://schemas.microsoft.com/office/drawing/2014/main" id="{3D1456AD-CDFE-4D00-A570-1B684C82A701}"/>
              </a:ext>
            </a:extLst>
          </p:cNvPr>
          <p:cNvPicPr>
            <a:picLocks noChangeAspect="1"/>
          </p:cNvPicPr>
          <p:nvPr/>
        </p:nvPicPr>
        <p:blipFill rotWithShape="1">
          <a:blip r:embed="rId3"/>
          <a:srcRect t="15707" r="37948" b="6725"/>
          <a:stretch/>
        </p:blipFill>
        <p:spPr>
          <a:xfrm>
            <a:off x="3065647" y="2584079"/>
            <a:ext cx="6078354" cy="4273922"/>
          </a:xfrm>
          <a:prstGeom prst="rect">
            <a:avLst/>
          </a:prstGeom>
        </p:spPr>
      </p:pic>
    </p:spTree>
    <p:extLst>
      <p:ext uri="{BB962C8B-B14F-4D97-AF65-F5344CB8AC3E}">
        <p14:creationId xmlns:p14="http://schemas.microsoft.com/office/powerpoint/2010/main" val="1325222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C04FBFE-24E5-4E40-8355-FEF3EE9AEED5}"/>
              </a:ext>
            </a:extLst>
          </p:cNvPr>
          <p:cNvPicPr>
            <a:picLocks noChangeAspect="1" noChangeArrowheads="1"/>
          </p:cNvPicPr>
          <p:nvPr/>
        </p:nvPicPr>
        <p:blipFill>
          <a:blip r:embed="rId2" cstate="print"/>
          <a:srcRect/>
          <a:stretch>
            <a:fillRect/>
          </a:stretch>
        </p:blipFill>
        <p:spPr bwMode="auto">
          <a:xfrm>
            <a:off x="6172200" y="1371600"/>
            <a:ext cx="2857500" cy="4238625"/>
          </a:xfrm>
          <a:prstGeom prst="rect">
            <a:avLst/>
          </a:prstGeom>
          <a:noFill/>
          <a:ln w="9525" algn="ctr">
            <a:noFill/>
            <a:miter lim="800000"/>
            <a:headEnd/>
            <a:tailEnd/>
          </a:ln>
          <a:effectLst/>
        </p:spPr>
      </p:pic>
      <p:pic>
        <p:nvPicPr>
          <p:cNvPr id="3" name="Picture 5">
            <a:extLst>
              <a:ext uri="{FF2B5EF4-FFF2-40B4-BE49-F238E27FC236}">
                <a16:creationId xmlns:a16="http://schemas.microsoft.com/office/drawing/2014/main" id="{D2A7784A-1FE3-4FE8-8823-9F16F4AF69AD}"/>
              </a:ext>
            </a:extLst>
          </p:cNvPr>
          <p:cNvPicPr>
            <a:picLocks noChangeAspect="1" noChangeArrowheads="1"/>
          </p:cNvPicPr>
          <p:nvPr/>
        </p:nvPicPr>
        <p:blipFill>
          <a:blip r:embed="rId3" cstate="print"/>
          <a:srcRect/>
          <a:stretch>
            <a:fillRect/>
          </a:stretch>
        </p:blipFill>
        <p:spPr bwMode="auto">
          <a:xfrm>
            <a:off x="76200" y="1524000"/>
            <a:ext cx="5943600" cy="3978275"/>
          </a:xfrm>
          <a:prstGeom prst="rect">
            <a:avLst/>
          </a:prstGeom>
          <a:noFill/>
          <a:ln w="9525" algn="ctr">
            <a:noFill/>
            <a:miter lim="800000"/>
            <a:headEnd/>
            <a:tailEnd/>
          </a:ln>
          <a:effectLst/>
        </p:spPr>
      </p:pic>
      <p:sp>
        <p:nvSpPr>
          <p:cNvPr id="4" name="Text Box 6">
            <a:extLst>
              <a:ext uri="{FF2B5EF4-FFF2-40B4-BE49-F238E27FC236}">
                <a16:creationId xmlns:a16="http://schemas.microsoft.com/office/drawing/2014/main" id="{01E08D8D-4430-4E65-BEED-B6C20F684B93}"/>
              </a:ext>
            </a:extLst>
          </p:cNvPr>
          <p:cNvSpPr txBox="1">
            <a:spLocks noChangeArrowheads="1"/>
          </p:cNvSpPr>
          <p:nvPr/>
        </p:nvSpPr>
        <p:spPr bwMode="auto">
          <a:xfrm>
            <a:off x="304800" y="304800"/>
            <a:ext cx="8626475" cy="822325"/>
          </a:xfrm>
          <a:prstGeom prst="rect">
            <a:avLst/>
          </a:prstGeom>
          <a:noFill/>
          <a:ln w="9525" algn="ctr">
            <a:noFill/>
            <a:miter lim="800000"/>
            <a:headEnd/>
            <a:tailEnd/>
          </a:ln>
          <a:effectLst/>
        </p:spPr>
        <p:txBody>
          <a:bodyPr>
            <a:spAutoFit/>
          </a:bodyPr>
          <a:lstStyle/>
          <a:p>
            <a:r>
              <a:rPr lang="en-US"/>
              <a:t>Changes in earth’s orbit (perturbations from other planets), changes in the tilt axis, etc. all have impacts on global climate.</a:t>
            </a:r>
          </a:p>
        </p:txBody>
      </p:sp>
      <p:sp>
        <p:nvSpPr>
          <p:cNvPr id="5" name="Text Box 7">
            <a:extLst>
              <a:ext uri="{FF2B5EF4-FFF2-40B4-BE49-F238E27FC236}">
                <a16:creationId xmlns:a16="http://schemas.microsoft.com/office/drawing/2014/main" id="{E4803461-34D1-47B7-A872-47D201D3813A}"/>
              </a:ext>
            </a:extLst>
          </p:cNvPr>
          <p:cNvSpPr txBox="1">
            <a:spLocks noChangeArrowheads="1"/>
          </p:cNvSpPr>
          <p:nvPr/>
        </p:nvSpPr>
        <p:spPr bwMode="auto">
          <a:xfrm>
            <a:off x="304800" y="5807075"/>
            <a:ext cx="8626475" cy="457200"/>
          </a:xfrm>
          <a:prstGeom prst="rect">
            <a:avLst/>
          </a:prstGeom>
          <a:noFill/>
          <a:ln w="9525" algn="ctr">
            <a:noFill/>
            <a:miter lim="800000"/>
            <a:headEnd/>
            <a:tailEnd/>
          </a:ln>
          <a:effectLst/>
        </p:spPr>
        <p:txBody>
          <a:bodyPr>
            <a:spAutoFit/>
          </a:bodyPr>
          <a:lstStyle/>
          <a:p>
            <a:r>
              <a:rPr lang="en-US"/>
              <a:t>The earth will eventually enter another ice age.</a:t>
            </a:r>
          </a:p>
        </p:txBody>
      </p:sp>
    </p:spTree>
    <p:extLst>
      <p:ext uri="{BB962C8B-B14F-4D97-AF65-F5344CB8AC3E}">
        <p14:creationId xmlns:p14="http://schemas.microsoft.com/office/powerpoint/2010/main" val="392120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5/53/MilankovitchCyclesOrbitandCores.png/400px-MilankovitchCyclesOrbitandCores.png">
            <a:extLst>
              <a:ext uri="{FF2B5EF4-FFF2-40B4-BE49-F238E27FC236}">
                <a16:creationId xmlns:a16="http://schemas.microsoft.com/office/drawing/2014/main" id="{5B504068-20B9-45CF-BD88-76A390FF5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68440" cy="686402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9F39C63-6EAE-42D2-9587-D00199D4C538}"/>
              </a:ext>
            </a:extLst>
          </p:cNvPr>
          <p:cNvGrpSpPr/>
          <p:nvPr/>
        </p:nvGrpSpPr>
        <p:grpSpPr>
          <a:xfrm>
            <a:off x="3575785" y="4267404"/>
            <a:ext cx="5451910" cy="2426967"/>
            <a:chOff x="3575785" y="4267404"/>
            <a:chExt cx="5451910" cy="2426967"/>
          </a:xfrm>
        </p:grpSpPr>
        <p:sp>
          <p:nvSpPr>
            <p:cNvPr id="5" name="Rectangle 4">
              <a:extLst>
                <a:ext uri="{FF2B5EF4-FFF2-40B4-BE49-F238E27FC236}">
                  <a16:creationId xmlns:a16="http://schemas.microsoft.com/office/drawing/2014/main" id="{CD5F0D1E-EA36-4E91-B676-4D62AB154B37}"/>
                </a:ext>
              </a:extLst>
            </p:cNvPr>
            <p:cNvSpPr/>
            <p:nvPr/>
          </p:nvSpPr>
          <p:spPr>
            <a:xfrm>
              <a:off x="3575785" y="4267404"/>
              <a:ext cx="1934678" cy="1695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C47485-0C00-40AE-8E6C-E78FA0294BF5}"/>
                </a:ext>
              </a:extLst>
            </p:cNvPr>
            <p:cNvPicPr>
              <a:picLocks noChangeAspect="1"/>
            </p:cNvPicPr>
            <p:nvPr/>
          </p:nvPicPr>
          <p:blipFill rotWithShape="1">
            <a:blip r:embed="rId3"/>
            <a:srcRect l="48368" t="33673" r="3526" b="24129"/>
            <a:stretch/>
          </p:blipFill>
          <p:spPr>
            <a:xfrm>
              <a:off x="4109185" y="4267404"/>
              <a:ext cx="4918510" cy="2426967"/>
            </a:xfrm>
            <a:prstGeom prst="rect">
              <a:avLst/>
            </a:prstGeom>
            <a:ln>
              <a:solidFill>
                <a:srgbClr val="FF0000"/>
              </a:solidFill>
            </a:ln>
          </p:spPr>
        </p:pic>
      </p:grpSp>
    </p:spTree>
    <p:extLst>
      <p:ext uri="{BB962C8B-B14F-4D97-AF65-F5344CB8AC3E}">
        <p14:creationId xmlns:p14="http://schemas.microsoft.com/office/powerpoint/2010/main" val="2761309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4/4f/US_traffic_deaths_per_VMT%2C_VMT%2C_per_capita%2C_and_total_annual_deaths.png">
            <a:extLst>
              <a:ext uri="{FF2B5EF4-FFF2-40B4-BE49-F238E27FC236}">
                <a16:creationId xmlns:a16="http://schemas.microsoft.com/office/drawing/2014/main" id="{D5FAF6B5-C721-4A3E-94A9-2EFB06DAD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113"/>
            <a:ext cx="9144000" cy="556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3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63D6F9-815E-468D-8DB3-A554DB4EF4C3}"/>
              </a:ext>
            </a:extLst>
          </p:cNvPr>
          <p:cNvSpPr txBox="1"/>
          <p:nvPr/>
        </p:nvSpPr>
        <p:spPr>
          <a:xfrm>
            <a:off x="2396690" y="0"/>
            <a:ext cx="4301242" cy="646331"/>
          </a:xfrm>
          <a:prstGeom prst="rect">
            <a:avLst/>
          </a:prstGeom>
          <a:noFill/>
        </p:spPr>
        <p:txBody>
          <a:bodyPr wrap="none" rtlCol="0">
            <a:spAutoFit/>
          </a:bodyPr>
          <a:lstStyle/>
          <a:p>
            <a:pPr algn="l"/>
            <a:r>
              <a:rPr lang="en-US" sz="3600" u="sng" dirty="0">
                <a:solidFill>
                  <a:schemeClr val="bg1"/>
                </a:solidFill>
              </a:rPr>
              <a:t>Hurricane Trajectories</a:t>
            </a:r>
          </a:p>
        </p:txBody>
      </p:sp>
      <p:pic>
        <p:nvPicPr>
          <p:cNvPr id="4098" name="Picture 2" descr="https://curryja.files.wordpress.com/2017/08/slide02.png">
            <a:extLst>
              <a:ext uri="{FF2B5EF4-FFF2-40B4-BE49-F238E27FC236}">
                <a16:creationId xmlns:a16="http://schemas.microsoft.com/office/drawing/2014/main" id="{1CA80598-E84E-499E-B197-AC1C1948B9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790" r="41298"/>
          <a:stretch/>
        </p:blipFill>
        <p:spPr bwMode="auto">
          <a:xfrm>
            <a:off x="1595050" y="813335"/>
            <a:ext cx="5904522" cy="35614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EBC3F8-9CCE-460E-B0F5-436F2A124C5C}"/>
              </a:ext>
            </a:extLst>
          </p:cNvPr>
          <p:cNvSpPr txBox="1"/>
          <p:nvPr/>
        </p:nvSpPr>
        <p:spPr>
          <a:xfrm>
            <a:off x="0" y="4556237"/>
            <a:ext cx="8994808" cy="2246769"/>
          </a:xfrm>
          <a:prstGeom prst="rect">
            <a:avLst/>
          </a:prstGeom>
          <a:noFill/>
        </p:spPr>
        <p:txBody>
          <a:bodyPr wrap="square" rtlCol="0">
            <a:spAutoFit/>
          </a:bodyPr>
          <a:lstStyle/>
          <a:p>
            <a:pPr algn="ctr"/>
            <a:r>
              <a:rPr lang="en-US" sz="2800" dirty="0">
                <a:solidFill>
                  <a:schemeClr val="accent1">
                    <a:lumMod val="20000"/>
                    <a:lumOff val="80000"/>
                  </a:schemeClr>
                </a:solidFill>
              </a:rPr>
              <a:t>“Last time the experts predicted a 60% chance of major flooding, I evacuated, and then there was little rain here.   </a:t>
            </a:r>
          </a:p>
          <a:p>
            <a:pPr algn="ctr"/>
            <a:r>
              <a:rPr lang="en-US" sz="2800" dirty="0">
                <a:solidFill>
                  <a:schemeClr val="accent1">
                    <a:lumMod val="20000"/>
                    <a:lumOff val="80000"/>
                  </a:schemeClr>
                </a:solidFill>
              </a:rPr>
              <a:t>I am not wasting my time for this hurricane.”</a:t>
            </a:r>
          </a:p>
          <a:p>
            <a:pPr algn="ctr"/>
            <a:endParaRPr lang="en-US" sz="2800" dirty="0">
              <a:solidFill>
                <a:schemeClr val="bg1"/>
              </a:solidFill>
            </a:endParaRPr>
          </a:p>
          <a:p>
            <a:pPr algn="ctr"/>
            <a:r>
              <a:rPr lang="en-US" sz="2800" dirty="0">
                <a:solidFill>
                  <a:schemeClr val="bg1"/>
                </a:solidFill>
              </a:rPr>
              <a:t>A misunderstanding of probabilities?</a:t>
            </a:r>
          </a:p>
        </p:txBody>
      </p:sp>
    </p:spTree>
    <p:extLst>
      <p:ext uri="{BB962C8B-B14F-4D97-AF65-F5344CB8AC3E}">
        <p14:creationId xmlns:p14="http://schemas.microsoft.com/office/powerpoint/2010/main" val="136016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5EED64-9AFB-44D2-9296-85F3F531C66B}"/>
              </a:ext>
            </a:extLst>
          </p:cNvPr>
          <p:cNvPicPr>
            <a:picLocks noChangeAspect="1"/>
          </p:cNvPicPr>
          <p:nvPr/>
        </p:nvPicPr>
        <p:blipFill rotWithShape="1">
          <a:blip r:embed="rId2"/>
          <a:srcRect l="6667" t="41111" r="45000" b="18889"/>
          <a:stretch/>
        </p:blipFill>
        <p:spPr>
          <a:xfrm>
            <a:off x="1347034" y="262971"/>
            <a:ext cx="6516806" cy="3033686"/>
          </a:xfrm>
          <a:prstGeom prst="rect">
            <a:avLst/>
          </a:prstGeom>
        </p:spPr>
      </p:pic>
      <p:grpSp>
        <p:nvGrpSpPr>
          <p:cNvPr id="3" name="Group 2">
            <a:extLst>
              <a:ext uri="{FF2B5EF4-FFF2-40B4-BE49-F238E27FC236}">
                <a16:creationId xmlns:a16="http://schemas.microsoft.com/office/drawing/2014/main" id="{39221DC5-4566-484A-B851-3E75195FD094}"/>
              </a:ext>
            </a:extLst>
          </p:cNvPr>
          <p:cNvGrpSpPr/>
          <p:nvPr/>
        </p:nvGrpSpPr>
        <p:grpSpPr>
          <a:xfrm>
            <a:off x="272346" y="3621158"/>
            <a:ext cx="8610599" cy="3194254"/>
            <a:chOff x="272346" y="3621158"/>
            <a:chExt cx="8610599" cy="3194254"/>
          </a:xfrm>
        </p:grpSpPr>
        <p:pic>
          <p:nvPicPr>
            <p:cNvPr id="6" name="Picture 5">
              <a:extLst>
                <a:ext uri="{FF2B5EF4-FFF2-40B4-BE49-F238E27FC236}">
                  <a16:creationId xmlns:a16="http://schemas.microsoft.com/office/drawing/2014/main" id="{BA6105C3-1DF7-41E1-ACFA-6D6C2CE31613}"/>
                </a:ext>
              </a:extLst>
            </p:cNvPr>
            <p:cNvPicPr>
              <a:picLocks noChangeAspect="1"/>
            </p:cNvPicPr>
            <p:nvPr/>
          </p:nvPicPr>
          <p:blipFill rotWithShape="1">
            <a:blip r:embed="rId3"/>
            <a:srcRect l="5834" t="42592" r="42500" b="23334"/>
            <a:stretch/>
          </p:blipFill>
          <p:spPr>
            <a:xfrm>
              <a:off x="272346" y="3621158"/>
              <a:ext cx="8610599" cy="3194254"/>
            </a:xfrm>
            <a:prstGeom prst="rect">
              <a:avLst/>
            </a:prstGeom>
            <a:ln>
              <a:solidFill>
                <a:schemeClr val="tx1"/>
              </a:solidFill>
            </a:ln>
          </p:spPr>
        </p:pic>
        <p:sp>
          <p:nvSpPr>
            <p:cNvPr id="2" name="Rectangle 1">
              <a:extLst>
                <a:ext uri="{FF2B5EF4-FFF2-40B4-BE49-F238E27FC236}">
                  <a16:creationId xmlns:a16="http://schemas.microsoft.com/office/drawing/2014/main" id="{FBDE8926-C181-493A-84E7-989E345C83E3}"/>
                </a:ext>
              </a:extLst>
            </p:cNvPr>
            <p:cNvSpPr/>
            <p:nvPr/>
          </p:nvSpPr>
          <p:spPr>
            <a:xfrm>
              <a:off x="721895" y="3749040"/>
              <a:ext cx="4278429" cy="519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188AA42B-BCFF-4E95-AF8D-D5822BD53F0D}"/>
              </a:ext>
            </a:extLst>
          </p:cNvPr>
          <p:cNvCxnSpPr/>
          <p:nvPr/>
        </p:nvCxnSpPr>
        <p:spPr>
          <a:xfrm>
            <a:off x="3248526" y="6025416"/>
            <a:ext cx="50554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DAB8A4-EA1D-455F-80D6-E51AFFCEF9E6}"/>
              </a:ext>
            </a:extLst>
          </p:cNvPr>
          <p:cNvCxnSpPr>
            <a:cxnSpLocks/>
          </p:cNvCxnSpPr>
          <p:nvPr/>
        </p:nvCxnSpPr>
        <p:spPr>
          <a:xfrm>
            <a:off x="3285423" y="6543576"/>
            <a:ext cx="42174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2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0ED151-E742-4A8F-A7EC-5B047593C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299" y="1351611"/>
            <a:ext cx="5138229" cy="4218059"/>
          </a:xfrm>
          <a:prstGeom prst="rect">
            <a:avLst/>
          </a:prstGeom>
        </p:spPr>
      </p:pic>
      <p:sp>
        <p:nvSpPr>
          <p:cNvPr id="4" name="TextBox 3">
            <a:extLst>
              <a:ext uri="{FF2B5EF4-FFF2-40B4-BE49-F238E27FC236}">
                <a16:creationId xmlns:a16="http://schemas.microsoft.com/office/drawing/2014/main" id="{1184CF2E-9D51-4E58-8873-F46A2EFA58D7}"/>
              </a:ext>
            </a:extLst>
          </p:cNvPr>
          <p:cNvSpPr txBox="1"/>
          <p:nvPr/>
        </p:nvSpPr>
        <p:spPr>
          <a:xfrm>
            <a:off x="1060101" y="139566"/>
            <a:ext cx="6876626" cy="523220"/>
          </a:xfrm>
          <a:prstGeom prst="rect">
            <a:avLst/>
          </a:prstGeom>
          <a:noFill/>
        </p:spPr>
        <p:txBody>
          <a:bodyPr wrap="none" rtlCol="0">
            <a:spAutoFit/>
          </a:bodyPr>
          <a:lstStyle/>
          <a:p>
            <a:pPr algn="ctr"/>
            <a:r>
              <a:rPr lang="en-US" sz="2800" dirty="0">
                <a:solidFill>
                  <a:schemeClr val="bg1"/>
                </a:solidFill>
              </a:rPr>
              <a:t>What is predictable in principle or in practice?</a:t>
            </a:r>
          </a:p>
        </p:txBody>
      </p:sp>
      <p:sp>
        <p:nvSpPr>
          <p:cNvPr id="5" name="TextBox 4">
            <a:extLst>
              <a:ext uri="{FF2B5EF4-FFF2-40B4-BE49-F238E27FC236}">
                <a16:creationId xmlns:a16="http://schemas.microsoft.com/office/drawing/2014/main" id="{2D6403CE-7267-4DDE-AF7A-E3F4A44741C0}"/>
              </a:ext>
            </a:extLst>
          </p:cNvPr>
          <p:cNvSpPr txBox="1"/>
          <p:nvPr/>
        </p:nvSpPr>
        <p:spPr>
          <a:xfrm>
            <a:off x="3186278" y="783554"/>
            <a:ext cx="2731069" cy="523220"/>
          </a:xfrm>
          <a:prstGeom prst="rect">
            <a:avLst/>
          </a:prstGeom>
          <a:noFill/>
        </p:spPr>
        <p:txBody>
          <a:bodyPr wrap="none" rtlCol="0">
            <a:spAutoFit/>
          </a:bodyPr>
          <a:lstStyle/>
          <a:p>
            <a:pPr algn="l"/>
            <a:r>
              <a:rPr lang="en-US" sz="2800" dirty="0">
                <a:solidFill>
                  <a:schemeClr val="bg1"/>
                </a:solidFill>
              </a:rPr>
              <a:t>Simple Pendulum</a:t>
            </a:r>
          </a:p>
        </p:txBody>
      </p:sp>
      <p:sp>
        <p:nvSpPr>
          <p:cNvPr id="6" name="TextBox 5">
            <a:extLst>
              <a:ext uri="{FF2B5EF4-FFF2-40B4-BE49-F238E27FC236}">
                <a16:creationId xmlns:a16="http://schemas.microsoft.com/office/drawing/2014/main" id="{C349082F-6569-4E18-A70D-1F22283F5D53}"/>
              </a:ext>
            </a:extLst>
          </p:cNvPr>
          <p:cNvSpPr txBox="1"/>
          <p:nvPr/>
        </p:nvSpPr>
        <p:spPr>
          <a:xfrm>
            <a:off x="1644579" y="5716083"/>
            <a:ext cx="5951759" cy="954107"/>
          </a:xfrm>
          <a:prstGeom prst="rect">
            <a:avLst/>
          </a:prstGeom>
          <a:noFill/>
        </p:spPr>
        <p:txBody>
          <a:bodyPr wrap="none" rtlCol="0">
            <a:spAutoFit/>
          </a:bodyPr>
          <a:lstStyle/>
          <a:p>
            <a:pPr algn="ctr"/>
            <a:r>
              <a:rPr lang="en-US" sz="2800" dirty="0">
                <a:solidFill>
                  <a:srgbClr val="FFFF00"/>
                </a:solidFill>
              </a:rPr>
              <a:t>Even with slightly different initial angles</a:t>
            </a:r>
            <a:endParaRPr lang="en-US" sz="1100" dirty="0">
              <a:solidFill>
                <a:srgbClr val="FFFF00"/>
              </a:solidFill>
            </a:endParaRPr>
          </a:p>
          <a:p>
            <a:pPr algn="ctr"/>
            <a:r>
              <a:rPr lang="en-US" sz="2800" dirty="0">
                <a:solidFill>
                  <a:srgbClr val="FFFF00"/>
                </a:solidFill>
              </a:rPr>
              <a:t>Nice, Simple, and Predictable.</a:t>
            </a:r>
          </a:p>
        </p:txBody>
      </p:sp>
      <p:sp>
        <p:nvSpPr>
          <p:cNvPr id="2" name="TextBox 1">
            <a:extLst>
              <a:ext uri="{FF2B5EF4-FFF2-40B4-BE49-F238E27FC236}">
                <a16:creationId xmlns:a16="http://schemas.microsoft.com/office/drawing/2014/main" id="{6F760143-B118-4FD9-B12D-3EB7835B075D}"/>
              </a:ext>
            </a:extLst>
          </p:cNvPr>
          <p:cNvSpPr txBox="1"/>
          <p:nvPr/>
        </p:nvSpPr>
        <p:spPr>
          <a:xfrm>
            <a:off x="2627697" y="2452131"/>
            <a:ext cx="1495922" cy="523220"/>
          </a:xfrm>
          <a:prstGeom prst="rect">
            <a:avLst/>
          </a:prstGeom>
          <a:solidFill>
            <a:schemeClr val="tx1"/>
          </a:solidFill>
        </p:spPr>
        <p:txBody>
          <a:bodyPr wrap="none" rtlCol="0">
            <a:spAutoFit/>
          </a:bodyPr>
          <a:lstStyle/>
          <a:p>
            <a:pPr algn="l"/>
            <a:r>
              <a:rPr lang="en-US" sz="2800" dirty="0">
                <a:solidFill>
                  <a:srgbClr val="FFFF00"/>
                </a:solidFill>
                <a:latin typeface="Symbol" panose="05050102010706020507" pitchFamily="18" charset="2"/>
              </a:rPr>
              <a:t>q</a:t>
            </a:r>
            <a:r>
              <a:rPr lang="en-US" sz="2800" dirty="0">
                <a:solidFill>
                  <a:srgbClr val="FFFF00"/>
                </a:solidFill>
              </a:rPr>
              <a:t>=90.00</a:t>
            </a:r>
            <a:r>
              <a:rPr lang="en-US" sz="2800" baseline="30000" dirty="0">
                <a:solidFill>
                  <a:srgbClr val="FFFF00"/>
                </a:solidFill>
              </a:rPr>
              <a:t>0</a:t>
            </a:r>
          </a:p>
        </p:txBody>
      </p:sp>
      <p:sp>
        <p:nvSpPr>
          <p:cNvPr id="7" name="TextBox 6">
            <a:extLst>
              <a:ext uri="{FF2B5EF4-FFF2-40B4-BE49-F238E27FC236}">
                <a16:creationId xmlns:a16="http://schemas.microsoft.com/office/drawing/2014/main" id="{F1BBCAF3-945B-45CA-9870-40D3CC99E774}"/>
              </a:ext>
            </a:extLst>
          </p:cNvPr>
          <p:cNvSpPr txBox="1"/>
          <p:nvPr/>
        </p:nvSpPr>
        <p:spPr>
          <a:xfrm>
            <a:off x="4979470" y="2452131"/>
            <a:ext cx="1495922" cy="523220"/>
          </a:xfrm>
          <a:prstGeom prst="rect">
            <a:avLst/>
          </a:prstGeom>
          <a:solidFill>
            <a:schemeClr val="tx1"/>
          </a:solidFill>
        </p:spPr>
        <p:txBody>
          <a:bodyPr wrap="none" rtlCol="0">
            <a:spAutoFit/>
          </a:bodyPr>
          <a:lstStyle/>
          <a:p>
            <a:pPr algn="l"/>
            <a:r>
              <a:rPr lang="en-US" sz="2800" dirty="0">
                <a:solidFill>
                  <a:srgbClr val="FFFF00"/>
                </a:solidFill>
                <a:latin typeface="Symbol" panose="05050102010706020507" pitchFamily="18" charset="2"/>
              </a:rPr>
              <a:t>q</a:t>
            </a:r>
            <a:r>
              <a:rPr lang="en-US" sz="2800" dirty="0">
                <a:solidFill>
                  <a:srgbClr val="FFFF00"/>
                </a:solidFill>
              </a:rPr>
              <a:t>=90.01</a:t>
            </a:r>
            <a:r>
              <a:rPr lang="en-US" sz="2800" baseline="30000" dirty="0">
                <a:solidFill>
                  <a:srgbClr val="FFFF00"/>
                </a:solidFill>
              </a:rPr>
              <a:t>0</a:t>
            </a:r>
          </a:p>
        </p:txBody>
      </p:sp>
    </p:spTree>
    <p:extLst>
      <p:ext uri="{BB962C8B-B14F-4D97-AF65-F5344CB8AC3E}">
        <p14:creationId xmlns:p14="http://schemas.microsoft.com/office/powerpoint/2010/main" val="323096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4C1F1A-AC23-43F4-AFD0-011D71A7E6D7}"/>
              </a:ext>
            </a:extLst>
          </p:cNvPr>
          <p:cNvSpPr txBox="1"/>
          <p:nvPr/>
        </p:nvSpPr>
        <p:spPr>
          <a:xfrm>
            <a:off x="3054228" y="53395"/>
            <a:ext cx="2796791" cy="523220"/>
          </a:xfrm>
          <a:prstGeom prst="rect">
            <a:avLst/>
          </a:prstGeom>
          <a:noFill/>
        </p:spPr>
        <p:txBody>
          <a:bodyPr wrap="none" rtlCol="0">
            <a:spAutoFit/>
          </a:bodyPr>
          <a:lstStyle/>
          <a:p>
            <a:pPr algn="l"/>
            <a:r>
              <a:rPr lang="en-US" sz="2800" dirty="0">
                <a:solidFill>
                  <a:schemeClr val="bg1"/>
                </a:solidFill>
              </a:rPr>
              <a:t>Double Pendulum</a:t>
            </a:r>
          </a:p>
        </p:txBody>
      </p:sp>
      <p:sp>
        <p:nvSpPr>
          <p:cNvPr id="7" name="TextBox 6">
            <a:extLst>
              <a:ext uri="{FF2B5EF4-FFF2-40B4-BE49-F238E27FC236}">
                <a16:creationId xmlns:a16="http://schemas.microsoft.com/office/drawing/2014/main" id="{2C8C579D-B64D-4B6D-A506-DBA053718F75}"/>
              </a:ext>
            </a:extLst>
          </p:cNvPr>
          <p:cNvSpPr txBox="1"/>
          <p:nvPr/>
        </p:nvSpPr>
        <p:spPr>
          <a:xfrm>
            <a:off x="386282" y="5940656"/>
            <a:ext cx="8544510" cy="954107"/>
          </a:xfrm>
          <a:prstGeom prst="rect">
            <a:avLst/>
          </a:prstGeom>
          <a:noFill/>
        </p:spPr>
        <p:txBody>
          <a:bodyPr wrap="square" rtlCol="0">
            <a:spAutoFit/>
          </a:bodyPr>
          <a:lstStyle/>
          <a:p>
            <a:pPr algn="ctr"/>
            <a:r>
              <a:rPr lang="en-US" sz="2800" dirty="0">
                <a:solidFill>
                  <a:schemeClr val="bg1"/>
                </a:solidFill>
              </a:rPr>
              <a:t>A 0.01</a:t>
            </a:r>
            <a:r>
              <a:rPr lang="en-US" sz="2800" baseline="30000" dirty="0">
                <a:solidFill>
                  <a:schemeClr val="bg1"/>
                </a:solidFill>
              </a:rPr>
              <a:t>0</a:t>
            </a:r>
            <a:r>
              <a:rPr lang="en-US" sz="2800" dirty="0">
                <a:solidFill>
                  <a:schemeClr val="bg1"/>
                </a:solidFill>
              </a:rPr>
              <a:t> change in the initial angle, eventually manifests</a:t>
            </a:r>
          </a:p>
          <a:p>
            <a:pPr algn="ctr"/>
            <a:r>
              <a:rPr lang="en-US" sz="2800" dirty="0">
                <a:solidFill>
                  <a:schemeClr val="bg1"/>
                </a:solidFill>
              </a:rPr>
              <a:t> a completely different future outcome!</a:t>
            </a:r>
          </a:p>
        </p:txBody>
      </p:sp>
      <p:pic>
        <p:nvPicPr>
          <p:cNvPr id="3" name="Picture 2">
            <a:extLst>
              <a:ext uri="{FF2B5EF4-FFF2-40B4-BE49-F238E27FC236}">
                <a16:creationId xmlns:a16="http://schemas.microsoft.com/office/drawing/2014/main" id="{00A4366C-5FC5-4D60-8623-7213B9207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53" y="635190"/>
            <a:ext cx="6324394" cy="5197634"/>
          </a:xfrm>
          <a:prstGeom prst="rect">
            <a:avLst/>
          </a:prstGeom>
        </p:spPr>
      </p:pic>
    </p:spTree>
    <p:extLst>
      <p:ext uri="{BB962C8B-B14F-4D97-AF65-F5344CB8AC3E}">
        <p14:creationId xmlns:p14="http://schemas.microsoft.com/office/powerpoint/2010/main" val="41524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8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4541</TotalTime>
  <Words>2078</Words>
  <Application>Microsoft Office PowerPoint</Application>
  <PresentationFormat>On-screen Show (4:3)</PresentationFormat>
  <Paragraphs>297</Paragraphs>
  <Slides>59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Calibri Light</vt:lpstr>
      <vt:lpstr>Century Gothic</vt:lpstr>
      <vt:lpstr>Courier New</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L Nagle</dc:creator>
  <cp:lastModifiedBy>James L Nagle</cp:lastModifiedBy>
  <cp:revision>118</cp:revision>
  <dcterms:created xsi:type="dcterms:W3CDTF">2018-02-20T02:06:58Z</dcterms:created>
  <dcterms:modified xsi:type="dcterms:W3CDTF">2018-03-18T03:03:59Z</dcterms:modified>
</cp:coreProperties>
</file>