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60" r:id="rId3"/>
    <p:sldId id="261" r:id="rId4"/>
    <p:sldId id="268" r:id="rId5"/>
    <p:sldId id="257" r:id="rId6"/>
    <p:sldId id="269" r:id="rId7"/>
    <p:sldId id="273" r:id="rId8"/>
    <p:sldId id="278" r:id="rId9"/>
    <p:sldId id="259" r:id="rId10"/>
    <p:sldId id="274" r:id="rId11"/>
    <p:sldId id="284" r:id="rId12"/>
    <p:sldId id="288" r:id="rId13"/>
    <p:sldId id="280" r:id="rId14"/>
    <p:sldId id="285" r:id="rId15"/>
    <p:sldId id="270" r:id="rId16"/>
    <p:sldId id="265" r:id="rId17"/>
    <p:sldId id="279" r:id="rId18"/>
    <p:sldId id="287" r:id="rId19"/>
    <p:sldId id="289" r:id="rId20"/>
    <p:sldId id="282" r:id="rId21"/>
    <p:sldId id="286" r:id="rId22"/>
    <p:sldId id="28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 autoAdjust="0"/>
  </p:normalViewPr>
  <p:slideViewPr>
    <p:cSldViewPr snapToGrid="0">
      <p:cViewPr varScale="1">
        <p:scale>
          <a:sx n="66" d="100"/>
          <a:sy n="66" d="100"/>
        </p:scale>
        <p:origin x="676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notesViewPr>
    <p:cSldViewPr snapToGrid="0">
      <p:cViewPr varScale="1">
        <p:scale>
          <a:sx n="50" d="100"/>
          <a:sy n="50" d="100"/>
        </p:scale>
        <p:origin x="2710" y="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7D744-CC3F-4736-B60E-0F638F1F37BB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B4745-9B0F-4757-B15E-366396588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82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B4745-9B0F-4757-B15E-366396588A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11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58BE9-19DF-44F1-8940-861AC77A80BD}" type="datetime1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F334939-05E1-4CA9-B6F5-2D2401CF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34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ABAB5-94CF-4237-B619-C41170B7E77A}" type="datetime1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69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8E086-571C-4555-8DF5-1BAE0DFFB867}" type="datetime1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9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4FAA-19B1-4D46-A670-77EB3E8C10C2}" type="datetime1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537776"/>
            <a:ext cx="2743200" cy="365125"/>
          </a:xfrm>
        </p:spPr>
        <p:txBody>
          <a:bodyPr/>
          <a:lstStyle/>
          <a:p>
            <a:fld id="{3F334939-05E1-4CA9-B6F5-2D2401CF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AF28-8D56-4329-AD61-D8EF6FA0A2E3}" type="datetime1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F334939-05E1-4CA9-B6F5-2D2401CF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6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4FABF-BADC-4E6D-9FD7-C2269DACBA0A}" type="datetime1">
              <a:rPr lang="en-US" smtClean="0"/>
              <a:t>7/7/2018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9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D1B3D-CFB0-4090-913E-2F49498FA98A}" type="datetime1">
              <a:rPr lang="en-US" smtClean="0"/>
              <a:t>7/7/2018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09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C8EA-7033-4D52-8E12-51667374AB95}" type="datetime1">
              <a:rPr lang="en-US" smtClean="0"/>
              <a:t>7/7/2018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1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5C88-9948-4F7E-86C5-B52D79B27443}" type="datetime1">
              <a:rPr lang="en-US" smtClean="0"/>
              <a:t>7/7/2018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94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75315-0D74-4824-916B-3E2FDE88CBCB}" type="datetime1">
              <a:rPr lang="en-US" smtClean="0"/>
              <a:t>7/7/2018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07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AE16C-18D7-4AEA-8D75-53049B70938A}" type="datetime1">
              <a:rPr lang="en-US" smtClean="0"/>
              <a:t>7/7/2018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71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14ACD-43B4-40AD-A573-54711D120CB3}" type="datetime1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34939-05E1-4CA9-B6F5-2D2401CF1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4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0F34813-016D-4F8F-ACAA-95C381393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7509" y="164208"/>
            <a:ext cx="8637104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Roboto Light"/>
              </a:rPr>
              <a:t>A Quasiparticle Transport Explanation for Collectivity in the </a:t>
            </a:r>
          </a:p>
          <a:p>
            <a:pPr algn="ctr" defTabSz="914400"/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Roboto Light"/>
              </a:rPr>
              <a:t>Smallest of Collision Systems (</a:t>
            </a:r>
            <a:r>
              <a:rPr lang="en-US" altLang="en-US" sz="4400" dirty="0" err="1">
                <a:solidFill>
                  <a:schemeClr val="accent1">
                    <a:lumMod val="50000"/>
                  </a:schemeClr>
                </a:solidFill>
                <a:latin typeface="MathJax_Math-italic"/>
              </a:rPr>
              <a:t>p</a:t>
            </a:r>
            <a:r>
              <a:rPr lang="en-US" altLang="en-US" sz="4400" dirty="0" err="1">
                <a:solidFill>
                  <a:schemeClr val="accent1">
                    <a:lumMod val="50000"/>
                  </a:schemeClr>
                </a:solidFill>
                <a:latin typeface="MathJax_Main"/>
              </a:rPr>
              <a:t>+</a:t>
            </a:r>
            <a:r>
              <a:rPr lang="en-US" altLang="en-US" sz="4400" dirty="0" err="1">
                <a:solidFill>
                  <a:schemeClr val="accent1">
                    <a:lumMod val="50000"/>
                  </a:schemeClr>
                </a:solidFill>
                <a:latin typeface="MathJax_Math-italic"/>
              </a:rPr>
              <a:t>p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Roboto Light"/>
              </a:rPr>
              <a:t> and </a:t>
            </a:r>
            <a:r>
              <a:rPr lang="en-US" altLang="en-US" sz="4400" dirty="0" err="1">
                <a:solidFill>
                  <a:schemeClr val="accent1">
                    <a:lumMod val="50000"/>
                  </a:schemeClr>
                </a:solidFill>
                <a:latin typeface="MathJax_Math-italic"/>
              </a:rPr>
              <a:t>e</a:t>
            </a:r>
            <a:r>
              <a:rPr lang="en-US" altLang="en-US" sz="3200" baseline="30000" dirty="0" err="1">
                <a:solidFill>
                  <a:schemeClr val="accent1">
                    <a:lumMod val="50000"/>
                  </a:schemeClr>
                </a:solidFill>
                <a:latin typeface="MathJax_Main"/>
              </a:rPr>
              <a:t>+</a:t>
            </a:r>
            <a:r>
              <a:rPr lang="en-US" altLang="en-US" sz="4400" dirty="0" err="1">
                <a:solidFill>
                  <a:schemeClr val="accent1">
                    <a:lumMod val="50000"/>
                  </a:schemeClr>
                </a:solidFill>
                <a:latin typeface="MathJax_Math-italic"/>
              </a:rPr>
              <a:t>e</a:t>
            </a:r>
            <a:r>
              <a:rPr lang="en-US" altLang="en-US" sz="3200" baseline="30000" dirty="0">
                <a:solidFill>
                  <a:schemeClr val="accent1">
                    <a:lumMod val="50000"/>
                  </a:schemeClr>
                </a:solidFill>
                <a:latin typeface="MathJax_Main"/>
              </a:rPr>
              <a:t>−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Roboto Light"/>
              </a:rPr>
              <a:t>)</a:t>
            </a:r>
            <a:r>
              <a:rPr lang="en-US" altLang="en-US" sz="1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alt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674A7B-B8D6-4ABF-B3FC-D591B730246C}"/>
              </a:ext>
            </a:extLst>
          </p:cNvPr>
          <p:cNvSpPr txBox="1"/>
          <p:nvPr/>
        </p:nvSpPr>
        <p:spPr>
          <a:xfrm>
            <a:off x="3413483" y="2725810"/>
            <a:ext cx="5483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Javier </a:t>
            </a:r>
            <a:r>
              <a:rPr lang="en-US" sz="2400" dirty="0" err="1"/>
              <a:t>Orjuela</a:t>
            </a:r>
            <a:r>
              <a:rPr lang="en-US" sz="2400" dirty="0"/>
              <a:t>-Koop and Jamie Nagle </a:t>
            </a:r>
          </a:p>
          <a:p>
            <a:pPr algn="ctr"/>
            <a:r>
              <a:rPr lang="en-US" sz="2400" dirty="0"/>
              <a:t>University of Colorado Boulder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6C00C-FF43-4F8D-9670-22D7DAE6AF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4F5F6"/>
              </a:clrFrom>
              <a:clrTo>
                <a:srgbClr val="F4F5F6">
                  <a:alpha val="0"/>
                </a:srgbClr>
              </a:clrTo>
            </a:clrChange>
          </a:blip>
          <a:srcRect l="4947" t="63038" r="66790" b="26468"/>
          <a:stretch/>
        </p:blipFill>
        <p:spPr>
          <a:xfrm>
            <a:off x="7149969" y="5587777"/>
            <a:ext cx="3493970" cy="729750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14C3E5-0A1D-46AB-95F6-D431EA02289A}"/>
              </a:ext>
            </a:extLst>
          </p:cNvPr>
          <p:cNvSpPr txBox="1"/>
          <p:nvPr/>
        </p:nvSpPr>
        <p:spPr>
          <a:xfrm>
            <a:off x="2228578" y="4350922"/>
            <a:ext cx="2799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One fluid to rule them all</a:t>
            </a:r>
          </a:p>
        </p:txBody>
      </p:sp>
      <p:pic>
        <p:nvPicPr>
          <p:cNvPr id="1026" name="Picture 2" descr="https://vignette.wikia.nocookie.net/seigneur-des-anneaux/images/8/85/Wiki-disclaimer.png/revision/latest/scale-to-width-down/208?cb=20121111195530&amp;path-prefix=fr">
            <a:extLst>
              <a:ext uri="{FF2B5EF4-FFF2-40B4-BE49-F238E27FC236}">
                <a16:creationId xmlns:a16="http://schemas.microsoft.com/office/drawing/2014/main" id="{6AD81196-93D2-4F31-86A6-734D7D3A9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064" y="3793293"/>
            <a:ext cx="2464871" cy="284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CAB731-6931-47AE-BFCD-09AA6CDBF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4F5F6"/>
              </a:clrFrom>
              <a:clrTo>
                <a:srgbClr val="F4F5F6">
                  <a:alpha val="0"/>
                </a:srgbClr>
              </a:clrTo>
            </a:clrChange>
          </a:blip>
          <a:srcRect l="4947" t="52172" r="66790" b="36283"/>
          <a:stretch/>
        </p:blipFill>
        <p:spPr>
          <a:xfrm>
            <a:off x="2632843" y="3686974"/>
            <a:ext cx="3493970" cy="802825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B2DC47-850A-4A7E-ABC3-BE7E2E5804C4}"/>
              </a:ext>
            </a:extLst>
          </p:cNvPr>
          <p:cNvSpPr txBox="1"/>
          <p:nvPr/>
        </p:nvSpPr>
        <p:spPr>
          <a:xfrm>
            <a:off x="6798964" y="6162395"/>
            <a:ext cx="3755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One quasiparticle to rule them all</a:t>
            </a:r>
          </a:p>
        </p:txBody>
      </p:sp>
    </p:spTree>
    <p:extLst>
      <p:ext uri="{BB962C8B-B14F-4D97-AF65-F5344CB8AC3E}">
        <p14:creationId xmlns:p14="http://schemas.microsoft.com/office/powerpoint/2010/main" val="167576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D85C-DC52-4028-9BE6-268BEA00B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9DBE10-553D-4E9B-93EA-C4DC32C758E5}"/>
              </a:ext>
            </a:extLst>
          </p:cNvPr>
          <p:cNvSpPr txBox="1"/>
          <p:nvPr/>
        </p:nvSpPr>
        <p:spPr>
          <a:xfrm>
            <a:off x="388846" y="703938"/>
            <a:ext cx="11443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Feature of AMPT, run billion events and apply identical procedure as experimental analysis</a:t>
            </a:r>
          </a:p>
          <a:p>
            <a:pPr algn="ctr"/>
            <a:r>
              <a:rPr lang="en-US" sz="2400" dirty="0"/>
              <a:t>Apples-to-Apples comparison with ATLAS template-fit method results.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3EE5CF-9B58-4F4E-8421-AC70A981E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061" y="4097145"/>
            <a:ext cx="2125210" cy="18522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A5914C-0E34-47B9-8A43-2889FA2EE1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93683">
            <a:off x="7997372" y="3860506"/>
            <a:ext cx="2328588" cy="2075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D3BA0E-AA0B-4ECA-B957-5FFE3E53E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29" y="1443218"/>
            <a:ext cx="5592225" cy="53317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1C18D7-1D3C-43C8-8F88-BB334C70380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840" y="1426523"/>
            <a:ext cx="5592225" cy="53479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D32F5F-C669-4516-8496-B9DF2149BB8E}"/>
              </a:ext>
            </a:extLst>
          </p:cNvPr>
          <p:cNvSpPr txBox="1"/>
          <p:nvPr/>
        </p:nvSpPr>
        <p:spPr>
          <a:xfrm>
            <a:off x="4536601" y="106415"/>
            <a:ext cx="2929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u="sng" dirty="0"/>
              <a:t>Turn the Crank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F12D2-4F4A-4D02-9B64-6BBC7F82EFAD}"/>
              </a:ext>
            </a:extLst>
          </p:cNvPr>
          <p:cNvSpPr txBox="1"/>
          <p:nvPr/>
        </p:nvSpPr>
        <p:spPr>
          <a:xfrm>
            <a:off x="6492240" y="2204744"/>
            <a:ext cx="5340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We also verify that this is “flow” in the sense that it is related to initial geometry and translated via final state 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parton</a:t>
            </a:r>
            <a:r>
              <a:rPr lang="en-US" sz="2400" dirty="0">
                <a:solidFill>
                  <a:srgbClr val="FF0000"/>
                </a:solidFill>
              </a:rPr>
              <a:t> &amp; hadron interactions</a:t>
            </a:r>
          </a:p>
        </p:txBody>
      </p:sp>
    </p:spTree>
    <p:extLst>
      <p:ext uri="{BB962C8B-B14F-4D97-AF65-F5344CB8AC3E}">
        <p14:creationId xmlns:p14="http://schemas.microsoft.com/office/powerpoint/2010/main" val="34039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D85C-DC52-4028-9BE6-268BEA00B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1842" y="6373045"/>
            <a:ext cx="2743200" cy="365125"/>
          </a:xfrm>
        </p:spPr>
        <p:txBody>
          <a:bodyPr/>
          <a:lstStyle/>
          <a:p>
            <a:fld id="{3F334939-05E1-4CA9-B6F5-2D2401CF14B7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9D37F4-845F-4D2D-AD0C-8DCE1A53E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29" y="1443218"/>
            <a:ext cx="5592225" cy="53317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C85DB9-E537-4ED5-A790-285BB523E7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5128" y="1426523"/>
            <a:ext cx="5592225" cy="5347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A96546-BE25-422F-AA3F-35C266EC4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040" y="1373112"/>
            <a:ext cx="5745282" cy="56819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813970-D9DE-4FA6-841F-6683B7C926E1}"/>
              </a:ext>
            </a:extLst>
          </p:cNvPr>
          <p:cNvSpPr txBox="1"/>
          <p:nvPr/>
        </p:nvSpPr>
        <p:spPr>
          <a:xfrm>
            <a:off x="388846" y="703938"/>
            <a:ext cx="11443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Feature of AMPT, run billion events and apply identical procedure as experimental analysis</a:t>
            </a:r>
          </a:p>
          <a:p>
            <a:pPr algn="ctr"/>
            <a:r>
              <a:rPr lang="en-US" sz="2400" dirty="0"/>
              <a:t>Apples-to-Apples comparison with ATLAS template-fit method results.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5564CD-CD75-4E2F-ADEA-D6B31E4B2750}"/>
              </a:ext>
            </a:extLst>
          </p:cNvPr>
          <p:cNvSpPr txBox="1"/>
          <p:nvPr/>
        </p:nvSpPr>
        <p:spPr>
          <a:xfrm>
            <a:off x="4536601" y="106415"/>
            <a:ext cx="2929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u="sng" dirty="0"/>
              <a:t>Turn the Crank</a:t>
            </a:r>
          </a:p>
        </p:txBody>
      </p:sp>
    </p:spTree>
    <p:extLst>
      <p:ext uri="{BB962C8B-B14F-4D97-AF65-F5344CB8AC3E}">
        <p14:creationId xmlns:p14="http://schemas.microsoft.com/office/powerpoint/2010/main" val="1464871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458FF-6AFE-4720-A80F-B3F3A6040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B5788-C794-4187-9DCC-593893473A4F}"/>
              </a:ext>
            </a:extLst>
          </p:cNvPr>
          <p:cNvSpPr/>
          <p:nvPr/>
        </p:nvSpPr>
        <p:spPr>
          <a:xfrm>
            <a:off x="4815840" y="1217602"/>
            <a:ext cx="2435192" cy="20068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903C25-8D4C-49B8-9443-CD12853DF6E0}"/>
              </a:ext>
            </a:extLst>
          </p:cNvPr>
          <p:cNvSpPr txBox="1"/>
          <p:nvPr/>
        </p:nvSpPr>
        <p:spPr>
          <a:xfrm>
            <a:off x="1588967" y="1578445"/>
            <a:ext cx="25026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/>
              <a:t>Initial Condition</a:t>
            </a:r>
          </a:p>
          <a:p>
            <a:pPr algn="ctr"/>
            <a:r>
              <a:rPr lang="en-US" sz="2800" dirty="0"/>
              <a:t>Geometry</a:t>
            </a:r>
          </a:p>
          <a:p>
            <a:pPr algn="ctr"/>
            <a:r>
              <a:rPr lang="en-US" sz="2800" dirty="0"/>
              <a:t>and entropy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DBA7DC-8C36-4F28-9BE0-E562F033B9F1}"/>
              </a:ext>
            </a:extLst>
          </p:cNvPr>
          <p:cNvSpPr txBox="1"/>
          <p:nvPr/>
        </p:nvSpPr>
        <p:spPr>
          <a:xfrm>
            <a:off x="8168486" y="1713203"/>
            <a:ext cx="24136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/>
              <a:t>Final Condition</a:t>
            </a:r>
          </a:p>
          <a:p>
            <a:pPr algn="ctr"/>
            <a:r>
              <a:rPr lang="en-US" sz="2800" dirty="0" err="1"/>
              <a:t>E,p</a:t>
            </a:r>
            <a:r>
              <a:rPr lang="en-US" sz="2800" dirty="0"/>
              <a:t> distribution</a:t>
            </a:r>
          </a:p>
          <a:p>
            <a:pPr algn="ctr"/>
            <a:r>
              <a:rPr lang="en-US" sz="2800" dirty="0"/>
              <a:t>of hadrons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454DD1B-996C-4DCA-8A30-4A843E9C6E1D}"/>
              </a:ext>
            </a:extLst>
          </p:cNvPr>
          <p:cNvSpPr/>
          <p:nvPr/>
        </p:nvSpPr>
        <p:spPr>
          <a:xfrm>
            <a:off x="4041008" y="2021312"/>
            <a:ext cx="693019" cy="481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D1F89C6-58E5-45F4-B310-E0B24205BD15}"/>
              </a:ext>
            </a:extLst>
          </p:cNvPr>
          <p:cNvSpPr/>
          <p:nvPr/>
        </p:nvSpPr>
        <p:spPr>
          <a:xfrm>
            <a:off x="7344358" y="2021311"/>
            <a:ext cx="693019" cy="481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474018-CD34-437E-8A56-DAF851DB23C0}"/>
              </a:ext>
            </a:extLst>
          </p:cNvPr>
          <p:cNvSpPr txBox="1"/>
          <p:nvPr/>
        </p:nvSpPr>
        <p:spPr>
          <a:xfrm>
            <a:off x="4621402" y="468970"/>
            <a:ext cx="2759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The Black Box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925E87-FC86-4DAB-8C5E-840052FAD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013" y="1252549"/>
            <a:ext cx="2024304" cy="1926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20059D-9FBE-4491-9B03-4365DEEE9338}"/>
              </a:ext>
            </a:extLst>
          </p:cNvPr>
          <p:cNvSpPr txBox="1"/>
          <p:nvPr/>
        </p:nvSpPr>
        <p:spPr>
          <a:xfrm>
            <a:off x="303196" y="3489163"/>
            <a:ext cx="112567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can we learn looking inside the box?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Quasiparticles cannot really be nearly massless quarks/antiquarks?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But could it still indicate that the quasiparticle description is valid, </a:t>
            </a:r>
          </a:p>
          <a:p>
            <a:pPr algn="ctr"/>
            <a:r>
              <a:rPr lang="en-US" sz="2800" dirty="0"/>
              <a:t>and with very few scatters?</a:t>
            </a:r>
          </a:p>
        </p:txBody>
      </p:sp>
    </p:spTree>
    <p:extLst>
      <p:ext uri="{BB962C8B-B14F-4D97-AF65-F5344CB8AC3E}">
        <p14:creationId xmlns:p14="http://schemas.microsoft.com/office/powerpoint/2010/main" val="3500442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93D7B-D6D8-4546-8189-4CFB2E26B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E18676-124E-49B6-9B4B-3AD16156062B}"/>
              </a:ext>
            </a:extLst>
          </p:cNvPr>
          <p:cNvSpPr txBox="1"/>
          <p:nvPr/>
        </p:nvSpPr>
        <p:spPr>
          <a:xfrm>
            <a:off x="5872363" y="846250"/>
            <a:ext cx="5435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AMPT uses an uncertainty principle argument to set the formation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0E226B-5EBC-4310-AA4D-98291F4CB522}"/>
              </a:ext>
            </a:extLst>
          </p:cNvPr>
          <p:cNvSpPr txBox="1"/>
          <p:nvPr/>
        </p:nvSpPr>
        <p:spPr>
          <a:xfrm>
            <a:off x="828158" y="5095248"/>
            <a:ext cx="105819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Smearing is due to string melting, and thus the </a:t>
            </a:r>
            <a:r>
              <a:rPr lang="en-US" sz="2400" dirty="0" err="1"/>
              <a:t>partons</a:t>
            </a:r>
            <a:r>
              <a:rPr lang="en-US" sz="2400" dirty="0"/>
              <a:t> start interacting at half the uncertainty principle time or approximately 0.1 x de Broglie Wavelength.</a:t>
            </a: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Does it matter?   Yes.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EA949F-A7F8-449D-8850-56056AD85A88}"/>
              </a:ext>
            </a:extLst>
          </p:cNvPr>
          <p:cNvSpPr txBox="1"/>
          <p:nvPr/>
        </p:nvSpPr>
        <p:spPr>
          <a:xfrm>
            <a:off x="5282649" y="2432637"/>
            <a:ext cx="67799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Treats free streaming before that </a:t>
            </a:r>
          </a:p>
          <a:p>
            <a:pPr algn="ctr"/>
            <a:r>
              <a:rPr lang="en-US" sz="2400" dirty="0"/>
              <a:t>(since one does not know how to handle the quantum interaction, multi-body problem).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Treating as well-defined on shell particles even though momentum uncertainty is 100% at this time.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1A3F2D-1A87-45A2-823D-FEAD3AE1D88B}"/>
              </a:ext>
            </a:extLst>
          </p:cNvPr>
          <p:cNvSpPr txBox="1"/>
          <p:nvPr/>
        </p:nvSpPr>
        <p:spPr>
          <a:xfrm>
            <a:off x="4094943" y="18454"/>
            <a:ext cx="3157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Formation Time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3787CD-7D02-433F-9ED9-DEC4B53D8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47" r="38411"/>
          <a:stretch/>
        </p:blipFill>
        <p:spPr>
          <a:xfrm>
            <a:off x="6850077" y="1695935"/>
            <a:ext cx="3372364" cy="8227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74DC4F-E37F-4096-A285-D1397A4965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89"/>
          <a:stretch/>
        </p:blipFill>
        <p:spPr>
          <a:xfrm>
            <a:off x="503208" y="787741"/>
            <a:ext cx="4506679" cy="413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6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81FBE-5570-4888-BD86-6D463171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7C66D-55AD-4FDD-A77E-6D63D326C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413" y="585785"/>
            <a:ext cx="7006500" cy="5335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23A61C-70D6-4EEE-87E9-7DF60E62EC6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5171" y="614405"/>
            <a:ext cx="7019475" cy="5325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31D205-FEE9-44BA-A99D-1312F292C99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8146" y="585785"/>
            <a:ext cx="7006500" cy="5373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F423-18D8-463C-B46D-C939A8A7A50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5590" y="593868"/>
            <a:ext cx="6993525" cy="53576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F8BA2E-8199-4238-A1DA-F5B4EC2208C9}"/>
              </a:ext>
            </a:extLst>
          </p:cNvPr>
          <p:cNvSpPr txBox="1"/>
          <p:nvPr/>
        </p:nvSpPr>
        <p:spPr>
          <a:xfrm>
            <a:off x="3076182" y="88028"/>
            <a:ext cx="5792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Small Systems are Unforgiving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D044BF-2F96-4716-AD0A-477E0CF12EEA}"/>
              </a:ext>
            </a:extLst>
          </p:cNvPr>
          <p:cNvSpPr txBox="1"/>
          <p:nvPr/>
        </p:nvSpPr>
        <p:spPr>
          <a:xfrm>
            <a:off x="72191" y="964361"/>
            <a:ext cx="57646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happens with longer </a:t>
            </a:r>
            <a:r>
              <a:rPr lang="en-US" sz="2400" dirty="0" err="1">
                <a:latin typeface="Symbol" panose="05050102010706020507" pitchFamily="18" charset="2"/>
              </a:rPr>
              <a:t>t</a:t>
            </a:r>
            <a:r>
              <a:rPr lang="en-US" sz="2400" baseline="-25000" dirty="0" err="1"/>
              <a:t>form</a:t>
            </a:r>
            <a:r>
              <a:rPr lang="en-US" sz="2400" baseline="-25000" dirty="0"/>
              <a:t> </a:t>
            </a:r>
            <a:r>
              <a:rPr lang="en-US" sz="2400" dirty="0"/>
              <a:t>?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Collectivity rapidly drops!</a:t>
            </a:r>
          </a:p>
          <a:p>
            <a:endParaRPr lang="en-US" sz="2400" dirty="0"/>
          </a:p>
          <a:p>
            <a:r>
              <a:rPr lang="en-US" sz="2400" dirty="0"/>
              <a:t>Can one compensate with a larger </a:t>
            </a:r>
          </a:p>
          <a:p>
            <a:r>
              <a:rPr lang="en-US" sz="2400" dirty="0" err="1"/>
              <a:t>parton-parton</a:t>
            </a:r>
            <a:r>
              <a:rPr lang="en-US" sz="2400" dirty="0"/>
              <a:t> cross section?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00B050"/>
                </a:solidFill>
              </a:rPr>
              <a:t>Yes, up to a point.    </a:t>
            </a:r>
          </a:p>
          <a:p>
            <a:endParaRPr lang="en-US" sz="2400" dirty="0">
              <a:solidFill>
                <a:srgbClr val="00B050"/>
              </a:solidFill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But then the v</a:t>
            </a:r>
            <a:r>
              <a:rPr lang="en-US" sz="2400" baseline="-25000" dirty="0">
                <a:solidFill>
                  <a:schemeClr val="accent1"/>
                </a:solidFill>
              </a:rPr>
              <a:t>2</a:t>
            </a:r>
            <a:r>
              <a:rPr lang="en-US" sz="2400" dirty="0">
                <a:solidFill>
                  <a:schemeClr val="accent1"/>
                </a:solidFill>
              </a:rPr>
              <a:t> actually gets smaller for larger cross sections – when they encompass the entire system.</a:t>
            </a:r>
          </a:p>
        </p:txBody>
      </p:sp>
    </p:spTree>
    <p:extLst>
      <p:ext uri="{BB962C8B-B14F-4D97-AF65-F5344CB8AC3E}">
        <p14:creationId xmlns:p14="http://schemas.microsoft.com/office/powerpoint/2010/main" val="279420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57CE3-A688-4326-89FE-8BB038A84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5960BE-2DF7-44A5-900E-0C6E52B85F8E}"/>
              </a:ext>
            </a:extLst>
          </p:cNvPr>
          <p:cNvSpPr txBox="1"/>
          <p:nvPr/>
        </p:nvSpPr>
        <p:spPr>
          <a:xfrm>
            <a:off x="4333203" y="15432"/>
            <a:ext cx="4009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A Little History of 2</a:t>
            </a:r>
            <a:r>
              <a:rPr lang="en-US" sz="3600" u="sng" dirty="0">
                <a:latin typeface="Symbol" panose="05050102010706020507" pitchFamily="18" charset="2"/>
              </a:rPr>
              <a:t>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96A0E4-BDBD-4CA1-AED0-78109A36094F}"/>
              </a:ext>
            </a:extLst>
          </p:cNvPr>
          <p:cNvSpPr txBox="1"/>
          <p:nvPr/>
        </p:nvSpPr>
        <p:spPr>
          <a:xfrm>
            <a:off x="788415" y="936450"/>
            <a:ext cx="1034801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Danielewicz</a:t>
            </a:r>
            <a:r>
              <a:rPr lang="en-US" sz="2400" dirty="0"/>
              <a:t> and </a:t>
            </a:r>
            <a:r>
              <a:rPr lang="en-US" sz="2400" dirty="0" err="1"/>
              <a:t>Gyulassy</a:t>
            </a:r>
            <a:r>
              <a:rPr lang="en-US" sz="2400" dirty="0"/>
              <a:t> (1985)</a:t>
            </a:r>
          </a:p>
          <a:p>
            <a:endParaRPr lang="en-US" sz="1400" dirty="0"/>
          </a:p>
          <a:p>
            <a:r>
              <a:rPr lang="en-US" sz="2400" dirty="0"/>
              <a:t>“By imposing the physical constraints that the mean free path must be larger than both the interparticle spacing and the thermal Compton wavelength, we obtain an approximate lower bound [on shear viscosity].”    </a:t>
            </a:r>
            <a:r>
              <a:rPr lang="en-US" sz="2400" dirty="0">
                <a:sym typeface="Wingdings" panose="05000000000000000000" pitchFamily="2" charset="2"/>
              </a:rPr>
              <a:t>   </a:t>
            </a:r>
            <a:r>
              <a:rPr lang="en-US" sz="2400" dirty="0">
                <a:latin typeface="Symbol" panose="05050102010706020507" pitchFamily="18" charset="2"/>
                <a:sym typeface="Wingdings" panose="05000000000000000000" pitchFamily="2" charset="2"/>
              </a:rPr>
              <a:t>h</a:t>
            </a:r>
            <a:r>
              <a:rPr lang="en-US" sz="2400" dirty="0">
                <a:sym typeface="Wingdings" panose="05000000000000000000" pitchFamily="2" charset="2"/>
              </a:rPr>
              <a:t>/s &gt; 1/4</a:t>
            </a:r>
            <a:r>
              <a:rPr lang="en-US" sz="2400" dirty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endParaRPr lang="en-US" sz="2400" dirty="0">
              <a:latin typeface="Symbol" panose="05050102010706020507" pitchFamily="18" charset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4D1BBF-91A1-4C49-B8A6-DDD74261DA7D}"/>
              </a:ext>
            </a:extLst>
          </p:cNvPr>
          <p:cNvSpPr txBox="1"/>
          <p:nvPr/>
        </p:nvSpPr>
        <p:spPr>
          <a:xfrm>
            <a:off x="788415" y="2870505"/>
            <a:ext cx="778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1)   There is no such thing as a thermal Compton wavelength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DA2C69-6B1D-4B52-8C35-CC523D248967}"/>
              </a:ext>
            </a:extLst>
          </p:cNvPr>
          <p:cNvSpPr txBox="1"/>
          <p:nvPr/>
        </p:nvSpPr>
        <p:spPr>
          <a:xfrm>
            <a:off x="778789" y="3542309"/>
            <a:ext cx="7554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2)   Probably they meant the thermal </a:t>
            </a:r>
            <a:r>
              <a:rPr lang="en-US" sz="2400" dirty="0" err="1">
                <a:solidFill>
                  <a:srgbClr val="FF0000"/>
                </a:solidFill>
              </a:rPr>
              <a:t>deBroglie</a:t>
            </a:r>
            <a:r>
              <a:rPr lang="en-US" sz="2400" dirty="0">
                <a:solidFill>
                  <a:srgbClr val="FF0000"/>
                </a:solidFill>
              </a:rPr>
              <a:t> wavelength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D1E580-7B6F-4750-96C7-0BAEBC887320}"/>
              </a:ext>
            </a:extLst>
          </p:cNvPr>
          <p:cNvSpPr txBox="1"/>
          <p:nvPr/>
        </p:nvSpPr>
        <p:spPr>
          <a:xfrm>
            <a:off x="788415" y="4223427"/>
            <a:ext cx="111709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 startAt="3"/>
            </a:pPr>
            <a:r>
              <a:rPr lang="en-US" sz="2400" dirty="0">
                <a:solidFill>
                  <a:schemeClr val="accent1"/>
                </a:solidFill>
              </a:rPr>
              <a:t>However, later in the paper they actually seem to just use the uncertainty principle (very hand waving) </a:t>
            </a:r>
          </a:p>
          <a:p>
            <a:endParaRPr lang="en-US" sz="3200" dirty="0"/>
          </a:p>
          <a:p>
            <a:endParaRPr lang="en-US" sz="2400" dirty="0"/>
          </a:p>
          <a:p>
            <a:r>
              <a:rPr lang="en-US" sz="2400" dirty="0"/>
              <a:t>If they had really used the thermal </a:t>
            </a:r>
            <a:r>
              <a:rPr lang="en-US" sz="2400" dirty="0" err="1"/>
              <a:t>deBroglie</a:t>
            </a:r>
            <a:r>
              <a:rPr lang="en-US" sz="2400" dirty="0"/>
              <a:t> wavelength, would have gotten </a:t>
            </a:r>
            <a:r>
              <a:rPr lang="en-US" sz="2400" dirty="0">
                <a:latin typeface="Symbol" panose="05050102010706020507" pitchFamily="18" charset="2"/>
              </a:rPr>
              <a:t>h</a:t>
            </a:r>
            <a:r>
              <a:rPr lang="en-US" sz="2400" dirty="0"/>
              <a:t>/s &gt; 1/2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FD9DA8-1CE7-4BCC-BBEF-7A4E8B1DD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0171" y="2784958"/>
            <a:ext cx="2059838" cy="6618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C94C0C-FE33-429E-8506-8B96E9CA7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200" y="3446535"/>
            <a:ext cx="2106401" cy="6680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F30A54-87F1-4EF6-8A5B-C4465D3D0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194" y="4699891"/>
            <a:ext cx="4927938" cy="7948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299106-7D4D-4E6B-AB8A-7FB35016AA56}"/>
              </a:ext>
            </a:extLst>
          </p:cNvPr>
          <p:cNvSpPr txBox="1"/>
          <p:nvPr/>
        </p:nvSpPr>
        <p:spPr>
          <a:xfrm>
            <a:off x="1102088" y="6522525"/>
            <a:ext cx="9981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Ignoring factors of 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, 2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, or saying the </a:t>
            </a:r>
            <a:r>
              <a:rPr lang="en-US" dirty="0" err="1"/>
              <a:t>deBroglie</a:t>
            </a:r>
            <a:r>
              <a:rPr lang="en-US" dirty="0"/>
              <a:t> wavelength =         seems common in the literature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FFB8B2-221D-4DF7-81FD-B75D60C080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819" t="1057" r="38020" b="-2"/>
          <a:stretch/>
        </p:blipFill>
        <p:spPr>
          <a:xfrm>
            <a:off x="7098627" y="6504983"/>
            <a:ext cx="409624" cy="46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2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77119-E060-410B-B834-FD63DF1C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A6F74F-5D87-4736-9052-0200028A8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48" y="3636022"/>
            <a:ext cx="7161196" cy="32219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A2F0CA-AEAA-454A-AA2F-052363950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462" y="483463"/>
            <a:ext cx="6902700" cy="31137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33241A-46A2-4CB0-85FF-0183BA3E2CAF}"/>
              </a:ext>
            </a:extLst>
          </p:cNvPr>
          <p:cNvSpPr txBox="1"/>
          <p:nvPr/>
        </p:nvSpPr>
        <p:spPr>
          <a:xfrm>
            <a:off x="9552162" y="1517093"/>
            <a:ext cx="2312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 = 0.81 GeV/c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B9DC5-134E-47C1-8FDB-2B391D118202}"/>
              </a:ext>
            </a:extLst>
          </p:cNvPr>
          <p:cNvSpPr txBox="1"/>
          <p:nvPr/>
        </p:nvSpPr>
        <p:spPr>
          <a:xfrm>
            <a:off x="1626668" y="37129"/>
            <a:ext cx="4508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de Broglie Wavelength Radius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91E675-B019-4FA6-94FE-395F730C07C4}"/>
              </a:ext>
            </a:extLst>
          </p:cNvPr>
          <p:cNvSpPr txBox="1"/>
          <p:nvPr/>
        </p:nvSpPr>
        <p:spPr>
          <a:xfrm>
            <a:off x="6464357" y="37129"/>
            <a:ext cx="4293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Uncertainty Principle Radius</a:t>
            </a:r>
          </a:p>
        </p:txBody>
      </p:sp>
    </p:spTree>
    <p:extLst>
      <p:ext uri="{BB962C8B-B14F-4D97-AF65-F5344CB8AC3E}">
        <p14:creationId xmlns:p14="http://schemas.microsoft.com/office/powerpoint/2010/main" val="49030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A8755-1049-4AE0-90FC-0D04741E4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20D855-7BE6-40AA-B1AE-4A1F5C9D39AD}"/>
              </a:ext>
            </a:extLst>
          </p:cNvPr>
          <p:cNvSpPr txBox="1"/>
          <p:nvPr/>
        </p:nvSpPr>
        <p:spPr>
          <a:xfrm>
            <a:off x="4281638" y="139568"/>
            <a:ext cx="4115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Concluding Thoughts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5DA5BB-483B-450C-B9B6-0489E626E831}"/>
              </a:ext>
            </a:extLst>
          </p:cNvPr>
          <p:cNvSpPr/>
          <p:nvPr/>
        </p:nvSpPr>
        <p:spPr>
          <a:xfrm>
            <a:off x="9383029" y="981778"/>
            <a:ext cx="2435192" cy="20068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7A83DC-0F93-4784-A3BB-3A24F9E3B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202" y="1016725"/>
            <a:ext cx="2024304" cy="1926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7E2C12-5562-4470-9FA4-1D8A3C5AEEE6}"/>
              </a:ext>
            </a:extLst>
          </p:cNvPr>
          <p:cNvSpPr/>
          <p:nvPr/>
        </p:nvSpPr>
        <p:spPr>
          <a:xfrm>
            <a:off x="313729" y="1014691"/>
            <a:ext cx="2435192" cy="20068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EF95C8-73C2-44B1-A3CA-AA6A470ECA5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66"/>
              </a:clrFrom>
              <a:clrTo>
                <a:srgbClr val="0000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67" y="1075013"/>
            <a:ext cx="1943356" cy="18686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EAAD8A-89E7-4954-BD9F-ADD0DE746E64}"/>
              </a:ext>
            </a:extLst>
          </p:cNvPr>
          <p:cNvSpPr txBox="1"/>
          <p:nvPr/>
        </p:nvSpPr>
        <p:spPr>
          <a:xfrm>
            <a:off x="3238902" y="1020274"/>
            <a:ext cx="57318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Black boxes are okay for a while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Now is the time for looking in detail inside the boxes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949835-657E-4380-A95A-BB9E99C6BCED}"/>
              </a:ext>
            </a:extLst>
          </p:cNvPr>
          <p:cNvSpPr txBox="1"/>
          <p:nvPr/>
        </p:nvSpPr>
        <p:spPr>
          <a:xfrm>
            <a:off x="313729" y="3681663"/>
            <a:ext cx="115044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Potential breakthrough in understanding why hydrodynamics may be </a:t>
            </a:r>
          </a:p>
          <a:p>
            <a:pPr algn="ctr"/>
            <a:r>
              <a:rPr lang="en-US" sz="2400" dirty="0"/>
              <a:t>applicable in this small system regime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Really need a comparable breakthrough in order to advance utilization of </a:t>
            </a:r>
          </a:p>
          <a:p>
            <a:pPr algn="ctr"/>
            <a:r>
              <a:rPr lang="en-US" sz="2400" dirty="0" err="1">
                <a:solidFill>
                  <a:schemeClr val="accent1"/>
                </a:solidFill>
              </a:rPr>
              <a:t>parton</a:t>
            </a:r>
            <a:r>
              <a:rPr lang="en-US" sz="2400" dirty="0">
                <a:solidFill>
                  <a:schemeClr val="accent1"/>
                </a:solidFill>
              </a:rPr>
              <a:t> cascade (or invalidate them)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It seems one is not in a safe regime to just assume simple scattering picture applies, but one is left slightly troubled by how well the calculations capture key features</a:t>
            </a:r>
          </a:p>
        </p:txBody>
      </p:sp>
      <p:pic>
        <p:nvPicPr>
          <p:cNvPr id="11" name="Picture 2" descr="https://www.metoffice.gov.uk/binaries/content/gallery/mohippo/images/migrated-image/9/walkers-486583_1920_1.jpg">
            <a:extLst>
              <a:ext uri="{FF2B5EF4-FFF2-40B4-BE49-F238E27FC236}">
                <a16:creationId xmlns:a16="http://schemas.microsoft.com/office/drawing/2014/main" id="{A051069B-E301-4783-A545-C04F75E22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1313" y="-3660088"/>
            <a:ext cx="20076743" cy="1241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95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5DE1FE-0B80-4EB0-A4DA-9BCCE9DA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30E631-0DC4-450F-AB4B-48BE5F5FEFE5}"/>
              </a:ext>
            </a:extLst>
          </p:cNvPr>
          <p:cNvSpPr/>
          <p:nvPr/>
        </p:nvSpPr>
        <p:spPr>
          <a:xfrm>
            <a:off x="-110690" y="0"/>
            <a:ext cx="1230269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400" i="1" dirty="0" err="1"/>
              <a:t>Fini</a:t>
            </a:r>
            <a:endParaRPr lang="en-US" sz="34400" i="1" dirty="0"/>
          </a:p>
        </p:txBody>
      </p:sp>
    </p:spTree>
    <p:extLst>
      <p:ext uri="{BB962C8B-B14F-4D97-AF65-F5344CB8AC3E}">
        <p14:creationId xmlns:p14="http://schemas.microsoft.com/office/powerpoint/2010/main" val="1513667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6E37F6B-0383-41D6-9D39-20112D787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8" y="4609730"/>
            <a:ext cx="4378577" cy="22212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0DEEF-EC59-423F-9125-ECFB4AB14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99CDE8-2923-48F5-BC17-A05102A93B96}"/>
              </a:ext>
            </a:extLst>
          </p:cNvPr>
          <p:cNvSpPr txBox="1"/>
          <p:nvPr/>
        </p:nvSpPr>
        <p:spPr>
          <a:xfrm>
            <a:off x="3983798" y="-35539"/>
            <a:ext cx="4142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ym typeface="Wingdings" panose="05000000000000000000" pitchFamily="2" charset="2"/>
              </a:rPr>
              <a:t>Angular Distributions</a:t>
            </a:r>
            <a:endParaRPr lang="en-US" sz="36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A28155-0D14-498D-9BA4-5A9BA723DC63}"/>
              </a:ext>
            </a:extLst>
          </p:cNvPr>
          <p:cNvSpPr txBox="1"/>
          <p:nvPr/>
        </p:nvSpPr>
        <p:spPr>
          <a:xfrm>
            <a:off x="3983797" y="4889373"/>
            <a:ext cx="8264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Note that these distributions are not directly calculable in QCD!</a:t>
            </a:r>
          </a:p>
          <a:p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779055-F19E-49FA-B3C4-AD6BD0EA2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585" y="890749"/>
            <a:ext cx="4062379" cy="3649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204AD3-0FA5-49A3-8450-73A06514B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402" y="898243"/>
            <a:ext cx="4504020" cy="37874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802B21-9BD4-4D3C-8181-F40D9135F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145" y="898242"/>
            <a:ext cx="4115818" cy="3747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0988C4-FA61-4279-83F8-410E2BBE98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7090" y="955923"/>
            <a:ext cx="4470332" cy="38951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C41A3B-4589-43A2-8F0B-1CA88AD24FB5}"/>
              </a:ext>
            </a:extLst>
          </p:cNvPr>
          <p:cNvSpPr txBox="1"/>
          <p:nvPr/>
        </p:nvSpPr>
        <p:spPr>
          <a:xfrm>
            <a:off x="3118093" y="521624"/>
            <a:ext cx="1307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AMPT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D187CC-0268-4041-B2DC-95851B15C3D0}"/>
              </a:ext>
            </a:extLst>
          </p:cNvPr>
          <p:cNvSpPr txBox="1"/>
          <p:nvPr/>
        </p:nvSpPr>
        <p:spPr>
          <a:xfrm>
            <a:off x="7683676" y="492398"/>
            <a:ext cx="1544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BAMPS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64A838-36CC-4341-983B-B739EBD0B41F}"/>
              </a:ext>
            </a:extLst>
          </p:cNvPr>
          <p:cNvSpPr txBox="1"/>
          <p:nvPr/>
        </p:nvSpPr>
        <p:spPr>
          <a:xfrm rot="5400000">
            <a:off x="8733789" y="2515222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* </a:t>
            </a:r>
            <a:r>
              <a:rPr lang="en-US" sz="1000" dirty="0" err="1"/>
              <a:t>Zhe</a:t>
            </a:r>
            <a:r>
              <a:rPr lang="en-US" sz="1000" dirty="0"/>
              <a:t> Xu and Carsten Greiner, Phys. Rev. C </a:t>
            </a:r>
            <a:r>
              <a:rPr lang="en-US" sz="1000" b="1" dirty="0"/>
              <a:t>71</a:t>
            </a:r>
            <a:r>
              <a:rPr lang="en-US" sz="1000" dirty="0"/>
              <a:t>, 064901 (2005)</a:t>
            </a:r>
          </a:p>
          <a:p>
            <a:endParaRPr lang="en-US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7A1DC3-3234-4FAA-8C69-184822147F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9583" y="5428503"/>
            <a:ext cx="2021633" cy="9617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4D706C-EEA8-4D28-B5DB-76DE1DBFC1C1}"/>
              </a:ext>
            </a:extLst>
          </p:cNvPr>
          <p:cNvSpPr txBox="1"/>
          <p:nvPr/>
        </p:nvSpPr>
        <p:spPr>
          <a:xfrm>
            <a:off x="3983797" y="5413277"/>
            <a:ext cx="6064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Larger screening mass (</a:t>
            </a:r>
            <a:r>
              <a:rPr lang="en-US" sz="2400" dirty="0">
                <a:solidFill>
                  <a:schemeClr val="accent1"/>
                </a:solidFill>
                <a:latin typeface="Symbol" panose="05050102010706020507" pitchFamily="18" charset="2"/>
              </a:rPr>
              <a:t>m</a:t>
            </a:r>
            <a:r>
              <a:rPr lang="en-US" sz="2400" dirty="0">
                <a:solidFill>
                  <a:schemeClr val="accent1"/>
                </a:solidFill>
              </a:rPr>
              <a:t>), smaller cross section but more isotropic angular distribution</a:t>
            </a:r>
          </a:p>
          <a:p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E88BA6-F46A-487C-89AB-C638C6CA5736}"/>
              </a:ext>
            </a:extLst>
          </p:cNvPr>
          <p:cNvSpPr txBox="1"/>
          <p:nvPr/>
        </p:nvSpPr>
        <p:spPr>
          <a:xfrm>
            <a:off x="4522631" y="6533102"/>
            <a:ext cx="3064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Figure courtesy of </a:t>
            </a:r>
            <a:r>
              <a:rPr lang="en-US" dirty="0" err="1"/>
              <a:t>Zi</a:t>
            </a:r>
            <a:r>
              <a:rPr lang="en-US" dirty="0"/>
              <a:t>-Wei Lin</a:t>
            </a:r>
          </a:p>
        </p:txBody>
      </p:sp>
    </p:spTree>
    <p:extLst>
      <p:ext uri="{BB962C8B-B14F-4D97-AF65-F5344CB8AC3E}">
        <p14:creationId xmlns:p14="http://schemas.microsoft.com/office/powerpoint/2010/main" val="61746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29881-74B7-4E73-A2B5-FDDE63A0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5F565A-0F51-4599-829C-A94FA1B59F6D}"/>
              </a:ext>
            </a:extLst>
          </p:cNvPr>
          <p:cNvSpPr txBox="1"/>
          <p:nvPr/>
        </p:nvSpPr>
        <p:spPr>
          <a:xfrm>
            <a:off x="1726101" y="43309"/>
            <a:ext cx="8712065" cy="1177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u="sng" dirty="0"/>
              <a:t>A-Multi-Phase-Transport (AMPT)</a:t>
            </a:r>
          </a:p>
          <a:p>
            <a:pPr algn="ctr"/>
            <a:endParaRPr lang="en-US" sz="1050" dirty="0"/>
          </a:p>
          <a:p>
            <a:pPr algn="ctr"/>
            <a:r>
              <a:rPr lang="en-US" sz="2400" dirty="0"/>
              <a:t>Success in describing small, medium, large system collectivity signals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C1B9F7-E447-4A9D-959E-00A6661CDF35}"/>
              </a:ext>
            </a:extLst>
          </p:cNvPr>
          <p:cNvSpPr txBox="1"/>
          <p:nvPr/>
        </p:nvSpPr>
        <p:spPr>
          <a:xfrm>
            <a:off x="2481717" y="6084771"/>
            <a:ext cx="7334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Code is publicly available:  http://myweb.ecu.edu/linz/ampt/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Extra thanks to </a:t>
            </a:r>
            <a:r>
              <a:rPr lang="en-US" sz="2000" dirty="0" err="1">
                <a:solidFill>
                  <a:srgbClr val="FF0000"/>
                </a:solidFill>
              </a:rPr>
              <a:t>Zi</a:t>
            </a:r>
            <a:r>
              <a:rPr lang="en-US" sz="2000" dirty="0">
                <a:solidFill>
                  <a:srgbClr val="FF0000"/>
                </a:solidFill>
              </a:rPr>
              <a:t>-Wei Lin for answering our many detailed questions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8C6918-7528-4F49-BEBE-D69E244BA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248" y="1322208"/>
            <a:ext cx="5352089" cy="1885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967AE4-0418-46B0-B7A8-3C3064E73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962" y="3432612"/>
            <a:ext cx="4839675" cy="21210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ECEFBB-DDA9-44AC-A568-CA117ABE2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60" y="3086956"/>
            <a:ext cx="6539400" cy="302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C9B7C2-B4D3-4DCB-9FF0-2BE91625F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429" y="1226407"/>
            <a:ext cx="5482631" cy="1764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8161F-47D6-4E1E-9C63-02AF0EACC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264" y="2044900"/>
            <a:ext cx="5281529" cy="2058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FD5B15-F1C9-4E9C-A6E0-DDD021AFF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032" y="1990619"/>
            <a:ext cx="4474012" cy="2697501"/>
          </a:xfrm>
          <a:prstGeom prst="rect">
            <a:avLst/>
          </a:prstGeom>
        </p:spPr>
      </p:pic>
      <p:pic>
        <p:nvPicPr>
          <p:cNvPr id="13" name="Picture 2" descr="https://www.metoffice.gov.uk/binaries/content/gallery/mohippo/images/migrated-image/9/walkers-486583_1920_1.jpg">
            <a:extLst>
              <a:ext uri="{FF2B5EF4-FFF2-40B4-BE49-F238E27FC236}">
                <a16:creationId xmlns:a16="http://schemas.microsoft.com/office/drawing/2014/main" id="{357DCF96-F7A3-4C41-92F1-011505026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1313" y="-3660088"/>
            <a:ext cx="20076743" cy="1241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64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76870-A100-45D0-A6C2-11C92A7CA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684139-43E7-45E2-9C08-6C94480BCA96}"/>
                  </a:ext>
                </a:extLst>
              </p:cNvPr>
              <p:cNvSpPr txBox="1"/>
              <p:nvPr/>
            </p:nvSpPr>
            <p:spPr>
              <a:xfrm>
                <a:off x="2993178" y="1836558"/>
                <a:ext cx="5664756" cy="6808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𝑌</m:t>
                      </m:r>
                      <m:r>
                        <a:rPr lang="en-US" i="1">
                          <a:latin typeface="Cambria Math" charset="0"/>
                        </a:rPr>
                        <m:t>=</m:t>
                      </m:r>
                      <m:nary>
                        <m:naryPr>
                          <m:ctrlPr>
                            <a:rPr lang="is-I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  <m:brk m:alnAt="23"/>
                                </m:rPr>
                                <a:rPr lang="el-GR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Δ</m:t>
                              </m:r>
                              <m:r>
                                <a:rPr lang="el-GR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</m:d>
                          <m:r>
                            <m:rPr>
                              <m:brk m:alnAt="23"/>
                            </m:rPr>
                            <a:rPr lang="en-US" i="1">
                              <a:latin typeface="Cambria Math" charset="0"/>
                            </a:rPr>
                            <m:t>&lt;</m:t>
                          </m:r>
                          <m:r>
                            <a:rPr lang="en-US" i="1">
                              <a:latin typeface="Cambria Math" charset="0"/>
                            </a:rPr>
                            <m:t>1.2</m:t>
                          </m:r>
                        </m:sub>
                        <m:sup/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is-I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g-BG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𝑡𝑟𝑖𝑔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Δ</m:t>
                                      </m:r>
                                      <m:r>
                                        <a:rPr lang="el-GR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𝜙</m:t>
                                      </m:r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𝑆𝑅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charset="0"/>
                                    </a:rPr>
                                    <m:t> −</m:t>
                                  </m:r>
                                  <m:sSup>
                                    <m:sSup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Δ</m:t>
                                      </m:r>
                                      <m:r>
                                        <a:rPr lang="el-GR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𝜙</m:t>
                                      </m:r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𝐿𝑅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i="1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𝑍𝑌𝐴𝑀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Δ</m:t>
                          </m:r>
                          <m:r>
                            <a:rPr lang="el-GR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684139-43E7-45E2-9C08-6C94480BC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178" y="1836558"/>
                <a:ext cx="5664756" cy="6808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58297D8-B612-4937-A487-6985F8C42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104" y="2932883"/>
            <a:ext cx="3941427" cy="3750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5B7DC2-3CB7-42FB-9AA9-84F117327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353" y="2932883"/>
            <a:ext cx="4014797" cy="38050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21C8BD-C0B9-488D-9BDE-192C727CF0F2}"/>
              </a:ext>
            </a:extLst>
          </p:cNvPr>
          <p:cNvSpPr txBox="1"/>
          <p:nvPr/>
        </p:nvSpPr>
        <p:spPr>
          <a:xfrm>
            <a:off x="2030157" y="2594329"/>
            <a:ext cx="3658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Arial" charset="0"/>
                <a:ea typeface="Arial" charset="0"/>
                <a:cs typeface="Arial" charset="0"/>
              </a:rPr>
              <a:t>Hadronic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 + </a:t>
            </a:r>
            <a:r>
              <a:rPr lang="en-US" sz="1600" b="1" dirty="0" err="1">
                <a:latin typeface="Arial" charset="0"/>
                <a:ea typeface="Arial" charset="0"/>
                <a:cs typeface="Arial" charset="0"/>
              </a:rPr>
              <a:t>Partonic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 Scattering 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OFF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B4E67E-ABF6-4EE7-A594-40C89C23096E}"/>
              </a:ext>
            </a:extLst>
          </p:cNvPr>
          <p:cNvSpPr txBox="1"/>
          <p:nvPr/>
        </p:nvSpPr>
        <p:spPr>
          <a:xfrm>
            <a:off x="6319149" y="2594329"/>
            <a:ext cx="35557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Arial" charset="0"/>
                <a:ea typeface="Arial" charset="0"/>
                <a:cs typeface="Arial" charset="0"/>
              </a:rPr>
              <a:t>Hadronic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 + </a:t>
            </a:r>
            <a:r>
              <a:rPr lang="en-US" sz="1600" b="1" dirty="0" err="1">
                <a:latin typeface="Arial" charset="0"/>
                <a:ea typeface="Arial" charset="0"/>
                <a:cs typeface="Arial" charset="0"/>
              </a:rPr>
              <a:t>Partonic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 Scattering </a:t>
            </a:r>
            <a:r>
              <a:rPr lang="en-US" sz="160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C43B75-2CB3-4A85-A403-40135FAAA1E9}"/>
              </a:ext>
            </a:extLst>
          </p:cNvPr>
          <p:cNvSpPr txBox="1"/>
          <p:nvPr/>
        </p:nvSpPr>
        <p:spPr>
          <a:xfrm>
            <a:off x="96253" y="-33691"/>
            <a:ext cx="119786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CMS has found that jet contributions in </a:t>
            </a:r>
            <a:r>
              <a:rPr lang="en-US" sz="2400" dirty="0" err="1"/>
              <a:t>p+p</a:t>
            </a:r>
            <a:r>
              <a:rPr lang="en-US" sz="2400" dirty="0"/>
              <a:t> are changed simply by the multiplicity selection bias (seen in PYTHIA for example).  They remove this changing jet contribution via the Y factor below.   However, in AMPT, this jet contribution is definitely modified by scattering.   </a:t>
            </a:r>
          </a:p>
          <a:p>
            <a:pPr algn="ctr"/>
            <a:r>
              <a:rPr lang="en-US" sz="2400" dirty="0"/>
              <a:t>This violates the assumption in both ATLAS and CMS non-flow subtraction techniques (does not allow real factorization of flow &amp; nonflow).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67B7D2-A701-4794-814B-35493CF89D15}"/>
              </a:ext>
            </a:extLst>
          </p:cNvPr>
          <p:cNvSpPr txBox="1"/>
          <p:nvPr/>
        </p:nvSpPr>
        <p:spPr>
          <a:xfrm>
            <a:off x="2204185" y="3086771"/>
            <a:ext cx="1156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AMPT </a:t>
            </a:r>
            <a:r>
              <a:rPr lang="en-US" dirty="0" err="1"/>
              <a:t>p+p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201C41-D20B-42A2-9C1E-2F911F18DB83}"/>
              </a:ext>
            </a:extLst>
          </p:cNvPr>
          <p:cNvSpPr txBox="1"/>
          <p:nvPr/>
        </p:nvSpPr>
        <p:spPr>
          <a:xfrm>
            <a:off x="6529136" y="3086771"/>
            <a:ext cx="1156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AMPT </a:t>
            </a:r>
            <a:r>
              <a:rPr lang="en-US" dirty="0" err="1"/>
              <a:t>p+p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521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79BB4-C251-4107-A4A8-2A1E1CB7B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D79BA3-BE4A-4CEE-8B4A-2CFF809E1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93" y="0"/>
            <a:ext cx="6870066" cy="66156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52B143A-28C6-4B50-9E05-ADCA2F3FC2C1}"/>
              </a:ext>
            </a:extLst>
          </p:cNvPr>
          <p:cNvGrpSpPr/>
          <p:nvPr/>
        </p:nvGrpSpPr>
        <p:grpSpPr>
          <a:xfrm>
            <a:off x="9228098" y="1191556"/>
            <a:ext cx="1895552" cy="2164013"/>
            <a:chOff x="7121769" y="816170"/>
            <a:chExt cx="1895552" cy="216401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4309E5F-0416-4FB6-A7C8-54E24910764C}"/>
                </a:ext>
              </a:extLst>
            </p:cNvPr>
            <p:cNvSpPr/>
            <p:nvPr/>
          </p:nvSpPr>
          <p:spPr>
            <a:xfrm>
              <a:off x="7121769" y="878006"/>
              <a:ext cx="245660" cy="245660"/>
            </a:xfrm>
            <a:prstGeom prst="ellipse">
              <a:avLst/>
            </a:prstGeom>
            <a:solidFill>
              <a:srgbClr val="4B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4D0B41D-E2C6-4249-9AEC-ACFA52413CF1}"/>
                </a:ext>
              </a:extLst>
            </p:cNvPr>
            <p:cNvSpPr/>
            <p:nvPr/>
          </p:nvSpPr>
          <p:spPr>
            <a:xfrm>
              <a:off x="7121769" y="1476233"/>
              <a:ext cx="245660" cy="245660"/>
            </a:xfrm>
            <a:prstGeom prst="ellipse">
              <a:avLst/>
            </a:prstGeom>
            <a:solidFill>
              <a:srgbClr val="DC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27392D0-2AC2-4E81-82C7-ABFD5C78124B}"/>
                </a:ext>
              </a:extLst>
            </p:cNvPr>
            <p:cNvSpPr/>
            <p:nvPr/>
          </p:nvSpPr>
          <p:spPr>
            <a:xfrm>
              <a:off x="7121769" y="2074460"/>
              <a:ext cx="245660" cy="245660"/>
            </a:xfrm>
            <a:prstGeom prst="ellipse">
              <a:avLst/>
            </a:prstGeom>
            <a:solidFill>
              <a:srgbClr val="F8C6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7F4DD61-58EF-42E2-AD05-D5798028D997}"/>
                </a:ext>
              </a:extLst>
            </p:cNvPr>
            <p:cNvSpPr/>
            <p:nvPr/>
          </p:nvSpPr>
          <p:spPr>
            <a:xfrm>
              <a:off x="7121769" y="2672687"/>
              <a:ext cx="245660" cy="245660"/>
            </a:xfrm>
            <a:prstGeom prst="ellipse">
              <a:avLst/>
            </a:prstGeom>
            <a:solidFill>
              <a:srgbClr val="16A2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413C99-457C-4D33-84A7-1EE51D33BAA9}"/>
                </a:ext>
              </a:extLst>
            </p:cNvPr>
            <p:cNvSpPr txBox="1"/>
            <p:nvPr/>
          </p:nvSpPr>
          <p:spPr>
            <a:xfrm>
              <a:off x="7574508" y="816170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Default </a:t>
              </a:r>
              <a:r>
                <a:rPr lang="en-US" dirty="0" err="1">
                  <a:latin typeface="Arial" charset="0"/>
                  <a:ea typeface="Arial" charset="0"/>
                  <a:cs typeface="Arial" charset="0"/>
                </a:rPr>
                <a:t>t</a:t>
              </a:r>
              <a:r>
                <a:rPr lang="en-US" baseline="-25000" dirty="0" err="1">
                  <a:latin typeface="Arial" charset="0"/>
                  <a:ea typeface="Arial" charset="0"/>
                  <a:cs typeface="Arial" charset="0"/>
                </a:rPr>
                <a:t>form</a:t>
              </a:r>
              <a:endParaRPr lang="en-US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F19444-CCF0-4410-9B00-11509061B7B8}"/>
                </a:ext>
              </a:extLst>
            </p:cNvPr>
            <p:cNvSpPr txBox="1"/>
            <p:nvPr/>
          </p:nvSpPr>
          <p:spPr>
            <a:xfrm>
              <a:off x="7615975" y="1414397"/>
              <a:ext cx="1401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charset="0"/>
                  <a:ea typeface="Arial" charset="0"/>
                  <a:cs typeface="Arial" charset="0"/>
                </a:rPr>
                <a:t>t</a:t>
              </a:r>
              <a:r>
                <a:rPr lang="en-US" baseline="-25000" dirty="0" err="1">
                  <a:latin typeface="Arial" charset="0"/>
                  <a:ea typeface="Arial" charset="0"/>
                  <a:cs typeface="Arial" charset="0"/>
                </a:rPr>
                <a:t>form</a:t>
              </a:r>
              <a:r>
                <a:rPr lang="en-US" baseline="-25000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= 0.5</a:t>
              </a:r>
              <a:r>
                <a:rPr lang="el-GR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l-GR" dirty="0" err="1">
                  <a:latin typeface="Arial" charset="0"/>
                  <a:ea typeface="Arial" charset="0"/>
                  <a:cs typeface="Arial" charset="0"/>
                </a:rPr>
                <a:t>λ</a:t>
              </a:r>
              <a:r>
                <a:rPr lang="el-GR" baseline="-25000" dirty="0" err="1">
                  <a:latin typeface="Arial" charset="0"/>
                  <a:ea typeface="Arial" charset="0"/>
                  <a:cs typeface="Arial" charset="0"/>
                </a:rPr>
                <a:t>Β</a:t>
              </a:r>
              <a:endParaRPr lang="en-US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3577BE-ED9A-4FCD-9BEF-086626F706C3}"/>
                </a:ext>
              </a:extLst>
            </p:cNvPr>
            <p:cNvSpPr txBox="1"/>
            <p:nvPr/>
          </p:nvSpPr>
          <p:spPr>
            <a:xfrm>
              <a:off x="7615975" y="2012624"/>
              <a:ext cx="10166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charset="0"/>
                  <a:ea typeface="Arial" charset="0"/>
                  <a:cs typeface="Arial" charset="0"/>
                </a:rPr>
                <a:t>t</a:t>
              </a:r>
              <a:r>
                <a:rPr lang="en-US" baseline="-25000" dirty="0" err="1">
                  <a:latin typeface="Arial" charset="0"/>
                  <a:ea typeface="Arial" charset="0"/>
                  <a:cs typeface="Arial" charset="0"/>
                </a:rPr>
                <a:t>form</a:t>
              </a:r>
              <a:r>
                <a:rPr lang="en-US" baseline="-25000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= </a:t>
              </a:r>
              <a:r>
                <a:rPr lang="el-GR" dirty="0" err="1">
                  <a:latin typeface="Arial" charset="0"/>
                  <a:ea typeface="Arial" charset="0"/>
                  <a:cs typeface="Arial" charset="0"/>
                </a:rPr>
                <a:t>λ</a:t>
              </a:r>
              <a:r>
                <a:rPr lang="el-GR" baseline="-25000" dirty="0" err="1">
                  <a:latin typeface="Arial" charset="0"/>
                  <a:ea typeface="Arial" charset="0"/>
                  <a:cs typeface="Arial" charset="0"/>
                </a:rPr>
                <a:t>Β</a:t>
              </a:r>
              <a:endParaRPr lang="en-US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8AE406-CBFB-44F0-BFFC-09F946611165}"/>
                </a:ext>
              </a:extLst>
            </p:cNvPr>
            <p:cNvSpPr txBox="1"/>
            <p:nvPr/>
          </p:nvSpPr>
          <p:spPr>
            <a:xfrm>
              <a:off x="7615975" y="2610851"/>
              <a:ext cx="1208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charset="0"/>
                  <a:ea typeface="Arial" charset="0"/>
                  <a:cs typeface="Arial" charset="0"/>
                </a:rPr>
                <a:t>t</a:t>
              </a:r>
              <a:r>
                <a:rPr lang="en-US" baseline="-25000" dirty="0" err="1">
                  <a:latin typeface="Arial" charset="0"/>
                  <a:ea typeface="Arial" charset="0"/>
                  <a:cs typeface="Arial" charset="0"/>
                </a:rPr>
                <a:t>form</a:t>
              </a:r>
              <a:r>
                <a:rPr lang="en-US" baseline="-25000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= 2</a:t>
              </a:r>
              <a:r>
                <a:rPr lang="el-GR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l-GR" dirty="0" err="1">
                  <a:latin typeface="Arial" charset="0"/>
                  <a:ea typeface="Arial" charset="0"/>
                  <a:cs typeface="Arial" charset="0"/>
                </a:rPr>
                <a:t>λ</a:t>
              </a:r>
              <a:r>
                <a:rPr lang="el-GR" baseline="-25000" dirty="0" err="1">
                  <a:latin typeface="Arial" charset="0"/>
                  <a:ea typeface="Arial" charset="0"/>
                  <a:cs typeface="Arial" charset="0"/>
                </a:rPr>
                <a:t>Β</a:t>
              </a:r>
              <a:endParaRPr lang="en-US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2890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827BD-C0BF-4544-99B6-135BD402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857F74-0457-4BC7-A56F-3D193FB7B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51" y="157773"/>
            <a:ext cx="11754967" cy="453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86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458FF-6AFE-4720-A80F-B3F3A6040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B5788-C794-4187-9DCC-593893473A4F}"/>
              </a:ext>
            </a:extLst>
          </p:cNvPr>
          <p:cNvSpPr/>
          <p:nvPr/>
        </p:nvSpPr>
        <p:spPr>
          <a:xfrm>
            <a:off x="4806216" y="770022"/>
            <a:ext cx="2435192" cy="20068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903C25-8D4C-49B8-9443-CD12853DF6E0}"/>
              </a:ext>
            </a:extLst>
          </p:cNvPr>
          <p:cNvSpPr txBox="1"/>
          <p:nvPr/>
        </p:nvSpPr>
        <p:spPr>
          <a:xfrm>
            <a:off x="1579343" y="1130865"/>
            <a:ext cx="25026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/>
              <a:t>Initial Condition</a:t>
            </a:r>
          </a:p>
          <a:p>
            <a:pPr algn="ctr"/>
            <a:r>
              <a:rPr lang="en-US" sz="2800" dirty="0"/>
              <a:t>Geometry</a:t>
            </a:r>
          </a:p>
          <a:p>
            <a:pPr algn="ctr"/>
            <a:r>
              <a:rPr lang="en-US" sz="2800" dirty="0"/>
              <a:t>and entropy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DBA7DC-8C36-4F28-9BE0-E562F033B9F1}"/>
              </a:ext>
            </a:extLst>
          </p:cNvPr>
          <p:cNvSpPr txBox="1"/>
          <p:nvPr/>
        </p:nvSpPr>
        <p:spPr>
          <a:xfrm>
            <a:off x="8158862" y="1265623"/>
            <a:ext cx="24136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/>
              <a:t>Final Condition</a:t>
            </a:r>
          </a:p>
          <a:p>
            <a:pPr algn="ctr"/>
            <a:r>
              <a:rPr lang="en-US" sz="2800" dirty="0" err="1"/>
              <a:t>E,p</a:t>
            </a:r>
            <a:r>
              <a:rPr lang="en-US" sz="2800" dirty="0"/>
              <a:t> distribution</a:t>
            </a:r>
          </a:p>
          <a:p>
            <a:pPr algn="ctr"/>
            <a:r>
              <a:rPr lang="en-US" sz="2800" dirty="0"/>
              <a:t>of hadrons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454DD1B-996C-4DCA-8A30-4A843E9C6E1D}"/>
              </a:ext>
            </a:extLst>
          </p:cNvPr>
          <p:cNvSpPr/>
          <p:nvPr/>
        </p:nvSpPr>
        <p:spPr>
          <a:xfrm>
            <a:off x="4031384" y="1573732"/>
            <a:ext cx="693019" cy="481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D1F89C6-58E5-45F4-B310-E0B24205BD15}"/>
              </a:ext>
            </a:extLst>
          </p:cNvPr>
          <p:cNvSpPr/>
          <p:nvPr/>
        </p:nvSpPr>
        <p:spPr>
          <a:xfrm>
            <a:off x="7334734" y="1573731"/>
            <a:ext cx="693019" cy="481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589AAD-CDC3-4708-BE54-668FA15B28A2}"/>
              </a:ext>
            </a:extLst>
          </p:cNvPr>
          <p:cNvSpPr txBox="1"/>
          <p:nvPr/>
        </p:nvSpPr>
        <p:spPr>
          <a:xfrm>
            <a:off x="1734312" y="3022335"/>
            <a:ext cx="85693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Viscous Hydrodynamics – one fluid to rule them all</a:t>
            </a:r>
          </a:p>
          <a:p>
            <a:pPr algn="ctr"/>
            <a:endParaRPr lang="en-US" sz="4000" dirty="0"/>
          </a:p>
          <a:p>
            <a:pPr algn="ctr"/>
            <a:r>
              <a:rPr lang="en-US" sz="2800" dirty="0"/>
              <a:t>Inside the box – steep density gradients, never close to equilibrium, why does it work?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err="1"/>
              <a:t>Hydrodynamization</a:t>
            </a:r>
            <a:r>
              <a:rPr lang="en-US" sz="2800" dirty="0"/>
              <a:t> in </a:t>
            </a:r>
            <a:r>
              <a:rPr lang="en-US" sz="2800" dirty="0" err="1"/>
              <a:t>AdS</a:t>
            </a:r>
            <a:r>
              <a:rPr lang="en-US" sz="2800" dirty="0"/>
              <a:t>/CFT giving new insights.    Need to understand how this changes our interpretation of </a:t>
            </a:r>
            <a:r>
              <a:rPr lang="en-US" sz="2800" dirty="0">
                <a:latin typeface="Symbol" panose="05050102010706020507" pitchFamily="18" charset="2"/>
              </a:rPr>
              <a:t>h</a:t>
            </a:r>
            <a:r>
              <a:rPr lang="en-US" sz="2800" dirty="0"/>
              <a:t>/s, phase diagram, etc.</a:t>
            </a:r>
          </a:p>
          <a:p>
            <a:pPr algn="ctr"/>
            <a:endParaRPr lang="en-US" sz="28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B96A31-B26F-42B3-A8DA-3E8472217918}"/>
              </a:ext>
            </a:extLst>
          </p:cNvPr>
          <p:cNvCxnSpPr>
            <a:cxnSpLocks/>
          </p:cNvCxnSpPr>
          <p:nvPr/>
        </p:nvCxnSpPr>
        <p:spPr>
          <a:xfrm>
            <a:off x="-33688" y="2954958"/>
            <a:ext cx="12225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13623F9-9055-44C3-B678-317B3C8B1C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4F5F6"/>
              </a:clrFrom>
              <a:clrTo>
                <a:srgbClr val="F4F5F6">
                  <a:alpha val="0"/>
                </a:srgbClr>
              </a:clrTo>
            </a:clrChange>
          </a:blip>
          <a:srcRect l="4947" t="52172" r="66790" b="36283"/>
          <a:stretch/>
        </p:blipFill>
        <p:spPr>
          <a:xfrm>
            <a:off x="6512577" y="3228458"/>
            <a:ext cx="3493970" cy="802825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21A34D-3CB3-456C-A9C5-05BCE04F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66"/>
              </a:clrFrom>
              <a:clrTo>
                <a:srgbClr val="0000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854" y="830344"/>
            <a:ext cx="1943356" cy="18686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939AEC-6582-496B-8F3F-7ADF6A9D50F6}"/>
              </a:ext>
            </a:extLst>
          </p:cNvPr>
          <p:cNvSpPr txBox="1"/>
          <p:nvPr/>
        </p:nvSpPr>
        <p:spPr>
          <a:xfrm>
            <a:off x="4611778" y="21390"/>
            <a:ext cx="2759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The Black Box</a:t>
            </a:r>
          </a:p>
        </p:txBody>
      </p:sp>
    </p:spTree>
    <p:extLst>
      <p:ext uri="{BB962C8B-B14F-4D97-AF65-F5344CB8AC3E}">
        <p14:creationId xmlns:p14="http://schemas.microsoft.com/office/powerpoint/2010/main" val="310940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458FF-6AFE-4720-A80F-B3F3A6040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B5788-C794-4187-9DCC-593893473A4F}"/>
              </a:ext>
            </a:extLst>
          </p:cNvPr>
          <p:cNvSpPr/>
          <p:nvPr/>
        </p:nvSpPr>
        <p:spPr>
          <a:xfrm>
            <a:off x="4806216" y="770022"/>
            <a:ext cx="2435192" cy="20068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903C25-8D4C-49B8-9443-CD12853DF6E0}"/>
              </a:ext>
            </a:extLst>
          </p:cNvPr>
          <p:cNvSpPr txBox="1"/>
          <p:nvPr/>
        </p:nvSpPr>
        <p:spPr>
          <a:xfrm>
            <a:off x="1579343" y="1130865"/>
            <a:ext cx="25026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/>
              <a:t>Initial Condition</a:t>
            </a:r>
          </a:p>
          <a:p>
            <a:pPr algn="ctr"/>
            <a:r>
              <a:rPr lang="en-US" sz="2800" dirty="0"/>
              <a:t>Geometry</a:t>
            </a:r>
          </a:p>
          <a:p>
            <a:pPr algn="ctr"/>
            <a:r>
              <a:rPr lang="en-US" sz="2800" dirty="0"/>
              <a:t>and entropy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DBA7DC-8C36-4F28-9BE0-E562F033B9F1}"/>
              </a:ext>
            </a:extLst>
          </p:cNvPr>
          <p:cNvSpPr txBox="1"/>
          <p:nvPr/>
        </p:nvSpPr>
        <p:spPr>
          <a:xfrm>
            <a:off x="8158862" y="1265623"/>
            <a:ext cx="24136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/>
              <a:t>Final Condition</a:t>
            </a:r>
          </a:p>
          <a:p>
            <a:pPr algn="ctr"/>
            <a:r>
              <a:rPr lang="en-US" sz="2800" dirty="0" err="1"/>
              <a:t>E,p</a:t>
            </a:r>
            <a:r>
              <a:rPr lang="en-US" sz="2800" dirty="0"/>
              <a:t> distribution</a:t>
            </a:r>
          </a:p>
          <a:p>
            <a:pPr algn="ctr"/>
            <a:r>
              <a:rPr lang="en-US" sz="2800" dirty="0"/>
              <a:t>of hadrons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454DD1B-996C-4DCA-8A30-4A843E9C6E1D}"/>
              </a:ext>
            </a:extLst>
          </p:cNvPr>
          <p:cNvSpPr/>
          <p:nvPr/>
        </p:nvSpPr>
        <p:spPr>
          <a:xfrm>
            <a:off x="4031384" y="1573732"/>
            <a:ext cx="693019" cy="481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D1F89C6-58E5-45F4-B310-E0B24205BD15}"/>
              </a:ext>
            </a:extLst>
          </p:cNvPr>
          <p:cNvSpPr/>
          <p:nvPr/>
        </p:nvSpPr>
        <p:spPr>
          <a:xfrm>
            <a:off x="7334734" y="1573731"/>
            <a:ext cx="693019" cy="481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474018-CD34-437E-8A56-DAF851DB23C0}"/>
              </a:ext>
            </a:extLst>
          </p:cNvPr>
          <p:cNvSpPr txBox="1"/>
          <p:nvPr/>
        </p:nvSpPr>
        <p:spPr>
          <a:xfrm>
            <a:off x="4611778" y="21390"/>
            <a:ext cx="2759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The Black Box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7B3E0A-2A3C-43BE-835E-740EE28421A9}"/>
              </a:ext>
            </a:extLst>
          </p:cNvPr>
          <p:cNvSpPr/>
          <p:nvPr/>
        </p:nvSpPr>
        <p:spPr>
          <a:xfrm>
            <a:off x="4647398" y="2781702"/>
            <a:ext cx="2881684" cy="1588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589AAD-CDC3-4708-BE54-668FA15B28A2}"/>
              </a:ext>
            </a:extLst>
          </p:cNvPr>
          <p:cNvSpPr txBox="1"/>
          <p:nvPr/>
        </p:nvSpPr>
        <p:spPr>
          <a:xfrm>
            <a:off x="1579342" y="3138282"/>
            <a:ext cx="105244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Quasiparticle transport– one quasiparticle to rule them all</a:t>
            </a:r>
          </a:p>
          <a:p>
            <a:endParaRPr lang="en-US" sz="4400" dirty="0"/>
          </a:p>
          <a:p>
            <a:r>
              <a:rPr lang="en-US" sz="2800" dirty="0"/>
              <a:t>Look inside the box – </a:t>
            </a:r>
          </a:p>
          <a:p>
            <a:r>
              <a:rPr lang="en-US" sz="2800" dirty="0">
                <a:sym typeface="Wingdings" panose="05000000000000000000" pitchFamily="2" charset="2"/>
              </a:rPr>
              <a:t>	         many parameters, and not always set the same</a:t>
            </a:r>
            <a:endParaRPr lang="en-US" sz="2800" dirty="0"/>
          </a:p>
          <a:p>
            <a:r>
              <a:rPr lang="en-US" sz="2800" dirty="0"/>
              <a:t>              string melting </a:t>
            </a:r>
            <a:r>
              <a:rPr lang="en-US" sz="2800" dirty="0" err="1"/>
              <a:t>string</a:t>
            </a:r>
            <a:r>
              <a:rPr lang="en-US" sz="2800" dirty="0" err="1">
                <a:sym typeface="Wingdings" panose="05000000000000000000" pitchFamily="2" charset="2"/>
              </a:rPr>
              <a:t>hadronsquarks+antiquarks</a:t>
            </a:r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>
                <a:sym typeface="Wingdings" panose="05000000000000000000" pitchFamily="2" charset="2"/>
              </a:rPr>
              <a:t>	         very short </a:t>
            </a:r>
            <a:r>
              <a:rPr lang="en-US" sz="2800" dirty="0" err="1">
                <a:sym typeface="Wingdings" panose="05000000000000000000" pitchFamily="2" charset="2"/>
              </a:rPr>
              <a:t>parton</a:t>
            </a:r>
            <a:r>
              <a:rPr lang="en-US" sz="2800" dirty="0">
                <a:sym typeface="Wingdings" panose="05000000000000000000" pitchFamily="2" charset="2"/>
              </a:rPr>
              <a:t> formation time, </a:t>
            </a:r>
          </a:p>
          <a:p>
            <a:r>
              <a:rPr lang="en-US" sz="2800" dirty="0">
                <a:sym typeface="Wingdings" panose="05000000000000000000" pitchFamily="2" charset="2"/>
              </a:rPr>
              <a:t>                 - well defined </a:t>
            </a:r>
            <a:r>
              <a:rPr lang="en-US" sz="2800" dirty="0" err="1">
                <a:sym typeface="Wingdings" panose="05000000000000000000" pitchFamily="2" charset="2"/>
              </a:rPr>
              <a:t>E,p</a:t>
            </a:r>
            <a:r>
              <a:rPr lang="en-US" sz="2800" dirty="0">
                <a:sym typeface="Wingdings" panose="05000000000000000000" pitchFamily="2" charset="2"/>
              </a:rPr>
              <a:t> for semi-classical 22 scattering</a:t>
            </a:r>
          </a:p>
          <a:p>
            <a:r>
              <a:rPr lang="en-US" sz="2800" dirty="0">
                <a:sym typeface="Wingdings" panose="05000000000000000000" pitchFamily="2" charset="2"/>
              </a:rPr>
              <a:t>              very few scatterings in small systems, 0 or 1 quite often</a:t>
            </a:r>
            <a:endParaRPr lang="en-US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AB2503-A66F-4568-80AE-652B90E521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4F5F6"/>
              </a:clrFrom>
              <a:clrTo>
                <a:srgbClr val="F4F5F6">
                  <a:alpha val="0"/>
                </a:srgbClr>
              </a:clrTo>
            </a:clrChange>
          </a:blip>
          <a:srcRect l="4947" t="63038" r="66790" b="26468"/>
          <a:stretch/>
        </p:blipFill>
        <p:spPr>
          <a:xfrm>
            <a:off x="6105156" y="3592469"/>
            <a:ext cx="3493970" cy="729750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925E87-FC86-4DAB-8C5E-840052FAD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89" y="804969"/>
            <a:ext cx="2024304" cy="19269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D03061-E30F-4E9B-ADA1-784B168B7ECF}"/>
              </a:ext>
            </a:extLst>
          </p:cNvPr>
          <p:cNvCxnSpPr>
            <a:cxnSpLocks/>
          </p:cNvCxnSpPr>
          <p:nvPr/>
        </p:nvCxnSpPr>
        <p:spPr>
          <a:xfrm>
            <a:off x="-33688" y="2954958"/>
            <a:ext cx="12225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96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F8DF3-600D-4FC3-B04B-0FA085222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87B427-1B34-4627-A0A8-B0175C009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61" y="755580"/>
            <a:ext cx="11279476" cy="496663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25636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6ADEF-8F7E-42CF-981D-95F6653FF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8F1D83-775F-4CEF-A804-9CD4FB0647BC}"/>
              </a:ext>
            </a:extLst>
          </p:cNvPr>
          <p:cNvSpPr txBox="1"/>
          <p:nvPr/>
        </p:nvSpPr>
        <p:spPr>
          <a:xfrm>
            <a:off x="3899409" y="45212"/>
            <a:ext cx="39038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u="sng" dirty="0"/>
              <a:t>Special AMPT Setup</a:t>
            </a:r>
          </a:p>
          <a:p>
            <a:pPr algn="ctr"/>
            <a:r>
              <a:rPr lang="en-US" sz="1000" dirty="0"/>
              <a:t> </a:t>
            </a:r>
          </a:p>
          <a:p>
            <a:pPr algn="ctr"/>
            <a:r>
              <a:rPr lang="en-US" sz="3200" dirty="0" err="1"/>
              <a:t>e</a:t>
            </a:r>
            <a:r>
              <a:rPr lang="en-US" sz="3200" baseline="30000" dirty="0" err="1"/>
              <a:t>+</a:t>
            </a:r>
            <a:r>
              <a:rPr lang="en-US" sz="3200" dirty="0" err="1"/>
              <a:t>e</a:t>
            </a:r>
            <a:r>
              <a:rPr lang="en-US" sz="3200" baseline="30000" dirty="0"/>
              <a:t>-</a:t>
            </a:r>
            <a:r>
              <a:rPr lang="en-US" sz="3200" dirty="0"/>
              <a:t> </a:t>
            </a:r>
            <a:r>
              <a:rPr lang="en-US" sz="3200" dirty="0">
                <a:sym typeface="Wingdings" panose="05000000000000000000" pitchFamily="2" charset="2"/>
              </a:rPr>
              <a:t> Z</a:t>
            </a:r>
            <a:r>
              <a:rPr lang="en-US" sz="3200" baseline="-25000" dirty="0">
                <a:sym typeface="Wingdings" panose="05000000000000000000" pitchFamily="2" charset="2"/>
              </a:rPr>
              <a:t>0</a:t>
            </a:r>
            <a:r>
              <a:rPr lang="en-US" sz="3200" dirty="0">
                <a:sym typeface="Wingdings" panose="05000000000000000000" pitchFamily="2" charset="2"/>
              </a:rPr>
              <a:t>  </a:t>
            </a:r>
            <a:r>
              <a:rPr lang="en-US" sz="3200" dirty="0" err="1">
                <a:sym typeface="Wingdings" panose="05000000000000000000" pitchFamily="2" charset="2"/>
              </a:rPr>
              <a:t>qq</a:t>
            </a: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449197-2AC3-4C41-9890-866DB44C8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074" y="2412058"/>
            <a:ext cx="3625963" cy="33530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7C7672-5CF0-411A-A5DF-4347A730CD01}"/>
              </a:ext>
            </a:extLst>
          </p:cNvPr>
          <p:cNvSpPr txBox="1"/>
          <p:nvPr/>
        </p:nvSpPr>
        <p:spPr>
          <a:xfrm>
            <a:off x="1740567" y="1902992"/>
            <a:ext cx="8744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Partons</a:t>
            </a:r>
            <a:r>
              <a:rPr lang="en-US" sz="2400" dirty="0"/>
              <a:t> quantum tunnel via AMPT string melting with </a:t>
            </a:r>
            <a:r>
              <a:rPr lang="en-US" sz="2400" dirty="0" err="1">
                <a:latin typeface="Symbol" panose="05050102010706020507" pitchFamily="18" charset="2"/>
              </a:rPr>
              <a:t>t</a:t>
            </a:r>
            <a:r>
              <a:rPr lang="en-US" sz="2400" baseline="-25000" dirty="0" err="1"/>
              <a:t>form</a:t>
            </a:r>
            <a:r>
              <a:rPr lang="en-US" sz="2400" dirty="0"/>
              <a:t> ~ 0.1 </a:t>
            </a:r>
            <a:r>
              <a:rPr lang="en-US" sz="2400" dirty="0" err="1"/>
              <a:t>fm</a:t>
            </a:r>
            <a:r>
              <a:rPr lang="en-US" sz="2400" dirty="0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80A60F-7813-4EFB-BE52-0B6D0FA67846}"/>
              </a:ext>
            </a:extLst>
          </p:cNvPr>
          <p:cNvGrpSpPr/>
          <p:nvPr/>
        </p:nvGrpSpPr>
        <p:grpSpPr>
          <a:xfrm>
            <a:off x="2640858" y="1396552"/>
            <a:ext cx="6565369" cy="379404"/>
            <a:chOff x="1275259" y="750771"/>
            <a:chExt cx="6565369" cy="379404"/>
          </a:xfrm>
        </p:grpSpPr>
        <p:pic>
          <p:nvPicPr>
            <p:cNvPr id="6" name="Picture 4" descr="Image result for color string quarks">
              <a:extLst>
                <a:ext uri="{FF2B5EF4-FFF2-40B4-BE49-F238E27FC236}">
                  <a16:creationId xmlns:a16="http://schemas.microsoft.com/office/drawing/2014/main" id="{7EC84D3B-9D08-48DB-A2F2-CC3E698BD5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7" t="-11111" r="13503" b="13783"/>
            <a:stretch/>
          </p:blipFill>
          <p:spPr bwMode="auto">
            <a:xfrm>
              <a:off x="1438977" y="750771"/>
              <a:ext cx="6362300" cy="37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729142C-D8FC-4E8F-AF96-DA819A7E72A0}"/>
                </a:ext>
              </a:extLst>
            </p:cNvPr>
            <p:cNvSpPr/>
            <p:nvPr/>
          </p:nvSpPr>
          <p:spPr>
            <a:xfrm>
              <a:off x="7451470" y="821388"/>
              <a:ext cx="389158" cy="30878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E053E79-133F-4AF2-92F4-2CE3583E22A7}"/>
                </a:ext>
              </a:extLst>
            </p:cNvPr>
            <p:cNvSpPr/>
            <p:nvPr/>
          </p:nvSpPr>
          <p:spPr>
            <a:xfrm>
              <a:off x="1275259" y="821388"/>
              <a:ext cx="389158" cy="30878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5EC3F6-3162-49C9-A91B-E2EFF9443A82}"/>
              </a:ext>
            </a:extLst>
          </p:cNvPr>
          <p:cNvCxnSpPr>
            <a:cxnSpLocks/>
          </p:cNvCxnSpPr>
          <p:nvPr/>
        </p:nvCxnSpPr>
        <p:spPr>
          <a:xfrm>
            <a:off x="6923777" y="886205"/>
            <a:ext cx="14919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130C6C2-DFE0-423A-A090-F7530B031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991" y="2412058"/>
            <a:ext cx="4360292" cy="35982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76245F-F41B-4BE8-B8D4-4D5EB5CD904D}"/>
              </a:ext>
            </a:extLst>
          </p:cNvPr>
          <p:cNvSpPr txBox="1"/>
          <p:nvPr/>
        </p:nvSpPr>
        <p:spPr>
          <a:xfrm>
            <a:off x="1541642" y="5815411"/>
            <a:ext cx="8744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Fluctuations yield geometry, but no long range correlations.</a:t>
            </a:r>
          </a:p>
          <a:p>
            <a:pPr algn="ctr"/>
            <a:r>
              <a:rPr lang="en-US" sz="2400" dirty="0"/>
              <a:t>Very few scatterings change the </a:t>
            </a:r>
            <a:r>
              <a:rPr lang="en-US" sz="2400" dirty="0" err="1"/>
              <a:t>parton</a:t>
            </a:r>
            <a:r>
              <a:rPr lang="en-US" sz="2400" dirty="0"/>
              <a:t> direction!</a:t>
            </a:r>
          </a:p>
        </p:txBody>
      </p:sp>
    </p:spTree>
    <p:extLst>
      <p:ext uri="{BB962C8B-B14F-4D97-AF65-F5344CB8AC3E}">
        <p14:creationId xmlns:p14="http://schemas.microsoft.com/office/powerpoint/2010/main" val="423016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594F1-6BEF-4AA1-AD74-0AAC183D9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7</a:t>
            </a:fld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CA2FFC93-5B15-4C7D-A64F-BC4A7A99DD68}"/>
              </a:ext>
            </a:extLst>
          </p:cNvPr>
          <p:cNvSpPr/>
          <p:nvPr/>
        </p:nvSpPr>
        <p:spPr>
          <a:xfrm>
            <a:off x="9403758" y="835144"/>
            <a:ext cx="120316" cy="773232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D67E59-07A7-461E-A12A-8C269339046C}"/>
              </a:ext>
            </a:extLst>
          </p:cNvPr>
          <p:cNvSpPr txBox="1"/>
          <p:nvPr/>
        </p:nvSpPr>
        <p:spPr>
          <a:xfrm>
            <a:off x="9697931" y="1007247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0.5 </a:t>
            </a:r>
            <a:r>
              <a:rPr lang="en-US" b="1" dirty="0" err="1"/>
              <a:t>fm</a:t>
            </a:r>
            <a:endParaRPr lang="en-US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110D14-4BF2-4DD4-8409-BDA213DFD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461" y="1961524"/>
            <a:ext cx="3629721" cy="34115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CA3D9C-9AD0-4EBF-A518-F26D3A093529}"/>
              </a:ext>
            </a:extLst>
          </p:cNvPr>
          <p:cNvSpPr txBox="1"/>
          <p:nvPr/>
        </p:nvSpPr>
        <p:spPr>
          <a:xfrm>
            <a:off x="2155098" y="5385726"/>
            <a:ext cx="79392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Intrinsic geometry across </a:t>
            </a:r>
            <a:r>
              <a:rPr lang="en-US" sz="2400" dirty="0" err="1"/>
              <a:t>rapidities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 Long Range Correlations</a:t>
            </a:r>
            <a:endParaRPr lang="en-US" sz="2400" dirty="0"/>
          </a:p>
          <a:p>
            <a:pPr algn="ctr"/>
            <a:r>
              <a:rPr lang="en-US" sz="2400" dirty="0"/>
              <a:t>Critical that </a:t>
            </a:r>
            <a:r>
              <a:rPr lang="en-US" sz="2400" dirty="0" err="1">
                <a:latin typeface="Symbol" panose="05050102010706020507" pitchFamily="18" charset="2"/>
              </a:rPr>
              <a:t>t</a:t>
            </a:r>
            <a:r>
              <a:rPr lang="en-US" sz="2400" baseline="-25000" dirty="0" err="1"/>
              <a:t>form</a:t>
            </a:r>
            <a:r>
              <a:rPr lang="en-US" sz="2400" dirty="0"/>
              <a:t> &lt; 0.5 </a:t>
            </a:r>
            <a:r>
              <a:rPr lang="en-US" sz="2400" dirty="0" err="1"/>
              <a:t>fm</a:t>
            </a:r>
            <a:endParaRPr lang="en-US" sz="2400" dirty="0"/>
          </a:p>
          <a:p>
            <a:pPr algn="ctr"/>
            <a:r>
              <a:rPr lang="en-US" sz="2400" dirty="0"/>
              <a:t>Critical that head on 2</a:t>
            </a:r>
            <a:r>
              <a:rPr lang="en-US" sz="2400" dirty="0">
                <a:sym typeface="Wingdings" panose="05000000000000000000" pitchFamily="2" charset="2"/>
              </a:rPr>
              <a:t>2 scattering re-orients</a:t>
            </a:r>
            <a:endParaRPr lang="en-US" sz="24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6D92D5-6EA9-4A23-AC8A-73BF147C5B8D}"/>
              </a:ext>
            </a:extLst>
          </p:cNvPr>
          <p:cNvGrpSpPr/>
          <p:nvPr/>
        </p:nvGrpSpPr>
        <p:grpSpPr>
          <a:xfrm>
            <a:off x="2751133" y="1376579"/>
            <a:ext cx="6565369" cy="379404"/>
            <a:chOff x="1275259" y="750771"/>
            <a:chExt cx="6565369" cy="379404"/>
          </a:xfrm>
        </p:grpSpPr>
        <p:pic>
          <p:nvPicPr>
            <p:cNvPr id="18" name="Picture 4" descr="Image result for color string quarks">
              <a:extLst>
                <a:ext uri="{FF2B5EF4-FFF2-40B4-BE49-F238E27FC236}">
                  <a16:creationId xmlns:a16="http://schemas.microsoft.com/office/drawing/2014/main" id="{35BA4FFE-822F-4F1D-B25F-7A536BB89F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7" t="-11111" r="13503" b="13783"/>
            <a:stretch/>
          </p:blipFill>
          <p:spPr bwMode="auto">
            <a:xfrm>
              <a:off x="1438977" y="750771"/>
              <a:ext cx="6362300" cy="37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68853F9-40FA-41BE-AADA-29A2BE9DD7DE}"/>
                </a:ext>
              </a:extLst>
            </p:cNvPr>
            <p:cNvSpPr/>
            <p:nvPr/>
          </p:nvSpPr>
          <p:spPr>
            <a:xfrm>
              <a:off x="7451470" y="821388"/>
              <a:ext cx="389158" cy="30878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2DD1772-4EB3-4F08-A26F-7E75FB784853}"/>
                </a:ext>
              </a:extLst>
            </p:cNvPr>
            <p:cNvSpPr/>
            <p:nvPr/>
          </p:nvSpPr>
          <p:spPr>
            <a:xfrm>
              <a:off x="1275259" y="821388"/>
              <a:ext cx="389158" cy="30878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71DFC0-BE53-4C52-B95B-0265825757BC}"/>
              </a:ext>
            </a:extLst>
          </p:cNvPr>
          <p:cNvGrpSpPr/>
          <p:nvPr/>
        </p:nvGrpSpPr>
        <p:grpSpPr>
          <a:xfrm>
            <a:off x="2751133" y="647639"/>
            <a:ext cx="6565369" cy="379404"/>
            <a:chOff x="1275259" y="750771"/>
            <a:chExt cx="6565369" cy="379404"/>
          </a:xfrm>
        </p:grpSpPr>
        <p:pic>
          <p:nvPicPr>
            <p:cNvPr id="22" name="Picture 4" descr="Image result for color string quarks">
              <a:extLst>
                <a:ext uri="{FF2B5EF4-FFF2-40B4-BE49-F238E27FC236}">
                  <a16:creationId xmlns:a16="http://schemas.microsoft.com/office/drawing/2014/main" id="{C884D7E4-1B80-4C0C-B821-6CFA328F4C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7" t="-11111" r="13503" b="13783"/>
            <a:stretch/>
          </p:blipFill>
          <p:spPr bwMode="auto">
            <a:xfrm>
              <a:off x="1438977" y="750771"/>
              <a:ext cx="6362300" cy="37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380B299-BF98-4F74-A27F-88A8985EFE8F}"/>
                </a:ext>
              </a:extLst>
            </p:cNvPr>
            <p:cNvSpPr/>
            <p:nvPr/>
          </p:nvSpPr>
          <p:spPr>
            <a:xfrm>
              <a:off x="7451470" y="821388"/>
              <a:ext cx="389158" cy="30878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38F83C0-B42E-4229-B215-A08557E0B2B4}"/>
                </a:ext>
              </a:extLst>
            </p:cNvPr>
            <p:cNvSpPr/>
            <p:nvPr/>
          </p:nvSpPr>
          <p:spPr>
            <a:xfrm>
              <a:off x="1275259" y="821388"/>
              <a:ext cx="389158" cy="30878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5DCD2D9-E928-41C0-A083-7C98484CB926}"/>
              </a:ext>
            </a:extLst>
          </p:cNvPr>
          <p:cNvSpPr txBox="1"/>
          <p:nvPr/>
        </p:nvSpPr>
        <p:spPr>
          <a:xfrm>
            <a:off x="2815295" y="-58205"/>
            <a:ext cx="6561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Additional Special Case – 2 Strings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259065-7AE1-42E3-A189-7124BE160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769" y="1813918"/>
            <a:ext cx="4546532" cy="371274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C180261-BFEC-42B2-B449-CF1E1FA48EFA}"/>
              </a:ext>
            </a:extLst>
          </p:cNvPr>
          <p:cNvCxnSpPr/>
          <p:nvPr/>
        </p:nvCxnSpPr>
        <p:spPr>
          <a:xfrm>
            <a:off x="10249301" y="6164976"/>
            <a:ext cx="57109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42B2BF0-72A6-4BFC-A557-378E320ECC57}"/>
              </a:ext>
            </a:extLst>
          </p:cNvPr>
          <p:cNvCxnSpPr>
            <a:cxnSpLocks/>
          </p:cNvCxnSpPr>
          <p:nvPr/>
        </p:nvCxnSpPr>
        <p:spPr>
          <a:xfrm flipH="1">
            <a:off x="10919862" y="6164976"/>
            <a:ext cx="58874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1B542A9-A72D-4A19-BA8A-3DFDAB01194D}"/>
              </a:ext>
            </a:extLst>
          </p:cNvPr>
          <p:cNvCxnSpPr>
            <a:cxnSpLocks/>
          </p:cNvCxnSpPr>
          <p:nvPr/>
        </p:nvCxnSpPr>
        <p:spPr>
          <a:xfrm>
            <a:off x="10866923" y="6208289"/>
            <a:ext cx="0" cy="43504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1411414-9D35-4B6B-9964-E0BA92E4C109}"/>
              </a:ext>
            </a:extLst>
          </p:cNvPr>
          <p:cNvCxnSpPr>
            <a:cxnSpLocks/>
          </p:cNvCxnSpPr>
          <p:nvPr/>
        </p:nvCxnSpPr>
        <p:spPr>
          <a:xfrm flipH="1" flipV="1">
            <a:off x="10866923" y="5603988"/>
            <a:ext cx="1" cy="503723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D3C54D4-1C2B-44C8-985B-15500C565A4E}"/>
              </a:ext>
            </a:extLst>
          </p:cNvPr>
          <p:cNvSpPr txBox="1"/>
          <p:nvPr/>
        </p:nvSpPr>
        <p:spPr>
          <a:xfrm>
            <a:off x="2749113" y="6541833"/>
            <a:ext cx="6733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3300"/>
                </a:solidFill>
              </a:rPr>
              <a:t>* Ask me over coffee about the angular scattering distributions.</a:t>
            </a:r>
          </a:p>
        </p:txBody>
      </p:sp>
      <p:pic>
        <p:nvPicPr>
          <p:cNvPr id="26" name="Picture 2" descr="Image result for coffee">
            <a:extLst>
              <a:ext uri="{FF2B5EF4-FFF2-40B4-BE49-F238E27FC236}">
                <a16:creationId xmlns:a16="http://schemas.microsoft.com/office/drawing/2014/main" id="{C3285628-6920-4D91-8083-F094B31C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577" y="6337352"/>
            <a:ext cx="611956" cy="61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coffee">
            <a:extLst>
              <a:ext uri="{FF2B5EF4-FFF2-40B4-BE49-F238E27FC236}">
                <a16:creationId xmlns:a16="http://schemas.microsoft.com/office/drawing/2014/main" id="{843ED704-94CD-4A49-898E-A4603DC99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013" y="6394446"/>
            <a:ext cx="611956" cy="61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88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94CDB-B365-4E04-AEA5-94CACF21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3FD889-E4F7-4DA1-B4AF-125083D6E8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20"/>
          <a:stretch/>
        </p:blipFill>
        <p:spPr>
          <a:xfrm>
            <a:off x="1562502" y="986590"/>
            <a:ext cx="8195911" cy="43929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1E3620-4D5D-41BF-98BB-A5D6E548EC4C}"/>
              </a:ext>
            </a:extLst>
          </p:cNvPr>
          <p:cNvSpPr txBox="1"/>
          <p:nvPr/>
        </p:nvSpPr>
        <p:spPr>
          <a:xfrm>
            <a:off x="2941406" y="83935"/>
            <a:ext cx="6253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Experimental Data in </a:t>
            </a:r>
            <a:r>
              <a:rPr lang="en-US" sz="3600" u="sng" dirty="0" err="1"/>
              <a:t>p+p</a:t>
            </a:r>
            <a:r>
              <a:rPr lang="en-US" sz="3600" u="sng" dirty="0"/>
              <a:t> 13 </a:t>
            </a:r>
            <a:r>
              <a:rPr lang="en-US" sz="3600" u="sng" dirty="0" err="1"/>
              <a:t>TeV</a:t>
            </a:r>
            <a:endParaRPr lang="en-US" sz="3600" u="sng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659462-2D1F-4D8F-95E6-C9953CEB2428}"/>
              </a:ext>
            </a:extLst>
          </p:cNvPr>
          <p:cNvSpPr txBox="1"/>
          <p:nvPr/>
        </p:nvSpPr>
        <p:spPr>
          <a:xfrm>
            <a:off x="1504751" y="5444606"/>
            <a:ext cx="9285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Can the quasiparticle picture describe </a:t>
            </a:r>
            <a:r>
              <a:rPr lang="en-US" sz="3200" dirty="0" err="1">
                <a:solidFill>
                  <a:srgbClr val="FF0000"/>
                </a:solidFill>
              </a:rPr>
              <a:t>p+p</a:t>
            </a:r>
            <a:r>
              <a:rPr lang="en-US" sz="3200" dirty="0">
                <a:solidFill>
                  <a:srgbClr val="FF0000"/>
                </a:solidFill>
              </a:rPr>
              <a:t> collectivity?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8C4DA-701E-481C-97E0-754FDCF28A49}"/>
              </a:ext>
            </a:extLst>
          </p:cNvPr>
          <p:cNvSpPr txBox="1"/>
          <p:nvPr/>
        </p:nvSpPr>
        <p:spPr>
          <a:xfrm>
            <a:off x="2527299" y="6285705"/>
            <a:ext cx="7279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3300"/>
                </a:solidFill>
              </a:rPr>
              <a:t>* Ask me over coffee about the two subtraction techniques in AMPT</a:t>
            </a:r>
          </a:p>
        </p:txBody>
      </p:sp>
      <p:pic>
        <p:nvPicPr>
          <p:cNvPr id="1026" name="Picture 2" descr="Image result for coffee">
            <a:extLst>
              <a:ext uri="{FF2B5EF4-FFF2-40B4-BE49-F238E27FC236}">
                <a16:creationId xmlns:a16="http://schemas.microsoft.com/office/drawing/2014/main" id="{5B1DBEE1-779F-4207-B34E-AB17A4C55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65" y="6182690"/>
            <a:ext cx="611956" cy="61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coffee">
            <a:extLst>
              <a:ext uri="{FF2B5EF4-FFF2-40B4-BE49-F238E27FC236}">
                <a16:creationId xmlns:a16="http://schemas.microsoft.com/office/drawing/2014/main" id="{82958800-BB8E-419A-94AA-D500D6EE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406" y="6179782"/>
            <a:ext cx="611956" cy="61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31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2D511-BAB6-444C-BF8C-114AF79B9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34939-05E1-4CA9-B6F5-2D2401CF14B7}" type="slidenum">
              <a:rPr lang="en-US" smtClean="0"/>
              <a:t>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FC6B95-32F0-4360-9848-C63377F75370}"/>
              </a:ext>
            </a:extLst>
          </p:cNvPr>
          <p:cNvSpPr txBox="1"/>
          <p:nvPr/>
        </p:nvSpPr>
        <p:spPr>
          <a:xfrm>
            <a:off x="3473114" y="144375"/>
            <a:ext cx="5474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Constituent Quarks in AMPT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013146-9178-4128-BE8C-0C29872D350C}"/>
              </a:ext>
            </a:extLst>
          </p:cNvPr>
          <p:cNvSpPr txBox="1"/>
          <p:nvPr/>
        </p:nvSpPr>
        <p:spPr>
          <a:xfrm>
            <a:off x="412277" y="856646"/>
            <a:ext cx="11219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Modified version of AMPT with protons composed of 3 constituent quarks</a:t>
            </a:r>
          </a:p>
          <a:p>
            <a:pPr algn="ctr"/>
            <a:r>
              <a:rPr lang="en-US" sz="2800" dirty="0"/>
              <a:t>Quark-Quark interactions generate strings, string melting, </a:t>
            </a:r>
          </a:p>
          <a:p>
            <a:pPr algn="ctr"/>
            <a:r>
              <a:rPr lang="en-US" sz="2800" dirty="0"/>
              <a:t>everything else in AMPT left the same.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A913C8-198E-4BC5-8E16-537FA8877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763" y="2349885"/>
            <a:ext cx="455295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52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2275</TotalTime>
  <Words>995</Words>
  <Application>Microsoft Office PowerPoint</Application>
  <PresentationFormat>Widescreen</PresentationFormat>
  <Paragraphs>164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MathJax_Main</vt:lpstr>
      <vt:lpstr>MathJax_Math-italic</vt:lpstr>
      <vt:lpstr>Roboto Light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 Nagle</dc:creator>
  <cp:lastModifiedBy>James L Nagle</cp:lastModifiedBy>
  <cp:revision>63</cp:revision>
  <dcterms:created xsi:type="dcterms:W3CDTF">2018-04-08T14:22:08Z</dcterms:created>
  <dcterms:modified xsi:type="dcterms:W3CDTF">2018-07-07T21:11:07Z</dcterms:modified>
</cp:coreProperties>
</file>