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6" r:id="rId2"/>
    <p:sldId id="349" r:id="rId3"/>
    <p:sldId id="366" r:id="rId4"/>
    <p:sldId id="367" r:id="rId5"/>
    <p:sldId id="368" r:id="rId6"/>
    <p:sldId id="369" r:id="rId7"/>
    <p:sldId id="375" r:id="rId8"/>
    <p:sldId id="365" r:id="rId9"/>
    <p:sldId id="376" r:id="rId10"/>
    <p:sldId id="370" r:id="rId11"/>
    <p:sldId id="371" r:id="rId12"/>
    <p:sldId id="350" r:id="rId13"/>
    <p:sldId id="310" r:id="rId14"/>
    <p:sldId id="359" r:id="rId15"/>
    <p:sldId id="372" r:id="rId16"/>
    <p:sldId id="279" r:id="rId17"/>
    <p:sldId id="360" r:id="rId18"/>
    <p:sldId id="277" r:id="rId19"/>
    <p:sldId id="363" r:id="rId20"/>
    <p:sldId id="281" r:id="rId21"/>
    <p:sldId id="364" r:id="rId22"/>
    <p:sldId id="353" r:id="rId23"/>
    <p:sldId id="354" r:id="rId24"/>
    <p:sldId id="374" r:id="rId25"/>
    <p:sldId id="352" r:id="rId26"/>
    <p:sldId id="373" r:id="rId27"/>
    <p:sldId id="294" r:id="rId28"/>
    <p:sldId id="295" r:id="rId29"/>
    <p:sldId id="296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F99CC"/>
    <a:srgbClr val="00FF00"/>
    <a:srgbClr val="E6E6E6"/>
    <a:srgbClr val="FF7C8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08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69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D6A0E-00F0-4E2C-AF05-D92B9981882B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6C40F-3F65-4C38-B040-264C186B5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04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819A1-1585-4CF6-B1E3-C116397C8720}" type="datetime1">
              <a:rPr lang="en-US" smtClean="0"/>
              <a:t>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1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705C5-BE1C-4AC7-B1B6-03A07BD4A23A}" type="datetime1">
              <a:rPr lang="en-US" smtClean="0"/>
              <a:t>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99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A0E7-14DD-4501-910B-8B60085464F3}" type="datetime1">
              <a:rPr lang="en-US" smtClean="0"/>
              <a:t>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0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AF60-7630-42FB-A0B2-C49148CEC657}" type="datetime1">
              <a:rPr lang="en-US" smtClean="0"/>
              <a:t>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0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A086-A35B-470B-89CC-A59B3D6BEECC}" type="datetime1">
              <a:rPr lang="en-US" smtClean="0"/>
              <a:t>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09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EF1D-8390-4D2D-A857-061495B9B40F}" type="datetime1">
              <a:rPr lang="en-US" smtClean="0"/>
              <a:t>9/3/2018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5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39DB3-C4EE-4B49-A5E6-FE45C1DDDBE0}" type="datetime1">
              <a:rPr lang="en-US" smtClean="0"/>
              <a:t>9/3/2018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90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43FD5-A271-49D0-98CA-0D0B09DF6B1D}" type="datetime1">
              <a:rPr lang="en-US" smtClean="0"/>
              <a:t>9/3/2018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09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95EA-1BA8-43D8-9FAF-629B2163F298}" type="datetime1">
              <a:rPr lang="en-US" smtClean="0"/>
              <a:t>9/3/2018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1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80F4-3836-4098-819F-902F9093721A}" type="datetime1">
              <a:rPr lang="en-US" smtClean="0"/>
              <a:t>9/3/2018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7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0758-318B-44A3-BC57-404D8AA5ACFF}" type="datetime1">
              <a:rPr lang="en-US" smtClean="0"/>
              <a:t>9/3/2018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68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E5FB8-E172-482E-B257-DCBBDE399983}" type="datetime1">
              <a:rPr lang="en-US" smtClean="0"/>
              <a:t>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73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www.bnl.gov/today/body_pics/2017/09/daubes-hr.jpg">
            <a:extLst>
              <a:ext uri="{FF2B5EF4-FFF2-40B4-BE49-F238E27FC236}">
                <a16:creationId xmlns:a16="http://schemas.microsoft.com/office/drawing/2014/main" id="{FF2F67DD-0E83-422F-8B37-141FB722F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06"/>
          <a:stretch/>
        </p:blipFill>
        <p:spPr bwMode="auto">
          <a:xfrm rot="4842124">
            <a:off x="1031732" y="1484980"/>
            <a:ext cx="2746411" cy="420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0EC946-B198-4DDB-B502-DBD0DB913AA1}"/>
              </a:ext>
            </a:extLst>
          </p:cNvPr>
          <p:cNvSpPr/>
          <p:nvPr/>
        </p:nvSpPr>
        <p:spPr>
          <a:xfrm>
            <a:off x="6087978" y="2429274"/>
            <a:ext cx="1106906" cy="337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6AE99-8FA2-4469-B7E9-DF6D4F4B6334}"/>
              </a:ext>
            </a:extLst>
          </p:cNvPr>
          <p:cNvSpPr/>
          <p:nvPr/>
        </p:nvSpPr>
        <p:spPr>
          <a:xfrm>
            <a:off x="192501" y="56138"/>
            <a:ext cx="8537610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i="1" dirty="0">
                <a:latin typeface="arial" panose="020B0604020202020204" pitchFamily="34" charset="0"/>
              </a:rPr>
              <a:t>Small Thoughts on Small Nuclear Systems</a:t>
            </a:r>
          </a:p>
          <a:p>
            <a:r>
              <a:rPr lang="en-US" sz="6000" i="1" dirty="0">
                <a:latin typeface="arial" panose="020B0604020202020204" pitchFamily="34" charset="0"/>
              </a:rPr>
              <a:t> </a:t>
            </a:r>
          </a:p>
          <a:p>
            <a:endParaRPr lang="en-US" sz="6000" i="1" dirty="0">
              <a:latin typeface="arial" panose="020B0604020202020204" pitchFamily="34" charset="0"/>
            </a:endParaRPr>
          </a:p>
          <a:p>
            <a:endParaRPr lang="en-US" sz="4400" i="1" dirty="0">
              <a:latin typeface="arial" panose="020B0604020202020204" pitchFamily="34" charset="0"/>
            </a:endParaRPr>
          </a:p>
          <a:p>
            <a:r>
              <a:rPr lang="en-US" sz="4800" i="1" dirty="0">
                <a:latin typeface="arial" panose="020B0604020202020204" pitchFamily="34" charset="0"/>
              </a:rPr>
              <a:t> </a:t>
            </a:r>
            <a:br>
              <a:rPr lang="en-US" sz="4000" i="1" dirty="0">
                <a:latin typeface="arial" panose="020B0604020202020204" pitchFamily="34" charset="0"/>
              </a:rPr>
            </a:br>
            <a:r>
              <a:rPr lang="en-US" sz="2400" i="1" dirty="0">
                <a:latin typeface="arial" panose="020B0604020202020204" pitchFamily="34" charset="0"/>
              </a:rPr>
              <a:t>Jamie Nagle </a:t>
            </a:r>
          </a:p>
          <a:p>
            <a:r>
              <a:rPr lang="en-US" sz="2400" i="1" dirty="0">
                <a:latin typeface="arial" panose="020B0604020202020204" pitchFamily="34" charset="0"/>
              </a:rPr>
              <a:t>University of Colorado Boulder </a:t>
            </a:r>
          </a:p>
          <a:p>
            <a:r>
              <a:rPr lang="en-US" sz="2400" i="1" dirty="0">
                <a:latin typeface="arial" panose="020B0604020202020204" pitchFamily="34" charset="0"/>
              </a:rPr>
              <a:t>and CEA/</a:t>
            </a:r>
            <a:r>
              <a:rPr lang="en-US" sz="2400" i="1" dirty="0" err="1">
                <a:latin typeface="arial" panose="020B0604020202020204" pitchFamily="34" charset="0"/>
              </a:rPr>
              <a:t>IPhT</a:t>
            </a:r>
            <a:r>
              <a:rPr lang="en-US" sz="2400" i="1" dirty="0">
                <a:latin typeface="arial" panose="020B0604020202020204" pitchFamily="34" charset="0"/>
              </a:rPr>
              <a:t>/</a:t>
            </a:r>
            <a:r>
              <a:rPr lang="en-US" sz="2400" i="1" dirty="0" err="1">
                <a:latin typeface="arial" panose="020B0604020202020204" pitchFamily="34" charset="0"/>
              </a:rPr>
              <a:t>Saclay</a:t>
            </a:r>
            <a:endParaRPr lang="en-US" sz="2400" i="1" dirty="0">
              <a:latin typeface="arial" panose="020B0604020202020204" pitchFamily="34" charset="0"/>
            </a:endParaRPr>
          </a:p>
          <a:p>
            <a:endParaRPr lang="en-US" sz="44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DD819A-DB9C-4FBE-BFC8-7D39FA38D694}"/>
              </a:ext>
            </a:extLst>
          </p:cNvPr>
          <p:cNvSpPr txBox="1"/>
          <p:nvPr/>
        </p:nvSpPr>
        <p:spPr>
          <a:xfrm>
            <a:off x="5284393" y="5982731"/>
            <a:ext cx="382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MIAPP Workshop – September 6,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5CD328-41AB-4F6B-A412-67D7DA5711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39" t="4884" r="2664" b="5692"/>
          <a:stretch/>
        </p:blipFill>
        <p:spPr>
          <a:xfrm rot="413001">
            <a:off x="4437428" y="2307240"/>
            <a:ext cx="4408005" cy="29159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CE576E-2464-4388-A2EA-5EDEB4360AD3}"/>
              </a:ext>
            </a:extLst>
          </p:cNvPr>
          <p:cNvSpPr txBox="1"/>
          <p:nvPr/>
        </p:nvSpPr>
        <p:spPr>
          <a:xfrm>
            <a:off x="107783" y="6488668"/>
            <a:ext cx="894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* Note that IP-</a:t>
            </a:r>
            <a:r>
              <a:rPr lang="en-US" dirty="0" err="1">
                <a:solidFill>
                  <a:srgbClr val="FFFF00"/>
                </a:solidFill>
              </a:rPr>
              <a:t>Jazma</a:t>
            </a:r>
            <a:r>
              <a:rPr lang="en-US" dirty="0">
                <a:solidFill>
                  <a:srgbClr val="FFFF00"/>
                </a:solidFill>
              </a:rPr>
              <a:t> and geometry scan discussed in earlier 2+ hour MIAPP talk (check it out)</a:t>
            </a:r>
          </a:p>
        </p:txBody>
      </p:sp>
    </p:spTree>
    <p:extLst>
      <p:ext uri="{BB962C8B-B14F-4D97-AF65-F5344CB8AC3E}">
        <p14:creationId xmlns:p14="http://schemas.microsoft.com/office/powerpoint/2010/main" val="422807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7EACC-B8EE-4D78-9CC3-50C5B8F50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ED41B0-104D-4C08-A175-2F694D70A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49" y="534611"/>
            <a:ext cx="8819764" cy="2561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B7BD69-B09E-421B-BFD7-68342A2C7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49" y="3615975"/>
            <a:ext cx="8819764" cy="26165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5F3748-A9D8-4642-A0C2-643460C8EAE8}"/>
              </a:ext>
            </a:extLst>
          </p:cNvPr>
          <p:cNvSpPr txBox="1"/>
          <p:nvPr/>
        </p:nvSpPr>
        <p:spPr>
          <a:xfrm>
            <a:off x="736023" y="14846"/>
            <a:ext cx="7923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Constraints on longitudinal initial state 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4DE897-7C27-4D9C-B3CF-0AE325B7F86D}"/>
              </a:ext>
            </a:extLst>
          </p:cNvPr>
          <p:cNvSpPr txBox="1"/>
          <p:nvPr/>
        </p:nvSpPr>
        <p:spPr>
          <a:xfrm>
            <a:off x="28363" y="3096306"/>
            <a:ext cx="9115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Described by wounded quark model (https://arxiv.org/abs/1712.02618)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1515D6-C925-4371-BA8D-82BB1F9035CD}"/>
              </a:ext>
            </a:extLst>
          </p:cNvPr>
          <p:cNvSpPr/>
          <p:nvPr/>
        </p:nvSpPr>
        <p:spPr>
          <a:xfrm>
            <a:off x="6388312" y="2846533"/>
            <a:ext cx="2623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https://arxiv.org/abs/1807.11928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D75158-C771-406E-91C7-6AC0559C403E}"/>
              </a:ext>
            </a:extLst>
          </p:cNvPr>
          <p:cNvSpPr txBox="1"/>
          <p:nvPr/>
        </p:nvSpPr>
        <p:spPr>
          <a:xfrm>
            <a:off x="1955450" y="6325705"/>
            <a:ext cx="5233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Symbol" panose="05050102010706020507" pitchFamily="18" charset="2"/>
              </a:rPr>
              <a:t> </a:t>
            </a:r>
            <a:r>
              <a:rPr lang="en-US" sz="2400" dirty="0"/>
              <a:t> </a:t>
            </a:r>
            <a:r>
              <a:rPr lang="en-US" sz="2400" dirty="0" err="1"/>
              <a:t>d+Au</a:t>
            </a:r>
            <a:r>
              <a:rPr lang="en-US" sz="2400" dirty="0"/>
              <a:t> Beam Energy Scan results too  </a:t>
            </a:r>
            <a:r>
              <a:rPr lang="en-US" sz="2400" dirty="0">
                <a:sym typeface="Symbol" panose="05050102010706020507" pitchFamily="18" charset="2"/>
              </a:rPr>
              <a:t>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70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1D3E6-4ADC-4601-AA50-A8F85C5AD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11</a:t>
            </a:fld>
            <a:endParaRPr lang="en-US"/>
          </a:p>
        </p:txBody>
      </p:sp>
      <p:pic>
        <p:nvPicPr>
          <p:cNvPr id="4098" name="Picture 2" descr="Image result for d+Au RHIC string event display">
            <a:extLst>
              <a:ext uri="{FF2B5EF4-FFF2-40B4-BE49-F238E27FC236}">
                <a16:creationId xmlns:a16="http://schemas.microsoft.com/office/drawing/2014/main" id="{53FA30D6-99AF-48A6-B58D-637636C72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86" y="814334"/>
            <a:ext cx="4890722" cy="366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D285B5-4F21-499B-AC8A-590B6B245CE9}"/>
              </a:ext>
            </a:extLst>
          </p:cNvPr>
          <p:cNvSpPr txBox="1"/>
          <p:nvPr/>
        </p:nvSpPr>
        <p:spPr>
          <a:xfrm>
            <a:off x="211891" y="136524"/>
            <a:ext cx="8854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Testing ground for modeling initial state and decorrelations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FEC691-6EE7-41F0-8C56-2201FD12BF34}"/>
              </a:ext>
            </a:extLst>
          </p:cNvPr>
          <p:cNvSpPr txBox="1"/>
          <p:nvPr/>
        </p:nvSpPr>
        <p:spPr>
          <a:xfrm>
            <a:off x="5419334" y="1759368"/>
            <a:ext cx="3647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FF00"/>
                </a:solidFill>
                <a:latin typeface="Corbel" panose="020B0503020204020204" pitchFamily="34" charset="0"/>
              </a:rPr>
              <a:t>Slide from Koji Kawaguchi, Koichi </a:t>
            </a:r>
            <a:r>
              <a:rPr lang="en-US" altLang="ja-JP" dirty="0" err="1">
                <a:solidFill>
                  <a:srgbClr val="FFFF00"/>
                </a:solidFill>
                <a:latin typeface="Corbel" panose="020B0503020204020204" pitchFamily="34" charset="0"/>
              </a:rPr>
              <a:t>Murase</a:t>
            </a:r>
            <a:r>
              <a:rPr lang="en-US" altLang="ja-JP" dirty="0">
                <a:solidFill>
                  <a:srgbClr val="FFFF00"/>
                </a:solidFill>
                <a:latin typeface="Corbel" panose="020B0503020204020204" pitchFamily="34" charset="0"/>
              </a:rPr>
              <a:t>,</a:t>
            </a:r>
            <a:r>
              <a:rPr lang="en-US" altLang="ja-JP" baseline="30000" dirty="0">
                <a:solidFill>
                  <a:srgbClr val="FFFF00"/>
                </a:solidFill>
                <a:latin typeface="Corbel" panose="020B0503020204020204" pitchFamily="34" charset="0"/>
              </a:rPr>
              <a:t> </a:t>
            </a:r>
            <a:r>
              <a:rPr lang="en-US" altLang="ja-JP" dirty="0" err="1">
                <a:solidFill>
                  <a:srgbClr val="FFFF00"/>
                </a:solidFill>
                <a:latin typeface="Corbel" panose="020B0503020204020204" pitchFamily="34" charset="0"/>
              </a:rPr>
              <a:t>Tetsufumi</a:t>
            </a:r>
            <a:r>
              <a:rPr lang="en-US" altLang="ja-JP" dirty="0">
                <a:solidFill>
                  <a:srgbClr val="FFFF00"/>
                </a:solidFill>
                <a:latin typeface="Corbel" panose="020B0503020204020204" pitchFamily="34" charset="0"/>
              </a:rPr>
              <a:t> Hirano</a:t>
            </a:r>
            <a:endParaRPr lang="en-US" altLang="ja-JP" baseline="30000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3987A7-A864-4E32-9B9C-EE5B632B0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044" y="4636967"/>
            <a:ext cx="5475450" cy="21210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53E49C-708F-4B0F-84A8-2B1F87297E4A}"/>
              </a:ext>
            </a:extLst>
          </p:cNvPr>
          <p:cNvSpPr txBox="1"/>
          <p:nvPr/>
        </p:nvSpPr>
        <p:spPr>
          <a:xfrm>
            <a:off x="0" y="5269226"/>
            <a:ext cx="3647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FF00"/>
                </a:solidFill>
                <a:latin typeface="Corbel" panose="020B0503020204020204" pitchFamily="34" charset="0"/>
              </a:rPr>
              <a:t>Slide from Darren McGlinchey</a:t>
            </a:r>
          </a:p>
          <a:p>
            <a:pPr algn="ctr"/>
            <a:r>
              <a:rPr lang="en-US" dirty="0">
                <a:solidFill>
                  <a:srgbClr val="FFFF00"/>
                </a:solidFill>
                <a:latin typeface="Corbel" panose="020B0503020204020204" pitchFamily="34" charset="0"/>
              </a:rPr>
              <a:t>AMPT longitudinal strings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519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CDE54-09D6-44A8-8568-8E312D79B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38699" y="5095442"/>
            <a:ext cx="2057400" cy="365125"/>
          </a:xfrm>
        </p:spPr>
        <p:txBody>
          <a:bodyPr/>
          <a:lstStyle/>
          <a:p>
            <a:fld id="{34A7B92C-F870-4A41-8B65-79C9C3836057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42B974-2B21-40D0-819F-06EEAC8147B5}"/>
              </a:ext>
            </a:extLst>
          </p:cNvPr>
          <p:cNvSpPr txBox="1"/>
          <p:nvPr/>
        </p:nvSpPr>
        <p:spPr>
          <a:xfrm>
            <a:off x="430556" y="241378"/>
            <a:ext cx="83917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Compare two classes of calculations which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translate initial geometry </a:t>
            </a:r>
            <a:r>
              <a:rPr lang="en-US" sz="2800" dirty="0">
                <a:solidFill>
                  <a:srgbClr val="FFFF00"/>
                </a:solidFill>
                <a:sym typeface="Wingdings" panose="05000000000000000000" pitchFamily="2" charset="2"/>
              </a:rPr>
              <a:t> momentum anisotropies</a:t>
            </a:r>
          </a:p>
        </p:txBody>
      </p:sp>
      <p:pic>
        <p:nvPicPr>
          <p:cNvPr id="6" name="Picture 5" descr="anim_dAu_zoom.gif">
            <a:extLst>
              <a:ext uri="{FF2B5EF4-FFF2-40B4-BE49-F238E27FC236}">
                <a16:creationId xmlns:a16="http://schemas.microsoft.com/office/drawing/2014/main" id="{2412B438-0327-40BC-99D4-275CBD65FE8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2668" y="1888197"/>
            <a:ext cx="4084729" cy="62214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E3625C-4916-47EF-8C18-B86F78F3C96F}"/>
              </a:ext>
            </a:extLst>
          </p:cNvPr>
          <p:cNvSpPr txBox="1"/>
          <p:nvPr/>
        </p:nvSpPr>
        <p:spPr>
          <a:xfrm>
            <a:off x="1277408" y="1565925"/>
            <a:ext cx="2063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Fluid Dynamics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E52B16-DE91-4CC0-8167-0CE09D46DF97}"/>
              </a:ext>
            </a:extLst>
          </p:cNvPr>
          <p:cNvSpPr txBox="1"/>
          <p:nvPr/>
        </p:nvSpPr>
        <p:spPr>
          <a:xfrm>
            <a:off x="4709641" y="1565925"/>
            <a:ext cx="4270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Parton (Quasi-Particle) Transport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789ED6-AA90-492E-9FD6-9C7EE107ABC3}"/>
              </a:ext>
            </a:extLst>
          </p:cNvPr>
          <p:cNvSpPr/>
          <p:nvPr/>
        </p:nvSpPr>
        <p:spPr>
          <a:xfrm>
            <a:off x="4619367" y="5662698"/>
            <a:ext cx="4291437" cy="13974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https://www.phenix.bnl.gov/WWW/p/draft/jdok/HydroAnimations/dAu_112/animate112.gif">
            <a:extLst>
              <a:ext uri="{FF2B5EF4-FFF2-40B4-BE49-F238E27FC236}">
                <a16:creationId xmlns:a16="http://schemas.microsoft.com/office/drawing/2014/main" id="{BCB608E7-47BE-4225-AAD5-83E2560137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56" y="1997243"/>
            <a:ext cx="3757087" cy="361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315015-7BC0-44CD-9BFE-4C2C2E71DB2C}"/>
              </a:ext>
            </a:extLst>
          </p:cNvPr>
          <p:cNvSpPr/>
          <p:nvPr/>
        </p:nvSpPr>
        <p:spPr>
          <a:xfrm>
            <a:off x="4810905" y="1997243"/>
            <a:ext cx="4076492" cy="36125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7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0824" y="3644038"/>
            <a:ext cx="8905786" cy="2540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51A-57EA-41C2-BE64-77BD310A96AE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25" y="3644038"/>
            <a:ext cx="6814552" cy="2494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24" y="871961"/>
            <a:ext cx="8905786" cy="26075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64621" y="99402"/>
            <a:ext cx="5143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PHENIX Experimental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07196" y="3832419"/>
            <a:ext cx="18384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Integrated over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, </a:t>
            </a:r>
          </a:p>
          <a:p>
            <a:pPr algn="ctr"/>
            <a:r>
              <a:rPr lang="en-US" sz="2400" dirty="0"/>
              <a:t>thus dominated by low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endParaRPr lang="en-US" sz="2400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608218" y="6308080"/>
            <a:ext cx="8408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Data in the raw.   Event plane method.   No non-flow correction. 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2539B9-8E2B-42D8-8A70-42CA142D7C73}"/>
              </a:ext>
            </a:extLst>
          </p:cNvPr>
          <p:cNvSpPr/>
          <p:nvPr/>
        </p:nvSpPr>
        <p:spPr>
          <a:xfrm>
            <a:off x="127390" y="6389266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https://arxiv.org/abs/1708.06983</a:t>
            </a:r>
          </a:p>
        </p:txBody>
      </p:sp>
    </p:spTree>
    <p:extLst>
      <p:ext uri="{BB962C8B-B14F-4D97-AF65-F5344CB8AC3E}">
        <p14:creationId xmlns:p14="http://schemas.microsoft.com/office/powerpoint/2010/main" val="73748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251284"/>
            <a:ext cx="9134737" cy="38568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51A-57EA-41C2-BE64-77BD310A96AE}" type="slidenum">
              <a:rPr lang="en-US" smtClean="0"/>
              <a:t>14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32071" y="86624"/>
            <a:ext cx="8754178" cy="681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Working Definitions</a:t>
            </a:r>
          </a:p>
          <a:p>
            <a:r>
              <a:rPr lang="en-US" sz="1600" dirty="0"/>
              <a:t> </a:t>
            </a:r>
          </a:p>
          <a:p>
            <a:r>
              <a:rPr lang="en-US" sz="2400" dirty="0"/>
              <a:t>“FLOW” = momentum anisotropy correlated with geometry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1050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Hydrodynamic calculations are 100% “FLOW”.</a:t>
            </a:r>
          </a:p>
          <a:p>
            <a:endParaRPr lang="en-US" sz="2400" dirty="0"/>
          </a:p>
          <a:p>
            <a:r>
              <a:rPr lang="en-US" sz="2400" dirty="0"/>
              <a:t>In AMPT, define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00B050"/>
                </a:solidFill>
              </a:rPr>
              <a:t>- v</a:t>
            </a:r>
            <a:r>
              <a:rPr lang="en-US" sz="2400" baseline="-25000" dirty="0">
                <a:solidFill>
                  <a:srgbClr val="00B050"/>
                </a:solidFill>
              </a:rPr>
              <a:t>2</a:t>
            </a:r>
            <a:r>
              <a:rPr lang="en-US" sz="2400" dirty="0">
                <a:solidFill>
                  <a:srgbClr val="00B050"/>
                </a:solidFill>
              </a:rPr>
              <a:t> (truth initial </a:t>
            </a:r>
            <a:r>
              <a:rPr lang="en-US" sz="2400" dirty="0" err="1">
                <a:solidFill>
                  <a:srgbClr val="00B050"/>
                </a:solidFill>
              </a:rPr>
              <a:t>parton</a:t>
            </a:r>
            <a:r>
              <a:rPr lang="en-US" sz="2400" dirty="0">
                <a:solidFill>
                  <a:srgbClr val="00B050"/>
                </a:solidFill>
              </a:rPr>
              <a:t> plane) = “FLOW”</a:t>
            </a:r>
          </a:p>
          <a:p>
            <a:r>
              <a:rPr lang="en-US" sz="2400" dirty="0">
                <a:solidFill>
                  <a:srgbClr val="00B050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00B0F0"/>
                </a:solidFill>
              </a:rPr>
              <a:t>- v</a:t>
            </a:r>
            <a:r>
              <a:rPr lang="en-US" sz="2400" baseline="-25000" dirty="0">
                <a:solidFill>
                  <a:srgbClr val="00B0F0"/>
                </a:solidFill>
              </a:rPr>
              <a:t>2</a:t>
            </a:r>
            <a:r>
              <a:rPr lang="en-US" sz="2400" dirty="0">
                <a:solidFill>
                  <a:srgbClr val="00B0F0"/>
                </a:solidFill>
              </a:rPr>
              <a:t> final hadrons modeling the </a:t>
            </a:r>
          </a:p>
          <a:p>
            <a:r>
              <a:rPr lang="en-US" sz="2400" dirty="0">
                <a:solidFill>
                  <a:srgbClr val="00B0F0"/>
                </a:solidFill>
              </a:rPr>
              <a:t>measurement = “FLOW </a:t>
            </a:r>
            <a:r>
              <a:rPr lang="en-US" sz="2400" dirty="0">
                <a:solidFill>
                  <a:srgbClr val="00B0F0"/>
                </a:solidFill>
                <a:sym typeface="Symbol" panose="05050102010706020507" pitchFamily="18" charset="2"/>
              </a:rPr>
              <a:t></a:t>
            </a:r>
            <a:r>
              <a:rPr lang="en-US" sz="2400" dirty="0">
                <a:solidFill>
                  <a:srgbClr val="00B0F0"/>
                </a:solidFill>
              </a:rPr>
              <a:t> NONFLOW”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/>
          </a:p>
          <a:p>
            <a:r>
              <a:rPr lang="en-US" sz="1200" dirty="0"/>
              <a:t> </a:t>
            </a:r>
          </a:p>
          <a:p>
            <a:r>
              <a:rPr lang="en-US" sz="2400" dirty="0"/>
              <a:t>In the data, we do not subtract “NONFLOW” and thus our quoted </a:t>
            </a:r>
          </a:p>
          <a:p>
            <a:r>
              <a:rPr lang="en-US" sz="2400" dirty="0"/>
              <a:t>v</a:t>
            </a:r>
            <a:r>
              <a:rPr lang="en-US" sz="2400" baseline="-25000" dirty="0"/>
              <a:t>2</a:t>
            </a:r>
            <a:r>
              <a:rPr lang="en-US" sz="2400" dirty="0"/>
              <a:t> is a combination of both effects</a:t>
            </a:r>
          </a:p>
          <a:p>
            <a:r>
              <a:rPr lang="en-US" sz="1050" dirty="0"/>
              <a:t> </a:t>
            </a:r>
          </a:p>
          <a:p>
            <a:r>
              <a:rPr lang="en-US" sz="2400" dirty="0"/>
              <a:t>No factorization/template method proposed passes the AMPT closure test to date – see next slide*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189" y="1750389"/>
            <a:ext cx="3648548" cy="335779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19670055">
            <a:off x="6638280" y="2105264"/>
            <a:ext cx="1291772" cy="2410096"/>
          </a:xfrm>
          <a:prstGeom prst="ellipse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284166" y="2540718"/>
            <a:ext cx="1188282" cy="769594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54019" y="4375558"/>
            <a:ext cx="1593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Light" charset="0"/>
                <a:ea typeface="Helvetica Light" charset="0"/>
                <a:cs typeface="Helvetica Light" charset="0"/>
              </a:rPr>
              <a:t>AMPT </a:t>
            </a:r>
            <a:r>
              <a:rPr lang="en-US" sz="1400" dirty="0" err="1">
                <a:latin typeface="Helvetica Light" charset="0"/>
                <a:ea typeface="Helvetica Light" charset="0"/>
                <a:cs typeface="Helvetica Light" charset="0"/>
              </a:rPr>
              <a:t>d+Au</a:t>
            </a:r>
            <a:r>
              <a:rPr lang="en-US" sz="1400" dirty="0">
                <a:latin typeface="Helvetica Light" charset="0"/>
                <a:ea typeface="Helvetica Light" charset="0"/>
                <a:cs typeface="Helvetica Light" charset="0"/>
              </a:rPr>
              <a:t> Event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78307" y="2233967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baseline="-25000" dirty="0">
                <a:solidFill>
                  <a:srgbClr val="00B05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57183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991C2-107E-47ED-BFEB-16E841784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3FD1E-86EC-4D02-BAA5-E6CBFBD64503}"/>
              </a:ext>
            </a:extLst>
          </p:cNvPr>
          <p:cNvSpPr txBox="1"/>
          <p:nvPr/>
        </p:nvSpPr>
        <p:spPr>
          <a:xfrm>
            <a:off x="192505" y="108912"/>
            <a:ext cx="5074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Non-Flow Subtraction Techniques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3C80D4-09BF-49BA-97B6-6B77681E2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70" y="1191856"/>
            <a:ext cx="7468550" cy="762072"/>
          </a:xfrm>
          <a:prstGeom prst="rect">
            <a:avLst/>
          </a:prstGeom>
          <a:ln>
            <a:solidFill>
              <a:srgbClr val="FF99CC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6DEC23-DF5F-4C59-8136-C4468DACF2FE}"/>
              </a:ext>
            </a:extLst>
          </p:cNvPr>
          <p:cNvSpPr/>
          <p:nvPr/>
        </p:nvSpPr>
        <p:spPr>
          <a:xfrm>
            <a:off x="340457" y="693894"/>
            <a:ext cx="3697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99CC"/>
                </a:solidFill>
              </a:rPr>
              <a:t>CMS </a:t>
            </a:r>
            <a:r>
              <a:rPr lang="en-US" dirty="0" err="1">
                <a:solidFill>
                  <a:srgbClr val="FF99CC"/>
                </a:solidFill>
              </a:rPr>
              <a:t>p+p</a:t>
            </a:r>
            <a:r>
              <a:rPr lang="en-US" dirty="0">
                <a:solidFill>
                  <a:srgbClr val="FF99CC"/>
                </a:solidFill>
              </a:rPr>
              <a:t> method (arXiv:1606.06198)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34B505-935F-49EA-A24C-A48F07057DC7}"/>
              </a:ext>
            </a:extLst>
          </p:cNvPr>
          <p:cNvSpPr txBox="1"/>
          <p:nvPr/>
        </p:nvSpPr>
        <p:spPr>
          <a:xfrm>
            <a:off x="340457" y="2113878"/>
            <a:ext cx="8627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99CC"/>
                </a:solidFill>
              </a:rPr>
              <a:t>Higher multiplicity selections have larger jet yield, so scale this out via the near side jet </a:t>
            </a:r>
            <a:r>
              <a:rPr lang="en-US" dirty="0" err="1">
                <a:solidFill>
                  <a:srgbClr val="FF99CC"/>
                </a:solidFill>
              </a:rPr>
              <a:t>Y</a:t>
            </a:r>
            <a:r>
              <a:rPr lang="en-US" baseline="-25000" dirty="0" err="1">
                <a:solidFill>
                  <a:srgbClr val="FF99CC"/>
                </a:solidFill>
              </a:rPr>
              <a:t>jet</a:t>
            </a:r>
            <a:endParaRPr lang="en-US" baseline="-25000" dirty="0">
              <a:solidFill>
                <a:srgbClr val="FF99C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1EAE89-FA26-4AB8-976D-987861986C37}"/>
              </a:ext>
            </a:extLst>
          </p:cNvPr>
          <p:cNvSpPr txBox="1"/>
          <p:nvPr/>
        </p:nvSpPr>
        <p:spPr>
          <a:xfrm>
            <a:off x="340457" y="2551809"/>
            <a:ext cx="7838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Try a closure test with AMPT (a system with both “flow” and “nonflow”)…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and both CMS and ATLAS methods massively fail the test!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04ECFD-4579-49A1-B6FB-A7E940B6C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45" y="3429000"/>
            <a:ext cx="3354783" cy="32411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348D4E-EED9-4405-AF43-6F0D356F476C}"/>
              </a:ext>
            </a:extLst>
          </p:cNvPr>
          <p:cNvSpPr txBox="1"/>
          <p:nvPr/>
        </p:nvSpPr>
        <p:spPr>
          <a:xfrm>
            <a:off x="3923990" y="3597539"/>
            <a:ext cx="4591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99CCFF"/>
                </a:solidFill>
              </a:rPr>
              <a:t>That is because in AMPT the jet yields are significantly modified when partonic and hadronic interactions are turned on.</a:t>
            </a:r>
          </a:p>
          <a:p>
            <a:pPr algn="ctr"/>
            <a:endParaRPr lang="en-US" sz="2000" dirty="0">
              <a:solidFill>
                <a:srgbClr val="99CCFF"/>
              </a:solidFill>
            </a:endParaRPr>
          </a:p>
          <a:p>
            <a:pPr algn="ctr"/>
            <a:r>
              <a:rPr lang="en-US" sz="2000" dirty="0">
                <a:solidFill>
                  <a:srgbClr val="99CCFF"/>
                </a:solidFill>
              </a:rPr>
              <a:t>That simply means that “flow” and “nonflow” do not factorize in AMPT.</a:t>
            </a:r>
          </a:p>
          <a:p>
            <a:pPr algn="ctr"/>
            <a:endParaRPr lang="en-US" sz="2000" dirty="0">
              <a:solidFill>
                <a:srgbClr val="99CCFF"/>
              </a:solidFill>
            </a:endParaRPr>
          </a:p>
          <a:p>
            <a:pPr algn="ctr"/>
            <a:r>
              <a:rPr lang="en-US" sz="2000" dirty="0">
                <a:solidFill>
                  <a:srgbClr val="99CCFF"/>
                </a:solidFill>
              </a:rPr>
              <a:t>That is an interesting physics observation in the model.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310DBA-F0F2-4E48-A070-836709F6BE9F}"/>
              </a:ext>
            </a:extLst>
          </p:cNvPr>
          <p:cNvSpPr/>
          <p:nvPr/>
        </p:nvSpPr>
        <p:spPr>
          <a:xfrm>
            <a:off x="730722" y="6588487"/>
            <a:ext cx="2623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https://arxiv.org/abs/1807.04619</a:t>
            </a:r>
          </a:p>
        </p:txBody>
      </p:sp>
    </p:spTree>
    <p:extLst>
      <p:ext uri="{BB962C8B-B14F-4D97-AF65-F5344CB8AC3E}">
        <p14:creationId xmlns:p14="http://schemas.microsoft.com/office/powerpoint/2010/main" val="2514957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8726"/>
          <a:stretch/>
        </p:blipFill>
        <p:spPr>
          <a:xfrm>
            <a:off x="167557" y="549062"/>
            <a:ext cx="8798278" cy="2608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0076"/>
          <a:stretch/>
        </p:blipFill>
        <p:spPr>
          <a:xfrm>
            <a:off x="167557" y="3229268"/>
            <a:ext cx="8798278" cy="25393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10941" y="3524407"/>
            <a:ext cx="18384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Integrated over </a:t>
            </a:r>
            <a:r>
              <a:rPr lang="en-US" sz="2400" dirty="0" err="1">
                <a:solidFill>
                  <a:schemeClr val="bg1"/>
                </a:solidFill>
              </a:rPr>
              <a:t>p</a:t>
            </a:r>
            <a:r>
              <a:rPr lang="en-US" sz="2400" baseline="-25000" dirty="0" err="1">
                <a:solidFill>
                  <a:schemeClr val="bg1"/>
                </a:solidFill>
              </a:rPr>
              <a:t>T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thus dominated by low </a:t>
            </a:r>
            <a:r>
              <a:rPr lang="en-US" sz="2400" dirty="0" err="1">
                <a:solidFill>
                  <a:schemeClr val="bg1"/>
                </a:solidFill>
              </a:rPr>
              <a:t>p</a:t>
            </a:r>
            <a:r>
              <a:rPr lang="en-US" sz="2400" baseline="-25000" dirty="0" err="1">
                <a:solidFill>
                  <a:schemeClr val="bg1"/>
                </a:solidFill>
              </a:rPr>
              <a:t>T</a:t>
            </a:r>
            <a:endParaRPr lang="en-US" sz="2400" baseline="-25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189" y="5850419"/>
            <a:ext cx="415530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AMPT with FLOW </a:t>
            </a:r>
            <a:r>
              <a:rPr lang="en-US" sz="2400" b="1" dirty="0">
                <a:solidFill>
                  <a:srgbClr val="0070C0"/>
                </a:solidFill>
                <a:sym typeface="Symbol" panose="05050102010706020507" pitchFamily="18" charset="2"/>
              </a:rPr>
              <a:t> </a:t>
            </a:r>
            <a:r>
              <a:rPr lang="en-US" sz="2400" b="1" dirty="0">
                <a:solidFill>
                  <a:srgbClr val="0070C0"/>
                </a:solidFill>
              </a:rPr>
              <a:t>NONFLOW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AMPT with only FLOW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4189" y="5746560"/>
            <a:ext cx="4345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NONFLOW importance grows at higher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and lower </a:t>
            </a:r>
            <a:r>
              <a:rPr lang="en-US" sz="2400" dirty="0" err="1"/>
              <a:t>d+Au</a:t>
            </a:r>
            <a:r>
              <a:rPr lang="en-US" sz="2400" dirty="0"/>
              <a:t> energy.</a:t>
            </a:r>
          </a:p>
          <a:p>
            <a:pPr algn="ctr"/>
            <a:r>
              <a:rPr lang="en-US" sz="2400" dirty="0"/>
              <a:t>FLOW / NONFLOW not additive!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82671" y="-97269"/>
            <a:ext cx="6009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d+Au</a:t>
            </a:r>
            <a:r>
              <a:rPr lang="en-US" sz="3600" dirty="0"/>
              <a:t> BES and Parton Transport</a:t>
            </a:r>
          </a:p>
        </p:txBody>
      </p:sp>
    </p:spTree>
    <p:extLst>
      <p:ext uri="{BB962C8B-B14F-4D97-AF65-F5344CB8AC3E}">
        <p14:creationId xmlns:p14="http://schemas.microsoft.com/office/powerpoint/2010/main" val="743464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2296FD8-1CEF-4474-98AE-BFAA87D8930C}"/>
              </a:ext>
            </a:extLst>
          </p:cNvPr>
          <p:cNvSpPr/>
          <p:nvPr/>
        </p:nvSpPr>
        <p:spPr>
          <a:xfrm>
            <a:off x="221254" y="2069432"/>
            <a:ext cx="8648112" cy="47548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1985250"/>
            <a:ext cx="9144000" cy="487275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09820" y="6399667"/>
            <a:ext cx="2057400" cy="365125"/>
          </a:xfrm>
        </p:spPr>
        <p:txBody>
          <a:bodyPr/>
          <a:lstStyle/>
          <a:p>
            <a:fld id="{0AC1251A-57EA-41C2-BE64-77BD310A96AE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54" y="2379533"/>
            <a:ext cx="8648112" cy="42810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66" y="4437"/>
            <a:ext cx="66008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d+Au</a:t>
            </a:r>
            <a:r>
              <a:rPr lang="en-US" sz="4000" dirty="0"/>
              <a:t> @ 62 GeV vs Multiplicity</a:t>
            </a:r>
            <a:endParaRPr lang="en-US" sz="4000" dirty="0">
              <a:latin typeface="Symbol" panose="05050102010706020507" pitchFamily="18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5926" y="812723"/>
            <a:ext cx="415530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AMPT with FLOW </a:t>
            </a:r>
            <a:r>
              <a:rPr lang="en-US" sz="2400" b="1" dirty="0">
                <a:solidFill>
                  <a:srgbClr val="0070C0"/>
                </a:solidFill>
                <a:sym typeface="Symbol" panose="05050102010706020507" pitchFamily="18" charset="2"/>
              </a:rPr>
              <a:t> </a:t>
            </a:r>
            <a:r>
              <a:rPr lang="en-US" sz="2400" b="1" dirty="0">
                <a:solidFill>
                  <a:srgbClr val="0070C0"/>
                </a:solidFill>
              </a:rPr>
              <a:t>NONFLOW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AMPT with only FLOW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0826" y="1970557"/>
            <a:ext cx="2231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30BBB"/>
                </a:solidFill>
              </a:rPr>
              <a:t>High </a:t>
            </a:r>
            <a:r>
              <a:rPr lang="en-US" sz="2400" b="1" dirty="0" err="1">
                <a:solidFill>
                  <a:srgbClr val="130BBB"/>
                </a:solidFill>
              </a:rPr>
              <a:t>Mult</a:t>
            </a:r>
            <a:r>
              <a:rPr lang="en-US" sz="2400" b="1" dirty="0">
                <a:solidFill>
                  <a:srgbClr val="130BBB"/>
                </a:solidFill>
              </a:rPr>
              <a:t>. 0-5%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53625" y="1985250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10-20%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68378" y="1977903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10-20%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54609" y="6429748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C36D2"/>
                </a:solidFill>
              </a:rPr>
              <a:t>20-40%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7472" y="6399667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BEEF7"/>
                </a:solidFill>
              </a:rPr>
              <a:t>40-60%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06456" y="6413818"/>
            <a:ext cx="2486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Low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</a:rPr>
              <a:t>Mult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. 60-74%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672912" y="-72571"/>
            <a:ext cx="2071518" cy="2051830"/>
            <a:chOff x="6429227" y="86937"/>
            <a:chExt cx="2628215" cy="272117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l="28875" t="-2830" r="47938" b="2830"/>
            <a:stretch/>
          </p:blipFill>
          <p:spPr>
            <a:xfrm>
              <a:off x="6930572" y="86937"/>
              <a:ext cx="2126870" cy="272117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r="94535" b="3216"/>
            <a:stretch/>
          </p:blipFill>
          <p:spPr>
            <a:xfrm>
              <a:off x="6429227" y="168230"/>
              <a:ext cx="501343" cy="263366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/>
            <a:srcRect l="62434" t="30243" r="25865" b="51718"/>
            <a:stretch/>
          </p:blipFill>
          <p:spPr>
            <a:xfrm>
              <a:off x="7930611" y="1188628"/>
              <a:ext cx="1073218" cy="490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7853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51A-57EA-41C2-BE64-77BD310A96AE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48962"/>
          <a:stretch/>
        </p:blipFill>
        <p:spPr>
          <a:xfrm>
            <a:off x="172713" y="722441"/>
            <a:ext cx="8754729" cy="26030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0409"/>
          <a:stretch/>
        </p:blipFill>
        <p:spPr>
          <a:xfrm>
            <a:off x="159733" y="3443299"/>
            <a:ext cx="8754729" cy="25292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10941" y="3663982"/>
            <a:ext cx="18384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Integrated over </a:t>
            </a:r>
            <a:r>
              <a:rPr lang="en-US" sz="2400" dirty="0" err="1">
                <a:solidFill>
                  <a:schemeClr val="bg1"/>
                </a:solidFill>
              </a:rPr>
              <a:t>p</a:t>
            </a:r>
            <a:r>
              <a:rPr lang="en-US" sz="2400" baseline="-25000" dirty="0" err="1">
                <a:solidFill>
                  <a:schemeClr val="bg1"/>
                </a:solidFill>
              </a:rPr>
              <a:t>T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thus dominated by low </a:t>
            </a:r>
            <a:r>
              <a:rPr lang="en-US" sz="2400" dirty="0" err="1">
                <a:solidFill>
                  <a:schemeClr val="bg1"/>
                </a:solidFill>
              </a:rPr>
              <a:t>p</a:t>
            </a:r>
            <a:r>
              <a:rPr lang="en-US" sz="2400" baseline="-25000" dirty="0" err="1">
                <a:solidFill>
                  <a:schemeClr val="bg1"/>
                </a:solidFill>
              </a:rPr>
              <a:t>T</a:t>
            </a:r>
            <a:endParaRPr lang="en-US" sz="2400" baseline="-25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382" y="5974565"/>
            <a:ext cx="8664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Hydrodynamic agreement in </a:t>
            </a:r>
            <a:r>
              <a:rPr lang="en-US" sz="2400" dirty="0" err="1"/>
              <a:t>d+Au</a:t>
            </a:r>
            <a:r>
              <a:rPr lang="en-US" sz="2400" dirty="0"/>
              <a:t> @ 200, 62 GeV and then underpredicting in </a:t>
            </a:r>
            <a:r>
              <a:rPr lang="en-US" sz="2400" dirty="0" err="1"/>
              <a:t>d+Au</a:t>
            </a:r>
            <a:r>
              <a:rPr lang="en-US" sz="2400" dirty="0"/>
              <a:t> @ 39, 19 GeV particularly at higher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endParaRPr lang="en-US" sz="2400" baseline="-25000" dirty="0"/>
          </a:p>
        </p:txBody>
      </p:sp>
      <p:sp>
        <p:nvSpPr>
          <p:cNvPr id="2" name="TextBox 1"/>
          <p:cNvSpPr txBox="1"/>
          <p:nvPr/>
        </p:nvSpPr>
        <p:spPr>
          <a:xfrm>
            <a:off x="2959768" y="52438"/>
            <a:ext cx="3078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Hydrodynamics</a:t>
            </a:r>
          </a:p>
        </p:txBody>
      </p:sp>
    </p:spTree>
    <p:extLst>
      <p:ext uri="{BB962C8B-B14F-4D97-AF65-F5344CB8AC3E}">
        <p14:creationId xmlns:p14="http://schemas.microsoft.com/office/powerpoint/2010/main" val="1495755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517006" y="1616255"/>
            <a:ext cx="1044341" cy="27222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6255"/>
            <a:ext cx="9144000" cy="27222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92652" y="4681889"/>
            <a:ext cx="9405093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d+Au</a:t>
            </a:r>
            <a:r>
              <a:rPr lang="en-US" sz="2400" dirty="0"/>
              <a:t> @ 200 GeV</a:t>
            </a:r>
          </a:p>
          <a:p>
            <a:pPr algn="ctr"/>
            <a:r>
              <a:rPr lang="en-US" sz="2400" dirty="0"/>
              <a:t>v</a:t>
            </a:r>
            <a:r>
              <a:rPr lang="en-US" sz="2400" baseline="-25000" dirty="0"/>
              <a:t>2</a:t>
            </a:r>
            <a:r>
              <a:rPr lang="en-US" sz="2400" dirty="0"/>
              <a:t>{2}, v</a:t>
            </a:r>
            <a:r>
              <a:rPr lang="en-US" sz="2400" baseline="-25000" dirty="0"/>
              <a:t>2</a:t>
            </a:r>
            <a:r>
              <a:rPr lang="en-US" sz="2400" dirty="0"/>
              <a:t>{4}, v</a:t>
            </a:r>
            <a:r>
              <a:rPr lang="en-US" sz="2400" baseline="-25000" dirty="0"/>
              <a:t>2</a:t>
            </a:r>
            <a:r>
              <a:rPr lang="en-US" sz="2400" dirty="0"/>
              <a:t>{6} expected pattern from N-body correlation.</a:t>
            </a:r>
          </a:p>
          <a:p>
            <a:pPr algn="ctr"/>
            <a:endParaRPr lang="en-US" sz="1600" dirty="0"/>
          </a:p>
          <a:p>
            <a:pPr algn="ctr"/>
            <a:r>
              <a:rPr lang="en-US" sz="2400" dirty="0"/>
              <a:t>Real valued v</a:t>
            </a:r>
            <a:r>
              <a:rPr lang="en-US" sz="2400" baseline="-25000" dirty="0"/>
              <a:t>2</a:t>
            </a:r>
            <a:r>
              <a:rPr lang="en-US" sz="2400" dirty="0"/>
              <a:t>{4} in </a:t>
            </a:r>
          </a:p>
          <a:p>
            <a:pPr algn="ctr"/>
            <a:r>
              <a:rPr lang="en-US" sz="2400" dirty="0" err="1"/>
              <a:t>d+Au</a:t>
            </a:r>
            <a:r>
              <a:rPr lang="en-US" sz="2400" dirty="0"/>
              <a:t> @ 62, 39, 19 GeV</a:t>
            </a:r>
          </a:p>
          <a:p>
            <a:pPr algn="ctr"/>
            <a:r>
              <a:rPr lang="en-US" sz="11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72474"/>
          <a:stretch/>
        </p:blipFill>
        <p:spPr>
          <a:xfrm>
            <a:off x="0" y="1616255"/>
            <a:ext cx="2517006" cy="2722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53445" y="214033"/>
            <a:ext cx="4162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err="1"/>
              <a:t>d+Au</a:t>
            </a:r>
            <a:r>
              <a:rPr lang="en-US" sz="3600" u="sng" dirty="0"/>
              <a:t> BES Cumulants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8816" y="1183531"/>
            <a:ext cx="2311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d+Au</a:t>
            </a:r>
            <a:r>
              <a:rPr lang="en-US" sz="2400" dirty="0"/>
              <a:t> @ 200 GeV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78360" y="1183530"/>
            <a:ext cx="2156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d+Au</a:t>
            </a:r>
            <a:r>
              <a:rPr lang="en-US" sz="2400" dirty="0"/>
              <a:t> @ 62 GeV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34720" y="1183530"/>
            <a:ext cx="2156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d+Au</a:t>
            </a:r>
            <a:r>
              <a:rPr lang="en-US" sz="2400" dirty="0"/>
              <a:t> @ 39 GeV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91080" y="1183529"/>
            <a:ext cx="2156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d+Au</a:t>
            </a:r>
            <a:r>
              <a:rPr lang="en-US" sz="2400" dirty="0"/>
              <a:t> @ 19 GeV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32659" y="2313798"/>
            <a:ext cx="776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v</a:t>
            </a:r>
            <a:r>
              <a:rPr lang="en-US" sz="2400" baseline="-25000" dirty="0">
                <a:solidFill>
                  <a:srgbClr val="FF0000"/>
                </a:solidFill>
              </a:rPr>
              <a:t>2</a:t>
            </a:r>
            <a:r>
              <a:rPr lang="en-US" sz="2400" dirty="0">
                <a:solidFill>
                  <a:srgbClr val="FF0000"/>
                </a:solidFill>
              </a:rPr>
              <a:t>{2}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40673" y="2702017"/>
            <a:ext cx="776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30BBB"/>
                </a:solidFill>
              </a:rPr>
              <a:t>v</a:t>
            </a:r>
            <a:r>
              <a:rPr lang="en-US" sz="2400" baseline="-25000" dirty="0">
                <a:solidFill>
                  <a:srgbClr val="130BBB"/>
                </a:solidFill>
              </a:rPr>
              <a:t>2</a:t>
            </a:r>
            <a:r>
              <a:rPr lang="en-US" sz="2400" dirty="0">
                <a:solidFill>
                  <a:srgbClr val="130BBB"/>
                </a:solidFill>
              </a:rPr>
              <a:t>{4}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48687" y="3068958"/>
            <a:ext cx="776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{6}</a:t>
            </a:r>
          </a:p>
        </p:txBody>
      </p:sp>
    </p:spTree>
    <p:extLst>
      <p:ext uri="{BB962C8B-B14F-4D97-AF65-F5344CB8AC3E}">
        <p14:creationId xmlns:p14="http://schemas.microsoft.com/office/powerpoint/2010/main" val="405503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CDE54-09D6-44A8-8568-8E312D79B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A54BF6-FA6F-4BAC-85C8-24717AF539C8}"/>
              </a:ext>
            </a:extLst>
          </p:cNvPr>
          <p:cNvSpPr txBox="1"/>
          <p:nvPr/>
        </p:nvSpPr>
        <p:spPr>
          <a:xfrm>
            <a:off x="320782" y="195318"/>
            <a:ext cx="6056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How small a droplet of matter can exist?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67723E-D91D-47BC-94CC-741B12C33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7" t="15427" r="43316" b="12767"/>
          <a:stretch/>
        </p:blipFill>
        <p:spPr>
          <a:xfrm>
            <a:off x="452384" y="882622"/>
            <a:ext cx="4044655" cy="32065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BEF87B-5EFA-4240-9313-E2BAB27BD739}"/>
              </a:ext>
            </a:extLst>
          </p:cNvPr>
          <p:cNvSpPr txBox="1"/>
          <p:nvPr/>
        </p:nvSpPr>
        <p:spPr>
          <a:xfrm>
            <a:off x="4913697" y="1187365"/>
            <a:ext cx="36016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FF00"/>
                </a:solidFill>
              </a:rPr>
              <a:t>RNA/Protein droplets via a first order phase transition</a:t>
            </a:r>
          </a:p>
          <a:p>
            <a:pPr algn="ctr"/>
            <a:endParaRPr lang="en-US" sz="2400" dirty="0">
              <a:solidFill>
                <a:srgbClr val="00FF00"/>
              </a:solidFill>
            </a:endParaRPr>
          </a:p>
          <a:p>
            <a:pPr algn="ctr"/>
            <a:r>
              <a:rPr lang="en-US" sz="2400" dirty="0">
                <a:solidFill>
                  <a:srgbClr val="00FF00"/>
                </a:solidFill>
              </a:rPr>
              <a:t>Questions of size and structure actively researched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68E71E-ED7F-41F6-8B9B-329EF5C66D26}"/>
              </a:ext>
            </a:extLst>
          </p:cNvPr>
          <p:cNvSpPr txBox="1"/>
          <p:nvPr/>
        </p:nvSpPr>
        <p:spPr>
          <a:xfrm>
            <a:off x="377687" y="4443881"/>
            <a:ext cx="40446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QGP near </a:t>
            </a:r>
            <a:r>
              <a:rPr lang="en-US" sz="2400" dirty="0" err="1">
                <a:solidFill>
                  <a:srgbClr val="FFFF00"/>
                </a:solidFill>
                <a:latin typeface="Symbol" panose="05050102010706020507" pitchFamily="18" charset="2"/>
              </a:rPr>
              <a:t>m</a:t>
            </a:r>
            <a:r>
              <a:rPr lang="en-US" sz="2400" baseline="-25000" dirty="0" err="1">
                <a:solidFill>
                  <a:srgbClr val="FFFF00"/>
                </a:solidFill>
              </a:rPr>
              <a:t>B</a:t>
            </a:r>
            <a:r>
              <a:rPr lang="en-US" sz="2400" dirty="0">
                <a:solidFill>
                  <a:srgbClr val="FFFF00"/>
                </a:solidFill>
              </a:rPr>
              <a:t>=0 is a smooth cross over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When does it make sense to talk of a smallest droplet?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07DD0C-E8F9-42F5-9F27-6392CC60A6A0}"/>
              </a:ext>
            </a:extLst>
          </p:cNvPr>
          <p:cNvSpPr txBox="1"/>
          <p:nvPr/>
        </p:nvSpPr>
        <p:spPr>
          <a:xfrm>
            <a:off x="4987874" y="4443881"/>
            <a:ext cx="37784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99CC"/>
                </a:solidFill>
              </a:rPr>
              <a:t>A different question is </a:t>
            </a:r>
          </a:p>
          <a:p>
            <a:pPr algn="ctr"/>
            <a:r>
              <a:rPr lang="en-US" sz="2400" dirty="0">
                <a:solidFill>
                  <a:srgbClr val="FF99CC"/>
                </a:solidFill>
              </a:rPr>
              <a:t>when is a system too small to see specific observables or be described accurately by a set of equations </a:t>
            </a:r>
          </a:p>
        </p:txBody>
      </p:sp>
    </p:spTree>
    <p:extLst>
      <p:ext uri="{BB962C8B-B14F-4D97-AF65-F5344CB8AC3E}">
        <p14:creationId xmlns:p14="http://schemas.microsoft.com/office/powerpoint/2010/main" val="335709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51A-57EA-41C2-BE64-77BD310A96AE}" type="slidenum">
              <a:rPr lang="en-US" smtClean="0"/>
              <a:t>20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40" y="1446794"/>
            <a:ext cx="8849126" cy="3233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6311" y="458127"/>
            <a:ext cx="2311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p+Au</a:t>
            </a:r>
            <a:r>
              <a:rPr lang="en-US" sz="2400" dirty="0"/>
              <a:t> @ 200 GeV</a:t>
            </a:r>
          </a:p>
          <a:p>
            <a:pPr algn="ctr"/>
            <a:r>
              <a:rPr lang="en-US" sz="2400" dirty="0"/>
              <a:t>v</a:t>
            </a:r>
            <a:r>
              <a:rPr lang="en-US" sz="2400" baseline="-25000" dirty="0"/>
              <a:t>2</a:t>
            </a:r>
            <a:r>
              <a:rPr lang="en-US" sz="2400" dirty="0"/>
              <a:t>{4} Complex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1774" y="423294"/>
            <a:ext cx="2311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d+Au</a:t>
            </a:r>
            <a:r>
              <a:rPr lang="en-US" sz="2400" dirty="0"/>
              <a:t> @ 200 GeV</a:t>
            </a:r>
          </a:p>
          <a:p>
            <a:pPr algn="ctr"/>
            <a:r>
              <a:rPr lang="en-US" sz="2400" dirty="0"/>
              <a:t>v</a:t>
            </a:r>
            <a:r>
              <a:rPr lang="en-US" sz="2400" baseline="-25000" dirty="0"/>
              <a:t>2</a:t>
            </a:r>
            <a:r>
              <a:rPr lang="en-US" sz="2400" dirty="0"/>
              <a:t>{4} Real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7945" y="423295"/>
            <a:ext cx="3027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Au+Au</a:t>
            </a:r>
            <a:r>
              <a:rPr lang="en-US" sz="2400" dirty="0"/>
              <a:t> @ 200 GeV</a:t>
            </a:r>
          </a:p>
          <a:p>
            <a:pPr algn="ctr"/>
            <a:r>
              <a:rPr lang="en-US" sz="2400" dirty="0"/>
              <a:t>v</a:t>
            </a:r>
            <a:r>
              <a:rPr lang="en-US" sz="2400" baseline="-25000" dirty="0"/>
              <a:t>2</a:t>
            </a:r>
            <a:r>
              <a:rPr lang="en-US" sz="2400" dirty="0"/>
              <a:t>{4} </a:t>
            </a:r>
            <a:r>
              <a:rPr lang="en-US" sz="2400" dirty="0" err="1"/>
              <a:t>Complex</a:t>
            </a:r>
            <a:r>
              <a:rPr lang="en-US" sz="2400" dirty="0" err="1">
                <a:sym typeface="Wingdings" panose="05000000000000000000" pitchFamily="2" charset="2"/>
              </a:rPr>
              <a:t></a:t>
            </a:r>
            <a:r>
              <a:rPr lang="en-US" sz="2400" dirty="0" err="1"/>
              <a:t>Real</a:t>
            </a:r>
            <a:endParaRPr lang="en-US" sz="2400" dirty="0"/>
          </a:p>
        </p:txBody>
      </p:sp>
      <p:sp>
        <p:nvSpPr>
          <p:cNvPr id="16" name="AutoShape 2" descr="https://www.phenix.bnl.gov/phenix/WWW/p/plots/archive/p1441/01/logo_comp_ampt_cumulant4.gif"/>
          <p:cNvSpPr>
            <a:spLocks noChangeAspect="1" noChangeArrowheads="1"/>
          </p:cNvSpPr>
          <p:nvPr/>
        </p:nvSpPr>
        <p:spPr bwMode="auto">
          <a:xfrm>
            <a:off x="4433822" y="364845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670" y="1455467"/>
            <a:ext cx="3020310" cy="3225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563" y="4881696"/>
            <a:ext cx="85185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92D050"/>
                </a:solidFill>
              </a:rPr>
              <a:t>AMPT with MC Glauber initial conditions and fluctuations qualitatively describes the real / complex v</a:t>
            </a:r>
            <a:r>
              <a:rPr lang="en-US" sz="2800" baseline="-25000" dirty="0">
                <a:solidFill>
                  <a:srgbClr val="92D050"/>
                </a:solidFill>
              </a:rPr>
              <a:t>2</a:t>
            </a:r>
            <a:r>
              <a:rPr lang="en-US" sz="2800" dirty="0">
                <a:solidFill>
                  <a:srgbClr val="92D050"/>
                </a:solidFill>
              </a:rPr>
              <a:t>{4} pattern</a:t>
            </a:r>
          </a:p>
          <a:p>
            <a:pPr algn="ctr"/>
            <a:endParaRPr lang="en-US" sz="2800" dirty="0">
              <a:solidFill>
                <a:srgbClr val="92D050"/>
              </a:solidFill>
            </a:endParaRPr>
          </a:p>
          <a:p>
            <a:pPr algn="ctr"/>
            <a:r>
              <a:rPr lang="en-US" sz="2800" dirty="0">
                <a:solidFill>
                  <a:srgbClr val="92D050"/>
                </a:solidFill>
              </a:rPr>
              <a:t>Nonflow, decorrelations, fluctuations – what dominates?</a:t>
            </a:r>
          </a:p>
        </p:txBody>
      </p:sp>
    </p:spTree>
    <p:extLst>
      <p:ext uri="{BB962C8B-B14F-4D97-AF65-F5344CB8AC3E}">
        <p14:creationId xmlns:p14="http://schemas.microsoft.com/office/powerpoint/2010/main" val="287636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D521F8-2F6B-44D2-9D26-1F650D950D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35"/>
          <a:stretch/>
        </p:blipFill>
        <p:spPr>
          <a:xfrm>
            <a:off x="1438537" y="587141"/>
            <a:ext cx="6266925" cy="49750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0E7E0B-225C-477D-AA02-443BB0B44ABB}"/>
              </a:ext>
            </a:extLst>
          </p:cNvPr>
          <p:cNvSpPr txBox="1"/>
          <p:nvPr/>
        </p:nvSpPr>
        <p:spPr>
          <a:xfrm>
            <a:off x="2207416" y="851837"/>
            <a:ext cx="30561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1"/>
                </a:solidFill>
              </a:rPr>
              <a:t>d+Au</a:t>
            </a:r>
            <a:r>
              <a:rPr lang="en-US" sz="2400" dirty="0">
                <a:solidFill>
                  <a:schemeClr val="accent1"/>
                </a:solidFill>
              </a:rPr>
              <a:t> @ 200 GeV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</a:rPr>
              <a:t>SONIC Hydro Response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</a:rPr>
              <a:t>v</a:t>
            </a:r>
            <a:r>
              <a:rPr lang="en-US" sz="2400" baseline="-25000" dirty="0">
                <a:solidFill>
                  <a:schemeClr val="accent1"/>
                </a:solidFill>
              </a:rPr>
              <a:t>2</a:t>
            </a:r>
            <a:r>
              <a:rPr lang="en-US" sz="2400" dirty="0">
                <a:solidFill>
                  <a:schemeClr val="accent1"/>
                </a:solidFill>
              </a:rPr>
              <a:t> versus </a:t>
            </a:r>
            <a:r>
              <a:rPr lang="en-US" sz="2400" dirty="0">
                <a:solidFill>
                  <a:schemeClr val="accent1"/>
                </a:solidFill>
                <a:latin typeface="Symbol" panose="05050102010706020507" pitchFamily="18" charset="2"/>
              </a:rPr>
              <a:t>e</a:t>
            </a:r>
            <a:r>
              <a:rPr lang="en-US" sz="2400" baseline="-25000" dirty="0">
                <a:solidFill>
                  <a:schemeClr val="accent1"/>
                </a:solidFill>
              </a:rPr>
              <a:t>2</a:t>
            </a:r>
          </a:p>
          <a:p>
            <a:pPr algn="ctr"/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70D4B4-DDAC-4022-B2F4-8AC2614ADAB7}"/>
              </a:ext>
            </a:extLst>
          </p:cNvPr>
          <p:cNvSpPr txBox="1"/>
          <p:nvPr/>
        </p:nvSpPr>
        <p:spPr>
          <a:xfrm>
            <a:off x="441242" y="0"/>
            <a:ext cx="8580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 small systems, eccentricities do not tell the whole story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6ECCCB-26C9-4CA1-966A-15303E83D408}"/>
              </a:ext>
            </a:extLst>
          </p:cNvPr>
          <p:cNvSpPr txBox="1"/>
          <p:nvPr/>
        </p:nvSpPr>
        <p:spPr>
          <a:xfrm>
            <a:off x="163629" y="5626107"/>
            <a:ext cx="8715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9CCFF"/>
                </a:solidFill>
              </a:rPr>
              <a:t>LHC data with </a:t>
            </a:r>
            <a:r>
              <a:rPr lang="en-US" sz="2400" dirty="0" err="1">
                <a:solidFill>
                  <a:srgbClr val="99CCFF"/>
                </a:solidFill>
              </a:rPr>
              <a:t>d+Pb</a:t>
            </a:r>
            <a:r>
              <a:rPr lang="en-US" sz="2400" dirty="0">
                <a:solidFill>
                  <a:srgbClr val="99CCFF"/>
                </a:solidFill>
              </a:rPr>
              <a:t> and other asymmetric systems would be great.</a:t>
            </a:r>
          </a:p>
          <a:p>
            <a:pPr algn="ctr"/>
            <a:r>
              <a:rPr lang="en-US" sz="2400" dirty="0">
                <a:solidFill>
                  <a:srgbClr val="99CCFF"/>
                </a:solidFill>
              </a:rPr>
              <a:t>Perhaps we should have a workshop on the physics enabled by a second ion source for the LHC, rather than dismissing it out of hand.</a:t>
            </a:r>
          </a:p>
        </p:txBody>
      </p:sp>
    </p:spTree>
    <p:extLst>
      <p:ext uri="{BB962C8B-B14F-4D97-AF65-F5344CB8AC3E}">
        <p14:creationId xmlns:p14="http://schemas.microsoft.com/office/powerpoint/2010/main" val="191021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CDE54-09D6-44A8-8568-8E312D79B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B37506-99AA-4912-949E-17032FA9348C}"/>
              </a:ext>
            </a:extLst>
          </p:cNvPr>
          <p:cNvSpPr txBox="1"/>
          <p:nvPr/>
        </p:nvSpPr>
        <p:spPr>
          <a:xfrm>
            <a:off x="3739415" y="144379"/>
            <a:ext cx="1967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D4F15C-B8B1-4447-A708-0709BF1EE8E1}"/>
              </a:ext>
            </a:extLst>
          </p:cNvPr>
          <p:cNvSpPr txBox="1"/>
          <p:nvPr/>
        </p:nvSpPr>
        <p:spPr>
          <a:xfrm>
            <a:off x="358967" y="2637322"/>
            <a:ext cx="4352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Wealth of data from RHIC small system program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err="1">
                <a:solidFill>
                  <a:srgbClr val="FFFF00"/>
                </a:solidFill>
              </a:rPr>
              <a:t>d+Au</a:t>
            </a:r>
            <a:r>
              <a:rPr lang="en-US" sz="2400" dirty="0">
                <a:solidFill>
                  <a:srgbClr val="FFFF00"/>
                </a:solidFill>
              </a:rPr>
              <a:t> heavy flavor flow too!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Good connection of </a:t>
            </a:r>
            <a:r>
              <a:rPr lang="en-US" sz="2400" dirty="0" err="1">
                <a:solidFill>
                  <a:srgbClr val="FFFF00"/>
                </a:solidFill>
              </a:rPr>
              <a:t>d+Au</a:t>
            </a:r>
            <a:r>
              <a:rPr lang="en-US" sz="2400" dirty="0">
                <a:solidFill>
                  <a:srgbClr val="FFFF00"/>
                </a:solidFill>
              </a:rPr>
              <a:t> BES program with constraining models for full BES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0F84B0-1B81-42F2-8E47-B3BEC7668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436" y="2538953"/>
            <a:ext cx="4009275" cy="3388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9D0841-70DB-4422-92E9-5C2840365DE5}"/>
              </a:ext>
            </a:extLst>
          </p:cNvPr>
          <p:cNvSpPr txBox="1"/>
          <p:nvPr/>
        </p:nvSpPr>
        <p:spPr>
          <a:xfrm>
            <a:off x="358967" y="909761"/>
            <a:ext cx="61955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Lots of ways to push to smaller systems</a:t>
            </a:r>
          </a:p>
          <a:p>
            <a:endParaRPr lang="en-US" sz="2400" dirty="0"/>
          </a:p>
          <a:p>
            <a:r>
              <a:rPr lang="en-US" sz="2400" dirty="0" err="1"/>
              <a:t>p+p</a:t>
            </a:r>
            <a:r>
              <a:rPr lang="en-US" sz="2400" dirty="0"/>
              <a:t>, </a:t>
            </a:r>
            <a:r>
              <a:rPr lang="en-US" sz="2400" dirty="0" err="1"/>
              <a:t>ee</a:t>
            </a:r>
            <a:r>
              <a:rPr lang="en-US" sz="2400" dirty="0"/>
              <a:t>, ep, AA UPC (?), </a:t>
            </a:r>
            <a:r>
              <a:rPr lang="en-US" sz="2400" dirty="0" err="1"/>
              <a:t>d+Au</a:t>
            </a:r>
            <a:r>
              <a:rPr lang="en-US" sz="2400" dirty="0"/>
              <a:t> beam energy scan</a:t>
            </a:r>
          </a:p>
        </p:txBody>
      </p:sp>
    </p:spTree>
    <p:extLst>
      <p:ext uri="{BB962C8B-B14F-4D97-AF65-F5344CB8AC3E}">
        <p14:creationId xmlns:p14="http://schemas.microsoft.com/office/powerpoint/2010/main" val="136847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CDE54-09D6-44A8-8568-8E312D79B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94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441E6-0738-43E7-9775-CB12BB902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B1AF2D-C33D-427A-9DBC-21727D1E1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22" y="172011"/>
            <a:ext cx="8304001" cy="46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24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CDE54-09D6-44A8-8568-8E312D79B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25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2738B3-FBF5-4F3E-B396-A381E4D0A7C3}"/>
              </a:ext>
            </a:extLst>
          </p:cNvPr>
          <p:cNvGrpSpPr/>
          <p:nvPr/>
        </p:nvGrpSpPr>
        <p:grpSpPr>
          <a:xfrm>
            <a:off x="821799" y="520351"/>
            <a:ext cx="7379187" cy="5730123"/>
            <a:chOff x="1434164" y="2204185"/>
            <a:chExt cx="6367112" cy="46008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33BC070-43E5-4958-96EA-1CF71157BE5C}"/>
                </a:ext>
              </a:extLst>
            </p:cNvPr>
            <p:cNvGrpSpPr/>
            <p:nvPr/>
          </p:nvGrpSpPr>
          <p:grpSpPr>
            <a:xfrm>
              <a:off x="1434164" y="2204185"/>
              <a:ext cx="6367112" cy="4600876"/>
              <a:chOff x="1434164" y="2204185"/>
              <a:chExt cx="6367112" cy="460087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89A9680-3BF5-49A1-81A4-F32D9004D8E0}"/>
                  </a:ext>
                </a:extLst>
              </p:cNvPr>
              <p:cNvSpPr/>
              <p:nvPr/>
            </p:nvSpPr>
            <p:spPr>
              <a:xfrm>
                <a:off x="1434164" y="2204185"/>
                <a:ext cx="6367112" cy="46008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618F392-A161-428F-9CAB-48448AAF9905}"/>
                  </a:ext>
                </a:extLst>
              </p:cNvPr>
              <p:cNvGrpSpPr/>
              <p:nvPr/>
            </p:nvGrpSpPr>
            <p:grpSpPr>
              <a:xfrm>
                <a:off x="1566802" y="2372627"/>
                <a:ext cx="6107122" cy="4307306"/>
                <a:chOff x="-2200763" y="112662"/>
                <a:chExt cx="9188704" cy="6260793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BE20F10F-A6DC-491B-83BC-73E0B8A214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2200763" y="112662"/>
                  <a:ext cx="9188704" cy="6260793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9C82F6DE-94A1-497C-89D3-A60F88ECBE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741" t="11506" r="14902" b="10563"/>
                <a:stretch/>
              </p:blipFill>
              <p:spPr>
                <a:xfrm>
                  <a:off x="-673768" y="2261937"/>
                  <a:ext cx="6891688" cy="3161900"/>
                </a:xfrm>
                <a:prstGeom prst="rect">
                  <a:avLst/>
                </a:prstGeom>
              </p:spPr>
            </p:pic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A372A8-168A-41A2-A614-AAE2613811D8}"/>
                </a:ext>
              </a:extLst>
            </p:cNvPr>
            <p:cNvSpPr txBox="1"/>
            <p:nvPr/>
          </p:nvSpPr>
          <p:spPr>
            <a:xfrm>
              <a:off x="4562381" y="3392903"/>
              <a:ext cx="2051594" cy="3706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Au+Au</a:t>
              </a:r>
              <a:r>
                <a:rPr lang="en-US" sz="2400" dirty="0">
                  <a:solidFill>
                    <a:schemeClr val="bg1"/>
                  </a:solidFill>
                </a:rPr>
                <a:t> peripheral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5663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14D37-E685-442F-A8C0-773638FAF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90EFCA-CFEA-446A-AD48-DDC4C8358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84" y="239910"/>
            <a:ext cx="8632733" cy="520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02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4F67D-CD7F-4C6D-BAA4-CFAE3476D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EB304-F9D4-4C8C-B49F-C8AF15E2AD7B}"/>
              </a:ext>
            </a:extLst>
          </p:cNvPr>
          <p:cNvSpPr txBox="1"/>
          <p:nvPr/>
        </p:nvSpPr>
        <p:spPr>
          <a:xfrm>
            <a:off x="251744" y="-38500"/>
            <a:ext cx="877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RHIC Geometry Scan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3176C-99CB-4AE6-99CA-B12F69B8E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88"/>
          <a:stretch/>
        </p:blipFill>
        <p:spPr>
          <a:xfrm>
            <a:off x="1475640" y="713473"/>
            <a:ext cx="6330448" cy="1303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75DDE5-4648-4BCF-B2B1-89477EDB58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97" r="3118" b="5693"/>
          <a:stretch/>
        </p:blipFill>
        <p:spPr>
          <a:xfrm>
            <a:off x="1475640" y="2160871"/>
            <a:ext cx="6330448" cy="449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24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A706E-2ED9-4528-ADC6-E1AEE27A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126B63-C342-4FFF-A982-470C6455E0D2}"/>
              </a:ext>
            </a:extLst>
          </p:cNvPr>
          <p:cNvSpPr txBox="1"/>
          <p:nvPr/>
        </p:nvSpPr>
        <p:spPr>
          <a:xfrm>
            <a:off x="2816611" y="-19122"/>
            <a:ext cx="3633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Experimental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C9356C-A08C-42D6-8FDF-E9DCA6F45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75" y="718213"/>
            <a:ext cx="3516992" cy="5665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69D312-CC21-4903-B7D9-7C392CB62DE9}"/>
              </a:ext>
            </a:extLst>
          </p:cNvPr>
          <p:cNvSpPr txBox="1"/>
          <p:nvPr/>
        </p:nvSpPr>
        <p:spPr>
          <a:xfrm>
            <a:off x="275121" y="6423266"/>
            <a:ext cx="3682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PHENIX, https://arxiv.org/abs/1805.02973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C4B06E-74BB-4577-8579-0F4652170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395" y="1648013"/>
            <a:ext cx="3768397" cy="395058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C7AAAD-8380-4B66-A417-132ABC26AD85}"/>
              </a:ext>
            </a:extLst>
          </p:cNvPr>
          <p:cNvSpPr txBox="1"/>
          <p:nvPr/>
        </p:nvSpPr>
        <p:spPr>
          <a:xfrm>
            <a:off x="4342016" y="866377"/>
            <a:ext cx="4305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Follows ordering of eccentricities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F546B9-80EB-4549-A9C7-573A854BC8BE}"/>
              </a:ext>
            </a:extLst>
          </p:cNvPr>
          <p:cNvSpPr txBox="1"/>
          <p:nvPr/>
        </p:nvSpPr>
        <p:spPr>
          <a:xfrm>
            <a:off x="4114800" y="5776877"/>
            <a:ext cx="4940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However, multiplicity also plays a role</a:t>
            </a:r>
          </a:p>
        </p:txBody>
      </p:sp>
    </p:spTree>
    <p:extLst>
      <p:ext uri="{BB962C8B-B14F-4D97-AF65-F5344CB8AC3E}">
        <p14:creationId xmlns:p14="http://schemas.microsoft.com/office/powerpoint/2010/main" val="261508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95449D-95A0-4C4F-BEC8-C664AF3A095D}"/>
              </a:ext>
            </a:extLst>
          </p:cNvPr>
          <p:cNvSpPr/>
          <p:nvPr/>
        </p:nvSpPr>
        <p:spPr>
          <a:xfrm>
            <a:off x="150725" y="819352"/>
            <a:ext cx="8763959" cy="608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FBAB5-1D29-4F68-8DF4-0F406DBF9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6FDEB-18DF-4EDC-B0F9-466B01384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5" y="1389042"/>
            <a:ext cx="8763959" cy="34893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FDF3CB-B75B-483A-9457-4234243A93FD}"/>
              </a:ext>
            </a:extLst>
          </p:cNvPr>
          <p:cNvSpPr txBox="1"/>
          <p:nvPr/>
        </p:nvSpPr>
        <p:spPr>
          <a:xfrm>
            <a:off x="2189747" y="38502"/>
            <a:ext cx="5256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Hydrodynamic Comparison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40BF9-608B-4BFB-BF9B-DCEE44B42A32}"/>
              </a:ext>
            </a:extLst>
          </p:cNvPr>
          <p:cNvSpPr txBox="1"/>
          <p:nvPr/>
        </p:nvSpPr>
        <p:spPr>
          <a:xfrm>
            <a:off x="926950" y="5029199"/>
            <a:ext cx="73008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Good agreement with v</a:t>
            </a:r>
            <a:r>
              <a:rPr lang="en-US" sz="2400" baseline="-25000" dirty="0"/>
              <a:t>2</a:t>
            </a:r>
            <a:r>
              <a:rPr lang="en-US" sz="2400" dirty="0"/>
              <a:t>, v</a:t>
            </a:r>
            <a:r>
              <a:rPr lang="en-US" sz="2400" baseline="-25000" dirty="0"/>
              <a:t>3</a:t>
            </a:r>
            <a:r>
              <a:rPr lang="en-US" sz="2400" dirty="0"/>
              <a:t> (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) for all three systems</a:t>
            </a:r>
          </a:p>
          <a:p>
            <a:pPr algn="ctr"/>
            <a:r>
              <a:rPr lang="en-US" sz="1600" dirty="0"/>
              <a:t> </a:t>
            </a:r>
          </a:p>
          <a:p>
            <a:pPr algn="ctr"/>
            <a:r>
              <a:rPr lang="en-US" sz="2400" dirty="0"/>
              <a:t>SONIC is a published prediction</a:t>
            </a:r>
          </a:p>
          <a:p>
            <a:pPr algn="ctr"/>
            <a:r>
              <a:rPr lang="en-US" sz="1600" dirty="0"/>
              <a:t> </a:t>
            </a:r>
          </a:p>
          <a:p>
            <a:pPr algn="ctr"/>
            <a:r>
              <a:rPr lang="en-US" sz="2400" dirty="0"/>
              <a:t>No tuning of parameters or options for different systems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0745C7-8F59-41F4-9D5E-A8885D1734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6" t="17143" r="25378" b="57820"/>
          <a:stretch/>
        </p:blipFill>
        <p:spPr>
          <a:xfrm>
            <a:off x="4302923" y="819352"/>
            <a:ext cx="779646" cy="656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CF51DA-268A-4BB9-A1F8-0F4FB6804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52" t="13678" r="1991" b="65958"/>
          <a:stretch/>
        </p:blipFill>
        <p:spPr>
          <a:xfrm>
            <a:off x="6983989" y="840401"/>
            <a:ext cx="842225" cy="707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6AB7E0-B6DB-45C5-BE9F-A0D82A05E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43" t="32085" r="48605" b="45167"/>
          <a:stretch/>
        </p:blipFill>
        <p:spPr>
          <a:xfrm>
            <a:off x="1564105" y="879359"/>
            <a:ext cx="644893" cy="59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2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A4027-9DE5-42B1-B034-7511055CB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8EB78E-B654-4053-B796-34298091A5A0}"/>
              </a:ext>
            </a:extLst>
          </p:cNvPr>
          <p:cNvSpPr txBox="1"/>
          <p:nvPr/>
        </p:nvSpPr>
        <p:spPr>
          <a:xfrm>
            <a:off x="638862" y="316760"/>
            <a:ext cx="2920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Small Systems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F32D0D-9F93-4B90-A35F-082B00422458}"/>
              </a:ext>
            </a:extLst>
          </p:cNvPr>
          <p:cNvGrpSpPr/>
          <p:nvPr/>
        </p:nvGrpSpPr>
        <p:grpSpPr>
          <a:xfrm>
            <a:off x="6424866" y="394635"/>
            <a:ext cx="2411129" cy="3186765"/>
            <a:chOff x="6280484" y="394635"/>
            <a:chExt cx="2411129" cy="31867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61F1C2A-C311-497E-BDE3-F26D78D4E73D}"/>
                </a:ext>
              </a:extLst>
            </p:cNvPr>
            <p:cNvSpPr/>
            <p:nvPr/>
          </p:nvSpPr>
          <p:spPr>
            <a:xfrm>
              <a:off x="6280484" y="484472"/>
              <a:ext cx="2411129" cy="30969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Image result for e+p collisions">
              <a:extLst>
                <a:ext uri="{FF2B5EF4-FFF2-40B4-BE49-F238E27FC236}">
                  <a16:creationId xmlns:a16="http://schemas.microsoft.com/office/drawing/2014/main" id="{153B11B9-4065-4574-ACBA-AC12ED5EAB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02"/>
            <a:stretch/>
          </p:blipFill>
          <p:spPr bwMode="auto">
            <a:xfrm>
              <a:off x="6280484" y="816962"/>
              <a:ext cx="2345556" cy="2509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A1E39D-A7F2-4972-8C05-E200ED3A4312}"/>
                </a:ext>
              </a:extLst>
            </p:cNvPr>
            <p:cNvSpPr txBox="1"/>
            <p:nvPr/>
          </p:nvSpPr>
          <p:spPr>
            <a:xfrm>
              <a:off x="6997567" y="394635"/>
              <a:ext cx="8098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</a:rPr>
                <a:t>e+p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EE4CA5-2ADB-4F69-BBAF-01306F260129}"/>
              </a:ext>
            </a:extLst>
          </p:cNvPr>
          <p:cNvGrpSpPr/>
          <p:nvPr/>
        </p:nvGrpSpPr>
        <p:grpSpPr>
          <a:xfrm>
            <a:off x="3988067" y="388736"/>
            <a:ext cx="2257125" cy="3192664"/>
            <a:chOff x="3988067" y="388736"/>
            <a:chExt cx="2257125" cy="319266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225923B-F9BE-490B-957C-B2ADE25AE1A4}"/>
                </a:ext>
              </a:extLst>
            </p:cNvPr>
            <p:cNvSpPr/>
            <p:nvPr/>
          </p:nvSpPr>
          <p:spPr>
            <a:xfrm>
              <a:off x="3988067" y="484472"/>
              <a:ext cx="2257125" cy="30969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5E6F9B-9C46-4D08-B434-D075B51CA53F}"/>
                </a:ext>
              </a:extLst>
            </p:cNvPr>
            <p:cNvSpPr txBox="1"/>
            <p:nvPr/>
          </p:nvSpPr>
          <p:spPr>
            <a:xfrm>
              <a:off x="4637064" y="388736"/>
              <a:ext cx="10186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e</a:t>
              </a:r>
              <a:r>
                <a:rPr lang="en-US" sz="3200" baseline="30000" dirty="0">
                  <a:solidFill>
                    <a:srgbClr val="FF0000"/>
                  </a:solidFill>
                </a:rPr>
                <a:t>+</a:t>
              </a:r>
              <a:r>
                <a:rPr lang="en-US" sz="3200" dirty="0">
                  <a:solidFill>
                    <a:srgbClr val="FF0000"/>
                  </a:solidFill>
                </a:rPr>
                <a:t>+e</a:t>
              </a:r>
              <a:r>
                <a:rPr lang="en-US" sz="3200" baseline="30000" dirty="0">
                  <a:solidFill>
                    <a:srgbClr val="FF0000"/>
                  </a:solidFill>
                </a:rPr>
                <a:t>-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BD175C4-9812-4EF8-BC9D-175C9D585DC5}"/>
                </a:ext>
              </a:extLst>
            </p:cNvPr>
            <p:cNvGrpSpPr/>
            <p:nvPr/>
          </p:nvGrpSpPr>
          <p:grpSpPr>
            <a:xfrm>
              <a:off x="4167788" y="894063"/>
              <a:ext cx="1897681" cy="2568248"/>
              <a:chOff x="4452574" y="4186804"/>
              <a:chExt cx="1897681" cy="2568248"/>
            </a:xfrm>
          </p:grpSpPr>
          <p:pic>
            <p:nvPicPr>
              <p:cNvPr id="2052" name="Picture 4" descr="Image result for e+e- collision LEP strings">
                <a:extLst>
                  <a:ext uri="{FF2B5EF4-FFF2-40B4-BE49-F238E27FC236}">
                    <a16:creationId xmlns:a16="http://schemas.microsoft.com/office/drawing/2014/main" id="{DECC83F5-3B09-43EE-A244-B4E0564B9A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343" r="61340"/>
              <a:stretch/>
            </p:blipFill>
            <p:spPr bwMode="auto">
              <a:xfrm>
                <a:off x="4452574" y="4186804"/>
                <a:ext cx="1897681" cy="2568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BF68D78-0C2A-4257-85C3-1C1EB1F279CE}"/>
                  </a:ext>
                </a:extLst>
              </p:cNvPr>
              <p:cNvSpPr/>
              <p:nvPr/>
            </p:nvSpPr>
            <p:spPr>
              <a:xfrm>
                <a:off x="4897655" y="4952198"/>
                <a:ext cx="564682" cy="15375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EFF247-84B4-43FE-9CF6-8214EE59BB9B}"/>
              </a:ext>
            </a:extLst>
          </p:cNvPr>
          <p:cNvGrpSpPr/>
          <p:nvPr/>
        </p:nvGrpSpPr>
        <p:grpSpPr>
          <a:xfrm>
            <a:off x="269590" y="1074682"/>
            <a:ext cx="3538754" cy="2506718"/>
            <a:chOff x="269590" y="1074682"/>
            <a:chExt cx="3538754" cy="25067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0DF695-B539-44D6-A3D2-FC2C33498B68}"/>
                </a:ext>
              </a:extLst>
            </p:cNvPr>
            <p:cNvSpPr/>
            <p:nvPr/>
          </p:nvSpPr>
          <p:spPr>
            <a:xfrm>
              <a:off x="269590" y="1183344"/>
              <a:ext cx="3538754" cy="239805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EADB4E-3808-4753-B6EF-3D49E1ACB7FA}"/>
                </a:ext>
              </a:extLst>
            </p:cNvPr>
            <p:cNvSpPr txBox="1"/>
            <p:nvPr/>
          </p:nvSpPr>
          <p:spPr>
            <a:xfrm>
              <a:off x="1627636" y="1074682"/>
              <a:ext cx="8226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</a:rPr>
                <a:t>p+p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pic>
          <p:nvPicPr>
            <p:cNvPr id="2054" name="Picture 6" descr="Related image">
              <a:extLst>
                <a:ext uri="{FF2B5EF4-FFF2-40B4-BE49-F238E27FC236}">
                  <a16:creationId xmlns:a16="http://schemas.microsoft.com/office/drawing/2014/main" id="{F7F081C0-726D-4E18-A19A-E2E113862F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34" r="50000" b="48822"/>
            <a:stretch/>
          </p:blipFill>
          <p:spPr bwMode="auto">
            <a:xfrm>
              <a:off x="269590" y="1771048"/>
              <a:ext cx="3538754" cy="1810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EF14099-9CB1-4BBC-BB14-5FD333CE47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39" t="4884" r="2664" b="5692"/>
          <a:stretch/>
        </p:blipFill>
        <p:spPr>
          <a:xfrm>
            <a:off x="269590" y="3787490"/>
            <a:ext cx="4372051" cy="28921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B5E862-6EE4-4266-A022-194EF4F671AA}"/>
              </a:ext>
            </a:extLst>
          </p:cNvPr>
          <p:cNvSpPr txBox="1"/>
          <p:nvPr/>
        </p:nvSpPr>
        <p:spPr>
          <a:xfrm>
            <a:off x="4895210" y="4210487"/>
            <a:ext cx="374987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d+Au</a:t>
            </a:r>
            <a:r>
              <a:rPr lang="en-US" sz="2800" dirty="0"/>
              <a:t> beam energy scan </a:t>
            </a:r>
          </a:p>
          <a:p>
            <a:pPr algn="ctr"/>
            <a:r>
              <a:rPr lang="en-US" sz="2800" dirty="0"/>
              <a:t>at RHIC in 2016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200, 62.4, 39, 19.6 GeV</a:t>
            </a:r>
          </a:p>
        </p:txBody>
      </p:sp>
    </p:spTree>
    <p:extLst>
      <p:ext uri="{BB962C8B-B14F-4D97-AF65-F5344CB8AC3E}">
        <p14:creationId xmlns:p14="http://schemas.microsoft.com/office/powerpoint/2010/main" val="333015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A3A20-8C8C-4023-B2BB-DEF6B1D2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ED6F0B-0328-4732-883E-6B1D4107E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248" y="2069249"/>
            <a:ext cx="4288351" cy="311810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BB8C23-81B8-4AB9-B970-54E06CEA2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72" y="2082822"/>
            <a:ext cx="3865056" cy="310452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AE0DAD7-7E0E-467D-B732-A7B15D627B67}"/>
              </a:ext>
            </a:extLst>
          </p:cNvPr>
          <p:cNvGrpSpPr/>
          <p:nvPr/>
        </p:nvGrpSpPr>
        <p:grpSpPr>
          <a:xfrm>
            <a:off x="206946" y="242236"/>
            <a:ext cx="1183905" cy="1581752"/>
            <a:chOff x="6280484" y="394635"/>
            <a:chExt cx="2411129" cy="318676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3206529-E04D-4F85-B344-253CA7BF8A87}"/>
                </a:ext>
              </a:extLst>
            </p:cNvPr>
            <p:cNvSpPr/>
            <p:nvPr/>
          </p:nvSpPr>
          <p:spPr>
            <a:xfrm>
              <a:off x="6280484" y="484472"/>
              <a:ext cx="2411129" cy="30969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pic>
          <p:nvPicPr>
            <p:cNvPr id="9" name="Picture 2" descr="Image result for e+p collisions">
              <a:extLst>
                <a:ext uri="{FF2B5EF4-FFF2-40B4-BE49-F238E27FC236}">
                  <a16:creationId xmlns:a16="http://schemas.microsoft.com/office/drawing/2014/main" id="{D79E4C75-22F3-4ADE-8B8E-A3FA57032C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02"/>
            <a:stretch/>
          </p:blipFill>
          <p:spPr bwMode="auto">
            <a:xfrm>
              <a:off x="6280484" y="816962"/>
              <a:ext cx="2345556" cy="2509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90A4FA-DC25-4BD2-B0D8-4D701FA94DAA}"/>
                </a:ext>
              </a:extLst>
            </p:cNvPr>
            <p:cNvSpPr txBox="1"/>
            <p:nvPr/>
          </p:nvSpPr>
          <p:spPr>
            <a:xfrm>
              <a:off x="6997567" y="394635"/>
              <a:ext cx="1094315" cy="744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e+p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6B95679-0239-4E9E-BA22-05D822C75EB5}"/>
              </a:ext>
            </a:extLst>
          </p:cNvPr>
          <p:cNvSpPr txBox="1"/>
          <p:nvPr/>
        </p:nvSpPr>
        <p:spPr>
          <a:xfrm>
            <a:off x="1852082" y="278806"/>
            <a:ext cx="67328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Exciting ZEUS results at QM18</a:t>
            </a:r>
          </a:p>
          <a:p>
            <a:pPr algn="ctr"/>
            <a:r>
              <a:rPr lang="en-US" sz="1400" dirty="0"/>
              <a:t> </a:t>
            </a:r>
          </a:p>
          <a:p>
            <a:pPr algn="ctr"/>
            <a:r>
              <a:rPr lang="en-US" sz="2800" dirty="0"/>
              <a:t>Many scientists concluded, no “flow signal” and thus “turning off of QGP”…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5544AF-9976-4ADB-8DF2-9ED24C6237C7}"/>
              </a:ext>
            </a:extLst>
          </p:cNvPr>
          <p:cNvSpPr txBox="1"/>
          <p:nvPr/>
        </p:nvSpPr>
        <p:spPr>
          <a:xfrm>
            <a:off x="-72719" y="5262373"/>
            <a:ext cx="9216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However, closer examination indicates v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~ 3-5% could be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hiding in the uncertainties</a:t>
            </a:r>
          </a:p>
          <a:p>
            <a:pPr algn="ctr"/>
            <a:r>
              <a:rPr lang="en-US" sz="11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My guestimate says the same is true for the </a:t>
            </a:r>
            <a:r>
              <a:rPr lang="en-US" sz="2400" dirty="0" err="1">
                <a:solidFill>
                  <a:srgbClr val="FFFF00"/>
                </a:solidFill>
              </a:rPr>
              <a:t>e</a:t>
            </a:r>
            <a:r>
              <a:rPr lang="en-US" sz="2400" baseline="30000" dirty="0" err="1">
                <a:solidFill>
                  <a:srgbClr val="FFFF00"/>
                </a:solidFill>
              </a:rPr>
              <a:t>+</a:t>
            </a:r>
            <a:r>
              <a:rPr lang="en-US" sz="2400" dirty="0" err="1">
                <a:solidFill>
                  <a:srgbClr val="FFFF00"/>
                </a:solidFill>
              </a:rPr>
              <a:t>e</a:t>
            </a:r>
            <a:r>
              <a:rPr lang="en-US" sz="2400" baseline="30000" dirty="0">
                <a:solidFill>
                  <a:srgbClr val="FFFF00"/>
                </a:solidFill>
              </a:rPr>
              <a:t>-</a:t>
            </a:r>
            <a:r>
              <a:rPr lang="en-US" sz="2400" dirty="0">
                <a:solidFill>
                  <a:srgbClr val="FFFF00"/>
                </a:solidFill>
              </a:rPr>
              <a:t> results shown</a:t>
            </a:r>
          </a:p>
        </p:txBody>
      </p:sp>
    </p:spTree>
    <p:extLst>
      <p:ext uri="{BB962C8B-B14F-4D97-AF65-F5344CB8AC3E}">
        <p14:creationId xmlns:p14="http://schemas.microsoft.com/office/powerpoint/2010/main" val="248182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DC9A1-513F-4241-A57D-8553AE6D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BA34FB-20E2-471E-8652-65322D7F9F12}"/>
              </a:ext>
            </a:extLst>
          </p:cNvPr>
          <p:cNvSpPr txBox="1"/>
          <p:nvPr/>
        </p:nvSpPr>
        <p:spPr>
          <a:xfrm>
            <a:off x="654639" y="-35032"/>
            <a:ext cx="8139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One string, two string, </a:t>
            </a:r>
            <a:r>
              <a:rPr lang="en-US" sz="3200" u="sng" dirty="0">
                <a:solidFill>
                  <a:srgbClr val="FF0000"/>
                </a:solidFill>
              </a:rPr>
              <a:t>red string,</a:t>
            </a:r>
            <a:r>
              <a:rPr lang="en-US" sz="3200" u="sng" dirty="0">
                <a:solidFill>
                  <a:srgbClr val="00B0F0"/>
                </a:solidFill>
              </a:rPr>
              <a:t> blue string…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F71CD9-BC07-4441-8708-31FED6399D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446"/>
          <a:stretch/>
        </p:blipFill>
        <p:spPr>
          <a:xfrm>
            <a:off x="756055" y="692945"/>
            <a:ext cx="2636851" cy="264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205ADA-ABE2-415E-BEFD-19426E8BA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08"/>
          <a:stretch/>
        </p:blipFill>
        <p:spPr>
          <a:xfrm>
            <a:off x="5724058" y="658657"/>
            <a:ext cx="2591933" cy="26481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C9312C6-3DE3-4BFF-A3F8-C9E248E80D0A}"/>
              </a:ext>
            </a:extLst>
          </p:cNvPr>
          <p:cNvGrpSpPr/>
          <p:nvPr/>
        </p:nvGrpSpPr>
        <p:grpSpPr>
          <a:xfrm>
            <a:off x="322918" y="3484247"/>
            <a:ext cx="3696842" cy="3031185"/>
            <a:chOff x="322918" y="3484247"/>
            <a:chExt cx="3696842" cy="30311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56A6E61-BA40-47B1-9139-02BFEF3ED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918" y="3484247"/>
              <a:ext cx="3696842" cy="303118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F2F92DB-A9BA-4CEC-8BDD-F429CD919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7114" y="5670376"/>
              <a:ext cx="1147102" cy="29124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B5F533-1857-4419-BB0E-AB23CDCDE580}"/>
              </a:ext>
            </a:extLst>
          </p:cNvPr>
          <p:cNvGrpSpPr/>
          <p:nvPr/>
        </p:nvGrpSpPr>
        <p:grpSpPr>
          <a:xfrm>
            <a:off x="5097205" y="3433759"/>
            <a:ext cx="3696842" cy="3032855"/>
            <a:chOff x="5097205" y="3433759"/>
            <a:chExt cx="3696842" cy="303285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074AE73-6382-427D-B760-B9E19A50F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97205" y="3433759"/>
              <a:ext cx="3696842" cy="303285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903E46B-00A9-4A8F-8E86-2B2006C9B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71995" y="5670376"/>
              <a:ext cx="1147102" cy="29124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A9120B6-3569-44EF-97EB-9946B1772217}"/>
              </a:ext>
            </a:extLst>
          </p:cNvPr>
          <p:cNvSpPr txBox="1"/>
          <p:nvPr/>
        </p:nvSpPr>
        <p:spPr>
          <a:xfrm>
            <a:off x="1554478" y="2222044"/>
            <a:ext cx="6217921" cy="26776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Two string geometry correlation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over all rapidity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generates the signal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It does not mean the physics is fundamentally different in the two cases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C214CE-B769-4AEE-B540-9C43CDB596FC}"/>
              </a:ext>
            </a:extLst>
          </p:cNvPr>
          <p:cNvSpPr/>
          <p:nvPr/>
        </p:nvSpPr>
        <p:spPr>
          <a:xfrm>
            <a:off x="5831298" y="6488668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https://arxiv.org/abs/1707.02307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5188B0-DE68-4D43-BF3B-FDF77ACB4D5F}"/>
              </a:ext>
            </a:extLst>
          </p:cNvPr>
          <p:cNvSpPr txBox="1"/>
          <p:nvPr/>
        </p:nvSpPr>
        <p:spPr>
          <a:xfrm>
            <a:off x="5786874" y="626736"/>
            <a:ext cx="2437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hypothetical two strings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B874A-A147-48E0-A8B2-C86B67FBDC28}"/>
              </a:ext>
            </a:extLst>
          </p:cNvPr>
          <p:cNvSpPr txBox="1"/>
          <p:nvPr/>
        </p:nvSpPr>
        <p:spPr>
          <a:xfrm>
            <a:off x="962153" y="640669"/>
            <a:ext cx="2312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e+e</a:t>
            </a:r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 Z  one string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41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22B6E-5E3E-496C-962D-40C86E991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6BEAB8-09F2-408D-8105-8B1B17732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95" y="740544"/>
            <a:ext cx="8758410" cy="43056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244967-9379-4DA7-B04E-46322810DABD}"/>
              </a:ext>
            </a:extLst>
          </p:cNvPr>
          <p:cNvSpPr txBox="1"/>
          <p:nvPr/>
        </p:nvSpPr>
        <p:spPr>
          <a:xfrm>
            <a:off x="158817" y="136524"/>
            <a:ext cx="8655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 </a:t>
            </a:r>
            <a:r>
              <a:rPr lang="en-US" sz="2800" dirty="0" err="1"/>
              <a:t>p+p</a:t>
            </a:r>
            <a:r>
              <a:rPr lang="en-US" sz="2800" dirty="0"/>
              <a:t> with &gt; 2 strings, small number of scatters is enough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1FCDC5-B776-4BC0-BB40-7ADE6CE6BFF7}"/>
              </a:ext>
            </a:extLst>
          </p:cNvPr>
          <p:cNvSpPr txBox="1"/>
          <p:nvPr/>
        </p:nvSpPr>
        <p:spPr>
          <a:xfrm>
            <a:off x="125128" y="5473005"/>
            <a:ext cx="89784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to understand if this physics picture makes sense?</a:t>
            </a:r>
          </a:p>
          <a:p>
            <a:r>
              <a:rPr lang="en-US" sz="2400" dirty="0"/>
              <a:t>Very sensitive to formation times, geometry model, scattering angles…</a:t>
            </a:r>
          </a:p>
          <a:p>
            <a:r>
              <a:rPr lang="en-US" sz="1200" dirty="0"/>
              <a:t> </a:t>
            </a:r>
          </a:p>
          <a:p>
            <a:r>
              <a:rPr lang="en-US" sz="2400" dirty="0"/>
              <a:t>New tools and studies needed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29F803-9939-4AFF-B73D-4A9ED07401DE}"/>
              </a:ext>
            </a:extLst>
          </p:cNvPr>
          <p:cNvSpPr/>
          <p:nvPr/>
        </p:nvSpPr>
        <p:spPr>
          <a:xfrm>
            <a:off x="5706170" y="4993726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https://arxiv.org/abs/1807.04619</a:t>
            </a:r>
          </a:p>
        </p:txBody>
      </p:sp>
    </p:spTree>
    <p:extLst>
      <p:ext uri="{BB962C8B-B14F-4D97-AF65-F5344CB8AC3E}">
        <p14:creationId xmlns:p14="http://schemas.microsoft.com/office/powerpoint/2010/main" val="816404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192C4-7452-4ADB-AD04-FCA39719C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084FD1-0AF6-4FB0-9D04-883D92CE7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34" y="645686"/>
            <a:ext cx="5457416" cy="2660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F0D3F-7B7E-461D-B73F-FEE14141C44B}"/>
              </a:ext>
            </a:extLst>
          </p:cNvPr>
          <p:cNvSpPr txBox="1"/>
          <p:nvPr/>
        </p:nvSpPr>
        <p:spPr>
          <a:xfrm>
            <a:off x="216567" y="115501"/>
            <a:ext cx="8915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AMPT uses Zhang Parton Cascade (ZPC) but not in the Boltzmann limit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D78DC9-25A0-491A-80DA-AF62F16D8538}"/>
              </a:ext>
            </a:extLst>
          </p:cNvPr>
          <p:cNvSpPr txBox="1"/>
          <p:nvPr/>
        </p:nvSpPr>
        <p:spPr>
          <a:xfrm>
            <a:off x="216567" y="3306278"/>
            <a:ext cx="83402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Quasiparticles are nearly massless 10-15 MeV quarks, no gluons and with very short formation times</a:t>
            </a:r>
          </a:p>
          <a:p>
            <a:endParaRPr lang="en-US" sz="2400" dirty="0"/>
          </a:p>
          <a:p>
            <a:r>
              <a:rPr lang="en-US" sz="2400" dirty="0"/>
              <a:t>How to make progress on the transport / quasiparticle front?</a:t>
            </a:r>
          </a:p>
          <a:p>
            <a:endParaRPr lang="en-US" sz="2400" dirty="0"/>
          </a:p>
          <a:p>
            <a:r>
              <a:rPr lang="en-US" sz="2400" dirty="0"/>
              <a:t>One example, using Boltzmann</a:t>
            </a:r>
          </a:p>
          <a:p>
            <a:r>
              <a:rPr lang="en-US" sz="2400" dirty="0"/>
              <a:t>code from Jean-Yves for </a:t>
            </a:r>
          </a:p>
          <a:p>
            <a:r>
              <a:rPr lang="en-US" sz="2400" dirty="0"/>
              <a:t>comparison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4B212D-20B8-4EF1-BC42-F90617DA5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84" t="14866" r="9842" b="26145"/>
          <a:stretch/>
        </p:blipFill>
        <p:spPr>
          <a:xfrm>
            <a:off x="4697128" y="4953442"/>
            <a:ext cx="4446872" cy="190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2AB14-7D0C-43A6-9B5E-E538C4415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B12257-D86C-41B6-A658-9A5B392709EF}"/>
              </a:ext>
            </a:extLst>
          </p:cNvPr>
          <p:cNvSpPr/>
          <p:nvPr/>
        </p:nvSpPr>
        <p:spPr>
          <a:xfrm>
            <a:off x="110690" y="3164681"/>
            <a:ext cx="596285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Pseudorapidity</a:t>
            </a:r>
            <a:r>
              <a:rPr lang="en-US" alt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dependence of particle production and elliptic flow in asymmetric nuclear collisions of </a:t>
            </a:r>
            <a:r>
              <a:rPr lang="en-US" altLang="en-US" sz="1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p+Al</a:t>
            </a:r>
            <a:r>
              <a:rPr lang="en-US" alt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p+Au</a:t>
            </a:r>
            <a:r>
              <a:rPr lang="en-US" alt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d+Au</a:t>
            </a:r>
            <a:r>
              <a:rPr lang="en-US" alt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3He+Au at 200 GeV</a:t>
            </a:r>
            <a:r>
              <a:rPr lang="en-US" altLang="en-US" sz="1600" dirty="0">
                <a:solidFill>
                  <a:srgbClr val="FFFF00"/>
                </a:solidFill>
              </a:rPr>
              <a:t> </a:t>
            </a:r>
          </a:p>
          <a:p>
            <a:r>
              <a:rPr lang="en-US" dirty="0">
                <a:solidFill>
                  <a:srgbClr val="FFFF00"/>
                </a:solidFill>
              </a:rPr>
              <a:t>https://arxiv.org/abs/1807.11928</a:t>
            </a:r>
            <a:endParaRPr lang="en-US" altLang="en-US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Measurements of azimuthal anisotropy and charged particle multiplicity in </a:t>
            </a:r>
            <a:r>
              <a:rPr lang="en-US" dirty="0" err="1">
                <a:solidFill>
                  <a:srgbClr val="FFFF00"/>
                </a:solidFill>
              </a:rPr>
              <a:t>d+Au</a:t>
            </a:r>
            <a:r>
              <a:rPr lang="en-US" dirty="0">
                <a:solidFill>
                  <a:srgbClr val="FFFF00"/>
                </a:solidFill>
              </a:rPr>
              <a:t> collisions at 200, 62.4, 39, 19.6 GeV</a:t>
            </a:r>
          </a:p>
          <a:p>
            <a:r>
              <a:rPr lang="en-US" dirty="0">
                <a:solidFill>
                  <a:srgbClr val="FFFF00"/>
                </a:solidFill>
              </a:rPr>
              <a:t>https://arxiv.org/abs/1708.06983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Measurements of multiparticle correlations in </a:t>
            </a:r>
            <a:r>
              <a:rPr lang="en-US" dirty="0" err="1">
                <a:solidFill>
                  <a:srgbClr val="FFFF00"/>
                </a:solidFill>
              </a:rPr>
              <a:t>d+Au</a:t>
            </a:r>
            <a:r>
              <a:rPr lang="en-US" dirty="0">
                <a:solidFill>
                  <a:srgbClr val="FFFF00"/>
                </a:solidFill>
              </a:rPr>
              <a:t> collisions at 200, 62.4, 39, 19.6 GeV and </a:t>
            </a:r>
            <a:r>
              <a:rPr lang="en-US" dirty="0" err="1">
                <a:solidFill>
                  <a:srgbClr val="FFFF00"/>
                </a:solidFill>
              </a:rPr>
              <a:t>p+Au</a:t>
            </a:r>
            <a:r>
              <a:rPr lang="en-US" dirty="0">
                <a:solidFill>
                  <a:srgbClr val="FFFF00"/>
                </a:solidFill>
              </a:rPr>
              <a:t> collisions at 200 GeV and implications for collective behavior</a:t>
            </a:r>
          </a:p>
          <a:p>
            <a:r>
              <a:rPr lang="en-US" dirty="0">
                <a:solidFill>
                  <a:srgbClr val="FFFF00"/>
                </a:solidFill>
              </a:rPr>
              <a:t>https://arxiv.org/abs/1707.06108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D42AE-D36D-4042-B668-0205B6ABE9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9" t="4884" r="2664" b="5692"/>
          <a:stretch/>
        </p:blipFill>
        <p:spPr>
          <a:xfrm>
            <a:off x="199949" y="192454"/>
            <a:ext cx="4372051" cy="28921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8D41EB-66E8-444F-AF69-CCB5EDF4D019}"/>
              </a:ext>
            </a:extLst>
          </p:cNvPr>
          <p:cNvSpPr txBox="1"/>
          <p:nvPr/>
        </p:nvSpPr>
        <p:spPr>
          <a:xfrm>
            <a:off x="4586438" y="250440"/>
            <a:ext cx="45575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d+Au</a:t>
            </a:r>
            <a:r>
              <a:rPr lang="en-US" sz="2800" dirty="0"/>
              <a:t> Beam Energy Scan 2016</a:t>
            </a:r>
          </a:p>
          <a:p>
            <a:endParaRPr lang="en-US" sz="2800" dirty="0"/>
          </a:p>
          <a:p>
            <a:r>
              <a:rPr lang="en-US" sz="2800" dirty="0"/>
              <a:t>Lots of good published experimental data…</a:t>
            </a:r>
          </a:p>
          <a:p>
            <a:endParaRPr lang="en-US" sz="2800" dirty="0"/>
          </a:p>
          <a:p>
            <a:r>
              <a:rPr lang="en-US" sz="2800" dirty="0"/>
              <a:t>Please take a look!</a:t>
            </a:r>
          </a:p>
        </p:txBody>
      </p:sp>
    </p:spTree>
    <p:extLst>
      <p:ext uri="{BB962C8B-B14F-4D97-AF65-F5344CB8AC3E}">
        <p14:creationId xmlns:p14="http://schemas.microsoft.com/office/powerpoint/2010/main" val="3667564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2F5B8-11F3-427E-B831-96FEFD785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3BC9DF-6CE6-4329-B603-3C63C9CE3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21" b="14913"/>
          <a:stretch/>
        </p:blipFill>
        <p:spPr>
          <a:xfrm>
            <a:off x="0" y="1"/>
            <a:ext cx="914400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437408-DBDA-405A-83AE-EE1DEEE488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56" b="11778"/>
          <a:stretch/>
        </p:blipFill>
        <p:spPr>
          <a:xfrm>
            <a:off x="0" y="3429000"/>
            <a:ext cx="914400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69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15327</TotalTime>
  <Words>1163</Words>
  <Application>Microsoft Office PowerPoint</Application>
  <PresentationFormat>On-screen Show (4:3)</PresentationFormat>
  <Paragraphs>214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Yu Gothic</vt:lpstr>
      <vt:lpstr>Arial</vt:lpstr>
      <vt:lpstr>Arial</vt:lpstr>
      <vt:lpstr>Calibri</vt:lpstr>
      <vt:lpstr>Calibri Light</vt:lpstr>
      <vt:lpstr>Corbel</vt:lpstr>
      <vt:lpstr>Helvetica Light</vt:lpstr>
      <vt:lpstr>Helvetica Neue Light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 Nagle</dc:creator>
  <cp:lastModifiedBy>James L Nagle</cp:lastModifiedBy>
  <cp:revision>298</cp:revision>
  <dcterms:created xsi:type="dcterms:W3CDTF">2018-07-04T13:10:55Z</dcterms:created>
  <dcterms:modified xsi:type="dcterms:W3CDTF">2018-09-06T09:44:47Z</dcterms:modified>
</cp:coreProperties>
</file>