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256" r:id="rId2"/>
    <p:sldId id="324" r:id="rId3"/>
    <p:sldId id="326" r:id="rId4"/>
    <p:sldId id="258" r:id="rId5"/>
    <p:sldId id="332" r:id="rId6"/>
    <p:sldId id="292" r:id="rId7"/>
    <p:sldId id="293" r:id="rId8"/>
    <p:sldId id="294" r:id="rId9"/>
    <p:sldId id="328" r:id="rId10"/>
    <p:sldId id="329" r:id="rId11"/>
    <p:sldId id="295" r:id="rId12"/>
    <p:sldId id="300" r:id="rId13"/>
    <p:sldId id="296" r:id="rId14"/>
    <p:sldId id="257" r:id="rId15"/>
    <p:sldId id="260" r:id="rId16"/>
    <p:sldId id="316" r:id="rId17"/>
    <p:sldId id="305" r:id="rId18"/>
    <p:sldId id="290" r:id="rId19"/>
    <p:sldId id="298" r:id="rId20"/>
    <p:sldId id="336" r:id="rId21"/>
    <p:sldId id="302" r:id="rId22"/>
    <p:sldId id="337" r:id="rId23"/>
    <p:sldId id="338" r:id="rId24"/>
    <p:sldId id="318" r:id="rId25"/>
    <p:sldId id="261" r:id="rId26"/>
    <p:sldId id="262" r:id="rId27"/>
    <p:sldId id="282" r:id="rId28"/>
    <p:sldId id="307" r:id="rId29"/>
    <p:sldId id="284" r:id="rId30"/>
    <p:sldId id="309" r:id="rId31"/>
    <p:sldId id="264" r:id="rId32"/>
    <p:sldId id="265" r:id="rId33"/>
    <p:sldId id="327" r:id="rId34"/>
    <p:sldId id="267" r:id="rId35"/>
    <p:sldId id="268" r:id="rId36"/>
    <p:sldId id="270" r:id="rId37"/>
    <p:sldId id="271" r:id="rId38"/>
    <p:sldId id="286" r:id="rId39"/>
    <p:sldId id="339" r:id="rId40"/>
    <p:sldId id="304" r:id="rId41"/>
    <p:sldId id="289" r:id="rId42"/>
    <p:sldId id="306" r:id="rId43"/>
    <p:sldId id="303" r:id="rId44"/>
    <p:sldId id="317" r:id="rId45"/>
    <p:sldId id="274" r:id="rId46"/>
    <p:sldId id="308" r:id="rId47"/>
    <p:sldId id="311" r:id="rId48"/>
    <p:sldId id="283" r:id="rId49"/>
    <p:sldId id="276" r:id="rId50"/>
    <p:sldId id="273" r:id="rId51"/>
    <p:sldId id="341" r:id="rId52"/>
    <p:sldId id="331" r:id="rId53"/>
    <p:sldId id="263" r:id="rId54"/>
    <p:sldId id="33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FF00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6A0E-00F0-4E2C-AF05-D92B9981882B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C40F-3F65-4C38-B040-264C186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19A1-1585-4CF6-B1E3-C116397C8720}" type="datetime1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1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05C5-BE1C-4AC7-B1B6-03A07BD4A23A}" type="datetime1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9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A0E7-14DD-4501-910B-8B60085464F3}" type="datetime1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AF60-7630-42FB-A0B2-C49148CEC657}" type="datetime1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A086-A35B-470B-89CC-A59B3D6BEECC}" type="datetime1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1D-8390-4D2D-A857-061495B9B40F}" type="datetime1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9DB3-C4EE-4B49-A5E6-FE45C1DDDBE0}" type="datetime1">
              <a:rPr lang="en-US" smtClean="0"/>
              <a:t>8/19/2018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3FD5-A271-49D0-98CA-0D0B09DF6B1D}" type="datetime1">
              <a:rPr lang="en-US" smtClean="0"/>
              <a:t>8/19/2018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0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95EA-1BA8-43D8-9FAF-629B2163F298}" type="datetime1">
              <a:rPr lang="en-US" smtClean="0"/>
              <a:t>8/19/2018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0F4-3836-4098-819F-902F9093721A}" type="datetime1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0758-318B-44A3-BC57-404D8AA5ACFF}" type="datetime1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5FB8-E172-482E-B257-DCBBDE399983}" type="datetime1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3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2D25A3-32F4-4D0F-951C-90EB0E455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24" t="15903" r="40318" b="39994"/>
          <a:stretch/>
        </p:blipFill>
        <p:spPr>
          <a:xfrm>
            <a:off x="6150543" y="2429274"/>
            <a:ext cx="2993457" cy="3647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A2E7F-8355-4EF9-9BDC-86E796036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0" t="28135" r="79976" b="51617"/>
          <a:stretch/>
        </p:blipFill>
        <p:spPr>
          <a:xfrm>
            <a:off x="4420403" y="2939411"/>
            <a:ext cx="1347536" cy="16747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EC946-B198-4DDB-B502-DBD0DB913AA1}"/>
              </a:ext>
            </a:extLst>
          </p:cNvPr>
          <p:cNvSpPr/>
          <p:nvPr/>
        </p:nvSpPr>
        <p:spPr>
          <a:xfrm>
            <a:off x="6087978" y="2429274"/>
            <a:ext cx="1106906" cy="337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6AE99-8FA2-4469-B7E9-DF6D4F4B6334}"/>
              </a:ext>
            </a:extLst>
          </p:cNvPr>
          <p:cNvSpPr/>
          <p:nvPr/>
        </p:nvSpPr>
        <p:spPr>
          <a:xfrm>
            <a:off x="264690" y="227390"/>
            <a:ext cx="853761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</a:rPr>
              <a:t>Creating circular, elliptical, and triangular droplets of quark-gluon plasma</a:t>
            </a:r>
          </a:p>
          <a:p>
            <a:r>
              <a:rPr lang="en-US" sz="7200" i="1" dirty="0">
                <a:latin typeface="arial" panose="020B0604020202020204" pitchFamily="34" charset="0"/>
              </a:rPr>
              <a:t> </a:t>
            </a:r>
            <a:br>
              <a:rPr lang="en-US" sz="4400" i="1" dirty="0">
                <a:latin typeface="arial" panose="020B0604020202020204" pitchFamily="34" charset="0"/>
              </a:rPr>
            </a:br>
            <a:r>
              <a:rPr lang="en-US" sz="3200" i="1" dirty="0">
                <a:latin typeface="arial" panose="020B0604020202020204" pitchFamily="34" charset="0"/>
              </a:rPr>
              <a:t>Jamie Nagle </a:t>
            </a:r>
          </a:p>
          <a:p>
            <a:r>
              <a:rPr lang="en-US" sz="3200" i="1" dirty="0">
                <a:latin typeface="arial" panose="020B0604020202020204" pitchFamily="34" charset="0"/>
              </a:rPr>
              <a:t>University of Colorado Boulder </a:t>
            </a:r>
          </a:p>
          <a:p>
            <a:r>
              <a:rPr lang="en-US" sz="3200" i="1" dirty="0">
                <a:latin typeface="arial" panose="020B0604020202020204" pitchFamily="34" charset="0"/>
              </a:rPr>
              <a:t>and CEA/</a:t>
            </a:r>
            <a:r>
              <a:rPr lang="en-US" sz="3200" i="1" dirty="0" err="1">
                <a:latin typeface="arial" panose="020B0604020202020204" pitchFamily="34" charset="0"/>
              </a:rPr>
              <a:t>IPhT</a:t>
            </a:r>
            <a:r>
              <a:rPr lang="en-US" sz="3200" i="1" dirty="0">
                <a:latin typeface="arial" panose="020B0604020202020204" pitchFamily="34" charset="0"/>
              </a:rPr>
              <a:t>/</a:t>
            </a:r>
            <a:r>
              <a:rPr lang="en-US" sz="3200" i="1" dirty="0" err="1">
                <a:latin typeface="arial" panose="020B0604020202020204" pitchFamily="34" charset="0"/>
              </a:rPr>
              <a:t>Saclay</a:t>
            </a:r>
            <a:endParaRPr lang="en-US" sz="3200" i="1" dirty="0">
              <a:latin typeface="arial" panose="020B0604020202020204" pitchFamily="34" charset="0"/>
            </a:endParaRPr>
          </a:p>
          <a:p>
            <a:endParaRPr lang="en-US" sz="44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Kuvahaun tulos haulle niels bohr institute">
            <a:extLst>
              <a:ext uri="{FF2B5EF4-FFF2-40B4-BE49-F238E27FC236}">
                <a16:creationId xmlns:a16="http://schemas.microsoft.com/office/drawing/2014/main" id="{B9B3314B-54EC-4166-9101-0A5B6947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5" y="5383406"/>
            <a:ext cx="2786514" cy="138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674FC-9699-4143-80B9-41C10A0596E6}"/>
              </a:ext>
            </a:extLst>
          </p:cNvPr>
          <p:cNvSpPr txBox="1"/>
          <p:nvPr/>
        </p:nvSpPr>
        <p:spPr>
          <a:xfrm>
            <a:off x="948089" y="6256550"/>
            <a:ext cx="2820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Seminar on August 16, 2018</a:t>
            </a:r>
          </a:p>
        </p:txBody>
      </p:sp>
    </p:spTree>
    <p:extLst>
      <p:ext uri="{BB962C8B-B14F-4D97-AF65-F5344CB8AC3E}">
        <p14:creationId xmlns:p14="http://schemas.microsoft.com/office/powerpoint/2010/main" val="422807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D618-D065-4135-AD06-0DDDD2192E8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296" y="205260"/>
            <a:ext cx="3810000" cy="3177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60" y="212607"/>
            <a:ext cx="3400874" cy="3164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131" y="3476337"/>
            <a:ext cx="3810011" cy="289706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447802" y="4641528"/>
            <a:ext cx="378655" cy="517741"/>
          </a:xfrm>
          <a:custGeom>
            <a:avLst/>
            <a:gdLst>
              <a:gd name="connsiteX0" fmla="*/ 0 w 253218"/>
              <a:gd name="connsiteY0" fmla="*/ 33973 h 357530"/>
              <a:gd name="connsiteX1" fmla="*/ 168812 w 253218"/>
              <a:gd name="connsiteY1" fmla="*/ 33973 h 357530"/>
              <a:gd name="connsiteX2" fmla="*/ 112541 w 253218"/>
              <a:gd name="connsiteY2" fmla="*/ 160583 h 357530"/>
              <a:gd name="connsiteX3" fmla="*/ 84406 w 253218"/>
              <a:gd name="connsiteY3" fmla="*/ 202786 h 357530"/>
              <a:gd name="connsiteX4" fmla="*/ 126609 w 253218"/>
              <a:gd name="connsiteY4" fmla="*/ 230921 h 357530"/>
              <a:gd name="connsiteX5" fmla="*/ 253218 w 253218"/>
              <a:gd name="connsiteY5" fmla="*/ 244989 h 357530"/>
              <a:gd name="connsiteX6" fmla="*/ 239150 w 253218"/>
              <a:gd name="connsiteY6" fmla="*/ 329395 h 357530"/>
              <a:gd name="connsiteX7" fmla="*/ 196947 w 253218"/>
              <a:gd name="connsiteY7" fmla="*/ 357530 h 35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8" h="357530">
                <a:moveTo>
                  <a:pt x="0" y="33973"/>
                </a:moveTo>
                <a:cubicBezTo>
                  <a:pt x="21233" y="30434"/>
                  <a:pt x="147579" y="0"/>
                  <a:pt x="168812" y="33973"/>
                </a:cubicBezTo>
                <a:cubicBezTo>
                  <a:pt x="214799" y="107553"/>
                  <a:pt x="150491" y="135282"/>
                  <a:pt x="112541" y="160583"/>
                </a:cubicBezTo>
                <a:cubicBezTo>
                  <a:pt x="103163" y="174651"/>
                  <a:pt x="81090" y="186207"/>
                  <a:pt x="84406" y="202786"/>
                </a:cubicBezTo>
                <a:cubicBezTo>
                  <a:pt x="87722" y="219365"/>
                  <a:pt x="110207" y="226820"/>
                  <a:pt x="126609" y="230921"/>
                </a:cubicBezTo>
                <a:cubicBezTo>
                  <a:pt x="167804" y="241220"/>
                  <a:pt x="211015" y="240300"/>
                  <a:pt x="253218" y="244989"/>
                </a:cubicBezTo>
                <a:cubicBezTo>
                  <a:pt x="248529" y="273124"/>
                  <a:pt x="251906" y="303883"/>
                  <a:pt x="239150" y="329395"/>
                </a:cubicBezTo>
                <a:cubicBezTo>
                  <a:pt x="231589" y="344517"/>
                  <a:pt x="196947" y="357530"/>
                  <a:pt x="196947" y="35753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150717" y="4987666"/>
            <a:ext cx="861990" cy="1835277"/>
            <a:chOff x="6248400" y="3886200"/>
            <a:chExt cx="1524000" cy="1828800"/>
          </a:xfrm>
        </p:grpSpPr>
        <p:sp>
          <p:nvSpPr>
            <p:cNvPr id="9" name="Oval 8"/>
            <p:cNvSpPr/>
            <p:nvPr/>
          </p:nvSpPr>
          <p:spPr>
            <a:xfrm>
              <a:off x="6248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162800" y="4114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104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629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477000" y="4876800"/>
              <a:ext cx="457200" cy="4572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858000" y="3886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858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10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8580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7056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4770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010400" y="5257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239000" y="47244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39000" y="5029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315200" y="4419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1293056" y="4491451"/>
            <a:ext cx="228600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45381" y="5078604"/>
            <a:ext cx="331763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82223" y="3588603"/>
            <a:ext cx="3209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endParaRPr lang="en-US" sz="2400" dirty="0"/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Sometimes the neutron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misses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4896" y="183527"/>
            <a:ext cx="8259281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Deuteron wavefunction is well known and the geometry validated by experiment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7F6288-2807-4440-B0A9-7072FB901A84}"/>
              </a:ext>
            </a:extLst>
          </p:cNvPr>
          <p:cNvSpPr/>
          <p:nvPr/>
        </p:nvSpPr>
        <p:spPr>
          <a:xfrm>
            <a:off x="264695" y="6373404"/>
            <a:ext cx="3128210" cy="44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5A380-1B17-4332-B9D3-82A3C8B7EEAC}"/>
              </a:ext>
            </a:extLst>
          </p:cNvPr>
          <p:cNvSpPr/>
          <p:nvPr/>
        </p:nvSpPr>
        <p:spPr>
          <a:xfrm>
            <a:off x="920960" y="3476337"/>
            <a:ext cx="3400874" cy="28970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9200" y="6443247"/>
            <a:ext cx="693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http://journals.aps.org/prc/abstract/10.1103/PhysRevC.90.034902</a:t>
            </a:r>
          </a:p>
        </p:txBody>
      </p:sp>
    </p:spTree>
    <p:extLst>
      <p:ext uri="{BB962C8B-B14F-4D97-AF65-F5344CB8AC3E}">
        <p14:creationId xmlns:p14="http://schemas.microsoft.com/office/powerpoint/2010/main" val="11588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6" grpId="0" animBg="1"/>
      <p:bldP spid="28" grpId="0"/>
      <p:bldP spid="29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A706E-2ED9-4528-ADC6-E1AEE27A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26B63-C342-4FFF-A982-470C6455E0D2}"/>
              </a:ext>
            </a:extLst>
          </p:cNvPr>
          <p:cNvSpPr txBox="1"/>
          <p:nvPr/>
        </p:nvSpPr>
        <p:spPr>
          <a:xfrm>
            <a:off x="2816611" y="-19122"/>
            <a:ext cx="363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Experimental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9356C-A08C-42D6-8FDF-E9DCA6F4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5" y="718213"/>
            <a:ext cx="3516992" cy="5665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9D312-CC21-4903-B7D9-7C392CB62DE9}"/>
              </a:ext>
            </a:extLst>
          </p:cNvPr>
          <p:cNvSpPr txBox="1"/>
          <p:nvPr/>
        </p:nvSpPr>
        <p:spPr>
          <a:xfrm>
            <a:off x="275121" y="6423266"/>
            <a:ext cx="3682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https://arxiv.org/abs/1805.02973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4B06E-74BB-4577-8579-0F465217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395" y="1648013"/>
            <a:ext cx="3768397" cy="395058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C7AAAD-8380-4B66-A417-132ABC26AD85}"/>
              </a:ext>
            </a:extLst>
          </p:cNvPr>
          <p:cNvSpPr txBox="1"/>
          <p:nvPr/>
        </p:nvSpPr>
        <p:spPr>
          <a:xfrm>
            <a:off x="4342016" y="866377"/>
            <a:ext cx="430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Follows ordering of eccentricities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546B9-80EB-4549-A9C7-573A854BC8BE}"/>
              </a:ext>
            </a:extLst>
          </p:cNvPr>
          <p:cNvSpPr txBox="1"/>
          <p:nvPr/>
        </p:nvSpPr>
        <p:spPr>
          <a:xfrm>
            <a:off x="4114800" y="5776877"/>
            <a:ext cx="494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However, multiplicity also plays a role</a:t>
            </a:r>
          </a:p>
        </p:txBody>
      </p:sp>
    </p:spTree>
    <p:extLst>
      <p:ext uri="{BB962C8B-B14F-4D97-AF65-F5344CB8AC3E}">
        <p14:creationId xmlns:p14="http://schemas.microsoft.com/office/powerpoint/2010/main" val="26150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96E66-8188-4023-92F2-CA820AB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05A4A-2553-4429-85E2-520CBA70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074"/>
            <a:ext cx="9144000" cy="2623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D7DAD-B340-41A4-A680-68C342B1324D}"/>
              </a:ext>
            </a:extLst>
          </p:cNvPr>
          <p:cNvSpPr txBox="1"/>
          <p:nvPr/>
        </p:nvSpPr>
        <p:spPr>
          <a:xfrm>
            <a:off x="2283512" y="3930312"/>
            <a:ext cx="44101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FF00"/>
                </a:solidFill>
              </a:rPr>
              <a:t>Midrapidity Values</a:t>
            </a:r>
          </a:p>
          <a:p>
            <a:pPr algn="ctr"/>
            <a:r>
              <a:rPr lang="en-US" sz="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12         </a:t>
            </a:r>
            <a:r>
              <a:rPr lang="en-US" sz="2800" dirty="0" err="1">
                <a:solidFill>
                  <a:srgbClr val="FFFF00"/>
                </a:solidFill>
              </a:rPr>
              <a:t>p+Au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 </a:t>
            </a:r>
            <a:r>
              <a:rPr lang="en-US" sz="2800" dirty="0">
                <a:solidFill>
                  <a:srgbClr val="FFFF00"/>
                </a:solidFill>
              </a:rPr>
              <a:t>~ 18         </a:t>
            </a:r>
            <a:r>
              <a:rPr lang="en-US" sz="2800" dirty="0" err="1">
                <a:solidFill>
                  <a:srgbClr val="FFFF00"/>
                </a:solidFill>
              </a:rPr>
              <a:t>d+Au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22     </a:t>
            </a:r>
            <a:r>
              <a:rPr lang="en-US" sz="2800" baseline="30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He+Au 0-5%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D745E-6B2C-4BF7-A30D-B09F87D56524}"/>
              </a:ext>
            </a:extLst>
          </p:cNvPr>
          <p:cNvSpPr txBox="1"/>
          <p:nvPr/>
        </p:nvSpPr>
        <p:spPr>
          <a:xfrm>
            <a:off x="2513743" y="39652"/>
            <a:ext cx="4116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Particle Multiplicities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C0CF6-B6B3-42FA-A857-A5B72A5BF341}"/>
              </a:ext>
            </a:extLst>
          </p:cNvPr>
          <p:cNvSpPr txBox="1"/>
          <p:nvPr/>
        </p:nvSpPr>
        <p:spPr>
          <a:xfrm>
            <a:off x="264694" y="5924170"/>
            <a:ext cx="861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Hydrodynamic calculations include the initial geometry differences and match the particle multiplicity for each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8194F-236D-4174-A657-D3E023896C62}"/>
              </a:ext>
            </a:extLst>
          </p:cNvPr>
          <p:cNvSpPr txBox="1"/>
          <p:nvPr/>
        </p:nvSpPr>
        <p:spPr>
          <a:xfrm>
            <a:off x="6246803" y="3525404"/>
            <a:ext cx="296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https://arxiv.org/abs/1807.11928</a:t>
            </a:r>
          </a:p>
        </p:txBody>
      </p:sp>
    </p:spTree>
    <p:extLst>
      <p:ext uri="{BB962C8B-B14F-4D97-AF65-F5344CB8AC3E}">
        <p14:creationId xmlns:p14="http://schemas.microsoft.com/office/powerpoint/2010/main" val="3160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5449D-95A0-4C4F-BEC8-C664AF3A095D}"/>
              </a:ext>
            </a:extLst>
          </p:cNvPr>
          <p:cNvSpPr/>
          <p:nvPr/>
        </p:nvSpPr>
        <p:spPr>
          <a:xfrm>
            <a:off x="150725" y="819352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FBAB5-1D29-4F68-8DF4-0F406DBF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6FDEB-18DF-4EDC-B0F9-466B0138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389042"/>
            <a:ext cx="8763959" cy="348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DF3CB-B75B-483A-9457-4234243A93FD}"/>
              </a:ext>
            </a:extLst>
          </p:cNvPr>
          <p:cNvSpPr txBox="1"/>
          <p:nvPr/>
        </p:nvSpPr>
        <p:spPr>
          <a:xfrm>
            <a:off x="2189747" y="38502"/>
            <a:ext cx="525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Hydrodynamic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40BF9-608B-4BFB-BF9B-DCEE44B42A32}"/>
              </a:ext>
            </a:extLst>
          </p:cNvPr>
          <p:cNvSpPr txBox="1"/>
          <p:nvPr/>
        </p:nvSpPr>
        <p:spPr>
          <a:xfrm>
            <a:off x="926950" y="5029199"/>
            <a:ext cx="73008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 agreement with v</a:t>
            </a:r>
            <a:r>
              <a:rPr lang="en-US" sz="2400" baseline="-25000" dirty="0"/>
              <a:t>2</a:t>
            </a:r>
            <a:r>
              <a:rPr lang="en-US" sz="2400" dirty="0"/>
              <a:t>, v</a:t>
            </a:r>
            <a:r>
              <a:rPr lang="en-US" sz="2400" baseline="-25000" dirty="0"/>
              <a:t>3</a:t>
            </a:r>
            <a:r>
              <a:rPr lang="en-US" sz="2400" dirty="0"/>
              <a:t> (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) for all three systems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SONIC is a published prediction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No tuning of parameters or options for different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745C7-8F59-41F4-9D5E-A8885D173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819352"/>
            <a:ext cx="779646" cy="656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F51DA-268A-4BB9-A1F8-0F4FB680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840401"/>
            <a:ext cx="842225" cy="707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AB7E0-B6DB-45C5-BE9F-A0D82A05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879359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222A-6693-4770-B02D-B03EB8AB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AE513-EF7D-4A0F-9FDB-84ED544B2300}"/>
              </a:ext>
            </a:extLst>
          </p:cNvPr>
          <p:cNvSpPr txBox="1"/>
          <p:nvPr/>
        </p:nvSpPr>
        <p:spPr>
          <a:xfrm>
            <a:off x="1732546" y="81815"/>
            <a:ext cx="562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Parton Transport Explanation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F273F-14E0-4F83-9B5E-AA1E0CCD6BCC}"/>
              </a:ext>
            </a:extLst>
          </p:cNvPr>
          <p:cNvSpPr txBox="1"/>
          <p:nvPr/>
        </p:nvSpPr>
        <p:spPr>
          <a:xfrm>
            <a:off x="485185" y="3076582"/>
            <a:ext cx="86816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AMPT Escape Mechanism paper finds very few scatterings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He </a:t>
            </a:r>
            <a:r>
              <a:rPr lang="en-US" sz="2000" i="1" dirty="0">
                <a:solidFill>
                  <a:srgbClr val="FFFF00"/>
                </a:solidFill>
              </a:rPr>
              <a:t>et al</a:t>
            </a:r>
            <a:r>
              <a:rPr lang="en-US" sz="2000" dirty="0">
                <a:solidFill>
                  <a:srgbClr val="FFFF00"/>
                </a:solidFill>
              </a:rPr>
              <a:t>., https://arxiv.org/abs/1601.00878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Recent analytic approach generates significant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with single scatter 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Kurkela</a:t>
            </a:r>
            <a:r>
              <a:rPr lang="en-US" sz="2000" dirty="0">
                <a:solidFill>
                  <a:srgbClr val="FFFF00"/>
                </a:solidFill>
              </a:rPr>
              <a:t>, Wiedemann, Wu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arXiv:1805.04081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arXiv</a:t>
            </a:r>
            <a:r>
              <a:rPr lang="en-US" sz="2000" dirty="0">
                <a:solidFill>
                  <a:srgbClr val="FFFF00"/>
                </a:solidFill>
              </a:rPr>
              <a:t>: 1803.02072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F0903-91F1-4A7A-ABB8-149D45F45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4"/>
          <a:stretch/>
        </p:blipFill>
        <p:spPr>
          <a:xfrm>
            <a:off x="3904362" y="4661452"/>
            <a:ext cx="5107175" cy="2060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4CE25-3DB3-4637-8A78-C38B3E306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47" y="796194"/>
            <a:ext cx="2226484" cy="2119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DE4B4-0773-48D1-B04A-DF2CA1E1ACBA}"/>
              </a:ext>
            </a:extLst>
          </p:cNvPr>
          <p:cNvSpPr txBox="1"/>
          <p:nvPr/>
        </p:nvSpPr>
        <p:spPr>
          <a:xfrm>
            <a:off x="457200" y="976554"/>
            <a:ext cx="6068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limit of many scatters per </a:t>
            </a:r>
            <a:r>
              <a:rPr lang="en-US" sz="2400" dirty="0" err="1"/>
              <a:t>parton</a:t>
            </a:r>
            <a:r>
              <a:rPr lang="en-US" sz="2400" dirty="0"/>
              <a:t> (&gt; 4-5),   this might be a dual picture to hydrodynamics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However, if most </a:t>
            </a:r>
            <a:r>
              <a:rPr lang="en-US" sz="2400" dirty="0" err="1"/>
              <a:t>partons</a:t>
            </a:r>
            <a:r>
              <a:rPr lang="en-US" sz="2400" dirty="0"/>
              <a:t> have zero scatters and others have just one, that seems different</a:t>
            </a:r>
          </a:p>
        </p:txBody>
      </p:sp>
    </p:spTree>
    <p:extLst>
      <p:ext uri="{BB962C8B-B14F-4D97-AF65-F5344CB8AC3E}">
        <p14:creationId xmlns:p14="http://schemas.microsoft.com/office/powerpoint/2010/main" val="2210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E5420D-88C2-448B-9E2D-AABB54E1E197}"/>
              </a:ext>
            </a:extLst>
          </p:cNvPr>
          <p:cNvSpPr txBox="1"/>
          <p:nvPr/>
        </p:nvSpPr>
        <p:spPr>
          <a:xfrm>
            <a:off x="453465" y="37407"/>
            <a:ext cx="8452762" cy="123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Small system studies with AMPT (publicly available code)</a:t>
            </a:r>
          </a:p>
          <a:p>
            <a:pPr algn="ctr"/>
            <a:r>
              <a:rPr lang="en-US" sz="1050" dirty="0"/>
              <a:t> </a:t>
            </a:r>
          </a:p>
          <a:p>
            <a:pPr algn="ctr"/>
            <a:r>
              <a:rPr lang="en-US" dirty="0"/>
              <a:t>Nagle et al., arXiv:1707.02307,  </a:t>
            </a:r>
            <a:r>
              <a:rPr lang="en-US" dirty="0" err="1"/>
              <a:t>Orjuela</a:t>
            </a:r>
            <a:r>
              <a:rPr lang="en-US" dirty="0"/>
              <a:t> Koop et al., arXiv:1512.06949,  arXiv:1501.06880</a:t>
            </a:r>
          </a:p>
          <a:p>
            <a:pPr algn="ctr"/>
            <a:r>
              <a:rPr lang="en-US" dirty="0" err="1"/>
              <a:t>Bozek</a:t>
            </a:r>
            <a:r>
              <a:rPr lang="en-US" dirty="0"/>
              <a:t>, </a:t>
            </a:r>
            <a:r>
              <a:rPr lang="en-US" dirty="0" err="1"/>
              <a:t>Bzdak</a:t>
            </a:r>
            <a:r>
              <a:rPr lang="en-US" dirty="0"/>
              <a:t>, Ma,  arXiv:1503.03655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4724D-BAA4-47B3-9391-40CA11FDE6D7}"/>
              </a:ext>
            </a:extLst>
          </p:cNvPr>
          <p:cNvSpPr txBox="1"/>
          <p:nvPr/>
        </p:nvSpPr>
        <p:spPr>
          <a:xfrm>
            <a:off x="91770" y="5177626"/>
            <a:ext cx="917615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v2.25t5 relative to true geometry defined by initial nucleons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string melting mode, </a:t>
            </a:r>
            <a:r>
              <a:rPr lang="en-US" sz="2400" dirty="0" err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FFFF00"/>
                </a:solidFill>
              </a:rPr>
              <a:t>parton</a:t>
            </a:r>
            <a:r>
              <a:rPr lang="en-US" sz="2400" dirty="0">
                <a:solidFill>
                  <a:srgbClr val="FFFF00"/>
                </a:solidFill>
              </a:rPr>
              <a:t> = 0.75 </a:t>
            </a:r>
            <a:r>
              <a:rPr lang="en-US" sz="2400" dirty="0" err="1">
                <a:solidFill>
                  <a:srgbClr val="FFFF00"/>
                </a:solidFill>
              </a:rPr>
              <a:t>mb</a:t>
            </a:r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Poor quantitative agreement with data,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but rough agreement with system </a:t>
            </a:r>
            <a:r>
              <a:rPr lang="en-US" sz="2400" dirty="0" err="1">
                <a:solidFill>
                  <a:srgbClr val="FFFF00"/>
                </a:solidFill>
              </a:rPr>
              <a:t>v</a:t>
            </a:r>
            <a:r>
              <a:rPr lang="en-US" sz="2400" baseline="-25000" dirty="0" err="1">
                <a:solidFill>
                  <a:srgbClr val="FFFF00"/>
                </a:solidFill>
              </a:rPr>
              <a:t>n</a:t>
            </a:r>
            <a:r>
              <a:rPr lang="en-US" sz="2400" dirty="0">
                <a:solidFill>
                  <a:srgbClr val="FFFF00"/>
                </a:solidFill>
              </a:rPr>
              <a:t> ordering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E338C-8A98-4D74-AB4B-EAEB4654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832548"/>
            <a:ext cx="8755505" cy="32822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77FD0A-61D8-4037-B8DC-5CA8CA6D8A4D}"/>
              </a:ext>
            </a:extLst>
          </p:cNvPr>
          <p:cNvSpPr/>
          <p:nvPr/>
        </p:nvSpPr>
        <p:spPr>
          <a:xfrm>
            <a:off x="150725" y="1300610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DFD790-F559-4B1B-9118-6FFB3770E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1300610"/>
            <a:ext cx="779646" cy="656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874FD-7453-4ED3-8530-72E65B8C9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1321659"/>
            <a:ext cx="842225" cy="707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74EA0E-5F41-40B3-9457-73B858002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1360617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42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2884B-1097-4AF2-9DEB-054AACD9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320FE-8B0D-4BD3-A7CF-D52634B1BDF6}"/>
              </a:ext>
            </a:extLst>
          </p:cNvPr>
          <p:cNvSpPr txBox="1"/>
          <p:nvPr/>
        </p:nvSpPr>
        <p:spPr>
          <a:xfrm>
            <a:off x="134755" y="4900341"/>
            <a:ext cx="8946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fully modeling the Event Plane method in PHENIX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Better agreement in </a:t>
            </a:r>
            <a:r>
              <a:rPr lang="en-US" sz="2400" baseline="30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He+Au, but much worse in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 (non-flow),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insufficient statistics for v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 in the smaller systems (working on it)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CEBFA-D040-478F-8A04-8C75EFFA076C}"/>
              </a:ext>
            </a:extLst>
          </p:cNvPr>
          <p:cNvSpPr/>
          <p:nvPr/>
        </p:nvSpPr>
        <p:spPr>
          <a:xfrm>
            <a:off x="134755" y="896822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B70CC-D420-4816-9727-AD6FAB6D3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4286953" y="896822"/>
            <a:ext cx="779646" cy="656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17471-9D8A-4AE4-817E-2FC89461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52" t="13678" r="1991" b="65958"/>
          <a:stretch/>
        </p:blipFill>
        <p:spPr>
          <a:xfrm>
            <a:off x="6968019" y="917871"/>
            <a:ext cx="842225" cy="707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0934A-8739-45B9-991B-D53FF06A0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1548135" y="956829"/>
            <a:ext cx="644893" cy="596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B03-2E64-43E1-8481-939D968C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5" t="24560" r="11842" b="25252"/>
          <a:stretch/>
        </p:blipFill>
        <p:spPr>
          <a:xfrm>
            <a:off x="134755" y="1504969"/>
            <a:ext cx="8755505" cy="3241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75361-D925-4556-B6E0-4EC1ED08E6DA}"/>
              </a:ext>
            </a:extLst>
          </p:cNvPr>
          <p:cNvSpPr txBox="1"/>
          <p:nvPr/>
        </p:nvSpPr>
        <p:spPr>
          <a:xfrm>
            <a:off x="1104496" y="72361"/>
            <a:ext cx="719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Apples-to-Apples Comparison</a:t>
            </a:r>
          </a:p>
        </p:txBody>
      </p:sp>
    </p:spTree>
    <p:extLst>
      <p:ext uri="{BB962C8B-B14F-4D97-AF65-F5344CB8AC3E}">
        <p14:creationId xmlns:p14="http://schemas.microsoft.com/office/powerpoint/2010/main" val="2668116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CECD-8328-4AF2-908A-E79B155A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2EDE9-3B2C-4A09-88D8-E41931604037}"/>
              </a:ext>
            </a:extLst>
          </p:cNvPr>
          <p:cNvSpPr txBox="1"/>
          <p:nvPr/>
        </p:nvSpPr>
        <p:spPr>
          <a:xfrm>
            <a:off x="250257" y="587142"/>
            <a:ext cx="88937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Thoughts on AMPT and </a:t>
            </a:r>
            <a:r>
              <a:rPr lang="en-US" sz="2400" dirty="0" err="1"/>
              <a:t>parton</a:t>
            </a:r>
            <a:r>
              <a:rPr lang="en-US" sz="2400" dirty="0"/>
              <a:t> transport calculations:</a:t>
            </a:r>
          </a:p>
          <a:p>
            <a:endParaRPr lang="en-US" sz="2400" dirty="0"/>
          </a:p>
          <a:p>
            <a:r>
              <a:rPr lang="en-US" sz="2400" dirty="0"/>
              <a:t>Quasiparticle picture only useful if one can correctly identify quasiparticles and their properties (think Condensed Matter Physics)</a:t>
            </a:r>
          </a:p>
          <a:p>
            <a:endParaRPr lang="en-US" sz="2400" dirty="0"/>
          </a:p>
          <a:p>
            <a:r>
              <a:rPr lang="en-US" sz="2400" dirty="0">
                <a:sym typeface="Wingdings" panose="05000000000000000000" pitchFamily="2" charset="2"/>
              </a:rPr>
              <a:t>     </a:t>
            </a:r>
            <a:r>
              <a:rPr lang="en-US" sz="2400" dirty="0"/>
              <a:t>which in AMPT are nearly massless &lt; 20 MeV quarks, no gluons</a:t>
            </a:r>
          </a:p>
          <a:p>
            <a:endParaRPr lang="en-US" sz="2400" dirty="0"/>
          </a:p>
          <a:p>
            <a:r>
              <a:rPr lang="en-US" sz="2400" dirty="0"/>
              <a:t>Also, one then needs to describe the “cornucopia” of other observables.     For example, AMPT achieves the v2 PID dependence roughly via hadron </a:t>
            </a:r>
            <a:r>
              <a:rPr lang="en-US" sz="2400" dirty="0" err="1"/>
              <a:t>rescattering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Very important for the field to have multiple tools (beyond AMPT) to assess how this picture works…</a:t>
            </a:r>
          </a:p>
        </p:txBody>
      </p:sp>
    </p:spTree>
    <p:extLst>
      <p:ext uri="{BB962C8B-B14F-4D97-AF65-F5344CB8AC3E}">
        <p14:creationId xmlns:p14="http://schemas.microsoft.com/office/powerpoint/2010/main" val="275251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DBFD1-79C3-40DE-BE9D-D64E8E72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CF74F-DE8F-463F-AD7E-1D46CAC5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00" y="799842"/>
            <a:ext cx="8024200" cy="5921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891B7-25AA-454B-BBEB-9546FA4575DA}"/>
              </a:ext>
            </a:extLst>
          </p:cNvPr>
          <p:cNvSpPr txBox="1"/>
          <p:nvPr/>
        </p:nvSpPr>
        <p:spPr>
          <a:xfrm>
            <a:off x="2128897" y="63841"/>
            <a:ext cx="4738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Initial State Explanations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3FC49-37A3-495F-A2F9-29AC57EF693B}"/>
              </a:ext>
            </a:extLst>
          </p:cNvPr>
          <p:cNvSpPr/>
          <p:nvPr/>
        </p:nvSpPr>
        <p:spPr>
          <a:xfrm>
            <a:off x="4442059" y="6487427"/>
            <a:ext cx="221381" cy="144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2E642-2008-4827-AD26-D5ABCDB9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59BA8-F1E4-410D-BC85-D95E3FA2187E}"/>
              </a:ext>
            </a:extLst>
          </p:cNvPr>
          <p:cNvSpPr txBox="1"/>
          <p:nvPr/>
        </p:nvSpPr>
        <p:spPr>
          <a:xfrm>
            <a:off x="425761" y="5468026"/>
            <a:ext cx="845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Definitively rule out scenario where initial state correlations dominate via </a:t>
            </a:r>
            <a:r>
              <a:rPr lang="en-US" sz="2800" i="1" u="sng" dirty="0"/>
              <a:t>resolved domains of size 1/Q</a:t>
            </a:r>
            <a:r>
              <a:rPr lang="en-US" sz="2800" i="1" u="sng" baseline="-25000" dirty="0"/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F87DF-7037-4EF7-87F9-A5705A95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89" y="3789400"/>
            <a:ext cx="5058165" cy="772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88D94-66DF-4654-9BAF-99328447F2CD}"/>
              </a:ext>
            </a:extLst>
          </p:cNvPr>
          <p:cNvSpPr txBox="1"/>
          <p:nvPr/>
        </p:nvSpPr>
        <p:spPr>
          <a:xfrm>
            <a:off x="366454" y="4673855"/>
            <a:ext cx="845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Exactly the opposite of what is observed in data !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A6FD1B-B0D2-4823-BBDC-17F05C8231E6}"/>
              </a:ext>
            </a:extLst>
          </p:cNvPr>
          <p:cNvSpPr txBox="1">
            <a:spLocks/>
          </p:cNvSpPr>
          <p:nvPr/>
        </p:nvSpPr>
        <p:spPr>
          <a:xfrm>
            <a:off x="4954657" y="2530959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3D7F4A-5900-41CB-B165-8E91248E228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5FD9E-77CC-4BED-BB68-9F8D56D549F3}"/>
              </a:ext>
            </a:extLst>
          </p:cNvPr>
          <p:cNvSpPr txBox="1"/>
          <p:nvPr/>
        </p:nvSpPr>
        <p:spPr>
          <a:xfrm>
            <a:off x="96253" y="409906"/>
            <a:ext cx="52132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More domains that are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not aligned,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correlation effect is washed out.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Nice separation of scales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Deuteron size &gt;&gt; Domain Size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E074BB-D284-415C-BAFD-9DE102890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69" t="56956" r="35741" b="16327"/>
          <a:stretch/>
        </p:blipFill>
        <p:spPr>
          <a:xfrm>
            <a:off x="5449154" y="264051"/>
            <a:ext cx="3181149" cy="323245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ACB16B2-505F-4C14-94BC-D156C9B6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6884564" y="1542813"/>
            <a:ext cx="420868" cy="29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CE1C27F-C00F-4E44-A93A-FE912C98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 rot="12874928">
            <a:off x="6853807" y="2002918"/>
            <a:ext cx="482383" cy="3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2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E9BA5-0532-4EBE-B2D4-2E84EE94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3EB20-335C-4BEB-81A4-8AEFE44C6A6D}"/>
              </a:ext>
            </a:extLst>
          </p:cNvPr>
          <p:cNvSpPr txBox="1"/>
          <p:nvPr/>
        </p:nvSpPr>
        <p:spPr>
          <a:xfrm>
            <a:off x="1218292" y="170212"/>
            <a:ext cx="670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Standard Model of Heavy Ion Collisions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B2301-8D06-4426-AA72-B2430414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80" y="2032536"/>
            <a:ext cx="8154907" cy="3507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2DF84-0186-485E-87AC-733026D560D4}"/>
              </a:ext>
            </a:extLst>
          </p:cNvPr>
          <p:cNvSpPr txBox="1"/>
          <p:nvPr/>
        </p:nvSpPr>
        <p:spPr>
          <a:xfrm>
            <a:off x="1366318" y="6157491"/>
            <a:ext cx="6591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Nagle and </a:t>
            </a:r>
            <a:r>
              <a:rPr lang="en-US" dirty="0" err="1"/>
              <a:t>Zajc</a:t>
            </a:r>
            <a:r>
              <a:rPr lang="en-US" dirty="0"/>
              <a:t>, Annual Review, https://arxiv.org/abs/1801.03477</a:t>
            </a:r>
          </a:p>
          <a:p>
            <a:pPr algn="ctr"/>
            <a:r>
              <a:rPr lang="en-US" dirty="0"/>
              <a:t>Snellings and Heinz, Annual Review, https://arxiv.org/abs/1301.2826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2A84F-A014-429E-96FF-71B0392CF21A}"/>
              </a:ext>
            </a:extLst>
          </p:cNvPr>
          <p:cNvSpPr txBox="1"/>
          <p:nvPr/>
        </p:nvSpPr>
        <p:spPr>
          <a:xfrm>
            <a:off x="572703" y="812955"/>
            <a:ext cx="8345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At RHIC and LHC, energy deposit over system R &gt;&gt; </a:t>
            </a:r>
            <a:r>
              <a:rPr lang="en-US" sz="2400" dirty="0" err="1">
                <a:latin typeface="Symbol" panose="05050102010706020507" pitchFamily="18" charset="2"/>
              </a:rPr>
              <a:t>l</a:t>
            </a:r>
            <a:r>
              <a:rPr lang="en-US" sz="2400" baseline="-25000" dirty="0" err="1">
                <a:latin typeface="+mj-lt"/>
              </a:rPr>
              <a:t>mfp</a:t>
            </a:r>
            <a:r>
              <a:rPr lang="en-US" sz="2400" dirty="0"/>
              <a:t>, hydrodynamic evolution of quark-gluon plasma </a:t>
            </a:r>
          </a:p>
          <a:p>
            <a:pPr algn="ctr"/>
            <a:r>
              <a:rPr lang="en-US" sz="2400" dirty="0"/>
              <a:t>followed by hadronization and scattering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F286E-54F0-4B8D-B2C4-5E008D4CA616}"/>
              </a:ext>
            </a:extLst>
          </p:cNvPr>
          <p:cNvSpPr txBox="1"/>
          <p:nvPr/>
        </p:nvSpPr>
        <p:spPr>
          <a:xfrm>
            <a:off x="1218292" y="5617687"/>
            <a:ext cx="7198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Model tested in great detail and with precision</a:t>
            </a:r>
          </a:p>
        </p:txBody>
      </p:sp>
    </p:spTree>
    <p:extLst>
      <p:ext uri="{BB962C8B-B14F-4D97-AF65-F5344CB8AC3E}">
        <p14:creationId xmlns:p14="http://schemas.microsoft.com/office/powerpoint/2010/main" val="1540959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9CEAB6-6459-4F59-A51A-D1B4AB5979CA}"/>
              </a:ext>
            </a:extLst>
          </p:cNvPr>
          <p:cNvSpPr txBox="1"/>
          <p:nvPr/>
        </p:nvSpPr>
        <p:spPr>
          <a:xfrm>
            <a:off x="2224726" y="4438207"/>
            <a:ext cx="4634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Mace et al. [MSTV], https://arxiv.org/abs/1805.09342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3E7FD-A000-491D-BDD6-6755D9F4CD13}"/>
              </a:ext>
            </a:extLst>
          </p:cNvPr>
          <p:cNvSpPr txBox="1"/>
          <p:nvPr/>
        </p:nvSpPr>
        <p:spPr>
          <a:xfrm>
            <a:off x="303196" y="129935"/>
            <a:ext cx="842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 days after the PHENIX paper was posted, </a:t>
            </a:r>
            <a:r>
              <a:rPr lang="en-US" sz="2400" dirty="0" err="1"/>
              <a:t>postdictions</a:t>
            </a:r>
            <a:r>
              <a:rPr lang="en-US" sz="2400" dirty="0"/>
              <a:t> appeared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4DFFE-3061-4264-A7FB-6F691B1E655B}"/>
              </a:ext>
            </a:extLst>
          </p:cNvPr>
          <p:cNvSpPr txBox="1"/>
          <p:nvPr/>
        </p:nvSpPr>
        <p:spPr>
          <a:xfrm>
            <a:off x="1004245" y="4824005"/>
            <a:ext cx="7432356" cy="1900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Remarkable results are counterintuitive</a:t>
            </a:r>
          </a:p>
          <a:p>
            <a:pPr algn="ctr"/>
            <a:r>
              <a:rPr lang="en-US" sz="1050" dirty="0">
                <a:solidFill>
                  <a:srgbClr val="00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Code is not publicly available, many details missing so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not possible to reproduce results yet</a:t>
            </a:r>
          </a:p>
          <a:p>
            <a:pPr algn="ctr"/>
            <a:r>
              <a:rPr lang="en-US" sz="1100" dirty="0">
                <a:solidFill>
                  <a:srgbClr val="00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There are a number of steps — all of which are “essential”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E317F-95A8-4417-9CDA-583B812A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8" y="1227555"/>
            <a:ext cx="8763959" cy="23862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9578BC-BD59-4414-9AE0-598FCD2ABA29}"/>
              </a:ext>
            </a:extLst>
          </p:cNvPr>
          <p:cNvSpPr/>
          <p:nvPr/>
        </p:nvSpPr>
        <p:spPr>
          <a:xfrm>
            <a:off x="174788" y="622037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5084CE-E94D-4477-9C55-61835E435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5" y="1050525"/>
            <a:ext cx="8763959" cy="3451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C307B9-3F48-46CE-BAB4-394ED84F3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96" t="17143" r="25378" b="57820"/>
          <a:stretch/>
        </p:blipFill>
        <p:spPr>
          <a:xfrm>
            <a:off x="4326986" y="622038"/>
            <a:ext cx="718802" cy="605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4663E-60E8-4A8F-8A5A-0C2E96B8C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52" t="13678" r="1991" b="65958"/>
          <a:stretch/>
        </p:blipFill>
        <p:spPr>
          <a:xfrm>
            <a:off x="7008053" y="644987"/>
            <a:ext cx="718803" cy="603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3DFB33-1498-4629-98EB-B34C390BA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3" t="32085" r="48605" b="45167"/>
          <a:stretch/>
        </p:blipFill>
        <p:spPr>
          <a:xfrm>
            <a:off x="1668113" y="682044"/>
            <a:ext cx="556613" cy="5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352292-7DEA-4DBC-9E45-247CAACFD513}"/>
              </a:ext>
            </a:extLst>
          </p:cNvPr>
          <p:cNvSpPr txBox="1"/>
          <p:nvPr/>
        </p:nvSpPr>
        <p:spPr>
          <a:xfrm>
            <a:off x="3111050" y="35075"/>
            <a:ext cx="2934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Essential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6FFC8-1AFA-4E3A-8C71-235E16FCD327}"/>
              </a:ext>
            </a:extLst>
          </p:cNvPr>
          <p:cNvSpPr txBox="1"/>
          <p:nvPr/>
        </p:nvSpPr>
        <p:spPr>
          <a:xfrm>
            <a:off x="249895" y="704042"/>
            <a:ext cx="874036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Think of a gluon from the target and its interaction with domains in the projectile…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If the </a:t>
            </a:r>
            <a:r>
              <a:rPr lang="en-US" sz="2400" dirty="0" err="1"/>
              <a:t>k</a:t>
            </a:r>
            <a:r>
              <a:rPr lang="en-US" sz="2400" baseline="-25000" dirty="0" err="1"/>
              <a:t>T</a:t>
            </a:r>
            <a:r>
              <a:rPr lang="en-US" sz="2400" dirty="0"/>
              <a:t> &lt; Q</a:t>
            </a:r>
            <a:r>
              <a:rPr lang="en-US" sz="2400" baseline="-25000" dirty="0"/>
              <a:t>s</a:t>
            </a:r>
            <a:r>
              <a:rPr lang="en-US" sz="2400" dirty="0"/>
              <a:t> (</a:t>
            </a:r>
            <a:r>
              <a:rPr lang="en-US" sz="2400" dirty="0" err="1"/>
              <a:t>proj</a:t>
            </a:r>
            <a:r>
              <a:rPr lang="en-US" sz="2400" dirty="0"/>
              <a:t>) then the target cannot resolve individual domains and interacts with many of them “coherently” or “simultaneously”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8B6180B-1D66-4AC0-AA02-668FB9BF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2197060" y="2462025"/>
            <a:ext cx="1175567" cy="82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3477A1-B1B7-4CA3-9F19-4BF3A7802E4C}"/>
              </a:ext>
            </a:extLst>
          </p:cNvPr>
          <p:cNvSpPr/>
          <p:nvPr/>
        </p:nvSpPr>
        <p:spPr>
          <a:xfrm>
            <a:off x="6113077" y="1260311"/>
            <a:ext cx="1308001" cy="43265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DEAC2-47FD-470C-A690-68A2E769E17A}"/>
              </a:ext>
            </a:extLst>
          </p:cNvPr>
          <p:cNvSpPr txBox="1"/>
          <p:nvPr/>
        </p:nvSpPr>
        <p:spPr>
          <a:xfrm>
            <a:off x="1607155" y="3423584"/>
            <a:ext cx="2424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Proton color domains</a:t>
            </a:r>
          </a:p>
        </p:txBody>
      </p:sp>
      <p:pic>
        <p:nvPicPr>
          <p:cNvPr id="1028" name="Picture 4" descr="Kuvahaun tulos haulle gluon ">
            <a:extLst>
              <a:ext uri="{FF2B5EF4-FFF2-40B4-BE49-F238E27FC236}">
                <a16:creationId xmlns:a16="http://schemas.microsoft.com/office/drawing/2014/main" id="{3045DB3C-70E4-4C9B-B674-8F7D2CE98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5" b="70737"/>
          <a:stretch/>
        </p:blipFill>
        <p:spPr bwMode="auto">
          <a:xfrm rot="21349954">
            <a:off x="3612833" y="2567198"/>
            <a:ext cx="2919526" cy="6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777A2FC4-5CEB-4CE1-ACE5-ABB8180374B4}"/>
              </a:ext>
            </a:extLst>
          </p:cNvPr>
          <p:cNvSpPr/>
          <p:nvPr/>
        </p:nvSpPr>
        <p:spPr>
          <a:xfrm>
            <a:off x="4881944" y="1257831"/>
            <a:ext cx="1159844" cy="1061944"/>
          </a:xfrm>
          <a:prstGeom prst="ellipse">
            <a:avLst/>
          </a:prstGeom>
          <a:solidFill>
            <a:srgbClr val="FFC000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F122D-23C3-4E74-B36D-5DEAA893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22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CD5089-BFAE-4865-823A-C54A9BD028CD}"/>
              </a:ext>
            </a:extLst>
          </p:cNvPr>
          <p:cNvCxnSpPr>
            <a:cxnSpLocks/>
            <a:stCxn id="7" idx="7"/>
            <a:endCxn id="9" idx="7"/>
          </p:cNvCxnSpPr>
          <p:nvPr/>
        </p:nvCxnSpPr>
        <p:spPr>
          <a:xfrm flipV="1">
            <a:off x="5567431" y="1413349"/>
            <a:ext cx="304502" cy="3318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9B3A534-561D-46B7-A5B2-841379388627}"/>
              </a:ext>
            </a:extLst>
          </p:cNvPr>
          <p:cNvSpPr/>
          <p:nvPr/>
        </p:nvSpPr>
        <p:spPr>
          <a:xfrm>
            <a:off x="5411333" y="1719843"/>
            <a:ext cx="182880" cy="1732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CCD08-D55B-409B-8EDB-0B5E993147CD}"/>
              </a:ext>
            </a:extLst>
          </p:cNvPr>
          <p:cNvSpPr txBox="1"/>
          <p:nvPr/>
        </p:nvSpPr>
        <p:spPr>
          <a:xfrm>
            <a:off x="468429" y="277392"/>
            <a:ext cx="846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Incoming target gluon with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endParaRPr lang="en-US" sz="2400" baseline="-250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uncertainty principle blurs the gluon with radius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r [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] = </a:t>
            </a:r>
            <a:r>
              <a:rPr lang="en-US" sz="2400" dirty="0" err="1">
                <a:solidFill>
                  <a:srgbClr val="FFFF00"/>
                </a:solidFill>
              </a:rPr>
              <a:t>hbar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= 0.2 /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[GeV]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If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= 1 GeV, r = 0.2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7F020-2597-48C7-8FCD-8F3BE5DE9CA8}"/>
              </a:ext>
            </a:extLst>
          </p:cNvPr>
          <p:cNvSpPr txBox="1"/>
          <p:nvPr/>
        </p:nvSpPr>
        <p:spPr>
          <a:xfrm>
            <a:off x="4487167" y="2833210"/>
            <a:ext cx="467787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6E6E6"/>
                </a:solidFill>
              </a:rPr>
              <a:t>Projectile (proton) radius ~ 0.9 </a:t>
            </a:r>
            <a:r>
              <a:rPr lang="en-US" sz="2400" dirty="0" err="1">
                <a:solidFill>
                  <a:srgbClr val="E6E6E6"/>
                </a:solidFill>
              </a:rPr>
              <a:t>fm</a:t>
            </a:r>
            <a:endParaRPr lang="en-US" sz="2400" dirty="0">
              <a:solidFill>
                <a:srgbClr val="E6E6E6"/>
              </a:solidFill>
            </a:endParaRP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If 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dirty="0">
                <a:solidFill>
                  <a:srgbClr val="E6E6E6"/>
                </a:solidFill>
              </a:rPr>
              <a:t> = 2 GeV, </a:t>
            </a:r>
            <a:r>
              <a:rPr lang="en-US" sz="2400" dirty="0" err="1">
                <a:solidFill>
                  <a:srgbClr val="E6E6E6"/>
                </a:solidFill>
              </a:rPr>
              <a:t>r</a:t>
            </a:r>
            <a:r>
              <a:rPr lang="en-US" sz="2400" baseline="-25000" dirty="0" err="1">
                <a:solidFill>
                  <a:srgbClr val="E6E6E6"/>
                </a:solidFill>
              </a:rPr>
              <a:t>domain</a:t>
            </a:r>
            <a:r>
              <a:rPr lang="en-US" sz="2400" dirty="0">
                <a:solidFill>
                  <a:srgbClr val="E6E6E6"/>
                </a:solidFill>
              </a:rPr>
              <a:t> = 0.1 fm.</a:t>
            </a:r>
          </a:p>
          <a:p>
            <a:r>
              <a:rPr lang="en-US" sz="2400" dirty="0">
                <a:solidFill>
                  <a:srgbClr val="E6E6E6"/>
                </a:solidFill>
              </a:rPr>
              <a:t>Of course this is an absurdly large 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= 4 GeV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for the proton x&gt;0.01</a:t>
            </a: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    Then target gluon sees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     (Q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dirty="0">
                <a:solidFill>
                  <a:srgbClr val="E6E6E6"/>
                </a:solidFill>
              </a:rPr>
              <a:t>/</a:t>
            </a:r>
            <a:r>
              <a:rPr lang="en-US" sz="2400" dirty="0" err="1">
                <a:solidFill>
                  <a:srgbClr val="E6E6E6"/>
                </a:solidFill>
              </a:rPr>
              <a:t>k</a:t>
            </a:r>
            <a:r>
              <a:rPr lang="en-US" sz="2400" baseline="-25000" dirty="0" err="1">
                <a:solidFill>
                  <a:srgbClr val="E6E6E6"/>
                </a:solidFill>
              </a:rPr>
              <a:t>T</a:t>
            </a:r>
            <a:r>
              <a:rPr lang="en-US" sz="2400" dirty="0">
                <a:solidFill>
                  <a:srgbClr val="E6E6E6"/>
                </a:solidFill>
              </a:rPr>
              <a:t>)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~ 4 domains at once.   </a:t>
            </a: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Does that yield larger effective color field?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161F6-F109-4ABF-BB25-D477606BA4EF}"/>
              </a:ext>
            </a:extLst>
          </p:cNvPr>
          <p:cNvSpPr txBox="1"/>
          <p:nvPr/>
        </p:nvSpPr>
        <p:spPr>
          <a:xfrm>
            <a:off x="6041788" y="2029393"/>
            <a:ext cx="193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gluon wave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DC0B8C-706A-40DD-AF34-EE552E53BAE1}"/>
              </a:ext>
            </a:extLst>
          </p:cNvPr>
          <p:cNvGrpSpPr/>
          <p:nvPr/>
        </p:nvGrpSpPr>
        <p:grpSpPr>
          <a:xfrm>
            <a:off x="218557" y="3097176"/>
            <a:ext cx="4162927" cy="3674805"/>
            <a:chOff x="218557" y="3097176"/>
            <a:chExt cx="4162927" cy="367480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5EBB7A8-6847-42E2-875F-99D3F9BE9810}"/>
                </a:ext>
              </a:extLst>
            </p:cNvPr>
            <p:cNvSpPr/>
            <p:nvPr/>
          </p:nvSpPr>
          <p:spPr>
            <a:xfrm>
              <a:off x="218557" y="3097176"/>
              <a:ext cx="4162927" cy="3674805"/>
            </a:xfrm>
            <a:custGeom>
              <a:avLst/>
              <a:gdLst>
                <a:gd name="connsiteX0" fmla="*/ 182880 w 1527326"/>
                <a:gd name="connsiteY0" fmla="*/ 447574 h 1443789"/>
                <a:gd name="connsiteX1" fmla="*/ 134754 w 1527326"/>
                <a:gd name="connsiteY1" fmla="*/ 510139 h 1443789"/>
                <a:gd name="connsiteX2" fmla="*/ 125129 w 1527326"/>
                <a:gd name="connsiteY2" fmla="*/ 524577 h 1443789"/>
                <a:gd name="connsiteX3" fmla="*/ 81815 w 1527326"/>
                <a:gd name="connsiteY3" fmla="*/ 558265 h 1443789"/>
                <a:gd name="connsiteX4" fmla="*/ 67377 w 1527326"/>
                <a:gd name="connsiteY4" fmla="*/ 572703 h 1443789"/>
                <a:gd name="connsiteX5" fmla="*/ 43314 w 1527326"/>
                <a:gd name="connsiteY5" fmla="*/ 606391 h 1443789"/>
                <a:gd name="connsiteX6" fmla="*/ 33689 w 1527326"/>
                <a:gd name="connsiteY6" fmla="*/ 616017 h 1443789"/>
                <a:gd name="connsiteX7" fmla="*/ 14438 w 1527326"/>
                <a:gd name="connsiteY7" fmla="*/ 659330 h 1443789"/>
                <a:gd name="connsiteX8" fmla="*/ 9626 w 1527326"/>
                <a:gd name="connsiteY8" fmla="*/ 678581 h 1443789"/>
                <a:gd name="connsiteX9" fmla="*/ 0 w 1527326"/>
                <a:gd name="connsiteY9" fmla="*/ 702644 h 1443789"/>
                <a:gd name="connsiteX10" fmla="*/ 4813 w 1527326"/>
                <a:gd name="connsiteY10" fmla="*/ 933650 h 1443789"/>
                <a:gd name="connsiteX11" fmla="*/ 24064 w 1527326"/>
                <a:gd name="connsiteY11" fmla="*/ 1005840 h 1443789"/>
                <a:gd name="connsiteX12" fmla="*/ 43314 w 1527326"/>
                <a:gd name="connsiteY12" fmla="*/ 1044341 h 1443789"/>
                <a:gd name="connsiteX13" fmla="*/ 62565 w 1527326"/>
                <a:gd name="connsiteY13" fmla="*/ 1092467 h 1443789"/>
                <a:gd name="connsiteX14" fmla="*/ 81815 w 1527326"/>
                <a:gd name="connsiteY14" fmla="*/ 1150219 h 1443789"/>
                <a:gd name="connsiteX15" fmla="*/ 101066 w 1527326"/>
                <a:gd name="connsiteY15" fmla="*/ 1164657 h 1443789"/>
                <a:gd name="connsiteX16" fmla="*/ 115504 w 1527326"/>
                <a:gd name="connsiteY16" fmla="*/ 1179094 h 1443789"/>
                <a:gd name="connsiteX17" fmla="*/ 134754 w 1527326"/>
                <a:gd name="connsiteY17" fmla="*/ 1217595 h 1443789"/>
                <a:gd name="connsiteX18" fmla="*/ 144379 w 1527326"/>
                <a:gd name="connsiteY18" fmla="*/ 1227221 h 1443789"/>
                <a:gd name="connsiteX19" fmla="*/ 158817 w 1527326"/>
                <a:gd name="connsiteY19" fmla="*/ 1236846 h 1443789"/>
                <a:gd name="connsiteX20" fmla="*/ 178068 w 1527326"/>
                <a:gd name="connsiteY20" fmla="*/ 1251284 h 1443789"/>
                <a:gd name="connsiteX21" fmla="*/ 192506 w 1527326"/>
                <a:gd name="connsiteY21" fmla="*/ 1260909 h 1443789"/>
                <a:gd name="connsiteX22" fmla="*/ 211756 w 1527326"/>
                <a:gd name="connsiteY22" fmla="*/ 1280160 h 1443789"/>
                <a:gd name="connsiteX23" fmla="*/ 255070 w 1527326"/>
                <a:gd name="connsiteY23" fmla="*/ 1304223 h 1443789"/>
                <a:gd name="connsiteX24" fmla="*/ 288758 w 1527326"/>
                <a:gd name="connsiteY24" fmla="*/ 1318661 h 1443789"/>
                <a:gd name="connsiteX25" fmla="*/ 322447 w 1527326"/>
                <a:gd name="connsiteY25" fmla="*/ 1337911 h 1443789"/>
                <a:gd name="connsiteX26" fmla="*/ 351322 w 1527326"/>
                <a:gd name="connsiteY26" fmla="*/ 1352349 h 1443789"/>
                <a:gd name="connsiteX27" fmla="*/ 385011 w 1527326"/>
                <a:gd name="connsiteY27" fmla="*/ 1376412 h 1443789"/>
                <a:gd name="connsiteX28" fmla="*/ 413887 w 1527326"/>
                <a:gd name="connsiteY28" fmla="*/ 1405288 h 1443789"/>
                <a:gd name="connsiteX29" fmla="*/ 437950 w 1527326"/>
                <a:gd name="connsiteY29" fmla="*/ 1414913 h 1443789"/>
                <a:gd name="connsiteX30" fmla="*/ 457200 w 1527326"/>
                <a:gd name="connsiteY30" fmla="*/ 1419726 h 1443789"/>
                <a:gd name="connsiteX31" fmla="*/ 505327 w 1527326"/>
                <a:gd name="connsiteY31" fmla="*/ 1434164 h 1443789"/>
                <a:gd name="connsiteX32" fmla="*/ 524577 w 1527326"/>
                <a:gd name="connsiteY32" fmla="*/ 1443789 h 1443789"/>
                <a:gd name="connsiteX33" fmla="*/ 673769 w 1527326"/>
                <a:gd name="connsiteY33" fmla="*/ 1438977 h 1443789"/>
                <a:gd name="connsiteX34" fmla="*/ 726708 w 1527326"/>
                <a:gd name="connsiteY34" fmla="*/ 1424539 h 1443789"/>
                <a:gd name="connsiteX35" fmla="*/ 972152 w 1527326"/>
                <a:gd name="connsiteY35" fmla="*/ 1410101 h 1443789"/>
                <a:gd name="connsiteX36" fmla="*/ 1049154 w 1527326"/>
                <a:gd name="connsiteY36" fmla="*/ 1381225 h 1443789"/>
                <a:gd name="connsiteX37" fmla="*/ 1087655 w 1527326"/>
                <a:gd name="connsiteY37" fmla="*/ 1371600 h 1443789"/>
                <a:gd name="connsiteX38" fmla="*/ 1150219 w 1527326"/>
                <a:gd name="connsiteY38" fmla="*/ 1357162 h 1443789"/>
                <a:gd name="connsiteX39" fmla="*/ 1179095 w 1527326"/>
                <a:gd name="connsiteY39" fmla="*/ 1347537 h 1443789"/>
                <a:gd name="connsiteX40" fmla="*/ 1212784 w 1527326"/>
                <a:gd name="connsiteY40" fmla="*/ 1337911 h 1443789"/>
                <a:gd name="connsiteX41" fmla="*/ 1256097 w 1527326"/>
                <a:gd name="connsiteY41" fmla="*/ 1304223 h 1443789"/>
                <a:gd name="connsiteX42" fmla="*/ 1289786 w 1527326"/>
                <a:gd name="connsiteY42" fmla="*/ 1265722 h 1443789"/>
                <a:gd name="connsiteX43" fmla="*/ 1318661 w 1527326"/>
                <a:gd name="connsiteY43" fmla="*/ 1241659 h 1443789"/>
                <a:gd name="connsiteX44" fmla="*/ 1342725 w 1527326"/>
                <a:gd name="connsiteY44" fmla="*/ 1207970 h 1443789"/>
                <a:gd name="connsiteX45" fmla="*/ 1400476 w 1527326"/>
                <a:gd name="connsiteY45" fmla="*/ 1159844 h 1443789"/>
                <a:gd name="connsiteX46" fmla="*/ 1434165 w 1527326"/>
                <a:gd name="connsiteY46" fmla="*/ 1116530 h 1443789"/>
                <a:gd name="connsiteX47" fmla="*/ 1453415 w 1527326"/>
                <a:gd name="connsiteY47" fmla="*/ 1078029 h 1443789"/>
                <a:gd name="connsiteX48" fmla="*/ 1467853 w 1527326"/>
                <a:gd name="connsiteY48" fmla="*/ 1053966 h 1443789"/>
                <a:gd name="connsiteX49" fmla="*/ 1477478 w 1527326"/>
                <a:gd name="connsiteY49" fmla="*/ 1034715 h 1443789"/>
                <a:gd name="connsiteX50" fmla="*/ 1511167 w 1527326"/>
                <a:gd name="connsiteY50" fmla="*/ 991402 h 1443789"/>
                <a:gd name="connsiteX51" fmla="*/ 1515979 w 1527326"/>
                <a:gd name="connsiteY51" fmla="*/ 770021 h 1443789"/>
                <a:gd name="connsiteX52" fmla="*/ 1501541 w 1527326"/>
                <a:gd name="connsiteY52" fmla="*/ 736332 h 1443789"/>
                <a:gd name="connsiteX53" fmla="*/ 1482291 w 1527326"/>
                <a:gd name="connsiteY53" fmla="*/ 683393 h 1443789"/>
                <a:gd name="connsiteX54" fmla="*/ 1463040 w 1527326"/>
                <a:gd name="connsiteY54" fmla="*/ 664143 h 1443789"/>
                <a:gd name="connsiteX55" fmla="*/ 1453415 w 1527326"/>
                <a:gd name="connsiteY55" fmla="*/ 640080 h 1443789"/>
                <a:gd name="connsiteX56" fmla="*/ 1419727 w 1527326"/>
                <a:gd name="connsiteY56" fmla="*/ 620829 h 1443789"/>
                <a:gd name="connsiteX57" fmla="*/ 1405289 w 1527326"/>
                <a:gd name="connsiteY57" fmla="*/ 616017 h 1443789"/>
                <a:gd name="connsiteX58" fmla="*/ 1390851 w 1527326"/>
                <a:gd name="connsiteY58" fmla="*/ 539014 h 1443789"/>
                <a:gd name="connsiteX59" fmla="*/ 1347537 w 1527326"/>
                <a:gd name="connsiteY59" fmla="*/ 385010 h 1443789"/>
                <a:gd name="connsiteX60" fmla="*/ 1337912 w 1527326"/>
                <a:gd name="connsiteY60" fmla="*/ 365760 h 1443789"/>
                <a:gd name="connsiteX61" fmla="*/ 1318661 w 1527326"/>
                <a:gd name="connsiteY61" fmla="*/ 356134 h 1443789"/>
                <a:gd name="connsiteX62" fmla="*/ 1309036 w 1527326"/>
                <a:gd name="connsiteY62" fmla="*/ 322446 h 1443789"/>
                <a:gd name="connsiteX63" fmla="*/ 1289786 w 1527326"/>
                <a:gd name="connsiteY63" fmla="*/ 312821 h 1443789"/>
                <a:gd name="connsiteX64" fmla="*/ 1265722 w 1527326"/>
                <a:gd name="connsiteY64" fmla="*/ 288758 h 1443789"/>
                <a:gd name="connsiteX65" fmla="*/ 1256097 w 1527326"/>
                <a:gd name="connsiteY65" fmla="*/ 279132 h 1443789"/>
                <a:gd name="connsiteX66" fmla="*/ 1232034 w 1527326"/>
                <a:gd name="connsiteY66" fmla="*/ 245444 h 1443789"/>
                <a:gd name="connsiteX67" fmla="*/ 1222409 w 1527326"/>
                <a:gd name="connsiteY67" fmla="*/ 226193 h 1443789"/>
                <a:gd name="connsiteX68" fmla="*/ 1203158 w 1527326"/>
                <a:gd name="connsiteY68" fmla="*/ 216568 h 1443789"/>
                <a:gd name="connsiteX69" fmla="*/ 1188720 w 1527326"/>
                <a:gd name="connsiteY69" fmla="*/ 202130 h 1443789"/>
                <a:gd name="connsiteX70" fmla="*/ 1169470 w 1527326"/>
                <a:gd name="connsiteY70" fmla="*/ 192505 h 1443789"/>
                <a:gd name="connsiteX71" fmla="*/ 1135781 w 1527326"/>
                <a:gd name="connsiteY71" fmla="*/ 168442 h 1443789"/>
                <a:gd name="connsiteX72" fmla="*/ 1121344 w 1527326"/>
                <a:gd name="connsiteY72" fmla="*/ 134753 h 1443789"/>
                <a:gd name="connsiteX73" fmla="*/ 1106906 w 1527326"/>
                <a:gd name="connsiteY73" fmla="*/ 129941 h 1443789"/>
                <a:gd name="connsiteX74" fmla="*/ 1097280 w 1527326"/>
                <a:gd name="connsiteY74" fmla="*/ 120315 h 1443789"/>
                <a:gd name="connsiteX75" fmla="*/ 1034716 w 1527326"/>
                <a:gd name="connsiteY75" fmla="*/ 101065 h 1443789"/>
                <a:gd name="connsiteX76" fmla="*/ 822960 w 1527326"/>
                <a:gd name="connsiteY76" fmla="*/ 91440 h 1443789"/>
                <a:gd name="connsiteX77" fmla="*/ 784459 w 1527326"/>
                <a:gd name="connsiteY77" fmla="*/ 72189 h 1443789"/>
                <a:gd name="connsiteX78" fmla="*/ 731520 w 1527326"/>
                <a:gd name="connsiteY78" fmla="*/ 28875 h 1443789"/>
                <a:gd name="connsiteX79" fmla="*/ 693019 w 1527326"/>
                <a:gd name="connsiteY79" fmla="*/ 9625 h 1443789"/>
                <a:gd name="connsiteX80" fmla="*/ 673769 w 1527326"/>
                <a:gd name="connsiteY80" fmla="*/ 0 h 1443789"/>
                <a:gd name="connsiteX81" fmla="*/ 563078 w 1527326"/>
                <a:gd name="connsiteY81" fmla="*/ 4812 h 1443789"/>
                <a:gd name="connsiteX82" fmla="*/ 534202 w 1527326"/>
                <a:gd name="connsiteY82" fmla="*/ 24063 h 1443789"/>
                <a:gd name="connsiteX83" fmla="*/ 514952 w 1527326"/>
                <a:gd name="connsiteY83" fmla="*/ 33688 h 1443789"/>
                <a:gd name="connsiteX84" fmla="*/ 490889 w 1527326"/>
                <a:gd name="connsiteY84" fmla="*/ 77002 h 1443789"/>
                <a:gd name="connsiteX85" fmla="*/ 481264 w 1527326"/>
                <a:gd name="connsiteY85" fmla="*/ 91440 h 1443789"/>
                <a:gd name="connsiteX86" fmla="*/ 457200 w 1527326"/>
                <a:gd name="connsiteY86" fmla="*/ 168442 h 1443789"/>
                <a:gd name="connsiteX87" fmla="*/ 447575 w 1527326"/>
                <a:gd name="connsiteY87" fmla="*/ 192505 h 1443789"/>
                <a:gd name="connsiteX88" fmla="*/ 433137 w 1527326"/>
                <a:gd name="connsiteY88" fmla="*/ 226193 h 1443789"/>
                <a:gd name="connsiteX89" fmla="*/ 399449 w 1527326"/>
                <a:gd name="connsiteY89" fmla="*/ 240631 h 1443789"/>
                <a:gd name="connsiteX90" fmla="*/ 365760 w 1527326"/>
                <a:gd name="connsiteY90" fmla="*/ 259882 h 1443789"/>
                <a:gd name="connsiteX91" fmla="*/ 341697 w 1527326"/>
                <a:gd name="connsiteY91" fmla="*/ 264694 h 1443789"/>
                <a:gd name="connsiteX92" fmla="*/ 327259 w 1527326"/>
                <a:gd name="connsiteY92" fmla="*/ 274320 h 1443789"/>
                <a:gd name="connsiteX93" fmla="*/ 308009 w 1527326"/>
                <a:gd name="connsiteY93" fmla="*/ 283945 h 1443789"/>
                <a:gd name="connsiteX94" fmla="*/ 303196 w 1527326"/>
                <a:gd name="connsiteY94" fmla="*/ 298383 h 1443789"/>
                <a:gd name="connsiteX95" fmla="*/ 283946 w 1527326"/>
                <a:gd name="connsiteY95" fmla="*/ 332071 h 1443789"/>
                <a:gd name="connsiteX96" fmla="*/ 274320 w 1527326"/>
                <a:gd name="connsiteY96" fmla="*/ 341697 h 1443789"/>
                <a:gd name="connsiteX97" fmla="*/ 269508 w 1527326"/>
                <a:gd name="connsiteY97" fmla="*/ 356134 h 1443789"/>
                <a:gd name="connsiteX98" fmla="*/ 250257 w 1527326"/>
                <a:gd name="connsiteY98" fmla="*/ 389823 h 1443789"/>
                <a:gd name="connsiteX99" fmla="*/ 235819 w 1527326"/>
                <a:gd name="connsiteY99" fmla="*/ 404261 h 1443789"/>
                <a:gd name="connsiteX100" fmla="*/ 226194 w 1527326"/>
                <a:gd name="connsiteY100" fmla="*/ 423511 h 1443789"/>
                <a:gd name="connsiteX101" fmla="*/ 182880 w 1527326"/>
                <a:gd name="connsiteY101" fmla="*/ 447574 h 144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27326" h="1443789">
                  <a:moveTo>
                    <a:pt x="182880" y="447574"/>
                  </a:moveTo>
                  <a:cubicBezTo>
                    <a:pt x="167640" y="462012"/>
                    <a:pt x="180954" y="463937"/>
                    <a:pt x="134754" y="510139"/>
                  </a:cubicBezTo>
                  <a:cubicBezTo>
                    <a:pt x="130664" y="514229"/>
                    <a:pt x="128938" y="520224"/>
                    <a:pt x="125129" y="524577"/>
                  </a:cubicBezTo>
                  <a:cubicBezTo>
                    <a:pt x="102468" y="550476"/>
                    <a:pt x="107117" y="545615"/>
                    <a:pt x="81815" y="558265"/>
                  </a:cubicBezTo>
                  <a:cubicBezTo>
                    <a:pt x="77002" y="563078"/>
                    <a:pt x="71806" y="567535"/>
                    <a:pt x="67377" y="572703"/>
                  </a:cubicBezTo>
                  <a:cubicBezTo>
                    <a:pt x="26763" y="620085"/>
                    <a:pt x="73761" y="568329"/>
                    <a:pt x="43314" y="606391"/>
                  </a:cubicBezTo>
                  <a:cubicBezTo>
                    <a:pt x="40480" y="609934"/>
                    <a:pt x="36206" y="612242"/>
                    <a:pt x="33689" y="616017"/>
                  </a:cubicBezTo>
                  <a:cubicBezTo>
                    <a:pt x="28100" y="624401"/>
                    <a:pt x="17216" y="650996"/>
                    <a:pt x="14438" y="659330"/>
                  </a:cubicBezTo>
                  <a:cubicBezTo>
                    <a:pt x="12346" y="665605"/>
                    <a:pt x="11718" y="672306"/>
                    <a:pt x="9626" y="678581"/>
                  </a:cubicBezTo>
                  <a:cubicBezTo>
                    <a:pt x="6894" y="686777"/>
                    <a:pt x="3209" y="694623"/>
                    <a:pt x="0" y="702644"/>
                  </a:cubicBezTo>
                  <a:cubicBezTo>
                    <a:pt x="1604" y="779646"/>
                    <a:pt x="693" y="856742"/>
                    <a:pt x="4813" y="933650"/>
                  </a:cubicBezTo>
                  <a:cubicBezTo>
                    <a:pt x="5040" y="937889"/>
                    <a:pt x="21601" y="999684"/>
                    <a:pt x="24064" y="1005840"/>
                  </a:cubicBezTo>
                  <a:cubicBezTo>
                    <a:pt x="29393" y="1019162"/>
                    <a:pt x="39834" y="1030421"/>
                    <a:pt x="43314" y="1044341"/>
                  </a:cubicBezTo>
                  <a:cubicBezTo>
                    <a:pt x="54039" y="1087244"/>
                    <a:pt x="43584" y="1073488"/>
                    <a:pt x="62565" y="1092467"/>
                  </a:cubicBezTo>
                  <a:cubicBezTo>
                    <a:pt x="64399" y="1098887"/>
                    <a:pt x="75372" y="1141628"/>
                    <a:pt x="81815" y="1150219"/>
                  </a:cubicBezTo>
                  <a:cubicBezTo>
                    <a:pt x="86628" y="1156636"/>
                    <a:pt x="94976" y="1159437"/>
                    <a:pt x="101066" y="1164657"/>
                  </a:cubicBezTo>
                  <a:cubicBezTo>
                    <a:pt x="106234" y="1169086"/>
                    <a:pt x="110691" y="1174282"/>
                    <a:pt x="115504" y="1179094"/>
                  </a:cubicBezTo>
                  <a:cubicBezTo>
                    <a:pt x="121921" y="1191928"/>
                    <a:pt x="124609" y="1207449"/>
                    <a:pt x="134754" y="1217595"/>
                  </a:cubicBezTo>
                  <a:cubicBezTo>
                    <a:pt x="137962" y="1220804"/>
                    <a:pt x="140836" y="1224386"/>
                    <a:pt x="144379" y="1227221"/>
                  </a:cubicBezTo>
                  <a:cubicBezTo>
                    <a:pt x="148896" y="1230834"/>
                    <a:pt x="154110" y="1233484"/>
                    <a:pt x="158817" y="1236846"/>
                  </a:cubicBezTo>
                  <a:cubicBezTo>
                    <a:pt x="165344" y="1241508"/>
                    <a:pt x="171541" y="1246622"/>
                    <a:pt x="178068" y="1251284"/>
                  </a:cubicBezTo>
                  <a:cubicBezTo>
                    <a:pt x="182775" y="1254646"/>
                    <a:pt x="188114" y="1257145"/>
                    <a:pt x="192506" y="1260909"/>
                  </a:cubicBezTo>
                  <a:cubicBezTo>
                    <a:pt x="199396" y="1266815"/>
                    <a:pt x="204593" y="1274589"/>
                    <a:pt x="211756" y="1280160"/>
                  </a:cubicBezTo>
                  <a:cubicBezTo>
                    <a:pt x="228405" y="1293110"/>
                    <a:pt x="237857" y="1294388"/>
                    <a:pt x="255070" y="1304223"/>
                  </a:cubicBezTo>
                  <a:cubicBezTo>
                    <a:pt x="280921" y="1318994"/>
                    <a:pt x="257139" y="1310755"/>
                    <a:pt x="288758" y="1318661"/>
                  </a:cubicBezTo>
                  <a:cubicBezTo>
                    <a:pt x="323944" y="1342118"/>
                    <a:pt x="279691" y="1313479"/>
                    <a:pt x="322447" y="1337911"/>
                  </a:cubicBezTo>
                  <a:cubicBezTo>
                    <a:pt x="348571" y="1352839"/>
                    <a:pt x="324850" y="1343526"/>
                    <a:pt x="351322" y="1352349"/>
                  </a:cubicBezTo>
                  <a:cubicBezTo>
                    <a:pt x="374160" y="1375187"/>
                    <a:pt x="361964" y="1368731"/>
                    <a:pt x="385011" y="1376412"/>
                  </a:cubicBezTo>
                  <a:cubicBezTo>
                    <a:pt x="394636" y="1386037"/>
                    <a:pt x="401248" y="1400233"/>
                    <a:pt x="413887" y="1405288"/>
                  </a:cubicBezTo>
                  <a:cubicBezTo>
                    <a:pt x="421908" y="1408496"/>
                    <a:pt x="429754" y="1412181"/>
                    <a:pt x="437950" y="1414913"/>
                  </a:cubicBezTo>
                  <a:cubicBezTo>
                    <a:pt x="444225" y="1417005"/>
                    <a:pt x="450840" y="1417909"/>
                    <a:pt x="457200" y="1419726"/>
                  </a:cubicBezTo>
                  <a:cubicBezTo>
                    <a:pt x="473304" y="1424327"/>
                    <a:pt x="489554" y="1428531"/>
                    <a:pt x="505327" y="1434164"/>
                  </a:cubicBezTo>
                  <a:cubicBezTo>
                    <a:pt x="512083" y="1436577"/>
                    <a:pt x="518160" y="1440581"/>
                    <a:pt x="524577" y="1443789"/>
                  </a:cubicBezTo>
                  <a:cubicBezTo>
                    <a:pt x="574308" y="1442185"/>
                    <a:pt x="624237" y="1443694"/>
                    <a:pt x="673769" y="1438977"/>
                  </a:cubicBezTo>
                  <a:cubicBezTo>
                    <a:pt x="691977" y="1437243"/>
                    <a:pt x="708624" y="1427279"/>
                    <a:pt x="726708" y="1424539"/>
                  </a:cubicBezTo>
                  <a:cubicBezTo>
                    <a:pt x="800116" y="1413416"/>
                    <a:pt x="900713" y="1412564"/>
                    <a:pt x="972152" y="1410101"/>
                  </a:cubicBezTo>
                  <a:cubicBezTo>
                    <a:pt x="997629" y="1384621"/>
                    <a:pt x="980830" y="1398306"/>
                    <a:pt x="1049154" y="1381225"/>
                  </a:cubicBezTo>
                  <a:lnTo>
                    <a:pt x="1087655" y="1371600"/>
                  </a:lnTo>
                  <a:cubicBezTo>
                    <a:pt x="1126757" y="1362576"/>
                    <a:pt x="1100439" y="1371384"/>
                    <a:pt x="1150219" y="1357162"/>
                  </a:cubicBezTo>
                  <a:cubicBezTo>
                    <a:pt x="1159975" y="1354375"/>
                    <a:pt x="1169398" y="1350521"/>
                    <a:pt x="1179095" y="1347537"/>
                  </a:cubicBezTo>
                  <a:cubicBezTo>
                    <a:pt x="1190258" y="1344102"/>
                    <a:pt x="1201554" y="1341120"/>
                    <a:pt x="1212784" y="1337911"/>
                  </a:cubicBezTo>
                  <a:cubicBezTo>
                    <a:pt x="1263363" y="1287332"/>
                    <a:pt x="1198776" y="1348806"/>
                    <a:pt x="1256097" y="1304223"/>
                  </a:cubicBezTo>
                  <a:cubicBezTo>
                    <a:pt x="1289838" y="1277980"/>
                    <a:pt x="1262109" y="1293399"/>
                    <a:pt x="1289786" y="1265722"/>
                  </a:cubicBezTo>
                  <a:cubicBezTo>
                    <a:pt x="1298645" y="1256863"/>
                    <a:pt x="1310195" y="1250895"/>
                    <a:pt x="1318661" y="1241659"/>
                  </a:cubicBezTo>
                  <a:cubicBezTo>
                    <a:pt x="1327986" y="1231486"/>
                    <a:pt x="1333687" y="1218399"/>
                    <a:pt x="1342725" y="1207970"/>
                  </a:cubicBezTo>
                  <a:cubicBezTo>
                    <a:pt x="1376046" y="1169522"/>
                    <a:pt x="1369045" y="1175559"/>
                    <a:pt x="1400476" y="1159844"/>
                  </a:cubicBezTo>
                  <a:cubicBezTo>
                    <a:pt x="1429914" y="1100965"/>
                    <a:pt x="1381722" y="1192281"/>
                    <a:pt x="1434165" y="1116530"/>
                  </a:cubicBezTo>
                  <a:cubicBezTo>
                    <a:pt x="1442332" y="1104733"/>
                    <a:pt x="1446033" y="1090333"/>
                    <a:pt x="1453415" y="1078029"/>
                  </a:cubicBezTo>
                  <a:cubicBezTo>
                    <a:pt x="1458228" y="1070008"/>
                    <a:pt x="1463310" y="1062143"/>
                    <a:pt x="1467853" y="1053966"/>
                  </a:cubicBezTo>
                  <a:cubicBezTo>
                    <a:pt x="1471337" y="1047694"/>
                    <a:pt x="1473073" y="1040378"/>
                    <a:pt x="1477478" y="1034715"/>
                  </a:cubicBezTo>
                  <a:cubicBezTo>
                    <a:pt x="1518273" y="982263"/>
                    <a:pt x="1489094" y="1035544"/>
                    <a:pt x="1511167" y="991402"/>
                  </a:cubicBezTo>
                  <a:cubicBezTo>
                    <a:pt x="1533618" y="901595"/>
                    <a:pt x="1530192" y="929916"/>
                    <a:pt x="1515979" y="770021"/>
                  </a:cubicBezTo>
                  <a:cubicBezTo>
                    <a:pt x="1514897" y="757851"/>
                    <a:pt x="1505650" y="747838"/>
                    <a:pt x="1501541" y="736332"/>
                  </a:cubicBezTo>
                  <a:cubicBezTo>
                    <a:pt x="1495398" y="719132"/>
                    <a:pt x="1493789" y="698723"/>
                    <a:pt x="1482291" y="683393"/>
                  </a:cubicBezTo>
                  <a:cubicBezTo>
                    <a:pt x="1476846" y="676133"/>
                    <a:pt x="1469457" y="670560"/>
                    <a:pt x="1463040" y="664143"/>
                  </a:cubicBezTo>
                  <a:cubicBezTo>
                    <a:pt x="1459832" y="656122"/>
                    <a:pt x="1457701" y="647581"/>
                    <a:pt x="1453415" y="640080"/>
                  </a:cubicBezTo>
                  <a:cubicBezTo>
                    <a:pt x="1446533" y="628036"/>
                    <a:pt x="1431152" y="625113"/>
                    <a:pt x="1419727" y="620829"/>
                  </a:cubicBezTo>
                  <a:cubicBezTo>
                    <a:pt x="1414977" y="619048"/>
                    <a:pt x="1410102" y="617621"/>
                    <a:pt x="1405289" y="616017"/>
                  </a:cubicBezTo>
                  <a:cubicBezTo>
                    <a:pt x="1378960" y="589685"/>
                    <a:pt x="1399874" y="614804"/>
                    <a:pt x="1390851" y="539014"/>
                  </a:cubicBezTo>
                  <a:cubicBezTo>
                    <a:pt x="1373961" y="397143"/>
                    <a:pt x="1406167" y="431916"/>
                    <a:pt x="1347537" y="385010"/>
                  </a:cubicBezTo>
                  <a:cubicBezTo>
                    <a:pt x="1344329" y="378593"/>
                    <a:pt x="1342985" y="370833"/>
                    <a:pt x="1337912" y="365760"/>
                  </a:cubicBezTo>
                  <a:cubicBezTo>
                    <a:pt x="1332839" y="360687"/>
                    <a:pt x="1322641" y="362104"/>
                    <a:pt x="1318661" y="356134"/>
                  </a:cubicBezTo>
                  <a:cubicBezTo>
                    <a:pt x="1312183" y="346417"/>
                    <a:pt x="1315514" y="332163"/>
                    <a:pt x="1309036" y="322446"/>
                  </a:cubicBezTo>
                  <a:cubicBezTo>
                    <a:pt x="1305057" y="316477"/>
                    <a:pt x="1295449" y="317225"/>
                    <a:pt x="1289786" y="312821"/>
                  </a:cubicBezTo>
                  <a:cubicBezTo>
                    <a:pt x="1280832" y="305857"/>
                    <a:pt x="1273743" y="296779"/>
                    <a:pt x="1265722" y="288758"/>
                  </a:cubicBezTo>
                  <a:cubicBezTo>
                    <a:pt x="1262513" y="285549"/>
                    <a:pt x="1258126" y="283190"/>
                    <a:pt x="1256097" y="279132"/>
                  </a:cubicBezTo>
                  <a:cubicBezTo>
                    <a:pt x="1243428" y="253794"/>
                    <a:pt x="1251545" y="264955"/>
                    <a:pt x="1232034" y="245444"/>
                  </a:cubicBezTo>
                  <a:cubicBezTo>
                    <a:pt x="1228826" y="239027"/>
                    <a:pt x="1227482" y="231266"/>
                    <a:pt x="1222409" y="226193"/>
                  </a:cubicBezTo>
                  <a:cubicBezTo>
                    <a:pt x="1217336" y="221120"/>
                    <a:pt x="1208996" y="220738"/>
                    <a:pt x="1203158" y="216568"/>
                  </a:cubicBezTo>
                  <a:cubicBezTo>
                    <a:pt x="1197620" y="212612"/>
                    <a:pt x="1194258" y="206086"/>
                    <a:pt x="1188720" y="202130"/>
                  </a:cubicBezTo>
                  <a:cubicBezTo>
                    <a:pt x="1182882" y="197960"/>
                    <a:pt x="1175308" y="196675"/>
                    <a:pt x="1169470" y="192505"/>
                  </a:cubicBezTo>
                  <a:cubicBezTo>
                    <a:pt x="1123948" y="159989"/>
                    <a:pt x="1188537" y="194819"/>
                    <a:pt x="1135781" y="168442"/>
                  </a:cubicBezTo>
                  <a:cubicBezTo>
                    <a:pt x="1132905" y="159813"/>
                    <a:pt x="1127291" y="140700"/>
                    <a:pt x="1121344" y="134753"/>
                  </a:cubicBezTo>
                  <a:cubicBezTo>
                    <a:pt x="1117757" y="131166"/>
                    <a:pt x="1111719" y="131545"/>
                    <a:pt x="1106906" y="129941"/>
                  </a:cubicBezTo>
                  <a:cubicBezTo>
                    <a:pt x="1103697" y="126732"/>
                    <a:pt x="1101056" y="122832"/>
                    <a:pt x="1097280" y="120315"/>
                  </a:cubicBezTo>
                  <a:cubicBezTo>
                    <a:pt x="1080016" y="108805"/>
                    <a:pt x="1053666" y="102495"/>
                    <a:pt x="1034716" y="101065"/>
                  </a:cubicBezTo>
                  <a:cubicBezTo>
                    <a:pt x="964258" y="95748"/>
                    <a:pt x="893545" y="94648"/>
                    <a:pt x="822960" y="91440"/>
                  </a:cubicBezTo>
                  <a:cubicBezTo>
                    <a:pt x="810126" y="85023"/>
                    <a:pt x="794605" y="82335"/>
                    <a:pt x="784459" y="72189"/>
                  </a:cubicBezTo>
                  <a:cubicBezTo>
                    <a:pt x="763168" y="50898"/>
                    <a:pt x="760857" y="46477"/>
                    <a:pt x="731520" y="28875"/>
                  </a:cubicBezTo>
                  <a:cubicBezTo>
                    <a:pt x="719216" y="21493"/>
                    <a:pt x="705853" y="16042"/>
                    <a:pt x="693019" y="9625"/>
                  </a:cubicBezTo>
                  <a:lnTo>
                    <a:pt x="673769" y="0"/>
                  </a:lnTo>
                  <a:cubicBezTo>
                    <a:pt x="636872" y="1604"/>
                    <a:pt x="599784" y="734"/>
                    <a:pt x="563078" y="4812"/>
                  </a:cubicBezTo>
                  <a:cubicBezTo>
                    <a:pt x="542147" y="7138"/>
                    <a:pt x="547398" y="15266"/>
                    <a:pt x="534202" y="24063"/>
                  </a:cubicBezTo>
                  <a:cubicBezTo>
                    <a:pt x="528233" y="28042"/>
                    <a:pt x="521369" y="30480"/>
                    <a:pt x="514952" y="33688"/>
                  </a:cubicBezTo>
                  <a:cubicBezTo>
                    <a:pt x="493258" y="66231"/>
                    <a:pt x="519263" y="25928"/>
                    <a:pt x="490889" y="77002"/>
                  </a:cubicBezTo>
                  <a:cubicBezTo>
                    <a:pt x="488080" y="82058"/>
                    <a:pt x="484472" y="86627"/>
                    <a:pt x="481264" y="91440"/>
                  </a:cubicBezTo>
                  <a:cubicBezTo>
                    <a:pt x="474415" y="115409"/>
                    <a:pt x="466263" y="145783"/>
                    <a:pt x="457200" y="168442"/>
                  </a:cubicBezTo>
                  <a:cubicBezTo>
                    <a:pt x="453992" y="176463"/>
                    <a:pt x="450608" y="184416"/>
                    <a:pt x="447575" y="192505"/>
                  </a:cubicBezTo>
                  <a:cubicBezTo>
                    <a:pt x="444124" y="201708"/>
                    <a:pt x="439896" y="219433"/>
                    <a:pt x="433137" y="226193"/>
                  </a:cubicBezTo>
                  <a:cubicBezTo>
                    <a:pt x="427187" y="232143"/>
                    <a:pt x="408080" y="237754"/>
                    <a:pt x="399449" y="240631"/>
                  </a:cubicBezTo>
                  <a:cubicBezTo>
                    <a:pt x="388886" y="247674"/>
                    <a:pt x="377975" y="255811"/>
                    <a:pt x="365760" y="259882"/>
                  </a:cubicBezTo>
                  <a:cubicBezTo>
                    <a:pt x="358000" y="262469"/>
                    <a:pt x="349718" y="263090"/>
                    <a:pt x="341697" y="264694"/>
                  </a:cubicBezTo>
                  <a:cubicBezTo>
                    <a:pt x="336884" y="267903"/>
                    <a:pt x="332281" y="271450"/>
                    <a:pt x="327259" y="274320"/>
                  </a:cubicBezTo>
                  <a:cubicBezTo>
                    <a:pt x="321030" y="277879"/>
                    <a:pt x="313082" y="278872"/>
                    <a:pt x="308009" y="283945"/>
                  </a:cubicBezTo>
                  <a:cubicBezTo>
                    <a:pt x="304422" y="287532"/>
                    <a:pt x="305194" y="293720"/>
                    <a:pt x="303196" y="298383"/>
                  </a:cubicBezTo>
                  <a:cubicBezTo>
                    <a:pt x="298636" y="309022"/>
                    <a:pt x="291381" y="322777"/>
                    <a:pt x="283946" y="332071"/>
                  </a:cubicBezTo>
                  <a:cubicBezTo>
                    <a:pt x="281111" y="335614"/>
                    <a:pt x="277529" y="338488"/>
                    <a:pt x="274320" y="341697"/>
                  </a:cubicBezTo>
                  <a:cubicBezTo>
                    <a:pt x="272716" y="346509"/>
                    <a:pt x="271506" y="351472"/>
                    <a:pt x="269508" y="356134"/>
                  </a:cubicBezTo>
                  <a:cubicBezTo>
                    <a:pt x="265356" y="365822"/>
                    <a:pt x="257363" y="381295"/>
                    <a:pt x="250257" y="389823"/>
                  </a:cubicBezTo>
                  <a:cubicBezTo>
                    <a:pt x="245900" y="395052"/>
                    <a:pt x="239775" y="398723"/>
                    <a:pt x="235819" y="404261"/>
                  </a:cubicBezTo>
                  <a:cubicBezTo>
                    <a:pt x="231649" y="410099"/>
                    <a:pt x="232032" y="419341"/>
                    <a:pt x="226194" y="423511"/>
                  </a:cubicBezTo>
                  <a:cubicBezTo>
                    <a:pt x="219538" y="428265"/>
                    <a:pt x="198120" y="433136"/>
                    <a:pt x="182880" y="447574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94E3336-5735-4996-A02F-2FC588D015E6}"/>
                </a:ext>
              </a:extLst>
            </p:cNvPr>
            <p:cNvSpPr/>
            <p:nvPr/>
          </p:nvSpPr>
          <p:spPr>
            <a:xfrm>
              <a:off x="3407844" y="5685371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F7BA0CA-F9F1-4429-8381-875D5146869C}"/>
                </a:ext>
              </a:extLst>
            </p:cNvPr>
            <p:cNvSpPr/>
            <p:nvPr/>
          </p:nvSpPr>
          <p:spPr>
            <a:xfrm>
              <a:off x="3745029" y="526341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23C12F9-29C6-4E7B-9D32-ED3F05845934}"/>
                </a:ext>
              </a:extLst>
            </p:cNvPr>
            <p:cNvSpPr/>
            <p:nvPr/>
          </p:nvSpPr>
          <p:spPr>
            <a:xfrm>
              <a:off x="3230078" y="520245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334DCF-D5C9-4046-86D6-8189912ED522}"/>
                </a:ext>
              </a:extLst>
            </p:cNvPr>
            <p:cNvSpPr/>
            <p:nvPr/>
          </p:nvSpPr>
          <p:spPr>
            <a:xfrm>
              <a:off x="3582703" y="4803055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EDB4E20-5B10-4DD1-96D7-35DF3FF7FF1F}"/>
                </a:ext>
              </a:extLst>
            </p:cNvPr>
            <p:cNvSpPr/>
            <p:nvPr/>
          </p:nvSpPr>
          <p:spPr>
            <a:xfrm>
              <a:off x="3034365" y="4698760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AABDDF-CFC6-4B8D-88AD-1313E155485D}"/>
                </a:ext>
              </a:extLst>
            </p:cNvPr>
            <p:cNvSpPr/>
            <p:nvPr/>
          </p:nvSpPr>
          <p:spPr>
            <a:xfrm>
              <a:off x="3445041" y="4320138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E9FFD32-330E-4BAB-99B0-3A8B0DDE4D60}"/>
                </a:ext>
              </a:extLst>
            </p:cNvPr>
            <p:cNvSpPr/>
            <p:nvPr/>
          </p:nvSpPr>
          <p:spPr>
            <a:xfrm>
              <a:off x="2689460" y="5170398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B0352E-DF77-4C38-B3B3-42F47693D354}"/>
                </a:ext>
              </a:extLst>
            </p:cNvPr>
            <p:cNvSpPr txBox="1"/>
            <p:nvPr/>
          </p:nvSpPr>
          <p:spPr>
            <a:xfrm>
              <a:off x="1234318" y="3706035"/>
              <a:ext cx="1455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Proton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0593D0-E9DE-47EF-98B6-BE0E79623AE1}"/>
                </a:ext>
              </a:extLst>
            </p:cNvPr>
            <p:cNvSpPr txBox="1"/>
            <p:nvPr/>
          </p:nvSpPr>
          <p:spPr>
            <a:xfrm>
              <a:off x="1560075" y="5629071"/>
              <a:ext cx="15178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Domains 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Size ~ 1/Q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2EF3464-BC93-4D1B-A6AA-2202872F91BE}"/>
                </a:ext>
              </a:extLst>
            </p:cNvPr>
            <p:cNvSpPr/>
            <p:nvPr/>
          </p:nvSpPr>
          <p:spPr>
            <a:xfrm>
              <a:off x="2910648" y="568537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068F01E-3AB5-4483-AC9A-37FF52CB1232}"/>
                </a:ext>
              </a:extLst>
            </p:cNvPr>
            <p:cNvSpPr/>
            <p:nvPr/>
          </p:nvSpPr>
          <p:spPr>
            <a:xfrm>
              <a:off x="2520705" y="4702687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45DE4C2-25E5-4FB7-B16C-C85F55EF836B}"/>
                </a:ext>
              </a:extLst>
            </p:cNvPr>
            <p:cNvSpPr/>
            <p:nvPr/>
          </p:nvSpPr>
          <p:spPr>
            <a:xfrm>
              <a:off x="2209924" y="5109438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AE3741-7B13-43E6-BAB7-0C8BFEE1D670}"/>
                </a:ext>
              </a:extLst>
            </p:cNvPr>
            <p:cNvSpPr/>
            <p:nvPr/>
          </p:nvSpPr>
          <p:spPr>
            <a:xfrm>
              <a:off x="2754431" y="4273630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FC44D4A-7D39-4BB5-88FA-465C833A1844}"/>
                </a:ext>
              </a:extLst>
            </p:cNvPr>
            <p:cNvSpPr/>
            <p:nvPr/>
          </p:nvSpPr>
          <p:spPr>
            <a:xfrm>
              <a:off x="2820450" y="3545599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E01B52-F8C0-48E4-B88A-1468F8158F93}"/>
                </a:ext>
              </a:extLst>
            </p:cNvPr>
            <p:cNvSpPr/>
            <p:nvPr/>
          </p:nvSpPr>
          <p:spPr>
            <a:xfrm>
              <a:off x="1992239" y="46918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C4B8AD6-7159-4D66-82E5-0ACFE65F47A2}"/>
                </a:ext>
              </a:extLst>
            </p:cNvPr>
            <p:cNvSpPr/>
            <p:nvPr/>
          </p:nvSpPr>
          <p:spPr>
            <a:xfrm>
              <a:off x="3168123" y="3928919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F1301E-61F4-446F-B31B-A743D299EF37}"/>
              </a:ext>
            </a:extLst>
          </p:cNvPr>
          <p:cNvGrpSpPr/>
          <p:nvPr/>
        </p:nvGrpSpPr>
        <p:grpSpPr>
          <a:xfrm>
            <a:off x="2561417" y="4662719"/>
            <a:ext cx="1159844" cy="1061944"/>
            <a:chOff x="-998619" y="3288817"/>
            <a:chExt cx="1159844" cy="10619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A42F2C-CC47-4ACC-8895-1FEA8A8E6A2A}"/>
                </a:ext>
              </a:extLst>
            </p:cNvPr>
            <p:cNvGrpSpPr/>
            <p:nvPr/>
          </p:nvGrpSpPr>
          <p:grpSpPr>
            <a:xfrm>
              <a:off x="-998619" y="3288817"/>
              <a:ext cx="1159844" cy="1061944"/>
              <a:chOff x="2727960" y="4639426"/>
              <a:chExt cx="1159844" cy="106194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03BE282-B534-4313-A512-01B9C4DDF53A}"/>
                  </a:ext>
                </a:extLst>
              </p:cNvPr>
              <p:cNvSpPr/>
              <p:nvPr/>
            </p:nvSpPr>
            <p:spPr>
              <a:xfrm>
                <a:off x="2727960" y="4639426"/>
                <a:ext cx="1159844" cy="1061944"/>
              </a:xfrm>
              <a:prstGeom prst="ellipse">
                <a:avLst/>
              </a:prstGeom>
              <a:solidFill>
                <a:srgbClr val="FFC000">
                  <a:alpha val="7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F2DC7DC-C4AC-4C9F-91DB-80AA5C0DCEDD}"/>
                  </a:ext>
                </a:extLst>
              </p:cNvPr>
              <p:cNvCxnSpPr>
                <a:cxnSpLocks/>
                <a:stCxn id="27" idx="7"/>
                <a:endCxn id="25" idx="7"/>
              </p:cNvCxnSpPr>
              <p:nvPr/>
            </p:nvCxnSpPr>
            <p:spPr>
              <a:xfrm flipV="1">
                <a:off x="3414457" y="4794944"/>
                <a:ext cx="303492" cy="31419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08F8D4C-15D9-40FE-A889-637501A32A8C}"/>
                </a:ext>
              </a:extLst>
            </p:cNvPr>
            <p:cNvSpPr/>
            <p:nvPr/>
          </p:nvSpPr>
          <p:spPr>
            <a:xfrm>
              <a:off x="-468220" y="3733161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05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290DF-599D-4083-9660-B21A393F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23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C9B019-17FE-4E9B-AC56-38EA50766C27}"/>
              </a:ext>
            </a:extLst>
          </p:cNvPr>
          <p:cNvSpPr/>
          <p:nvPr/>
        </p:nvSpPr>
        <p:spPr>
          <a:xfrm>
            <a:off x="189653" y="3032385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BC8923-C1F9-4D86-BD85-C3A2BD0F4F3D}"/>
              </a:ext>
            </a:extLst>
          </p:cNvPr>
          <p:cNvSpPr/>
          <p:nvPr/>
        </p:nvSpPr>
        <p:spPr>
          <a:xfrm>
            <a:off x="2295023" y="1153703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0EF03-6644-4864-A1FC-E5E8E1F56C98}"/>
              </a:ext>
            </a:extLst>
          </p:cNvPr>
          <p:cNvSpPr txBox="1"/>
          <p:nvPr/>
        </p:nvSpPr>
        <p:spPr>
          <a:xfrm>
            <a:off x="4805474" y="301004"/>
            <a:ext cx="42955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In the overlap region,     </a:t>
            </a:r>
          </a:p>
          <a:p>
            <a:pPr algn="r"/>
            <a:r>
              <a:rPr lang="en-US" sz="2800" dirty="0"/>
              <a:t>one sees more “smaller” domains with larger color fields since larger Q</a:t>
            </a:r>
            <a:r>
              <a:rPr lang="en-US" sz="2800" baseline="-25000" dirty="0"/>
              <a:t>s</a:t>
            </a:r>
            <a:r>
              <a:rPr lang="en-US" sz="2800" dirty="0"/>
              <a:t>.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/>
              <a:t>Probability of two gluons hitting the overlap region is very small.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>
                <a:solidFill>
                  <a:srgbClr val="FFFF00"/>
                </a:solidFill>
              </a:rPr>
              <a:t>However, lots of cases where two target gluons see completely uncorrelated regions!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07FA6-196B-4C16-B169-B513C374C70D}"/>
              </a:ext>
            </a:extLst>
          </p:cNvPr>
          <p:cNvSpPr/>
          <p:nvPr/>
        </p:nvSpPr>
        <p:spPr>
          <a:xfrm>
            <a:off x="3048470" y="4186933"/>
            <a:ext cx="312424" cy="3065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BF119-6205-475D-A043-CA8C97ECEB51}"/>
              </a:ext>
            </a:extLst>
          </p:cNvPr>
          <p:cNvSpPr/>
          <p:nvPr/>
        </p:nvSpPr>
        <p:spPr>
          <a:xfrm>
            <a:off x="3259441" y="3820956"/>
            <a:ext cx="385223" cy="402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37B51-5300-404A-A1A8-4AB695867DA6}"/>
              </a:ext>
            </a:extLst>
          </p:cNvPr>
          <p:cNvSpPr/>
          <p:nvPr/>
        </p:nvSpPr>
        <p:spPr>
          <a:xfrm>
            <a:off x="2720470" y="399394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2E3601-697D-4394-9AC3-C4400F3D9AE2}"/>
              </a:ext>
            </a:extLst>
          </p:cNvPr>
          <p:cNvSpPr/>
          <p:nvPr/>
        </p:nvSpPr>
        <p:spPr>
          <a:xfrm>
            <a:off x="2855944" y="3356270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C77653-8FC4-4D6F-B9BE-102E41F8C1E3}"/>
              </a:ext>
            </a:extLst>
          </p:cNvPr>
          <p:cNvSpPr/>
          <p:nvPr/>
        </p:nvSpPr>
        <p:spPr>
          <a:xfrm>
            <a:off x="2507027" y="3552668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E3CA1-3ED6-49C5-B431-DB8FA74667FA}"/>
              </a:ext>
            </a:extLst>
          </p:cNvPr>
          <p:cNvSpPr/>
          <p:nvPr/>
        </p:nvSpPr>
        <p:spPr>
          <a:xfrm>
            <a:off x="2382107" y="3087944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32758F-0ED6-478C-A394-702423F3BD6A}"/>
              </a:ext>
            </a:extLst>
          </p:cNvPr>
          <p:cNvGrpSpPr/>
          <p:nvPr/>
        </p:nvGrpSpPr>
        <p:grpSpPr>
          <a:xfrm rot="20405910">
            <a:off x="1672000" y="3692588"/>
            <a:ext cx="1550667" cy="2060441"/>
            <a:chOff x="1428948" y="3714986"/>
            <a:chExt cx="1550667" cy="206044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2D3B5E-B6AC-4782-A647-3BFFA974ED6E}"/>
                </a:ext>
              </a:extLst>
            </p:cNvPr>
            <p:cNvSpPr/>
            <p:nvPr/>
          </p:nvSpPr>
          <p:spPr>
            <a:xfrm>
              <a:off x="2464664" y="5303789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4734FD-93A3-4980-846C-203C78F6EC06}"/>
                </a:ext>
              </a:extLst>
            </p:cNvPr>
            <p:cNvSpPr/>
            <p:nvPr/>
          </p:nvSpPr>
          <p:spPr>
            <a:xfrm>
              <a:off x="2243887" y="483215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F85084-B054-45F0-ADF2-78DEF061696A}"/>
                </a:ext>
              </a:extLst>
            </p:cNvPr>
            <p:cNvSpPr/>
            <p:nvPr/>
          </p:nvSpPr>
          <p:spPr>
            <a:xfrm>
              <a:off x="1703467" y="486983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B4D1BE-CD81-4CC5-B06D-BF1851BD0A87}"/>
                </a:ext>
              </a:extLst>
            </p:cNvPr>
            <p:cNvSpPr/>
            <p:nvPr/>
          </p:nvSpPr>
          <p:spPr>
            <a:xfrm>
              <a:off x="2069028" y="43605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2DEE22-6842-4F9B-8805-0BACFEE7317C}"/>
                </a:ext>
              </a:extLst>
            </p:cNvPr>
            <p:cNvSpPr/>
            <p:nvPr/>
          </p:nvSpPr>
          <p:spPr>
            <a:xfrm>
              <a:off x="1533223" y="4267497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9979BA-12CC-4D6B-8D21-4C59CAA2EEF9}"/>
                </a:ext>
              </a:extLst>
            </p:cNvPr>
            <p:cNvSpPr/>
            <p:nvPr/>
          </p:nvSpPr>
          <p:spPr>
            <a:xfrm>
              <a:off x="1943899" y="3888875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D5679A-AAB7-437E-BCDD-91CCC0406AB2}"/>
                </a:ext>
              </a:extLst>
            </p:cNvPr>
            <p:cNvSpPr/>
            <p:nvPr/>
          </p:nvSpPr>
          <p:spPr>
            <a:xfrm>
              <a:off x="1428948" y="3714986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E0256F8-130B-4AE3-A5C7-0EF8370D21AA}"/>
              </a:ext>
            </a:extLst>
          </p:cNvPr>
          <p:cNvSpPr/>
          <p:nvPr/>
        </p:nvSpPr>
        <p:spPr>
          <a:xfrm>
            <a:off x="3892232" y="449352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6925DA-7EA4-4E78-9799-13B4CAAD397B}"/>
              </a:ext>
            </a:extLst>
          </p:cNvPr>
          <p:cNvSpPr/>
          <p:nvPr/>
        </p:nvSpPr>
        <p:spPr>
          <a:xfrm>
            <a:off x="3590212" y="4042373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BE368-D65C-4FCC-B0C0-A146296AEFD1}"/>
              </a:ext>
            </a:extLst>
          </p:cNvPr>
          <p:cNvSpPr/>
          <p:nvPr/>
        </p:nvSpPr>
        <p:spPr>
          <a:xfrm>
            <a:off x="3377354" y="4305170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6DEE28-BE2D-4830-9706-BB09AFB6BBC2}"/>
              </a:ext>
            </a:extLst>
          </p:cNvPr>
          <p:cNvSpPr/>
          <p:nvPr/>
        </p:nvSpPr>
        <p:spPr>
          <a:xfrm>
            <a:off x="3527056" y="4896892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09500B-6ABE-471A-97B3-834335FA2BE5}"/>
              </a:ext>
            </a:extLst>
          </p:cNvPr>
          <p:cNvSpPr/>
          <p:nvPr/>
        </p:nvSpPr>
        <p:spPr>
          <a:xfrm>
            <a:off x="1838041" y="3403511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9EB113-3DC7-4960-BB33-815654D666B4}"/>
              </a:ext>
            </a:extLst>
          </p:cNvPr>
          <p:cNvGrpSpPr/>
          <p:nvPr/>
        </p:nvGrpSpPr>
        <p:grpSpPr>
          <a:xfrm>
            <a:off x="4225552" y="3586155"/>
            <a:ext cx="1159844" cy="1061944"/>
            <a:chOff x="2295023" y="3173330"/>
            <a:chExt cx="1159844" cy="1061944"/>
          </a:xfrm>
          <a:solidFill>
            <a:srgbClr val="FFFF00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0608D58-2CCB-436C-8512-F3F780D94D58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54F1719-E0DB-4937-B328-247BD18315FB}"/>
                </a:ext>
              </a:extLst>
            </p:cNvPr>
            <p:cNvCxnSpPr>
              <a:cxnSpLocks/>
              <a:stCxn id="35" idx="7"/>
              <a:endCxn id="33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grpFill/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66B5E4-1471-4616-8052-5EBCDD348416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B63208-C8C7-459A-89F9-4CEABA0E917B}"/>
              </a:ext>
            </a:extLst>
          </p:cNvPr>
          <p:cNvGrpSpPr/>
          <p:nvPr/>
        </p:nvGrpSpPr>
        <p:grpSpPr>
          <a:xfrm>
            <a:off x="1135179" y="5550770"/>
            <a:ext cx="1159844" cy="1061944"/>
            <a:chOff x="2295023" y="3173330"/>
            <a:chExt cx="1159844" cy="1061944"/>
          </a:xfrm>
          <a:solidFill>
            <a:srgbClr val="FFFF00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3395BEB-7AF1-4127-B68D-07B023D8D7EE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0A6EC75-ADA1-4D12-8CC4-56456B8DEDF7}"/>
                </a:ext>
              </a:extLst>
            </p:cNvPr>
            <p:cNvCxnSpPr>
              <a:cxnSpLocks/>
              <a:stCxn id="39" idx="7"/>
              <a:endCxn id="37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grpFill/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31717BC-C880-401E-969D-3766B7D8D92C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BCB9177B-F8B8-4B80-973B-C39531C5C765}"/>
              </a:ext>
            </a:extLst>
          </p:cNvPr>
          <p:cNvSpPr/>
          <p:nvPr/>
        </p:nvSpPr>
        <p:spPr>
          <a:xfrm>
            <a:off x="2972409" y="3785427"/>
            <a:ext cx="335626" cy="3339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7740AB2-81AF-483F-8EA7-ED610F1BE1E8}"/>
              </a:ext>
            </a:extLst>
          </p:cNvPr>
          <p:cNvCxnSpPr/>
          <p:nvPr/>
        </p:nvCxnSpPr>
        <p:spPr>
          <a:xfrm flipH="1">
            <a:off x="3590212" y="2097157"/>
            <a:ext cx="2010488" cy="15902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77588AC-4C2F-4308-9EA3-6EBC5126159C}"/>
              </a:ext>
            </a:extLst>
          </p:cNvPr>
          <p:cNvCxnSpPr>
            <a:cxnSpLocks/>
            <a:endCxn id="33" idx="4"/>
          </p:cNvCxnSpPr>
          <p:nvPr/>
        </p:nvCxnSpPr>
        <p:spPr>
          <a:xfrm flipV="1">
            <a:off x="4780076" y="4648099"/>
            <a:ext cx="25398" cy="58358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461E81-4828-4081-A550-83922604AD9F}"/>
              </a:ext>
            </a:extLst>
          </p:cNvPr>
          <p:cNvCxnSpPr>
            <a:cxnSpLocks/>
          </p:cNvCxnSpPr>
          <p:nvPr/>
        </p:nvCxnSpPr>
        <p:spPr>
          <a:xfrm flipH="1">
            <a:off x="2311970" y="5245136"/>
            <a:ext cx="2474024" cy="79301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CDE1D36-AB94-49F2-821E-012EA7D8FF72}"/>
              </a:ext>
            </a:extLst>
          </p:cNvPr>
          <p:cNvSpPr txBox="1"/>
          <p:nvPr/>
        </p:nvSpPr>
        <p:spPr>
          <a:xfrm>
            <a:off x="242946" y="183823"/>
            <a:ext cx="252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d+Au</a:t>
            </a:r>
            <a:r>
              <a:rPr lang="en-US" sz="4400" dirty="0"/>
              <a:t>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34C64-6E4F-4F49-8750-BBA8FC0E6B3E}"/>
              </a:ext>
            </a:extLst>
          </p:cNvPr>
          <p:cNvSpPr txBox="1"/>
          <p:nvPr/>
        </p:nvSpPr>
        <p:spPr>
          <a:xfrm>
            <a:off x="281617" y="4602903"/>
            <a:ext cx="1315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Proton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B0B082-C694-4521-94B6-96F544C4DF16}"/>
              </a:ext>
            </a:extLst>
          </p:cNvPr>
          <p:cNvSpPr txBox="1"/>
          <p:nvPr/>
        </p:nvSpPr>
        <p:spPr>
          <a:xfrm>
            <a:off x="3548982" y="1671966"/>
            <a:ext cx="1575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Neutron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720383-628C-443D-8DF3-2DA49823041F}"/>
              </a:ext>
            </a:extLst>
          </p:cNvPr>
          <p:cNvSpPr/>
          <p:nvPr/>
        </p:nvSpPr>
        <p:spPr>
          <a:xfrm>
            <a:off x="2763316" y="2890975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5BE178-C142-4BC8-BF3A-3A216A201B4C}"/>
              </a:ext>
            </a:extLst>
          </p:cNvPr>
          <p:cNvSpPr/>
          <p:nvPr/>
        </p:nvSpPr>
        <p:spPr>
          <a:xfrm>
            <a:off x="3772816" y="3599892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B48AFF-CD08-4B54-A2BB-AB0EB3A674A4}"/>
              </a:ext>
            </a:extLst>
          </p:cNvPr>
          <p:cNvSpPr/>
          <p:nvPr/>
        </p:nvSpPr>
        <p:spPr>
          <a:xfrm>
            <a:off x="3314160" y="3353488"/>
            <a:ext cx="514951" cy="471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D69451-E730-477F-8AE1-9A6A404FC957}"/>
              </a:ext>
            </a:extLst>
          </p:cNvPr>
          <p:cNvGrpSpPr/>
          <p:nvPr/>
        </p:nvGrpSpPr>
        <p:grpSpPr>
          <a:xfrm>
            <a:off x="2490123" y="3598727"/>
            <a:ext cx="1159844" cy="1061944"/>
            <a:chOff x="2295023" y="3173330"/>
            <a:chExt cx="1159844" cy="106194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2CCA73-2E39-4E2F-BBA1-1A0E6C88F8A5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B678A2-D944-4A16-BB55-2384C92B01CD}"/>
                </a:ext>
              </a:extLst>
            </p:cNvPr>
            <p:cNvCxnSpPr>
              <a:cxnSpLocks/>
              <a:stCxn id="17" idx="7"/>
              <a:endCxn id="15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537EAF-685D-4A0F-8DD4-8FB4E24F80E5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B172D6-90F7-4D2B-B4C6-7EE278ECA6EE}"/>
              </a:ext>
            </a:extLst>
          </p:cNvPr>
          <p:cNvGrpSpPr/>
          <p:nvPr/>
        </p:nvGrpSpPr>
        <p:grpSpPr>
          <a:xfrm>
            <a:off x="2669267" y="3755912"/>
            <a:ext cx="1159844" cy="1061944"/>
            <a:chOff x="2295023" y="3173330"/>
            <a:chExt cx="1159844" cy="106194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6526A18-DDCD-4F6F-B22D-94A84CF99507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17BEB21-909B-4CFE-A52E-3D387BE53454}"/>
                </a:ext>
              </a:extLst>
            </p:cNvPr>
            <p:cNvCxnSpPr>
              <a:cxnSpLocks/>
              <a:stCxn id="51" idx="7"/>
              <a:endCxn id="49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4B28B9F-B317-4F6A-9377-5D391E35CE7C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6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68EB1-9884-4EC8-935C-9B0D3D48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1517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77EEE-6F29-4ADD-8ACF-876AD9AA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5" y="773876"/>
            <a:ext cx="6028765" cy="386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BB0DA-B0D4-4458-BFF9-ED11ED8FBDB6}"/>
              </a:ext>
            </a:extLst>
          </p:cNvPr>
          <p:cNvSpPr txBox="1"/>
          <p:nvPr/>
        </p:nvSpPr>
        <p:spPr>
          <a:xfrm>
            <a:off x="66172" y="4720389"/>
            <a:ext cx="90200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) &gt;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) for 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2.5 GeV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MSTV:  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deut</a:t>
            </a:r>
            <a:r>
              <a:rPr lang="en-US" sz="2400" dirty="0">
                <a:solidFill>
                  <a:srgbClr val="FFFF00"/>
                </a:solidFill>
              </a:rPr>
              <a:t>) &gt;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prot</a:t>
            </a:r>
            <a:r>
              <a:rPr lang="en-US" sz="2400" dirty="0">
                <a:solidFill>
                  <a:srgbClr val="FFFF00"/>
                </a:solidFill>
              </a:rPr>
              <a:t>) since </a:t>
            </a:r>
            <a:r>
              <a:rPr lang="en-US" sz="2400" dirty="0" err="1">
                <a:solidFill>
                  <a:srgbClr val="FFFF00"/>
                </a:solidFill>
              </a:rPr>
              <a:t>N</a:t>
            </a:r>
            <a:r>
              <a:rPr lang="en-US" sz="2400" baseline="-25000" dirty="0" err="1">
                <a:solidFill>
                  <a:srgbClr val="FFFF00"/>
                </a:solidFill>
              </a:rPr>
              <a:t>ch</a:t>
            </a:r>
            <a:r>
              <a:rPr lang="en-US" sz="2400" dirty="0">
                <a:solidFill>
                  <a:srgbClr val="FFFF00"/>
                </a:solidFill>
              </a:rPr>
              <a:t> (0-5% 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) &gt; </a:t>
            </a:r>
            <a:r>
              <a:rPr lang="en-US" sz="2400" dirty="0" err="1">
                <a:solidFill>
                  <a:srgbClr val="FFFF00"/>
                </a:solidFill>
              </a:rPr>
              <a:t>N</a:t>
            </a:r>
            <a:r>
              <a:rPr lang="en-US" sz="2400" baseline="-25000" dirty="0" err="1">
                <a:solidFill>
                  <a:srgbClr val="FFFF00"/>
                </a:solidFill>
              </a:rPr>
              <a:t>ch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(0-5%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and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scales with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 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 does that mean Q</a:t>
            </a:r>
            <a:r>
              <a:rPr lang="en-US" sz="2400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s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(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proj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) = 1.5-2.5 GeV?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Need exact definitions and numbers for 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  <a:sym typeface="Wingdings" panose="05000000000000000000" pitchFamily="2" charset="2"/>
              </a:rPr>
              <a:t>T</a:t>
            </a:r>
            <a:r>
              <a:rPr lang="en-US" sz="2400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distributions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D5C87-A2CC-46C8-A4E2-AD1FFA8280B0}"/>
              </a:ext>
            </a:extLst>
          </p:cNvPr>
          <p:cNvSpPr txBox="1"/>
          <p:nvPr/>
        </p:nvSpPr>
        <p:spPr>
          <a:xfrm>
            <a:off x="6208292" y="-57121"/>
            <a:ext cx="281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7C80"/>
                </a:solidFill>
              </a:rPr>
              <a:t>Domains just starting to be resolved </a:t>
            </a:r>
            <a:r>
              <a:rPr lang="en-US" sz="2400" dirty="0">
                <a:solidFill>
                  <a:srgbClr val="FF7C80"/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rgbClr val="FF7C8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E22C8-4E58-4E7B-9616-BFC1A0B55AD6}"/>
              </a:ext>
            </a:extLst>
          </p:cNvPr>
          <p:cNvSpPr txBox="1"/>
          <p:nvPr/>
        </p:nvSpPr>
        <p:spPr>
          <a:xfrm>
            <a:off x="2882346" y="127546"/>
            <a:ext cx="327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 </a:t>
            </a:r>
            <a:r>
              <a:rPr lang="en-US" sz="2400" dirty="0">
                <a:solidFill>
                  <a:srgbClr val="FFFF00"/>
                </a:solidFill>
              </a:rPr>
              <a:t>Domains not resolved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A8BB7F-58B8-4F19-9AB7-C5155A0AEF5B}"/>
              </a:ext>
            </a:extLst>
          </p:cNvPr>
          <p:cNvCxnSpPr>
            <a:cxnSpLocks/>
          </p:cNvCxnSpPr>
          <p:nvPr/>
        </p:nvCxnSpPr>
        <p:spPr>
          <a:xfrm flipH="1">
            <a:off x="6112042" y="0"/>
            <a:ext cx="48125" cy="3835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34655D-F0DB-4538-8F0F-68A4B84D72FD}"/>
              </a:ext>
            </a:extLst>
          </p:cNvPr>
          <p:cNvSpPr txBox="1"/>
          <p:nvPr/>
        </p:nvSpPr>
        <p:spPr>
          <a:xfrm>
            <a:off x="1385696" y="4420567"/>
            <a:ext cx="352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Mace et al. [MSTV], https://arxiv.org/abs/1805.09342</a:t>
            </a:r>
          </a:p>
        </p:txBody>
      </p:sp>
    </p:spTree>
    <p:extLst>
      <p:ext uri="{BB962C8B-B14F-4D97-AF65-F5344CB8AC3E}">
        <p14:creationId xmlns:p14="http://schemas.microsoft.com/office/powerpoint/2010/main" val="32512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55F0B-5CEA-42B1-98AF-B2844219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EF8E0-DDA1-4903-9795-424831010553}"/>
              </a:ext>
            </a:extLst>
          </p:cNvPr>
          <p:cNvSpPr txBox="1"/>
          <p:nvPr/>
        </p:nvSpPr>
        <p:spPr>
          <a:xfrm>
            <a:off x="3458398" y="0"/>
            <a:ext cx="2186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IP-</a:t>
            </a:r>
            <a:r>
              <a:rPr lang="en-US" sz="4400" u="sng" dirty="0" err="1"/>
              <a:t>Jazma</a:t>
            </a:r>
            <a:endParaRPr lang="en-US" sz="4400" u="sng" dirty="0"/>
          </a:p>
        </p:txBody>
      </p:sp>
      <p:pic>
        <p:nvPicPr>
          <p:cNvPr id="1026" name="Picture 2" descr="Image result for jazz">
            <a:extLst>
              <a:ext uri="{FF2B5EF4-FFF2-40B4-BE49-F238E27FC236}">
                <a16:creationId xmlns:a16="http://schemas.microsoft.com/office/drawing/2014/main" id="{526C91A7-B408-43C6-A972-40C5D3599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5"/>
          <a:stretch/>
        </p:blipFill>
        <p:spPr bwMode="auto">
          <a:xfrm>
            <a:off x="0" y="719569"/>
            <a:ext cx="9198951" cy="613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78D6F-E187-4400-BE93-D4B2E08302A5}"/>
              </a:ext>
            </a:extLst>
          </p:cNvPr>
          <p:cNvSpPr txBox="1"/>
          <p:nvPr/>
        </p:nvSpPr>
        <p:spPr>
          <a:xfrm>
            <a:off x="175561" y="4097207"/>
            <a:ext cx="6369618" cy="2554545"/>
          </a:xfrm>
          <a:prstGeom prst="rect">
            <a:avLst/>
          </a:prstGeom>
          <a:solidFill>
            <a:schemeClr val="accent4">
              <a:lumMod val="20000"/>
              <a:lumOff val="8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J.N. and W.A. </a:t>
            </a:r>
            <a:r>
              <a:rPr lang="en-US" sz="2000" dirty="0" err="1">
                <a:solidFill>
                  <a:schemeClr val="bg1"/>
                </a:solidFill>
              </a:rPr>
              <a:t>Zajc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https://arxiv.org/abs/1808.01276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Open source code: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http://www.phenix.bnl.gov/WWW/publish/nagle/IPJAZMA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Just like jazz music, some people  will not appreciate it.</a:t>
            </a:r>
          </a:p>
        </p:txBody>
      </p:sp>
    </p:spTree>
    <p:extLst>
      <p:ext uri="{BB962C8B-B14F-4D97-AF65-F5344CB8AC3E}">
        <p14:creationId xmlns:p14="http://schemas.microsoft.com/office/powerpoint/2010/main" val="2445525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762450" y="96253"/>
            <a:ext cx="3199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187691" y="800335"/>
            <a:ext cx="890337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  MC </a:t>
            </a:r>
            <a:r>
              <a:rPr lang="en-US" sz="2400" dirty="0" err="1"/>
              <a:t>Glauber</a:t>
            </a:r>
            <a:r>
              <a:rPr lang="en-US" sz="2400" dirty="0"/>
              <a:t> to obtain nucleon </a:t>
            </a:r>
            <a:r>
              <a:rPr lang="en-US" sz="2400" dirty="0" err="1"/>
              <a:t>x,y</a:t>
            </a:r>
            <a:r>
              <a:rPr lang="en-US" sz="2400" dirty="0"/>
              <a:t> positions in each event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Use IP-Sat (impact parameter saturation model) to calculate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distribution on an </a:t>
            </a:r>
            <a:r>
              <a:rPr lang="en-US" sz="2400" dirty="0" err="1"/>
              <a:t>x,y</a:t>
            </a:r>
            <a:r>
              <a:rPr lang="en-US" sz="2400" dirty="0"/>
              <a:t> lattice</a:t>
            </a:r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r>
              <a:rPr lang="en-US" sz="2400" dirty="0"/>
              <a:t>Note that this is just a uniform Gaussian with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= 0.32 </a:t>
            </a:r>
            <a:r>
              <a:rPr lang="en-US" sz="2400" dirty="0" err="1"/>
              <a:t>fm</a:t>
            </a:r>
            <a:r>
              <a:rPr lang="en-US" sz="2400" dirty="0"/>
              <a:t> at RHIC</a:t>
            </a:r>
          </a:p>
          <a:p>
            <a:r>
              <a:rPr lang="en-US" sz="1400" dirty="0"/>
              <a:t>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is proportional to g</a:t>
            </a:r>
            <a:r>
              <a:rPr lang="en-US" sz="2400" baseline="30000" dirty="0"/>
              <a:t>4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, where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is the number density of color charge per unit transverse area  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dirty="0"/>
              <a:t> is proportional to g</a:t>
            </a:r>
            <a:r>
              <a:rPr lang="en-US" sz="2400" baseline="30000" dirty="0"/>
              <a:t>2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 and is Gaussian with</a:t>
            </a:r>
            <a:r>
              <a:rPr lang="en-US" sz="2400" dirty="0">
                <a:latin typeface="Symbol" panose="05050102010706020507" pitchFamily="18" charset="2"/>
              </a:rPr>
              <a:t> s =</a:t>
            </a:r>
            <a:r>
              <a:rPr lang="en-US" sz="2400" dirty="0"/>
              <a:t> 0.45 </a:t>
            </a:r>
            <a:r>
              <a:rPr lang="en-US" sz="2400" dirty="0" err="1"/>
              <a:t>fm</a:t>
            </a:r>
            <a:endParaRPr lang="en-US" sz="2400" dirty="0"/>
          </a:p>
          <a:p>
            <a:r>
              <a:rPr lang="en-US" sz="1200" dirty="0"/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MSTV (private comm.) says that “our choice of B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” corresponds to       slightly larger 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= 0.56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, so I will match that in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7460B-2450-484A-B01E-6FB9EE62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524" y="2607555"/>
            <a:ext cx="4698319" cy="7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4AFE6-5548-4432-AF89-6C7425A9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20D61-6988-423B-9A9E-D7054F74EC50}"/>
              </a:ext>
            </a:extLst>
          </p:cNvPr>
          <p:cNvSpPr/>
          <p:nvPr/>
        </p:nvSpPr>
        <p:spPr>
          <a:xfrm>
            <a:off x="303195" y="344368"/>
            <a:ext cx="8268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/>
              <a:t>MSTV includes nucleon-by-nucleon fluctuations in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	(the amplitude of the IP-Sat Gaussian).    Thus, each nucleon 	is still a perfect Gaussian, just different amplitudes.  </a:t>
            </a:r>
          </a:p>
          <a:p>
            <a:endParaRPr lang="en-US" sz="2400" dirty="0"/>
          </a:p>
          <a:p>
            <a:r>
              <a:rPr lang="en-US" sz="2400" dirty="0"/>
              <a:t> 	Implemented with variance 0.5 on log(Q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) – i.e. high side tail.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B64FD-4514-4801-83F8-3AC67EC53889}"/>
              </a:ext>
            </a:extLst>
          </p:cNvPr>
          <p:cNvSpPr txBox="1"/>
          <p:nvPr/>
        </p:nvSpPr>
        <p:spPr>
          <a:xfrm>
            <a:off x="5215088" y="2744876"/>
            <a:ext cx="3760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Non-perturbative on many scales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Not part of the standard CGC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Questions regarding the constraints on the functional 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25E53-E181-4484-9334-C653D5DD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62" y="2654170"/>
            <a:ext cx="4022250" cy="33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23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DFFF6-E806-4BF8-AAA7-A44F2387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95497-D925-4345-8694-3F13BD45FFEE}"/>
              </a:ext>
            </a:extLst>
          </p:cNvPr>
          <p:cNvSpPr txBox="1"/>
          <p:nvPr/>
        </p:nvSpPr>
        <p:spPr>
          <a:xfrm>
            <a:off x="115504" y="69549"/>
            <a:ext cx="8730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Originally proposed by </a:t>
            </a:r>
            <a:r>
              <a:rPr lang="en-US" sz="2400" dirty="0" err="1"/>
              <a:t>McLerran</a:t>
            </a:r>
            <a:r>
              <a:rPr lang="en-US" sz="2400" dirty="0"/>
              <a:t> (arXiv:1508.03292v2)  to explain high multiplicity tail of LHC </a:t>
            </a:r>
            <a:r>
              <a:rPr lang="en-US" sz="2400" dirty="0" err="1"/>
              <a:t>p+p</a:t>
            </a:r>
            <a:r>
              <a:rPr lang="en-US" sz="2400" dirty="0"/>
              <a:t>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distributions.  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fluctuates to 5-6 times average value to </a:t>
            </a:r>
          </a:p>
          <a:p>
            <a:pPr algn="ctr"/>
            <a:r>
              <a:rPr lang="en-US" sz="2400" dirty="0"/>
              <a:t>explain the high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tail.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0E19A-01B8-45D3-B41E-38611D2A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72" y="2060179"/>
            <a:ext cx="6400802" cy="4030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1877-3CAB-4924-9309-2AEAAC9B6D38}"/>
              </a:ext>
            </a:extLst>
          </p:cNvPr>
          <p:cNvSpPr txBox="1"/>
          <p:nvPr/>
        </p:nvSpPr>
        <p:spPr>
          <a:xfrm>
            <a:off x="232105" y="6142660"/>
            <a:ext cx="876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 It is a mistake to assume such matching confirms dynamical fluctuations, instead of from hadronization effects, finite rapidity window, experiment acceptance, etc.</a:t>
            </a:r>
          </a:p>
        </p:txBody>
      </p:sp>
    </p:spTree>
    <p:extLst>
      <p:ext uri="{BB962C8B-B14F-4D97-AF65-F5344CB8AC3E}">
        <p14:creationId xmlns:p14="http://schemas.microsoft.com/office/powerpoint/2010/main" val="2957215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500A3-3315-41F3-A53F-9BEFF800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7493-A847-4D66-B66B-A55B37580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" t="12994" r="36043" b="32779"/>
          <a:stretch/>
        </p:blipFill>
        <p:spPr>
          <a:xfrm>
            <a:off x="0" y="481263"/>
            <a:ext cx="9144000" cy="4485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DAB13-E3B8-4CB2-A292-DB6D89163971}"/>
              </a:ext>
            </a:extLst>
          </p:cNvPr>
          <p:cNvSpPr txBox="1"/>
          <p:nvPr/>
        </p:nvSpPr>
        <p:spPr>
          <a:xfrm>
            <a:off x="125128" y="4957010"/>
            <a:ext cx="8778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 all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contributions for each nucleus.</a:t>
            </a:r>
          </a:p>
          <a:p>
            <a:pPr algn="ctr"/>
            <a:r>
              <a:rPr lang="en-US" sz="2400" dirty="0"/>
              <a:t>Example - nucleons from deuteron as perfect Gaussians from IP-Sat just with different amplitudes from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</a:t>
            </a:r>
          </a:p>
          <a:p>
            <a:pPr algn="ctr"/>
            <a:endParaRPr lang="en-US" sz="300" dirty="0"/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At this point, none of these fluctuations are </a:t>
            </a:r>
            <a:r>
              <a:rPr lang="en-US" sz="2400" i="1" dirty="0">
                <a:solidFill>
                  <a:srgbClr val="FFFF00"/>
                </a:solidFill>
              </a:rPr>
              <a:t>ab initio</a:t>
            </a:r>
            <a:r>
              <a:rPr lang="en-US" sz="2400" dirty="0">
                <a:solidFill>
                  <a:srgbClr val="FFFF00"/>
                </a:solidFill>
              </a:rPr>
              <a:t>. 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All MC Glauber and put-in-by-hand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EA929-5EAB-431A-9F12-5E5E7A111A6D}"/>
              </a:ext>
            </a:extLst>
          </p:cNvPr>
          <p:cNvSpPr txBox="1"/>
          <p:nvPr/>
        </p:nvSpPr>
        <p:spPr>
          <a:xfrm>
            <a:off x="1323472" y="10861"/>
            <a:ext cx="181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deuteron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E333F-3E42-496E-8DD7-882EFCE942B5}"/>
              </a:ext>
            </a:extLst>
          </p:cNvPr>
          <p:cNvSpPr txBox="1"/>
          <p:nvPr/>
        </p:nvSpPr>
        <p:spPr>
          <a:xfrm>
            <a:off x="6457950" y="-46325"/>
            <a:ext cx="903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AA6A6-3C10-44C7-B52F-36D86976CFF1}"/>
              </a:ext>
            </a:extLst>
          </p:cNvPr>
          <p:cNvSpPr txBox="1"/>
          <p:nvPr/>
        </p:nvSpPr>
        <p:spPr>
          <a:xfrm>
            <a:off x="4271941" y="-7491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A43B6-FF92-4AAF-8F42-1FD73A03A6BA}"/>
              </a:ext>
            </a:extLst>
          </p:cNvPr>
          <p:cNvSpPr txBox="1"/>
          <p:nvPr/>
        </p:nvSpPr>
        <p:spPr>
          <a:xfrm>
            <a:off x="2960224" y="412147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IP-</a:t>
            </a:r>
            <a:r>
              <a:rPr lang="en-US" b="1" dirty="0" err="1">
                <a:solidFill>
                  <a:schemeClr val="bg1"/>
                </a:solidFill>
              </a:rPr>
              <a:t>Jazma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48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519">
            <a:extLst>
              <a:ext uri="{FF2B5EF4-FFF2-40B4-BE49-F238E27FC236}">
                <a16:creationId xmlns:a16="http://schemas.microsoft.com/office/drawing/2014/main" id="{5F8108C8-636D-407E-9A40-1FC82869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5" t="30117" r="18495" b="11497"/>
          <a:stretch/>
        </p:blipFill>
        <p:spPr>
          <a:xfrm>
            <a:off x="86627" y="279342"/>
            <a:ext cx="9002708" cy="6038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A0F6C-9E2A-4CA8-826E-2116CA30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16A25FA-CB99-4189-8CEB-459E9A9C4593}"/>
              </a:ext>
            </a:extLst>
          </p:cNvPr>
          <p:cNvSpPr txBox="1">
            <a:spLocks/>
          </p:cNvSpPr>
          <p:nvPr/>
        </p:nvSpPr>
        <p:spPr>
          <a:xfrm>
            <a:off x="6553200" y="5737327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F6FE4-8F63-428E-8AD0-6A2BC5AE0FBE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82AE33D6-A5B6-4B65-8030-8EFA00F58D73}"/>
              </a:ext>
            </a:extLst>
          </p:cNvPr>
          <p:cNvSpPr txBox="1"/>
          <p:nvPr/>
        </p:nvSpPr>
        <p:spPr>
          <a:xfrm>
            <a:off x="383858" y="540098"/>
            <a:ext cx="8009693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Initial State – </a:t>
            </a:r>
            <a:r>
              <a:rPr lang="en-US" sz="2800" dirty="0" err="1"/>
              <a:t>nPDF</a:t>
            </a:r>
            <a:r>
              <a:rPr lang="en-US" sz="2800" dirty="0"/>
              <a:t>, saturation physics, color domains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D53C9E-A9F8-4C4D-8CFC-F47B2CE9D607}"/>
              </a:ext>
            </a:extLst>
          </p:cNvPr>
          <p:cNvSpPr/>
          <p:nvPr/>
        </p:nvSpPr>
        <p:spPr>
          <a:xfrm rot="19553594">
            <a:off x="8147573" y="5754515"/>
            <a:ext cx="778014" cy="563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7583C-0757-41FF-8C78-0FDCF3A4CAE9}"/>
              </a:ext>
            </a:extLst>
          </p:cNvPr>
          <p:cNvSpPr txBox="1"/>
          <p:nvPr/>
        </p:nvSpPr>
        <p:spPr>
          <a:xfrm>
            <a:off x="86627" y="1998492"/>
            <a:ext cx="6884770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QGP State – hydrodynamics, </a:t>
            </a:r>
            <a:r>
              <a:rPr lang="en-US" sz="2800" dirty="0" err="1"/>
              <a:t>parton</a:t>
            </a:r>
            <a:r>
              <a:rPr lang="en-US" sz="2800" dirty="0"/>
              <a:t> scattering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441E4-073C-48ED-BB0C-794586B1FA94}"/>
              </a:ext>
            </a:extLst>
          </p:cNvPr>
          <p:cNvSpPr txBox="1"/>
          <p:nvPr/>
        </p:nvSpPr>
        <p:spPr>
          <a:xfrm>
            <a:off x="1733353" y="3167390"/>
            <a:ext cx="7181325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Hadron State – hadronization, hadron 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F94F-8FC3-49E7-96C3-BE46BF86708A}"/>
              </a:ext>
            </a:extLst>
          </p:cNvPr>
          <p:cNvSpPr txBox="1"/>
          <p:nvPr/>
        </p:nvSpPr>
        <p:spPr>
          <a:xfrm>
            <a:off x="438675" y="5042442"/>
            <a:ext cx="7196778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Free Streaming State – measured by experiment</a:t>
            </a:r>
          </a:p>
        </p:txBody>
      </p:sp>
    </p:spTree>
    <p:extLst>
      <p:ext uri="{BB962C8B-B14F-4D97-AF65-F5344CB8AC3E}">
        <p14:creationId xmlns:p14="http://schemas.microsoft.com/office/powerpoint/2010/main" val="19450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2A0DB9-F393-4A8B-BB8B-33997203B006}"/>
              </a:ext>
            </a:extLst>
          </p:cNvPr>
          <p:cNvSpPr/>
          <p:nvPr/>
        </p:nvSpPr>
        <p:spPr>
          <a:xfrm>
            <a:off x="216567" y="3169753"/>
            <a:ext cx="8749365" cy="63222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5CC2-1F80-4B02-BA76-2487256D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/>
              <p:nvPr/>
            </p:nvSpPr>
            <p:spPr>
              <a:xfrm>
                <a:off x="231006" y="1015748"/>
                <a:ext cx="8681987" cy="6063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In the MSTV paper, they utilize the dilute-dense framework</a:t>
                </a:r>
              </a:p>
              <a:p>
                <a:r>
                  <a:rPr lang="en-US" sz="2400" dirty="0"/>
                  <a:t>(hep-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/0402256, 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/0402257, arXiv:0711.3039)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dilute-dense limit implies that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proj</a:t>
                </a:r>
                <a:r>
                  <a:rPr lang="en-US" sz="2400" dirty="0"/>
                  <a:t>) &lt; 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T</a:t>
                </a:r>
                <a:r>
                  <a:rPr lang="en-US" sz="2400" dirty="0"/>
                  <a:t> &lt;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targ</a:t>
                </a:r>
                <a:r>
                  <a:rPr lang="en-US" sz="2400" dirty="0"/>
                  <a:t>) and one obtains on average: </a:t>
                </a:r>
              </a:p>
              <a:p>
                <a:endParaRPr lang="en-US" sz="2400" dirty="0"/>
              </a:p>
              <a:p>
                <a:r>
                  <a:rPr lang="en-US" sz="2800" dirty="0" err="1"/>
                  <a:t>N</a:t>
                </a:r>
                <a:r>
                  <a:rPr lang="en-US" sz="2800" baseline="-25000" dirty="0" err="1"/>
                  <a:t>gluon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/>
                  <a:t>   g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 Q</a:t>
                </a:r>
                <a:r>
                  <a:rPr lang="en-US" sz="2800" baseline="-25000" dirty="0"/>
                  <a:t>s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(</a:t>
                </a:r>
                <a:r>
                  <a:rPr lang="en-US" sz="2800" dirty="0" err="1"/>
                  <a:t>proj</a:t>
                </a:r>
                <a:r>
                  <a:rPr lang="en-US" sz="2800" dirty="0"/>
                  <a:t>) x F( Q</a:t>
                </a:r>
                <a:r>
                  <a:rPr lang="en-US" sz="2800" baseline="-25000" dirty="0"/>
                  <a:t>s</a:t>
                </a:r>
                <a:r>
                  <a:rPr lang="en-US" sz="2800" dirty="0"/>
                  <a:t>(</a:t>
                </a:r>
                <a:r>
                  <a:rPr lang="en-US" sz="2800" dirty="0" err="1"/>
                  <a:t>targ</a:t>
                </a:r>
                <a:r>
                  <a:rPr lang="en-US" sz="2800" dirty="0"/>
                  <a:t>)/ m )   (dilute-dense limit)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where m is the infrared cutoff (= 0.3 GeV in MSTV).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What justifies some small system papers (many) using the dense-dense limit and others (many) using the dilute-dense limit?</a:t>
                </a:r>
              </a:p>
              <a:p>
                <a:endParaRPr lang="en-US" sz="2400" dirty="0">
                  <a:solidFill>
                    <a:srgbClr val="FFFF00"/>
                  </a:solidFill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Also coherence condition 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k</a:t>
                </a:r>
                <a:r>
                  <a:rPr lang="en-US" sz="2400" baseline="-25000" dirty="0" err="1">
                    <a:solidFill>
                      <a:srgbClr val="FFFF00"/>
                    </a:solidFill>
                  </a:rPr>
                  <a:t>T</a:t>
                </a:r>
                <a:r>
                  <a:rPr lang="en-US" sz="2400" dirty="0">
                    <a:solidFill>
                      <a:srgbClr val="FFFF00"/>
                    </a:solidFill>
                  </a:rPr>
                  <a:t> &lt;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seems in conflict with both!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06" y="1015748"/>
                <a:ext cx="8681987" cy="6063198"/>
              </a:xfrm>
              <a:prstGeom prst="rect">
                <a:avLst/>
              </a:prstGeom>
              <a:blipFill>
                <a:blip r:embed="rId2"/>
                <a:stretch>
                  <a:fillRect l="-1475" t="-805" r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7E9D16A-F0A3-44E2-85A9-85DBCE5F19A3}"/>
              </a:ext>
            </a:extLst>
          </p:cNvPr>
          <p:cNvSpPr txBox="1"/>
          <p:nvPr/>
        </p:nvSpPr>
        <p:spPr>
          <a:xfrm>
            <a:off x="2194559" y="125128"/>
            <a:ext cx="483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 Framework</a:t>
            </a:r>
          </a:p>
        </p:txBody>
      </p:sp>
    </p:spTree>
    <p:extLst>
      <p:ext uri="{BB962C8B-B14F-4D97-AF65-F5344CB8AC3E}">
        <p14:creationId xmlns:p14="http://schemas.microsoft.com/office/powerpoint/2010/main" val="34533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4682D4-84B5-45D4-A756-1C68D7412ACB}"/>
              </a:ext>
            </a:extLst>
          </p:cNvPr>
          <p:cNvSpPr/>
          <p:nvPr/>
        </p:nvSpPr>
        <p:spPr>
          <a:xfrm>
            <a:off x="329664" y="899755"/>
            <a:ext cx="7413860" cy="5787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613259" y="81815"/>
            <a:ext cx="4349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Dilute-Dense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283944" y="891775"/>
            <a:ext cx="86819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Cyrille</a:t>
            </a:r>
            <a:r>
              <a:rPr lang="en-US" sz="2400" dirty="0"/>
              <a:t> </a:t>
            </a:r>
            <a:r>
              <a:rPr lang="en-US" sz="2400" dirty="0" err="1"/>
              <a:t>Marquet</a:t>
            </a:r>
            <a:r>
              <a:rPr lang="en-US" sz="2400" dirty="0"/>
              <a:t> (thanks) sent me this function F.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In the limit of large 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)/m, it scales as log(Q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)/m).</a:t>
            </a:r>
          </a:p>
          <a:p>
            <a:endParaRPr 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0686FB-4A0B-4A3B-A5D2-E00C24D029CB}"/>
              </a:ext>
            </a:extLst>
          </p:cNvPr>
          <p:cNvSpPr/>
          <p:nvPr/>
        </p:nvSpPr>
        <p:spPr>
          <a:xfrm>
            <a:off x="7344074" y="2849084"/>
            <a:ext cx="1621857" cy="2194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1CDC6E-171C-4FFE-9053-EB1E3E02CF42}"/>
              </a:ext>
            </a:extLst>
          </p:cNvPr>
          <p:cNvCxnSpPr>
            <a:cxnSpLocks/>
          </p:cNvCxnSpPr>
          <p:nvPr/>
        </p:nvCxnSpPr>
        <p:spPr>
          <a:xfrm flipV="1">
            <a:off x="6724047" y="2928852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64CD6-0EAA-4D4F-B4A6-A9736278A798}"/>
              </a:ext>
            </a:extLst>
          </p:cNvPr>
          <p:cNvCxnSpPr>
            <a:cxnSpLocks/>
          </p:cNvCxnSpPr>
          <p:nvPr/>
        </p:nvCxnSpPr>
        <p:spPr>
          <a:xfrm flipV="1">
            <a:off x="6487827" y="3112631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38E7AE-CAA0-42A9-A4A3-A588BF559996}"/>
              </a:ext>
            </a:extLst>
          </p:cNvPr>
          <p:cNvCxnSpPr>
            <a:cxnSpLocks/>
          </p:cNvCxnSpPr>
          <p:nvPr/>
        </p:nvCxnSpPr>
        <p:spPr>
          <a:xfrm flipV="1">
            <a:off x="6345054" y="3374345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B97ED3-38FB-4934-B57E-64E31D6AE03A}"/>
              </a:ext>
            </a:extLst>
          </p:cNvPr>
          <p:cNvSpPr txBox="1"/>
          <p:nvPr/>
        </p:nvSpPr>
        <p:spPr>
          <a:xfrm>
            <a:off x="6144124" y="5115834"/>
            <a:ext cx="29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Once you hit a thick enough part of the target,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you free all the projectile gluons and no more.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/>
              <p:nvPr/>
            </p:nvSpPr>
            <p:spPr>
              <a:xfrm>
                <a:off x="334475" y="968681"/>
                <a:ext cx="829414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N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g</a:t>
                </a:r>
                <a:r>
                  <a:rPr lang="en-US" sz="2400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 g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x F(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targ</a:t>
                </a:r>
                <a:r>
                  <a:rPr lang="en-US" sz="2400" dirty="0">
                    <a:solidFill>
                      <a:srgbClr val="FFFF00"/>
                    </a:solidFill>
                  </a:rPr>
                  <a:t>)/m) )        (dilute-dense limit)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75" y="968681"/>
                <a:ext cx="8294145" cy="461665"/>
              </a:xfrm>
              <a:prstGeom prst="rect">
                <a:avLst/>
              </a:prstGeom>
              <a:blipFill>
                <a:blip r:embed="rId2"/>
                <a:stretch>
                  <a:fillRect l="-117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73DC46-84A0-446E-9D2E-A8F0E6A6492E}"/>
              </a:ext>
            </a:extLst>
          </p:cNvPr>
          <p:cNvCxnSpPr>
            <a:cxnSpLocks/>
          </p:cNvCxnSpPr>
          <p:nvPr/>
        </p:nvCxnSpPr>
        <p:spPr>
          <a:xfrm flipV="1">
            <a:off x="6205889" y="3949506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1B3475D-7307-4319-A5A1-6CE1AFE8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96" y="2706687"/>
            <a:ext cx="4977214" cy="3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0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853891" y="27438"/>
            <a:ext cx="3262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0AC92-DF63-4477-81FC-B56C6B94B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12152" r="4946" b="32456"/>
          <a:stretch/>
        </p:blipFill>
        <p:spPr>
          <a:xfrm>
            <a:off x="283945" y="880712"/>
            <a:ext cx="8489482" cy="2849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E639D-0932-41CD-8DA3-6E6FC94C81B6}"/>
              </a:ext>
            </a:extLst>
          </p:cNvPr>
          <p:cNvSpPr txBox="1"/>
          <p:nvPr/>
        </p:nvSpPr>
        <p:spPr>
          <a:xfrm>
            <a:off x="283945" y="3936733"/>
            <a:ext cx="8510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Right panel shows the density distribution for this event in the dilute-dense limit.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There are no sharp spikes in the energy density as often highlighted with IP-</a:t>
            </a:r>
            <a:r>
              <a:rPr lang="en-US" sz="2400" dirty="0" err="1"/>
              <a:t>Glasma</a:t>
            </a:r>
            <a:r>
              <a:rPr lang="en-US" sz="2400" dirty="0"/>
              <a:t> because there are no lattice site color fluctuations – though these are in part artifacts in IP-</a:t>
            </a:r>
            <a:r>
              <a:rPr lang="en-US" sz="2400" dirty="0" err="1"/>
              <a:t>Glasma</a:t>
            </a:r>
            <a:r>
              <a:rPr lang="en-US" sz="24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568119-14E4-40BF-BD01-ACFC1953DBD8}"/>
              </a:ext>
            </a:extLst>
          </p:cNvPr>
          <p:cNvSpPr/>
          <p:nvPr/>
        </p:nvSpPr>
        <p:spPr>
          <a:xfrm>
            <a:off x="5866598" y="880712"/>
            <a:ext cx="2906829" cy="28490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CDEF0-ED80-4995-874C-93554308AABA}"/>
              </a:ext>
            </a:extLst>
          </p:cNvPr>
          <p:cNvSpPr/>
          <p:nvPr/>
        </p:nvSpPr>
        <p:spPr>
          <a:xfrm>
            <a:off x="6323798" y="1087655"/>
            <a:ext cx="2093495" cy="2021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0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47AB5-4E34-4BC6-A107-2C2465E8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E0C5D-00E8-4C8C-B2D9-1DAD6319B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67" y="3155551"/>
            <a:ext cx="6501866" cy="3630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1C0F6-12FC-4F41-8ED2-7F145BF2A3EF}"/>
              </a:ext>
            </a:extLst>
          </p:cNvPr>
          <p:cNvSpPr txBox="1"/>
          <p:nvPr/>
        </p:nvSpPr>
        <p:spPr>
          <a:xfrm>
            <a:off x="2598821" y="7219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Aside on Spiky IP-</a:t>
            </a:r>
            <a:r>
              <a:rPr lang="en-US" sz="3200" u="sng" dirty="0" err="1"/>
              <a:t>Glasma</a:t>
            </a:r>
            <a:endParaRPr lang="en-US" sz="3200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CB7FF-6E0D-466B-B51D-CCD098A4D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596" y="719929"/>
            <a:ext cx="3826315" cy="2010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9A284-5FDC-4EE2-B94C-6165E7FC86CB}"/>
              </a:ext>
            </a:extLst>
          </p:cNvPr>
          <p:cNvSpPr txBox="1"/>
          <p:nvPr/>
        </p:nvSpPr>
        <p:spPr>
          <a:xfrm>
            <a:off x="125128" y="719929"/>
            <a:ext cx="4947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Success of IP-</a:t>
            </a:r>
            <a:r>
              <a:rPr lang="en-US" sz="2400" dirty="0" err="1"/>
              <a:t>Glasma</a:t>
            </a:r>
            <a:r>
              <a:rPr lang="en-US" sz="2400" dirty="0"/>
              <a:t> </a:t>
            </a:r>
            <a:r>
              <a:rPr lang="en-US" sz="2400" dirty="0" err="1"/>
              <a:t>Au+Au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initial conditions often highlighted by these very spikey displays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IP-</a:t>
            </a:r>
            <a:r>
              <a:rPr lang="en-US" sz="2400" dirty="0" err="1"/>
              <a:t>Jazma</a:t>
            </a:r>
            <a:r>
              <a:rPr lang="en-US" sz="2400" dirty="0"/>
              <a:t> (dense-dense) matches eccentricities 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baseline="-25000" dirty="0"/>
              <a:t>2</a:t>
            </a:r>
            <a:r>
              <a:rPr lang="en-US" sz="2400" dirty="0"/>
              <a:t>-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baseline="-25000" dirty="0"/>
              <a:t>6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DC59E-5AE8-4199-B024-80D6E7AD7248}"/>
              </a:ext>
            </a:extLst>
          </p:cNvPr>
          <p:cNvSpPr txBox="1"/>
          <p:nvPr/>
        </p:nvSpPr>
        <p:spPr>
          <a:xfrm>
            <a:off x="5587466" y="5313142"/>
            <a:ext cx="2343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Totally dominated by T</a:t>
            </a:r>
            <a:r>
              <a:rPr lang="en-US" baseline="-25000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 x T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 scaling,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not color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fluctuation spikes.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11B5E-603D-4235-8D32-5BF763DD35AE}"/>
              </a:ext>
            </a:extLst>
          </p:cNvPr>
          <p:cNvSpPr txBox="1"/>
          <p:nvPr/>
        </p:nvSpPr>
        <p:spPr>
          <a:xfrm>
            <a:off x="2805765" y="418545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FDDC63-DE0C-464F-ABDA-9240EBA4B069}"/>
              </a:ext>
            </a:extLst>
          </p:cNvPr>
          <p:cNvSpPr txBox="1"/>
          <p:nvPr/>
        </p:nvSpPr>
        <p:spPr>
          <a:xfrm>
            <a:off x="4979470" y="415486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AD5D7-0B3B-47C3-8B23-B4828888F594}"/>
              </a:ext>
            </a:extLst>
          </p:cNvPr>
          <p:cNvSpPr txBox="1"/>
          <p:nvPr/>
        </p:nvSpPr>
        <p:spPr>
          <a:xfrm>
            <a:off x="7151272" y="415486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3B92-A0DB-43EB-B9F7-7FBDD846BBD4}"/>
              </a:ext>
            </a:extLst>
          </p:cNvPr>
          <p:cNvSpPr txBox="1"/>
          <p:nvPr/>
        </p:nvSpPr>
        <p:spPr>
          <a:xfrm>
            <a:off x="2756035" y="6017463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280C6-F93F-4F9A-A70E-D10A72500371}"/>
              </a:ext>
            </a:extLst>
          </p:cNvPr>
          <p:cNvSpPr txBox="1"/>
          <p:nvPr/>
        </p:nvSpPr>
        <p:spPr>
          <a:xfrm>
            <a:off x="4926839" y="5967732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420B9-A7FA-4EA4-B2D0-ABFD77400A27}"/>
              </a:ext>
            </a:extLst>
          </p:cNvPr>
          <p:cNvSpPr txBox="1"/>
          <p:nvPr/>
        </p:nvSpPr>
        <p:spPr>
          <a:xfrm>
            <a:off x="3923425" y="3213680"/>
            <a:ext cx="1297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Au+Au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4661-7820-480C-9901-592566EB120E}"/>
              </a:ext>
            </a:extLst>
          </p:cNvPr>
          <p:cNvSpPr txBox="1"/>
          <p:nvPr/>
        </p:nvSpPr>
        <p:spPr>
          <a:xfrm>
            <a:off x="57749" y="134752"/>
            <a:ext cx="9086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p+Au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fluctuations, </a:t>
            </a:r>
          </a:p>
          <a:p>
            <a:r>
              <a:rPr lang="en-US" sz="2800" i="1" dirty="0"/>
              <a:t>			 no running </a:t>
            </a:r>
            <a:r>
              <a:rPr lang="en-US" sz="2800" i="1" dirty="0">
                <a:latin typeface="Symbol" panose="05050102010706020507" pitchFamily="18" charset="2"/>
              </a:rPr>
              <a:t>a</a:t>
            </a:r>
            <a:r>
              <a:rPr lang="en-US" sz="2800" i="1" baseline="-25000" dirty="0"/>
              <a:t>s</a:t>
            </a:r>
            <a:r>
              <a:rPr lang="en-US" sz="2800" i="1" dirty="0"/>
              <a:t>, </a:t>
            </a:r>
            <a:r>
              <a:rPr lang="en-US" sz="2800" i="1" dirty="0" err="1"/>
              <a:t>r</a:t>
            </a:r>
            <a:r>
              <a:rPr lang="en-US" sz="2800" i="1" baseline="-25000" dirty="0" err="1"/>
              <a:t>max</a:t>
            </a:r>
            <a:r>
              <a:rPr lang="en-US" sz="2800" i="1" dirty="0"/>
              <a:t> = 3.0 </a:t>
            </a:r>
            <a:r>
              <a:rPr lang="en-US" sz="2800" i="1" dirty="0">
                <a:latin typeface="Symbol" panose="05050102010706020507" pitchFamily="18" charset="2"/>
              </a:rPr>
              <a:t>s </a:t>
            </a:r>
            <a:r>
              <a:rPr lang="en-US" sz="2000" i="1" dirty="0">
                <a:latin typeface="+mj-lt"/>
              </a:rPr>
              <a:t>[leave these last two the same]</a:t>
            </a:r>
            <a:endParaRPr lang="en-US" sz="2800" i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5394960" y="1985438"/>
            <a:ext cx="367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Distribution of number of gluons (N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/&lt;N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&gt;)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Once the proton is hitting the mid-region of the target the gluon production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reaches a limit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i.e. one has freed all the gluons from the projectile proton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56EC6-BD11-46BF-BCE1-982AC4B11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8977" y="173254"/>
            <a:ext cx="644893" cy="596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44FBC-D377-49CB-B5C5-68878498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11" y="1903969"/>
            <a:ext cx="5082432" cy="43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79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212958" y="5245988"/>
            <a:ext cx="84714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In the Monte Carlo, keep track of the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thrown for each projectile nucleon. </a:t>
            </a:r>
          </a:p>
          <a:p>
            <a:pPr algn="ctr"/>
            <a:r>
              <a:rPr lang="en-US" sz="700" dirty="0">
                <a:solidFill>
                  <a:srgbClr val="FFFF00"/>
                </a:solidFill>
              </a:rPr>
              <a:t>  </a:t>
            </a:r>
            <a:r>
              <a:rPr lang="en-US" sz="1200" dirty="0">
                <a:solidFill>
                  <a:srgbClr val="FFFF00"/>
                </a:solidFill>
              </a:rPr>
              <a:t>  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As expected, there is an almost linear increase in gluon number with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in the projectile once one is hitting a thick enough part of the nucleus.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For 0-5% high-multiplicity, the value is 2.2 times higher than average.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D9094-B8FA-41E0-B806-98CD0F70E9D2}"/>
              </a:ext>
            </a:extLst>
          </p:cNvPr>
          <p:cNvSpPr txBox="1"/>
          <p:nvPr/>
        </p:nvSpPr>
        <p:spPr>
          <a:xfrm>
            <a:off x="62562" y="101061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p+Au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FF322-D86B-40BD-8A68-2D5BC5A51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3288" y="162760"/>
            <a:ext cx="644893" cy="596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0A909-FA2B-4D15-B7BC-E00615A9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57" y="1108072"/>
            <a:ext cx="8643659" cy="41147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2548CF-3694-4ECB-97A6-46292DA0AF8A}"/>
              </a:ext>
            </a:extLst>
          </p:cNvPr>
          <p:cNvCxnSpPr/>
          <p:nvPr/>
        </p:nvCxnSpPr>
        <p:spPr>
          <a:xfrm flipH="1">
            <a:off x="5202455" y="1809549"/>
            <a:ext cx="2959768" cy="267101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006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0CC16-81E6-42F6-9928-570AAE2E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05D33-4FD9-4245-B81C-864274637C0F}"/>
              </a:ext>
            </a:extLst>
          </p:cNvPr>
          <p:cNvSpPr txBox="1"/>
          <p:nvPr/>
        </p:nvSpPr>
        <p:spPr>
          <a:xfrm>
            <a:off x="262426" y="5083348"/>
            <a:ext cx="861914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Some collisions where only proton (or neutron) hits,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some collisions where both hit the target)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One reaches the limit of freeing  gluons from the projectile,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proton and neutron in the deuteron.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2512C-07A0-45B6-AD0F-B02439422371}"/>
              </a:ext>
            </a:extLst>
          </p:cNvPr>
          <p:cNvSpPr txBox="1"/>
          <p:nvPr/>
        </p:nvSpPr>
        <p:spPr>
          <a:xfrm>
            <a:off x="120315" y="60145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6284A-972D-4903-9186-8DB9188F5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86288" y="172054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F6BB-6BA7-4EA8-9F0C-F7449F680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876" y="1164024"/>
            <a:ext cx="4726934" cy="38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8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5308332" y="1236988"/>
            <a:ext cx="3893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Essentially perfect agreement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and MSTV.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Common with MSTV we have </a:t>
            </a:r>
            <a:r>
              <a:rPr lang="en-US" sz="2400" dirty="0" err="1">
                <a:solidFill>
                  <a:srgbClr val="FFFF00"/>
                </a:solidFill>
              </a:rPr>
              <a:t>MCGlauber</a:t>
            </a:r>
            <a:r>
              <a:rPr lang="en-US" sz="2400" dirty="0">
                <a:solidFill>
                  <a:srgbClr val="FFFF00"/>
                </a:solidFill>
              </a:rPr>
              <a:t> fluctuations,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IP-Sat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    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The additional color fluctuations in MSTV do not appear to be evident</a:t>
            </a:r>
          </a:p>
          <a:p>
            <a:pPr algn="ctr"/>
            <a:endParaRPr lang="en-US" sz="2400" u="sng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Reasonable agreement with STAR up to 0.5%.  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Blue line at 5% central.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2775A-680A-4286-A68B-2D288172B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81474" y="158514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1ABF8-45AD-487B-978D-E1BC7A770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0" y="1346499"/>
            <a:ext cx="5144704" cy="4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1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356134" y="4961792"/>
            <a:ext cx="8422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As expected there is a correlation of higher multiplicity events with larger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  </a:t>
            </a:r>
          </a:p>
          <a:p>
            <a:pPr algn="ctr"/>
            <a:r>
              <a:rPr lang="en-US" sz="2400" dirty="0"/>
              <a:t>Smaller than in </a:t>
            </a:r>
            <a:r>
              <a:rPr lang="en-US" sz="2400" dirty="0" err="1"/>
              <a:t>p+Au</a:t>
            </a:r>
            <a:r>
              <a:rPr lang="en-US" sz="2400" dirty="0"/>
              <a:t> because the deuteron nucleons </a:t>
            </a:r>
          </a:p>
          <a:p>
            <a:pPr algn="ctr"/>
            <a:r>
              <a:rPr lang="en-US" sz="2400" dirty="0"/>
              <a:t>fluctuate separately.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2EBBD-4B0E-4E25-A987-3AFAF5AC7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91099" y="111540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AD0539-0416-4C79-93BA-813C59D1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85" y="1257880"/>
            <a:ext cx="8511601" cy="39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74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DF824-4AEA-4EAA-A0FF-01D0AE2D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19DF4-79B2-4B95-AF7E-247AE7B4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12152" r="4946" b="32456"/>
          <a:stretch/>
        </p:blipFill>
        <p:spPr>
          <a:xfrm>
            <a:off x="327259" y="221381"/>
            <a:ext cx="8489482" cy="2849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637678-FEEA-453B-B83E-8B40C37CA404}"/>
              </a:ext>
            </a:extLst>
          </p:cNvPr>
          <p:cNvSpPr txBox="1"/>
          <p:nvPr/>
        </p:nvSpPr>
        <p:spPr>
          <a:xfrm>
            <a:off x="327259" y="3137835"/>
            <a:ext cx="8447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Define an “overlap area” and then calculate &lt;Q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&gt; within that area</a:t>
            </a:r>
          </a:p>
          <a:p>
            <a:endParaRPr lang="en-US" sz="2400" dirty="0"/>
          </a:p>
          <a:p>
            <a:r>
              <a:rPr lang="en-US" sz="2400" dirty="0"/>
              <a:t>For 0-5% selection in IP-</a:t>
            </a:r>
            <a:r>
              <a:rPr lang="en-US" sz="2400" dirty="0" err="1"/>
              <a:t>Jazma</a:t>
            </a:r>
            <a:r>
              <a:rPr lang="en-US" sz="2400" dirty="0"/>
              <a:t>, here are the results…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536FA-AE04-4037-ABC0-F82C082367B9}"/>
              </a:ext>
            </a:extLst>
          </p:cNvPr>
          <p:cNvSpPr txBox="1"/>
          <p:nvPr/>
        </p:nvSpPr>
        <p:spPr>
          <a:xfrm>
            <a:off x="462013" y="4562427"/>
            <a:ext cx="3908442" cy="1569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                 </a:t>
            </a:r>
            <a:r>
              <a:rPr lang="en-US" sz="2400" u="sng" dirty="0" err="1">
                <a:solidFill>
                  <a:schemeClr val="bg1"/>
                </a:solidFill>
              </a:rPr>
              <a:t>p+Au</a:t>
            </a:r>
            <a:r>
              <a:rPr lang="en-US" sz="2400" u="sng" dirty="0">
                <a:solidFill>
                  <a:schemeClr val="bg1"/>
                </a:solidFill>
              </a:rPr>
              <a:t>         </a:t>
            </a:r>
            <a:r>
              <a:rPr lang="en-US" sz="2400" u="sng" dirty="0" err="1">
                <a:solidFill>
                  <a:schemeClr val="bg1"/>
                </a:solidFill>
              </a:rPr>
              <a:t>d+Au</a:t>
            </a:r>
            <a:endParaRPr lang="en-US" sz="2400" u="sng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Area [fm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]        2.81           4.52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&lt;Q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&gt; [GeV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]    0.56          0.53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CBC8A-9BBC-4FF2-A1AB-4A711CF6460D}"/>
              </a:ext>
            </a:extLst>
          </p:cNvPr>
          <p:cNvSpPr txBox="1"/>
          <p:nvPr/>
        </p:nvSpPr>
        <p:spPr>
          <a:xfrm>
            <a:off x="4908299" y="4875195"/>
            <a:ext cx="3908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r>
              <a:rPr lang="en-US" sz="2400" dirty="0"/>
              <a:t> has larger area, but the saturation scale is the same</a:t>
            </a:r>
          </a:p>
        </p:txBody>
      </p:sp>
    </p:spTree>
    <p:extLst>
      <p:ext uri="{BB962C8B-B14F-4D97-AF65-F5344CB8AC3E}">
        <p14:creationId xmlns:p14="http://schemas.microsoft.com/office/powerpoint/2010/main" val="31394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FFC9A-9D7B-4306-B034-FD728C45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454E0-0FB5-4089-B456-3D3AB72BEEA8}"/>
              </a:ext>
            </a:extLst>
          </p:cNvPr>
          <p:cNvSpPr txBox="1"/>
          <p:nvPr/>
        </p:nvSpPr>
        <p:spPr>
          <a:xfrm>
            <a:off x="2118691" y="63804"/>
            <a:ext cx="5202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Mini Quark-Gluon Plasma?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31C7D-76E9-4EB8-853D-DA7861475B26}"/>
              </a:ext>
            </a:extLst>
          </p:cNvPr>
          <p:cNvSpPr txBox="1"/>
          <p:nvPr/>
        </p:nvSpPr>
        <p:spPr>
          <a:xfrm>
            <a:off x="207746" y="742258"/>
            <a:ext cx="8728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2010, hints of similar phenomena in super </a:t>
            </a:r>
          </a:p>
          <a:p>
            <a:pPr algn="ctr"/>
            <a:r>
              <a:rPr lang="en-US" sz="2800" dirty="0"/>
              <a:t>high-multiplicity </a:t>
            </a:r>
            <a:r>
              <a:rPr lang="en-US" sz="2800" dirty="0" err="1"/>
              <a:t>p+p</a:t>
            </a:r>
            <a:r>
              <a:rPr lang="en-US" sz="2800" dirty="0"/>
              <a:t> collisions (1/100,000)</a:t>
            </a:r>
          </a:p>
          <a:p>
            <a:pPr algn="ctr"/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A0F1A-0DCE-4D89-96F7-BC124C145B33}"/>
              </a:ext>
            </a:extLst>
          </p:cNvPr>
          <p:cNvSpPr txBox="1"/>
          <p:nvPr/>
        </p:nvSpPr>
        <p:spPr>
          <a:xfrm>
            <a:off x="1390850" y="6424864"/>
            <a:ext cx="626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Nagle and </a:t>
            </a:r>
            <a:r>
              <a:rPr lang="en-US" dirty="0" err="1"/>
              <a:t>Zajc</a:t>
            </a:r>
            <a:r>
              <a:rPr lang="en-US" dirty="0"/>
              <a:t>, Annual Review, https://arxiv.org/abs/1801.03477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38CAC-3AA1-4178-B544-97F4929CC335}"/>
              </a:ext>
            </a:extLst>
          </p:cNvPr>
          <p:cNvSpPr txBox="1"/>
          <p:nvPr/>
        </p:nvSpPr>
        <p:spPr>
          <a:xfrm>
            <a:off x="359340" y="5147300"/>
            <a:ext cx="85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Long ago </a:t>
            </a:r>
            <a:r>
              <a:rPr lang="en-US" sz="2400" dirty="0" err="1">
                <a:solidFill>
                  <a:srgbClr val="FFFF00"/>
                </a:solidFill>
              </a:rPr>
              <a:t>Bjorken</a:t>
            </a:r>
            <a:r>
              <a:rPr lang="en-US" sz="2400" dirty="0">
                <a:solidFill>
                  <a:srgbClr val="FFFF00"/>
                </a:solidFill>
              </a:rPr>
              <a:t> postulated QGP formation in </a:t>
            </a:r>
            <a:r>
              <a:rPr lang="en-US" sz="2400" dirty="0" err="1">
                <a:solidFill>
                  <a:srgbClr val="FFFF00"/>
                </a:solidFill>
              </a:rPr>
              <a:t>p+pbar</a:t>
            </a:r>
            <a:r>
              <a:rPr lang="en-US" sz="2400" dirty="0">
                <a:solidFill>
                  <a:srgbClr val="FFFF00"/>
                </a:solidFill>
              </a:rPr>
              <a:t> via the creation of a modified vacuum state and was not concerned about the small number of final state hadrons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528571-EF4B-44F7-89A9-50409E16E6F5}"/>
              </a:ext>
            </a:extLst>
          </p:cNvPr>
          <p:cNvGrpSpPr/>
          <p:nvPr/>
        </p:nvGrpSpPr>
        <p:grpSpPr>
          <a:xfrm>
            <a:off x="2495350" y="1819359"/>
            <a:ext cx="4153299" cy="3259993"/>
            <a:chOff x="2495350" y="1819359"/>
            <a:chExt cx="4153299" cy="32599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0F4274-9581-4D1D-9295-47B5ECAE0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350" y="1819359"/>
              <a:ext cx="4153299" cy="32599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5F23FF-BA81-4D48-B87F-3C35BEDBA89D}"/>
                </a:ext>
              </a:extLst>
            </p:cNvPr>
            <p:cNvSpPr txBox="1"/>
            <p:nvPr/>
          </p:nvSpPr>
          <p:spPr>
            <a:xfrm>
              <a:off x="5722218" y="1888327"/>
              <a:ext cx="8483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7CAD0-077E-4385-A622-FA4B91DE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A80B06-3EF9-447D-B641-CC712F77D580}"/>
              </a:ext>
            </a:extLst>
          </p:cNvPr>
          <p:cNvSpPr txBox="1"/>
          <p:nvPr/>
        </p:nvSpPr>
        <p:spPr>
          <a:xfrm>
            <a:off x="0" y="39677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the dilute-dense framework, multiplicity scales with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projectile.   </a:t>
            </a:r>
          </a:p>
          <a:p>
            <a:pPr algn="ctr"/>
            <a:r>
              <a:rPr lang="en-US" sz="2400" dirty="0"/>
              <a:t>Thus for 0-5% centralities,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(deuteron) &gt;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(proton).  [MSTV]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98A7A5-648B-4679-9AE6-158FFED938E6}"/>
              </a:ext>
            </a:extLst>
          </p:cNvPr>
          <p:cNvSpPr txBox="1"/>
          <p:nvPr/>
        </p:nvSpPr>
        <p:spPr>
          <a:xfrm>
            <a:off x="91440" y="4798753"/>
            <a:ext cx="88438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 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find this MSTV statement is not reproduced.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area is larger, not the saturation scale!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The MSTV statement is essential since v</a:t>
            </a:r>
            <a:r>
              <a:rPr lang="en-US" sz="2400" baseline="-25000" dirty="0"/>
              <a:t>2</a:t>
            </a:r>
            <a:r>
              <a:rPr lang="en-US" sz="2400" dirty="0"/>
              <a:t> is directly related to Q</a:t>
            </a:r>
            <a:r>
              <a:rPr lang="en-US" sz="2400" baseline="-25000" dirty="0"/>
              <a:t>s</a:t>
            </a:r>
            <a:r>
              <a:rPr lang="en-US" sz="2400" dirty="0"/>
              <a:t> and this is what they say gives them 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dAu</a:t>
            </a:r>
            <a:r>
              <a:rPr lang="en-US" sz="2400" dirty="0"/>
              <a:t>) &gt; 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pAu</a:t>
            </a:r>
            <a:r>
              <a:rPr lang="en-US" sz="24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D77-7724-4C22-8733-6AA41B82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5" y="136524"/>
            <a:ext cx="8787589" cy="37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6C717-2748-448E-A11A-39CD3A5B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7DA08-A394-4B11-9C48-43EFF04FCE5A}"/>
              </a:ext>
            </a:extLst>
          </p:cNvPr>
          <p:cNvSpPr txBox="1"/>
          <p:nvPr/>
        </p:nvSpPr>
        <p:spPr>
          <a:xfrm>
            <a:off x="163629" y="311407"/>
            <a:ext cx="8816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MSTV scaling of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 with 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proj</a:t>
            </a:r>
            <a:r>
              <a:rPr lang="en-US" sz="2800" dirty="0"/>
              <a:t>) leads them to predict “that v</a:t>
            </a:r>
            <a:r>
              <a:rPr lang="en-US" sz="2800" baseline="-25000" dirty="0"/>
              <a:t>2,3</a:t>
            </a:r>
            <a:r>
              <a:rPr lang="en-US" sz="2800" dirty="0"/>
              <a:t>(</a:t>
            </a:r>
            <a:r>
              <a:rPr lang="en-US" sz="2800" dirty="0" err="1"/>
              <a:t>p</a:t>
            </a:r>
            <a:r>
              <a:rPr lang="en-US" sz="2800" baseline="-25000" dirty="0" err="1"/>
              <a:t>T</a:t>
            </a:r>
            <a:r>
              <a:rPr lang="en-US" sz="2800" dirty="0"/>
              <a:t>) for high multiplicity events across </a:t>
            </a:r>
          </a:p>
          <a:p>
            <a:pPr algn="ctr"/>
            <a:r>
              <a:rPr lang="en-US" sz="2800" dirty="0"/>
              <a:t>small systems should be </a:t>
            </a:r>
            <a:r>
              <a:rPr lang="en-US" sz="2800" i="1" u="sng" dirty="0"/>
              <a:t>identical</a:t>
            </a:r>
            <a:r>
              <a:rPr lang="en-US" sz="2800" dirty="0"/>
              <a:t> for the same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.”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3939E-C016-4A85-B271-8DEC3709907C}"/>
              </a:ext>
            </a:extLst>
          </p:cNvPr>
          <p:cNvSpPr txBox="1"/>
          <p:nvPr/>
        </p:nvSpPr>
        <p:spPr>
          <a:xfrm>
            <a:off x="5188016" y="2396534"/>
            <a:ext cx="36864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FF00"/>
                </a:solidFill>
              </a:rPr>
              <a:t>Turns out this prediction is actually yet another </a:t>
            </a:r>
            <a:r>
              <a:rPr lang="en-US" sz="2800" dirty="0" err="1">
                <a:solidFill>
                  <a:srgbClr val="00FF00"/>
                </a:solidFill>
              </a:rPr>
              <a:t>postdiction</a:t>
            </a:r>
            <a:endParaRPr lang="en-US" sz="2800" dirty="0">
              <a:solidFill>
                <a:srgbClr val="00FF00"/>
              </a:solidFill>
            </a:endParaRPr>
          </a:p>
          <a:p>
            <a:pPr algn="ctr"/>
            <a:endParaRPr lang="en-US" sz="2800" dirty="0">
              <a:solidFill>
                <a:srgbClr val="00FF00"/>
              </a:solidFill>
            </a:endParaRPr>
          </a:p>
          <a:p>
            <a:pPr algn="ctr"/>
            <a:endParaRPr lang="en-US" sz="2800" dirty="0">
              <a:solidFill>
                <a:srgbClr val="00FF00"/>
              </a:solidFill>
            </a:endParaRPr>
          </a:p>
          <a:p>
            <a:pPr algn="ctr"/>
            <a:r>
              <a:rPr lang="en-US" sz="2800" dirty="0">
                <a:solidFill>
                  <a:srgbClr val="00FF00"/>
                </a:solidFill>
              </a:rPr>
              <a:t>Existing PHENIX measurement already rules this out!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EFBC5-7C05-4074-B945-89481BF69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5" y="1939334"/>
            <a:ext cx="4936420" cy="48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E3BD4-472F-48C5-BFCC-D99BBCFD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C82EC-013F-45AA-AF27-BBAE2F83AC94}"/>
              </a:ext>
            </a:extLst>
          </p:cNvPr>
          <p:cNvSpPr txBox="1"/>
          <p:nvPr/>
        </p:nvSpPr>
        <p:spPr>
          <a:xfrm>
            <a:off x="2839453" y="222244"/>
            <a:ext cx="349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Summary (So Far)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30364-9147-4607-9110-1AA018A655E0}"/>
              </a:ext>
            </a:extLst>
          </p:cNvPr>
          <p:cNvSpPr txBox="1"/>
          <p:nvPr/>
        </p:nvSpPr>
        <p:spPr>
          <a:xfrm>
            <a:off x="274321" y="1212788"/>
            <a:ext cx="87108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Exciting times for studying small system collectivity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Experimental geometry scan at RHIC complete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Best agreement via hydrodynamics with QGP stage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All theory approaches deserve full scrutiny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IP-</a:t>
            </a:r>
            <a:r>
              <a:rPr lang="en-US" sz="2400" dirty="0" err="1"/>
              <a:t>Jazma</a:t>
            </a:r>
            <a:r>
              <a:rPr lang="en-US" sz="2400" dirty="0"/>
              <a:t> new, open source tool for identifying the dominant source of fluctuations in the saturation physics framework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Further work to resolve differences in explanations with MSTV result</a:t>
            </a:r>
          </a:p>
        </p:txBody>
      </p:sp>
    </p:spTree>
    <p:extLst>
      <p:ext uri="{BB962C8B-B14F-4D97-AF65-F5344CB8AC3E}">
        <p14:creationId xmlns:p14="http://schemas.microsoft.com/office/powerpoint/2010/main" val="3725344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5D132-8A7B-4557-BAF4-E3A25D9D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D08BD-D041-4FC5-B944-12FF8F060666}"/>
              </a:ext>
            </a:extLst>
          </p:cNvPr>
          <p:cNvSpPr txBox="1"/>
          <p:nvPr/>
        </p:nvSpPr>
        <p:spPr>
          <a:xfrm>
            <a:off x="2897204" y="534202"/>
            <a:ext cx="38087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624676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99BEE-4DB6-4D93-9E14-1BA598B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CD6B4-5ACE-4DAA-9677-E120C1F04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81" y="981468"/>
            <a:ext cx="5764530" cy="3893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85308-0531-43E4-853F-00BDA3E11FFF}"/>
              </a:ext>
            </a:extLst>
          </p:cNvPr>
          <p:cNvSpPr txBox="1"/>
          <p:nvPr/>
        </p:nvSpPr>
        <p:spPr>
          <a:xfrm>
            <a:off x="327257" y="97184"/>
            <a:ext cx="8523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previous IP-</a:t>
            </a:r>
            <a:r>
              <a:rPr lang="en-US" sz="2400" dirty="0" err="1"/>
              <a:t>Glasma</a:t>
            </a:r>
            <a:r>
              <a:rPr lang="en-US" sz="2400" dirty="0"/>
              <a:t> papers (e.g. arXiv:1311.3636) they point out the huge difference between gluons and hadrons.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9A6B8-34E5-4B08-8158-6C69D5A7404D}"/>
              </a:ext>
            </a:extLst>
          </p:cNvPr>
          <p:cNvSpPr txBox="1"/>
          <p:nvPr/>
        </p:nvSpPr>
        <p:spPr>
          <a:xfrm>
            <a:off x="327257" y="5034466"/>
            <a:ext cx="8523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is this effect ignored in the MSTV paper?   </a:t>
            </a:r>
          </a:p>
          <a:p>
            <a:endParaRPr lang="en-US" sz="2400" dirty="0"/>
          </a:p>
          <a:p>
            <a:r>
              <a:rPr lang="en-US" sz="2400" dirty="0"/>
              <a:t>It would be good to compare the MSTV gluon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 with the published hadron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distribution.   </a:t>
            </a:r>
          </a:p>
        </p:txBody>
      </p:sp>
    </p:spTree>
    <p:extLst>
      <p:ext uri="{BB962C8B-B14F-4D97-AF65-F5344CB8AC3E}">
        <p14:creationId xmlns:p14="http://schemas.microsoft.com/office/powerpoint/2010/main" val="2412967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8F1DB4-4A08-4762-82AE-399F69ED2460}"/>
              </a:ext>
            </a:extLst>
          </p:cNvPr>
          <p:cNvSpPr/>
          <p:nvPr/>
        </p:nvSpPr>
        <p:spPr>
          <a:xfrm>
            <a:off x="43314" y="635267"/>
            <a:ext cx="9100686" cy="34265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BE25-132D-4737-B181-77248FC0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6115A-818C-4659-AE1B-C1E888D5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" t="12326" r="58578" b="12620"/>
          <a:stretch/>
        </p:blipFill>
        <p:spPr>
          <a:xfrm>
            <a:off x="72192" y="4112352"/>
            <a:ext cx="2574009" cy="274564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8AEBA-8BEC-4BE7-9950-C03980C83A0B}"/>
              </a:ext>
            </a:extLst>
          </p:cNvPr>
          <p:cNvSpPr txBox="1"/>
          <p:nvPr/>
        </p:nvSpPr>
        <p:spPr>
          <a:xfrm>
            <a:off x="2889984" y="4344201"/>
            <a:ext cx="6071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calculation for </a:t>
            </a:r>
            <a:r>
              <a:rPr lang="en-US" sz="2400" dirty="0" err="1">
                <a:solidFill>
                  <a:srgbClr val="FFFF00"/>
                </a:solidFill>
              </a:rPr>
              <a:t>Au+Au</a:t>
            </a:r>
            <a:r>
              <a:rPr lang="en-US" sz="2400" dirty="0">
                <a:solidFill>
                  <a:srgbClr val="FFFF00"/>
                </a:solidFill>
              </a:rPr>
              <a:t> b=9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 events in dense-dense limit, no Q</a:t>
            </a:r>
            <a:r>
              <a:rPr lang="en-US" sz="2400" baseline="-25000" dirty="0">
                <a:solidFill>
                  <a:srgbClr val="FFFF00"/>
                </a:solidFill>
              </a:rPr>
              <a:t>s,0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fluctuation,.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Note the gluon distribution is not Gaussian (red line)  and has a high side skew (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 dist.).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Nothing to do with 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flux tubes.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69AC9-9E7F-4B42-93E8-7D87F1FD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39" y="635267"/>
            <a:ext cx="3604661" cy="324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1A1630-4694-4017-AAED-6C41C40E2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97"/>
          <a:stretch/>
        </p:blipFill>
        <p:spPr>
          <a:xfrm>
            <a:off x="202437" y="1558851"/>
            <a:ext cx="5282214" cy="2189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40D8A-DA38-42FF-8FAE-88281AD5936D}"/>
              </a:ext>
            </a:extLst>
          </p:cNvPr>
          <p:cNvSpPr txBox="1"/>
          <p:nvPr/>
        </p:nvSpPr>
        <p:spPr>
          <a:xfrm>
            <a:off x="5746287" y="3792334"/>
            <a:ext cx="3053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https://arxiv.org/abs/1202.6646v2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E3597-3407-42F3-833B-592CBDCDB8C0}"/>
              </a:ext>
            </a:extLst>
          </p:cNvPr>
          <p:cNvSpPr txBox="1"/>
          <p:nvPr/>
        </p:nvSpPr>
        <p:spPr>
          <a:xfrm>
            <a:off x="2555507" y="0"/>
            <a:ext cx="3751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Let the Buyer Beware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AA498-793E-4AC3-ABB4-C9544360125F}"/>
              </a:ext>
            </a:extLst>
          </p:cNvPr>
          <p:cNvSpPr/>
          <p:nvPr/>
        </p:nvSpPr>
        <p:spPr>
          <a:xfrm>
            <a:off x="3787541" y="3522406"/>
            <a:ext cx="1607419" cy="2261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3E5B41-5B20-40A8-BFBA-1795057D1F27}"/>
              </a:ext>
            </a:extLst>
          </p:cNvPr>
          <p:cNvCxnSpPr/>
          <p:nvPr/>
        </p:nvCxnSpPr>
        <p:spPr>
          <a:xfrm>
            <a:off x="1491916" y="2998273"/>
            <a:ext cx="3903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9D6E86-E641-4081-AECE-D059102176AA}"/>
              </a:ext>
            </a:extLst>
          </p:cNvPr>
          <p:cNvCxnSpPr>
            <a:cxnSpLocks/>
          </p:cNvCxnSpPr>
          <p:nvPr/>
        </p:nvCxnSpPr>
        <p:spPr>
          <a:xfrm>
            <a:off x="276726" y="3280614"/>
            <a:ext cx="5065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19B68-9F3F-4AFA-932C-FF11D96CA0BE}"/>
              </a:ext>
            </a:extLst>
          </p:cNvPr>
          <p:cNvCxnSpPr>
            <a:cxnSpLocks/>
          </p:cNvCxnSpPr>
          <p:nvPr/>
        </p:nvCxnSpPr>
        <p:spPr>
          <a:xfrm>
            <a:off x="276726" y="3522406"/>
            <a:ext cx="1378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92499FF-549A-43AF-B091-063E5F236138}"/>
              </a:ext>
            </a:extLst>
          </p:cNvPr>
          <p:cNvSpPr txBox="1"/>
          <p:nvPr/>
        </p:nvSpPr>
        <p:spPr>
          <a:xfrm>
            <a:off x="2193432" y="919276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Glasma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A0865A-4F17-4FE8-A69B-C6596EBADA34}"/>
              </a:ext>
            </a:extLst>
          </p:cNvPr>
          <p:cNvSpPr txBox="1"/>
          <p:nvPr/>
        </p:nvSpPr>
        <p:spPr>
          <a:xfrm>
            <a:off x="647045" y="6125518"/>
            <a:ext cx="1424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Jazma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0B5065-3630-4C30-8EA2-031375A2AC22}"/>
              </a:ext>
            </a:extLst>
          </p:cNvPr>
          <p:cNvSpPr txBox="1"/>
          <p:nvPr/>
        </p:nvSpPr>
        <p:spPr>
          <a:xfrm>
            <a:off x="1395670" y="6627514"/>
            <a:ext cx="12399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dET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dy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dirty="0" err="1">
                <a:solidFill>
                  <a:schemeClr val="bg1"/>
                </a:solidFill>
              </a:rPr>
              <a:t>a.u</a:t>
            </a:r>
            <a:r>
              <a:rPr lang="en-US" sz="1400" dirty="0">
                <a:solidFill>
                  <a:schemeClr val="bg1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698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788F4-A0D4-429D-93FE-D82589CD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EE96B-5532-4A71-AA31-675070B10421}"/>
              </a:ext>
            </a:extLst>
          </p:cNvPr>
          <p:cNvSpPr txBox="1"/>
          <p:nvPr/>
        </p:nvSpPr>
        <p:spPr>
          <a:xfrm>
            <a:off x="1586333" y="57773"/>
            <a:ext cx="577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Trento Comment…  arXiv:1412.4708v2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E3B47-1D10-4BB3-BBAC-2E64C8F2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24" y="605768"/>
            <a:ext cx="6396675" cy="2315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B7BA2-4798-4669-8B14-21ACF00F0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6" y="3086232"/>
            <a:ext cx="3983325" cy="253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A66A6D-80C3-41CE-AFBE-BFCE21687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92" y="3447180"/>
            <a:ext cx="4188116" cy="151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528F5-20D4-4A97-8C33-288695D71E45}"/>
              </a:ext>
            </a:extLst>
          </p:cNvPr>
          <p:cNvSpPr txBox="1"/>
          <p:nvPr/>
        </p:nvSpPr>
        <p:spPr>
          <a:xfrm>
            <a:off x="250255" y="5753793"/>
            <a:ext cx="857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Trento p=0 is similar to </a:t>
            </a:r>
            <a:r>
              <a:rPr lang="en-US" sz="2000" dirty="0" err="1"/>
              <a:t>Ncoll</a:t>
            </a:r>
            <a:r>
              <a:rPr lang="en-US" sz="2000" dirty="0"/>
              <a:t> scaling (with extra sqrt) with an impact parameter dependence for N-N collisions.  Thus, with the </a:t>
            </a:r>
            <a:r>
              <a:rPr lang="en-US" sz="2000" u="sng" dirty="0"/>
              <a:t>right parameters</a:t>
            </a:r>
            <a:r>
              <a:rPr lang="en-US" sz="2000" dirty="0"/>
              <a:t>, quite comparable to IP-</a:t>
            </a:r>
            <a:r>
              <a:rPr lang="en-US" sz="2000" dirty="0" err="1"/>
              <a:t>Glasma</a:t>
            </a:r>
            <a:r>
              <a:rPr lang="en-US" sz="2000" dirty="0"/>
              <a:t>, IP-</a:t>
            </a:r>
            <a:r>
              <a:rPr lang="en-US" sz="2000" dirty="0" err="1"/>
              <a:t>Jazma</a:t>
            </a:r>
            <a:r>
              <a:rPr lang="en-US" sz="2000" dirty="0"/>
              <a:t> (dense-dense)</a:t>
            </a:r>
          </a:p>
        </p:txBody>
      </p:sp>
    </p:spTree>
    <p:extLst>
      <p:ext uri="{BB962C8B-B14F-4D97-AF65-F5344CB8AC3E}">
        <p14:creationId xmlns:p14="http://schemas.microsoft.com/office/powerpoint/2010/main" val="1889082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75590-B7F7-4EA6-AD67-78147C3F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8EB44-EC30-4D91-943A-70A73C83FD1E}"/>
              </a:ext>
            </a:extLst>
          </p:cNvPr>
          <p:cNvSpPr txBox="1"/>
          <p:nvPr/>
        </p:nvSpPr>
        <p:spPr>
          <a:xfrm>
            <a:off x="1588168" y="13061"/>
            <a:ext cx="563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 Preliminary results shown at QM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95C2E-97A9-4CDE-B346-5A601ADCC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59" y="451433"/>
            <a:ext cx="7454767" cy="2858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2502B-20FE-40DF-945C-1CBAC45A6EC6}"/>
              </a:ext>
            </a:extLst>
          </p:cNvPr>
          <p:cNvSpPr txBox="1"/>
          <p:nvPr/>
        </p:nvSpPr>
        <p:spPr>
          <a:xfrm>
            <a:off x="545633" y="3309731"/>
            <a:ext cx="853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https://indico.cern.ch/event/656452/contributions/2869833/attachments/1649479/2637419/QM18-smallsystem-shengli-10.pdf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5985D-9F0D-4BF5-8C51-C27BD44FD92F}"/>
              </a:ext>
            </a:extLst>
          </p:cNvPr>
          <p:cNvSpPr txBox="1"/>
          <p:nvPr/>
        </p:nvSpPr>
        <p:spPr>
          <a:xfrm>
            <a:off x="4668254" y="3794269"/>
            <a:ext cx="420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Due to a small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gap, they have a huge non-flow contribution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(even at low </a:t>
            </a:r>
            <a:r>
              <a:rPr lang="en-US" sz="2000" dirty="0" err="1">
                <a:solidFill>
                  <a:srgbClr val="FFFF00"/>
                </a:solidFill>
              </a:rPr>
              <a:t>p</a:t>
            </a:r>
            <a:r>
              <a:rPr lang="en-US" sz="2000" baseline="-25000" dirty="0" err="1">
                <a:solidFill>
                  <a:srgbClr val="FFFF00"/>
                </a:solidFill>
              </a:rPr>
              <a:t>T</a:t>
            </a:r>
            <a:r>
              <a:rPr lang="en-US" sz="2000" dirty="0">
                <a:solidFill>
                  <a:srgbClr val="FFFF00"/>
                </a:solidFill>
              </a:rPr>
              <a:t>).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That is why they are so sensitive to the non-flow subtraction.   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PHENIX results checked with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 of 3 units and in systematic uncertainties.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1BBDF-60F1-4DD3-8E0E-6C73B7BB8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8974"/>
            <a:ext cx="4470935" cy="31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1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52AD8-EAAE-43EC-9D62-2167346E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FD735-1A2E-4770-B820-DB18DC1A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7" y="499280"/>
            <a:ext cx="5449500" cy="3443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CC3B0-5C38-424C-83A8-A1EC69DCE0FC}"/>
              </a:ext>
            </a:extLst>
          </p:cNvPr>
          <p:cNvSpPr txBox="1"/>
          <p:nvPr/>
        </p:nvSpPr>
        <p:spPr>
          <a:xfrm>
            <a:off x="178067" y="94471"/>
            <a:ext cx="603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Romatschke</a:t>
            </a:r>
            <a:r>
              <a:rPr lang="en-US" dirty="0"/>
              <a:t> &amp; </a:t>
            </a:r>
            <a:r>
              <a:rPr lang="en-US" dirty="0" err="1"/>
              <a:t>Romatschke</a:t>
            </a:r>
            <a:r>
              <a:rPr lang="en-US" dirty="0"/>
              <a:t> (https://arxiv.org/abs/1712.05815)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87857-7944-4903-8B6D-B04DA39C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6" y="3978258"/>
            <a:ext cx="5449501" cy="529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1D1BA-B2DF-484A-BF49-E817C8B2FF68}"/>
              </a:ext>
            </a:extLst>
          </p:cNvPr>
          <p:cNvSpPr txBox="1"/>
          <p:nvPr/>
        </p:nvSpPr>
        <p:spPr>
          <a:xfrm>
            <a:off x="5808847" y="1066868"/>
            <a:ext cx="3267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RHIC energies, resulting Gaussian in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has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0.32 fm.    Note that this corresponds to a Gaussian in Q</a:t>
            </a:r>
            <a:r>
              <a:rPr lang="en-US" baseline="-25000" dirty="0"/>
              <a:t>s</a:t>
            </a:r>
            <a:r>
              <a:rPr lang="en-US" dirty="0"/>
              <a:t> with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0.45 fm.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Of course this depends on your choice of B</a:t>
            </a:r>
            <a:r>
              <a:rPr lang="en-US" baseline="-25000" dirty="0"/>
              <a:t>G</a:t>
            </a:r>
            <a:r>
              <a:rPr lang="en-US" dirty="0"/>
              <a:t>, translating into R in the equation below.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6595C-2A63-49C0-86D7-7C755D7E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6" y="5771627"/>
            <a:ext cx="6798900" cy="957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644D-03BA-45AB-BD41-C666B4813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18" y="4739915"/>
            <a:ext cx="2837079" cy="880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C048D-5983-4290-8FA8-162BA8F64A8F}"/>
              </a:ext>
            </a:extLst>
          </p:cNvPr>
          <p:cNvSpPr txBox="1"/>
          <p:nvPr/>
        </p:nvSpPr>
        <p:spPr>
          <a:xfrm>
            <a:off x="3368842" y="4981074"/>
            <a:ext cx="5632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dense-dense limit, just sum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values for each nucleus.</a:t>
            </a:r>
          </a:p>
          <a:p>
            <a:r>
              <a:rPr lang="en-US" dirty="0"/>
              <a:t>Then energy density proportional to T</a:t>
            </a:r>
            <a:r>
              <a:rPr lang="en-US" baseline="-25000" dirty="0"/>
              <a:t>A1A2</a:t>
            </a:r>
            <a:r>
              <a:rPr lang="en-US" dirty="0"/>
              <a:t> scaling</a:t>
            </a:r>
          </a:p>
        </p:txBody>
      </p:sp>
    </p:spTree>
    <p:extLst>
      <p:ext uri="{BB962C8B-B14F-4D97-AF65-F5344CB8AC3E}">
        <p14:creationId xmlns:p14="http://schemas.microsoft.com/office/powerpoint/2010/main" val="947920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3BAD6E-C797-41B6-9512-D5FDEB4A31A3}"/>
              </a:ext>
            </a:extLst>
          </p:cNvPr>
          <p:cNvSpPr/>
          <p:nvPr/>
        </p:nvSpPr>
        <p:spPr>
          <a:xfrm>
            <a:off x="378669" y="2140780"/>
            <a:ext cx="4711566" cy="34909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78F74-870F-426F-BC26-7E360C84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314F1-256A-47ED-A16A-3A33C36A031D}"/>
              </a:ext>
            </a:extLst>
          </p:cNvPr>
          <p:cNvSpPr txBox="1"/>
          <p:nvPr/>
        </p:nvSpPr>
        <p:spPr>
          <a:xfrm>
            <a:off x="3132371" y="2927"/>
            <a:ext cx="2819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B350-C489-4161-8121-B0207346BF99}"/>
              </a:ext>
            </a:extLst>
          </p:cNvPr>
          <p:cNvSpPr txBox="1"/>
          <p:nvPr/>
        </p:nvSpPr>
        <p:spPr>
          <a:xfrm>
            <a:off x="274524" y="714561"/>
            <a:ext cx="8566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valid is the dilute-dense limit when we effectively </a:t>
            </a:r>
          </a:p>
          <a:p>
            <a:pPr algn="ctr"/>
            <a:r>
              <a:rPr lang="en-US" sz="2400" dirty="0"/>
              <a:t>select on events that are </a:t>
            </a:r>
          </a:p>
          <a:p>
            <a:pPr algn="ctr"/>
            <a:r>
              <a:rPr lang="en-US" sz="2400" dirty="0"/>
              <a:t>larger fluctuations in the projectile saturation scale?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631A5-579D-4413-A646-CA25772A1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3" t="11029" r="44421" b="25438"/>
          <a:stretch/>
        </p:blipFill>
        <p:spPr>
          <a:xfrm>
            <a:off x="378669" y="2140780"/>
            <a:ext cx="4711566" cy="3267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3007EA-ABCD-4867-B08E-CC5B0D2BE1EA}"/>
              </a:ext>
            </a:extLst>
          </p:cNvPr>
          <p:cNvSpPr txBox="1"/>
          <p:nvPr/>
        </p:nvSpPr>
        <p:spPr>
          <a:xfrm>
            <a:off x="5258838" y="2570294"/>
            <a:ext cx="3885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d+Au</a:t>
            </a:r>
            <a:r>
              <a:rPr lang="en-US" sz="2000" dirty="0"/>
              <a:t> 0-5% high </a:t>
            </a:r>
            <a:r>
              <a:rPr lang="en-US" sz="2000" dirty="0" err="1"/>
              <a:t>mult</a:t>
            </a:r>
            <a:r>
              <a:rPr lang="en-US" sz="2000" dirty="0"/>
              <a:t>. events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Ratio Q</a:t>
            </a:r>
            <a:r>
              <a:rPr lang="en-US" sz="2000" baseline="-25000" dirty="0"/>
              <a:t>s</a:t>
            </a:r>
            <a:r>
              <a:rPr lang="en-US" sz="2000" baseline="30000" dirty="0"/>
              <a:t>2 </a:t>
            </a:r>
            <a:r>
              <a:rPr lang="en-US" sz="2000" dirty="0"/>
              <a:t>(</a:t>
            </a:r>
            <a:r>
              <a:rPr lang="en-US" sz="2000" dirty="0" err="1"/>
              <a:t>proj</a:t>
            </a:r>
            <a:r>
              <a:rPr lang="en-US" sz="2000" dirty="0"/>
              <a:t>) / Q</a:t>
            </a:r>
            <a:r>
              <a:rPr lang="en-US" sz="2000" baseline="-25000" dirty="0"/>
              <a:t>s</a:t>
            </a:r>
            <a:r>
              <a:rPr lang="en-US" sz="2000" baseline="30000" dirty="0"/>
              <a:t>2</a:t>
            </a:r>
            <a:r>
              <a:rPr lang="en-US" sz="2000" dirty="0"/>
              <a:t>(</a:t>
            </a:r>
            <a:r>
              <a:rPr lang="en-US" sz="2000" dirty="0" err="1"/>
              <a:t>targ</a:t>
            </a:r>
            <a:r>
              <a:rPr lang="en-US" sz="2000" dirty="0"/>
              <a:t>) </a:t>
            </a:r>
          </a:p>
          <a:p>
            <a:pPr algn="ctr"/>
            <a:r>
              <a:rPr lang="en-US" sz="2000" dirty="0"/>
              <a:t>weighted by the gluon contribution in that lattice cell (dilute-dense)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75BD3-20D3-43ED-BFD1-C9425C24053F}"/>
              </a:ext>
            </a:extLst>
          </p:cNvPr>
          <p:cNvSpPr txBox="1"/>
          <p:nvPr/>
        </p:nvSpPr>
        <p:spPr>
          <a:xfrm>
            <a:off x="2847549" y="5262396"/>
            <a:ext cx="19447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proj</a:t>
            </a:r>
            <a:r>
              <a:rPr lang="en-US" dirty="0">
                <a:solidFill>
                  <a:schemeClr val="bg1"/>
                </a:solidFill>
              </a:rPr>
              <a:t>)/ 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targ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865C34-44A2-4D99-A5CB-46CBC750C338}"/>
              </a:ext>
            </a:extLst>
          </p:cNvPr>
          <p:cNvCxnSpPr/>
          <p:nvPr/>
        </p:nvCxnSpPr>
        <p:spPr>
          <a:xfrm flipV="1">
            <a:off x="3132371" y="2357348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AD40C8-D354-4398-A28A-A474C06B9FB9}"/>
              </a:ext>
            </a:extLst>
          </p:cNvPr>
          <p:cNvCxnSpPr/>
          <p:nvPr/>
        </p:nvCxnSpPr>
        <p:spPr>
          <a:xfrm flipV="1">
            <a:off x="2413670" y="2413494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AE19DD-AB33-4DD8-81A9-590F51923A3E}"/>
              </a:ext>
            </a:extLst>
          </p:cNvPr>
          <p:cNvSpPr txBox="1"/>
          <p:nvPr/>
        </p:nvSpPr>
        <p:spPr>
          <a:xfrm>
            <a:off x="2894165" y="20901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0574C-7F81-4AA7-9BAD-4538B95D0B4F}"/>
              </a:ext>
            </a:extLst>
          </p:cNvPr>
          <p:cNvSpPr txBox="1"/>
          <p:nvPr/>
        </p:nvSpPr>
        <p:spPr>
          <a:xfrm>
            <a:off x="2108102" y="207893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AA2AE-70FD-4E9B-9628-5F3713F03706}"/>
              </a:ext>
            </a:extLst>
          </p:cNvPr>
          <p:cNvSpPr txBox="1"/>
          <p:nvPr/>
        </p:nvSpPr>
        <p:spPr>
          <a:xfrm>
            <a:off x="274524" y="6030398"/>
            <a:ext cx="8802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Naively might have thought ratio ~ 1 / A</a:t>
            </a:r>
            <a:r>
              <a:rPr lang="en-US" sz="2000" baseline="30000" dirty="0">
                <a:solidFill>
                  <a:srgbClr val="FFFF00"/>
                </a:solidFill>
              </a:rPr>
              <a:t>1/3</a:t>
            </a:r>
            <a:r>
              <a:rPr lang="en-US" sz="2000" dirty="0">
                <a:solidFill>
                  <a:srgbClr val="FFFF00"/>
                </a:solidFill>
              </a:rPr>
              <a:t> ~ 0.2, but here we are selecting out fluctuations and cells with highest Q</a:t>
            </a:r>
            <a:r>
              <a:rPr lang="en-US" sz="2000" baseline="-25000" dirty="0">
                <a:solidFill>
                  <a:srgbClr val="FFFF00"/>
                </a:solidFill>
              </a:rPr>
              <a:t>s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baseline="30000" dirty="0"/>
              <a:t> </a:t>
            </a:r>
            <a:r>
              <a:rPr lang="en-US" sz="2000" dirty="0">
                <a:solidFill>
                  <a:srgbClr val="FFFF00"/>
                </a:solidFill>
              </a:rPr>
              <a:t>(projectile).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1382DE-F81A-46F6-B08B-A62F1400AEA7}"/>
              </a:ext>
            </a:extLst>
          </p:cNvPr>
          <p:cNvCxnSpPr/>
          <p:nvPr/>
        </p:nvCxnSpPr>
        <p:spPr>
          <a:xfrm flipV="1">
            <a:off x="1478416" y="2354137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7206A5-2EC5-4BB8-A8CB-28166CA4F810}"/>
              </a:ext>
            </a:extLst>
          </p:cNvPr>
          <p:cNvSpPr txBox="1"/>
          <p:nvPr/>
        </p:nvSpPr>
        <p:spPr>
          <a:xfrm>
            <a:off x="1231426" y="206212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47255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3" grpId="0"/>
      <p:bldP spid="1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770D3-A271-4B27-9464-C2AE1A34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B79C6-AE97-4AA9-B87E-12C232ED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8" y="1375626"/>
            <a:ext cx="8715568" cy="3577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3053F-B0DE-409E-9A5A-32574EC8A029}"/>
              </a:ext>
            </a:extLst>
          </p:cNvPr>
          <p:cNvSpPr txBox="1"/>
          <p:nvPr/>
        </p:nvSpPr>
        <p:spPr>
          <a:xfrm>
            <a:off x="1865944" y="-38054"/>
            <a:ext cx="552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Alternative Menu of Options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7D456-34A6-4DBE-A91B-EAFDA2F2F284}"/>
              </a:ext>
            </a:extLst>
          </p:cNvPr>
          <p:cNvSpPr txBox="1"/>
          <p:nvPr/>
        </p:nvSpPr>
        <p:spPr>
          <a:xfrm>
            <a:off x="529319" y="867622"/>
            <a:ext cx="1393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Non-Flow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E6808-B82A-41DC-A27B-F06601B7B340}"/>
              </a:ext>
            </a:extLst>
          </p:cNvPr>
          <p:cNvSpPr txBox="1"/>
          <p:nvPr/>
        </p:nvSpPr>
        <p:spPr>
          <a:xfrm>
            <a:off x="2527859" y="679333"/>
            <a:ext cx="1617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Initial-State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45BB7-CD05-4FCF-A3B7-1D93E307BED6}"/>
              </a:ext>
            </a:extLst>
          </p:cNvPr>
          <p:cNvSpPr txBox="1"/>
          <p:nvPr/>
        </p:nvSpPr>
        <p:spPr>
          <a:xfrm>
            <a:off x="3651879" y="974101"/>
            <a:ext cx="3153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Quasiparticle 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6827D-9B95-4F89-9A98-8A6548B3401B}"/>
              </a:ext>
            </a:extLst>
          </p:cNvPr>
          <p:cNvSpPr txBox="1"/>
          <p:nvPr/>
        </p:nvSpPr>
        <p:spPr>
          <a:xfrm>
            <a:off x="6304598" y="743268"/>
            <a:ext cx="27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99"/>
                </a:solidFill>
              </a:rPr>
              <a:t>QGP Hydrodynamics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B28657-35EA-4ABA-B3B9-DFA4FA2404F7}"/>
              </a:ext>
            </a:extLst>
          </p:cNvPr>
          <p:cNvSpPr/>
          <p:nvPr/>
        </p:nvSpPr>
        <p:spPr>
          <a:xfrm>
            <a:off x="209404" y="4700806"/>
            <a:ext cx="31271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M. Strickland https://arxiv.org/abs/1807.07191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0114AA-22B5-4D7F-BDC2-F2DF00D01F7F}"/>
              </a:ext>
            </a:extLst>
          </p:cNvPr>
          <p:cNvSpPr txBox="1"/>
          <p:nvPr/>
        </p:nvSpPr>
        <p:spPr>
          <a:xfrm>
            <a:off x="348853" y="5063122"/>
            <a:ext cx="8413650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Cartoon does not make physics.    What is the x-axis really?</a:t>
            </a:r>
          </a:p>
          <a:p>
            <a:pPr algn="ctr"/>
            <a:r>
              <a:rPr lang="en-US" sz="900" dirty="0"/>
              <a:t>   </a:t>
            </a:r>
          </a:p>
          <a:p>
            <a:pPr algn="ctr"/>
            <a:r>
              <a:rPr lang="en-US" sz="2400" dirty="0"/>
              <a:t>Consider different geometries, system size, different energies, etc. 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r>
              <a:rPr lang="en-US" sz="2400" dirty="0"/>
              <a:t>Also, each needs to mimic all the signals</a:t>
            </a:r>
          </a:p>
        </p:txBody>
      </p:sp>
    </p:spTree>
    <p:extLst>
      <p:ext uri="{BB962C8B-B14F-4D97-AF65-F5344CB8AC3E}">
        <p14:creationId xmlns:p14="http://schemas.microsoft.com/office/powerpoint/2010/main" val="217639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9D2A7-C2A1-4A14-A1A9-B65B2EED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7FF41-DBEE-4B0D-9352-1192A4AF9830}"/>
              </a:ext>
            </a:extLst>
          </p:cNvPr>
          <p:cNvSpPr txBox="1"/>
          <p:nvPr/>
        </p:nvSpPr>
        <p:spPr>
          <a:xfrm>
            <a:off x="140768" y="5238187"/>
            <a:ext cx="89226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also obtain a reasonable (slightly worse) description of the data.</a:t>
            </a:r>
          </a:p>
          <a:p>
            <a:pPr algn="ctr"/>
            <a:r>
              <a:rPr lang="en-US" sz="2400" dirty="0"/>
              <a:t>Modest adjustment of IP-Sat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would allow better tuning.   </a:t>
            </a:r>
          </a:p>
          <a:p>
            <a:pPr algn="ctr"/>
            <a:r>
              <a:rPr lang="en-US" sz="900" dirty="0"/>
              <a:t>  </a:t>
            </a:r>
          </a:p>
          <a:p>
            <a:pPr algn="ctr"/>
            <a:r>
              <a:rPr lang="en-US" sz="2400" dirty="0"/>
              <a:t>N.B. No correlation between 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projectile and gluon multiplicity.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A67A3-FCFA-4FA9-9CC2-1D7CB7C7E11D}"/>
              </a:ext>
            </a:extLst>
          </p:cNvPr>
          <p:cNvSpPr txBox="1"/>
          <p:nvPr/>
        </p:nvSpPr>
        <p:spPr>
          <a:xfrm>
            <a:off x="179268" y="0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Dense-Dense,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F5CCE-A64E-4625-BA93-2C470529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71849" y="148666"/>
            <a:ext cx="779646" cy="656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C8901-3039-48A6-ADC3-E28C3946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03" y="1051592"/>
            <a:ext cx="4419948" cy="41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73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290DF-599D-4083-9660-B21A393F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51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C9B019-17FE-4E9B-AC56-38EA50766C27}"/>
              </a:ext>
            </a:extLst>
          </p:cNvPr>
          <p:cNvSpPr/>
          <p:nvPr/>
        </p:nvSpPr>
        <p:spPr>
          <a:xfrm>
            <a:off x="189653" y="3032385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BC8923-C1F9-4D86-BD85-C3A2BD0F4F3D}"/>
              </a:ext>
            </a:extLst>
          </p:cNvPr>
          <p:cNvSpPr/>
          <p:nvPr/>
        </p:nvSpPr>
        <p:spPr>
          <a:xfrm>
            <a:off x="2295023" y="1153703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07FA6-196B-4C16-B169-B513C374C70D}"/>
              </a:ext>
            </a:extLst>
          </p:cNvPr>
          <p:cNvSpPr/>
          <p:nvPr/>
        </p:nvSpPr>
        <p:spPr>
          <a:xfrm>
            <a:off x="3048470" y="4186933"/>
            <a:ext cx="312424" cy="3065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BF119-6205-475D-A043-CA8C97ECEB51}"/>
              </a:ext>
            </a:extLst>
          </p:cNvPr>
          <p:cNvSpPr/>
          <p:nvPr/>
        </p:nvSpPr>
        <p:spPr>
          <a:xfrm>
            <a:off x="3259441" y="3820956"/>
            <a:ext cx="385223" cy="402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37B51-5300-404A-A1A8-4AB695867DA6}"/>
              </a:ext>
            </a:extLst>
          </p:cNvPr>
          <p:cNvSpPr/>
          <p:nvPr/>
        </p:nvSpPr>
        <p:spPr>
          <a:xfrm>
            <a:off x="2720470" y="399394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2E3601-697D-4394-9AC3-C4400F3D9AE2}"/>
              </a:ext>
            </a:extLst>
          </p:cNvPr>
          <p:cNvSpPr/>
          <p:nvPr/>
        </p:nvSpPr>
        <p:spPr>
          <a:xfrm>
            <a:off x="2855944" y="3356270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C77653-8FC4-4D6F-B9BE-102E41F8C1E3}"/>
              </a:ext>
            </a:extLst>
          </p:cNvPr>
          <p:cNvSpPr/>
          <p:nvPr/>
        </p:nvSpPr>
        <p:spPr>
          <a:xfrm>
            <a:off x="2507027" y="3552668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E3CA1-3ED6-49C5-B431-DB8FA74667FA}"/>
              </a:ext>
            </a:extLst>
          </p:cNvPr>
          <p:cNvSpPr/>
          <p:nvPr/>
        </p:nvSpPr>
        <p:spPr>
          <a:xfrm>
            <a:off x="2382107" y="3087944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32758F-0ED6-478C-A394-702423F3BD6A}"/>
              </a:ext>
            </a:extLst>
          </p:cNvPr>
          <p:cNvGrpSpPr/>
          <p:nvPr/>
        </p:nvGrpSpPr>
        <p:grpSpPr>
          <a:xfrm rot="20405910">
            <a:off x="1672000" y="3692588"/>
            <a:ext cx="1550667" cy="2060441"/>
            <a:chOff x="1428948" y="3714986"/>
            <a:chExt cx="1550667" cy="206044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2D3B5E-B6AC-4782-A647-3BFFA974ED6E}"/>
                </a:ext>
              </a:extLst>
            </p:cNvPr>
            <p:cNvSpPr/>
            <p:nvPr/>
          </p:nvSpPr>
          <p:spPr>
            <a:xfrm>
              <a:off x="2464664" y="5303789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4734FD-93A3-4980-846C-203C78F6EC06}"/>
                </a:ext>
              </a:extLst>
            </p:cNvPr>
            <p:cNvSpPr/>
            <p:nvPr/>
          </p:nvSpPr>
          <p:spPr>
            <a:xfrm>
              <a:off x="2243887" y="483215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F85084-B054-45F0-ADF2-78DEF061696A}"/>
                </a:ext>
              </a:extLst>
            </p:cNvPr>
            <p:cNvSpPr/>
            <p:nvPr/>
          </p:nvSpPr>
          <p:spPr>
            <a:xfrm>
              <a:off x="1703467" y="486983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B4D1BE-CD81-4CC5-B06D-BF1851BD0A87}"/>
                </a:ext>
              </a:extLst>
            </p:cNvPr>
            <p:cNvSpPr/>
            <p:nvPr/>
          </p:nvSpPr>
          <p:spPr>
            <a:xfrm>
              <a:off x="2069028" y="43605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2DEE22-6842-4F9B-8805-0BACFEE7317C}"/>
                </a:ext>
              </a:extLst>
            </p:cNvPr>
            <p:cNvSpPr/>
            <p:nvPr/>
          </p:nvSpPr>
          <p:spPr>
            <a:xfrm>
              <a:off x="1533223" y="4267497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9979BA-12CC-4D6B-8D21-4C59CAA2EEF9}"/>
                </a:ext>
              </a:extLst>
            </p:cNvPr>
            <p:cNvSpPr/>
            <p:nvPr/>
          </p:nvSpPr>
          <p:spPr>
            <a:xfrm>
              <a:off x="1943899" y="3888875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D5679A-AAB7-437E-BCDD-91CCC0406AB2}"/>
                </a:ext>
              </a:extLst>
            </p:cNvPr>
            <p:cNvSpPr/>
            <p:nvPr/>
          </p:nvSpPr>
          <p:spPr>
            <a:xfrm>
              <a:off x="1428948" y="3714986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E0256F8-130B-4AE3-A5C7-0EF8370D21AA}"/>
              </a:ext>
            </a:extLst>
          </p:cNvPr>
          <p:cNvSpPr/>
          <p:nvPr/>
        </p:nvSpPr>
        <p:spPr>
          <a:xfrm>
            <a:off x="3892232" y="449352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6925DA-7EA4-4E78-9799-13B4CAAD397B}"/>
              </a:ext>
            </a:extLst>
          </p:cNvPr>
          <p:cNvSpPr/>
          <p:nvPr/>
        </p:nvSpPr>
        <p:spPr>
          <a:xfrm>
            <a:off x="3590212" y="4042373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BE368-D65C-4FCC-B0C0-A146296AEFD1}"/>
              </a:ext>
            </a:extLst>
          </p:cNvPr>
          <p:cNvSpPr/>
          <p:nvPr/>
        </p:nvSpPr>
        <p:spPr>
          <a:xfrm>
            <a:off x="3377354" y="4305170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6DEE28-BE2D-4830-9706-BB09AFB6BBC2}"/>
              </a:ext>
            </a:extLst>
          </p:cNvPr>
          <p:cNvSpPr/>
          <p:nvPr/>
        </p:nvSpPr>
        <p:spPr>
          <a:xfrm>
            <a:off x="3527056" y="4896892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09500B-6ABE-471A-97B3-834335FA2BE5}"/>
              </a:ext>
            </a:extLst>
          </p:cNvPr>
          <p:cNvSpPr/>
          <p:nvPr/>
        </p:nvSpPr>
        <p:spPr>
          <a:xfrm>
            <a:off x="1838041" y="3403511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CB9177B-F8B8-4B80-973B-C39531C5C765}"/>
              </a:ext>
            </a:extLst>
          </p:cNvPr>
          <p:cNvSpPr/>
          <p:nvPr/>
        </p:nvSpPr>
        <p:spPr>
          <a:xfrm>
            <a:off x="2972409" y="3785427"/>
            <a:ext cx="335626" cy="3339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CDE1D36-AB94-49F2-821E-012EA7D8FF72}"/>
              </a:ext>
            </a:extLst>
          </p:cNvPr>
          <p:cNvSpPr txBox="1"/>
          <p:nvPr/>
        </p:nvSpPr>
        <p:spPr>
          <a:xfrm>
            <a:off x="242946" y="183823"/>
            <a:ext cx="252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d+Au</a:t>
            </a:r>
            <a:r>
              <a:rPr lang="en-US" sz="4400" dirty="0"/>
              <a:t>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34C64-6E4F-4F49-8750-BBA8FC0E6B3E}"/>
              </a:ext>
            </a:extLst>
          </p:cNvPr>
          <p:cNvSpPr txBox="1"/>
          <p:nvPr/>
        </p:nvSpPr>
        <p:spPr>
          <a:xfrm>
            <a:off x="281617" y="4602903"/>
            <a:ext cx="1315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Proton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B0B082-C694-4521-94B6-96F544C4DF16}"/>
              </a:ext>
            </a:extLst>
          </p:cNvPr>
          <p:cNvSpPr txBox="1"/>
          <p:nvPr/>
        </p:nvSpPr>
        <p:spPr>
          <a:xfrm>
            <a:off x="3548982" y="1671966"/>
            <a:ext cx="1575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Neutron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720383-628C-443D-8DF3-2DA49823041F}"/>
              </a:ext>
            </a:extLst>
          </p:cNvPr>
          <p:cNvSpPr/>
          <p:nvPr/>
        </p:nvSpPr>
        <p:spPr>
          <a:xfrm>
            <a:off x="2763316" y="2890975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5BE178-C142-4BC8-BF3A-3A216A201B4C}"/>
              </a:ext>
            </a:extLst>
          </p:cNvPr>
          <p:cNvSpPr/>
          <p:nvPr/>
        </p:nvSpPr>
        <p:spPr>
          <a:xfrm>
            <a:off x="3772816" y="3599892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B48AFF-CD08-4B54-A2BB-AB0EB3A674A4}"/>
              </a:ext>
            </a:extLst>
          </p:cNvPr>
          <p:cNvSpPr/>
          <p:nvPr/>
        </p:nvSpPr>
        <p:spPr>
          <a:xfrm>
            <a:off x="3314160" y="3353488"/>
            <a:ext cx="514951" cy="471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D69451-E730-477F-8AE1-9A6A404FC957}"/>
              </a:ext>
            </a:extLst>
          </p:cNvPr>
          <p:cNvGrpSpPr/>
          <p:nvPr/>
        </p:nvGrpSpPr>
        <p:grpSpPr>
          <a:xfrm>
            <a:off x="640545" y="1866503"/>
            <a:ext cx="5128273" cy="4351740"/>
            <a:chOff x="2295023" y="3173330"/>
            <a:chExt cx="1159844" cy="106194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2CCA73-2E39-4E2F-BBA1-1A0E6C88F8A5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B678A2-D944-4A16-BB55-2384C92B01CD}"/>
                </a:ext>
              </a:extLst>
            </p:cNvPr>
            <p:cNvCxnSpPr>
              <a:cxnSpLocks/>
              <a:stCxn id="17" idx="7"/>
              <a:endCxn id="15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537EAF-685D-4A0F-8DD4-8FB4E24F80E5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4BF4C4-2878-49E5-8BCC-1D3DFC70153C}"/>
              </a:ext>
            </a:extLst>
          </p:cNvPr>
          <p:cNvSpPr txBox="1"/>
          <p:nvPr/>
        </p:nvSpPr>
        <p:spPr>
          <a:xfrm>
            <a:off x="5017802" y="359770"/>
            <a:ext cx="4078834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the target gluon was </a:t>
            </a:r>
            <a:r>
              <a:rPr lang="en-US" sz="4400" dirty="0"/>
              <a:t>HUGE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then all target gluons would “see” the same domains (all of them) </a:t>
            </a:r>
          </a:p>
          <a:p>
            <a:pPr algn="ctr"/>
            <a:r>
              <a:rPr lang="en-US" sz="2800" dirty="0"/>
              <a:t>and</a:t>
            </a:r>
          </a:p>
          <a:p>
            <a:pPr algn="ctr"/>
            <a:r>
              <a:rPr lang="en-US" sz="2800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dAu</a:t>
            </a:r>
            <a:r>
              <a:rPr lang="en-US" sz="2800" dirty="0"/>
              <a:t>) ~ 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pAu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/>
              <a:t>modulo the small overlap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But still need </a:t>
            </a:r>
          </a:p>
          <a:p>
            <a:pPr algn="ctr"/>
            <a:r>
              <a:rPr lang="en-US" sz="2800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dAu</a:t>
            </a:r>
            <a:r>
              <a:rPr lang="en-US" sz="2800" dirty="0"/>
              <a:t>) &gt; 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pAu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/>
              <a:t>See later…</a:t>
            </a:r>
          </a:p>
        </p:txBody>
      </p:sp>
    </p:spTree>
    <p:extLst>
      <p:ext uri="{BB962C8B-B14F-4D97-AF65-F5344CB8AC3E}">
        <p14:creationId xmlns:p14="http://schemas.microsoft.com/office/powerpoint/2010/main" val="13119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651C7-2105-4344-927A-57E92F767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E347C-6CF6-4411-88C4-F8628D1A4839}"/>
              </a:ext>
            </a:extLst>
          </p:cNvPr>
          <p:cNvSpPr txBox="1"/>
          <p:nvPr/>
        </p:nvSpPr>
        <p:spPr>
          <a:xfrm>
            <a:off x="1727735" y="242402"/>
            <a:ext cx="5573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Reminder:   The Deuteron is Big!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18780-CC71-4647-838A-DD9F717E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964" y="1037666"/>
            <a:ext cx="6078118" cy="5493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7442D-CA29-4DEA-AA1B-6BB729696E42}"/>
              </a:ext>
            </a:extLst>
          </p:cNvPr>
          <p:cNvSpPr txBox="1"/>
          <p:nvPr/>
        </p:nvSpPr>
        <p:spPr>
          <a:xfrm>
            <a:off x="3609474" y="1275932"/>
            <a:ext cx="358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Proton-Neutron Separation</a:t>
            </a:r>
          </a:p>
        </p:txBody>
      </p:sp>
    </p:spTree>
    <p:extLst>
      <p:ext uri="{BB962C8B-B14F-4D97-AF65-F5344CB8AC3E}">
        <p14:creationId xmlns:p14="http://schemas.microsoft.com/office/powerpoint/2010/main" val="32417133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425AC-82C3-4E50-891D-A0A8D7BB3203}"/>
              </a:ext>
            </a:extLst>
          </p:cNvPr>
          <p:cNvSpPr/>
          <p:nvPr/>
        </p:nvSpPr>
        <p:spPr>
          <a:xfrm>
            <a:off x="134752" y="2435194"/>
            <a:ext cx="8845619" cy="8903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1280161" y="0"/>
            <a:ext cx="690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Integrating over Lattice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/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Romatschke</a:t>
                </a:r>
                <a:r>
                  <a:rPr lang="en-US" sz="2800" dirty="0"/>
                  <a:t> &amp; </a:t>
                </a:r>
                <a:r>
                  <a:rPr lang="en-US" sz="2800" dirty="0" err="1"/>
                  <a:t>Romatschke</a:t>
                </a:r>
                <a:r>
                  <a:rPr lang="en-US" sz="2800" dirty="0"/>
                  <a:t> (arXiv:1712.05815) found that integrating over these color fluctuations in IP-</a:t>
                </a:r>
                <a:r>
                  <a:rPr lang="en-US" sz="2800" dirty="0" err="1"/>
                  <a:t>Glasma</a:t>
                </a:r>
                <a:r>
                  <a:rPr lang="en-US" sz="2800" dirty="0"/>
                  <a:t> (some are lattice artifacts anyway) one obtains the energy density:</a:t>
                </a:r>
              </a:p>
              <a:p>
                <a:endParaRPr lang="en-US" sz="3600" dirty="0"/>
              </a:p>
              <a:p>
                <a:r>
                  <a:rPr lang="en-US" sz="3200" dirty="0">
                    <a:latin typeface="Symbol" panose="05050102010706020507" pitchFamily="18" charset="2"/>
                  </a:rPr>
                  <a:t>e</a:t>
                </a:r>
                <a:r>
                  <a:rPr lang="en-US" sz="3200" dirty="0"/>
                  <a:t>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3200" dirty="0"/>
                  <a:t> g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proj</a:t>
                </a:r>
                <a:r>
                  <a:rPr lang="en-US" sz="3200" dirty="0"/>
                  <a:t>) x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targ</a:t>
                </a:r>
                <a:r>
                  <a:rPr lang="en-US" sz="3200" dirty="0"/>
                  <a:t>)           (dense-dense limit)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FFFF00"/>
                    </a:solidFill>
                  </a:rPr>
                  <a:t>IP-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Jazma</a:t>
                </a:r>
                <a:r>
                  <a:rPr lang="en-US" sz="2800" dirty="0">
                    <a:solidFill>
                      <a:srgbClr val="FFFF00"/>
                    </a:solidFill>
                  </a:rPr>
                  <a:t> is thus averaging over these lattice site fluctuations, and then assumes 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N</a:t>
                </a:r>
                <a:r>
                  <a:rPr lang="en-US" sz="2800" baseline="-25000" dirty="0" err="1">
                    <a:solidFill>
                      <a:srgbClr val="FFFF00"/>
                    </a:solidFill>
                  </a:rPr>
                  <a:t>gluon</a:t>
                </a:r>
                <a:r>
                  <a:rPr lang="en-US" sz="2800" dirty="0">
                    <a:solidFill>
                      <a:srgbClr val="FFFF00"/>
                    </a:solidFill>
                  </a:rPr>
                  <a:t> proportional to energy density.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400" dirty="0"/>
                  <a:t>N.B.  IP-</a:t>
                </a:r>
                <a:r>
                  <a:rPr lang="en-US" sz="2400" dirty="0" err="1"/>
                  <a:t>Glasma</a:t>
                </a:r>
                <a:r>
                  <a:rPr lang="en-US" sz="2400" dirty="0"/>
                  <a:t> always in the dense-dense limit, </a:t>
                </a:r>
              </a:p>
              <a:p>
                <a:r>
                  <a:rPr lang="en-US" sz="2400" dirty="0"/>
                  <a:t>including to obtain initial conditions for </a:t>
                </a:r>
              </a:p>
              <a:p>
                <a:r>
                  <a:rPr lang="en-US" sz="2400" dirty="0" err="1"/>
                  <a:t>p+Au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d+Au</a:t>
                </a:r>
                <a:r>
                  <a:rPr lang="en-US" sz="2400" dirty="0"/>
                  <a:t>, </a:t>
                </a:r>
                <a:r>
                  <a:rPr lang="en-US" sz="2400" baseline="30000" dirty="0"/>
                  <a:t>3</a:t>
                </a:r>
                <a:r>
                  <a:rPr lang="en-US" sz="2400" dirty="0"/>
                  <a:t>He+Au, </a:t>
                </a:r>
                <a:r>
                  <a:rPr lang="en-US" sz="2400" dirty="0" err="1"/>
                  <a:t>p+Pb</a:t>
                </a:r>
                <a:r>
                  <a:rPr lang="en-US" sz="2400" dirty="0"/>
                  <a:t>  (e.g. arXiv:1407.7557v1). 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blipFill>
                <a:blip r:embed="rId2"/>
                <a:stretch>
                  <a:fillRect l="-1691" t="-930" r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5639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FFCE9-6F72-4CE2-9FE7-381A3593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5A6D0-5A63-4395-B737-DA2FC41A8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67" y="1021128"/>
            <a:ext cx="3681672" cy="3647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CF482-B4B9-4607-BA42-017E56222D1D}"/>
              </a:ext>
            </a:extLst>
          </p:cNvPr>
          <p:cNvSpPr txBox="1"/>
          <p:nvPr/>
        </p:nvSpPr>
        <p:spPr>
          <a:xfrm>
            <a:off x="139533" y="954019"/>
            <a:ext cx="47275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Many have stated that these color domains effects are calculated </a:t>
            </a:r>
          </a:p>
          <a:p>
            <a:pPr algn="ctr"/>
            <a:r>
              <a:rPr lang="en-US" sz="2400" dirty="0"/>
              <a:t> </a:t>
            </a:r>
            <a:r>
              <a:rPr lang="en-US" sz="2400" i="1" dirty="0"/>
              <a:t>ab initio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saturation physics in the proton at x &gt; 0.01 challenges the whole picture of the formalism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One estimate has </a:t>
            </a:r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(gluon) = 0.67 GeV</a:t>
            </a:r>
            <a:r>
              <a:rPr lang="en-US" sz="2400" baseline="30000" dirty="0"/>
              <a:t>2</a:t>
            </a:r>
            <a:r>
              <a:rPr lang="en-US" sz="2400" dirty="0"/>
              <a:t> for x = 0.01 at the very center of the proton, </a:t>
            </a:r>
          </a:p>
          <a:p>
            <a:pPr algn="ctr"/>
            <a:r>
              <a:rPr lang="en-US" sz="2400" dirty="0"/>
              <a:t>and averaged over </a:t>
            </a:r>
          </a:p>
          <a:p>
            <a:pPr algn="ctr"/>
            <a:r>
              <a:rPr lang="en-US" sz="2400" dirty="0"/>
              <a:t>r = 0.67 </a:t>
            </a:r>
            <a:r>
              <a:rPr lang="en-US" sz="2400" dirty="0" err="1"/>
              <a:t>fm</a:t>
            </a:r>
            <a:r>
              <a:rPr lang="en-US" sz="2400" dirty="0"/>
              <a:t> the value would be </a:t>
            </a:r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(gluon)  = 0.28 GeV</a:t>
            </a:r>
            <a:r>
              <a:rPr lang="en-US" sz="2400" baseline="30000" dirty="0"/>
              <a:t>2</a:t>
            </a:r>
            <a:r>
              <a:rPr lang="en-US" sz="2400" dirty="0"/>
              <a:t>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3961-979F-43E0-83B5-8F4ED46EE9A3}"/>
              </a:ext>
            </a:extLst>
          </p:cNvPr>
          <p:cNvSpPr txBox="1"/>
          <p:nvPr/>
        </p:nvSpPr>
        <p:spPr>
          <a:xfrm>
            <a:off x="2257355" y="93904"/>
            <a:ext cx="486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u="sng" dirty="0"/>
              <a:t>Ab initio  </a:t>
            </a:r>
            <a:r>
              <a:rPr lang="en-US" sz="3600" u="sng" dirty="0"/>
              <a:t>or  </a:t>
            </a:r>
            <a:r>
              <a:rPr lang="en-US" sz="3600" i="1" u="sng" dirty="0"/>
              <a:t>non </a:t>
            </a:r>
            <a:r>
              <a:rPr lang="en-US" sz="3600" i="1" u="sng" dirty="0" err="1"/>
              <a:t>pertinet</a:t>
            </a:r>
            <a:endParaRPr lang="en-US" sz="3600" i="1" u="sng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20CE98-02BA-4E89-8327-4E90033DC2E1}"/>
              </a:ext>
            </a:extLst>
          </p:cNvPr>
          <p:cNvSpPr/>
          <p:nvPr/>
        </p:nvSpPr>
        <p:spPr>
          <a:xfrm>
            <a:off x="6371933" y="4936308"/>
            <a:ext cx="1509560" cy="155928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B62141-329C-46E2-BC39-2E0BD264E42D}"/>
              </a:ext>
            </a:extLst>
          </p:cNvPr>
          <p:cNvSpPr/>
          <p:nvPr/>
        </p:nvSpPr>
        <p:spPr>
          <a:xfrm>
            <a:off x="6418145" y="569191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792D1A-C7B1-4089-B599-78CEAB1A6418}"/>
              </a:ext>
            </a:extLst>
          </p:cNvPr>
          <p:cNvSpPr/>
          <p:nvPr/>
        </p:nvSpPr>
        <p:spPr>
          <a:xfrm>
            <a:off x="7128310" y="612676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6B7170-C310-4E40-9C03-7C6B4128B853}"/>
              </a:ext>
            </a:extLst>
          </p:cNvPr>
          <p:cNvSpPr/>
          <p:nvPr/>
        </p:nvSpPr>
        <p:spPr>
          <a:xfrm>
            <a:off x="7120289" y="541480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11086D-111A-4654-A7DB-F72D51BE5B76}"/>
              </a:ext>
            </a:extLst>
          </p:cNvPr>
          <p:cNvSpPr/>
          <p:nvPr/>
        </p:nvSpPr>
        <p:spPr>
          <a:xfrm>
            <a:off x="7592728" y="583687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91E607-199C-42A5-B1CC-C490EAB30C82}"/>
              </a:ext>
            </a:extLst>
          </p:cNvPr>
          <p:cNvSpPr/>
          <p:nvPr/>
        </p:nvSpPr>
        <p:spPr>
          <a:xfrm>
            <a:off x="6661285" y="5317083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228217-8FB2-4B0A-A00F-1715E00117B3}"/>
              </a:ext>
            </a:extLst>
          </p:cNvPr>
          <p:cNvSpPr/>
          <p:nvPr/>
        </p:nvSpPr>
        <p:spPr>
          <a:xfrm>
            <a:off x="7592728" y="533779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121372-1E6E-4D9D-9E60-EAB40ABD4E68}"/>
              </a:ext>
            </a:extLst>
          </p:cNvPr>
          <p:cNvSpPr/>
          <p:nvPr/>
        </p:nvSpPr>
        <p:spPr>
          <a:xfrm>
            <a:off x="7380972" y="5722077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76E239-3907-47E7-A5B5-D9093018B876}"/>
              </a:ext>
            </a:extLst>
          </p:cNvPr>
          <p:cNvSpPr/>
          <p:nvPr/>
        </p:nvSpPr>
        <p:spPr>
          <a:xfrm>
            <a:off x="6811476" y="5885576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297CCF-ECCF-4735-9D89-D6E3675F9DE3}"/>
              </a:ext>
            </a:extLst>
          </p:cNvPr>
          <p:cNvSpPr/>
          <p:nvPr/>
        </p:nvSpPr>
        <p:spPr>
          <a:xfrm>
            <a:off x="6425066" y="5421997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754285-73BD-48AA-8C01-B1DCC0C492A3}"/>
              </a:ext>
            </a:extLst>
          </p:cNvPr>
          <p:cNvSpPr/>
          <p:nvPr/>
        </p:nvSpPr>
        <p:spPr>
          <a:xfrm>
            <a:off x="6658077" y="614233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4682C8-F16D-4D84-8381-57FA08C52328}"/>
              </a:ext>
            </a:extLst>
          </p:cNvPr>
          <p:cNvSpPr/>
          <p:nvPr/>
        </p:nvSpPr>
        <p:spPr>
          <a:xfrm>
            <a:off x="7440931" y="5138418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57BCC4-0FDB-4000-82CC-0BDA857F6CF8}"/>
              </a:ext>
            </a:extLst>
          </p:cNvPr>
          <p:cNvSpPr/>
          <p:nvPr/>
        </p:nvSpPr>
        <p:spPr>
          <a:xfrm>
            <a:off x="7056923" y="572044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AD2ECE-B44A-4392-9A57-B174DC233892}"/>
              </a:ext>
            </a:extLst>
          </p:cNvPr>
          <p:cNvSpPr/>
          <p:nvPr/>
        </p:nvSpPr>
        <p:spPr>
          <a:xfrm>
            <a:off x="6963878" y="500714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BFC75F-9F2D-4357-A709-CB735EF88254}"/>
              </a:ext>
            </a:extLst>
          </p:cNvPr>
          <p:cNvSpPr/>
          <p:nvPr/>
        </p:nvSpPr>
        <p:spPr>
          <a:xfrm>
            <a:off x="7167614" y="522656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8438FD-F924-4E68-9812-79173038A846}"/>
              </a:ext>
            </a:extLst>
          </p:cNvPr>
          <p:cNvSpPr/>
          <p:nvPr/>
        </p:nvSpPr>
        <p:spPr>
          <a:xfrm>
            <a:off x="6703496" y="5049921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9A0CA7A-036B-453D-B1DD-BB16C6BD2A43}"/>
              </a:ext>
            </a:extLst>
          </p:cNvPr>
          <p:cNvSpPr/>
          <p:nvPr/>
        </p:nvSpPr>
        <p:spPr>
          <a:xfrm>
            <a:off x="7440931" y="611030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D9E8A3-4C6F-4EC7-AA61-B068EF1E12A5}"/>
              </a:ext>
            </a:extLst>
          </p:cNvPr>
          <p:cNvSpPr/>
          <p:nvPr/>
        </p:nvSpPr>
        <p:spPr>
          <a:xfrm>
            <a:off x="7626522" y="5574304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3E0529-B3EA-4932-88DF-B12CEEA0E945}"/>
              </a:ext>
            </a:extLst>
          </p:cNvPr>
          <p:cNvSpPr/>
          <p:nvPr/>
        </p:nvSpPr>
        <p:spPr>
          <a:xfrm>
            <a:off x="6636820" y="583121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52BFD3-C283-4FC4-9235-5204536BAEF1}"/>
              </a:ext>
            </a:extLst>
          </p:cNvPr>
          <p:cNvSpPr/>
          <p:nvPr/>
        </p:nvSpPr>
        <p:spPr>
          <a:xfrm>
            <a:off x="7350094" y="548826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5D2C52-2FB5-462A-BD07-CBD56F168906}"/>
              </a:ext>
            </a:extLst>
          </p:cNvPr>
          <p:cNvSpPr/>
          <p:nvPr/>
        </p:nvSpPr>
        <p:spPr>
          <a:xfrm>
            <a:off x="6931394" y="615675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685DA0-53CB-4D8D-9CD8-A0389FA93BB2}"/>
              </a:ext>
            </a:extLst>
          </p:cNvPr>
          <p:cNvSpPr/>
          <p:nvPr/>
        </p:nvSpPr>
        <p:spPr>
          <a:xfrm>
            <a:off x="6839352" y="5477919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25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719A-3FE5-4623-933D-9C876292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BF5E7-4471-4551-83F2-D809020CA631}"/>
              </a:ext>
            </a:extLst>
          </p:cNvPr>
          <p:cNvSpPr txBox="1"/>
          <p:nvPr/>
        </p:nvSpPr>
        <p:spPr>
          <a:xfrm>
            <a:off x="2059806" y="96253"/>
            <a:ext cx="525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“One fluid to rule them all”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2A07-22F3-4C12-8008-7CA217138E5B}"/>
              </a:ext>
            </a:extLst>
          </p:cNvPr>
          <p:cNvSpPr txBox="1"/>
          <p:nvPr/>
        </p:nvSpPr>
        <p:spPr>
          <a:xfrm>
            <a:off x="1742348" y="6439301"/>
            <a:ext cx="557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Weller and </a:t>
            </a:r>
            <a:r>
              <a:rPr lang="en-US" dirty="0" err="1"/>
              <a:t>Romatschke</a:t>
            </a:r>
            <a:r>
              <a:rPr lang="en-US" dirty="0"/>
              <a:t>, https://arxiv.org/abs/1701.07145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752DA-D966-405B-B086-7CB92ADB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4" y="825533"/>
            <a:ext cx="8620599" cy="291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33941-F304-4A25-A7EA-479DA10F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" y="3867845"/>
            <a:ext cx="8624629" cy="25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24A0B-5BA9-40C5-97E2-DFFA8D47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0DC54-3930-41F9-9388-D75E2CB3F120}"/>
              </a:ext>
            </a:extLst>
          </p:cNvPr>
          <p:cNvSpPr txBox="1"/>
          <p:nvPr/>
        </p:nvSpPr>
        <p:spPr>
          <a:xfrm>
            <a:off x="230063" y="149191"/>
            <a:ext cx="874685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Code is all publicly available and documented.  </a:t>
            </a:r>
          </a:p>
          <a:p>
            <a:r>
              <a:rPr lang="en-US" sz="2800" dirty="0"/>
              <a:t>Multiple groups cross checking and producing consistent results (for example </a:t>
            </a:r>
            <a:r>
              <a:rPr lang="en-US" sz="2800" dirty="0" err="1"/>
              <a:t>iEBE</a:t>
            </a:r>
            <a:r>
              <a:rPr lang="en-US" sz="2800" dirty="0"/>
              <a:t>-VISHNU).</a:t>
            </a:r>
          </a:p>
          <a:p>
            <a:endParaRPr lang="en-US" sz="2800" dirty="0"/>
          </a:p>
          <a:p>
            <a:r>
              <a:rPr lang="en-US" sz="2800" dirty="0"/>
              <a:t>What are the systematic uncertainties, open items?  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MC </a:t>
            </a:r>
            <a:r>
              <a:rPr lang="en-US" sz="2800" u="sng" dirty="0" err="1">
                <a:solidFill>
                  <a:srgbClr val="FFFF00"/>
                </a:solidFill>
              </a:rPr>
              <a:t>Glauber</a:t>
            </a:r>
            <a:r>
              <a:rPr lang="en-US" sz="2800" u="sng" dirty="0">
                <a:solidFill>
                  <a:srgbClr val="FFFF00"/>
                </a:solidFill>
              </a:rPr>
              <a:t> + Constituent Quarks </a:t>
            </a:r>
            <a:r>
              <a:rPr lang="en-US" sz="2800" dirty="0">
                <a:solidFill>
                  <a:srgbClr val="FFFF00"/>
                </a:solidFill>
              </a:rPr>
              <a:t>needed for </a:t>
            </a:r>
            <a:r>
              <a:rPr lang="en-US" sz="2800" dirty="0" err="1">
                <a:solidFill>
                  <a:srgbClr val="FFFF00"/>
                </a:solidFill>
              </a:rPr>
              <a:t>p+p</a:t>
            </a:r>
            <a:r>
              <a:rPr lang="en-US" sz="2800" dirty="0">
                <a:solidFill>
                  <a:srgbClr val="FFFF00"/>
                </a:solidFill>
              </a:rPr>
              <a:t> and includes some Gaussian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 value for local “gluon cloud”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Bulk viscosity </a:t>
            </a:r>
            <a:r>
              <a:rPr lang="en-US" sz="2800" dirty="0">
                <a:solidFill>
                  <a:srgbClr val="FFFF00"/>
                </a:solidFill>
              </a:rPr>
              <a:t>important to temper large radial expansion in </a:t>
            </a:r>
            <a:r>
              <a:rPr lang="en-US" sz="2800" dirty="0" err="1">
                <a:solidFill>
                  <a:srgbClr val="FFFF00"/>
                </a:solidFill>
              </a:rPr>
              <a:t>p+p</a:t>
            </a:r>
            <a:r>
              <a:rPr lang="en-US" sz="2800" dirty="0">
                <a:solidFill>
                  <a:srgbClr val="FFFF00"/>
                </a:solidFill>
              </a:rPr>
              <a:t>, but not as critical in A+A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Pre-equilibrium</a:t>
            </a:r>
            <a:r>
              <a:rPr lang="en-US" sz="2800" dirty="0">
                <a:solidFill>
                  <a:srgbClr val="FFFF00"/>
                </a:solidFill>
              </a:rPr>
              <a:t> (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) or not (SONIC)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Unknown </a:t>
            </a:r>
            <a:r>
              <a:rPr lang="en-US" sz="2800" u="sng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u="sng" dirty="0">
                <a:solidFill>
                  <a:srgbClr val="FFFF00"/>
                </a:solidFill>
              </a:rPr>
              <a:t>/s(T)</a:t>
            </a:r>
            <a:r>
              <a:rPr lang="en-US" sz="2800" dirty="0">
                <a:solidFill>
                  <a:srgbClr val="FFFF00"/>
                </a:solidFill>
              </a:rPr>
              <a:t> value.                                        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 results with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/s = 1/4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p</a:t>
            </a:r>
            <a:r>
              <a:rPr lang="en-US" sz="2800" dirty="0">
                <a:solidFill>
                  <a:srgbClr val="FFFF00"/>
                </a:solidFill>
              </a:rPr>
              <a:t> for all systems.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Hadronic cascade </a:t>
            </a:r>
            <a:r>
              <a:rPr lang="en-US" sz="2800" dirty="0">
                <a:solidFill>
                  <a:srgbClr val="FFFF00"/>
                </a:solidFill>
              </a:rPr>
              <a:t>model (B3D in 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Important questions about hydro far from equilibrium which is an entire other talk (!)</a:t>
            </a:r>
          </a:p>
          <a:p>
            <a:pPr marL="514350" indent="-514350">
              <a:buAutoNum type="alphaLcParenR"/>
            </a:pPr>
            <a:endParaRPr lang="en-US" sz="2800" dirty="0"/>
          </a:p>
          <a:p>
            <a:pPr marL="514350" indent="-514350">
              <a:buAutoNum type="alphaLcParenR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95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F67D-CD7F-4C6D-BAA4-CFAE347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EB304-F9D4-4C8C-B49F-C8AF15E2AD7B}"/>
              </a:ext>
            </a:extLst>
          </p:cNvPr>
          <p:cNvSpPr txBox="1"/>
          <p:nvPr/>
        </p:nvSpPr>
        <p:spPr>
          <a:xfrm>
            <a:off x="251744" y="-38500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RHIC Geometry Scan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3176C-99CB-4AE6-99CA-B12F69B8E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8"/>
          <a:stretch/>
        </p:blipFill>
        <p:spPr>
          <a:xfrm>
            <a:off x="1475640" y="713473"/>
            <a:ext cx="6330448" cy="130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5DDE5-4648-4BCF-B2B1-89477EDB5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7" r="3118" b="5693"/>
          <a:stretch/>
        </p:blipFill>
        <p:spPr>
          <a:xfrm>
            <a:off x="1475640" y="2160871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E4155-BF84-4E1E-A338-7599E5D3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398C4-5831-4D7E-8B02-62C8DDD0C65F}"/>
              </a:ext>
            </a:extLst>
          </p:cNvPr>
          <p:cNvSpPr txBox="1"/>
          <p:nvPr/>
        </p:nvSpPr>
        <p:spPr>
          <a:xfrm>
            <a:off x="2135756" y="23386"/>
            <a:ext cx="4872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Cornucopia of </a:t>
            </a:r>
            <a:r>
              <a:rPr lang="en-US" sz="3600" u="sng" dirty="0" err="1"/>
              <a:t>d+Au</a:t>
            </a:r>
            <a:r>
              <a:rPr lang="en-US" sz="3600" u="sng" dirty="0"/>
              <a:t>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3436B-724E-4765-955C-3820F496A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316"/>
          <a:stretch/>
        </p:blipFill>
        <p:spPr>
          <a:xfrm>
            <a:off x="7148736" y="807547"/>
            <a:ext cx="1942321" cy="2033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C7FC-F510-47F0-B7B9-29440FA9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221" y="807546"/>
            <a:ext cx="1942321" cy="2033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6FDC5-6018-4A6C-9593-052A051D6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8" r="23205"/>
          <a:stretch/>
        </p:blipFill>
        <p:spPr>
          <a:xfrm>
            <a:off x="63441" y="807547"/>
            <a:ext cx="2424685" cy="203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0D314C-4B41-477D-89F5-9DFF32687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007" y="807547"/>
            <a:ext cx="2516333" cy="2036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3DC1F4-FFA0-4794-86A6-CC492DA4B8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962"/>
          <a:stretch/>
        </p:blipFill>
        <p:spPr>
          <a:xfrm>
            <a:off x="63441" y="3444408"/>
            <a:ext cx="9027616" cy="2603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3C2AA7-05F9-4A7D-8AC3-33EFB5159647}"/>
              </a:ext>
            </a:extLst>
          </p:cNvPr>
          <p:cNvSpPr txBox="1"/>
          <p:nvPr/>
        </p:nvSpPr>
        <p:spPr>
          <a:xfrm>
            <a:off x="7526953" y="2841159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7C80"/>
                </a:solidFill>
              </a:rPr>
              <a:t>v</a:t>
            </a:r>
            <a:r>
              <a:rPr lang="en-US" sz="2000" baseline="-25000" dirty="0">
                <a:solidFill>
                  <a:srgbClr val="FF7C80"/>
                </a:solidFill>
              </a:rPr>
              <a:t>2</a:t>
            </a:r>
            <a:r>
              <a:rPr lang="en-US" sz="2000" dirty="0">
                <a:solidFill>
                  <a:srgbClr val="FF7C80"/>
                </a:solidFill>
              </a:rPr>
              <a:t>{2},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{4}, </a:t>
            </a:r>
            <a:r>
              <a:rPr lang="en-US" sz="2000" dirty="0"/>
              <a:t>{6}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CA88E-6797-48C6-9CAE-669DF95A311F}"/>
              </a:ext>
            </a:extLst>
          </p:cNvPr>
          <p:cNvSpPr txBox="1"/>
          <p:nvPr/>
        </p:nvSpPr>
        <p:spPr>
          <a:xfrm>
            <a:off x="599972" y="2911608"/>
            <a:ext cx="1381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PID Spectra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B845D-E608-4878-88E4-EBDAAEE9A9F9}"/>
              </a:ext>
            </a:extLst>
          </p:cNvPr>
          <p:cNvSpPr txBox="1"/>
          <p:nvPr/>
        </p:nvSpPr>
        <p:spPr>
          <a:xfrm>
            <a:off x="3369789" y="2900703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</a:t>
            </a:r>
            <a:r>
              <a:rPr lang="en-US" sz="20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</a:t>
            </a:r>
            <a:r>
              <a:rPr lang="en-US" sz="20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PID</a:t>
            </a:r>
            <a:r>
              <a:rPr lang="en-US" sz="20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2014A1-8138-4741-BEE0-03B8DF4801B4}"/>
              </a:ext>
            </a:extLst>
          </p:cNvPr>
          <p:cNvSpPr txBox="1"/>
          <p:nvPr/>
        </p:nvSpPr>
        <p:spPr>
          <a:xfrm>
            <a:off x="5898671" y="2867326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v</a:t>
            </a:r>
            <a:r>
              <a:rPr lang="en-US" sz="2000" baseline="-25000" dirty="0">
                <a:solidFill>
                  <a:schemeClr val="tx2"/>
                </a:solidFill>
              </a:rPr>
              <a:t>2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>
                <a:solidFill>
                  <a:schemeClr val="tx2"/>
                </a:solidFill>
                <a:latin typeface="Symbol" panose="05050102010706020507" pitchFamily="18" charset="2"/>
              </a:rPr>
              <a:t>h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r>
              <a:rPr lang="en-US" sz="2000" baseline="-25000" dirty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CD293-E89E-45E7-AEED-021342C001AE}"/>
              </a:ext>
            </a:extLst>
          </p:cNvPr>
          <p:cNvSpPr txBox="1"/>
          <p:nvPr/>
        </p:nvSpPr>
        <p:spPr>
          <a:xfrm>
            <a:off x="972148" y="6187032"/>
            <a:ext cx="7250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d+Au</a:t>
            </a:r>
            <a:r>
              <a:rPr lang="en-US" sz="2000" dirty="0"/>
              <a:t> beam energy scan </a:t>
            </a:r>
            <a:r>
              <a:rPr lang="en-US" sz="2000" dirty="0">
                <a:sym typeface="Wingdings" panose="05000000000000000000" pitchFamily="2" charset="2"/>
              </a:rPr>
              <a:t> 200 GeV, 62.4, GeV, 39 GeV, 19.6 GeV 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1432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8429</TotalTime>
  <Words>3238</Words>
  <Application>Microsoft Office PowerPoint</Application>
  <PresentationFormat>On-screen Show (4:3)</PresentationFormat>
  <Paragraphs>476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arial</vt:lpstr>
      <vt:lpstr>Calibri</vt:lpstr>
      <vt:lpstr>Calibri Light</vt:lpstr>
      <vt:lpstr>Cambria Math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235</cp:revision>
  <dcterms:created xsi:type="dcterms:W3CDTF">2018-07-04T13:10:55Z</dcterms:created>
  <dcterms:modified xsi:type="dcterms:W3CDTF">2018-08-19T08:03:14Z</dcterms:modified>
</cp:coreProperties>
</file>