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4"/>
  </p:notesMasterIdLst>
  <p:sldIdLst>
    <p:sldId id="256" r:id="rId2"/>
    <p:sldId id="258" r:id="rId3"/>
    <p:sldId id="292" r:id="rId4"/>
    <p:sldId id="293" r:id="rId5"/>
    <p:sldId id="294" r:id="rId6"/>
    <p:sldId id="295" r:id="rId7"/>
    <p:sldId id="300" r:id="rId8"/>
    <p:sldId id="296" r:id="rId9"/>
    <p:sldId id="257" r:id="rId10"/>
    <p:sldId id="260" r:id="rId11"/>
    <p:sldId id="316" r:id="rId12"/>
    <p:sldId id="315" r:id="rId13"/>
    <p:sldId id="305" r:id="rId14"/>
    <p:sldId id="290" r:id="rId15"/>
    <p:sldId id="298" r:id="rId16"/>
    <p:sldId id="299" r:id="rId17"/>
    <p:sldId id="302" r:id="rId18"/>
    <p:sldId id="318" r:id="rId19"/>
    <p:sldId id="261" r:id="rId20"/>
    <p:sldId id="262" r:id="rId21"/>
    <p:sldId id="282" r:id="rId22"/>
    <p:sldId id="307" r:id="rId23"/>
    <p:sldId id="284" r:id="rId24"/>
    <p:sldId id="263" r:id="rId25"/>
    <p:sldId id="309" r:id="rId26"/>
    <p:sldId id="264" r:id="rId27"/>
    <p:sldId id="265" r:id="rId28"/>
    <p:sldId id="267" r:id="rId29"/>
    <p:sldId id="268" r:id="rId30"/>
    <p:sldId id="269" r:id="rId31"/>
    <p:sldId id="270" r:id="rId32"/>
    <p:sldId id="271" r:id="rId33"/>
    <p:sldId id="310" r:id="rId34"/>
    <p:sldId id="286" r:id="rId35"/>
    <p:sldId id="272" r:id="rId36"/>
    <p:sldId id="304" r:id="rId37"/>
    <p:sldId id="276" r:id="rId38"/>
    <p:sldId id="273" r:id="rId39"/>
    <p:sldId id="287" r:id="rId40"/>
    <p:sldId id="274" r:id="rId41"/>
    <p:sldId id="279" r:id="rId42"/>
    <p:sldId id="289" r:id="rId43"/>
    <p:sldId id="306" r:id="rId44"/>
    <p:sldId id="303" r:id="rId45"/>
    <p:sldId id="317" r:id="rId46"/>
    <p:sldId id="308" r:id="rId47"/>
    <p:sldId id="311" r:id="rId48"/>
    <p:sldId id="283" r:id="rId49"/>
    <p:sldId id="266" r:id="rId50"/>
    <p:sldId id="319" r:id="rId51"/>
    <p:sldId id="320" r:id="rId52"/>
    <p:sldId id="32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16AE99-8FA2-4469-B7E9-DF6D4F4B6334}"/>
              </a:ext>
            </a:extLst>
          </p:cNvPr>
          <p:cNvSpPr/>
          <p:nvPr/>
        </p:nvSpPr>
        <p:spPr>
          <a:xfrm>
            <a:off x="394634" y="227390"/>
            <a:ext cx="853761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A critical assessment of theoretical explanations for small collision system observables</a:t>
            </a:r>
          </a:p>
          <a:p>
            <a:r>
              <a:rPr lang="en-US" sz="5400" i="1" dirty="0">
                <a:latin typeface="arial" panose="020B0604020202020204" pitchFamily="34" charset="0"/>
              </a:rPr>
              <a:t> </a:t>
            </a:r>
            <a:br>
              <a:rPr lang="en-US" sz="4000" i="1" dirty="0">
                <a:latin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2800" i="1" dirty="0">
                <a:latin typeface="arial" panose="020B0604020202020204" pitchFamily="34" charset="0"/>
              </a:rPr>
              <a:t>University of Colorado Boulder and CEA/</a:t>
            </a:r>
            <a:r>
              <a:rPr lang="en-US" sz="2800" i="1" dirty="0" err="1">
                <a:latin typeface="arial" panose="020B0604020202020204" pitchFamily="34" charset="0"/>
              </a:rPr>
              <a:t>IPhT</a:t>
            </a:r>
            <a:r>
              <a:rPr lang="en-US" sz="2800" i="1" dirty="0">
                <a:latin typeface="arial" panose="020B0604020202020204" pitchFamily="34" charset="0"/>
              </a:rPr>
              <a:t>/</a:t>
            </a:r>
            <a:r>
              <a:rPr lang="en-US" sz="2800" i="1" dirty="0" err="1">
                <a:latin typeface="arial" panose="020B0604020202020204" pitchFamily="34" charset="0"/>
              </a:rPr>
              <a:t>Saclay</a:t>
            </a:r>
            <a:endParaRPr lang="en-US" sz="2800" i="1" dirty="0">
              <a:latin typeface="arial" panose="020B0604020202020204" pitchFamily="34" charset="0"/>
            </a:endParaRPr>
          </a:p>
          <a:p>
            <a:endParaRPr lang="en-US" sz="40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24CF2-CEE7-42CF-9665-4933F722DA63}"/>
              </a:ext>
            </a:extLst>
          </p:cNvPr>
          <p:cNvSpPr txBox="1"/>
          <p:nvPr/>
        </p:nvSpPr>
        <p:spPr>
          <a:xfrm>
            <a:off x="394635" y="6143017"/>
            <a:ext cx="8537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Thank co-collaborators (Bill </a:t>
            </a:r>
            <a:r>
              <a:rPr lang="en-US" dirty="0" err="1"/>
              <a:t>Zajc</a:t>
            </a:r>
            <a:r>
              <a:rPr lang="en-US" dirty="0"/>
              <a:t> on IP-</a:t>
            </a:r>
            <a:r>
              <a:rPr lang="en-US" dirty="0" err="1"/>
              <a:t>Jazma</a:t>
            </a:r>
            <a:r>
              <a:rPr lang="en-US" dirty="0"/>
              <a:t> and Javier </a:t>
            </a:r>
            <a:r>
              <a:rPr lang="en-US" dirty="0" err="1"/>
              <a:t>Orjuela</a:t>
            </a:r>
            <a:r>
              <a:rPr lang="en-US" dirty="0"/>
              <a:t> Koop on AMPT) and many useful discussions at CEA/</a:t>
            </a:r>
            <a:r>
              <a:rPr lang="en-US" dirty="0" err="1"/>
              <a:t>IPhT</a:t>
            </a:r>
            <a:r>
              <a:rPr lang="en-US" dirty="0"/>
              <a:t>/</a:t>
            </a:r>
            <a:r>
              <a:rPr lang="en-US" dirty="0" err="1"/>
              <a:t>Saclay</a:t>
            </a:r>
            <a:r>
              <a:rPr lang="en-US" dirty="0"/>
              <a:t> and elsewhere.</a:t>
            </a: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D25A3-32F4-4D0F-951C-90EB0E45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24" t="15903" r="40318" b="39994"/>
          <a:stretch/>
        </p:blipFill>
        <p:spPr>
          <a:xfrm>
            <a:off x="6150543" y="2429274"/>
            <a:ext cx="2993457" cy="3647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2E7F-8355-4EF9-9BDC-86E79603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0" t="28135" r="79976" b="51617"/>
          <a:stretch/>
        </p:blipFill>
        <p:spPr>
          <a:xfrm>
            <a:off x="4420403" y="2939411"/>
            <a:ext cx="1347536" cy="1674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EC946-B198-4DDB-B502-DBD0DB913AA1}"/>
              </a:ext>
            </a:extLst>
          </p:cNvPr>
          <p:cNvSpPr/>
          <p:nvPr/>
        </p:nvSpPr>
        <p:spPr>
          <a:xfrm>
            <a:off x="6068728" y="2429274"/>
            <a:ext cx="1106906" cy="337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5420D-88C2-448B-9E2D-AABB54E1E197}"/>
              </a:ext>
            </a:extLst>
          </p:cNvPr>
          <p:cNvSpPr txBox="1"/>
          <p:nvPr/>
        </p:nvSpPr>
        <p:spPr>
          <a:xfrm>
            <a:off x="453465" y="37407"/>
            <a:ext cx="8452762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Small system studies with AMPT (publicly available code)</a:t>
            </a:r>
          </a:p>
          <a:p>
            <a:pPr algn="ctr"/>
            <a:r>
              <a:rPr lang="en-US" sz="1050" dirty="0"/>
              <a:t> </a:t>
            </a:r>
          </a:p>
          <a:p>
            <a:pPr algn="ctr"/>
            <a:r>
              <a:rPr lang="en-US" dirty="0"/>
              <a:t>Nagle et al., arXiv:1707.02307,  </a:t>
            </a:r>
            <a:r>
              <a:rPr lang="en-US" dirty="0" err="1"/>
              <a:t>Orjuela</a:t>
            </a:r>
            <a:r>
              <a:rPr lang="en-US" dirty="0"/>
              <a:t> Koop et al., arXiv:1512.06949,  arXiv:1501.06880</a:t>
            </a:r>
          </a:p>
          <a:p>
            <a:pPr algn="ctr"/>
            <a:r>
              <a:rPr lang="en-US" dirty="0" err="1"/>
              <a:t>Bozek</a:t>
            </a:r>
            <a:r>
              <a:rPr lang="en-US" dirty="0"/>
              <a:t>, </a:t>
            </a:r>
            <a:r>
              <a:rPr lang="en-US" dirty="0" err="1"/>
              <a:t>Bzdak</a:t>
            </a:r>
            <a:r>
              <a:rPr lang="en-US" dirty="0"/>
              <a:t>, Ma,  arXiv:1503.03655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4724D-BAA4-47B3-9391-40CA11FDE6D7}"/>
              </a:ext>
            </a:extLst>
          </p:cNvPr>
          <p:cNvSpPr txBox="1"/>
          <p:nvPr/>
        </p:nvSpPr>
        <p:spPr>
          <a:xfrm>
            <a:off x="91770" y="5177626"/>
            <a:ext cx="91761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v2.25t5 relative to true geometry defined by initial nucleons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string melting mode, black disk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NN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= 0.75 </a:t>
            </a:r>
            <a:r>
              <a:rPr lang="en-US" sz="2400" dirty="0" err="1">
                <a:solidFill>
                  <a:srgbClr val="FFFF00"/>
                </a:solidFill>
              </a:rPr>
              <a:t>mb</a:t>
            </a:r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Poor quantitative agreement with data, but rough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qualitative agreement with system </a:t>
            </a:r>
            <a:r>
              <a:rPr lang="en-US" sz="2400" dirty="0" err="1">
                <a:solidFill>
                  <a:srgbClr val="FFFF00"/>
                </a:solidFill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</a:rPr>
              <a:t>n</a:t>
            </a:r>
            <a:r>
              <a:rPr lang="en-US" sz="2400" dirty="0">
                <a:solidFill>
                  <a:srgbClr val="FFFF00"/>
                </a:solidFill>
              </a:rPr>
              <a:t> ordering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E338C-8A98-4D74-AB4B-EAEB465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832548"/>
            <a:ext cx="8755505" cy="3282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7FD0A-61D8-4037-B8DC-5CA8CA6D8A4D}"/>
              </a:ext>
            </a:extLst>
          </p:cNvPr>
          <p:cNvSpPr/>
          <p:nvPr/>
        </p:nvSpPr>
        <p:spPr>
          <a:xfrm>
            <a:off x="150725" y="1300610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FD790-F559-4B1B-9118-6FFB3770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1300610"/>
            <a:ext cx="779646" cy="6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874FD-7453-4ED3-8530-72E65B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1321659"/>
            <a:ext cx="842225" cy="70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4EA0E-5F41-40B3-9457-73B85800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1360617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884B-1097-4AF2-9DEB-054AACD9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20FE-8B0D-4BD3-A7CF-D52634B1BDF6}"/>
              </a:ext>
            </a:extLst>
          </p:cNvPr>
          <p:cNvSpPr txBox="1"/>
          <p:nvPr/>
        </p:nvSpPr>
        <p:spPr>
          <a:xfrm>
            <a:off x="134755" y="4900341"/>
            <a:ext cx="894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fully modeling the Event Plane method in PHENIX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Better agreement in 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He+Au, but much worse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(non-flow),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insufficient statistics for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in the smaller systems (working on it)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CEBFA-D040-478F-8A04-8C75EFFA076C}"/>
              </a:ext>
            </a:extLst>
          </p:cNvPr>
          <p:cNvSpPr/>
          <p:nvPr/>
        </p:nvSpPr>
        <p:spPr>
          <a:xfrm>
            <a:off x="134755" y="896822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B70CC-D420-4816-9727-AD6FAB6D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4286953" y="896822"/>
            <a:ext cx="779646" cy="65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7471-9D8A-4AE4-817E-2FC8946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2" t="13678" r="1991" b="65958"/>
          <a:stretch/>
        </p:blipFill>
        <p:spPr>
          <a:xfrm>
            <a:off x="6968019" y="917871"/>
            <a:ext cx="842225" cy="70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0934A-8739-45B9-991B-D53FF06A0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1548135" y="956829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B03-2E64-43E1-8481-939D968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5" t="24560" r="11842" b="25252"/>
          <a:stretch/>
        </p:blipFill>
        <p:spPr>
          <a:xfrm>
            <a:off x="134755" y="1504969"/>
            <a:ext cx="8755505" cy="324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75361-D925-4556-B6E0-4EC1ED08E6DA}"/>
              </a:ext>
            </a:extLst>
          </p:cNvPr>
          <p:cNvSpPr txBox="1"/>
          <p:nvPr/>
        </p:nvSpPr>
        <p:spPr>
          <a:xfrm>
            <a:off x="1104496" y="72361"/>
            <a:ext cx="71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Apples-to-Apples Comparison</a:t>
            </a:r>
          </a:p>
        </p:txBody>
      </p:sp>
    </p:spTree>
    <p:extLst>
      <p:ext uri="{BB962C8B-B14F-4D97-AF65-F5344CB8AC3E}">
        <p14:creationId xmlns:p14="http://schemas.microsoft.com/office/powerpoint/2010/main" val="301855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BC0E5-7268-4C90-8954-3FD5CAF2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2267" y="6413756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DD08C3-DD98-43B1-9ECD-E9B0CF74F272}"/>
              </a:ext>
            </a:extLst>
          </p:cNvPr>
          <p:cNvGrpSpPr/>
          <p:nvPr/>
        </p:nvGrpSpPr>
        <p:grpSpPr>
          <a:xfrm>
            <a:off x="1929866" y="1300265"/>
            <a:ext cx="5370896" cy="4571146"/>
            <a:chOff x="2338939" y="1425394"/>
            <a:chExt cx="4489640" cy="42196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F75145-FB9F-4228-9A5B-A312F9F1A70B}"/>
                </a:ext>
              </a:extLst>
            </p:cNvPr>
            <p:cNvSpPr/>
            <p:nvPr/>
          </p:nvSpPr>
          <p:spPr>
            <a:xfrm>
              <a:off x="2338939" y="1425394"/>
              <a:ext cx="4489640" cy="42196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5918D4-4F39-4900-A5A7-4A671C9F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7819" y="1425394"/>
              <a:ext cx="4400323" cy="420809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079231-7F13-4EDC-A040-A5D1D1B35E33}"/>
              </a:ext>
            </a:extLst>
          </p:cNvPr>
          <p:cNvSpPr txBox="1"/>
          <p:nvPr/>
        </p:nvSpPr>
        <p:spPr>
          <a:xfrm>
            <a:off x="815326" y="771369"/>
            <a:ext cx="750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Extend AMPT to include sub-nucleonic structure (3 quarks)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B4A10-5AD4-4309-91E4-224FC3007D1F}"/>
              </a:ext>
            </a:extLst>
          </p:cNvPr>
          <p:cNvSpPr txBox="1"/>
          <p:nvPr/>
        </p:nvSpPr>
        <p:spPr>
          <a:xfrm>
            <a:off x="356135" y="6078065"/>
            <a:ext cx="851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Rough qualitative agreement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D4C28-B84D-4910-BDC6-111171840F48}"/>
              </a:ext>
            </a:extLst>
          </p:cNvPr>
          <p:cNvSpPr txBox="1"/>
          <p:nvPr/>
        </p:nvSpPr>
        <p:spPr>
          <a:xfrm>
            <a:off x="2846780" y="52837"/>
            <a:ext cx="344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Proton-Proton Case</a:t>
            </a:r>
          </a:p>
        </p:txBody>
      </p:sp>
    </p:spTree>
    <p:extLst>
      <p:ext uri="{BB962C8B-B14F-4D97-AF65-F5344CB8AC3E}">
        <p14:creationId xmlns:p14="http://schemas.microsoft.com/office/powerpoint/2010/main" val="2036680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CECD-8328-4AF2-908A-E79B155A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2EDE9-3B2C-4A09-88D8-E41931604037}"/>
              </a:ext>
            </a:extLst>
          </p:cNvPr>
          <p:cNvSpPr txBox="1"/>
          <p:nvPr/>
        </p:nvSpPr>
        <p:spPr>
          <a:xfrm>
            <a:off x="202131" y="481264"/>
            <a:ext cx="8893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Parameters, parameters, parameters </a:t>
            </a:r>
          </a:p>
          <a:p>
            <a:r>
              <a:rPr lang="en-US" sz="2400" dirty="0"/>
              <a:t>     </a:t>
            </a:r>
            <a:r>
              <a:rPr lang="en-US" sz="2400" dirty="0">
                <a:sym typeface="Wingdings" panose="05000000000000000000" pitchFamily="2" charset="2"/>
              </a:rPr>
              <a:t>  </a:t>
            </a:r>
            <a:r>
              <a:rPr lang="en-US" sz="2400" dirty="0"/>
              <a:t>without too much physics behind them    </a:t>
            </a:r>
          </a:p>
          <a:p>
            <a:endParaRPr lang="en-US" sz="2400" dirty="0"/>
          </a:p>
          <a:p>
            <a:r>
              <a:rPr lang="en-US" sz="2400" dirty="0"/>
              <a:t>Quasiparticle picture only useful if one can correctly identify quasiparticles and their properties (think Condensed Matter Physics)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 </a:t>
            </a:r>
            <a:r>
              <a:rPr lang="en-US" sz="2400" dirty="0"/>
              <a:t>which in AMPT are nearly massless &lt; 20 MeV quarks, no gluons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818AC-619C-4261-AF81-6F0569A8D832}"/>
              </a:ext>
            </a:extLst>
          </p:cNvPr>
          <p:cNvSpPr txBox="1"/>
          <p:nvPr/>
        </p:nvSpPr>
        <p:spPr>
          <a:xfrm>
            <a:off x="202131" y="3054191"/>
            <a:ext cx="87493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AMPT uses Zhang Parton Cascade to model the Boltzmann equation.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However, only valid when Dilution parameter D =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l/ 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Script MT Bold" panose="03040602040607080904" pitchFamily="66" charset="0"/>
              </a:rPr>
              <a:t>l</a:t>
            </a:r>
            <a:r>
              <a:rPr lang="en-US" sz="2400" dirty="0">
                <a:solidFill>
                  <a:srgbClr val="FFFF00"/>
                </a:solidFill>
              </a:rPr>
              <a:t>  &lt;&lt; 1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(violated in AMPT)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Also, extremely short “formation times”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BFD1-79C3-40DE-BE9D-D64E8E7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F74F-DE8F-463F-AD7E-1D46CAC5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0" y="799842"/>
            <a:ext cx="8024200" cy="5921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891B7-25AA-454B-BBEB-9546FA4575DA}"/>
              </a:ext>
            </a:extLst>
          </p:cNvPr>
          <p:cNvSpPr txBox="1"/>
          <p:nvPr/>
        </p:nvSpPr>
        <p:spPr>
          <a:xfrm>
            <a:off x="2042269" y="96253"/>
            <a:ext cx="5059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Initial State Explanation(s)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7035C95-12CF-4566-8218-4C368DD7A8C6}"/>
              </a:ext>
            </a:extLst>
          </p:cNvPr>
          <p:cNvSpPr/>
          <p:nvPr/>
        </p:nvSpPr>
        <p:spPr>
          <a:xfrm rot="5400000">
            <a:off x="17564" y="-17565"/>
            <a:ext cx="707457" cy="74258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3FC49-37A3-495F-A2F9-29AC57EF693B}"/>
              </a:ext>
            </a:extLst>
          </p:cNvPr>
          <p:cNvSpPr/>
          <p:nvPr/>
        </p:nvSpPr>
        <p:spPr>
          <a:xfrm>
            <a:off x="4442059" y="6487427"/>
            <a:ext cx="221381" cy="144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2E642-2008-4827-AD26-D5ABCDB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9BA8-F1E4-410D-BC85-D95E3FA2187E}"/>
              </a:ext>
            </a:extLst>
          </p:cNvPr>
          <p:cNvSpPr txBox="1"/>
          <p:nvPr/>
        </p:nvSpPr>
        <p:spPr>
          <a:xfrm>
            <a:off x="425761" y="5468026"/>
            <a:ext cx="845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Definitively rule out scenario where initial state correlations dominate via resolved domains of size 1/Q</a:t>
            </a:r>
            <a:r>
              <a:rPr lang="en-US" sz="2800" baseline="-25000" dirty="0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F87DF-7037-4EF7-87F9-A5705A95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89" y="3789400"/>
            <a:ext cx="5058165" cy="772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88D94-66DF-4654-9BAF-99328447F2CD}"/>
              </a:ext>
            </a:extLst>
          </p:cNvPr>
          <p:cNvSpPr txBox="1"/>
          <p:nvPr/>
        </p:nvSpPr>
        <p:spPr>
          <a:xfrm>
            <a:off x="366454" y="4673855"/>
            <a:ext cx="845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Exactly the opposite of what is observed in data !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A6FD1B-B0D2-4823-BBDC-17F05C8231E6}"/>
              </a:ext>
            </a:extLst>
          </p:cNvPr>
          <p:cNvSpPr txBox="1">
            <a:spLocks/>
          </p:cNvSpPr>
          <p:nvPr/>
        </p:nvSpPr>
        <p:spPr>
          <a:xfrm>
            <a:off x="4954657" y="2530959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D7F4A-5900-41CB-B165-8E91248E228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FD9E-77CC-4BED-BB68-9F8D56D549F3}"/>
              </a:ext>
            </a:extLst>
          </p:cNvPr>
          <p:cNvSpPr txBox="1"/>
          <p:nvPr/>
        </p:nvSpPr>
        <p:spPr>
          <a:xfrm>
            <a:off x="96253" y="409906"/>
            <a:ext cx="52132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More domains that are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not aligned,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correlation effect is washed out.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Nice separation of scales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Deuteron size &gt;&gt; Domain Size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074BB-D284-415C-BAFD-9DE10289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9" t="56956" r="35741" b="16327"/>
          <a:stretch/>
        </p:blipFill>
        <p:spPr>
          <a:xfrm>
            <a:off x="5449154" y="264051"/>
            <a:ext cx="3181149" cy="323245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ACB16B2-505F-4C14-94BC-D156C9B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6884564" y="1542813"/>
            <a:ext cx="420868" cy="2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CE1C27F-C00F-4E44-A93A-FE912C98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6853807" y="2002918"/>
            <a:ext cx="482383" cy="3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9CEAB6-6459-4F59-A51A-D1B4AB5979CA}"/>
              </a:ext>
            </a:extLst>
          </p:cNvPr>
          <p:cNvSpPr txBox="1"/>
          <p:nvPr/>
        </p:nvSpPr>
        <p:spPr>
          <a:xfrm>
            <a:off x="2226137" y="3762976"/>
            <a:ext cx="520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Mace et al. [MSTV], https://arxiv.org/abs/1805.09342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3E7FD-A000-491D-BDD6-6755D9F4CD13}"/>
              </a:ext>
            </a:extLst>
          </p:cNvPr>
          <p:cNvSpPr txBox="1"/>
          <p:nvPr/>
        </p:nvSpPr>
        <p:spPr>
          <a:xfrm>
            <a:off x="303196" y="202130"/>
            <a:ext cx="842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days after the PHENIX paper was posted, </a:t>
            </a:r>
            <a:r>
              <a:rPr lang="en-US" sz="2400" dirty="0" err="1"/>
              <a:t>postdictions</a:t>
            </a:r>
            <a:r>
              <a:rPr lang="en-US" sz="2400" dirty="0"/>
              <a:t> appeared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4DFFE-3061-4264-A7FB-6F691B1E655B}"/>
              </a:ext>
            </a:extLst>
          </p:cNvPr>
          <p:cNvSpPr txBox="1"/>
          <p:nvPr/>
        </p:nvSpPr>
        <p:spPr>
          <a:xfrm>
            <a:off x="171173" y="4413152"/>
            <a:ext cx="90912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Remarkable results seem counter-intuitive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Code is not publicly available, many details missing so not possible to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reproduce results yet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“There are a number of steps — all of which are essential”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61B01-941B-494D-A56A-31A75ABECFB9}"/>
              </a:ext>
            </a:extLst>
          </p:cNvPr>
          <p:cNvGrpSpPr/>
          <p:nvPr/>
        </p:nvGrpSpPr>
        <p:grpSpPr>
          <a:xfrm>
            <a:off x="174788" y="771231"/>
            <a:ext cx="8763959" cy="2991745"/>
            <a:chOff x="150725" y="896360"/>
            <a:chExt cx="8763959" cy="29917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FE317F-95A8-4417-9CDA-583B812AF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725" y="1501878"/>
              <a:ext cx="8763959" cy="238622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9578BC-BD59-4414-9AE0-598FCD2ABA29}"/>
                </a:ext>
              </a:extLst>
            </p:cNvPr>
            <p:cNvSpPr/>
            <p:nvPr/>
          </p:nvSpPr>
          <p:spPr>
            <a:xfrm>
              <a:off x="150725" y="896360"/>
              <a:ext cx="8763959" cy="6081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C307B9-3F48-46CE-BAB4-394ED84F3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096" t="17143" r="25378" b="57820"/>
            <a:stretch/>
          </p:blipFill>
          <p:spPr>
            <a:xfrm>
              <a:off x="4302923" y="896360"/>
              <a:ext cx="779646" cy="6567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34663E-60E8-4A8F-8A5A-0C2E96B8C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52" t="13678" r="1991" b="65958"/>
            <a:stretch/>
          </p:blipFill>
          <p:spPr>
            <a:xfrm>
              <a:off x="6983989" y="917409"/>
              <a:ext cx="842225" cy="7072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3DFB33-1498-4629-98EB-B34C390B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343" t="32085" r="48605" b="45167"/>
            <a:stretch/>
          </p:blipFill>
          <p:spPr>
            <a:xfrm>
              <a:off x="1564105" y="956367"/>
              <a:ext cx="644893" cy="596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7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4E7FE-3C8E-495E-9BCE-3FAEECFD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52292-7DEA-4DBC-9E45-247CAACFD513}"/>
              </a:ext>
            </a:extLst>
          </p:cNvPr>
          <p:cNvSpPr txBox="1"/>
          <p:nvPr/>
        </p:nvSpPr>
        <p:spPr>
          <a:xfrm>
            <a:off x="1219686" y="63515"/>
            <a:ext cx="6619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What is essential to the physics result?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6FFC8-1AFA-4E3A-8C71-235E16FCD327}"/>
              </a:ext>
            </a:extLst>
          </p:cNvPr>
          <p:cNvSpPr txBox="1"/>
          <p:nvPr/>
        </p:nvSpPr>
        <p:spPr>
          <a:xfrm>
            <a:off x="249895" y="704042"/>
            <a:ext cx="8740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 of a gluon from the target and its interaction with domains in the projectile…</a:t>
            </a:r>
          </a:p>
          <a:p>
            <a:endParaRPr lang="en-US" sz="2400" dirty="0"/>
          </a:p>
          <a:p>
            <a:r>
              <a:rPr lang="en-US" sz="2400" dirty="0"/>
              <a:t>Thus, applying saturation physics to the proton at RHIC for midrapidity particle production up to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~ 3 GeV/c (?)</a:t>
            </a:r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&lt; Q</a:t>
            </a:r>
            <a:r>
              <a:rPr lang="en-US" sz="2400" baseline="-25000" dirty="0"/>
              <a:t>s</a:t>
            </a:r>
            <a:r>
              <a:rPr lang="en-US" sz="2400" dirty="0"/>
              <a:t> (</a:t>
            </a:r>
            <a:r>
              <a:rPr lang="en-US" sz="2400" dirty="0" err="1"/>
              <a:t>proj</a:t>
            </a:r>
            <a:r>
              <a:rPr lang="en-US" sz="2400" dirty="0"/>
              <a:t>) then the target cannot resolve individual domains and interacts with many of them “coherently”.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D54F7-BD1A-4059-AE8E-B4BDC26A0629}"/>
              </a:ext>
            </a:extLst>
          </p:cNvPr>
          <p:cNvSpPr txBox="1"/>
          <p:nvPr/>
        </p:nvSpPr>
        <p:spPr>
          <a:xfrm>
            <a:off x="101065" y="4412190"/>
            <a:ext cx="475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In </a:t>
            </a:r>
            <a:r>
              <a:rPr lang="en-US" sz="2400" i="1" dirty="0" err="1">
                <a:solidFill>
                  <a:srgbClr val="FFFF00"/>
                </a:solidFill>
              </a:rPr>
              <a:t>d+Au</a:t>
            </a:r>
            <a:r>
              <a:rPr lang="en-US" sz="2400" i="1" dirty="0">
                <a:solidFill>
                  <a:srgbClr val="FFFF00"/>
                </a:solidFill>
              </a:rPr>
              <a:t>, deuteron is “big” – average transverse separation &gt; 2 </a:t>
            </a:r>
            <a:r>
              <a:rPr lang="en-US" sz="2400" i="1" dirty="0" err="1">
                <a:solidFill>
                  <a:srgbClr val="FFFF00"/>
                </a:solidFill>
              </a:rPr>
              <a:t>fm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CBFAB-1C95-4110-9BF9-00D69BFBA168}"/>
              </a:ext>
            </a:extLst>
          </p:cNvPr>
          <p:cNvSpPr txBox="1"/>
          <p:nvPr/>
        </p:nvSpPr>
        <p:spPr>
          <a:xfrm>
            <a:off x="6017328" y="3751030"/>
            <a:ext cx="3028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</a:rPr>
              <a:t>Color fields aligned over 2 </a:t>
            </a:r>
            <a:r>
              <a:rPr lang="en-US" sz="2400" i="1" dirty="0" err="1">
                <a:solidFill>
                  <a:srgbClr val="FFFF00"/>
                </a:solidFill>
              </a:rPr>
              <a:t>fm</a:t>
            </a:r>
            <a:r>
              <a:rPr lang="en-US" sz="2400" i="1" dirty="0">
                <a:solidFill>
                  <a:srgbClr val="FFFF00"/>
                </a:solidFill>
              </a:rPr>
              <a:t> distance?</a:t>
            </a:r>
          </a:p>
          <a:p>
            <a:pPr algn="ctr"/>
            <a:endParaRPr lang="en-US" sz="2400" i="1" dirty="0">
              <a:solidFill>
                <a:srgbClr val="FFFF00"/>
              </a:solidFill>
            </a:endParaRP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Violates color confinement?</a:t>
            </a:r>
          </a:p>
          <a:p>
            <a:pPr algn="ctr"/>
            <a:endParaRPr lang="en-US" sz="2400" i="1" dirty="0">
              <a:solidFill>
                <a:srgbClr val="FFFF00"/>
              </a:solidFill>
            </a:endParaRP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Not sure if that is their picture…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D421A0B1-B29F-461A-84FE-810B74A4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5237541" y="4528687"/>
            <a:ext cx="534970" cy="37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FD98F09F-F4F2-4FBE-A51F-B72CC41E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5020931" y="5092584"/>
            <a:ext cx="602482" cy="42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A59472-3761-4E88-89DF-7B837A436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08" t="12516" r="31406" b="62956"/>
          <a:stretch/>
        </p:blipFill>
        <p:spPr>
          <a:xfrm>
            <a:off x="4890367" y="4298403"/>
            <a:ext cx="882144" cy="12686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4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68EB1-9884-4EC8-935C-9B0D3D4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7EEE-6F29-4ADD-8ACF-876AD9AA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5" y="642974"/>
            <a:ext cx="6028765" cy="386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BB0DA-B0D4-4458-BFF9-ED11ED8FBDB6}"/>
              </a:ext>
            </a:extLst>
          </p:cNvPr>
          <p:cNvSpPr txBox="1"/>
          <p:nvPr/>
        </p:nvSpPr>
        <p:spPr>
          <a:xfrm>
            <a:off x="66172" y="4648191"/>
            <a:ext cx="88121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deut</a:t>
            </a:r>
            <a:r>
              <a:rPr lang="en-US" sz="2400" dirty="0">
                <a:solidFill>
                  <a:srgbClr val="FFFF00"/>
                </a:solidFill>
              </a:rPr>
              <a:t>) &gt;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prot</a:t>
            </a:r>
            <a:r>
              <a:rPr lang="en-US" sz="2400" dirty="0">
                <a:solidFill>
                  <a:srgbClr val="FFFF00"/>
                </a:solidFill>
              </a:rPr>
              <a:t>) since 0-5%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 is higher multiplicity than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and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scales with Qs(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), thus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 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does that mean Q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proj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) = 2.5 GeV (?)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Not exactly and need exact definition and numbers for 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  <a:sym typeface="Wingdings" panose="05000000000000000000" pitchFamily="2" charset="2"/>
              </a:rPr>
              <a:t>T</a:t>
            </a:r>
            <a:endParaRPr lang="en-US" sz="2400" baseline="-25000" dirty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5C87-A2CC-46C8-A4E2-AD1FFA8280B0}"/>
              </a:ext>
            </a:extLst>
          </p:cNvPr>
          <p:cNvSpPr txBox="1"/>
          <p:nvPr/>
        </p:nvSpPr>
        <p:spPr>
          <a:xfrm>
            <a:off x="6217917" y="129942"/>
            <a:ext cx="278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E22C8-4E58-4E7B-9616-BFC1A0B55AD6}"/>
              </a:ext>
            </a:extLst>
          </p:cNvPr>
          <p:cNvSpPr txBox="1"/>
          <p:nvPr/>
        </p:nvSpPr>
        <p:spPr>
          <a:xfrm>
            <a:off x="2882346" y="127546"/>
            <a:ext cx="327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 </a:t>
            </a:r>
            <a:r>
              <a:rPr lang="en-US" sz="2400" dirty="0">
                <a:solidFill>
                  <a:srgbClr val="FFFF00"/>
                </a:solidFill>
              </a:rPr>
              <a:t>Domains not resolved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A8BB7F-58B8-4F19-9AB7-C5155A0AEF5B}"/>
              </a:ext>
            </a:extLst>
          </p:cNvPr>
          <p:cNvCxnSpPr/>
          <p:nvPr/>
        </p:nvCxnSpPr>
        <p:spPr>
          <a:xfrm flipH="1">
            <a:off x="6116851" y="0"/>
            <a:ext cx="43315" cy="3691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5F0B-5CEA-42B1-98AF-B2844219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EF8E0-DDA1-4903-9795-424831010553}"/>
              </a:ext>
            </a:extLst>
          </p:cNvPr>
          <p:cNvSpPr txBox="1"/>
          <p:nvPr/>
        </p:nvSpPr>
        <p:spPr>
          <a:xfrm>
            <a:off x="3458398" y="0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IP-</a:t>
            </a:r>
            <a:r>
              <a:rPr lang="en-US" sz="4800" dirty="0" err="1"/>
              <a:t>Jazma</a:t>
            </a:r>
            <a:endParaRPr lang="en-US" sz="4800" dirty="0"/>
          </a:p>
        </p:txBody>
      </p:sp>
      <p:pic>
        <p:nvPicPr>
          <p:cNvPr id="1026" name="Picture 2" descr="Image result for jazz">
            <a:extLst>
              <a:ext uri="{FF2B5EF4-FFF2-40B4-BE49-F238E27FC236}">
                <a16:creationId xmlns:a16="http://schemas.microsoft.com/office/drawing/2014/main" id="{526C91A7-B408-43C6-A972-40C5D359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8" y="830997"/>
            <a:ext cx="7963300" cy="447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78D6F-E187-4400-BE93-D4B2E08302A5}"/>
              </a:ext>
            </a:extLst>
          </p:cNvPr>
          <p:cNvSpPr txBox="1"/>
          <p:nvPr/>
        </p:nvSpPr>
        <p:spPr>
          <a:xfrm>
            <a:off x="552050" y="5371687"/>
            <a:ext cx="7963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Jamie Nagle and Bill </a:t>
            </a:r>
            <a:r>
              <a:rPr lang="en-US" dirty="0" err="1"/>
              <a:t>Zajc’s</a:t>
            </a:r>
            <a:r>
              <a:rPr lang="en-US" dirty="0"/>
              <a:t> attempt to understand a subset of the ingredients in recent saturation physics calculations for small systems.   </a:t>
            </a:r>
          </a:p>
          <a:p>
            <a:pPr algn="ctr"/>
            <a:r>
              <a:rPr lang="en-US" dirty="0"/>
              <a:t>Just like Jazz, some people  will not appreciate it.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Note, I am glad to learn of mistakes, hidden assumptions, etc.   That is how I learn.</a:t>
            </a:r>
          </a:p>
        </p:txBody>
      </p:sp>
    </p:spTree>
    <p:extLst>
      <p:ext uri="{BB962C8B-B14F-4D97-AF65-F5344CB8AC3E}">
        <p14:creationId xmlns:p14="http://schemas.microsoft.com/office/powerpoint/2010/main" val="2445525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FC9A-9D7B-4306-B034-FD728C45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454E0-0FB5-4089-B456-3D3AB72BEEA8}"/>
              </a:ext>
            </a:extLst>
          </p:cNvPr>
          <p:cNvSpPr txBox="1"/>
          <p:nvPr/>
        </p:nvSpPr>
        <p:spPr>
          <a:xfrm>
            <a:off x="1454548" y="107843"/>
            <a:ext cx="6804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Small System Quark-Gluon Plasma?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31C7D-76E9-4EB8-853D-DA7861475B26}"/>
              </a:ext>
            </a:extLst>
          </p:cNvPr>
          <p:cNvSpPr txBox="1"/>
          <p:nvPr/>
        </p:nvSpPr>
        <p:spPr>
          <a:xfrm>
            <a:off x="184488" y="932479"/>
            <a:ext cx="44821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Quark-Gluon Plasma created in A+A collisions and described via hydrodynamics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Initial geometry translated into final state momentum anisotropies via pressure gradients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Strikingly similar observations in </a:t>
            </a:r>
            <a:r>
              <a:rPr lang="en-US" sz="2400" dirty="0" err="1"/>
              <a:t>p+A</a:t>
            </a:r>
            <a:r>
              <a:rPr lang="en-US" sz="2400" dirty="0"/>
              <a:t> / </a:t>
            </a:r>
            <a:r>
              <a:rPr lang="en-US" sz="2400" dirty="0" err="1"/>
              <a:t>d+A</a:t>
            </a:r>
            <a:r>
              <a:rPr lang="en-US" sz="2400" dirty="0"/>
              <a:t> as well as </a:t>
            </a:r>
            <a:r>
              <a:rPr lang="en-US" sz="2400" dirty="0" err="1"/>
              <a:t>p+p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A0F1A-0DCE-4D89-96F7-BC124C145B33}"/>
              </a:ext>
            </a:extLst>
          </p:cNvPr>
          <p:cNvSpPr txBox="1"/>
          <p:nvPr/>
        </p:nvSpPr>
        <p:spPr>
          <a:xfrm>
            <a:off x="1390850" y="6424864"/>
            <a:ext cx="626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38CAC-3AA1-4178-B544-97F4929CC335}"/>
              </a:ext>
            </a:extLst>
          </p:cNvPr>
          <p:cNvSpPr txBox="1"/>
          <p:nvPr/>
        </p:nvSpPr>
        <p:spPr>
          <a:xfrm>
            <a:off x="359340" y="5113609"/>
            <a:ext cx="85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Long ago </a:t>
            </a:r>
            <a:r>
              <a:rPr lang="en-US" sz="2400" dirty="0" err="1">
                <a:solidFill>
                  <a:srgbClr val="FFFF00"/>
                </a:solidFill>
              </a:rPr>
              <a:t>Bjorken</a:t>
            </a:r>
            <a:r>
              <a:rPr lang="en-US" sz="2400" dirty="0">
                <a:solidFill>
                  <a:srgbClr val="FFFF00"/>
                </a:solidFill>
              </a:rPr>
              <a:t> postulated QGP formation in </a:t>
            </a:r>
            <a:r>
              <a:rPr lang="en-US" sz="2400" dirty="0" err="1">
                <a:solidFill>
                  <a:srgbClr val="FFFF00"/>
                </a:solidFill>
              </a:rPr>
              <a:t>p+pbar</a:t>
            </a:r>
            <a:r>
              <a:rPr lang="en-US" sz="2400" dirty="0">
                <a:solidFill>
                  <a:srgbClr val="FFFF00"/>
                </a:solidFill>
              </a:rPr>
              <a:t> via the creation of a modified vacuum state and was not concerned about the small number of final state hadrons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C6CEF-3A02-46CA-A0AE-33849512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75" y="1007001"/>
            <a:ext cx="4161857" cy="37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762450" y="96253"/>
            <a:ext cx="319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187691" y="800335"/>
            <a:ext cx="890337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  MC </a:t>
            </a:r>
            <a:r>
              <a:rPr lang="en-US" sz="2400" dirty="0" err="1"/>
              <a:t>Glauber</a:t>
            </a:r>
            <a:r>
              <a:rPr lang="en-US" sz="2400" dirty="0"/>
              <a:t> to obtain nucleon </a:t>
            </a:r>
            <a:r>
              <a:rPr lang="en-US" sz="2400" dirty="0" err="1"/>
              <a:t>x,y</a:t>
            </a:r>
            <a:r>
              <a:rPr lang="en-US" sz="2400" dirty="0"/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Use IP-Sat (impact parameter saturation model) to calculate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distribution on an </a:t>
            </a:r>
            <a:r>
              <a:rPr lang="en-US" sz="2400" dirty="0" err="1"/>
              <a:t>x,y</a:t>
            </a:r>
            <a:r>
              <a:rPr lang="en-US" sz="2400" dirty="0"/>
              <a:t> lattice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r>
              <a:rPr lang="en-US" sz="2400" dirty="0"/>
              <a:t>Note that this is just a uniform Gaussian with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= 0.32 </a:t>
            </a:r>
            <a:r>
              <a:rPr lang="en-US" sz="2400" dirty="0" err="1"/>
              <a:t>fm</a:t>
            </a:r>
            <a:r>
              <a:rPr lang="en-US" sz="2400" dirty="0"/>
              <a:t> at RHIC</a:t>
            </a:r>
          </a:p>
          <a:p>
            <a:r>
              <a:rPr lang="en-US" sz="1400" dirty="0"/>
              <a:t>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is proportional to g</a:t>
            </a:r>
            <a:r>
              <a:rPr lang="en-US" sz="2400" baseline="30000" dirty="0"/>
              <a:t>4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, where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is the number density of color charge per unit transverse area  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dirty="0"/>
              <a:t> is proportional to g</a:t>
            </a:r>
            <a:r>
              <a:rPr lang="en-US" sz="2400" baseline="30000" dirty="0"/>
              <a:t>2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and is Gaussian with</a:t>
            </a:r>
            <a:r>
              <a:rPr lang="en-US" sz="2400" dirty="0">
                <a:latin typeface="Symbol" panose="05050102010706020507" pitchFamily="18" charset="2"/>
              </a:rPr>
              <a:t> s =</a:t>
            </a:r>
            <a:r>
              <a:rPr lang="en-US" sz="2400" dirty="0"/>
              <a:t> 0.45 </a:t>
            </a:r>
            <a:r>
              <a:rPr lang="en-US" sz="2400" dirty="0" err="1"/>
              <a:t>fm</a:t>
            </a:r>
            <a:endParaRPr lang="en-US" sz="2400" dirty="0"/>
          </a:p>
          <a:p>
            <a:r>
              <a:rPr lang="en-US" sz="1200" dirty="0"/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MSTV (private comm.) says that “our choice of B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” corresponds to       slightly larger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= 0.56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, so I will match that in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7460B-2450-484A-B01E-6FB9EE62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524" y="2607555"/>
            <a:ext cx="4698319" cy="7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303195" y="344368"/>
            <a:ext cx="8268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MSTV includes nucleon-by-nucleon fluctuations in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	(the amplitude of the IP-Sat Gaussian).    Thus, each nucleon 	is still a perfect Gaussian, just different amplitudes.  </a:t>
            </a:r>
          </a:p>
          <a:p>
            <a:endParaRPr lang="en-US" sz="2400" dirty="0"/>
          </a:p>
          <a:p>
            <a:r>
              <a:rPr lang="en-US" sz="2400" dirty="0"/>
              <a:t> 	Implemented with variance 0.5 on log(Q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) – i.e. high side tail.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DDDE6-7348-4DEB-8DD3-49C9F6EB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8" y="2610580"/>
            <a:ext cx="4865441" cy="355559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215088" y="2744876"/>
            <a:ext cx="3760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derivable from any first principles calculation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 explicit constraint on magnitude or shape</a:t>
            </a:r>
          </a:p>
        </p:txBody>
      </p:sp>
    </p:spTree>
    <p:extLst>
      <p:ext uri="{BB962C8B-B14F-4D97-AF65-F5344CB8AC3E}">
        <p14:creationId xmlns:p14="http://schemas.microsoft.com/office/powerpoint/2010/main" val="74862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DFFF6-E806-4BF8-AAA7-A44F2387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95497-D925-4345-8694-3F13BD45FFEE}"/>
              </a:ext>
            </a:extLst>
          </p:cNvPr>
          <p:cNvSpPr txBox="1"/>
          <p:nvPr/>
        </p:nvSpPr>
        <p:spPr>
          <a:xfrm>
            <a:off x="115504" y="69549"/>
            <a:ext cx="8730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Originally proposed by </a:t>
            </a:r>
            <a:r>
              <a:rPr lang="en-US" sz="2400" dirty="0" err="1"/>
              <a:t>McLerran</a:t>
            </a:r>
            <a:r>
              <a:rPr lang="en-US" sz="2400" dirty="0"/>
              <a:t> (arXiv:1508.03292v2)  to explain high multiplicity tail of LHC </a:t>
            </a:r>
            <a:r>
              <a:rPr lang="en-US" sz="2400" dirty="0" err="1"/>
              <a:t>p+p</a:t>
            </a:r>
            <a:r>
              <a:rPr lang="en-US" sz="2400" dirty="0"/>
              <a:t>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distributions.  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fluctuates to 5-6 times average value to </a:t>
            </a:r>
          </a:p>
          <a:p>
            <a:pPr algn="ctr"/>
            <a:r>
              <a:rPr lang="en-US" sz="2400" dirty="0"/>
              <a:t>explain the high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tail.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0E19A-01B8-45D3-B41E-38611D2A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72" y="2060179"/>
            <a:ext cx="6400802" cy="4030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1877-3CAB-4924-9309-2AEAAC9B6D38}"/>
              </a:ext>
            </a:extLst>
          </p:cNvPr>
          <p:cNvSpPr txBox="1"/>
          <p:nvPr/>
        </p:nvSpPr>
        <p:spPr>
          <a:xfrm>
            <a:off x="232105" y="6142660"/>
            <a:ext cx="876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It is a mistake to assume such matching confirms dynamical fluctuations, instead of from hadronization effects, finite rapidity window, experiment acceptance, etc.</a:t>
            </a:r>
          </a:p>
        </p:txBody>
      </p:sp>
    </p:spTree>
    <p:extLst>
      <p:ext uri="{BB962C8B-B14F-4D97-AF65-F5344CB8AC3E}">
        <p14:creationId xmlns:p14="http://schemas.microsoft.com/office/powerpoint/2010/main" val="295721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500A3-3315-41F3-A53F-9BEFF800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7493-A847-4D66-B66B-A55B3758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t="12994" r="36043" b="32779"/>
          <a:stretch/>
        </p:blipFill>
        <p:spPr>
          <a:xfrm>
            <a:off x="0" y="481263"/>
            <a:ext cx="9144000" cy="448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DAB13-E3B8-4CB2-A292-DB6D89163971}"/>
              </a:ext>
            </a:extLst>
          </p:cNvPr>
          <p:cNvSpPr txBox="1"/>
          <p:nvPr/>
        </p:nvSpPr>
        <p:spPr>
          <a:xfrm>
            <a:off x="125128" y="4957010"/>
            <a:ext cx="8778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 all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contributions for each nucleus.</a:t>
            </a:r>
          </a:p>
          <a:p>
            <a:pPr algn="ctr"/>
            <a:r>
              <a:rPr lang="en-US" sz="2400" dirty="0"/>
              <a:t>Example - nucleons from deuteron as perfect Gaussians from IP-Sat just with different amplitudes from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</a:t>
            </a:r>
          </a:p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All from MC </a:t>
            </a:r>
            <a:r>
              <a:rPr lang="en-US" sz="2400" dirty="0" err="1">
                <a:solidFill>
                  <a:srgbClr val="FFFF00"/>
                </a:solidFill>
              </a:rPr>
              <a:t>Glauber</a:t>
            </a:r>
            <a:r>
              <a:rPr lang="en-US" sz="2400" dirty="0">
                <a:solidFill>
                  <a:srgbClr val="FFFF00"/>
                </a:solidFill>
              </a:rPr>
              <a:t> and put-in-by-hand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EA929-5EAB-431A-9F12-5E5E7A111A6D}"/>
              </a:ext>
            </a:extLst>
          </p:cNvPr>
          <p:cNvSpPr txBox="1"/>
          <p:nvPr/>
        </p:nvSpPr>
        <p:spPr>
          <a:xfrm>
            <a:off x="1323472" y="10861"/>
            <a:ext cx="181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deuteron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E333F-3E42-496E-8DD7-882EFCE942B5}"/>
              </a:ext>
            </a:extLst>
          </p:cNvPr>
          <p:cNvSpPr txBox="1"/>
          <p:nvPr/>
        </p:nvSpPr>
        <p:spPr>
          <a:xfrm>
            <a:off x="6457950" y="-46325"/>
            <a:ext cx="90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AA6A6-3C10-44C7-B52F-36D86976CFF1}"/>
              </a:ext>
            </a:extLst>
          </p:cNvPr>
          <p:cNvSpPr txBox="1"/>
          <p:nvPr/>
        </p:nvSpPr>
        <p:spPr>
          <a:xfrm>
            <a:off x="4271941" y="-749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A43B6-FF92-4AAF-8F42-1FD73A03A6BA}"/>
              </a:ext>
            </a:extLst>
          </p:cNvPr>
          <p:cNvSpPr txBox="1"/>
          <p:nvPr/>
        </p:nvSpPr>
        <p:spPr>
          <a:xfrm>
            <a:off x="2960224" y="412147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IP-</a:t>
            </a:r>
            <a:r>
              <a:rPr lang="en-US" b="1" dirty="0" err="1">
                <a:solidFill>
                  <a:schemeClr val="bg1"/>
                </a:solidFill>
              </a:rPr>
              <a:t>Jazma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48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425AC-82C3-4E50-891D-A0A8D7BB3203}"/>
              </a:ext>
            </a:extLst>
          </p:cNvPr>
          <p:cNvSpPr/>
          <p:nvPr/>
        </p:nvSpPr>
        <p:spPr>
          <a:xfrm>
            <a:off x="134752" y="2435194"/>
            <a:ext cx="8845619" cy="8903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1280161" y="0"/>
            <a:ext cx="690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Integrating over Lattice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/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Romatschke</a:t>
                </a:r>
                <a:r>
                  <a:rPr lang="en-US" sz="2800" dirty="0"/>
                  <a:t> &amp; </a:t>
                </a:r>
                <a:r>
                  <a:rPr lang="en-US" sz="2800" dirty="0" err="1"/>
                  <a:t>Romatschke</a:t>
                </a:r>
                <a:r>
                  <a:rPr lang="en-US" sz="2800" dirty="0"/>
                  <a:t> (arXiv:1712.05815) found that integrating over these color fluctuations in IP-</a:t>
                </a:r>
                <a:r>
                  <a:rPr lang="en-US" sz="2800" dirty="0" err="1"/>
                  <a:t>Glasma</a:t>
                </a:r>
                <a:r>
                  <a:rPr lang="en-US" sz="2800" dirty="0"/>
                  <a:t> (some are lattice artifacts anyway) one obtains the energy density:</a:t>
                </a:r>
              </a:p>
              <a:p>
                <a:endParaRPr lang="en-US" sz="3600" dirty="0"/>
              </a:p>
              <a:p>
                <a:r>
                  <a:rPr lang="en-US" sz="3200" dirty="0">
                    <a:latin typeface="Symbol" panose="05050102010706020507" pitchFamily="18" charset="2"/>
                  </a:rPr>
                  <a:t>e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200" dirty="0"/>
                  <a:t> g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proj</a:t>
                </a:r>
                <a:r>
                  <a:rPr lang="en-US" sz="3200" dirty="0"/>
                  <a:t>) x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targ</a:t>
                </a:r>
                <a:r>
                  <a:rPr lang="en-US" sz="3200" dirty="0"/>
                  <a:t>)           (dense-dense limit)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IP-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Jazma</a:t>
                </a:r>
                <a:r>
                  <a:rPr lang="en-US" sz="2800" dirty="0">
                    <a:solidFill>
                      <a:srgbClr val="FFFF00"/>
                    </a:solidFill>
                  </a:rPr>
                  <a:t> is thus averaging over these lattice site fluctuations, and then assumes 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rgbClr val="FFFF00"/>
                    </a:solidFill>
                  </a:rPr>
                  <a:t>gluon</a:t>
                </a:r>
                <a:r>
                  <a:rPr lang="en-US" sz="2800" dirty="0">
                    <a:solidFill>
                      <a:srgbClr val="FFFF00"/>
                    </a:solidFill>
                  </a:rPr>
                  <a:t> proportional to energy density.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400" dirty="0"/>
                  <a:t>N.B.  IP-</a:t>
                </a:r>
                <a:r>
                  <a:rPr lang="en-US" sz="2400" dirty="0" err="1"/>
                  <a:t>Glasma</a:t>
                </a:r>
                <a:r>
                  <a:rPr lang="en-US" sz="2400" dirty="0"/>
                  <a:t> always in the dense-dense limit, </a:t>
                </a:r>
              </a:p>
              <a:p>
                <a:r>
                  <a:rPr lang="en-US" sz="2400" dirty="0"/>
                  <a:t>including to obtain initial conditions for </a:t>
                </a:r>
              </a:p>
              <a:p>
                <a:r>
                  <a:rPr lang="en-US" sz="2400" dirty="0" err="1"/>
                  <a:t>p+Au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d+Au</a:t>
                </a:r>
                <a:r>
                  <a:rPr lang="en-US" sz="2400" dirty="0"/>
                  <a:t>, </a:t>
                </a:r>
                <a:r>
                  <a:rPr lang="en-US" sz="2400" baseline="30000" dirty="0"/>
                  <a:t>3</a:t>
                </a:r>
                <a:r>
                  <a:rPr lang="en-US" sz="2400" dirty="0"/>
                  <a:t>He+Au, </a:t>
                </a:r>
                <a:r>
                  <a:rPr lang="en-US" sz="2400" dirty="0" err="1"/>
                  <a:t>p+Pb</a:t>
                </a:r>
                <a:r>
                  <a:rPr lang="en-US" sz="2400" dirty="0"/>
                  <a:t>  (e.g. arXiv:1407.7557v1).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blipFill>
                <a:blip r:embed="rId2"/>
                <a:stretch>
                  <a:fillRect l="-1691" t="-930" r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21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A0DB9-F393-4A8B-BB8B-33997203B006}"/>
              </a:ext>
            </a:extLst>
          </p:cNvPr>
          <p:cNvSpPr/>
          <p:nvPr/>
        </p:nvSpPr>
        <p:spPr>
          <a:xfrm>
            <a:off x="231006" y="3169753"/>
            <a:ext cx="8335477" cy="6322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/>
              <p:nvPr/>
            </p:nvSpPr>
            <p:spPr>
              <a:xfrm>
                <a:off x="231007" y="1015748"/>
                <a:ext cx="8460606" cy="3847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 the MSTV paper, they utilize the dilute-dense framework</a:t>
                </a:r>
              </a:p>
              <a:p>
                <a:r>
                  <a:rPr lang="en-US" sz="2400" dirty="0"/>
                  <a:t>(hep-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/0402256, 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/0402257, arXiv:0711.3039)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dilute-dense limit implies that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proj</a:t>
                </a:r>
                <a:r>
                  <a:rPr lang="en-US" sz="2400" dirty="0"/>
                  <a:t>) &lt;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 &lt;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targ</a:t>
                </a:r>
                <a:r>
                  <a:rPr lang="en-US" sz="2400" dirty="0"/>
                  <a:t>) and one obtains on average: </a:t>
                </a:r>
              </a:p>
              <a:p>
                <a:endParaRPr lang="en-US" sz="2400" dirty="0"/>
              </a:p>
              <a:p>
                <a:r>
                  <a:rPr lang="en-US" sz="2800" dirty="0">
                    <a:latin typeface="Symbol" panose="05050102010706020507" pitchFamily="18" charset="2"/>
                  </a:rPr>
                  <a:t>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/>
                  <a:t>   g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Q</a:t>
                </a:r>
                <a:r>
                  <a:rPr lang="en-US" sz="2800" baseline="-25000" dirty="0"/>
                  <a:t>s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(</a:t>
                </a:r>
                <a:r>
                  <a:rPr lang="en-US" sz="2800" dirty="0" err="1"/>
                  <a:t>proj</a:t>
                </a:r>
                <a:r>
                  <a:rPr lang="en-US" sz="2800" dirty="0"/>
                  <a:t>) x F( Q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(</a:t>
                </a:r>
                <a:r>
                  <a:rPr lang="en-US" sz="2800" dirty="0" err="1"/>
                  <a:t>targ</a:t>
                </a:r>
                <a:r>
                  <a:rPr lang="en-US" sz="2800" dirty="0"/>
                  <a:t>)/ m )        (dilute-dense limit)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where m is the infrared cutoff (= 0.3 GeV in MSTV).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7" y="1015748"/>
                <a:ext cx="8460606" cy="3847207"/>
              </a:xfrm>
              <a:prstGeom prst="rect">
                <a:avLst/>
              </a:prstGeom>
              <a:blipFill>
                <a:blip r:embed="rId2"/>
                <a:stretch>
                  <a:fillRect l="-1513" t="-1268" r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2194559" y="125128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 Framework</a:t>
            </a:r>
          </a:p>
        </p:txBody>
      </p:sp>
    </p:spTree>
    <p:extLst>
      <p:ext uri="{BB962C8B-B14F-4D97-AF65-F5344CB8AC3E}">
        <p14:creationId xmlns:p14="http://schemas.microsoft.com/office/powerpoint/2010/main" val="345331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682D4-84B5-45D4-A756-1C68D7412ACB}"/>
              </a:ext>
            </a:extLst>
          </p:cNvPr>
          <p:cNvSpPr/>
          <p:nvPr/>
        </p:nvSpPr>
        <p:spPr>
          <a:xfrm>
            <a:off x="329664" y="775826"/>
            <a:ext cx="7153978" cy="53901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613259" y="81815"/>
            <a:ext cx="4349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Dilute-Dense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283944" y="728146"/>
            <a:ext cx="8681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Cyrille</a:t>
            </a:r>
            <a:r>
              <a:rPr lang="en-US" sz="2400" dirty="0"/>
              <a:t> </a:t>
            </a:r>
            <a:r>
              <a:rPr lang="en-US" sz="2400" dirty="0" err="1"/>
              <a:t>Marquet</a:t>
            </a:r>
            <a:r>
              <a:rPr lang="en-US" sz="2400" dirty="0"/>
              <a:t> (thanks) sent me this function F.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In the limit of large 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)/m, it scales as log(Q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)/m).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F7CEC-E925-444E-BD96-EC25EE02C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01" y="2736604"/>
            <a:ext cx="5642540" cy="38023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C0686FB-4A0B-4A3B-A5D2-E00C24D029CB}"/>
              </a:ext>
            </a:extLst>
          </p:cNvPr>
          <p:cNvSpPr/>
          <p:nvPr/>
        </p:nvSpPr>
        <p:spPr>
          <a:xfrm>
            <a:off x="7344074" y="2849084"/>
            <a:ext cx="1621857" cy="219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CDC6E-171C-4FFE-9053-EB1E3E02CF42}"/>
              </a:ext>
            </a:extLst>
          </p:cNvPr>
          <p:cNvCxnSpPr>
            <a:cxnSpLocks/>
          </p:cNvCxnSpPr>
          <p:nvPr/>
        </p:nvCxnSpPr>
        <p:spPr>
          <a:xfrm flipV="1">
            <a:off x="6724047" y="2928852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64CD6-0EAA-4D4F-B4A6-A9736278A798}"/>
              </a:ext>
            </a:extLst>
          </p:cNvPr>
          <p:cNvCxnSpPr>
            <a:cxnSpLocks/>
          </p:cNvCxnSpPr>
          <p:nvPr/>
        </p:nvCxnSpPr>
        <p:spPr>
          <a:xfrm flipV="1">
            <a:off x="6487827" y="3112631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38E7AE-CAA0-42A9-A4A3-A588BF559996}"/>
              </a:ext>
            </a:extLst>
          </p:cNvPr>
          <p:cNvCxnSpPr>
            <a:cxnSpLocks/>
          </p:cNvCxnSpPr>
          <p:nvPr/>
        </p:nvCxnSpPr>
        <p:spPr>
          <a:xfrm flipV="1">
            <a:off x="6345054" y="3374345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B97ED3-38FB-4934-B57E-64E31D6AE03A}"/>
              </a:ext>
            </a:extLst>
          </p:cNvPr>
          <p:cNvSpPr txBox="1"/>
          <p:nvPr/>
        </p:nvSpPr>
        <p:spPr>
          <a:xfrm>
            <a:off x="6144124" y="5115834"/>
            <a:ext cx="29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/>
              <p:nvPr/>
            </p:nvSpPr>
            <p:spPr>
              <a:xfrm>
                <a:off x="334476" y="839056"/>
                <a:ext cx="800340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 g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x F(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targ</a:t>
                </a:r>
                <a:r>
                  <a:rPr lang="en-US" sz="2400" dirty="0">
                    <a:solidFill>
                      <a:srgbClr val="FFFF00"/>
                    </a:solidFill>
                  </a:rPr>
                  <a:t>)/m) )        (dilute-dense limit)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6" y="839056"/>
                <a:ext cx="8003406" cy="461665"/>
              </a:xfrm>
              <a:prstGeom prst="rect">
                <a:avLst/>
              </a:prstGeom>
              <a:blipFill>
                <a:blip r:embed="rId3"/>
                <a:stretch>
                  <a:fillRect l="-1219" t="-1333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3DC46-84A0-446E-9D2E-A8F0E6A6492E}"/>
              </a:ext>
            </a:extLst>
          </p:cNvPr>
          <p:cNvCxnSpPr>
            <a:cxnSpLocks/>
          </p:cNvCxnSpPr>
          <p:nvPr/>
        </p:nvCxnSpPr>
        <p:spPr>
          <a:xfrm flipV="1">
            <a:off x="6205889" y="3949506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310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A8A088-0245-483A-A71B-9C527778816F}"/>
              </a:ext>
            </a:extLst>
          </p:cNvPr>
          <p:cNvSpPr/>
          <p:nvPr/>
        </p:nvSpPr>
        <p:spPr>
          <a:xfrm>
            <a:off x="1277752" y="4727982"/>
            <a:ext cx="7086602" cy="53901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757639" y="91440"/>
            <a:ext cx="326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0AC92-DF63-4477-81FC-B56C6B94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283945" y="880712"/>
            <a:ext cx="8489482" cy="2849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E639D-0932-41CD-8DA3-6E6FC94C81B6}"/>
              </a:ext>
            </a:extLst>
          </p:cNvPr>
          <p:cNvSpPr txBox="1"/>
          <p:nvPr/>
        </p:nvSpPr>
        <p:spPr>
          <a:xfrm>
            <a:off x="283945" y="3912668"/>
            <a:ext cx="8510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 panel shows the energy density distribution for this event in the dilute-dense limit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There are no sharp spikes in the energy density as often highlighted with IP-</a:t>
            </a:r>
            <a:r>
              <a:rPr lang="en-US" sz="2400" dirty="0" err="1"/>
              <a:t>Glasma</a:t>
            </a:r>
            <a:r>
              <a:rPr lang="en-US" sz="2400" dirty="0"/>
              <a:t> because there are no lattice site color fluctuations – though these are in part artifacts in IP-</a:t>
            </a:r>
            <a:r>
              <a:rPr lang="en-US" sz="2400" dirty="0" err="1"/>
              <a:t>Glasma</a:t>
            </a:r>
            <a:r>
              <a:rPr lang="en-US" sz="24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68119-14E4-40BF-BD01-ACFC1953DBD8}"/>
              </a:ext>
            </a:extLst>
          </p:cNvPr>
          <p:cNvSpPr/>
          <p:nvPr/>
        </p:nvSpPr>
        <p:spPr>
          <a:xfrm>
            <a:off x="5866598" y="880712"/>
            <a:ext cx="2906829" cy="2849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9E8AFF-6514-4317-A9B7-93DD887EFC31}"/>
                  </a:ext>
                </a:extLst>
              </p:cNvPr>
              <p:cNvSpPr/>
              <p:nvPr/>
            </p:nvSpPr>
            <p:spPr>
              <a:xfrm>
                <a:off x="1277751" y="4766658"/>
                <a:ext cx="81388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 g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x F(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targ</a:t>
                </a:r>
                <a:r>
                  <a:rPr lang="en-US" sz="2400" dirty="0">
                    <a:solidFill>
                      <a:srgbClr val="FFFF00"/>
                    </a:solidFill>
                  </a:rPr>
                  <a:t>)/m )        (dilute-dense limit)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9E8AFF-6514-4317-A9B7-93DD887EFC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51" y="4766658"/>
                <a:ext cx="8138823" cy="461665"/>
              </a:xfrm>
              <a:prstGeom prst="rect">
                <a:avLst/>
              </a:prstGeom>
              <a:blipFill>
                <a:blip r:embed="rId3"/>
                <a:stretch>
                  <a:fillRect l="-1199" t="-1315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780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4661-7820-480C-9901-592566EB120E}"/>
              </a:ext>
            </a:extLst>
          </p:cNvPr>
          <p:cNvSpPr txBox="1"/>
          <p:nvPr/>
        </p:nvSpPr>
        <p:spPr>
          <a:xfrm>
            <a:off x="57749" y="134752"/>
            <a:ext cx="9086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fluctuations, </a:t>
            </a:r>
          </a:p>
          <a:p>
            <a:r>
              <a:rPr lang="en-US" sz="2800" i="1" dirty="0"/>
              <a:t>			 no running </a:t>
            </a:r>
            <a:r>
              <a:rPr lang="en-US" sz="2800" i="1" dirty="0">
                <a:latin typeface="Symbol" panose="05050102010706020507" pitchFamily="18" charset="2"/>
              </a:rPr>
              <a:t>a</a:t>
            </a:r>
            <a:r>
              <a:rPr lang="en-US" sz="2800" i="1" baseline="-25000" dirty="0"/>
              <a:t>s</a:t>
            </a:r>
            <a:r>
              <a:rPr lang="en-US" sz="2800" i="1" dirty="0"/>
              <a:t>, </a:t>
            </a:r>
            <a:r>
              <a:rPr lang="en-US" sz="2800" i="1" dirty="0" err="1"/>
              <a:t>r</a:t>
            </a:r>
            <a:r>
              <a:rPr lang="en-US" sz="2800" i="1" baseline="-25000" dirty="0" err="1"/>
              <a:t>max</a:t>
            </a:r>
            <a:r>
              <a:rPr lang="en-US" sz="2800" i="1" dirty="0"/>
              <a:t> = 3.0 </a:t>
            </a:r>
            <a:r>
              <a:rPr lang="en-US" sz="2800" i="1" dirty="0">
                <a:latin typeface="Symbol" panose="05050102010706020507" pitchFamily="18" charset="2"/>
              </a:rPr>
              <a:t>s </a:t>
            </a:r>
            <a:r>
              <a:rPr lang="en-US" sz="2000" i="1" dirty="0">
                <a:latin typeface="+mj-lt"/>
              </a:rPr>
              <a:t>[leave these last two the same]</a:t>
            </a:r>
            <a:endParaRPr lang="en-US" sz="2800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4863056" y="1985438"/>
            <a:ext cx="4206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Distribution of number of gluons (N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/&lt;N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&gt;)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Makes intuitive sense…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Once the proton is hitting the mid-region of the target nucleus the gluon production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hits the limit --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i.e. one has freed all the gluons from the projectile proton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56EC6-BD11-46BF-BCE1-982AC4B1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8977" y="173254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DA8675-9E33-4018-964C-6ADFD1C0A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0" y="1985438"/>
            <a:ext cx="4805306" cy="4420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AD596-D8C4-49CA-BE66-C1639814F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9" y="1985438"/>
            <a:ext cx="4837785" cy="44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212958" y="5245988"/>
            <a:ext cx="84714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In the Monte Carlo, keep track of the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thrown for each projectile nucleon. </a:t>
            </a:r>
          </a:p>
          <a:p>
            <a:pPr algn="ctr"/>
            <a:r>
              <a:rPr lang="en-US" sz="700" dirty="0">
                <a:solidFill>
                  <a:srgbClr val="FFFF00"/>
                </a:solidFill>
              </a:rPr>
              <a:t> 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As expected, there is an almost linear increase in gluon number with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in the projectile once one is hitting a thick enough part of the nucleus.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For 0-5% high-multiplicity, the value is 2.2 times higher than average.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D9094-B8FA-41E0-B806-98CD0F70E9D2}"/>
              </a:ext>
            </a:extLst>
          </p:cNvPr>
          <p:cNvSpPr txBox="1"/>
          <p:nvPr/>
        </p:nvSpPr>
        <p:spPr>
          <a:xfrm>
            <a:off x="62562" y="101061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F322-D86B-40BD-8A68-2D5BC5A5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3288" y="162760"/>
            <a:ext cx="644893" cy="596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0A909-FA2B-4D15-B7BC-E00615A9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7" y="1108072"/>
            <a:ext cx="8643659" cy="41147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2548CF-3694-4ECB-97A6-46292DA0AF8A}"/>
              </a:ext>
            </a:extLst>
          </p:cNvPr>
          <p:cNvCxnSpPr/>
          <p:nvPr/>
        </p:nvCxnSpPr>
        <p:spPr>
          <a:xfrm flipH="1">
            <a:off x="5202455" y="1809549"/>
            <a:ext cx="2959768" cy="267101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0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2059806" y="96253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1742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" y="825533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" y="3867845"/>
            <a:ext cx="8624629" cy="2537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9E47AE-F2E3-47AB-810B-CD5037F79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52" y="3955983"/>
            <a:ext cx="8477422" cy="2400368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4B835071-BF01-4F67-BE27-1EFC55F4F6B1}"/>
              </a:ext>
            </a:extLst>
          </p:cNvPr>
          <p:cNvSpPr/>
          <p:nvPr/>
        </p:nvSpPr>
        <p:spPr>
          <a:xfrm rot="5400000">
            <a:off x="17564" y="-17565"/>
            <a:ext cx="707457" cy="74258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CD1FC-3DE3-40F6-AB2F-E0AC318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" y="3787611"/>
            <a:ext cx="6064291" cy="27720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0ED5-2887-4BE6-A99D-A5651FFF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0CF463-7195-4465-B3D3-3EE64629F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" t="12901" r="4946" b="32456"/>
          <a:stretch/>
        </p:blipFill>
        <p:spPr>
          <a:xfrm>
            <a:off x="162408" y="1337409"/>
            <a:ext cx="6598119" cy="2179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1C4D76-A283-46F2-B295-379F2C1C7CDC}"/>
              </a:ext>
            </a:extLst>
          </p:cNvPr>
          <p:cNvSpPr txBox="1"/>
          <p:nvPr/>
        </p:nvSpPr>
        <p:spPr>
          <a:xfrm>
            <a:off x="6829066" y="1303758"/>
            <a:ext cx="22764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Define AREA by region where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 &gt; </a:t>
            </a:r>
            <a:r>
              <a:rPr lang="en-US" sz="2000" dirty="0" err="1">
                <a:solidFill>
                  <a:srgbClr val="FF0000"/>
                </a:solidFill>
              </a:rPr>
              <a:t>minvalue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endParaRPr lang="en-US" sz="2000" dirty="0">
              <a:solidFill>
                <a:srgbClr val="92D050"/>
              </a:solidFill>
            </a:endParaRPr>
          </a:p>
          <a:p>
            <a:pPr algn="ctr"/>
            <a:r>
              <a:rPr lang="en-US" sz="2000" dirty="0">
                <a:solidFill>
                  <a:srgbClr val="92D050"/>
                </a:solidFill>
              </a:rPr>
              <a:t>Calculate Q</a:t>
            </a:r>
            <a:r>
              <a:rPr lang="en-US" sz="2000" baseline="-25000" dirty="0">
                <a:solidFill>
                  <a:srgbClr val="92D050"/>
                </a:solidFill>
              </a:rPr>
              <a:t>s</a:t>
            </a:r>
            <a:r>
              <a:rPr lang="en-US" sz="2000" baseline="30000" dirty="0">
                <a:solidFill>
                  <a:srgbClr val="92D050"/>
                </a:solidFill>
              </a:rPr>
              <a:t>2</a:t>
            </a:r>
            <a:r>
              <a:rPr lang="en-US" sz="2000" dirty="0">
                <a:solidFill>
                  <a:srgbClr val="92D050"/>
                </a:solidFill>
              </a:rPr>
              <a:t>(</a:t>
            </a:r>
            <a:r>
              <a:rPr lang="en-US" sz="2000" dirty="0" err="1">
                <a:solidFill>
                  <a:srgbClr val="92D050"/>
                </a:solidFill>
              </a:rPr>
              <a:t>x,y</a:t>
            </a:r>
            <a:r>
              <a:rPr lang="en-US" sz="2000" dirty="0">
                <a:solidFill>
                  <a:srgbClr val="92D050"/>
                </a:solidFill>
              </a:rPr>
              <a:t>) projectile averaged over the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03A00-5145-4FE2-B4A2-77D3CC624263}"/>
              </a:ext>
            </a:extLst>
          </p:cNvPr>
          <p:cNvSpPr txBox="1"/>
          <p:nvPr/>
        </p:nvSpPr>
        <p:spPr>
          <a:xfrm>
            <a:off x="3776693" y="3912291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F4D5F-AA30-4AB4-B355-35BD4265A82B}"/>
              </a:ext>
            </a:extLst>
          </p:cNvPr>
          <p:cNvSpPr txBox="1"/>
          <p:nvPr/>
        </p:nvSpPr>
        <p:spPr>
          <a:xfrm>
            <a:off x="542025" y="3912291"/>
            <a:ext cx="169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Average Q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proj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32378-37E4-4574-ACC6-99A531BDA0E5}"/>
              </a:ext>
            </a:extLst>
          </p:cNvPr>
          <p:cNvSpPr txBox="1"/>
          <p:nvPr/>
        </p:nvSpPr>
        <p:spPr>
          <a:xfrm>
            <a:off x="113065" y="112569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E79A7C-79C1-43FD-91D0-A62A5DAEA930}"/>
              </a:ext>
            </a:extLst>
          </p:cNvPr>
          <p:cNvSpPr txBox="1"/>
          <p:nvPr/>
        </p:nvSpPr>
        <p:spPr>
          <a:xfrm>
            <a:off x="6226699" y="4281623"/>
            <a:ext cx="29525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Higher multiplicity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   Larger Area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   Larger saturation scale </a:t>
            </a:r>
          </a:p>
          <a:p>
            <a:r>
              <a:rPr lang="en-US" sz="2000" dirty="0">
                <a:sym typeface="Wingdings" panose="05000000000000000000" pitchFamily="2" charset="2"/>
              </a:rPr>
              <a:t>   within that Area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227AD8-F38F-48F9-AD5B-BDCFB6AED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8235288" y="159846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90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0CC16-81E6-42F6-9928-570AAE2E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05D33-4FD9-4245-B81C-864274637C0F}"/>
              </a:ext>
            </a:extLst>
          </p:cNvPr>
          <p:cNvSpPr txBox="1"/>
          <p:nvPr/>
        </p:nvSpPr>
        <p:spPr>
          <a:xfrm>
            <a:off x="5120365" y="1747998"/>
            <a:ext cx="39559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Similar feature as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case with no Q</a:t>
            </a:r>
            <a:r>
              <a:rPr lang="en-US" sz="2400" baseline="-25000" dirty="0">
                <a:solidFill>
                  <a:srgbClr val="FFFF00"/>
                </a:solidFill>
              </a:rPr>
              <a:t>s0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 One hits the limit of freeing  gluons from the projectile, proton and neutron in the deuteron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Broader than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due to more possible geometry variations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2512C-07A0-45B6-AD0F-B02439422371}"/>
              </a:ext>
            </a:extLst>
          </p:cNvPr>
          <p:cNvSpPr txBox="1"/>
          <p:nvPr/>
        </p:nvSpPr>
        <p:spPr>
          <a:xfrm>
            <a:off x="120315" y="218965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6284A-972D-4903-9186-8DB9188F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6288" y="172054"/>
            <a:ext cx="779646" cy="65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017A4D-ABF8-47C1-97A7-B7DCDAFE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53" y="1581914"/>
            <a:ext cx="4999737" cy="46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8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5423836" y="1415055"/>
            <a:ext cx="35035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Agreement with STAR data and MSTV calculation.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Common with MSTV we have </a:t>
            </a:r>
            <a:r>
              <a:rPr lang="en-US" sz="2400" dirty="0" err="1">
                <a:solidFill>
                  <a:srgbClr val="FFFF00"/>
                </a:solidFill>
              </a:rPr>
              <a:t>MCGlauber</a:t>
            </a:r>
            <a:r>
              <a:rPr lang="en-US" sz="2400" dirty="0">
                <a:solidFill>
                  <a:srgbClr val="FFFF00"/>
                </a:solidFill>
              </a:rPr>
              <a:t> fluctuations, IP-Sat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 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u="sng" dirty="0">
                <a:solidFill>
                  <a:srgbClr val="FFFF00"/>
                </a:solidFill>
              </a:rPr>
              <a:t>The additional color fluctuations in MSTV do not appear to be evident as dominant features in this particular comparison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9514F-B315-4818-986A-3B82E693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2" y="1415055"/>
            <a:ext cx="4980677" cy="4802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D2775A-680A-4286-A68B-2D288172B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8181474" y="158514"/>
            <a:ext cx="779646" cy="6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0619D-D3F0-42A8-9D6A-0BB4F62F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AAAE7-84AE-4495-AB85-5DD36191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539" y="1366272"/>
            <a:ext cx="4636382" cy="4470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E26B1-87C3-49C2-BB69-92497FD39422}"/>
              </a:ext>
            </a:extLst>
          </p:cNvPr>
          <p:cNvSpPr txBox="1"/>
          <p:nvPr/>
        </p:nvSpPr>
        <p:spPr>
          <a:xfrm>
            <a:off x="370572" y="5728897"/>
            <a:ext cx="859054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only difference is at 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/&lt;N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&gt;  &gt; 4.2 where the MSTV calculation diverges from the data (less than 0.5% highest multiplicity)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5E8C9-71D6-49A5-8B45-1DBAAA6B5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8181473" y="143864"/>
            <a:ext cx="779646" cy="656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CD131-F587-4076-AAB7-E2F1FB48C65C}"/>
              </a:ext>
            </a:extLst>
          </p:cNvPr>
          <p:cNvSpPr txBox="1"/>
          <p:nvPr/>
        </p:nvSpPr>
        <p:spPr>
          <a:xfrm>
            <a:off x="649705" y="86627"/>
            <a:ext cx="7623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Ponder this figure.   All the discussion of YM solutions, </a:t>
            </a:r>
          </a:p>
          <a:p>
            <a:pPr algn="ctr"/>
            <a:r>
              <a:rPr lang="en-US" sz="2400" dirty="0"/>
              <a:t>color fluctuations, CGC natural derivation of NBD, </a:t>
            </a:r>
          </a:p>
          <a:p>
            <a:pPr algn="ctr"/>
            <a:r>
              <a:rPr lang="en-US" sz="2400" dirty="0"/>
              <a:t>and IP-</a:t>
            </a:r>
            <a:r>
              <a:rPr lang="en-US" sz="2400" dirty="0" err="1"/>
              <a:t>Jazma</a:t>
            </a:r>
            <a:r>
              <a:rPr lang="en-US" sz="2400" dirty="0"/>
              <a:t> reproduced </a:t>
            </a:r>
            <a:r>
              <a:rPr lang="en-US" sz="2400" dirty="0" err="1"/>
              <a:t>Prob</a:t>
            </a:r>
            <a:r>
              <a:rPr lang="en-US" sz="2400" dirty="0"/>
              <a:t>(</a:t>
            </a:r>
            <a:r>
              <a:rPr lang="en-US" sz="2400" dirty="0" err="1"/>
              <a:t>N</a:t>
            </a:r>
            <a:r>
              <a:rPr lang="en-US" sz="2400" baseline="-25000" dirty="0" err="1"/>
              <a:t>gluon</a:t>
            </a:r>
            <a:r>
              <a:rPr lang="en-US" sz="2400" dirty="0"/>
              <a:t>) without any of this…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462A43-2822-4130-8E20-59E89998C7C4}"/>
              </a:ext>
            </a:extLst>
          </p:cNvPr>
          <p:cNvSpPr/>
          <p:nvPr/>
        </p:nvSpPr>
        <p:spPr>
          <a:xfrm>
            <a:off x="5130265" y="4206240"/>
            <a:ext cx="1097280" cy="1159844"/>
          </a:xfrm>
          <a:prstGeom prst="roundRect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5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356134" y="4961792"/>
            <a:ext cx="8422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As expected there is a correlation of higher multiplicity events with larger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  </a:t>
            </a:r>
          </a:p>
          <a:p>
            <a:pPr algn="ctr"/>
            <a:r>
              <a:rPr lang="en-US" sz="2400" dirty="0"/>
              <a:t>Not as large an effect as in </a:t>
            </a:r>
            <a:r>
              <a:rPr lang="en-US" sz="2400" dirty="0" err="1"/>
              <a:t>p+Au</a:t>
            </a:r>
            <a:r>
              <a:rPr lang="en-US" sz="2400" dirty="0"/>
              <a:t> because the deuteron nucleons fluctuate separately.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8CF62-6EF4-438C-9A8B-A9C64AE7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3" y="1007045"/>
            <a:ext cx="9069526" cy="4329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2EBBD-4B0E-4E25-A987-3AFAF5AC7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8191099" y="111540"/>
            <a:ext cx="779646" cy="6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FFD75-CDC0-4354-A1E1-2E949170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6" y="1018853"/>
            <a:ext cx="8999094" cy="27831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A0197-9F54-45E4-ACC9-D1E23B12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3828" y="6442974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252D58-BAE7-4BAE-B598-58AEA7D73BFF}"/>
              </a:ext>
            </a:extLst>
          </p:cNvPr>
          <p:cNvGrpSpPr/>
          <p:nvPr/>
        </p:nvGrpSpPr>
        <p:grpSpPr>
          <a:xfrm>
            <a:off x="6563828" y="2292533"/>
            <a:ext cx="1063592" cy="1164658"/>
            <a:chOff x="6506677" y="3551721"/>
            <a:chExt cx="1588169" cy="16661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5653A4-EF01-4E65-9BB4-8140AEB80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14" t="26853" r="16297" b="51159"/>
            <a:stretch/>
          </p:blipFill>
          <p:spPr>
            <a:xfrm>
              <a:off x="6506677" y="3551721"/>
              <a:ext cx="1588169" cy="166616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A25967D-83CC-49D8-B524-D495731326E9}"/>
                </a:ext>
              </a:extLst>
            </p:cNvPr>
            <p:cNvCxnSpPr/>
            <p:nvPr/>
          </p:nvCxnSpPr>
          <p:spPr>
            <a:xfrm>
              <a:off x="7036067" y="4134051"/>
              <a:ext cx="514952" cy="55826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F35AC5-8C11-403B-887B-93A601B037F4}"/>
                </a:ext>
              </a:extLst>
            </p:cNvPr>
            <p:cNvSpPr txBox="1"/>
            <p:nvPr/>
          </p:nvSpPr>
          <p:spPr>
            <a:xfrm>
              <a:off x="7421078" y="4018547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r</a:t>
              </a:r>
              <a:r>
                <a:rPr lang="en-US" baseline="-25000" dirty="0" err="1">
                  <a:solidFill>
                    <a:srgbClr val="FF0000"/>
                  </a:solidFill>
                </a:rPr>
                <a:t>T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E63F848-06F5-4CD5-9BF8-C3D9625CD6D1}"/>
              </a:ext>
            </a:extLst>
          </p:cNvPr>
          <p:cNvSpPr txBox="1"/>
          <p:nvPr/>
        </p:nvSpPr>
        <p:spPr>
          <a:xfrm>
            <a:off x="269241" y="4187649"/>
            <a:ext cx="418896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     0-5%                 </a:t>
            </a:r>
            <a:r>
              <a:rPr lang="en-US" sz="2400" u="sng" dirty="0" err="1"/>
              <a:t>p+Au</a:t>
            </a:r>
            <a:r>
              <a:rPr lang="en-US" sz="2400" dirty="0"/>
              <a:t>      </a:t>
            </a:r>
            <a:r>
              <a:rPr lang="en-US" sz="2400" u="sng" dirty="0" err="1"/>
              <a:t>d+Au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92D050"/>
                </a:solidFill>
              </a:rPr>
              <a:t>Area (fm</a:t>
            </a:r>
            <a:r>
              <a:rPr lang="en-US" sz="2400" baseline="30000" dirty="0">
                <a:solidFill>
                  <a:srgbClr val="92D050"/>
                </a:solidFill>
              </a:rPr>
              <a:t>2</a:t>
            </a:r>
            <a:r>
              <a:rPr lang="en-US" sz="2400" dirty="0">
                <a:solidFill>
                  <a:srgbClr val="92D050"/>
                </a:solidFill>
              </a:rPr>
              <a:t>)            2.81        4.52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&lt;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baseline="300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&gt; </a:t>
            </a:r>
            <a:r>
              <a:rPr lang="en-US" sz="2400" dirty="0" err="1">
                <a:solidFill>
                  <a:srgbClr val="FF0000"/>
                </a:solidFill>
              </a:rPr>
              <a:t>proj</a:t>
            </a:r>
            <a:r>
              <a:rPr lang="en-US" sz="2400" dirty="0">
                <a:solidFill>
                  <a:srgbClr val="FF0000"/>
                </a:solidFill>
              </a:rPr>
              <a:t>           0.56        0.53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4020FF-30DB-4C77-BFC7-F3A1D1051756}"/>
              </a:ext>
            </a:extLst>
          </p:cNvPr>
          <p:cNvSpPr txBox="1"/>
          <p:nvPr/>
        </p:nvSpPr>
        <p:spPr>
          <a:xfrm>
            <a:off x="4499736" y="4187649"/>
            <a:ext cx="4560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IP-</a:t>
            </a:r>
            <a:r>
              <a:rPr lang="en-US" sz="2000" dirty="0" err="1"/>
              <a:t>Jazma</a:t>
            </a:r>
            <a:r>
              <a:rPr lang="en-US" sz="2000" dirty="0"/>
              <a:t>, dilute-dense, Q</a:t>
            </a:r>
            <a:r>
              <a:rPr lang="en-US" sz="2000" baseline="-25000" dirty="0"/>
              <a:t>s,0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fluc</a:t>
            </a:r>
            <a:r>
              <a:rPr lang="en-US" sz="2000" dirty="0"/>
              <a:t>. </a:t>
            </a:r>
          </a:p>
          <a:p>
            <a:pPr algn="ctr"/>
            <a:r>
              <a:rPr lang="en-US" sz="2000" dirty="0"/>
              <a:t>in 0-5% central events</a:t>
            </a:r>
          </a:p>
          <a:p>
            <a:pPr algn="ctr"/>
            <a:r>
              <a:rPr lang="en-US" sz="2000" dirty="0"/>
              <a:t>N</a:t>
            </a:r>
            <a:r>
              <a:rPr lang="en-US" sz="2000" baseline="-25000" dirty="0"/>
              <a:t>g</a:t>
            </a:r>
            <a:r>
              <a:rPr lang="en-US" sz="2000" dirty="0"/>
              <a:t>(</a:t>
            </a:r>
            <a:r>
              <a:rPr lang="en-US" sz="2000" dirty="0" err="1"/>
              <a:t>d+Au</a:t>
            </a:r>
            <a:r>
              <a:rPr lang="en-US" sz="2000" dirty="0"/>
              <a:t>)/N</a:t>
            </a:r>
            <a:r>
              <a:rPr lang="en-US" sz="2000" baseline="-25000" dirty="0"/>
              <a:t>g</a:t>
            </a:r>
            <a:r>
              <a:rPr lang="en-US" sz="2000" dirty="0"/>
              <a:t>(</a:t>
            </a:r>
            <a:r>
              <a:rPr lang="en-US" sz="2000" dirty="0" err="1"/>
              <a:t>p+Au</a:t>
            </a:r>
            <a:r>
              <a:rPr lang="en-US" sz="2000" dirty="0"/>
              <a:t>) ~ 1.5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The area ratio ~ 4.52/2.81 = 1.6 </a:t>
            </a:r>
          </a:p>
          <a:p>
            <a:pPr algn="ctr"/>
            <a:r>
              <a:rPr lang="en-US" sz="2000" dirty="0"/>
              <a:t>while &lt; Q</a:t>
            </a:r>
            <a:r>
              <a:rPr lang="en-US" sz="2000" baseline="-25000" dirty="0"/>
              <a:t>s</a:t>
            </a:r>
            <a:r>
              <a:rPr lang="en-US" sz="2000" baseline="30000" dirty="0"/>
              <a:t>2 </a:t>
            </a:r>
            <a:r>
              <a:rPr lang="en-US" sz="2000" dirty="0"/>
              <a:t>&gt;</a:t>
            </a:r>
            <a:r>
              <a:rPr lang="en-US" sz="2000" dirty="0" err="1"/>
              <a:t>proj</a:t>
            </a:r>
            <a:r>
              <a:rPr lang="en-US" sz="2000" dirty="0"/>
              <a:t> is the same.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DF7CE-29D2-4618-A75C-C94D1F2DAB46}"/>
              </a:ext>
            </a:extLst>
          </p:cNvPr>
          <p:cNvSpPr txBox="1"/>
          <p:nvPr/>
        </p:nvSpPr>
        <p:spPr>
          <a:xfrm>
            <a:off x="1493117" y="6452955"/>
            <a:ext cx="869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Also deuteron n-p mean transverse separation remains &gt; 2 fm.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91BB09-28B9-4667-B0CE-BFF862ADA1FF}"/>
              </a:ext>
            </a:extLst>
          </p:cNvPr>
          <p:cNvSpPr txBox="1"/>
          <p:nvPr/>
        </p:nvSpPr>
        <p:spPr>
          <a:xfrm>
            <a:off x="179268" y="0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FA05B-CE97-4E12-90B5-9EC2FBC4B227}"/>
              </a:ext>
            </a:extLst>
          </p:cNvPr>
          <p:cNvSpPr txBox="1"/>
          <p:nvPr/>
        </p:nvSpPr>
        <p:spPr>
          <a:xfrm>
            <a:off x="3569749" y="1249643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07109-FB9C-4899-825C-ADD0BA2D8D52}"/>
              </a:ext>
            </a:extLst>
          </p:cNvPr>
          <p:cNvSpPr txBox="1"/>
          <p:nvPr/>
        </p:nvSpPr>
        <p:spPr>
          <a:xfrm>
            <a:off x="426522" y="1204543"/>
            <a:ext cx="169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Average Q</a:t>
            </a:r>
            <a:r>
              <a:rPr lang="en-US" baseline="-25000" dirty="0">
                <a:solidFill>
                  <a:srgbClr val="FF0000"/>
                </a:solidFill>
              </a:rPr>
              <a:t>s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proj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0C7224-275B-4F3B-9A6D-0B38D0E42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8231405" y="181040"/>
            <a:ext cx="779646" cy="6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B3B596-521A-4287-916F-2D7CCBAFDAD7}"/>
              </a:ext>
            </a:extLst>
          </p:cNvPr>
          <p:cNvGrpSpPr/>
          <p:nvPr/>
        </p:nvGrpSpPr>
        <p:grpSpPr>
          <a:xfrm>
            <a:off x="102732" y="1339080"/>
            <a:ext cx="9005711" cy="3856462"/>
            <a:chOff x="2124525" y="4682078"/>
            <a:chExt cx="4675723" cy="21695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AD0E7E-72C2-4948-A6A3-818D052C5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389"/>
            <a:stretch/>
          </p:blipFill>
          <p:spPr>
            <a:xfrm>
              <a:off x="2124525" y="4682078"/>
              <a:ext cx="4675723" cy="216956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AC19DA-478A-493B-BA1E-82497172C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021"/>
            <a:stretch/>
          </p:blipFill>
          <p:spPr>
            <a:xfrm>
              <a:off x="2124525" y="4685311"/>
              <a:ext cx="4622784" cy="216633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CAD0-077E-4385-A622-FA4B91DE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A1483-69AE-484A-8F7F-74A59FE86EE1}"/>
              </a:ext>
            </a:extLst>
          </p:cNvPr>
          <p:cNvSpPr txBox="1"/>
          <p:nvPr/>
        </p:nvSpPr>
        <p:spPr>
          <a:xfrm>
            <a:off x="6654260" y="176419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d+Au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9D340-E197-4ED8-BA1C-A8D93BD6BCEC}"/>
              </a:ext>
            </a:extLst>
          </p:cNvPr>
          <p:cNvSpPr txBox="1"/>
          <p:nvPr/>
        </p:nvSpPr>
        <p:spPr>
          <a:xfrm>
            <a:off x="6477200" y="321706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p+Au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31DE2-DF93-4DA6-AEB5-FBCC4B43103B}"/>
              </a:ext>
            </a:extLst>
          </p:cNvPr>
          <p:cNvSpPr txBox="1"/>
          <p:nvPr/>
        </p:nvSpPr>
        <p:spPr>
          <a:xfrm>
            <a:off x="2966159" y="313747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33E78-DB00-4564-86CB-4E1196D63B30}"/>
              </a:ext>
            </a:extLst>
          </p:cNvPr>
          <p:cNvSpPr txBox="1"/>
          <p:nvPr/>
        </p:nvSpPr>
        <p:spPr>
          <a:xfrm>
            <a:off x="1487153" y="232439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p+Au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80B06-3EF9-447D-B641-CC712F77D580}"/>
              </a:ext>
            </a:extLst>
          </p:cNvPr>
          <p:cNvSpPr txBox="1"/>
          <p:nvPr/>
        </p:nvSpPr>
        <p:spPr>
          <a:xfrm>
            <a:off x="228239" y="71449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“In the dilute-dense framework, the multiplicity of an event </a:t>
            </a:r>
          </a:p>
          <a:p>
            <a:pPr algn="ctr"/>
            <a:r>
              <a:rPr lang="en-US" sz="2400" dirty="0"/>
              <a:t>scales with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projectile.   </a:t>
            </a:r>
          </a:p>
          <a:p>
            <a:pPr algn="ctr"/>
            <a:r>
              <a:rPr lang="en-US" sz="2400" dirty="0"/>
              <a:t>Thus for 0-5% centralities,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(deuteron) &gt;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(proton).”  [MSTV]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A613D-9643-4712-8469-89C9E6088C4A}"/>
              </a:ext>
            </a:extLst>
          </p:cNvPr>
          <p:cNvSpPr txBox="1"/>
          <p:nvPr/>
        </p:nvSpPr>
        <p:spPr>
          <a:xfrm>
            <a:off x="2994864" y="1336225"/>
            <a:ext cx="320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Jazma</a:t>
            </a:r>
            <a:r>
              <a:rPr lang="en-US" dirty="0">
                <a:solidFill>
                  <a:schemeClr val="bg1"/>
                </a:solidFill>
              </a:rPr>
              <a:t> dilute-dense, Q</a:t>
            </a:r>
            <a:r>
              <a:rPr lang="en-US" baseline="-25000" dirty="0">
                <a:solidFill>
                  <a:schemeClr val="bg1"/>
                </a:solidFill>
              </a:rPr>
              <a:t>s,0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fluc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51D891-ED62-4637-8171-C2241AF5566F}"/>
              </a:ext>
            </a:extLst>
          </p:cNvPr>
          <p:cNvSpPr/>
          <p:nvPr/>
        </p:nvSpPr>
        <p:spPr>
          <a:xfrm>
            <a:off x="1664911" y="2895669"/>
            <a:ext cx="380198" cy="389823"/>
          </a:xfrm>
          <a:prstGeom prst="ellipse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E3B723-0C25-4447-83E5-65F4C4B7E234}"/>
              </a:ext>
            </a:extLst>
          </p:cNvPr>
          <p:cNvSpPr/>
          <p:nvPr/>
        </p:nvSpPr>
        <p:spPr>
          <a:xfrm>
            <a:off x="2530342" y="2942561"/>
            <a:ext cx="380198" cy="389823"/>
          </a:xfrm>
          <a:prstGeom prst="ellipse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BCB846-771C-4B77-AF3B-C279AE06B974}"/>
              </a:ext>
            </a:extLst>
          </p:cNvPr>
          <p:cNvSpPr/>
          <p:nvPr/>
        </p:nvSpPr>
        <p:spPr>
          <a:xfrm>
            <a:off x="6097774" y="3070972"/>
            <a:ext cx="380198" cy="389823"/>
          </a:xfrm>
          <a:prstGeom prst="ellipse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281D43A-ECA7-437D-BC0E-CF6409D2E3D6}"/>
              </a:ext>
            </a:extLst>
          </p:cNvPr>
          <p:cNvSpPr/>
          <p:nvPr/>
        </p:nvSpPr>
        <p:spPr>
          <a:xfrm>
            <a:off x="7340666" y="1971273"/>
            <a:ext cx="380198" cy="389823"/>
          </a:xfrm>
          <a:prstGeom prst="ellipse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98A7A5-648B-4679-9AE6-158FFED938E6}"/>
              </a:ext>
            </a:extLst>
          </p:cNvPr>
          <p:cNvSpPr txBox="1"/>
          <p:nvPr/>
        </p:nvSpPr>
        <p:spPr>
          <a:xfrm>
            <a:off x="216569" y="5165427"/>
            <a:ext cx="8718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Circles are in the mid-range of 0-5% central…</a:t>
            </a:r>
          </a:p>
          <a:p>
            <a:pPr algn="ctr"/>
            <a:r>
              <a:rPr lang="en-US" sz="800" dirty="0"/>
              <a:t> </a:t>
            </a:r>
          </a:p>
          <a:p>
            <a:pPr algn="ctr"/>
            <a:r>
              <a:rPr lang="en-US" sz="2400" dirty="0"/>
              <a:t>Above “parametric” relation is just not true in IP-</a:t>
            </a:r>
            <a:r>
              <a:rPr lang="en-US" sz="2400" dirty="0" err="1"/>
              <a:t>Jazma</a:t>
            </a:r>
            <a:r>
              <a:rPr lang="en-US" sz="2400" dirty="0"/>
              <a:t>.    </a:t>
            </a:r>
          </a:p>
          <a:p>
            <a:pPr algn="ctr"/>
            <a:r>
              <a:rPr lang="en-US" sz="2400" dirty="0"/>
              <a:t>I am not sure how this can be true in the full MSTV, and it is essential to their result since v</a:t>
            </a:r>
            <a:r>
              <a:rPr lang="en-US" sz="2400" baseline="-25000" dirty="0"/>
              <a:t>2</a:t>
            </a:r>
            <a:r>
              <a:rPr lang="en-US" sz="2400" dirty="0"/>
              <a:t> is directly related to Q</a:t>
            </a:r>
            <a:r>
              <a:rPr lang="en-US" sz="2400" baseline="-25000" dirty="0"/>
              <a:t>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9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3BAD6E-C797-41B6-9512-D5FDEB4A31A3}"/>
              </a:ext>
            </a:extLst>
          </p:cNvPr>
          <p:cNvSpPr/>
          <p:nvPr/>
        </p:nvSpPr>
        <p:spPr>
          <a:xfrm>
            <a:off x="378669" y="2140780"/>
            <a:ext cx="4711566" cy="3490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78F74-870F-426F-BC26-7E360C84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314F1-256A-47ED-A16A-3A33C36A031D}"/>
              </a:ext>
            </a:extLst>
          </p:cNvPr>
          <p:cNvSpPr txBox="1"/>
          <p:nvPr/>
        </p:nvSpPr>
        <p:spPr>
          <a:xfrm>
            <a:off x="3132371" y="2927"/>
            <a:ext cx="281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B350-C489-4161-8121-B0207346BF99}"/>
              </a:ext>
            </a:extLst>
          </p:cNvPr>
          <p:cNvSpPr txBox="1"/>
          <p:nvPr/>
        </p:nvSpPr>
        <p:spPr>
          <a:xfrm>
            <a:off x="274524" y="714561"/>
            <a:ext cx="856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valid is the dilute-dense limit when we effectively </a:t>
            </a:r>
          </a:p>
          <a:p>
            <a:pPr algn="ctr"/>
            <a:r>
              <a:rPr lang="en-US" sz="2400" dirty="0"/>
              <a:t>select on events that are </a:t>
            </a:r>
          </a:p>
          <a:p>
            <a:pPr algn="ctr"/>
            <a:r>
              <a:rPr lang="en-US" sz="2400" dirty="0"/>
              <a:t>larger fluctuations in the projectile saturation scale?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631A5-579D-4413-A646-CA25772A1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" t="11029" r="44421" b="25438"/>
          <a:stretch/>
        </p:blipFill>
        <p:spPr>
          <a:xfrm>
            <a:off x="378669" y="2140780"/>
            <a:ext cx="4711566" cy="326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007EA-ABCD-4867-B08E-CC5B0D2BE1EA}"/>
              </a:ext>
            </a:extLst>
          </p:cNvPr>
          <p:cNvSpPr txBox="1"/>
          <p:nvPr/>
        </p:nvSpPr>
        <p:spPr>
          <a:xfrm>
            <a:off x="5258838" y="2570294"/>
            <a:ext cx="3885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d+Au</a:t>
            </a:r>
            <a:r>
              <a:rPr lang="en-US" sz="2000" dirty="0"/>
              <a:t> 0-5% high </a:t>
            </a:r>
            <a:r>
              <a:rPr lang="en-US" sz="2000" dirty="0" err="1"/>
              <a:t>mult</a:t>
            </a:r>
            <a:r>
              <a:rPr lang="en-US" sz="2000" dirty="0"/>
              <a:t>. events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Ratio Q</a:t>
            </a:r>
            <a:r>
              <a:rPr lang="en-US" sz="2000" baseline="-25000" dirty="0"/>
              <a:t>s</a:t>
            </a:r>
            <a:r>
              <a:rPr lang="en-US" sz="2000" baseline="30000" dirty="0"/>
              <a:t>2 </a:t>
            </a:r>
            <a:r>
              <a:rPr lang="en-US" sz="2000" dirty="0"/>
              <a:t>(</a:t>
            </a:r>
            <a:r>
              <a:rPr lang="en-US" sz="2000" dirty="0" err="1"/>
              <a:t>proj</a:t>
            </a:r>
            <a:r>
              <a:rPr lang="en-US" sz="2000" dirty="0"/>
              <a:t>) / Q</a:t>
            </a:r>
            <a:r>
              <a:rPr lang="en-US" sz="2000" baseline="-25000" dirty="0"/>
              <a:t>s</a:t>
            </a:r>
            <a:r>
              <a:rPr lang="en-US" sz="2000" baseline="30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targ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/>
              <a:t>weighted by the gluon contribution in that lattice cell (dilute-dense)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75BD3-20D3-43ED-BFD1-C9425C24053F}"/>
              </a:ext>
            </a:extLst>
          </p:cNvPr>
          <p:cNvSpPr txBox="1"/>
          <p:nvPr/>
        </p:nvSpPr>
        <p:spPr>
          <a:xfrm>
            <a:off x="2847549" y="5262396"/>
            <a:ext cx="1944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proj</a:t>
            </a:r>
            <a:r>
              <a:rPr lang="en-US" dirty="0">
                <a:solidFill>
                  <a:schemeClr val="bg1"/>
                </a:solidFill>
              </a:rPr>
              <a:t>)/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targ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65C34-44A2-4D99-A5CB-46CBC750C338}"/>
              </a:ext>
            </a:extLst>
          </p:cNvPr>
          <p:cNvCxnSpPr/>
          <p:nvPr/>
        </p:nvCxnSpPr>
        <p:spPr>
          <a:xfrm flipV="1">
            <a:off x="3132371" y="2357348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D40C8-D354-4398-A28A-A474C06B9FB9}"/>
              </a:ext>
            </a:extLst>
          </p:cNvPr>
          <p:cNvCxnSpPr/>
          <p:nvPr/>
        </p:nvCxnSpPr>
        <p:spPr>
          <a:xfrm flipV="1">
            <a:off x="2413670" y="2413494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AE19DD-AB33-4DD8-81A9-590F51923A3E}"/>
              </a:ext>
            </a:extLst>
          </p:cNvPr>
          <p:cNvSpPr txBox="1"/>
          <p:nvPr/>
        </p:nvSpPr>
        <p:spPr>
          <a:xfrm>
            <a:off x="2894165" y="20901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0574C-7F81-4AA7-9BAD-4538B95D0B4F}"/>
              </a:ext>
            </a:extLst>
          </p:cNvPr>
          <p:cNvSpPr txBox="1"/>
          <p:nvPr/>
        </p:nvSpPr>
        <p:spPr>
          <a:xfrm>
            <a:off x="2108102" y="20789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AA2AE-70FD-4E9B-9628-5F3713F03706}"/>
              </a:ext>
            </a:extLst>
          </p:cNvPr>
          <p:cNvSpPr txBox="1"/>
          <p:nvPr/>
        </p:nvSpPr>
        <p:spPr>
          <a:xfrm>
            <a:off x="274524" y="6030398"/>
            <a:ext cx="880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Naively might have thought ratio ~ 1 / A</a:t>
            </a:r>
            <a:r>
              <a:rPr lang="en-US" sz="2000" baseline="30000" dirty="0">
                <a:solidFill>
                  <a:srgbClr val="FFFF00"/>
                </a:solidFill>
              </a:rPr>
              <a:t>1/3</a:t>
            </a:r>
            <a:r>
              <a:rPr lang="en-US" sz="2000" dirty="0">
                <a:solidFill>
                  <a:srgbClr val="FFFF00"/>
                </a:solidFill>
              </a:rPr>
              <a:t> ~ 0.2, but here we are selecting out fluctuations and cells with highest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baseline="30000" dirty="0"/>
              <a:t> </a:t>
            </a:r>
            <a:r>
              <a:rPr lang="en-US" sz="2000" dirty="0">
                <a:solidFill>
                  <a:srgbClr val="FFFF00"/>
                </a:solidFill>
              </a:rPr>
              <a:t>(projectile).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1382DE-F81A-46F6-B08B-A62F1400AEA7}"/>
              </a:ext>
            </a:extLst>
          </p:cNvPr>
          <p:cNvCxnSpPr/>
          <p:nvPr/>
        </p:nvCxnSpPr>
        <p:spPr>
          <a:xfrm flipV="1">
            <a:off x="1478416" y="2354137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7206A5-2EC5-4BB8-A8CB-28166CA4F810}"/>
              </a:ext>
            </a:extLst>
          </p:cNvPr>
          <p:cNvSpPr txBox="1"/>
          <p:nvPr/>
        </p:nvSpPr>
        <p:spPr>
          <a:xfrm>
            <a:off x="1231426" y="206212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37780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/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D2A7-C2A1-4A14-A1A9-B65B2EE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FF41-DBEE-4B0D-9352-1192A4AF9830}"/>
              </a:ext>
            </a:extLst>
          </p:cNvPr>
          <p:cNvSpPr txBox="1"/>
          <p:nvPr/>
        </p:nvSpPr>
        <p:spPr>
          <a:xfrm>
            <a:off x="140768" y="5238187"/>
            <a:ext cx="8922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also obtain a reasonable (slightly worse) description of the data.</a:t>
            </a:r>
          </a:p>
          <a:p>
            <a:pPr algn="ctr"/>
            <a:r>
              <a:rPr lang="en-US" sz="2400" dirty="0"/>
              <a:t>Modest adjustment of IP-Sat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would allow better tuning.   </a:t>
            </a:r>
          </a:p>
          <a:p>
            <a:pPr algn="ctr"/>
            <a:r>
              <a:rPr lang="en-US" sz="900" dirty="0"/>
              <a:t>  </a:t>
            </a:r>
          </a:p>
          <a:p>
            <a:pPr algn="ctr"/>
            <a:r>
              <a:rPr lang="en-US" sz="2400" dirty="0"/>
              <a:t>N.B. No correlation between 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projectile and gluon multiplicity.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67A3-FCFA-4FA9-9CC2-1D7CB7C7E11D}"/>
              </a:ext>
            </a:extLst>
          </p:cNvPr>
          <p:cNvSpPr txBox="1"/>
          <p:nvPr/>
        </p:nvSpPr>
        <p:spPr>
          <a:xfrm>
            <a:off x="179268" y="0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Dense-Dense,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5CCE-A64E-4625-BA93-2C470529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71849" y="148666"/>
            <a:ext cx="779646" cy="65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C8901-3039-48A6-ADC3-E28C3946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03" y="1051592"/>
            <a:ext cx="4419948" cy="41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0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61C08C-58B9-4C5B-9355-981FD419EEC8}"/>
              </a:ext>
            </a:extLst>
          </p:cNvPr>
          <p:cNvSpPr/>
          <p:nvPr/>
        </p:nvSpPr>
        <p:spPr>
          <a:xfrm>
            <a:off x="3724977" y="4307305"/>
            <a:ext cx="5419022" cy="25506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D4C05-2538-4198-A297-36EC600F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0F734-8849-4435-9438-D63A6C5D32DB}"/>
              </a:ext>
            </a:extLst>
          </p:cNvPr>
          <p:cNvSpPr txBox="1"/>
          <p:nvPr/>
        </p:nvSpPr>
        <p:spPr>
          <a:xfrm>
            <a:off x="39101" y="3393462"/>
            <a:ext cx="335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IP-</a:t>
            </a:r>
            <a:r>
              <a:rPr lang="en-US" dirty="0" err="1">
                <a:solidFill>
                  <a:srgbClr val="FF0000"/>
                </a:solidFill>
              </a:rPr>
              <a:t>Jazma</a:t>
            </a:r>
            <a:r>
              <a:rPr lang="en-US" dirty="0">
                <a:solidFill>
                  <a:srgbClr val="FF0000"/>
                </a:solidFill>
              </a:rPr>
              <a:t> (dense-dense, no Q </a:t>
            </a:r>
            <a:r>
              <a:rPr lang="en-US" dirty="0" err="1">
                <a:solidFill>
                  <a:srgbClr val="FF0000"/>
                </a:solidFill>
              </a:rPr>
              <a:t>fluc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56F15-5361-41C8-8634-8537D426D1AF}"/>
              </a:ext>
            </a:extLst>
          </p:cNvPr>
          <p:cNvSpPr txBox="1"/>
          <p:nvPr/>
        </p:nvSpPr>
        <p:spPr>
          <a:xfrm>
            <a:off x="177893" y="0"/>
            <a:ext cx="303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IP-</a:t>
            </a:r>
            <a:r>
              <a:rPr lang="en-US" dirty="0" err="1">
                <a:solidFill>
                  <a:srgbClr val="FF0000"/>
                </a:solidFill>
              </a:rPr>
              <a:t>Jazma</a:t>
            </a:r>
            <a:r>
              <a:rPr lang="en-US" dirty="0">
                <a:solidFill>
                  <a:srgbClr val="FF0000"/>
                </a:solidFill>
              </a:rPr>
              <a:t> (dilute-dense, Q </a:t>
            </a:r>
            <a:r>
              <a:rPr lang="en-US" dirty="0" err="1">
                <a:solidFill>
                  <a:srgbClr val="FF0000"/>
                </a:solidFill>
              </a:rPr>
              <a:t>fluc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CC506F-C66F-4B84-9874-A8AB08D371B5}"/>
              </a:ext>
            </a:extLst>
          </p:cNvPr>
          <p:cNvSpPr txBox="1"/>
          <p:nvPr/>
        </p:nvSpPr>
        <p:spPr>
          <a:xfrm>
            <a:off x="3508408" y="170184"/>
            <a:ext cx="5443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obtains similar agreement in </a:t>
            </a:r>
          </a:p>
          <a:p>
            <a:pPr algn="ctr"/>
            <a:endParaRPr lang="en-US" sz="2400" dirty="0"/>
          </a:p>
          <a:p>
            <a:pPr marL="457200" indent="-457200" algn="ctr">
              <a:buAutoNum type="arabicParenBoth"/>
            </a:pPr>
            <a:r>
              <a:rPr lang="en-US" sz="2400" dirty="0"/>
              <a:t>a picture assuming large fluctuations in the projectile saturation scale</a:t>
            </a:r>
          </a:p>
          <a:p>
            <a:pPr algn="ctr"/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(2) a picture with a fixed projectile and an increasingly thick nuclear target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Of course the v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glasma</a:t>
            </a:r>
            <a:r>
              <a:rPr lang="en-US" sz="2400" dirty="0"/>
              <a:t> correlations implied are completely different in the two scenarios</a:t>
            </a:r>
          </a:p>
          <a:p>
            <a:pPr algn="ctr"/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02D407-B941-4388-B3AF-B2F08CD6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88" y="4365504"/>
            <a:ext cx="3128211" cy="2496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B13CD8-0B40-4099-8BB6-355C280C53D4}"/>
              </a:ext>
            </a:extLst>
          </p:cNvPr>
          <p:cNvSpPr txBox="1"/>
          <p:nvPr/>
        </p:nvSpPr>
        <p:spPr>
          <a:xfrm>
            <a:off x="3758665" y="4694499"/>
            <a:ext cx="2196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Scenario (2) is just called  wounded nucleon scaling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411BA6-92E0-4474-9988-902D1005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04" y="3815180"/>
            <a:ext cx="3113923" cy="2906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F91FB9-00F5-4E97-B704-5788937BA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93" y="380423"/>
            <a:ext cx="3124635" cy="30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4A0B-5BA9-40C5-97E2-DFFA8D47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0DC54-3930-41F9-9388-D75E2CB3F120}"/>
              </a:ext>
            </a:extLst>
          </p:cNvPr>
          <p:cNvSpPr txBox="1"/>
          <p:nvPr/>
        </p:nvSpPr>
        <p:spPr>
          <a:xfrm>
            <a:off x="230063" y="149191"/>
            <a:ext cx="874685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Code is all publicly available and documented.  </a:t>
            </a:r>
          </a:p>
          <a:p>
            <a:r>
              <a:rPr lang="en-US" sz="2800" dirty="0"/>
              <a:t>Multiple groups cross checking and producing consistent results (for example </a:t>
            </a:r>
            <a:r>
              <a:rPr lang="en-US" sz="2800" dirty="0" err="1"/>
              <a:t>iEBE</a:t>
            </a:r>
            <a:r>
              <a:rPr lang="en-US" sz="2800" dirty="0"/>
              <a:t>-VISHNU).</a:t>
            </a:r>
          </a:p>
          <a:p>
            <a:endParaRPr lang="en-US" sz="2800" dirty="0"/>
          </a:p>
          <a:p>
            <a:r>
              <a:rPr lang="en-US" sz="2800" dirty="0"/>
              <a:t>What are the systematic uncertainties, open items? 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MC </a:t>
            </a:r>
            <a:r>
              <a:rPr lang="en-US" sz="2800" dirty="0" err="1">
                <a:solidFill>
                  <a:srgbClr val="FFFF00"/>
                </a:solidFill>
              </a:rPr>
              <a:t>Glauber</a:t>
            </a:r>
            <a:r>
              <a:rPr lang="en-US" sz="2800" dirty="0">
                <a:solidFill>
                  <a:srgbClr val="FFFF00"/>
                </a:solidFill>
              </a:rPr>
              <a:t> + Constituent Quarks needed for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 and includes some Gaussian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value for local “gluon cloud”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Bulk viscosity important to temper large radial expansion in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, but not as critical in A+A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Pre-equilibrium (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 or not (SONIC)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Unknown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/s(T) value.                                       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 results with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/s = 1/4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FFFF00"/>
                </a:solidFill>
              </a:rPr>
              <a:t> for all systems.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Hadronic cascade model (B3D in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Important questions about hydro far from equilibrium which is an entire other talk (!)</a:t>
            </a:r>
          </a:p>
          <a:p>
            <a:pPr marL="514350" indent="-514350">
              <a:buAutoNum type="alphaLcParenR"/>
            </a:pPr>
            <a:endParaRPr lang="en-US" sz="2800" dirty="0"/>
          </a:p>
          <a:p>
            <a:pPr marL="514350" indent="-514350">
              <a:buAutoNum type="alphaL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9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F1DB4-4A08-4762-82AE-399F69ED2460}"/>
              </a:ext>
            </a:extLst>
          </p:cNvPr>
          <p:cNvSpPr/>
          <p:nvPr/>
        </p:nvSpPr>
        <p:spPr>
          <a:xfrm>
            <a:off x="43314" y="635267"/>
            <a:ext cx="9100686" cy="34265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BE25-132D-4737-B181-77248FC0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6115A-818C-4659-AE1B-C1E888D5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t="12326" r="58578" b="12620"/>
          <a:stretch/>
        </p:blipFill>
        <p:spPr>
          <a:xfrm>
            <a:off x="72192" y="4112352"/>
            <a:ext cx="2574009" cy="27456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8AEBA-8BEC-4BE7-9950-C03980C83A0B}"/>
              </a:ext>
            </a:extLst>
          </p:cNvPr>
          <p:cNvSpPr txBox="1"/>
          <p:nvPr/>
        </p:nvSpPr>
        <p:spPr>
          <a:xfrm>
            <a:off x="2889984" y="4344201"/>
            <a:ext cx="6071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calculation for </a:t>
            </a:r>
            <a:r>
              <a:rPr lang="en-US" sz="2400" dirty="0" err="1">
                <a:solidFill>
                  <a:srgbClr val="FFFF00"/>
                </a:solidFill>
              </a:rPr>
              <a:t>Au+Au</a:t>
            </a:r>
            <a:r>
              <a:rPr lang="en-US" sz="2400" dirty="0">
                <a:solidFill>
                  <a:srgbClr val="FFFF00"/>
                </a:solidFill>
              </a:rPr>
              <a:t> b=9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events in dense-dense limit, no Q</a:t>
            </a:r>
            <a:r>
              <a:rPr lang="en-US" sz="2400" baseline="-25000" dirty="0">
                <a:solidFill>
                  <a:srgbClr val="FFFF00"/>
                </a:solidFill>
              </a:rPr>
              <a:t>s,0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fluctuation,.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Note the gluon distribution is not Gaussian (red line)  and has a high side skew (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 dist.).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Nothing to do with 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flux tubes.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9AC9-9E7F-4B42-93E8-7D87F1FD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39" y="635267"/>
            <a:ext cx="3604661" cy="324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A1630-4694-4017-AAED-6C41C40E2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7"/>
          <a:stretch/>
        </p:blipFill>
        <p:spPr>
          <a:xfrm>
            <a:off x="202437" y="1558851"/>
            <a:ext cx="5282214" cy="218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40D8A-DA38-42FF-8FAE-88281AD5936D}"/>
              </a:ext>
            </a:extLst>
          </p:cNvPr>
          <p:cNvSpPr txBox="1"/>
          <p:nvPr/>
        </p:nvSpPr>
        <p:spPr>
          <a:xfrm>
            <a:off x="5746287" y="3792334"/>
            <a:ext cx="305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https://arxiv.org/abs/1202.6646v2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E3597-3407-42F3-833B-592CBDCDB8C0}"/>
              </a:ext>
            </a:extLst>
          </p:cNvPr>
          <p:cNvSpPr txBox="1"/>
          <p:nvPr/>
        </p:nvSpPr>
        <p:spPr>
          <a:xfrm>
            <a:off x="2555507" y="0"/>
            <a:ext cx="375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Let the Buyer Beware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AA498-793E-4AC3-ABB4-C9544360125F}"/>
              </a:ext>
            </a:extLst>
          </p:cNvPr>
          <p:cNvSpPr/>
          <p:nvPr/>
        </p:nvSpPr>
        <p:spPr>
          <a:xfrm>
            <a:off x="3787541" y="3522406"/>
            <a:ext cx="1607419" cy="2261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3E5B41-5B20-40A8-BFBA-1795057D1F27}"/>
              </a:ext>
            </a:extLst>
          </p:cNvPr>
          <p:cNvCxnSpPr/>
          <p:nvPr/>
        </p:nvCxnSpPr>
        <p:spPr>
          <a:xfrm>
            <a:off x="1491916" y="2998273"/>
            <a:ext cx="3903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9D6E86-E641-4081-AECE-D059102176AA}"/>
              </a:ext>
            </a:extLst>
          </p:cNvPr>
          <p:cNvCxnSpPr>
            <a:cxnSpLocks/>
          </p:cNvCxnSpPr>
          <p:nvPr/>
        </p:nvCxnSpPr>
        <p:spPr>
          <a:xfrm>
            <a:off x="276726" y="3280614"/>
            <a:ext cx="5065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9B68-9F3F-4AFA-932C-FF11D96CA0BE}"/>
              </a:ext>
            </a:extLst>
          </p:cNvPr>
          <p:cNvCxnSpPr>
            <a:cxnSpLocks/>
          </p:cNvCxnSpPr>
          <p:nvPr/>
        </p:nvCxnSpPr>
        <p:spPr>
          <a:xfrm>
            <a:off x="276726" y="3522406"/>
            <a:ext cx="1378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2499FF-549A-43AF-B091-063E5F236138}"/>
              </a:ext>
            </a:extLst>
          </p:cNvPr>
          <p:cNvSpPr txBox="1"/>
          <p:nvPr/>
        </p:nvSpPr>
        <p:spPr>
          <a:xfrm>
            <a:off x="2193432" y="919276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Glasma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0865A-4F17-4FE8-A69B-C6596EBADA34}"/>
              </a:ext>
            </a:extLst>
          </p:cNvPr>
          <p:cNvSpPr txBox="1"/>
          <p:nvPr/>
        </p:nvSpPr>
        <p:spPr>
          <a:xfrm>
            <a:off x="647045" y="6125518"/>
            <a:ext cx="142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Jazma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0B5065-3630-4C30-8EA2-031375A2AC22}"/>
              </a:ext>
            </a:extLst>
          </p:cNvPr>
          <p:cNvSpPr txBox="1"/>
          <p:nvPr/>
        </p:nvSpPr>
        <p:spPr>
          <a:xfrm>
            <a:off x="1395670" y="6627514"/>
            <a:ext cx="12399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dET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dy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a.u</a:t>
            </a:r>
            <a:r>
              <a:rPr lang="en-US" sz="14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698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1A84F-319B-4396-9E2F-4CBAA526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42A17-DB03-4A60-AC98-983179FB4716}"/>
              </a:ext>
            </a:extLst>
          </p:cNvPr>
          <p:cNvSpPr txBox="1"/>
          <p:nvPr/>
        </p:nvSpPr>
        <p:spPr>
          <a:xfrm>
            <a:off x="2299004" y="138192"/>
            <a:ext cx="4891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Where do the checks stand?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D9076-2636-41DC-B964-D0C75F79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194" y="955282"/>
            <a:ext cx="4158114" cy="2825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467999-B101-485C-91B2-2D4285A0E857}"/>
              </a:ext>
            </a:extLst>
          </p:cNvPr>
          <p:cNvSpPr txBox="1"/>
          <p:nvPr/>
        </p:nvSpPr>
        <p:spPr>
          <a:xfrm>
            <a:off x="219951" y="4134612"/>
            <a:ext cx="857129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Length scale of aligned color fields?   Color confinement?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Saturation physics in RHIC proton? 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Do these large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fluctuations make sense?   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Dilute-dense means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 &lt;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targ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Target gluon “seeing” a single domain for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  <a:endParaRPr lang="en-US" sz="1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All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values need strict definition and numbers in all cases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C353F-6200-459F-B905-ED14842D4F62}"/>
              </a:ext>
            </a:extLst>
          </p:cNvPr>
          <p:cNvSpPr txBox="1"/>
          <p:nvPr/>
        </p:nvSpPr>
        <p:spPr>
          <a:xfrm>
            <a:off x="219951" y="840339"/>
            <a:ext cx="447236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unable to reproduce MSTV explanation of ordering.</a:t>
            </a:r>
          </a:p>
          <a:p>
            <a:r>
              <a:rPr lang="en-US" sz="1600" dirty="0"/>
              <a:t> </a:t>
            </a:r>
          </a:p>
          <a:p>
            <a:r>
              <a:rPr lang="en-US" sz="2400" dirty="0"/>
              <a:t>Need to have a complete set of comparison figures with the full MSTV calculation to resolve.</a:t>
            </a:r>
          </a:p>
          <a:p>
            <a:r>
              <a:rPr lang="en-US" sz="1100" dirty="0"/>
              <a:t>  </a:t>
            </a:r>
          </a:p>
          <a:p>
            <a:r>
              <a:rPr lang="en-US" sz="2400" dirty="0"/>
              <a:t>Publicly available code?</a:t>
            </a:r>
          </a:p>
          <a:p>
            <a:r>
              <a:rPr lang="en-US" sz="1200" dirty="0"/>
              <a:t> </a:t>
            </a:r>
          </a:p>
          <a:p>
            <a:r>
              <a:rPr lang="en-US" sz="2400" u="sng" dirty="0"/>
              <a:t>IP-</a:t>
            </a:r>
            <a:r>
              <a:rPr lang="en-US" sz="2400" u="sng" dirty="0" err="1"/>
              <a:t>Jazma</a:t>
            </a:r>
            <a:r>
              <a:rPr lang="en-US" sz="2400" u="sng" dirty="0"/>
              <a:t> with v</a:t>
            </a:r>
            <a:r>
              <a:rPr lang="en-US" sz="2400" u="sng" baseline="-25000" dirty="0"/>
              <a:t>2</a:t>
            </a:r>
            <a:r>
              <a:rPr lang="en-US" sz="2400" u="sng" dirty="0"/>
              <a:t>/v</a:t>
            </a:r>
            <a:r>
              <a:rPr lang="en-US" sz="2400" u="sng" baseline="-25000" dirty="0"/>
              <a:t>3</a:t>
            </a:r>
            <a:r>
              <a:rPr lang="en-US" sz="2400" u="sng" dirty="0"/>
              <a:t> calculation?</a:t>
            </a:r>
          </a:p>
        </p:txBody>
      </p:sp>
    </p:spTree>
    <p:extLst>
      <p:ext uri="{BB962C8B-B14F-4D97-AF65-F5344CB8AC3E}">
        <p14:creationId xmlns:p14="http://schemas.microsoft.com/office/powerpoint/2010/main" val="29152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C717-2748-448E-A11A-39CD3A5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FE116-512E-435D-8637-7A041BA4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4" y="2517006"/>
            <a:ext cx="4552944" cy="3981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7DA08-A394-4B11-9C48-43EFF04FCE5A}"/>
              </a:ext>
            </a:extLst>
          </p:cNvPr>
          <p:cNvSpPr txBox="1"/>
          <p:nvPr/>
        </p:nvSpPr>
        <p:spPr>
          <a:xfrm>
            <a:off x="144379" y="75193"/>
            <a:ext cx="93413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thing is clear… 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MSTV prediction that turns out to be another </a:t>
            </a:r>
            <a:r>
              <a:rPr lang="en-US" sz="2800" dirty="0" err="1"/>
              <a:t>postdiction</a:t>
            </a:r>
            <a:r>
              <a:rPr lang="en-US" sz="2800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20BA3-9B4C-4912-B9BF-4B0254FC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2" y="650399"/>
            <a:ext cx="7620147" cy="1105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3939E-C016-4A85-B271-8DEC3709907C}"/>
              </a:ext>
            </a:extLst>
          </p:cNvPr>
          <p:cNvSpPr txBox="1"/>
          <p:nvPr/>
        </p:nvSpPr>
        <p:spPr>
          <a:xfrm>
            <a:off x="5115827" y="3657599"/>
            <a:ext cx="3686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Existing PHENIX measurement already rules this out!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28ECD0-C886-47DC-8D8E-5E53B14A72DD}"/>
              </a:ext>
            </a:extLst>
          </p:cNvPr>
          <p:cNvSpPr/>
          <p:nvPr/>
        </p:nvSpPr>
        <p:spPr>
          <a:xfrm>
            <a:off x="717082" y="664838"/>
            <a:ext cx="3315903" cy="3127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18D25B-E6DA-41D6-B7CD-5DA644752C8E}"/>
              </a:ext>
            </a:extLst>
          </p:cNvPr>
          <p:cNvSpPr/>
          <p:nvPr/>
        </p:nvSpPr>
        <p:spPr>
          <a:xfrm>
            <a:off x="1410101" y="4081112"/>
            <a:ext cx="3238901" cy="1790299"/>
          </a:xfrm>
          <a:custGeom>
            <a:avLst/>
            <a:gdLst>
              <a:gd name="connsiteX0" fmla="*/ 0 w 3238901"/>
              <a:gd name="connsiteY0" fmla="*/ 1790299 h 1790299"/>
              <a:gd name="connsiteX1" fmla="*/ 668956 w 3238901"/>
              <a:gd name="connsiteY1" fmla="*/ 1284972 h 1790299"/>
              <a:gd name="connsiteX2" fmla="*/ 1323474 w 3238901"/>
              <a:gd name="connsiteY2" fmla="*/ 798896 h 1790299"/>
              <a:gd name="connsiteX3" fmla="*/ 1963554 w 3238901"/>
              <a:gd name="connsiteY3" fmla="*/ 389823 h 1790299"/>
              <a:gd name="connsiteX4" fmla="*/ 2613259 w 3238901"/>
              <a:gd name="connsiteY4" fmla="*/ 110690 h 1790299"/>
              <a:gd name="connsiteX5" fmla="*/ 3238901 w 32389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901" h="1790299">
                <a:moveTo>
                  <a:pt x="0" y="1790299"/>
                </a:moveTo>
                <a:lnTo>
                  <a:pt x="668956" y="1284972"/>
                </a:lnTo>
                <a:cubicBezTo>
                  <a:pt x="889535" y="1119738"/>
                  <a:pt x="1107708" y="948087"/>
                  <a:pt x="1323474" y="798896"/>
                </a:cubicBezTo>
                <a:cubicBezTo>
                  <a:pt x="1539240" y="649704"/>
                  <a:pt x="1748590" y="504524"/>
                  <a:pt x="1963554" y="389823"/>
                </a:cubicBezTo>
                <a:cubicBezTo>
                  <a:pt x="2178518" y="275122"/>
                  <a:pt x="2400701" y="175661"/>
                  <a:pt x="2613259" y="110690"/>
                </a:cubicBezTo>
                <a:cubicBezTo>
                  <a:pt x="2825817" y="45719"/>
                  <a:pt x="3032359" y="22859"/>
                  <a:pt x="323890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67492E-EFA3-4734-A1FB-D7944836D1F6}"/>
              </a:ext>
            </a:extLst>
          </p:cNvPr>
          <p:cNvSpPr/>
          <p:nvPr/>
        </p:nvSpPr>
        <p:spPr>
          <a:xfrm>
            <a:off x="1461428" y="4089131"/>
            <a:ext cx="3238901" cy="1790299"/>
          </a:xfrm>
          <a:custGeom>
            <a:avLst/>
            <a:gdLst>
              <a:gd name="connsiteX0" fmla="*/ 0 w 3238901"/>
              <a:gd name="connsiteY0" fmla="*/ 1790299 h 1790299"/>
              <a:gd name="connsiteX1" fmla="*/ 668956 w 3238901"/>
              <a:gd name="connsiteY1" fmla="*/ 1284972 h 1790299"/>
              <a:gd name="connsiteX2" fmla="*/ 1323474 w 3238901"/>
              <a:gd name="connsiteY2" fmla="*/ 798896 h 1790299"/>
              <a:gd name="connsiteX3" fmla="*/ 1963554 w 3238901"/>
              <a:gd name="connsiteY3" fmla="*/ 389823 h 1790299"/>
              <a:gd name="connsiteX4" fmla="*/ 2613259 w 3238901"/>
              <a:gd name="connsiteY4" fmla="*/ 110690 h 1790299"/>
              <a:gd name="connsiteX5" fmla="*/ 3238901 w 32389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901" h="1790299">
                <a:moveTo>
                  <a:pt x="0" y="1790299"/>
                </a:moveTo>
                <a:lnTo>
                  <a:pt x="668956" y="1284972"/>
                </a:lnTo>
                <a:cubicBezTo>
                  <a:pt x="889535" y="1119738"/>
                  <a:pt x="1107708" y="948087"/>
                  <a:pt x="1323474" y="798896"/>
                </a:cubicBezTo>
                <a:cubicBezTo>
                  <a:pt x="1539240" y="649704"/>
                  <a:pt x="1748590" y="504524"/>
                  <a:pt x="1963554" y="389823"/>
                </a:cubicBezTo>
                <a:cubicBezTo>
                  <a:pt x="2178518" y="275122"/>
                  <a:pt x="2400701" y="175661"/>
                  <a:pt x="2613259" y="110690"/>
                </a:cubicBezTo>
                <a:cubicBezTo>
                  <a:pt x="2825817" y="45719"/>
                  <a:pt x="3032359" y="22859"/>
                  <a:pt x="3238901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90B536-CC6F-4CD3-8882-F50E1D596BE1}"/>
              </a:ext>
            </a:extLst>
          </p:cNvPr>
          <p:cNvCxnSpPr/>
          <p:nvPr/>
        </p:nvCxnSpPr>
        <p:spPr>
          <a:xfrm>
            <a:off x="2538566" y="5476775"/>
            <a:ext cx="2864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B3BF27-6B94-49DA-9875-20B802789471}"/>
              </a:ext>
            </a:extLst>
          </p:cNvPr>
          <p:cNvCxnSpPr/>
          <p:nvPr/>
        </p:nvCxnSpPr>
        <p:spPr>
          <a:xfrm>
            <a:off x="2551396" y="5720618"/>
            <a:ext cx="286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C6959A-2C58-45C0-825B-ED9AF99015A4}"/>
              </a:ext>
            </a:extLst>
          </p:cNvPr>
          <p:cNvSpPr txBox="1"/>
          <p:nvPr/>
        </p:nvSpPr>
        <p:spPr>
          <a:xfrm>
            <a:off x="2917014" y="55293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MSTV </a:t>
            </a:r>
            <a:r>
              <a:rPr lang="en-US" dirty="0" err="1">
                <a:solidFill>
                  <a:srgbClr val="FF0000"/>
                </a:solidFill>
              </a:rPr>
              <a:t>p+Au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DD33F-7615-4007-94D5-E41226BF612A}"/>
              </a:ext>
            </a:extLst>
          </p:cNvPr>
          <p:cNvSpPr txBox="1"/>
          <p:nvPr/>
        </p:nvSpPr>
        <p:spPr>
          <a:xfrm>
            <a:off x="2915403" y="52630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MSTV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d+Au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74C6389-57F0-43ED-97E8-5947FEABA479}"/>
              </a:ext>
            </a:extLst>
          </p:cNvPr>
          <p:cNvCxnSpPr/>
          <p:nvPr/>
        </p:nvCxnSpPr>
        <p:spPr>
          <a:xfrm>
            <a:off x="3227668" y="1656285"/>
            <a:ext cx="1079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6" grpId="0" animBg="1"/>
      <p:bldP spid="19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3BD4-472F-48C5-BFCC-D99BBCFD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C82EC-013F-45AA-AF27-BBAE2F83AC94}"/>
              </a:ext>
            </a:extLst>
          </p:cNvPr>
          <p:cNvSpPr txBox="1"/>
          <p:nvPr/>
        </p:nvSpPr>
        <p:spPr>
          <a:xfrm>
            <a:off x="2839453" y="222244"/>
            <a:ext cx="34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Summary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30364-9147-4607-9110-1AA018A655E0}"/>
              </a:ext>
            </a:extLst>
          </p:cNvPr>
          <p:cNvSpPr txBox="1"/>
          <p:nvPr/>
        </p:nvSpPr>
        <p:spPr>
          <a:xfrm>
            <a:off x="274321" y="1212788"/>
            <a:ext cx="8710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Exciting times for studying small </a:t>
            </a:r>
            <a:r>
              <a:rPr lang="en-US" sz="2400"/>
              <a:t>system collectivity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Completion of experimental geometry scan at RHIC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Best agreement via hydrodynamics with QGP stage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All theory approaches deserve full scrutiny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new tool for identifying the dominant source of fluctuations in the saturation physics framework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Further work to resolve differences in explanations with MSTV result</a:t>
            </a:r>
          </a:p>
        </p:txBody>
      </p:sp>
    </p:spTree>
    <p:extLst>
      <p:ext uri="{BB962C8B-B14F-4D97-AF65-F5344CB8AC3E}">
        <p14:creationId xmlns:p14="http://schemas.microsoft.com/office/powerpoint/2010/main" val="3725344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5D132-8A7B-4557-BAF4-E3A25D9D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D08BD-D041-4FC5-B944-12FF8F060666}"/>
              </a:ext>
            </a:extLst>
          </p:cNvPr>
          <p:cNvSpPr txBox="1"/>
          <p:nvPr/>
        </p:nvSpPr>
        <p:spPr>
          <a:xfrm>
            <a:off x="2897204" y="534202"/>
            <a:ext cx="38087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624676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99BEE-4DB6-4D93-9E14-1BA598B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CD6B4-5ACE-4DAA-9677-E120C1F0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81" y="981468"/>
            <a:ext cx="5764530" cy="389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85308-0531-43E4-853F-00BDA3E11FFF}"/>
              </a:ext>
            </a:extLst>
          </p:cNvPr>
          <p:cNvSpPr txBox="1"/>
          <p:nvPr/>
        </p:nvSpPr>
        <p:spPr>
          <a:xfrm>
            <a:off x="327257" y="97184"/>
            <a:ext cx="852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previous IP-</a:t>
            </a:r>
            <a:r>
              <a:rPr lang="en-US" sz="2400" dirty="0" err="1"/>
              <a:t>Glasma</a:t>
            </a:r>
            <a:r>
              <a:rPr lang="en-US" sz="2400" dirty="0"/>
              <a:t> papers (e.g. arXiv:1311.3636) they point out the huge difference between gluons and hadrons.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A6B8-34E5-4B08-8158-6C69D5A7404D}"/>
              </a:ext>
            </a:extLst>
          </p:cNvPr>
          <p:cNvSpPr txBox="1"/>
          <p:nvPr/>
        </p:nvSpPr>
        <p:spPr>
          <a:xfrm>
            <a:off x="327257" y="5034466"/>
            <a:ext cx="852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this effect ignored in the MSTV paper?   </a:t>
            </a:r>
          </a:p>
          <a:p>
            <a:endParaRPr lang="en-US" sz="2400" dirty="0"/>
          </a:p>
          <a:p>
            <a:r>
              <a:rPr lang="en-US" sz="2400" dirty="0"/>
              <a:t>It would be good to compare the MSTV gluon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 with the published hadron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distribution.   </a:t>
            </a:r>
          </a:p>
        </p:txBody>
      </p:sp>
    </p:spTree>
    <p:extLst>
      <p:ext uri="{BB962C8B-B14F-4D97-AF65-F5344CB8AC3E}">
        <p14:creationId xmlns:p14="http://schemas.microsoft.com/office/powerpoint/2010/main" val="2412967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88F4-A0D4-429D-93FE-D82589CD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E96B-5532-4A71-AA31-675070B10421}"/>
              </a:ext>
            </a:extLst>
          </p:cNvPr>
          <p:cNvSpPr txBox="1"/>
          <p:nvPr/>
        </p:nvSpPr>
        <p:spPr>
          <a:xfrm>
            <a:off x="1586333" y="57773"/>
            <a:ext cx="577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Trento Comment…  arXiv:1412.4708v2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E3B47-1D10-4BB3-BBAC-2E64C8F2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24" y="605768"/>
            <a:ext cx="6396675" cy="231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B7BA2-4798-4669-8B14-21ACF00F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6" y="3086232"/>
            <a:ext cx="3983325" cy="253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66A6D-80C3-41CE-AFBE-BFCE216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92" y="3447180"/>
            <a:ext cx="4188116" cy="151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528F5-20D4-4A97-8C33-288695D71E45}"/>
              </a:ext>
            </a:extLst>
          </p:cNvPr>
          <p:cNvSpPr txBox="1"/>
          <p:nvPr/>
        </p:nvSpPr>
        <p:spPr>
          <a:xfrm>
            <a:off x="250255" y="5753793"/>
            <a:ext cx="8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Trento p=0 is like </a:t>
            </a:r>
            <a:r>
              <a:rPr lang="en-US" sz="2000" dirty="0" err="1"/>
              <a:t>Ncoll</a:t>
            </a:r>
            <a:r>
              <a:rPr lang="en-US" sz="2000" dirty="0"/>
              <a:t> scaling with an impact parameter dependence for N-N collisions.  Thus, with the </a:t>
            </a:r>
            <a:r>
              <a:rPr lang="en-US" sz="2000" u="sng" dirty="0"/>
              <a:t>right parameters</a:t>
            </a:r>
            <a:r>
              <a:rPr lang="en-US" sz="2000" dirty="0"/>
              <a:t>, quite comparable to</a:t>
            </a:r>
          </a:p>
          <a:p>
            <a:pPr algn="ctr"/>
            <a:r>
              <a:rPr lang="en-US" sz="2000" dirty="0"/>
              <a:t> IP-</a:t>
            </a:r>
            <a:r>
              <a:rPr lang="en-US" sz="2000" dirty="0" err="1"/>
              <a:t>Glasma</a:t>
            </a:r>
            <a:r>
              <a:rPr lang="en-US" sz="2000" dirty="0"/>
              <a:t>, IP-</a:t>
            </a:r>
            <a:r>
              <a:rPr lang="en-US" sz="2000" dirty="0" err="1"/>
              <a:t>Jazma</a:t>
            </a:r>
            <a:r>
              <a:rPr lang="en-US" sz="2000" dirty="0"/>
              <a:t> (dense-dense)</a:t>
            </a:r>
          </a:p>
        </p:txBody>
      </p:sp>
    </p:spTree>
    <p:extLst>
      <p:ext uri="{BB962C8B-B14F-4D97-AF65-F5344CB8AC3E}">
        <p14:creationId xmlns:p14="http://schemas.microsoft.com/office/powerpoint/2010/main" val="18890826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90-B7F7-4EA6-AD67-78147C3F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8EB44-EC30-4D91-943A-70A73C83FD1E}"/>
              </a:ext>
            </a:extLst>
          </p:cNvPr>
          <p:cNvSpPr txBox="1"/>
          <p:nvPr/>
        </p:nvSpPr>
        <p:spPr>
          <a:xfrm>
            <a:off x="1588168" y="13061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 Preliminary results shown at QM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95C2E-97A9-4CDE-B346-5A601ADC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9" y="451433"/>
            <a:ext cx="7454767" cy="2858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2502B-20FE-40DF-945C-1CBAC45A6EC6}"/>
              </a:ext>
            </a:extLst>
          </p:cNvPr>
          <p:cNvSpPr txBox="1"/>
          <p:nvPr/>
        </p:nvSpPr>
        <p:spPr>
          <a:xfrm>
            <a:off x="545633" y="3309731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https://indico.cern.ch/event/656452/contributions/2869833/attachments/1649479/2637419/QM18-smallsystem-shengli-10.pdf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5985D-9F0D-4BF5-8C51-C27BD44FD92F}"/>
              </a:ext>
            </a:extLst>
          </p:cNvPr>
          <p:cNvSpPr txBox="1"/>
          <p:nvPr/>
        </p:nvSpPr>
        <p:spPr>
          <a:xfrm>
            <a:off x="4668254" y="3794269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Due to a small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gap, they have a huge non-flow contribution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(even at low </a:t>
            </a:r>
            <a:r>
              <a:rPr lang="en-US" sz="2000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That is why they are so sensitive to the non-flow subtraction.  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PHENIX results checked with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 of 3 units and in systematic uncertainties.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1BBDF-60F1-4DD3-8E0E-6C73B7BB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8974"/>
            <a:ext cx="4470935" cy="31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1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2AD8-EAAE-43EC-9D62-2167346E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FD735-1A2E-4770-B820-DB18DC1A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7" y="499280"/>
            <a:ext cx="5449500" cy="344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CC3B0-5C38-424C-83A8-A1EC69DCE0FC}"/>
              </a:ext>
            </a:extLst>
          </p:cNvPr>
          <p:cNvSpPr txBox="1"/>
          <p:nvPr/>
        </p:nvSpPr>
        <p:spPr>
          <a:xfrm>
            <a:off x="178067" y="94471"/>
            <a:ext cx="603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Romatschke</a:t>
            </a:r>
            <a:r>
              <a:rPr lang="en-US" dirty="0"/>
              <a:t> &amp; </a:t>
            </a:r>
            <a:r>
              <a:rPr lang="en-US" dirty="0" err="1"/>
              <a:t>Romatschke</a:t>
            </a:r>
            <a:r>
              <a:rPr lang="en-US" dirty="0"/>
              <a:t> (https://arxiv.org/abs/1712.05815)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87857-7944-4903-8B6D-B04DA39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" y="3978258"/>
            <a:ext cx="5449501" cy="52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1D1BA-B2DF-484A-BF49-E817C8B2FF68}"/>
              </a:ext>
            </a:extLst>
          </p:cNvPr>
          <p:cNvSpPr txBox="1"/>
          <p:nvPr/>
        </p:nvSpPr>
        <p:spPr>
          <a:xfrm>
            <a:off x="5808847" y="1066868"/>
            <a:ext cx="326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RHIC energies, resulting Gaussian in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has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0.32 fm.    Note that this corresponds to a Gaussian in Q</a:t>
            </a:r>
            <a:r>
              <a:rPr lang="en-US" baseline="-25000" dirty="0"/>
              <a:t>s</a:t>
            </a:r>
            <a:r>
              <a:rPr lang="en-US" dirty="0"/>
              <a:t> with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0.45 fm.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Of course this depends on your choice of B</a:t>
            </a:r>
            <a:r>
              <a:rPr lang="en-US" baseline="-25000" dirty="0"/>
              <a:t>G</a:t>
            </a:r>
            <a:r>
              <a:rPr lang="en-US" dirty="0"/>
              <a:t>, translating into R in the equation below.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6595C-2A63-49C0-86D7-7C755D7E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6" y="5771627"/>
            <a:ext cx="6798900" cy="957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644D-03BA-45AB-BD41-C666B481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18" y="4739915"/>
            <a:ext cx="2837079" cy="88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048D-5983-4290-8FA8-162BA8F64A8F}"/>
              </a:ext>
            </a:extLst>
          </p:cNvPr>
          <p:cNvSpPr txBox="1"/>
          <p:nvPr/>
        </p:nvSpPr>
        <p:spPr>
          <a:xfrm>
            <a:off x="3368842" y="4981074"/>
            <a:ext cx="563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dense-dense limit, just sum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values for each nucleus.</a:t>
            </a:r>
          </a:p>
          <a:p>
            <a:r>
              <a:rPr lang="en-US" dirty="0"/>
              <a:t>Then energy density proportional to T</a:t>
            </a:r>
            <a:r>
              <a:rPr lang="en-US" baseline="-25000" dirty="0"/>
              <a:t>A1A2</a:t>
            </a:r>
            <a:r>
              <a:rPr lang="en-US" dirty="0"/>
              <a:t> scaling</a:t>
            </a:r>
          </a:p>
        </p:txBody>
      </p:sp>
    </p:spTree>
    <p:extLst>
      <p:ext uri="{BB962C8B-B14F-4D97-AF65-F5344CB8AC3E}">
        <p14:creationId xmlns:p14="http://schemas.microsoft.com/office/powerpoint/2010/main" val="947920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AB47D-9BA6-4166-BF15-6D4B5603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011C2-D847-4F67-B734-68F1D6B0EE2D}"/>
              </a:ext>
            </a:extLst>
          </p:cNvPr>
          <p:cNvSpPr txBox="1"/>
          <p:nvPr/>
        </p:nvSpPr>
        <p:spPr>
          <a:xfrm>
            <a:off x="182882" y="269507"/>
            <a:ext cx="873492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Parameters</a:t>
            </a:r>
          </a:p>
          <a:p>
            <a:endParaRPr lang="en-US" dirty="0"/>
          </a:p>
          <a:p>
            <a:r>
              <a:rPr lang="en-US" dirty="0"/>
              <a:t>Qs^2 fluctuations, 0.5 variance in log(Qs^2).    0.5 is said to be fit to the </a:t>
            </a:r>
            <a:r>
              <a:rPr lang="en-US" dirty="0" err="1"/>
              <a:t>d+Au</a:t>
            </a:r>
            <a:r>
              <a:rPr lang="en-US" dirty="0"/>
              <a:t> </a:t>
            </a:r>
            <a:r>
              <a:rPr lang="en-US" dirty="0" err="1"/>
              <a:t>Nch</a:t>
            </a:r>
            <a:r>
              <a:rPr lang="en-US" dirty="0"/>
              <a:t> distribution, but it happens to be identical to the value for LHC </a:t>
            </a:r>
            <a:r>
              <a:rPr lang="en-US" dirty="0" err="1"/>
              <a:t>p+p</a:t>
            </a:r>
            <a:r>
              <a:rPr lang="en-US" dirty="0"/>
              <a:t> from an earlier paper.</a:t>
            </a:r>
          </a:p>
          <a:p>
            <a:endParaRPr lang="en-US" dirty="0"/>
          </a:p>
          <a:p>
            <a:r>
              <a:rPr lang="en-US" dirty="0"/>
              <a:t>R in IP-Sat based on B_G value, nominally constrained by HERA data</a:t>
            </a:r>
          </a:p>
          <a:p>
            <a:endParaRPr lang="en-US" dirty="0"/>
          </a:p>
          <a:p>
            <a:r>
              <a:rPr lang="en-US" dirty="0"/>
              <a:t>Infrared  cutoff m = 0.3 GeV seems large.  Previous paper had systematics with 0.1-0.2 GeV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Rmax</a:t>
            </a:r>
            <a:r>
              <a:rPr lang="en-US" dirty="0">
                <a:solidFill>
                  <a:srgbClr val="FF0000"/>
                </a:solidFill>
              </a:rPr>
              <a:t> on IP-Sat – how far to carry the Gaussian tails out…</a:t>
            </a:r>
          </a:p>
          <a:p>
            <a:r>
              <a:rPr lang="en-US" dirty="0">
                <a:solidFill>
                  <a:srgbClr val="FF0000"/>
                </a:solidFill>
              </a:rPr>
              <a:t>In the IP-</a:t>
            </a:r>
            <a:r>
              <a:rPr lang="en-US" dirty="0" err="1">
                <a:solidFill>
                  <a:srgbClr val="FF0000"/>
                </a:solidFill>
              </a:rPr>
              <a:t>Jazzma</a:t>
            </a:r>
            <a:r>
              <a:rPr lang="en-US" dirty="0">
                <a:solidFill>
                  <a:srgbClr val="FF0000"/>
                </a:solidFill>
              </a:rPr>
              <a:t> calculation we extend the Gaussian out 3.0 sigma.</a:t>
            </a:r>
          </a:p>
          <a:p>
            <a:r>
              <a:rPr lang="en-US" dirty="0">
                <a:solidFill>
                  <a:srgbClr val="FF0000"/>
                </a:solidFill>
              </a:rPr>
              <a:t>In IP-</a:t>
            </a:r>
            <a:r>
              <a:rPr lang="en-US" dirty="0" err="1">
                <a:solidFill>
                  <a:srgbClr val="FF0000"/>
                </a:solidFill>
              </a:rPr>
              <a:t>Glasma</a:t>
            </a:r>
            <a:r>
              <a:rPr lang="en-US" dirty="0">
                <a:solidFill>
                  <a:srgbClr val="FF0000"/>
                </a:solidFill>
              </a:rPr>
              <a:t>, communication with the authors indicates that this is often extended to 10 </a:t>
            </a:r>
            <a:r>
              <a:rPr lang="en-US" dirty="0" err="1">
                <a:solidFill>
                  <a:srgbClr val="FF0000"/>
                </a:solidFill>
              </a:rPr>
              <a:t>fm</a:t>
            </a:r>
            <a:r>
              <a:rPr lang="en-US" dirty="0">
                <a:solidFill>
                  <a:srgbClr val="FF0000"/>
                </a:solidFill>
              </a:rPr>
              <a:t> (!) and this can make a difference in epsilon_3 values and other </a:t>
            </a:r>
            <a:r>
              <a:rPr lang="en-US" dirty="0" err="1">
                <a:solidFill>
                  <a:srgbClr val="FF0000"/>
                </a:solidFill>
              </a:rPr>
              <a:t>epsilon_n</a:t>
            </a:r>
            <a:r>
              <a:rPr lang="en-US" dirty="0">
                <a:solidFill>
                  <a:srgbClr val="FF0000"/>
                </a:solidFill>
              </a:rPr>
              <a:t> values in ultra-central A+A where fluctuations dominate.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-- side note, the HERA constraint on IP=Sat must only constrain something like a couple of moments and not the tail of the distribution (this is unconstrained).    Similarly, 3-quark configurations have a HERA constraint on parameters, but the 3-quark part is just an ansatz (totally unconstrained).   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Evaluating running of </a:t>
            </a:r>
            <a:r>
              <a:rPr lang="en-US" dirty="0" err="1">
                <a:solidFill>
                  <a:srgbClr val="FFFF00"/>
                </a:solidFill>
              </a:rPr>
              <a:t>alpha_s</a:t>
            </a:r>
            <a:r>
              <a:rPr lang="en-US" dirty="0">
                <a:solidFill>
                  <a:srgbClr val="FFFF00"/>
                </a:solidFill>
              </a:rPr>
              <a:t> (g^2).   Some IP-</a:t>
            </a:r>
            <a:r>
              <a:rPr lang="en-US" dirty="0" err="1">
                <a:solidFill>
                  <a:srgbClr val="FFFF00"/>
                </a:solidFill>
              </a:rPr>
              <a:t>Glasma</a:t>
            </a:r>
            <a:r>
              <a:rPr lang="en-US" dirty="0">
                <a:solidFill>
                  <a:srgbClr val="FFFF00"/>
                </a:solidFill>
              </a:rPr>
              <a:t> papers do this at the scale max(</a:t>
            </a:r>
            <a:r>
              <a:rPr lang="en-US" dirty="0" err="1">
                <a:solidFill>
                  <a:srgbClr val="FFFF00"/>
                </a:solidFill>
              </a:rPr>
              <a:t>Qsproj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Qstarg</a:t>
            </a:r>
            <a:r>
              <a:rPr lang="en-US" dirty="0">
                <a:solidFill>
                  <a:srgbClr val="FFFF00"/>
                </a:solidFill>
              </a:rPr>
              <a:t>).   This can have a major impact on the spatial distribution…</a:t>
            </a:r>
          </a:p>
        </p:txBody>
      </p:sp>
    </p:spTree>
    <p:extLst>
      <p:ext uri="{BB962C8B-B14F-4D97-AF65-F5344CB8AC3E}">
        <p14:creationId xmlns:p14="http://schemas.microsoft.com/office/powerpoint/2010/main" val="2199575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217FD-B523-4013-958B-F051129A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90FE4-B33F-4ED8-B52E-BD673B85EEA8}"/>
              </a:ext>
            </a:extLst>
          </p:cNvPr>
          <p:cNvSpPr txBox="1"/>
          <p:nvPr/>
        </p:nvSpPr>
        <p:spPr>
          <a:xfrm>
            <a:off x="190629" y="91440"/>
            <a:ext cx="2382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MSTV paper says: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8EB64-7A87-4541-8EAB-C396FB548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47" y="736872"/>
            <a:ext cx="6655485" cy="35463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BA14F7-A358-429F-B70E-0E1C165AB49F}"/>
              </a:ext>
            </a:extLst>
          </p:cNvPr>
          <p:cNvCxnSpPr/>
          <p:nvPr/>
        </p:nvCxnSpPr>
        <p:spPr>
          <a:xfrm>
            <a:off x="4711566" y="2054994"/>
            <a:ext cx="29838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9171BF-1A95-49F7-8B59-AA38023A1FE8}"/>
              </a:ext>
            </a:extLst>
          </p:cNvPr>
          <p:cNvCxnSpPr>
            <a:cxnSpLocks/>
          </p:cNvCxnSpPr>
          <p:nvPr/>
        </p:nvCxnSpPr>
        <p:spPr>
          <a:xfrm>
            <a:off x="1187115" y="2385461"/>
            <a:ext cx="6508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2F795C-B5E5-44ED-9CFE-2555D3E7FF58}"/>
              </a:ext>
            </a:extLst>
          </p:cNvPr>
          <p:cNvCxnSpPr>
            <a:cxnSpLocks/>
          </p:cNvCxnSpPr>
          <p:nvPr/>
        </p:nvCxnSpPr>
        <p:spPr>
          <a:xfrm>
            <a:off x="1758214" y="2715928"/>
            <a:ext cx="4950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39F24D-F468-41F6-8B4E-3FEA50E14C0B}"/>
              </a:ext>
            </a:extLst>
          </p:cNvPr>
          <p:cNvSpPr txBox="1"/>
          <p:nvPr/>
        </p:nvSpPr>
        <p:spPr>
          <a:xfrm>
            <a:off x="4615314" y="4618337"/>
            <a:ext cx="4100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do not find the effect they state between systems!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We find the rather intuitive result (more area).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701223-3C0A-4441-B7DF-A7C20F324B2C}"/>
              </a:ext>
            </a:extLst>
          </p:cNvPr>
          <p:cNvSpPr txBox="1"/>
          <p:nvPr/>
        </p:nvSpPr>
        <p:spPr>
          <a:xfrm>
            <a:off x="447309" y="4613709"/>
            <a:ext cx="418896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         0-5%             </a:t>
            </a:r>
            <a:r>
              <a:rPr lang="en-US" sz="2400" u="sng" dirty="0" err="1"/>
              <a:t>p+Au</a:t>
            </a:r>
            <a:r>
              <a:rPr lang="en-US" sz="2400" dirty="0"/>
              <a:t>      </a:t>
            </a:r>
            <a:r>
              <a:rPr lang="en-US" sz="2400" u="sng" dirty="0" err="1"/>
              <a:t>d+Au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92D050"/>
                </a:solidFill>
              </a:rPr>
              <a:t>Area (fm</a:t>
            </a:r>
            <a:r>
              <a:rPr lang="en-US" sz="2400" baseline="30000" dirty="0">
                <a:solidFill>
                  <a:srgbClr val="92D050"/>
                </a:solidFill>
              </a:rPr>
              <a:t>2</a:t>
            </a:r>
            <a:r>
              <a:rPr lang="en-US" sz="2400" dirty="0">
                <a:solidFill>
                  <a:srgbClr val="92D050"/>
                </a:solidFill>
              </a:rPr>
              <a:t>)             2.81        4.52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&lt;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baseline="300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&gt; </a:t>
            </a:r>
            <a:r>
              <a:rPr lang="en-US" sz="2400" dirty="0" err="1">
                <a:solidFill>
                  <a:srgbClr val="FF0000"/>
                </a:solidFill>
              </a:rPr>
              <a:t>proj</a:t>
            </a:r>
            <a:r>
              <a:rPr lang="en-US" sz="2400" dirty="0">
                <a:solidFill>
                  <a:srgbClr val="FF0000"/>
                </a:solidFill>
              </a:rPr>
              <a:t>           0.56        0.53  </a:t>
            </a:r>
          </a:p>
        </p:txBody>
      </p:sp>
    </p:spTree>
    <p:extLst>
      <p:ext uri="{BB962C8B-B14F-4D97-AF65-F5344CB8AC3E}">
        <p14:creationId xmlns:p14="http://schemas.microsoft.com/office/powerpoint/2010/main" val="4125775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E08D4-5B0A-4A70-BFBA-375D757E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508A0-D4FC-4247-89D4-D3F8586A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86" y="792769"/>
            <a:ext cx="4058087" cy="891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9B0D2-67FB-4069-B55D-E6A42440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137" y="190151"/>
            <a:ext cx="4164975" cy="153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C68AE-2FD5-4D13-8BDE-41439002D3D2}"/>
              </a:ext>
            </a:extLst>
          </p:cNvPr>
          <p:cNvSpPr txBox="1"/>
          <p:nvPr/>
        </p:nvSpPr>
        <p:spPr>
          <a:xfrm>
            <a:off x="312822" y="204559"/>
            <a:ext cx="447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MSTV basic mechanism for v</a:t>
            </a:r>
            <a:r>
              <a:rPr lang="en-US" sz="2800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C9706-FF94-42B0-8372-1057A25EAA06}"/>
              </a:ext>
            </a:extLst>
          </p:cNvPr>
          <p:cNvSpPr txBox="1"/>
          <p:nvPr/>
        </p:nvSpPr>
        <p:spPr>
          <a:xfrm>
            <a:off x="255220" y="1889435"/>
            <a:ext cx="888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“gluons in the target will coherently interact with (</a:t>
            </a:r>
            <a:r>
              <a:rPr lang="en-US" sz="2400" dirty="0" err="1"/>
              <a:t>Q</a:t>
            </a:r>
            <a:r>
              <a:rPr lang="en-US" sz="2400" baseline="-25000" dirty="0" err="1"/>
              <a:t>s</a:t>
            </a:r>
            <a:r>
              <a:rPr lang="en-US" sz="2400" baseline="30000" dirty="0" err="1"/>
              <a:t>proj</a:t>
            </a:r>
            <a:r>
              <a:rPr lang="en-US" sz="2400" dirty="0"/>
              <a:t>/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domains”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CB4DF-3830-4E55-BA19-AF72DCF4ED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3" t="31926" r="28316" b="38753"/>
          <a:stretch/>
        </p:blipFill>
        <p:spPr>
          <a:xfrm rot="5400000">
            <a:off x="6031609" y="3739918"/>
            <a:ext cx="4061861" cy="1511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1D66E9-171D-4691-8DF2-84B0F496F2F6}"/>
              </a:ext>
            </a:extLst>
          </p:cNvPr>
          <p:cNvSpPr txBox="1"/>
          <p:nvPr/>
        </p:nvSpPr>
        <p:spPr>
          <a:xfrm>
            <a:off x="312822" y="2397297"/>
            <a:ext cx="67884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Think of ferromagnetic material.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If one scatters only from individual domains, more domains washes out the v</a:t>
            </a:r>
            <a:r>
              <a:rPr lang="en-US" sz="2400" baseline="-25000" dirty="0">
                <a:solidFill>
                  <a:srgbClr val="FFFF00"/>
                </a:solidFill>
              </a:rPr>
              <a:t>2 </a:t>
            </a:r>
            <a:r>
              <a:rPr lang="en-US" sz="2400" dirty="0">
                <a:solidFill>
                  <a:srgbClr val="FFFF00"/>
                </a:solidFill>
              </a:rPr>
              <a:t>(all agree on that point).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If one scatters over all of them at once (individual domains not resolved), is it obvious why the effect is not still washed out?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Or is it a set of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kicks like a random walk and so more domains means a larger &lt;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&gt; from the walk?    </a:t>
            </a:r>
          </a:p>
        </p:txBody>
      </p:sp>
    </p:spTree>
    <p:extLst>
      <p:ext uri="{BB962C8B-B14F-4D97-AF65-F5344CB8AC3E}">
        <p14:creationId xmlns:p14="http://schemas.microsoft.com/office/powerpoint/2010/main" val="3416381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CE40A-0F1E-4B60-AD7C-13FC8765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2B89E-E240-4482-AC72-5866203A0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 t="-430" r="-774" b="39081"/>
          <a:stretch/>
        </p:blipFill>
        <p:spPr>
          <a:xfrm>
            <a:off x="540022" y="665792"/>
            <a:ext cx="8087364" cy="3429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BE1D1-D4C1-418B-96F9-0BBFBB519375}"/>
              </a:ext>
            </a:extLst>
          </p:cNvPr>
          <p:cNvSpPr txBox="1"/>
          <p:nvPr/>
        </p:nvSpPr>
        <p:spPr>
          <a:xfrm>
            <a:off x="238843" y="4273617"/>
            <a:ext cx="87781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Note that at </a:t>
            </a:r>
            <a:r>
              <a:rPr lang="en-US" sz="2400" dirty="0">
                <a:latin typeface="Symbol" panose="05050102010706020507" pitchFamily="18" charset="2"/>
              </a:rPr>
              <a:t>h</a:t>
            </a:r>
            <a:r>
              <a:rPr lang="en-US" sz="2400" dirty="0"/>
              <a:t>/s = 0.2, </a:t>
            </a:r>
            <a:r>
              <a:rPr lang="en-US" sz="2400" dirty="0" err="1">
                <a:latin typeface="Script MT Bold" panose="03040602040607080904" pitchFamily="66" charset="0"/>
              </a:rPr>
              <a:t>l</a:t>
            </a:r>
            <a:r>
              <a:rPr lang="en-US" sz="2400" baseline="-25000" dirty="0" err="1"/>
              <a:t>mfp</a:t>
            </a:r>
            <a:r>
              <a:rPr lang="en-US" sz="2400" dirty="0"/>
              <a:t> = 1/T (i.e. the typical wave packet size)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Thus, even at </a:t>
            </a:r>
            <a:r>
              <a:rPr lang="en-US" sz="2400" dirty="0">
                <a:latin typeface="Symbol" panose="05050102010706020507" pitchFamily="18" charset="2"/>
              </a:rPr>
              <a:t>h</a:t>
            </a:r>
            <a:r>
              <a:rPr lang="en-US" sz="2400" dirty="0"/>
              <a:t>/s = 0.4, </a:t>
            </a:r>
            <a:r>
              <a:rPr lang="en-US" sz="2400" dirty="0" err="1">
                <a:latin typeface="Script MT Bold" panose="03040602040607080904" pitchFamily="66" charset="0"/>
              </a:rPr>
              <a:t>l</a:t>
            </a:r>
            <a:r>
              <a:rPr lang="en-US" sz="2400" baseline="-25000" dirty="0" err="1"/>
              <a:t>mfp</a:t>
            </a:r>
            <a:r>
              <a:rPr lang="en-US" sz="2400" dirty="0"/>
              <a:t> ~ 2 * typical wave packet size</a:t>
            </a:r>
          </a:p>
          <a:p>
            <a:pPr algn="ctr"/>
            <a:r>
              <a:rPr lang="en-US" sz="2400" dirty="0"/>
              <a:t>(not much of a separation of scales)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Also, factors or 2 and </a:t>
            </a:r>
            <a:r>
              <a:rPr lang="en-US" sz="2400" dirty="0">
                <a:latin typeface="Symbol" panose="05050102010706020507" pitchFamily="18" charset="2"/>
              </a:rPr>
              <a:t>p</a:t>
            </a:r>
            <a:r>
              <a:rPr lang="en-US" sz="2400" dirty="0"/>
              <a:t> really matter here.   Check the 1/T </a:t>
            </a:r>
            <a:r>
              <a:rPr lang="en-US" sz="2400" dirty="0" err="1"/>
              <a:t>prefactors</a:t>
            </a:r>
            <a:r>
              <a:rPr lang="en-US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890C4-2681-4C53-8C86-16D238C06603}"/>
              </a:ext>
            </a:extLst>
          </p:cNvPr>
          <p:cNvSpPr txBox="1"/>
          <p:nvPr/>
        </p:nvSpPr>
        <p:spPr>
          <a:xfrm>
            <a:off x="484288" y="117500"/>
            <a:ext cx="617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Kurkela</a:t>
            </a:r>
            <a:r>
              <a:rPr lang="en-US" sz="2400" dirty="0"/>
              <a:t> </a:t>
            </a:r>
            <a:r>
              <a:rPr lang="en-US" sz="2400" i="1" dirty="0"/>
              <a:t>et al. </a:t>
            </a:r>
            <a:r>
              <a:rPr lang="en-US" sz="2400" dirty="0"/>
              <a:t>(arXiv:1805.04081) comment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94531-4BEA-42F0-B3B3-974F68D5BCB7}"/>
              </a:ext>
            </a:extLst>
          </p:cNvPr>
          <p:cNvSpPr/>
          <p:nvPr/>
        </p:nvSpPr>
        <p:spPr>
          <a:xfrm>
            <a:off x="4894446" y="3696101"/>
            <a:ext cx="3397718" cy="3513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3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706E-2ED9-4528-ADC6-E1AEE27A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B63-C342-4FFF-A982-470C6455E0D2}"/>
              </a:ext>
            </a:extLst>
          </p:cNvPr>
          <p:cNvSpPr txBox="1"/>
          <p:nvPr/>
        </p:nvSpPr>
        <p:spPr>
          <a:xfrm>
            <a:off x="2077171" y="-31128"/>
            <a:ext cx="514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PHENIX Experimental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356C-A08C-42D6-8FDF-E9DCA6F4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5" y="718213"/>
            <a:ext cx="3516992" cy="566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9D312-CC21-4903-B7D9-7C392CB62DE9}"/>
              </a:ext>
            </a:extLst>
          </p:cNvPr>
          <p:cNvSpPr txBox="1"/>
          <p:nvPr/>
        </p:nvSpPr>
        <p:spPr>
          <a:xfrm>
            <a:off x="2570743" y="6455154"/>
            <a:ext cx="41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PHENIX, https://arxiv.org/abs/1805.02973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4B06E-74BB-4577-8579-0F46521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827" y="2017345"/>
            <a:ext cx="3256453" cy="3413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7AAAD-8380-4B66-A417-132ABC26AD85}"/>
              </a:ext>
            </a:extLst>
          </p:cNvPr>
          <p:cNvSpPr txBox="1"/>
          <p:nvPr/>
        </p:nvSpPr>
        <p:spPr>
          <a:xfrm>
            <a:off x="3864542" y="718213"/>
            <a:ext cx="5289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New v</a:t>
            </a:r>
            <a:r>
              <a:rPr lang="en-US" sz="2400" baseline="-25000" dirty="0"/>
              <a:t>3</a:t>
            </a:r>
            <a:r>
              <a:rPr lang="en-US" sz="2400" dirty="0"/>
              <a:t> in </a:t>
            </a:r>
            <a:r>
              <a:rPr lang="en-US" sz="2400" dirty="0" err="1"/>
              <a:t>p+Au</a:t>
            </a:r>
            <a:r>
              <a:rPr lang="en-US" sz="2400" dirty="0"/>
              <a:t>, </a:t>
            </a:r>
            <a:r>
              <a:rPr lang="en-US" sz="2400" dirty="0" err="1"/>
              <a:t>d+Au</a:t>
            </a:r>
            <a:r>
              <a:rPr lang="en-US" sz="2400" dirty="0"/>
              <a:t> completes the set!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Following the ordering of eccentricities.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546B9-80EB-4549-A9C7-573A854BC8BE}"/>
              </a:ext>
            </a:extLst>
          </p:cNvPr>
          <p:cNvSpPr txBox="1"/>
          <p:nvPr/>
        </p:nvSpPr>
        <p:spPr>
          <a:xfrm>
            <a:off x="4114800" y="5613244"/>
            <a:ext cx="494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However, multiplicity also plays a role.</a:t>
            </a:r>
          </a:p>
        </p:txBody>
      </p:sp>
    </p:spTree>
    <p:extLst>
      <p:ext uri="{BB962C8B-B14F-4D97-AF65-F5344CB8AC3E}">
        <p14:creationId xmlns:p14="http://schemas.microsoft.com/office/powerpoint/2010/main" val="26150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96E66-8188-4023-92F2-CA820AB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5A4A-2553-4429-85E2-520CBA70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074"/>
            <a:ext cx="9144000" cy="262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D7DAD-B340-41A4-A680-68C342B1324D}"/>
              </a:ext>
            </a:extLst>
          </p:cNvPr>
          <p:cNvSpPr txBox="1"/>
          <p:nvPr/>
        </p:nvSpPr>
        <p:spPr>
          <a:xfrm>
            <a:off x="2283512" y="3988068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D745E-6B2C-4BF7-A30D-B09F87D56524}"/>
              </a:ext>
            </a:extLst>
          </p:cNvPr>
          <p:cNvSpPr txBox="1"/>
          <p:nvPr/>
        </p:nvSpPr>
        <p:spPr>
          <a:xfrm>
            <a:off x="1390851" y="48127"/>
            <a:ext cx="6710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New PHENIX Multiplicity Measures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C0CF6-B6B3-42FA-A857-A5B72A5BF341}"/>
              </a:ext>
            </a:extLst>
          </p:cNvPr>
          <p:cNvSpPr txBox="1"/>
          <p:nvPr/>
        </p:nvSpPr>
        <p:spPr>
          <a:xfrm>
            <a:off x="264694" y="5924170"/>
            <a:ext cx="861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calculations include the initial geometry differences and match the particle multiplicity for each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8194F-236D-4174-A657-D3E023896C62}"/>
              </a:ext>
            </a:extLst>
          </p:cNvPr>
          <p:cNvSpPr txBox="1"/>
          <p:nvPr/>
        </p:nvSpPr>
        <p:spPr>
          <a:xfrm>
            <a:off x="1790306" y="3525404"/>
            <a:ext cx="5313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https://indico.cern.ch/event/656452/contributions/2869993/</a:t>
            </a:r>
          </a:p>
        </p:txBody>
      </p:sp>
    </p:spTree>
    <p:extLst>
      <p:ext uri="{BB962C8B-B14F-4D97-AF65-F5344CB8AC3E}">
        <p14:creationId xmlns:p14="http://schemas.microsoft.com/office/powerpoint/2010/main" val="3160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BAB5-1D29-4F68-8DF4-0F406DBF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2189747" y="38502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926950" y="5029199"/>
            <a:ext cx="7300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SONIC is a published prediction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No tuning of parameters or options for different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222A-6693-4770-B02D-B03EB8A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AE513-EF7D-4A0F-9FDB-84ED544B2300}"/>
              </a:ext>
            </a:extLst>
          </p:cNvPr>
          <p:cNvSpPr txBox="1"/>
          <p:nvPr/>
        </p:nvSpPr>
        <p:spPr>
          <a:xfrm>
            <a:off x="1732546" y="81815"/>
            <a:ext cx="562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Parton Transport Explanation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F273F-14E0-4F83-9B5E-AA1E0CCD6BCC}"/>
              </a:ext>
            </a:extLst>
          </p:cNvPr>
          <p:cNvSpPr txBox="1"/>
          <p:nvPr/>
        </p:nvSpPr>
        <p:spPr>
          <a:xfrm>
            <a:off x="485185" y="3076582"/>
            <a:ext cx="86816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AMPT Escape Mechanism paper finds very few scatterings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He </a:t>
            </a:r>
            <a:r>
              <a:rPr lang="en-US" sz="2000" i="1" dirty="0">
                <a:solidFill>
                  <a:srgbClr val="FFFF00"/>
                </a:solidFill>
              </a:rPr>
              <a:t>et al</a:t>
            </a:r>
            <a:r>
              <a:rPr lang="en-US" sz="2000" dirty="0">
                <a:solidFill>
                  <a:srgbClr val="FFFF00"/>
                </a:solidFill>
              </a:rPr>
              <a:t>., https://arxiv.org/abs/1601.00878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Recent analytic approach generates significant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with single scatter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Kurkela</a:t>
            </a:r>
            <a:r>
              <a:rPr lang="en-US" sz="2000" dirty="0">
                <a:solidFill>
                  <a:srgbClr val="FFFF00"/>
                </a:solidFill>
              </a:rPr>
              <a:t>, Wiedemann, Wu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arXiv:1805.04081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: 1803.02072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F0903-91F1-4A7A-ABB8-149D45F45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4"/>
          <a:stretch/>
        </p:blipFill>
        <p:spPr>
          <a:xfrm>
            <a:off x="3904362" y="4661452"/>
            <a:ext cx="5107175" cy="206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4CE25-3DB3-4637-8A78-C38B3E306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7" y="796194"/>
            <a:ext cx="2226484" cy="211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DE4B4-0773-48D1-B04A-DF2CA1E1ACBA}"/>
              </a:ext>
            </a:extLst>
          </p:cNvPr>
          <p:cNvSpPr txBox="1"/>
          <p:nvPr/>
        </p:nvSpPr>
        <p:spPr>
          <a:xfrm>
            <a:off x="457200" y="976554"/>
            <a:ext cx="6068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limit of many scatters per </a:t>
            </a:r>
            <a:r>
              <a:rPr lang="en-US" sz="2400" dirty="0" err="1"/>
              <a:t>parton</a:t>
            </a:r>
            <a:r>
              <a:rPr lang="en-US" sz="2400" dirty="0"/>
              <a:t> (&gt; 4-5),   this might be a dual picture to hydrodynamics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However, if most </a:t>
            </a:r>
            <a:r>
              <a:rPr lang="en-US" sz="2400" dirty="0" err="1"/>
              <a:t>partons</a:t>
            </a:r>
            <a:r>
              <a:rPr lang="en-US" sz="2400" dirty="0"/>
              <a:t> have zero scatters and others have just one, that seems different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3DFE6A7-B596-415B-8545-1A65DE77B5FA}"/>
              </a:ext>
            </a:extLst>
          </p:cNvPr>
          <p:cNvSpPr/>
          <p:nvPr/>
        </p:nvSpPr>
        <p:spPr>
          <a:xfrm rot="5400000">
            <a:off x="17564" y="-17565"/>
            <a:ext cx="707457" cy="74258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9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4240</TotalTime>
  <Words>3547</Words>
  <Application>Microsoft Office PowerPoint</Application>
  <PresentationFormat>On-screen Show (4:3)</PresentationFormat>
  <Paragraphs>470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</vt:lpstr>
      <vt:lpstr>Calibri</vt:lpstr>
      <vt:lpstr>Calibri Light</vt:lpstr>
      <vt:lpstr>Cambria Math</vt:lpstr>
      <vt:lpstr>Script MT Bold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146</cp:revision>
  <dcterms:created xsi:type="dcterms:W3CDTF">2018-07-04T13:10:55Z</dcterms:created>
  <dcterms:modified xsi:type="dcterms:W3CDTF">2018-07-12T12:48:50Z</dcterms:modified>
</cp:coreProperties>
</file>