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7" r:id="rId2"/>
    <p:sldId id="312" r:id="rId3"/>
    <p:sldId id="273" r:id="rId4"/>
    <p:sldId id="283" r:id="rId5"/>
    <p:sldId id="291" r:id="rId6"/>
    <p:sldId id="292" r:id="rId7"/>
    <p:sldId id="313" r:id="rId8"/>
    <p:sldId id="293" r:id="rId9"/>
    <p:sldId id="320" r:id="rId10"/>
    <p:sldId id="290" r:id="rId11"/>
    <p:sldId id="289" r:id="rId12"/>
    <p:sldId id="288" r:id="rId13"/>
    <p:sldId id="311" r:id="rId14"/>
    <p:sldId id="287" r:id="rId15"/>
    <p:sldId id="276" r:id="rId16"/>
    <p:sldId id="316" r:id="rId17"/>
    <p:sldId id="306" r:id="rId18"/>
    <p:sldId id="308" r:id="rId19"/>
    <p:sldId id="297" r:id="rId20"/>
    <p:sldId id="315" r:id="rId21"/>
    <p:sldId id="321" r:id="rId22"/>
    <p:sldId id="294" r:id="rId23"/>
    <p:sldId id="310" r:id="rId24"/>
    <p:sldId id="295" r:id="rId25"/>
    <p:sldId id="317" r:id="rId26"/>
    <p:sldId id="309" r:id="rId27"/>
    <p:sldId id="298" r:id="rId28"/>
    <p:sldId id="307" r:id="rId29"/>
    <p:sldId id="302" r:id="rId30"/>
    <p:sldId id="299" r:id="rId31"/>
    <p:sldId id="304" r:id="rId32"/>
    <p:sldId id="303" r:id="rId33"/>
    <p:sldId id="305" r:id="rId34"/>
    <p:sldId id="318" r:id="rId35"/>
    <p:sldId id="319" r:id="rId36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143D1D-8BCD-4A29-BF00-B54F375D7042}">
          <p14:sldIdLst>
            <p14:sldId id="267"/>
            <p14:sldId id="312"/>
            <p14:sldId id="273"/>
            <p14:sldId id="283"/>
            <p14:sldId id="291"/>
            <p14:sldId id="292"/>
            <p14:sldId id="313"/>
            <p14:sldId id="293"/>
            <p14:sldId id="320"/>
            <p14:sldId id="290"/>
            <p14:sldId id="289"/>
            <p14:sldId id="288"/>
            <p14:sldId id="311"/>
            <p14:sldId id="287"/>
            <p14:sldId id="276"/>
            <p14:sldId id="316"/>
            <p14:sldId id="306"/>
            <p14:sldId id="308"/>
            <p14:sldId id="297"/>
            <p14:sldId id="315"/>
            <p14:sldId id="321"/>
            <p14:sldId id="294"/>
            <p14:sldId id="310"/>
            <p14:sldId id="295"/>
            <p14:sldId id="317"/>
            <p14:sldId id="309"/>
            <p14:sldId id="298"/>
            <p14:sldId id="307"/>
            <p14:sldId id="302"/>
            <p14:sldId id="299"/>
            <p14:sldId id="304"/>
            <p14:sldId id="303"/>
            <p14:sldId id="305"/>
            <p14:sldId id="318"/>
          </p14:sldIdLst>
        </p14:section>
        <p14:section name="Untitled Section" id="{5252C73B-348E-44B0-AE82-077854339D68}">
          <p14:sldIdLst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08" autoAdjust="0"/>
  </p:normalViewPr>
  <p:slideViewPr>
    <p:cSldViewPr snapToGrid="0" snapToObjects="1">
      <p:cViewPr varScale="1">
        <p:scale>
          <a:sx n="88" d="100"/>
          <a:sy n="88" d="100"/>
        </p:scale>
        <p:origin x="1286" y="32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A71E9-C12E-44F3-BE97-ED0F8FCAEEB0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67B8-F444-4DD7-BFF1-717607AB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7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67B8-F444-4DD7-BFF1-717607ABF8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3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AD8C-A6D8-4DBB-B73C-50DB1A071191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1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0D6C-71D8-4B45-97CE-D93F0490CEA5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9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E0FD-A8ED-4A4C-8D92-B95055B45DB9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32A0-DCEB-48FF-8DBC-04C8CD32E1E5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5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A00A-BF14-426E-AA69-80097DF60AB9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1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4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0557-C034-4F38-9C7C-10FE1CD3ADC3}" type="datetime1">
              <a:rPr lang="en-US" smtClean="0"/>
              <a:t>5/19/2017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5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1604F-7C74-4D24-9F08-1CAFF9E69EF5}" type="datetime1">
              <a:rPr lang="en-US" smtClean="0"/>
              <a:t>5/19/2017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8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9312-455F-4BC3-AAE2-DC897D7D4C07}" type="datetime1">
              <a:rPr lang="en-US" smtClean="0"/>
              <a:t>5/19/2017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2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0BFA-3BE3-41F9-ACB6-9E58D4AE6BF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6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E328-2CE5-405F-8DDF-41862F7F7AAF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8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7D0E8-365F-4F15-AB34-1517E6EF800A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6A1BD-EF62-1D4A-9265-234A257F3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607" y="189848"/>
            <a:ext cx="5056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(Non) Random Thoughts I Think…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399" y="743919"/>
            <a:ext cx="438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Jamie Nagle (University of Colorado Boulder)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2857-2D41-47B1-B2E1-29486CD59650}" type="datetime1">
              <a:rPr lang="en-US" smtClean="0"/>
              <a:t>5/19/2017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279" b="8395"/>
          <a:stretch/>
        </p:blipFill>
        <p:spPr>
          <a:xfrm>
            <a:off x="1" y="1327150"/>
            <a:ext cx="6819254" cy="31254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60924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12" y="539331"/>
            <a:ext cx="5047275" cy="4452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2867" y="-32291"/>
            <a:ext cx="4870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PHENIX </a:t>
            </a:r>
            <a:r>
              <a:rPr lang="en-US" sz="2800" u="sng" dirty="0" err="1"/>
              <a:t>d+Au</a:t>
            </a:r>
            <a:r>
              <a:rPr lang="en-US" sz="2800" u="sng" dirty="0"/>
              <a:t> Beam Energy Scan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0390" y="4831704"/>
            <a:ext cx="357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Darren </a:t>
            </a:r>
            <a:r>
              <a:rPr lang="en-US" dirty="0" err="1"/>
              <a:t>McGlinchey’s</a:t>
            </a:r>
            <a:r>
              <a:rPr lang="en-US" dirty="0"/>
              <a:t> QM17 Talk</a:t>
            </a:r>
          </a:p>
        </p:txBody>
      </p:sp>
    </p:spTree>
    <p:extLst>
      <p:ext uri="{BB962C8B-B14F-4D97-AF65-F5344CB8AC3E}">
        <p14:creationId xmlns:p14="http://schemas.microsoft.com/office/powerpoint/2010/main" val="1186752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3696"/>
          <a:stretch/>
        </p:blipFill>
        <p:spPr>
          <a:xfrm>
            <a:off x="0" y="845850"/>
            <a:ext cx="6858000" cy="2288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488" y="3762214"/>
            <a:ext cx="1987658" cy="72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4028" y="81365"/>
            <a:ext cx="5193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Two- and Four- Particle Cumulants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5095" y="3200401"/>
            <a:ext cx="64201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Higher cumulants themselves are not unique to </a:t>
            </a:r>
          </a:p>
          <a:p>
            <a:pPr algn="ctr"/>
            <a:r>
              <a:rPr lang="en-US" sz="2000" dirty="0"/>
              <a:t>hydrodynamics or collectivity.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However, they are a powerful constraint on model calculations.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3124" y="4831096"/>
            <a:ext cx="298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Ron Belmont’s QM17 Talk</a:t>
            </a:r>
          </a:p>
        </p:txBody>
      </p:sp>
    </p:spTree>
    <p:extLst>
      <p:ext uri="{BB962C8B-B14F-4D97-AF65-F5344CB8AC3E}">
        <p14:creationId xmlns:p14="http://schemas.microsoft.com/office/powerpoint/2010/main" val="1173571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D489C-FA5E-469C-9D70-D2AD398B02D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43459" y="86209"/>
            <a:ext cx="4641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Multi-Particle Cumulants at the LHC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1" y="2514600"/>
            <a:ext cx="253793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https://arxiv.org/abs/1606.06198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571500"/>
            <a:ext cx="6800850" cy="2600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08" y="3277194"/>
            <a:ext cx="6759297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v{2}</a:t>
            </a:r>
            <a:r>
              <a:rPr lang="en-US" sz="2800" baseline="30000" dirty="0"/>
              <a:t>2</a:t>
            </a:r>
            <a:r>
              <a:rPr lang="en-US" sz="2800" dirty="0"/>
              <a:t> = &lt;v&gt;</a:t>
            </a:r>
            <a:r>
              <a:rPr lang="en-US" sz="2800" baseline="30000" dirty="0"/>
              <a:t>2</a:t>
            </a:r>
            <a:r>
              <a:rPr lang="en-US" sz="2800" dirty="0"/>
              <a:t> + </a:t>
            </a:r>
            <a:r>
              <a:rPr lang="en-US" sz="2800" dirty="0">
                <a:latin typeface="Symbol" panose="05050102010706020507" pitchFamily="18" charset="2"/>
              </a:rPr>
              <a:t>s</a:t>
            </a:r>
            <a:r>
              <a:rPr lang="en-US" sz="2800" baseline="30000" dirty="0"/>
              <a:t>2 </a:t>
            </a:r>
            <a:r>
              <a:rPr lang="en-US" sz="2800" dirty="0"/>
              <a:t>+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baseline="30000" dirty="0"/>
              <a:t>2</a:t>
            </a:r>
          </a:p>
          <a:p>
            <a:pPr algn="ctr"/>
            <a:r>
              <a:rPr lang="en-US" sz="2800" dirty="0"/>
              <a:t>v{4}</a:t>
            </a:r>
            <a:r>
              <a:rPr lang="en-US" sz="2800" baseline="30000" dirty="0"/>
              <a:t>2</a:t>
            </a:r>
            <a:r>
              <a:rPr lang="en-US" sz="2800" dirty="0"/>
              <a:t> = &lt;v&gt;</a:t>
            </a:r>
            <a:r>
              <a:rPr lang="en-US" sz="2800" baseline="30000" dirty="0"/>
              <a:t>2</a:t>
            </a:r>
            <a:r>
              <a:rPr lang="en-US" sz="2800" dirty="0"/>
              <a:t> – </a:t>
            </a:r>
            <a:r>
              <a:rPr lang="en-US" sz="2800" dirty="0">
                <a:latin typeface="Symbol" panose="05050102010706020507" pitchFamily="18" charset="2"/>
              </a:rPr>
              <a:t>s</a:t>
            </a:r>
            <a:r>
              <a:rPr lang="en-US" sz="2800" baseline="30000" dirty="0"/>
              <a:t>2</a:t>
            </a:r>
          </a:p>
          <a:p>
            <a:pPr algn="ctr"/>
            <a:endParaRPr lang="en-US" sz="2100" dirty="0">
              <a:latin typeface="Symbol" panose="05050102010706020507" pitchFamily="18" charset="2"/>
            </a:endParaRPr>
          </a:p>
          <a:p>
            <a:pPr algn="ctr"/>
            <a:r>
              <a:rPr lang="en-US" sz="2100" dirty="0">
                <a:latin typeface="+mj-lt"/>
              </a:rPr>
              <a:t>Detailed relation of cumulants with geometry fluctuations…   </a:t>
            </a:r>
            <a:r>
              <a:rPr lang="en-US" sz="2100" dirty="0">
                <a:solidFill>
                  <a:srgbClr val="FF0000"/>
                </a:solidFill>
                <a:latin typeface="+mj-lt"/>
              </a:rPr>
              <a:t>Why is </a:t>
            </a:r>
            <a:r>
              <a:rPr lang="en-US" sz="2100" dirty="0" err="1">
                <a:solidFill>
                  <a:srgbClr val="FF0000"/>
                </a:solidFill>
                <a:latin typeface="+mj-lt"/>
              </a:rPr>
              <a:t>p+p</a:t>
            </a:r>
            <a:r>
              <a:rPr lang="en-US" sz="2100" dirty="0">
                <a:solidFill>
                  <a:srgbClr val="FF0000"/>
                </a:solidFill>
                <a:latin typeface="+mj-lt"/>
              </a:rPr>
              <a:t> different?</a:t>
            </a:r>
          </a:p>
        </p:txBody>
      </p:sp>
      <p:sp>
        <p:nvSpPr>
          <p:cNvPr id="7" name="Rectangle 6"/>
          <p:cNvSpPr/>
          <p:nvPr/>
        </p:nvSpPr>
        <p:spPr>
          <a:xfrm>
            <a:off x="448164" y="766217"/>
            <a:ext cx="2103482" cy="1987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32A0-DCEB-48FF-8DBC-04C8CD32E1E5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22240"/>
            <a:ext cx="2907130" cy="3962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194" y="1022240"/>
            <a:ext cx="3144225" cy="3954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750" y="170481"/>
            <a:ext cx="681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AMPT Shows v</a:t>
            </a:r>
            <a:r>
              <a:rPr lang="en-US" sz="2000" baseline="-25000" dirty="0"/>
              <a:t>2</a:t>
            </a:r>
            <a:r>
              <a:rPr lang="en-US" sz="2000" dirty="0"/>
              <a:t>{2} and v</a:t>
            </a:r>
            <a:r>
              <a:rPr lang="en-US" sz="2000" baseline="-25000" dirty="0"/>
              <a:t>2</a:t>
            </a:r>
            <a:r>
              <a:rPr lang="en-US" sz="2000" dirty="0"/>
              <a:t>{4} splitting dominated by geometry fluctuations… and mean agrees with “true geometry” result.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9062" y="1275163"/>
            <a:ext cx="3724487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Explanation of cumulants in terms of geometry fluctuations fails in </a:t>
            </a:r>
            <a:r>
              <a:rPr lang="en-US" sz="2400" dirty="0" err="1">
                <a:solidFill>
                  <a:srgbClr val="FF0000"/>
                </a:solidFill>
              </a:rPr>
              <a:t>p+p</a:t>
            </a:r>
            <a:r>
              <a:rPr lang="en-US" sz="2400" dirty="0">
                <a:solidFill>
                  <a:srgbClr val="FF0000"/>
                </a:solidFill>
              </a:rPr>
              <a:t> case, and also breaking down in lower energy </a:t>
            </a:r>
            <a:r>
              <a:rPr lang="en-US" sz="2400" dirty="0" err="1">
                <a:solidFill>
                  <a:srgbClr val="FF0000"/>
                </a:solidFill>
              </a:rPr>
              <a:t>d+Au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4047916" y="4325995"/>
            <a:ext cx="1927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s</a:t>
            </a:r>
            <a:r>
              <a:rPr lang="en-US" sz="2400" b="1" baseline="-25000" dirty="0">
                <a:latin typeface="Symbol" panose="05050102010706020507" pitchFamily="18" charset="2"/>
              </a:rPr>
              <a:t>e2</a:t>
            </a:r>
            <a:r>
              <a:rPr lang="en-US" sz="2400" b="1" dirty="0">
                <a:latin typeface="Symbol" panose="05050102010706020507" pitchFamily="18" charset="2"/>
              </a:rPr>
              <a:t>/e</a:t>
            </a:r>
            <a:r>
              <a:rPr lang="en-US" sz="2400" b="1" baseline="-25000" dirty="0">
                <a:latin typeface="Symbol" panose="05050102010706020507" pitchFamily="18" charset="2"/>
              </a:rPr>
              <a:t>2</a:t>
            </a:r>
            <a:r>
              <a:rPr lang="en-US" sz="2400" b="1" dirty="0">
                <a:latin typeface="Symbol" panose="05050102010706020507" pitchFamily="18" charset="2"/>
              </a:rPr>
              <a:t> ~ </a:t>
            </a:r>
            <a:r>
              <a:rPr lang="en-US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sz="2400" b="1" baseline="-25000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US" sz="2400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/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US" sz="2400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2</a:t>
            </a:r>
            <a:endParaRPr lang="en-US" sz="2400" b="1" baseline="-250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3691" y="4313169"/>
            <a:ext cx="1927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Symbol" panose="05050102010706020507" pitchFamily="18" charset="2"/>
              </a:rPr>
              <a:t>s</a:t>
            </a:r>
            <a:r>
              <a:rPr lang="en-US" sz="2400" b="1" baseline="-25000" dirty="0">
                <a:latin typeface="Symbol" panose="05050102010706020507" pitchFamily="18" charset="2"/>
              </a:rPr>
              <a:t>e2</a:t>
            </a:r>
            <a:r>
              <a:rPr lang="en-US" sz="2400" b="1" dirty="0">
                <a:latin typeface="Symbol" panose="05050102010706020507" pitchFamily="18" charset="2"/>
              </a:rPr>
              <a:t>/e</a:t>
            </a:r>
            <a:r>
              <a:rPr lang="en-US" sz="2400" b="1" baseline="-25000" dirty="0">
                <a:latin typeface="Symbol" panose="05050102010706020507" pitchFamily="18" charset="2"/>
              </a:rPr>
              <a:t>2</a:t>
            </a:r>
            <a:r>
              <a:rPr lang="en-US" sz="2400" b="1" dirty="0">
                <a:latin typeface="Symbol" panose="05050102010706020507" pitchFamily="18" charset="2"/>
              </a:rPr>
              <a:t> ~ </a:t>
            </a:r>
            <a:r>
              <a:rPr lang="en-US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sz="2400" b="1" baseline="-25000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US" sz="2400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/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US" sz="2400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2</a:t>
            </a:r>
            <a:endParaRPr lang="en-US" sz="2400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0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D489C-FA5E-469C-9D70-D2AD398B02D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096506"/>
            <a:ext cx="6743700" cy="3384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467855"/>
            <a:ext cx="4507324" cy="41549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</a:rPr>
              <a:t>Not </a:t>
            </a:r>
            <a:r>
              <a:rPr lang="en-US" sz="2100" baseline="30000" dirty="0">
                <a:solidFill>
                  <a:srgbClr val="0070C0"/>
                </a:solidFill>
              </a:rPr>
              <a:t>3</a:t>
            </a:r>
            <a:r>
              <a:rPr lang="en-US" sz="2100" dirty="0">
                <a:solidFill>
                  <a:srgbClr val="0070C0"/>
                </a:solidFill>
              </a:rPr>
              <a:t>He but rather 3 constituent quarks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714750" y="925055"/>
            <a:ext cx="2171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028700" y="67800"/>
            <a:ext cx="466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In </a:t>
            </a:r>
            <a:r>
              <a:rPr lang="en-US" sz="2400" u="sng" dirty="0" err="1"/>
              <a:t>p+A</a:t>
            </a:r>
            <a:r>
              <a:rPr lang="en-US" sz="2400" u="sng" dirty="0"/>
              <a:t>, proton substructure matters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610" y="4571693"/>
            <a:ext cx="5642827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Simplest extension to proton substructure…</a:t>
            </a:r>
          </a:p>
        </p:txBody>
      </p:sp>
    </p:spTree>
    <p:extLst>
      <p:ext uri="{BB962C8B-B14F-4D97-AF65-F5344CB8AC3E}">
        <p14:creationId xmlns:p14="http://schemas.microsoft.com/office/powerpoint/2010/main" val="328093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17" y="859814"/>
            <a:ext cx="6024966" cy="1932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0435"/>
            <a:ext cx="6858000" cy="2253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898" t="66497" r="4406" b="14721"/>
          <a:stretch/>
        </p:blipFill>
        <p:spPr>
          <a:xfrm>
            <a:off x="342900" y="0"/>
            <a:ext cx="6288437" cy="7245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890435"/>
            <a:ext cx="2514600" cy="22046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75" y="126740"/>
            <a:ext cx="5579250" cy="3905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883" y="3467698"/>
            <a:ext cx="6832117" cy="156966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Really?    Where does low-multiplicity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d+Au</a:t>
            </a:r>
            <a:r>
              <a:rPr lang="en-US" sz="2400" dirty="0">
                <a:solidFill>
                  <a:srgbClr val="FF0000"/>
                </a:solidFill>
              </a:rPr>
              <a:t> @ 39 GeV fit (mini-jets?)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This paradigm does not address the data as a whole (RHIC &amp; LHC, pp-</a:t>
            </a:r>
            <a:r>
              <a:rPr lang="en-US" sz="2400" dirty="0" err="1">
                <a:solidFill>
                  <a:srgbClr val="FF0000"/>
                </a:solidFill>
              </a:rPr>
              <a:t>pA</a:t>
            </a:r>
            <a:r>
              <a:rPr lang="en-US" sz="2400" dirty="0">
                <a:solidFill>
                  <a:srgbClr val="FF0000"/>
                </a:solidFill>
              </a:rPr>
              <a:t>-</a:t>
            </a:r>
            <a:r>
              <a:rPr lang="en-US" sz="2400" dirty="0" err="1">
                <a:solidFill>
                  <a:srgbClr val="FF0000"/>
                </a:solidFill>
              </a:rPr>
              <a:t>dA-HeA</a:t>
            </a:r>
            <a:r>
              <a:rPr lang="en-US" sz="2400" dirty="0">
                <a:solidFill>
                  <a:srgbClr val="FF0000"/>
                </a:solidFill>
              </a:rPr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314083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32A0-DCEB-48FF-8DBC-04C8CD32E1E5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5" y="1471027"/>
            <a:ext cx="6088615" cy="913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5" y="2533973"/>
            <a:ext cx="2741580" cy="43865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71" y="2533973"/>
            <a:ext cx="2727657" cy="45821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083" y="74384"/>
            <a:ext cx="4516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What about in </a:t>
            </a:r>
            <a:r>
              <a:rPr lang="en-US" sz="2800" u="sng" dirty="0" err="1"/>
              <a:t>e</a:t>
            </a:r>
            <a:r>
              <a:rPr lang="en-US" sz="2800" u="sng" baseline="30000" dirty="0" err="1"/>
              <a:t>+</a:t>
            </a:r>
            <a:r>
              <a:rPr lang="en-US" sz="2800" u="sng" dirty="0" err="1"/>
              <a:t>e</a:t>
            </a:r>
            <a:r>
              <a:rPr lang="en-US" sz="2800" u="sng" dirty="0"/>
              <a:t>- collisions?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72" y="739736"/>
            <a:ext cx="680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Study with modified AMPT underway.   Geometry only from fluctuations in </a:t>
            </a:r>
            <a:r>
              <a:rPr lang="en-US" sz="2000" dirty="0" err="1"/>
              <a:t>parton</a:t>
            </a:r>
            <a:r>
              <a:rPr lang="en-US" sz="2000" dirty="0"/>
              <a:t> generation from a single string.</a:t>
            </a:r>
          </a:p>
        </p:txBody>
      </p:sp>
    </p:spTree>
    <p:extLst>
      <p:ext uri="{BB962C8B-B14F-4D97-AF65-F5344CB8AC3E}">
        <p14:creationId xmlns:p14="http://schemas.microsoft.com/office/powerpoint/2010/main" val="213302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32A0-DCEB-48FF-8DBC-04C8CD32E1E5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4945" y="255725"/>
            <a:ext cx="5903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are small system results telling us?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What are predictions or consequences of hydrodynamics or final state </a:t>
            </a:r>
            <a:r>
              <a:rPr lang="en-US" sz="2400" dirty="0" err="1"/>
              <a:t>parton</a:t>
            </a:r>
            <a:r>
              <a:rPr lang="en-US" sz="2400" dirty="0"/>
              <a:t> scattering in small systems?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Jet Quenching Effects?</a:t>
            </a:r>
          </a:p>
        </p:txBody>
      </p:sp>
    </p:spTree>
    <p:extLst>
      <p:ext uri="{BB962C8B-B14F-4D97-AF65-F5344CB8AC3E}">
        <p14:creationId xmlns:p14="http://schemas.microsoft.com/office/powerpoint/2010/main" val="801813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104" y="78534"/>
            <a:ext cx="2959179" cy="21842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227" y="2456903"/>
            <a:ext cx="3080288" cy="2686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62" y="116162"/>
            <a:ext cx="2989633" cy="802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2838"/>
            <a:ext cx="3178295" cy="22326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3024" y="3393431"/>
            <a:ext cx="3460261" cy="1620915"/>
            <a:chOff x="6172200" y="2667000"/>
            <a:chExt cx="4495800" cy="3276600"/>
          </a:xfrm>
        </p:grpSpPr>
        <p:sp>
          <p:nvSpPr>
            <p:cNvPr id="10" name="Rectangle 9"/>
            <p:cNvSpPr/>
            <p:nvPr/>
          </p:nvSpPr>
          <p:spPr>
            <a:xfrm>
              <a:off x="6172200" y="2667000"/>
              <a:ext cx="4495800" cy="3276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r="2678"/>
            <a:stretch>
              <a:fillRect/>
            </a:stretch>
          </p:blipFill>
          <p:spPr bwMode="auto">
            <a:xfrm>
              <a:off x="6248399" y="3048000"/>
              <a:ext cx="4244440" cy="279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670504" y="4560147"/>
              <a:ext cx="1459742" cy="622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p+Pb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Central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17799" y="3329881"/>
            <a:ext cx="310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http://arxiv.org/abs/1311.5463</a:t>
            </a:r>
          </a:p>
        </p:txBody>
      </p:sp>
    </p:spTree>
    <p:extLst>
      <p:ext uri="{BB962C8B-B14F-4D97-AF65-F5344CB8AC3E}">
        <p14:creationId xmlns:p14="http://schemas.microsoft.com/office/powerpoint/2010/main" val="115323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7367" y="220853"/>
            <a:ext cx="5235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are small system results telling us?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580" y="861742"/>
            <a:ext cx="6048213" cy="378565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Small system results need to be viewed together as a whole…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So many things appear the same…</a:t>
            </a:r>
          </a:p>
          <a:p>
            <a:r>
              <a:rPr lang="en-US" sz="2400" dirty="0">
                <a:solidFill>
                  <a:srgbClr val="0070C0"/>
                </a:solidFill>
              </a:rPr>
              <a:t>the idea that the physics is completely different at RHIC and the LHC, completely different in </a:t>
            </a:r>
            <a:r>
              <a:rPr lang="en-US" sz="2400" dirty="0" err="1">
                <a:solidFill>
                  <a:srgbClr val="0070C0"/>
                </a:solidFill>
              </a:rPr>
              <a:t>p+p</a:t>
            </a:r>
            <a:r>
              <a:rPr lang="en-US" sz="2400" dirty="0">
                <a:solidFill>
                  <a:srgbClr val="0070C0"/>
                </a:solidFill>
              </a:rPr>
              <a:t> and </a:t>
            </a:r>
            <a:r>
              <a:rPr lang="en-US" sz="2400" dirty="0" err="1">
                <a:solidFill>
                  <a:srgbClr val="0070C0"/>
                </a:solidFill>
              </a:rPr>
              <a:t>p+Pb</a:t>
            </a:r>
            <a:r>
              <a:rPr lang="en-US" sz="2400" dirty="0">
                <a:solidFill>
                  <a:srgbClr val="0070C0"/>
                </a:solidFill>
              </a:rPr>
              <a:t>, completely different in </a:t>
            </a:r>
            <a:r>
              <a:rPr lang="en-US" sz="2400" dirty="0" err="1">
                <a:solidFill>
                  <a:srgbClr val="0070C0"/>
                </a:solidFill>
              </a:rPr>
              <a:t>p+Au</a:t>
            </a:r>
            <a:r>
              <a:rPr lang="en-US" sz="2400" dirty="0">
                <a:solidFill>
                  <a:srgbClr val="0070C0"/>
                </a:solidFill>
              </a:rPr>
              <a:t> and </a:t>
            </a:r>
            <a:r>
              <a:rPr lang="en-US" sz="2400" dirty="0" err="1">
                <a:solidFill>
                  <a:srgbClr val="0070C0"/>
                </a:solidFill>
              </a:rPr>
              <a:t>d+Au</a:t>
            </a:r>
            <a:r>
              <a:rPr lang="en-US" sz="2400" dirty="0">
                <a:solidFill>
                  <a:srgbClr val="0070C0"/>
                </a:solidFill>
              </a:rPr>
              <a:t> seems vanishingly small…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What can we find consensus on?</a:t>
            </a:r>
          </a:p>
        </p:txBody>
      </p:sp>
    </p:spTree>
    <p:extLst>
      <p:ext uri="{BB962C8B-B14F-4D97-AF65-F5344CB8AC3E}">
        <p14:creationId xmlns:p14="http://schemas.microsoft.com/office/powerpoint/2010/main" val="29870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8" y="765096"/>
            <a:ext cx="3359180" cy="3020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353" y="765096"/>
            <a:ext cx="3049125" cy="298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688" y="224292"/>
            <a:ext cx="554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/>
              <a:t>p+Pb</a:t>
            </a:r>
            <a:r>
              <a:rPr lang="en-US" sz="2400" u="sng" dirty="0"/>
              <a:t> Experimental Results (Minimum Bias)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625" y="3785522"/>
            <a:ext cx="639357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Hard to find min. bias modifications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though non-negligible systematic uncertainties.</a:t>
            </a:r>
          </a:p>
          <a:p>
            <a:pPr algn="ctr"/>
            <a:endParaRPr lang="en-US" sz="900" dirty="0"/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Multiplicity (“centrality”) selection is still an open issue…</a:t>
            </a:r>
          </a:p>
        </p:txBody>
      </p:sp>
    </p:spTree>
    <p:extLst>
      <p:ext uri="{BB962C8B-B14F-4D97-AF65-F5344CB8AC3E}">
        <p14:creationId xmlns:p14="http://schemas.microsoft.com/office/powerpoint/2010/main" val="2015304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081" y="32528"/>
            <a:ext cx="2482314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36"/>
            <a:ext cx="4214191" cy="10381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870" y="1100941"/>
            <a:ext cx="3726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resolve?</a:t>
            </a:r>
          </a:p>
          <a:p>
            <a:endParaRPr lang="en-US" dirty="0"/>
          </a:p>
          <a:p>
            <a:r>
              <a:rPr lang="en-US" dirty="0"/>
              <a:t>Is the auto-correlation with any centrality measure too big to overcome?   </a:t>
            </a:r>
          </a:p>
          <a:p>
            <a:endParaRPr lang="en-US" dirty="0"/>
          </a:p>
          <a:p>
            <a:r>
              <a:rPr lang="en-US" dirty="0"/>
              <a:t>Exact physics model?  Is that enough?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ALICE method with </a:t>
            </a:r>
            <a:r>
              <a:rPr lang="en-US" dirty="0" err="1"/>
              <a:t>Pb</a:t>
            </a:r>
            <a:r>
              <a:rPr lang="en-US" dirty="0"/>
              <a:t>-spectator neutrons might help, but a very broad central bin (nothing like 0-1%)…</a:t>
            </a:r>
          </a:p>
        </p:txBody>
      </p:sp>
      <p:sp>
        <p:nvSpPr>
          <p:cNvPr id="11" name="Oval 10"/>
          <p:cNvSpPr/>
          <p:nvPr/>
        </p:nvSpPr>
        <p:spPr>
          <a:xfrm>
            <a:off x="932471" y="3469659"/>
            <a:ext cx="126498" cy="10842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19210" y="3150101"/>
            <a:ext cx="832929" cy="8559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26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6190" y="151105"/>
            <a:ext cx="4416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Jet quenching and high </a:t>
            </a:r>
            <a:r>
              <a:rPr lang="en-US" sz="2800" u="sng" dirty="0" err="1"/>
              <a:t>p</a:t>
            </a:r>
            <a:r>
              <a:rPr lang="en-US" sz="2800" u="sng" baseline="-25000" dirty="0" err="1"/>
              <a:t>T</a:t>
            </a:r>
            <a:r>
              <a:rPr lang="en-US" sz="2800" u="sng" dirty="0"/>
              <a:t> v</a:t>
            </a:r>
            <a:r>
              <a:rPr lang="en-US" sz="2800" u="sng" baseline="-25000" dirty="0"/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5104"/>
            <a:ext cx="6858000" cy="1765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861" y="4219414"/>
            <a:ext cx="6578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This is why quenching models invoke “near Tc enhancement”.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Trying to amplify this late time small difference.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74859"/>
          <a:stretch/>
        </p:blipFill>
        <p:spPr>
          <a:xfrm>
            <a:off x="0" y="669625"/>
            <a:ext cx="1724186" cy="17654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1306" y="879522"/>
            <a:ext cx="5106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Looks like a big path dependence (up vs. down)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tx2"/>
                </a:solidFill>
              </a:rPr>
              <a:t>However, hydrodynamic evolution washes most of this out.   Only very modest temperature difference at late time between paths.</a:t>
            </a:r>
          </a:p>
        </p:txBody>
      </p:sp>
    </p:spTree>
    <p:extLst>
      <p:ext uri="{BB962C8B-B14F-4D97-AF65-F5344CB8AC3E}">
        <p14:creationId xmlns:p14="http://schemas.microsoft.com/office/powerpoint/2010/main" val="60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046" y="120111"/>
            <a:ext cx="65383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JEWEL – question of path dependence versus jet shape…</a:t>
            </a:r>
          </a:p>
          <a:p>
            <a:endParaRPr lang="en-US" sz="2000" dirty="0"/>
          </a:p>
          <a:p>
            <a:r>
              <a:rPr lang="en-US" sz="2000" dirty="0"/>
              <a:t>The default JEWEL medium </a:t>
            </a:r>
          </a:p>
          <a:p>
            <a:r>
              <a:rPr lang="en-US" sz="2000" dirty="0"/>
              <a:t>does not expand in the </a:t>
            </a:r>
          </a:p>
          <a:p>
            <a:r>
              <a:rPr lang="en-US" sz="2000" dirty="0"/>
              <a:t>transverse plane… </a:t>
            </a:r>
          </a:p>
          <a:p>
            <a:endParaRPr lang="en-US" sz="2000" dirty="0"/>
          </a:p>
          <a:p>
            <a:r>
              <a:rPr lang="en-US" sz="2000" dirty="0" err="1"/>
              <a:t>Pb+Pb</a:t>
            </a:r>
            <a:r>
              <a:rPr lang="en-US" sz="2000" dirty="0"/>
              <a:t> agreement with high </a:t>
            </a:r>
          </a:p>
          <a:p>
            <a:r>
              <a:rPr lang="en-US" sz="2000" dirty="0" err="1"/>
              <a:t>pT</a:t>
            </a:r>
            <a:r>
              <a:rPr lang="en-US" sz="2000" dirty="0"/>
              <a:t> jet v2.</a:t>
            </a:r>
          </a:p>
          <a:p>
            <a:endParaRPr lang="en-US" sz="2000" dirty="0"/>
          </a:p>
          <a:p>
            <a:r>
              <a:rPr lang="en-US" sz="2000" dirty="0"/>
              <a:t>However….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352" y="589933"/>
            <a:ext cx="3219773" cy="2823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359318"/>
            <a:ext cx="6111225" cy="12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20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24" y="669011"/>
            <a:ext cx="3767552" cy="344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28" y="705174"/>
            <a:ext cx="2711775" cy="2987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939" y="50369"/>
            <a:ext cx="559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More than a hint in </a:t>
            </a:r>
            <a:r>
              <a:rPr lang="en-US" sz="2800" u="sng" dirty="0" err="1"/>
              <a:t>p+Pb</a:t>
            </a:r>
            <a:r>
              <a:rPr lang="en-US" sz="2800" u="sng" dirty="0"/>
              <a:t> at high </a:t>
            </a:r>
            <a:r>
              <a:rPr lang="en-US" sz="2800" u="sng" dirty="0" err="1"/>
              <a:t>p</a:t>
            </a:r>
            <a:r>
              <a:rPr lang="en-US" sz="2800" u="sng" baseline="-25000" dirty="0" err="1"/>
              <a:t>T</a:t>
            </a:r>
            <a:r>
              <a:rPr lang="en-US" sz="2800" u="sng" dirty="0"/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150" y="4180666"/>
            <a:ext cx="5919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Would love to have more statistics extending up in </a:t>
            </a:r>
            <a:r>
              <a:rPr lang="en-US" sz="2000" dirty="0" err="1">
                <a:solidFill>
                  <a:srgbClr val="FF0000"/>
                </a:solidFill>
              </a:rPr>
              <a:t>pT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Also with measurements at RHIC in p/</a:t>
            </a:r>
            <a:r>
              <a:rPr lang="en-US" sz="2000" dirty="0" err="1">
                <a:solidFill>
                  <a:srgbClr val="FF0000"/>
                </a:solidFill>
              </a:rPr>
              <a:t>d+Au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620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93" y="11152"/>
            <a:ext cx="4254282" cy="494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25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85135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0853" y="186353"/>
            <a:ext cx="24621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NTcE</a:t>
            </a:r>
            <a:r>
              <a:rPr lang="en-US" dirty="0">
                <a:solidFill>
                  <a:srgbClr val="FF0000"/>
                </a:solidFill>
              </a:rPr>
              <a:t> – Near T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Enhancement of medium coupling boosts the v2 at high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T</a:t>
            </a:r>
            <a:r>
              <a:rPr lang="en-US" dirty="0" err="1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3 Regions</a:t>
            </a:r>
          </a:p>
          <a:p>
            <a:pPr marL="342900" indent="-342900" algn="ctr">
              <a:buAutoNum type="arabicParenBoth"/>
            </a:pPr>
            <a:r>
              <a:rPr lang="en-US" dirty="0"/>
              <a:t>Low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Hydro</a:t>
            </a:r>
          </a:p>
          <a:p>
            <a:pPr marL="342900" indent="-342900" algn="ctr">
              <a:buAutoNum type="arabicParenBoth"/>
            </a:pPr>
            <a:r>
              <a:rPr lang="en-US" dirty="0">
                <a:sym typeface="Wingdings" panose="05000000000000000000" pitchFamily="2" charset="2"/>
              </a:rPr>
              <a:t>High </a:t>
            </a:r>
            <a:r>
              <a:rPr lang="en-US" dirty="0" err="1">
                <a:sym typeface="Wingdings" panose="05000000000000000000" pitchFamily="2" charset="2"/>
              </a:rPr>
              <a:t>pT</a:t>
            </a:r>
            <a:r>
              <a:rPr lang="en-US" dirty="0">
                <a:sym typeface="Wingdings" panose="05000000000000000000" pitchFamily="2" charset="2"/>
              </a:rPr>
              <a:t>  E-loss</a:t>
            </a:r>
          </a:p>
          <a:p>
            <a:pPr marL="342900" indent="-342900" algn="ctr">
              <a:buAutoNum type="arabicParenBoth"/>
            </a:pPr>
            <a:r>
              <a:rPr lang="en-US" dirty="0">
                <a:sym typeface="Wingdings" panose="05000000000000000000" pitchFamily="2" charset="2"/>
              </a:rPr>
              <a:t>Mid </a:t>
            </a:r>
            <a:r>
              <a:rPr lang="en-US" dirty="0" err="1">
                <a:sym typeface="Wingdings" panose="05000000000000000000" pitchFamily="2" charset="2"/>
              </a:rPr>
              <a:t>pT</a:t>
            </a:r>
            <a:r>
              <a:rPr lang="en-US" dirty="0">
                <a:sym typeface="Wingdings" panose="05000000000000000000" pitchFamily="2" charset="2"/>
              </a:rPr>
              <a:t>  ???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5289" y="3024260"/>
            <a:ext cx="26532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Scaled </a:t>
            </a:r>
            <a:r>
              <a:rPr lang="en-US" dirty="0" err="1">
                <a:solidFill>
                  <a:schemeClr val="accent1"/>
                </a:solidFill>
              </a:rPr>
              <a:t>p+Pb</a:t>
            </a:r>
            <a:r>
              <a:rPr lang="en-US" dirty="0">
                <a:solidFill>
                  <a:schemeClr val="accent1"/>
                </a:solidFill>
              </a:rPr>
              <a:t> points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match the </a:t>
            </a:r>
            <a:r>
              <a:rPr lang="en-US" dirty="0" err="1">
                <a:solidFill>
                  <a:schemeClr val="accent1"/>
                </a:solidFill>
              </a:rPr>
              <a:t>Pb+Pb</a:t>
            </a:r>
            <a:r>
              <a:rPr lang="en-US" dirty="0">
                <a:solidFill>
                  <a:schemeClr val="accent1"/>
                </a:solidFill>
              </a:rPr>
              <a:t> pattern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What does that tell us about the 3 regions?</a:t>
            </a:r>
          </a:p>
        </p:txBody>
      </p:sp>
    </p:spTree>
    <p:extLst>
      <p:ext uri="{BB962C8B-B14F-4D97-AF65-F5344CB8AC3E}">
        <p14:creationId xmlns:p14="http://schemas.microsoft.com/office/powerpoint/2010/main" val="31342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667"/>
            <a:ext cx="6858000" cy="46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3710" y="3591238"/>
            <a:ext cx="1002070" cy="192791"/>
          </a:xfrm>
        </p:spPr>
        <p:txBody>
          <a:bodyPr/>
          <a:lstStyle/>
          <a:p>
            <a:fld id="{C3A6A1BD-EF62-1D4A-9265-234A257F308A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46797" y="549793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6797" y="1540393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q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16" y="921684"/>
            <a:ext cx="44602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Golden channel where photon </a:t>
            </a:r>
          </a:p>
          <a:p>
            <a:pPr algn="ctr"/>
            <a:r>
              <a:rPr lang="en-US" sz="2000" dirty="0"/>
              <a:t>calibrates quark energy</a:t>
            </a:r>
            <a:endParaRPr lang="en-US" sz="6000" dirty="0">
              <a:latin typeface="Symbol" pitchFamily="18" charset="2"/>
            </a:endParaRPr>
          </a:p>
          <a:p>
            <a:pPr algn="ctr"/>
            <a:r>
              <a:rPr lang="en-US" sz="900" dirty="0">
                <a:latin typeface="Symbol" pitchFamily="18" charset="2"/>
              </a:rPr>
              <a:t>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6742" t="47225" r="48315" b="9557"/>
          <a:stretch>
            <a:fillRect/>
          </a:stretch>
        </p:blipFill>
        <p:spPr bwMode="auto">
          <a:xfrm>
            <a:off x="411958" y="2216259"/>
            <a:ext cx="2506097" cy="233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inspirehep.net/record/852043/files/DIAGRAMS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9957" r="50164" b="40351"/>
          <a:stretch>
            <a:fillRect/>
          </a:stretch>
        </p:blipFill>
        <p:spPr bwMode="auto">
          <a:xfrm>
            <a:off x="3962682" y="758934"/>
            <a:ext cx="2057400" cy="1457325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grpSp>
        <p:nvGrpSpPr>
          <p:cNvPr id="13" name="Group 12"/>
          <p:cNvGrpSpPr/>
          <p:nvPr/>
        </p:nvGrpSpPr>
        <p:grpSpPr>
          <a:xfrm>
            <a:off x="3385593" y="2139083"/>
            <a:ext cx="3293553" cy="2506537"/>
            <a:chOff x="228600" y="2965468"/>
            <a:chExt cx="5259453" cy="356033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2965468"/>
              <a:ext cx="5259453" cy="3560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288419" y="3667780"/>
              <a:ext cx="9119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E</a:t>
              </a:r>
              <a:r>
                <a:rPr lang="en-US" sz="2800" baseline="-25000" dirty="0" err="1"/>
                <a:t>quark</a:t>
              </a:r>
              <a:endParaRPr lang="en-US" sz="2800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9800" y="4277380"/>
              <a:ext cx="10656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E</a:t>
              </a:r>
              <a:r>
                <a:rPr lang="en-US" sz="2800" baseline="-25000" dirty="0" err="1"/>
                <a:t>photon</a:t>
              </a:r>
              <a:endParaRPr lang="en-US" sz="2800" baseline="-25000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209800" y="4343400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6" descr="http://inspirehep.net/record/852043/files/DIAGRAMS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rcRect l="41323" r="50164" b="40351"/>
            <a:stretch>
              <a:fillRect/>
            </a:stretch>
          </p:blipFill>
          <p:spPr bwMode="auto">
            <a:xfrm flipV="1">
              <a:off x="1426633" y="3657600"/>
              <a:ext cx="783167" cy="1066800"/>
            </a:xfrm>
            <a:prstGeom prst="rect">
              <a:avLst/>
            </a:prstGeom>
            <a:noFill/>
            <a:scene3d>
              <a:camera prst="orthographicFront">
                <a:rot lat="10800000" lon="0" rev="0"/>
              </a:camera>
              <a:lightRig rig="threePt" dir="t"/>
            </a:scene3d>
          </p:spPr>
        </p:pic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0018" y="2138770"/>
            <a:ext cx="3698814" cy="249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6754" y="2139083"/>
            <a:ext cx="3702749" cy="2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4937" y="2138927"/>
            <a:ext cx="3694879" cy="250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049" y="87048"/>
            <a:ext cx="5818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Precision measurements at RHIC and the LHC</a:t>
            </a:r>
          </a:p>
        </p:txBody>
      </p:sp>
    </p:spTree>
    <p:extLst>
      <p:ext uri="{BB962C8B-B14F-4D97-AF65-F5344CB8AC3E}">
        <p14:creationId xmlns:p14="http://schemas.microsoft.com/office/powerpoint/2010/main" val="19728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945" y="255725"/>
            <a:ext cx="5903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are small system results telling us?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What are predictions or consequences of hydrodynamics or final state </a:t>
            </a:r>
            <a:r>
              <a:rPr lang="en-US" sz="2400" dirty="0" err="1"/>
              <a:t>parton</a:t>
            </a:r>
            <a:r>
              <a:rPr lang="en-US" sz="2400" dirty="0"/>
              <a:t> scattering in small systems?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Heavy Quark Effects?</a:t>
            </a:r>
          </a:p>
        </p:txBody>
      </p:sp>
    </p:spTree>
    <p:extLst>
      <p:ext uri="{BB962C8B-B14F-4D97-AF65-F5344CB8AC3E}">
        <p14:creationId xmlns:p14="http://schemas.microsoft.com/office/powerpoint/2010/main" val="2489618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651" y="127049"/>
            <a:ext cx="5369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Geometry and Shadowing Question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1" y="718508"/>
            <a:ext cx="3321230" cy="31701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625" t="18750" r="32650" b="19792"/>
          <a:stretch>
            <a:fillRect/>
          </a:stretch>
        </p:blipFill>
        <p:spPr bwMode="auto">
          <a:xfrm>
            <a:off x="3604007" y="1254135"/>
            <a:ext cx="2170728" cy="209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1467" y="4003183"/>
            <a:ext cx="576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Shadowing suppressed charm x2 for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&lt; 3 GeV.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Key for description.    What about the spatial correlation?    </a:t>
            </a:r>
          </a:p>
        </p:txBody>
      </p:sp>
      <p:pic>
        <p:nvPicPr>
          <p:cNvPr id="6" name="Picture 5" descr="ani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6979" y="650269"/>
            <a:ext cx="3236208" cy="307961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0D202-95D9-46DF-89A6-B29A334A9798}" type="datetime1">
              <a:rPr lang="en-US" smtClean="0"/>
              <a:t>5/19/2017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759552"/>
            <a:ext cx="6013342" cy="421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8089" y="132154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b="1" baseline="-25000" dirty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r>
              <a:rPr lang="en-US" b="1" baseline="30000" dirty="0">
                <a:latin typeface="Helvetica Light" charset="0"/>
                <a:ea typeface="Helvetica Light" charset="0"/>
                <a:cs typeface="Helvetica Light" charset="0"/>
              </a:rPr>
              <a:t>IPGlasma</a:t>
            </a:r>
            <a:r>
              <a:rPr lang="en-US" b="1" dirty="0">
                <a:latin typeface="Helvetica Light" charset="0"/>
                <a:ea typeface="Helvetica Light" charset="0"/>
                <a:cs typeface="Helvetica Light" charset="0"/>
              </a:rPr>
              <a:t> = 0.099</a:t>
            </a:r>
          </a:p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b="1" baseline="-25000" dirty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r>
              <a:rPr lang="en-US" b="1" baseline="30000" dirty="0">
                <a:latin typeface="Helvetica Light" charset="0"/>
                <a:ea typeface="Helvetica Light" charset="0"/>
                <a:cs typeface="Helvetica Light" charset="0"/>
              </a:rPr>
              <a:t>Glauber</a:t>
            </a:r>
            <a:r>
              <a:rPr lang="en-US" b="1" dirty="0">
                <a:latin typeface="Helvetica Light" charset="0"/>
                <a:ea typeface="Helvetica Light" charset="0"/>
                <a:cs typeface="Helvetica Light" charset="0"/>
              </a:rPr>
              <a:t>   = 0.231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1430" y="105899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b="1" baseline="-25000" dirty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r>
              <a:rPr lang="en-US" b="1" baseline="30000" dirty="0">
                <a:latin typeface="Helvetica Light" charset="0"/>
                <a:ea typeface="Helvetica Light" charset="0"/>
                <a:cs typeface="Helvetica Light" charset="0"/>
              </a:rPr>
              <a:t>IPGlasma</a:t>
            </a:r>
            <a:r>
              <a:rPr lang="en-US" b="1" dirty="0">
                <a:latin typeface="Helvetica Light" charset="0"/>
                <a:ea typeface="Helvetica Light" charset="0"/>
                <a:cs typeface="Helvetica Light" charset="0"/>
              </a:rPr>
              <a:t> = 0.595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b="1" baseline="-25000" dirty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r>
              <a:rPr lang="en-US" b="1" baseline="30000" dirty="0">
                <a:latin typeface="Helvetica Light" charset="0"/>
                <a:ea typeface="Helvetica Light" charset="0"/>
                <a:cs typeface="Helvetica Light" charset="0"/>
              </a:rPr>
              <a:t>Glauber</a:t>
            </a:r>
            <a:r>
              <a:rPr lang="en-US" b="1" dirty="0">
                <a:latin typeface="Helvetica Light" charset="0"/>
                <a:ea typeface="Helvetica Light" charset="0"/>
                <a:cs typeface="Helvetica Light" charset="0"/>
              </a:rPr>
              <a:t>   = 0.540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1076" y="92338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b="1" baseline="-25000" dirty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r>
              <a:rPr lang="en-US" b="1" baseline="30000" dirty="0">
                <a:latin typeface="Helvetica Light" charset="0"/>
                <a:ea typeface="Helvetica Light" charset="0"/>
                <a:cs typeface="Helvetica Light" charset="0"/>
              </a:rPr>
              <a:t>IPGlasma</a:t>
            </a:r>
            <a:r>
              <a:rPr lang="en-US" b="1" dirty="0">
                <a:latin typeface="Helvetica Light" charset="0"/>
                <a:ea typeface="Helvetica Light" charset="0"/>
                <a:cs typeface="Helvetica Light" charset="0"/>
              </a:rPr>
              <a:t> = 0.555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  <a:p>
            <a:r>
              <a:rPr lang="en-US" b="1" dirty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b="1" baseline="-25000" dirty="0">
                <a:latin typeface="Helvetica Light" charset="0"/>
                <a:ea typeface="Helvetica Light" charset="0"/>
                <a:cs typeface="Helvetica Light" charset="0"/>
              </a:rPr>
              <a:t>2</a:t>
            </a:r>
            <a:r>
              <a:rPr lang="en-US" b="1" baseline="30000" dirty="0">
                <a:latin typeface="Helvetica Light" charset="0"/>
                <a:ea typeface="Helvetica Light" charset="0"/>
                <a:cs typeface="Helvetica Light" charset="0"/>
              </a:rPr>
              <a:t>Glauber</a:t>
            </a:r>
            <a:r>
              <a:rPr lang="en-US" b="1" dirty="0">
                <a:latin typeface="Helvetica Light" charset="0"/>
                <a:ea typeface="Helvetica Light" charset="0"/>
                <a:cs typeface="Helvetica Light" charset="0"/>
              </a:rPr>
              <a:t>   = 0.504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9427" y="3872872"/>
            <a:ext cx="4870343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p+p</a:t>
            </a:r>
            <a:r>
              <a:rPr lang="en-US" sz="2400" dirty="0">
                <a:solidFill>
                  <a:srgbClr val="FF0000"/>
                </a:solidFill>
              </a:rPr>
              <a:t> and </a:t>
            </a:r>
            <a:r>
              <a:rPr lang="en-US" sz="2400" dirty="0" err="1">
                <a:solidFill>
                  <a:srgbClr val="FF0000"/>
                </a:solidFill>
              </a:rPr>
              <a:t>p+A</a:t>
            </a:r>
            <a:r>
              <a:rPr lang="en-US" sz="2400" dirty="0">
                <a:solidFill>
                  <a:srgbClr val="FF0000"/>
                </a:solidFill>
              </a:rPr>
              <a:t> have significant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model dependent initial geometry.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Not so for </a:t>
            </a:r>
            <a:r>
              <a:rPr lang="en-US" sz="2400" dirty="0" err="1">
                <a:solidFill>
                  <a:srgbClr val="FF0000"/>
                </a:solidFill>
              </a:rPr>
              <a:t>d+A</a:t>
            </a:r>
            <a:r>
              <a:rPr lang="en-US" sz="2400" dirty="0">
                <a:solidFill>
                  <a:srgbClr val="FF0000"/>
                </a:solidFill>
              </a:rPr>
              <a:t> and 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He+A.</a:t>
            </a:r>
          </a:p>
        </p:txBody>
      </p:sp>
    </p:spTree>
    <p:extLst>
      <p:ext uri="{BB962C8B-B14F-4D97-AF65-F5344CB8AC3E}">
        <p14:creationId xmlns:p14="http://schemas.microsoft.com/office/powerpoint/2010/main" val="10613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8453" y="137355"/>
            <a:ext cx="4816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Heavy quarks in small systems…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9" y="842115"/>
            <a:ext cx="3804143" cy="3346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75" y="3100033"/>
            <a:ext cx="6422625" cy="20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4024" y="80289"/>
            <a:ext cx="362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Charm in Small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3" y="664169"/>
            <a:ext cx="2877402" cy="1965573"/>
          </a:xfrm>
          <a:prstGeom prst="rect">
            <a:avLst/>
          </a:prstGeom>
        </p:spPr>
      </p:pic>
      <p:pic>
        <p:nvPicPr>
          <p:cNvPr id="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951" b="-3951"/>
          <a:stretch>
            <a:fillRect/>
          </a:stretch>
        </p:blipFill>
        <p:spPr>
          <a:xfrm>
            <a:off x="90985" y="2703677"/>
            <a:ext cx="2757027" cy="2317300"/>
          </a:xfrm>
        </p:spPr>
      </p:pic>
      <p:sp>
        <p:nvSpPr>
          <p:cNvPr id="2" name="TextBox 1"/>
          <p:cNvSpPr txBox="1"/>
          <p:nvPr/>
        </p:nvSpPr>
        <p:spPr>
          <a:xfrm>
            <a:off x="3041948" y="664169"/>
            <a:ext cx="36143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Field needs tests of medium in small systems.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Heavy flavor shows signals already.    Need calculations for full understanding and </a:t>
            </a:r>
          </a:p>
          <a:p>
            <a:pPr algn="ctr"/>
            <a:r>
              <a:rPr lang="en-US" sz="2000" dirty="0"/>
              <a:t>more data.</a:t>
            </a:r>
          </a:p>
        </p:txBody>
      </p:sp>
      <p:pic>
        <p:nvPicPr>
          <p:cNvPr id="7" name="Picture 6" descr="movie_charmflow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0300" y="2920912"/>
            <a:ext cx="6222053" cy="19352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1C4F1-7D71-4258-88E6-793AA9F3FB60}" type="datetime1">
              <a:rPr lang="en-US" smtClean="0"/>
              <a:t>5/19/2017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0878" y="1080654"/>
            <a:ext cx="38352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Small Systems </a:t>
            </a:r>
          </a:p>
          <a:p>
            <a:pPr algn="ctr"/>
            <a:r>
              <a:rPr lang="en-US" sz="4800" dirty="0"/>
              <a:t>and </a:t>
            </a:r>
          </a:p>
          <a:p>
            <a:pPr algn="ctr"/>
            <a:r>
              <a:rPr lang="en-US" sz="4800" dirty="0"/>
              <a:t>Big Questions</a:t>
            </a:r>
          </a:p>
        </p:txBody>
      </p:sp>
    </p:spTree>
    <p:extLst>
      <p:ext uri="{BB962C8B-B14F-4D97-AF65-F5344CB8AC3E}">
        <p14:creationId xmlns:p14="http://schemas.microsoft.com/office/powerpoint/2010/main" val="874471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7" t="25116" r="56364" b="57440"/>
          <a:stretch/>
        </p:blipFill>
        <p:spPr>
          <a:xfrm>
            <a:off x="252544" y="2062361"/>
            <a:ext cx="5092901" cy="1247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76" t="36580" r="47433" b="41028"/>
          <a:stretch/>
        </p:blipFill>
        <p:spPr>
          <a:xfrm>
            <a:off x="310370" y="202396"/>
            <a:ext cx="6274241" cy="1626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170" y="3387801"/>
            <a:ext cx="6644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Papers I am trying to understand…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What if the conjectures are correct – always far from equilibrium?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 to test if the conjectures are correct?</a:t>
            </a:r>
          </a:p>
        </p:txBody>
      </p:sp>
    </p:spTree>
    <p:extLst>
      <p:ext uri="{BB962C8B-B14F-4D97-AF65-F5344CB8AC3E}">
        <p14:creationId xmlns:p14="http://schemas.microsoft.com/office/powerpoint/2010/main" val="106584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744" y="169870"/>
            <a:ext cx="671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Equilibration</a:t>
            </a:r>
            <a:r>
              <a:rPr lang="en-US" dirty="0"/>
              <a:t> – is this required to call system a Quark-Gluon Plasma?</a:t>
            </a:r>
          </a:p>
          <a:p>
            <a:r>
              <a:rPr lang="en-US" b="1" dirty="0" err="1">
                <a:solidFill>
                  <a:schemeClr val="tx2"/>
                </a:solidFill>
              </a:rPr>
              <a:t>Isotropization</a:t>
            </a:r>
            <a:r>
              <a:rPr lang="en-US" dirty="0"/>
              <a:t> – thought to be a required condition….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Hydrodynamization</a:t>
            </a:r>
            <a:r>
              <a:rPr lang="en-US" dirty="0"/>
              <a:t> – just means the hydrodynamic description works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033" r="14114" b="19482"/>
          <a:stretch/>
        </p:blipFill>
        <p:spPr>
          <a:xfrm>
            <a:off x="1852292" y="1147413"/>
            <a:ext cx="2967282" cy="192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63" y="3019585"/>
            <a:ext cx="6111225" cy="19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 descr="Image result for quark gluon plas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9" y="156315"/>
            <a:ext cx="2324944" cy="25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quark gluon plasma chocolate chip cook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86" y="12650"/>
            <a:ext cx="2812998" cy="281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965" y="2899753"/>
            <a:ext cx="6752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If heavy ion collisions create matter that is never very close to local equilibrium (big if), in what sense do we call it a quark-gluon plasma?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B050"/>
                </a:solidFill>
              </a:rPr>
              <a:t>What does it then mean to say “heavy quarks are thermalized”, “energy lost by the jet is equilibrated”?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70C0"/>
                </a:solidFill>
              </a:rPr>
              <a:t>Maybe it is just a chocolate chip cookie.</a:t>
            </a:r>
          </a:p>
        </p:txBody>
      </p:sp>
    </p:spTree>
    <p:extLst>
      <p:ext uri="{BB962C8B-B14F-4D97-AF65-F5344CB8AC3E}">
        <p14:creationId xmlns:p14="http://schemas.microsoft.com/office/powerpoint/2010/main" val="31072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D618-D065-4135-AD06-0DDDD2192E8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4832435"/>
            <a:ext cx="5200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http://journals.aps.org/prc/abstract/10.1103/PhysRevC.90.034902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114300"/>
            <a:ext cx="2857500" cy="2383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0"/>
            <a:ext cx="2744213" cy="255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651" y="2654349"/>
            <a:ext cx="2724750" cy="2172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085851" y="3481146"/>
            <a:ext cx="283991" cy="388306"/>
          </a:xfrm>
          <a:custGeom>
            <a:avLst/>
            <a:gdLst>
              <a:gd name="connsiteX0" fmla="*/ 0 w 253218"/>
              <a:gd name="connsiteY0" fmla="*/ 33973 h 357530"/>
              <a:gd name="connsiteX1" fmla="*/ 168812 w 253218"/>
              <a:gd name="connsiteY1" fmla="*/ 33973 h 357530"/>
              <a:gd name="connsiteX2" fmla="*/ 112541 w 253218"/>
              <a:gd name="connsiteY2" fmla="*/ 160583 h 357530"/>
              <a:gd name="connsiteX3" fmla="*/ 84406 w 253218"/>
              <a:gd name="connsiteY3" fmla="*/ 202786 h 357530"/>
              <a:gd name="connsiteX4" fmla="*/ 126609 w 253218"/>
              <a:gd name="connsiteY4" fmla="*/ 230921 h 357530"/>
              <a:gd name="connsiteX5" fmla="*/ 253218 w 253218"/>
              <a:gd name="connsiteY5" fmla="*/ 244989 h 357530"/>
              <a:gd name="connsiteX6" fmla="*/ 239150 w 253218"/>
              <a:gd name="connsiteY6" fmla="*/ 329395 h 357530"/>
              <a:gd name="connsiteX7" fmla="*/ 196947 w 253218"/>
              <a:gd name="connsiteY7" fmla="*/ 357530 h 35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8" h="357530">
                <a:moveTo>
                  <a:pt x="0" y="33973"/>
                </a:moveTo>
                <a:cubicBezTo>
                  <a:pt x="21233" y="30434"/>
                  <a:pt x="147579" y="0"/>
                  <a:pt x="168812" y="33973"/>
                </a:cubicBezTo>
                <a:cubicBezTo>
                  <a:pt x="214799" y="107553"/>
                  <a:pt x="150491" y="135282"/>
                  <a:pt x="112541" y="160583"/>
                </a:cubicBezTo>
                <a:cubicBezTo>
                  <a:pt x="103163" y="174651"/>
                  <a:pt x="81090" y="186207"/>
                  <a:pt x="84406" y="202786"/>
                </a:cubicBezTo>
                <a:cubicBezTo>
                  <a:pt x="87722" y="219365"/>
                  <a:pt x="110207" y="226820"/>
                  <a:pt x="126609" y="230921"/>
                </a:cubicBezTo>
                <a:cubicBezTo>
                  <a:pt x="167804" y="241220"/>
                  <a:pt x="211015" y="240300"/>
                  <a:pt x="253218" y="244989"/>
                </a:cubicBezTo>
                <a:cubicBezTo>
                  <a:pt x="248529" y="273124"/>
                  <a:pt x="251906" y="303883"/>
                  <a:pt x="239150" y="329395"/>
                </a:cubicBezTo>
                <a:cubicBezTo>
                  <a:pt x="231589" y="344517"/>
                  <a:pt x="196947" y="357530"/>
                  <a:pt x="196947" y="35753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7" name="Group 26"/>
          <p:cNvGrpSpPr/>
          <p:nvPr/>
        </p:nvGrpSpPr>
        <p:grpSpPr>
          <a:xfrm>
            <a:off x="1613038" y="3740749"/>
            <a:ext cx="588350" cy="951475"/>
            <a:chOff x="6248400" y="3886200"/>
            <a:chExt cx="1524000" cy="1828800"/>
          </a:xfrm>
        </p:grpSpPr>
        <p:sp>
          <p:nvSpPr>
            <p:cNvPr id="9" name="Oval 8"/>
            <p:cNvSpPr/>
            <p:nvPr/>
          </p:nvSpPr>
          <p:spPr>
            <a:xfrm>
              <a:off x="6248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7162800" y="4114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/>
            <p:cNvSpPr/>
            <p:nvPr/>
          </p:nvSpPr>
          <p:spPr>
            <a:xfrm>
              <a:off x="70104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/>
            <p:cNvSpPr/>
            <p:nvPr/>
          </p:nvSpPr>
          <p:spPr>
            <a:xfrm>
              <a:off x="6629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/>
            <p:cNvSpPr/>
            <p:nvPr/>
          </p:nvSpPr>
          <p:spPr>
            <a:xfrm>
              <a:off x="6477000" y="4876800"/>
              <a:ext cx="457200" cy="4572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6858000" y="3886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6858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7010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68580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67056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64770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/>
            <p:cNvSpPr/>
            <p:nvPr/>
          </p:nvSpPr>
          <p:spPr>
            <a:xfrm>
              <a:off x="7010400" y="5257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/>
            <p:cNvSpPr/>
            <p:nvPr/>
          </p:nvSpPr>
          <p:spPr>
            <a:xfrm>
              <a:off x="7239000" y="47244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5029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Oval 23"/>
            <p:cNvSpPr/>
            <p:nvPr/>
          </p:nvSpPr>
          <p:spPr>
            <a:xfrm>
              <a:off x="7315200" y="4419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5" name="Oval 24"/>
          <p:cNvSpPr/>
          <p:nvPr/>
        </p:nvSpPr>
        <p:spPr>
          <a:xfrm>
            <a:off x="969792" y="3368588"/>
            <a:ext cx="171450" cy="1714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1234036" y="3808953"/>
            <a:ext cx="248822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710570" y="2691452"/>
            <a:ext cx="2459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d+Au</a:t>
            </a:r>
            <a:endParaRPr lang="en-US" dirty="0"/>
          </a:p>
          <a:p>
            <a:pPr algn="ctr"/>
            <a:r>
              <a:rPr lang="en-US" dirty="0">
                <a:solidFill>
                  <a:srgbClr val="00B050"/>
                </a:solidFill>
              </a:rPr>
              <a:t>Sometimes the neutron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misses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99905" y="1781165"/>
            <a:ext cx="5445734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Deuteron </a:t>
            </a:r>
            <a:r>
              <a:rPr lang="en-US" sz="2400" dirty="0" err="1">
                <a:solidFill>
                  <a:srgbClr val="FF0000"/>
                </a:solidFill>
              </a:rPr>
              <a:t>wavefunction</a:t>
            </a:r>
            <a:r>
              <a:rPr lang="en-US" sz="2400" dirty="0">
                <a:solidFill>
                  <a:srgbClr val="FF0000"/>
                </a:solidFill>
              </a:rPr>
              <a:t> is well known and the geometry validated by experiment.</a:t>
            </a:r>
          </a:p>
        </p:txBody>
      </p:sp>
    </p:spTree>
    <p:extLst>
      <p:ext uri="{BB962C8B-B14F-4D97-AF65-F5344CB8AC3E}">
        <p14:creationId xmlns:p14="http://schemas.microsoft.com/office/powerpoint/2010/main" val="1158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8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385968"/>
            <a:ext cx="565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http://journals.aps.org/prl/abstract/10.1103/PhysRevLett.113.112301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4747"/>
            <a:ext cx="6858000" cy="152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45879" y="201052"/>
            <a:ext cx="34760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u="sng" dirty="0"/>
              <a:t>Geometry Tests at RHIC</a:t>
            </a:r>
          </a:p>
        </p:txBody>
      </p:sp>
      <p:pic>
        <p:nvPicPr>
          <p:cNvPr id="11" name="Picture 2" descr="http://up.colorado.edu/~nagle/HydroMovies/hydro_movie_15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9291" y="2967088"/>
            <a:ext cx="2302709" cy="1947812"/>
          </a:xfrm>
          <a:prstGeom prst="rect">
            <a:avLst/>
          </a:prstGeom>
          <a:noFill/>
        </p:spPr>
      </p:pic>
      <p:pic>
        <p:nvPicPr>
          <p:cNvPr id="12" name="Picture 2" descr="http://up.colorado.edu/~nagle/HydroMovies/hydro_movie_26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2297140" cy="1943100"/>
          </a:xfrm>
          <a:prstGeom prst="rect">
            <a:avLst/>
          </a:prstGeom>
          <a:noFill/>
        </p:spPr>
      </p:pic>
      <p:pic>
        <p:nvPicPr>
          <p:cNvPr id="13" name="Picture 2" descr="http://up.colorado.edu/~nagle/HydroMovies/hydro_movie_06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0862" y="2971801"/>
            <a:ext cx="2297138" cy="1943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86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95" y="807865"/>
            <a:ext cx="3697875" cy="3682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7" y="807865"/>
            <a:ext cx="3430245" cy="3647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599" y="170490"/>
            <a:ext cx="659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Experimental results and hydrodynamic predictions</a:t>
            </a:r>
          </a:p>
        </p:txBody>
      </p:sp>
    </p:spTree>
    <p:extLst>
      <p:ext uri="{BB962C8B-B14F-4D97-AF65-F5344CB8AC3E}">
        <p14:creationId xmlns:p14="http://schemas.microsoft.com/office/powerpoint/2010/main" val="409403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77E8-5CBE-4B02-8BDB-9FF442F43DD1}" type="datetime1">
              <a:rPr lang="en-US" smtClean="0"/>
              <a:t>5/19/2017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6599" y="170490"/>
            <a:ext cx="659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Experimental results and hydrodynamic predictions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21" y="741411"/>
            <a:ext cx="5497706" cy="38613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121" y="3979189"/>
            <a:ext cx="1092313" cy="619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92618"/>
            <a:ext cx="3428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i="1" dirty="0"/>
          </a:p>
          <a:p>
            <a:pPr algn="ctr"/>
            <a:r>
              <a:rPr lang="en-US" sz="2000" dirty="0"/>
              <a:t>Non-Geometry correlations in momentum space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4085498" y="853595"/>
            <a:ext cx="1457287" cy="102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71138" y="171501"/>
            <a:ext cx="625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Key Point on “Momentum Domains”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09" y="1902415"/>
            <a:ext cx="34678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In a </a:t>
            </a:r>
            <a:r>
              <a:rPr lang="en-US" sz="2000" dirty="0" err="1">
                <a:solidFill>
                  <a:srgbClr val="FF0000"/>
                </a:solidFill>
              </a:rPr>
              <a:t>d+Au</a:t>
            </a:r>
            <a:r>
              <a:rPr lang="en-US" sz="2000" dirty="0">
                <a:solidFill>
                  <a:srgbClr val="FF0000"/>
                </a:solidFill>
              </a:rPr>
              <a:t> system,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domains from two hot spots are uncorrelated. 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Thus, v</a:t>
            </a:r>
            <a:r>
              <a:rPr lang="en-US" sz="2000" baseline="-25000" dirty="0"/>
              <a:t>2</a:t>
            </a:r>
            <a:r>
              <a:rPr lang="en-US" sz="2000" dirty="0"/>
              <a:t> has a dilution effect.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(</a:t>
            </a:r>
            <a:r>
              <a:rPr lang="en-US" sz="2000" dirty="0" err="1"/>
              <a:t>d+Au</a:t>
            </a:r>
            <a:r>
              <a:rPr lang="en-US" sz="2000" dirty="0"/>
              <a:t>) &lt; v</a:t>
            </a:r>
            <a:r>
              <a:rPr lang="en-US" sz="2000" baseline="-25000" dirty="0"/>
              <a:t>2</a:t>
            </a:r>
            <a:r>
              <a:rPr lang="en-US" sz="2000" dirty="0"/>
              <a:t> (</a:t>
            </a:r>
            <a:r>
              <a:rPr lang="en-US" sz="2000" dirty="0" err="1"/>
              <a:t>p+Au</a:t>
            </a:r>
            <a:r>
              <a:rPr lang="en-US" sz="2000" dirty="0"/>
              <a:t>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Needs a full calculation.   </a:t>
            </a:r>
          </a:p>
          <a:p>
            <a:pPr algn="ctr"/>
            <a:r>
              <a:rPr lang="en-US" sz="2000" dirty="0"/>
              <a:t>Then falsifiable theory.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322" t="56956" r="34520" b="16327"/>
          <a:stretch/>
        </p:blipFill>
        <p:spPr>
          <a:xfrm>
            <a:off x="3343758" y="1911044"/>
            <a:ext cx="3475496" cy="3232456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4525348" y="2858043"/>
            <a:ext cx="1017437" cy="7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 rot="12874928">
            <a:off x="4442203" y="3510263"/>
            <a:ext cx="1017437" cy="7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38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32A0-DCEB-48FF-8DBC-04C8CD32E1E5}" type="datetime1">
              <a:rPr lang="en-US" smtClean="0"/>
              <a:t>5/19/2017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6A1BD-EF62-1D4A-9265-234A257F308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6"/>
            <a:ext cx="6858000" cy="1509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7764" y="2280579"/>
            <a:ext cx="5025863" cy="95410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Extend small system data from 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19.6 GeV </a:t>
            </a:r>
            <a:r>
              <a:rPr lang="en-US" sz="2800" dirty="0">
                <a:solidFill>
                  <a:srgbClr val="00B0F0"/>
                </a:solidFill>
                <a:sym typeface="Wingdings" panose="05000000000000000000" pitchFamily="2" charset="2"/>
              </a:rPr>
              <a:t> 200 GeV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 5.02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TeV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49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988</Words>
  <Application>Microsoft Office PowerPoint</Application>
  <PresentationFormat>Custom</PresentationFormat>
  <Paragraphs>220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Helvetica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Antinori</dc:creator>
  <cp:lastModifiedBy>James L Nagle</cp:lastModifiedBy>
  <cp:revision>60</cp:revision>
  <dcterms:created xsi:type="dcterms:W3CDTF">2017-02-06T20:30:16Z</dcterms:created>
  <dcterms:modified xsi:type="dcterms:W3CDTF">2017-05-20T02:25:54Z</dcterms:modified>
</cp:coreProperties>
</file>