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4"/>
  </p:handoutMasterIdLst>
  <p:sldIdLst>
    <p:sldId id="256" r:id="rId2"/>
    <p:sldId id="548" r:id="rId3"/>
    <p:sldId id="493" r:id="rId4"/>
    <p:sldId id="488" r:id="rId5"/>
    <p:sldId id="490" r:id="rId6"/>
    <p:sldId id="492" r:id="rId7"/>
    <p:sldId id="497" r:id="rId8"/>
    <p:sldId id="410" r:id="rId9"/>
    <p:sldId id="433" r:id="rId10"/>
    <p:sldId id="504" r:id="rId11"/>
    <p:sldId id="421" r:id="rId12"/>
    <p:sldId id="371" r:id="rId13"/>
    <p:sldId id="506" r:id="rId14"/>
    <p:sldId id="498" r:id="rId15"/>
    <p:sldId id="553" r:id="rId16"/>
    <p:sldId id="554" r:id="rId17"/>
    <p:sldId id="535" r:id="rId18"/>
    <p:sldId id="543" r:id="rId19"/>
    <p:sldId id="509" r:id="rId20"/>
    <p:sldId id="523" r:id="rId21"/>
    <p:sldId id="427" r:id="rId22"/>
    <p:sldId id="60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FE22"/>
    <a:srgbClr val="FF0000"/>
    <a:srgbClr val="FF33CC"/>
    <a:srgbClr val="F5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93" autoAdjust="0"/>
    <p:restoredTop sz="94624" autoAdjust="0"/>
  </p:normalViewPr>
  <p:slideViewPr>
    <p:cSldViewPr>
      <p:cViewPr varScale="1">
        <p:scale>
          <a:sx n="66" d="100"/>
          <a:sy n="66" d="100"/>
        </p:scale>
        <p:origin x="1206" y="38"/>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varScale="1">
      <p:scale>
        <a:sx n="1" d="1"/>
        <a:sy n="1" d="1"/>
      </p:scale>
      <p:origin x="0" y="-4134"/>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10/20/2017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10/20/2017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27934" y="6324600"/>
            <a:ext cx="4872616" cy="400110"/>
          </a:xfrm>
          <a:prstGeom prst="rect">
            <a:avLst/>
          </a:prstGeom>
          <a:noFill/>
        </p:spPr>
        <p:txBody>
          <a:bodyPr wrap="none" rtlCol="0">
            <a:spAutoFit/>
          </a:bodyPr>
          <a:lstStyle/>
          <a:p>
            <a:r>
              <a:rPr lang="en-US" sz="2000" dirty="0">
                <a:solidFill>
                  <a:schemeClr val="bg1"/>
                </a:solidFill>
              </a:rPr>
              <a:t>APS Four-Corners Meeting, October 21, 2017</a:t>
            </a:r>
          </a:p>
        </p:txBody>
      </p:sp>
      <p:sp>
        <p:nvSpPr>
          <p:cNvPr id="7" name="TextBox 6"/>
          <p:cNvSpPr txBox="1"/>
          <p:nvPr/>
        </p:nvSpPr>
        <p:spPr>
          <a:xfrm>
            <a:off x="2568134" y="5410200"/>
            <a:ext cx="4017318" cy="830997"/>
          </a:xfrm>
          <a:prstGeom prst="rect">
            <a:avLst/>
          </a:prstGeom>
          <a:noFill/>
        </p:spPr>
        <p:txBody>
          <a:bodyPr wrap="none" rtlCol="0">
            <a:spAutoFit/>
          </a:bodyPr>
          <a:lstStyle/>
          <a:p>
            <a:pPr algn="ctr"/>
            <a:r>
              <a:rPr lang="en-US" sz="2400" dirty="0">
                <a:solidFill>
                  <a:schemeClr val="bg1">
                    <a:lumMod val="75000"/>
                  </a:schemeClr>
                </a:solidFill>
              </a:rPr>
              <a:t>Jamie Nagle</a:t>
            </a:r>
          </a:p>
          <a:p>
            <a:pPr algn="ctr"/>
            <a:r>
              <a:rPr lang="en-US" sz="2400" dirty="0">
                <a:solidFill>
                  <a:schemeClr val="bg1">
                    <a:lumMod val="75000"/>
                  </a:schemeClr>
                </a:solidFill>
              </a:rPr>
              <a:t>University of Colorado Boulder</a:t>
            </a:r>
          </a:p>
        </p:txBody>
      </p:sp>
      <p:pic>
        <p:nvPicPr>
          <p:cNvPr id="2" name="Picture 1"/>
          <p:cNvPicPr>
            <a:picLocks noChangeAspect="1"/>
          </p:cNvPicPr>
          <p:nvPr/>
        </p:nvPicPr>
        <p:blipFill rotWithShape="1">
          <a:blip r:embed="rId2"/>
          <a:srcRect t="3279" b="8395"/>
          <a:stretch/>
        </p:blipFill>
        <p:spPr>
          <a:xfrm>
            <a:off x="685800" y="1676400"/>
            <a:ext cx="7675418" cy="3517900"/>
          </a:xfrm>
          <a:prstGeom prst="rect">
            <a:avLst/>
          </a:prstGeom>
          <a:ln>
            <a:solidFill>
              <a:schemeClr val="bg1"/>
            </a:solidFill>
          </a:ln>
        </p:spPr>
      </p:pic>
      <p:sp>
        <p:nvSpPr>
          <p:cNvPr id="5" name="TextBox 4"/>
          <p:cNvSpPr txBox="1"/>
          <p:nvPr/>
        </p:nvSpPr>
        <p:spPr>
          <a:xfrm>
            <a:off x="-76200" y="-76200"/>
            <a:ext cx="9296400" cy="1754326"/>
          </a:xfrm>
          <a:prstGeom prst="rect">
            <a:avLst/>
          </a:prstGeom>
          <a:noFill/>
        </p:spPr>
        <p:txBody>
          <a:bodyPr wrap="square" rtlCol="0">
            <a:spAutoFit/>
          </a:bodyPr>
          <a:lstStyle/>
          <a:p>
            <a:pPr algn="ctr"/>
            <a:r>
              <a:rPr lang="en-US" sz="5400" i="1" dirty="0">
                <a:solidFill>
                  <a:schemeClr val="bg1"/>
                </a:solidFill>
              </a:rPr>
              <a:t>Pushing the Limits of </a:t>
            </a:r>
          </a:p>
          <a:p>
            <a:pPr algn="ctr"/>
            <a:r>
              <a:rPr lang="en-US" sz="5400" i="1" dirty="0">
                <a:solidFill>
                  <a:schemeClr val="bg1"/>
                </a:solidFill>
              </a:rPr>
              <a:t>Quark-Gluon Plasma Formation</a:t>
            </a:r>
          </a:p>
        </p:txBody>
      </p:sp>
      <p:pic>
        <p:nvPicPr>
          <p:cNvPr id="174082" name="Picture 2" descr="A metal disk reading &quot;U.S. Department of the Interior – Utah, Colorado, Arizona, New Mexico – 1992 – Cadastral Survey – Bureau of Land Management&quot;">
            <a:extLst>
              <a:ext uri="{FF2B5EF4-FFF2-40B4-BE49-F238E27FC236}">
                <a16:creationId xmlns:a16="http://schemas.microsoft.com/office/drawing/2014/main" id="{5FCE0559-BD41-4323-8487-C87653CD2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2" y="5410199"/>
            <a:ext cx="1430007" cy="14300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metal disk reading &quot;U.S. Department of the Interior – Utah, Colorado, Arizona, New Mexico – 1992 – Cadastral Survey – Bureau of Land Management&quot;">
            <a:extLst>
              <a:ext uri="{FF2B5EF4-FFF2-40B4-BE49-F238E27FC236}">
                <a16:creationId xmlns:a16="http://schemas.microsoft.com/office/drawing/2014/main" id="{E02A7A44-989F-4210-B1F9-398C5D35E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360" y="5427994"/>
            <a:ext cx="1430006" cy="14300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10</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277799"/>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811199"/>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487599"/>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887399"/>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411399"/>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549510" y="5811560"/>
            <a:ext cx="4178580" cy="523220"/>
          </a:xfrm>
          <a:prstGeom prst="rect">
            <a:avLst/>
          </a:prstGeom>
          <a:noFill/>
          <a:ln w="9525" algn="ctr">
            <a:noFill/>
            <a:miter lim="800000"/>
            <a:headEnd/>
            <a:tailEnd/>
          </a:ln>
          <a:effectLst/>
        </p:spPr>
        <p:txBody>
          <a:bodyPr wrap="none">
            <a:spAutoFit/>
          </a:bodyPr>
          <a:lstStyle/>
          <a:p>
            <a:r>
              <a:rPr lang="en-US" sz="2800" dirty="0">
                <a:solidFill>
                  <a:srgbClr val="FFFF00"/>
                </a:solidFill>
              </a:rPr>
              <a:t>Gas-Liquid Phase Transition</a:t>
            </a:r>
          </a:p>
        </p:txBody>
      </p:sp>
      <p:sp>
        <p:nvSpPr>
          <p:cNvPr id="9" name="Line 10"/>
          <p:cNvSpPr>
            <a:spLocks noChangeShapeType="1"/>
          </p:cNvSpPr>
          <p:nvPr/>
        </p:nvSpPr>
        <p:spPr bwMode="auto">
          <a:xfrm flipH="1" flipV="1">
            <a:off x="2895600" y="4859199"/>
            <a:ext cx="533400" cy="1371600"/>
          </a:xfrm>
          <a:prstGeom prst="line">
            <a:avLst/>
          </a:prstGeom>
          <a:noFill/>
          <a:ln w="38100">
            <a:solidFill>
              <a:srgbClr val="FFFF00"/>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8000" y="6334780"/>
            <a:ext cx="3808412" cy="523220"/>
          </a:xfrm>
          <a:prstGeom prst="rect">
            <a:avLst/>
          </a:prstGeom>
          <a:noFill/>
          <a:ln w="9525" algn="ctr">
            <a:noFill/>
            <a:miter lim="800000"/>
            <a:headEnd/>
            <a:tailEnd/>
          </a:ln>
          <a:effectLst/>
        </p:spPr>
        <p:txBody>
          <a:bodyPr>
            <a:spAutoFit/>
          </a:bodyPr>
          <a:lstStyle/>
          <a:p>
            <a:r>
              <a:rPr lang="en-US" sz="2800" dirty="0">
                <a:solidFill>
                  <a:srgbClr val="FF7C80"/>
                </a:solidFill>
              </a:rPr>
              <a:t>Superfluidity Transition</a:t>
            </a:r>
          </a:p>
        </p:txBody>
      </p:sp>
      <p:sp>
        <p:nvSpPr>
          <p:cNvPr id="11" name="Line 12"/>
          <p:cNvSpPr>
            <a:spLocks noChangeShapeType="1"/>
          </p:cNvSpPr>
          <p:nvPr/>
        </p:nvSpPr>
        <p:spPr bwMode="auto">
          <a:xfrm flipH="1" flipV="1">
            <a:off x="2590800" y="4782999"/>
            <a:ext cx="381000" cy="1905000"/>
          </a:xfrm>
          <a:prstGeom prst="line">
            <a:avLst/>
          </a:prstGeom>
          <a:noFill/>
          <a:ln w="38100">
            <a:solidFill>
              <a:srgbClr val="FF7C80"/>
            </a:solidFill>
            <a:round/>
            <a:headEnd/>
            <a:tailEnd type="triangle" w="med" len="med"/>
          </a:ln>
          <a:effectLst/>
        </p:spPr>
        <p:txBody>
          <a:bodyPr>
            <a:spAutoFit/>
          </a:bodyPr>
          <a:lstStyle/>
          <a:p>
            <a:endParaRPr lang="en-US"/>
          </a:p>
        </p:txBody>
      </p:sp>
      <p:sp>
        <p:nvSpPr>
          <p:cNvPr id="13" name="Text Box 15"/>
          <p:cNvSpPr txBox="1">
            <a:spLocks noChangeArrowheads="1"/>
          </p:cNvSpPr>
          <p:nvPr/>
        </p:nvSpPr>
        <p:spPr bwMode="auto">
          <a:xfrm>
            <a:off x="0" y="-57329"/>
            <a:ext cx="9144000" cy="1200329"/>
          </a:xfrm>
          <a:prstGeom prst="rect">
            <a:avLst/>
          </a:prstGeom>
          <a:noFill/>
          <a:ln w="9525">
            <a:noFill/>
            <a:miter lim="800000"/>
            <a:headEnd/>
            <a:tailEnd/>
          </a:ln>
          <a:effectLst/>
        </p:spPr>
        <p:txBody>
          <a:bodyPr>
            <a:spAutoFit/>
          </a:bodyPr>
          <a:lstStyle/>
          <a:p>
            <a:pPr algn="ctr"/>
            <a:r>
              <a:rPr lang="en-US" sz="3600" u="sng" dirty="0">
                <a:solidFill>
                  <a:schemeClr val="bg1"/>
                </a:solidFill>
                <a:cs typeface="Arial" charset="0"/>
              </a:rPr>
              <a:t>How Close to Perfect is it?</a:t>
            </a:r>
          </a:p>
          <a:p>
            <a:pPr algn="ctr"/>
            <a:r>
              <a:rPr lang="en-US" sz="3600" u="sng" dirty="0">
                <a:solidFill>
                  <a:schemeClr val="bg1"/>
                </a:solidFill>
                <a:cs typeface="Arial" charset="0"/>
              </a:rPr>
              <a:t>Shear </a:t>
            </a:r>
            <a:r>
              <a:rPr lang="en-US" sz="3600" u="sng" dirty="0" err="1">
                <a:solidFill>
                  <a:schemeClr val="bg1"/>
                </a:solidFill>
                <a:cs typeface="Arial" charset="0"/>
              </a:rPr>
              <a:t>Viscoty</a:t>
            </a:r>
            <a:r>
              <a:rPr lang="en-US" sz="3600" u="sng" dirty="0">
                <a:solidFill>
                  <a:schemeClr val="bg1"/>
                </a:solidFill>
                <a:cs typeface="Arial" charset="0"/>
              </a:rPr>
              <a:t> / Entropy Density (</a:t>
            </a:r>
            <a:r>
              <a:rPr lang="en-US" sz="3600" u="sng" dirty="0">
                <a:solidFill>
                  <a:schemeClr val="bg1"/>
                </a:solidFill>
                <a:latin typeface="Symbol" pitchFamily="18" charset="2"/>
                <a:cs typeface="Arial" charset="0"/>
              </a:rPr>
              <a:t>h</a:t>
            </a:r>
            <a:r>
              <a:rPr lang="en-US" sz="3600" u="sng" dirty="0">
                <a:solidFill>
                  <a:schemeClr val="bg1"/>
                </a:solidFill>
                <a:cs typeface="Arial" charset="0"/>
              </a:rPr>
              <a:t>/s )</a:t>
            </a:r>
          </a:p>
        </p:txBody>
      </p:sp>
      <p:grpSp>
        <p:nvGrpSpPr>
          <p:cNvPr id="23" name="Group 22"/>
          <p:cNvGrpSpPr/>
          <p:nvPr/>
        </p:nvGrpSpPr>
        <p:grpSpPr>
          <a:xfrm>
            <a:off x="7391400" y="4800600"/>
            <a:ext cx="1524000" cy="523220"/>
            <a:chOff x="7391400" y="4572000"/>
            <a:chExt cx="1524000" cy="523220"/>
          </a:xfrm>
        </p:grpSpPr>
        <p:sp>
          <p:nvSpPr>
            <p:cNvPr id="22" name="Right Arrow 21"/>
            <p:cNvSpPr/>
            <p:nvPr/>
          </p:nvSpPr>
          <p:spPr>
            <a:xfrm>
              <a:off x="8229600" y="46482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838691" cy="523220"/>
            </a:xfrm>
            <a:prstGeom prst="rect">
              <a:avLst/>
            </a:prstGeom>
            <a:solidFill>
              <a:schemeClr val="accent1"/>
            </a:solidFill>
          </p:spPr>
          <p:txBody>
            <a:bodyPr wrap="none" rtlCol="0">
              <a:spAutoFit/>
            </a:bodyPr>
            <a:lstStyle/>
            <a:p>
              <a:r>
                <a:rPr lang="en-US" sz="2800" dirty="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294400" y="6477000"/>
            <a:ext cx="8468600" cy="400110"/>
          </a:xfrm>
          <a:prstGeom prst="rect">
            <a:avLst/>
          </a:prstGeom>
          <a:noFill/>
        </p:spPr>
        <p:txBody>
          <a:bodyPr wrap="none" rtlCol="0">
            <a:spAutoFit/>
          </a:bodyPr>
          <a:lstStyle/>
          <a:p>
            <a:r>
              <a:rPr lang="en-US" sz="2000" dirty="0" err="1">
                <a:solidFill>
                  <a:schemeClr val="bg1"/>
                </a:solidFill>
              </a:rPr>
              <a:t>Romatschke</a:t>
            </a:r>
            <a:r>
              <a:rPr lang="en-US" sz="2000" dirty="0">
                <a:solidFill>
                  <a:schemeClr val="bg1"/>
                </a:solidFill>
              </a:rPr>
              <a:t>=viscous hydrodynamics, </a:t>
            </a:r>
            <a:r>
              <a:rPr lang="en-US" sz="2000" dirty="0" err="1">
                <a:solidFill>
                  <a:schemeClr val="bg1"/>
                </a:solidFill>
              </a:rPr>
              <a:t>McCumber</a:t>
            </a:r>
            <a:r>
              <a:rPr lang="en-US" sz="2000" dirty="0">
                <a:solidFill>
                  <a:schemeClr val="bg1"/>
                </a:solidFill>
              </a:rPr>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5"/>
          <p:cNvSpPr txBox="1">
            <a:spLocks noChangeArrowheads="1"/>
          </p:cNvSpPr>
          <p:nvPr/>
        </p:nvSpPr>
        <p:spPr bwMode="auto">
          <a:xfrm>
            <a:off x="0" y="4724400"/>
            <a:ext cx="3733800" cy="1815882"/>
          </a:xfrm>
          <a:prstGeom prst="rect">
            <a:avLst/>
          </a:prstGeom>
          <a:noFill/>
          <a:ln w="9525">
            <a:noFill/>
            <a:miter lim="800000"/>
            <a:headEnd/>
            <a:tailEnd/>
          </a:ln>
        </p:spPr>
        <p:txBody>
          <a:bodyPr wrap="square">
            <a:spAutoFit/>
          </a:bodyPr>
          <a:lstStyle/>
          <a:p>
            <a:pPr algn="ctr"/>
            <a:r>
              <a:rPr lang="en-US" altLang="ja-JP" sz="2800" dirty="0">
                <a:solidFill>
                  <a:srgbClr val="FFFF00"/>
                </a:solidFill>
              </a:rPr>
              <a:t>Early geometric features survive through QGP evolution because of very small dissipation</a:t>
            </a:r>
          </a:p>
        </p:txBody>
      </p:sp>
      <p:sp>
        <p:nvSpPr>
          <p:cNvPr id="31" name="Rectangle 30"/>
          <p:cNvSpPr/>
          <p:nvPr/>
        </p:nvSpPr>
        <p:spPr>
          <a:xfrm>
            <a:off x="3886200" y="228600"/>
            <a:ext cx="5181600" cy="632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962400" y="1447800"/>
            <a:ext cx="51054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TT</a:t>
            </a:r>
          </a:p>
        </p:txBody>
      </p:sp>
      <p:pic>
        <p:nvPicPr>
          <p:cNvPr id="34" name="Picture 2" descr="td"/>
          <p:cNvPicPr>
            <a:picLocks noChangeAspect="1" noChangeArrowheads="1"/>
          </p:cNvPicPr>
          <p:nvPr/>
        </p:nvPicPr>
        <p:blipFill>
          <a:blip r:embed="rId2" cstate="print"/>
          <a:srcRect l="49927" r="34096"/>
          <a:stretch>
            <a:fillRect/>
          </a:stretch>
        </p:blipFill>
        <p:spPr bwMode="auto">
          <a:xfrm>
            <a:off x="5334000" y="1524000"/>
            <a:ext cx="3429000" cy="4348162"/>
          </a:xfrm>
          <a:prstGeom prst="rect">
            <a:avLst/>
          </a:prstGeom>
          <a:noFill/>
          <a:ln w="9525">
            <a:noFill/>
            <a:miter lim="800000"/>
            <a:headEnd/>
            <a:tailEnd/>
          </a:ln>
        </p:spPr>
      </p:pic>
      <p:sp>
        <p:nvSpPr>
          <p:cNvPr id="35" name="TextBox 34"/>
          <p:cNvSpPr txBox="1"/>
          <p:nvPr/>
        </p:nvSpPr>
        <p:spPr>
          <a:xfrm>
            <a:off x="4495800" y="2590800"/>
            <a:ext cx="885179" cy="523220"/>
          </a:xfrm>
          <a:prstGeom prst="rect">
            <a:avLst/>
          </a:prstGeom>
          <a:noFill/>
        </p:spPr>
        <p:txBody>
          <a:bodyPr wrap="none" rtlCol="0">
            <a:spAutoFit/>
          </a:bodyPr>
          <a:lstStyle/>
          <a:p>
            <a:r>
              <a:rPr lang="en-US" sz="2800" dirty="0">
                <a:solidFill>
                  <a:schemeClr val="tx1"/>
                </a:solidFill>
              </a:rPr>
              <a:t>0.20</a:t>
            </a:r>
          </a:p>
        </p:txBody>
      </p:sp>
      <p:sp>
        <p:nvSpPr>
          <p:cNvPr id="36" name="TextBox 35"/>
          <p:cNvSpPr txBox="1"/>
          <p:nvPr/>
        </p:nvSpPr>
        <p:spPr>
          <a:xfrm>
            <a:off x="4495800" y="3810000"/>
            <a:ext cx="885179" cy="523220"/>
          </a:xfrm>
          <a:prstGeom prst="rect">
            <a:avLst/>
          </a:prstGeom>
          <a:noFill/>
        </p:spPr>
        <p:txBody>
          <a:bodyPr wrap="none" rtlCol="0">
            <a:spAutoFit/>
          </a:bodyPr>
          <a:lstStyle/>
          <a:p>
            <a:r>
              <a:rPr lang="en-US" sz="2800" dirty="0">
                <a:solidFill>
                  <a:schemeClr val="tx1"/>
                </a:solidFill>
              </a:rPr>
              <a:t>0.10</a:t>
            </a:r>
          </a:p>
        </p:txBody>
      </p:sp>
      <p:sp>
        <p:nvSpPr>
          <p:cNvPr id="37" name="TextBox 36"/>
          <p:cNvSpPr txBox="1"/>
          <p:nvPr/>
        </p:nvSpPr>
        <p:spPr>
          <a:xfrm>
            <a:off x="4692478" y="4953000"/>
            <a:ext cx="684803" cy="523220"/>
          </a:xfrm>
          <a:prstGeom prst="rect">
            <a:avLst/>
          </a:prstGeom>
          <a:noFill/>
        </p:spPr>
        <p:txBody>
          <a:bodyPr wrap="none" rtlCol="0">
            <a:spAutoFit/>
          </a:bodyPr>
          <a:lstStyle/>
          <a:p>
            <a:r>
              <a:rPr lang="en-US" sz="2800" dirty="0">
                <a:solidFill>
                  <a:schemeClr val="tx1"/>
                </a:solidFill>
              </a:rPr>
              <a:t>0.0</a:t>
            </a:r>
          </a:p>
        </p:txBody>
      </p:sp>
      <p:sp>
        <p:nvSpPr>
          <p:cNvPr id="38" name="TextBox 37"/>
          <p:cNvSpPr txBox="1"/>
          <p:nvPr/>
        </p:nvSpPr>
        <p:spPr>
          <a:xfrm>
            <a:off x="5867400" y="5562600"/>
            <a:ext cx="684803" cy="523220"/>
          </a:xfrm>
          <a:prstGeom prst="rect">
            <a:avLst/>
          </a:prstGeom>
          <a:noFill/>
        </p:spPr>
        <p:txBody>
          <a:bodyPr wrap="none" rtlCol="0">
            <a:spAutoFit/>
          </a:bodyPr>
          <a:lstStyle/>
          <a:p>
            <a:r>
              <a:rPr lang="en-US" sz="2800" dirty="0">
                <a:solidFill>
                  <a:schemeClr val="tx1"/>
                </a:solidFill>
              </a:rPr>
              <a:t>1.0</a:t>
            </a:r>
          </a:p>
        </p:txBody>
      </p:sp>
      <p:sp>
        <p:nvSpPr>
          <p:cNvPr id="39" name="TextBox 38"/>
          <p:cNvSpPr txBox="1"/>
          <p:nvPr/>
        </p:nvSpPr>
        <p:spPr>
          <a:xfrm>
            <a:off x="6705600" y="5562600"/>
            <a:ext cx="684803" cy="523220"/>
          </a:xfrm>
          <a:prstGeom prst="rect">
            <a:avLst/>
          </a:prstGeom>
          <a:noFill/>
        </p:spPr>
        <p:txBody>
          <a:bodyPr wrap="none" rtlCol="0">
            <a:spAutoFit/>
          </a:bodyPr>
          <a:lstStyle/>
          <a:p>
            <a:r>
              <a:rPr lang="en-US" sz="2800" dirty="0">
                <a:solidFill>
                  <a:schemeClr val="tx1"/>
                </a:solidFill>
              </a:rPr>
              <a:t>2.0</a:t>
            </a:r>
          </a:p>
        </p:txBody>
      </p:sp>
      <p:sp>
        <p:nvSpPr>
          <p:cNvPr id="40" name="TextBox 39"/>
          <p:cNvSpPr txBox="1"/>
          <p:nvPr/>
        </p:nvSpPr>
        <p:spPr>
          <a:xfrm>
            <a:off x="7588078" y="5562600"/>
            <a:ext cx="684803" cy="523220"/>
          </a:xfrm>
          <a:prstGeom prst="rect">
            <a:avLst/>
          </a:prstGeom>
          <a:noFill/>
        </p:spPr>
        <p:txBody>
          <a:bodyPr wrap="none" rtlCol="0">
            <a:spAutoFit/>
          </a:bodyPr>
          <a:lstStyle/>
          <a:p>
            <a:r>
              <a:rPr lang="en-US" sz="2800" dirty="0">
                <a:solidFill>
                  <a:schemeClr val="tx1"/>
                </a:solidFill>
              </a:rPr>
              <a:t>3.0</a:t>
            </a:r>
          </a:p>
        </p:txBody>
      </p:sp>
      <p:sp>
        <p:nvSpPr>
          <p:cNvPr id="41" name="TextBox 40"/>
          <p:cNvSpPr txBox="1"/>
          <p:nvPr/>
        </p:nvSpPr>
        <p:spPr>
          <a:xfrm>
            <a:off x="7192877" y="5943600"/>
            <a:ext cx="1863523" cy="523220"/>
          </a:xfrm>
          <a:prstGeom prst="rect">
            <a:avLst/>
          </a:prstGeom>
          <a:noFill/>
        </p:spPr>
        <p:txBody>
          <a:bodyPr wrap="none" rtlCol="0">
            <a:spAutoFit/>
          </a:bodyPr>
          <a:lstStyle/>
          <a:p>
            <a:r>
              <a:rPr lang="en-US" sz="2800" dirty="0" err="1">
                <a:solidFill>
                  <a:schemeClr val="tx1"/>
                </a:solidFill>
              </a:rPr>
              <a:t>p</a:t>
            </a:r>
            <a:r>
              <a:rPr lang="en-US" sz="2800" baseline="-25000" dirty="0" err="1">
                <a:solidFill>
                  <a:schemeClr val="tx1"/>
                </a:solidFill>
              </a:rPr>
              <a:t>T</a:t>
            </a:r>
            <a:r>
              <a:rPr lang="en-US" sz="2800" dirty="0">
                <a:solidFill>
                  <a:schemeClr val="tx1"/>
                </a:solidFill>
              </a:rPr>
              <a:t> (</a:t>
            </a:r>
            <a:r>
              <a:rPr lang="en-US" sz="2800" dirty="0" err="1">
                <a:solidFill>
                  <a:schemeClr val="tx1"/>
                </a:solidFill>
              </a:rPr>
              <a:t>GeV</a:t>
            </a:r>
            <a:r>
              <a:rPr lang="en-US" sz="2800" dirty="0">
                <a:solidFill>
                  <a:schemeClr val="tx1"/>
                </a:solidFill>
              </a:rPr>
              <a:t>/c)</a:t>
            </a:r>
          </a:p>
        </p:txBody>
      </p:sp>
      <p:sp>
        <p:nvSpPr>
          <p:cNvPr id="42" name="TextBox 41"/>
          <p:cNvSpPr txBox="1"/>
          <p:nvPr/>
        </p:nvSpPr>
        <p:spPr>
          <a:xfrm>
            <a:off x="4038600" y="1828800"/>
            <a:ext cx="1314784" cy="523220"/>
          </a:xfrm>
          <a:prstGeom prst="rect">
            <a:avLst/>
          </a:prstGeom>
          <a:noFill/>
        </p:spPr>
        <p:txBody>
          <a:bodyPr wrap="none" rtlCol="0">
            <a:spAutoFit/>
          </a:bodyPr>
          <a:lstStyle/>
          <a:p>
            <a:r>
              <a:rPr lang="en-US" sz="2800" dirty="0" err="1">
                <a:solidFill>
                  <a:schemeClr val="tx1"/>
                </a:solidFill>
              </a:rPr>
              <a:t>v</a:t>
            </a:r>
            <a:r>
              <a:rPr lang="en-US" sz="2800" baseline="-25000" dirty="0" err="1">
                <a:solidFill>
                  <a:schemeClr val="tx1"/>
                </a:solidFill>
              </a:rPr>
              <a:t>n</a:t>
            </a:r>
            <a:r>
              <a:rPr lang="en-US" sz="2800" dirty="0">
                <a:solidFill>
                  <a:schemeClr val="tx1"/>
                </a:solidFill>
              </a:rPr>
              <a:t> {EP}</a:t>
            </a:r>
          </a:p>
        </p:txBody>
      </p:sp>
      <p:sp>
        <p:nvSpPr>
          <p:cNvPr id="43" name="Text Box 9"/>
          <p:cNvSpPr txBox="1">
            <a:spLocks noChangeArrowheads="1"/>
          </p:cNvSpPr>
          <p:nvPr/>
        </p:nvSpPr>
        <p:spPr bwMode="auto">
          <a:xfrm>
            <a:off x="6096000" y="533400"/>
            <a:ext cx="2971800" cy="461665"/>
          </a:xfrm>
          <a:prstGeom prst="rect">
            <a:avLst/>
          </a:prstGeom>
          <a:noFill/>
          <a:ln w="9525">
            <a:noFill/>
            <a:miter lim="800000"/>
            <a:headEnd/>
            <a:tailEnd/>
          </a:ln>
        </p:spPr>
        <p:txBody>
          <a:bodyPr wrap="square">
            <a:spAutoFit/>
          </a:bodyPr>
          <a:lstStyle/>
          <a:p>
            <a:r>
              <a:rPr lang="en-US" altLang="ja-JP" sz="2400" dirty="0">
                <a:solidFill>
                  <a:srgbClr val="FF0000"/>
                </a:solidFill>
              </a:rPr>
              <a:t>v</a:t>
            </a:r>
            <a:r>
              <a:rPr lang="en-US" altLang="ja-JP" sz="2400" baseline="-25000" dirty="0">
                <a:solidFill>
                  <a:srgbClr val="FF0000"/>
                </a:solidFill>
              </a:rPr>
              <a:t>2 </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baseline="-25000" dirty="0">
                <a:solidFill>
                  <a:srgbClr val="FF0000"/>
                </a:solidFill>
              </a:rPr>
              <a:t>2 </a:t>
            </a:r>
            <a:r>
              <a:rPr lang="en-US" altLang="ja-JP" sz="2400" dirty="0" err="1">
                <a:solidFill>
                  <a:srgbClr val="FF0000"/>
                </a:solidFill>
              </a:rPr>
              <a:t>forw</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dirty="0">
                <a:solidFill>
                  <a:srgbClr val="FF0000"/>
                </a:solidFill>
              </a:rPr>
              <a:t>}</a:t>
            </a:r>
          </a:p>
        </p:txBody>
      </p:sp>
      <p:sp>
        <p:nvSpPr>
          <p:cNvPr id="44" name="Line 3"/>
          <p:cNvSpPr>
            <a:spLocks noChangeShapeType="1"/>
          </p:cNvSpPr>
          <p:nvPr/>
        </p:nvSpPr>
        <p:spPr bwMode="auto">
          <a:xfrm>
            <a:off x="5486400" y="799803"/>
            <a:ext cx="609600" cy="0"/>
          </a:xfrm>
          <a:prstGeom prst="line">
            <a:avLst/>
          </a:prstGeom>
          <a:noFill/>
          <a:ln w="19050">
            <a:solidFill>
              <a:srgbClr val="FF0000"/>
            </a:solidFill>
            <a:prstDash val="dash"/>
            <a:round/>
            <a:headEnd/>
            <a:tailEnd/>
          </a:ln>
        </p:spPr>
        <p:txBody>
          <a:bodyPr wrap="none" anchor="ctr"/>
          <a:lstStyle/>
          <a:p>
            <a:endParaRPr lang="en-US"/>
          </a:p>
        </p:txBody>
      </p:sp>
      <p:sp>
        <p:nvSpPr>
          <p:cNvPr id="45" name="Oval 4"/>
          <p:cNvSpPr>
            <a:spLocks noChangeArrowheads="1"/>
          </p:cNvSpPr>
          <p:nvPr/>
        </p:nvSpPr>
        <p:spPr bwMode="auto">
          <a:xfrm>
            <a:off x="5746750" y="766465"/>
            <a:ext cx="76200" cy="76200"/>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46" name="Line 5"/>
          <p:cNvSpPr>
            <a:spLocks noChangeShapeType="1"/>
          </p:cNvSpPr>
          <p:nvPr/>
        </p:nvSpPr>
        <p:spPr bwMode="auto">
          <a:xfrm flipV="1">
            <a:off x="5486400" y="1190328"/>
            <a:ext cx="609600" cy="0"/>
          </a:xfrm>
          <a:prstGeom prst="line">
            <a:avLst/>
          </a:prstGeom>
          <a:noFill/>
          <a:ln w="19050">
            <a:solidFill>
              <a:srgbClr val="0000FF"/>
            </a:solidFill>
            <a:round/>
            <a:headEnd/>
            <a:tailEnd/>
          </a:ln>
        </p:spPr>
        <p:txBody>
          <a:bodyPr wrap="none" anchor="ctr"/>
          <a:lstStyle/>
          <a:p>
            <a:endParaRPr lang="en-US"/>
          </a:p>
        </p:txBody>
      </p:sp>
      <p:sp>
        <p:nvSpPr>
          <p:cNvPr id="47" name="AutoShape 6"/>
          <p:cNvSpPr>
            <a:spLocks noChangeArrowheads="1"/>
          </p:cNvSpPr>
          <p:nvPr/>
        </p:nvSpPr>
        <p:spPr bwMode="auto">
          <a:xfrm>
            <a:off x="5746750" y="1147465"/>
            <a:ext cx="76200" cy="76200"/>
          </a:xfrm>
          <a:prstGeom prst="triangle">
            <a:avLst>
              <a:gd name="adj" fmla="val 50000"/>
            </a:avLst>
          </a:prstGeom>
          <a:solidFill>
            <a:srgbClr val="0000FF"/>
          </a:solidFill>
          <a:ln w="9525">
            <a:solidFill>
              <a:srgbClr val="0000FF"/>
            </a:solidFill>
            <a:miter lim="800000"/>
            <a:headEnd/>
            <a:tailEnd/>
          </a:ln>
        </p:spPr>
        <p:txBody>
          <a:bodyPr wrap="none" anchor="ctr"/>
          <a:lstStyle/>
          <a:p>
            <a:endParaRPr lang="ja-JP" altLang="en-US"/>
          </a:p>
        </p:txBody>
      </p:sp>
      <p:sp>
        <p:nvSpPr>
          <p:cNvPr id="48" name="Line 7"/>
          <p:cNvSpPr>
            <a:spLocks noChangeShapeType="1"/>
          </p:cNvSpPr>
          <p:nvPr/>
        </p:nvSpPr>
        <p:spPr bwMode="auto">
          <a:xfrm flipV="1">
            <a:off x="5486400" y="1572915"/>
            <a:ext cx="609600" cy="0"/>
          </a:xfrm>
          <a:prstGeom prst="line">
            <a:avLst/>
          </a:prstGeom>
          <a:noFill/>
          <a:ln w="19050">
            <a:solidFill>
              <a:schemeClr val="tx1"/>
            </a:solidFill>
            <a:prstDash val="dashDot"/>
            <a:round/>
            <a:headEnd/>
            <a:tailEnd/>
          </a:ln>
        </p:spPr>
        <p:txBody>
          <a:bodyPr wrap="none" anchor="ctr"/>
          <a:lstStyle/>
          <a:p>
            <a:endParaRPr lang="en-US"/>
          </a:p>
        </p:txBody>
      </p:sp>
      <p:sp>
        <p:nvSpPr>
          <p:cNvPr id="49" name="Rectangle 8"/>
          <p:cNvSpPr>
            <a:spLocks noChangeArrowheads="1"/>
          </p:cNvSpPr>
          <p:nvPr/>
        </p:nvSpPr>
        <p:spPr bwMode="auto">
          <a:xfrm>
            <a:off x="5746750" y="1528465"/>
            <a:ext cx="76200" cy="76200"/>
          </a:xfrm>
          <a:prstGeom prst="rect">
            <a:avLst/>
          </a:prstGeom>
          <a:solidFill>
            <a:schemeClr val="bg1"/>
          </a:solidFill>
          <a:ln w="9525">
            <a:solidFill>
              <a:schemeClr val="tx1"/>
            </a:solidFill>
            <a:miter lim="800000"/>
            <a:headEnd/>
            <a:tailEnd/>
          </a:ln>
        </p:spPr>
        <p:txBody>
          <a:bodyPr/>
          <a:lstStyle/>
          <a:p>
            <a:endParaRPr lang="ja-JP" altLang="en-US"/>
          </a:p>
        </p:txBody>
      </p:sp>
      <p:sp>
        <p:nvSpPr>
          <p:cNvPr id="51" name="Text Box 11"/>
          <p:cNvSpPr txBox="1">
            <a:spLocks noChangeArrowheads="1"/>
          </p:cNvSpPr>
          <p:nvPr/>
        </p:nvSpPr>
        <p:spPr bwMode="auto">
          <a:xfrm>
            <a:off x="6096000" y="1283990"/>
            <a:ext cx="2362200" cy="461665"/>
          </a:xfrm>
          <a:prstGeom prst="rect">
            <a:avLst/>
          </a:prstGeom>
          <a:noFill/>
          <a:ln w="9525">
            <a:noFill/>
            <a:miter lim="800000"/>
            <a:headEnd/>
            <a:tailEnd/>
          </a:ln>
        </p:spPr>
        <p:txBody>
          <a:bodyPr wrap="square">
            <a:spAutoFit/>
          </a:bodyPr>
          <a:lstStyle/>
          <a:p>
            <a:r>
              <a:rPr lang="en-US" altLang="ja-JP" sz="2400" dirty="0">
                <a:solidFill>
                  <a:schemeClr val="tx1"/>
                </a:solidFill>
              </a:rPr>
              <a:t>v</a:t>
            </a:r>
            <a:r>
              <a:rPr lang="en-US" altLang="ja-JP" sz="2400" baseline="-25000" dirty="0">
                <a:solidFill>
                  <a:schemeClr val="tx1"/>
                </a:solidFill>
              </a:rPr>
              <a:t>4 </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baseline="-25000" dirty="0">
                <a:solidFill>
                  <a:schemeClr val="tx1"/>
                </a:solidFill>
              </a:rPr>
              <a:t>4 </a:t>
            </a:r>
            <a:r>
              <a:rPr lang="en-US" altLang="ja-JP" sz="2400" dirty="0" err="1">
                <a:solidFill>
                  <a:schemeClr val="tx1"/>
                </a:solidFill>
              </a:rPr>
              <a:t>forw</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dirty="0">
                <a:solidFill>
                  <a:schemeClr val="tx1"/>
                </a:solidFill>
              </a:rPr>
              <a:t>}</a:t>
            </a:r>
          </a:p>
        </p:txBody>
      </p:sp>
      <p:sp>
        <p:nvSpPr>
          <p:cNvPr id="52" name="Rectangle 31"/>
          <p:cNvSpPr>
            <a:spLocks noChangeArrowheads="1"/>
          </p:cNvSpPr>
          <p:nvPr/>
        </p:nvSpPr>
        <p:spPr bwMode="auto">
          <a:xfrm>
            <a:off x="5410200" y="2020669"/>
            <a:ext cx="3594510" cy="707886"/>
          </a:xfrm>
          <a:prstGeom prst="rect">
            <a:avLst/>
          </a:prstGeom>
          <a:solidFill>
            <a:schemeClr val="bg1"/>
          </a:solidFill>
          <a:ln w="9525">
            <a:noFill/>
            <a:miter lim="800000"/>
            <a:headEnd/>
            <a:tailEnd/>
          </a:ln>
        </p:spPr>
        <p:txBody>
          <a:bodyPr wrap="none">
            <a:spAutoFit/>
          </a:bodyPr>
          <a:lstStyle/>
          <a:p>
            <a:r>
              <a:rPr lang="en-US" altLang="ja-JP" sz="2000" dirty="0">
                <a:solidFill>
                  <a:schemeClr val="tx1"/>
                </a:solidFill>
              </a:rPr>
              <a:t>200 </a:t>
            </a:r>
            <a:r>
              <a:rPr lang="en-US" altLang="ja-JP" sz="2000" dirty="0" err="1">
                <a:solidFill>
                  <a:schemeClr val="tx1"/>
                </a:solidFill>
              </a:rPr>
              <a:t>GeV</a:t>
            </a:r>
            <a:r>
              <a:rPr lang="en-US" altLang="ja-JP" sz="2000" dirty="0">
                <a:solidFill>
                  <a:schemeClr val="tx1"/>
                </a:solidFill>
              </a:rPr>
              <a:t> </a:t>
            </a:r>
            <a:r>
              <a:rPr lang="en-US" altLang="ja-JP" sz="2000" dirty="0" err="1">
                <a:solidFill>
                  <a:schemeClr val="tx1"/>
                </a:solidFill>
              </a:rPr>
              <a:t>AuAu</a:t>
            </a:r>
            <a:r>
              <a:rPr lang="en-US" altLang="ja-JP" sz="2000" dirty="0">
                <a:solidFill>
                  <a:schemeClr val="tx1"/>
                </a:solidFill>
              </a:rPr>
              <a:t> </a:t>
            </a:r>
            <a:r>
              <a:rPr lang="en-US" altLang="ja-JP" sz="1600" dirty="0">
                <a:solidFill>
                  <a:schemeClr val="tx1"/>
                </a:solidFill>
              </a:rPr>
              <a:t>– </a:t>
            </a:r>
            <a:r>
              <a:rPr lang="en-US" altLang="ja-JP" sz="1600" b="1" dirty="0">
                <a:solidFill>
                  <a:schemeClr val="tx1"/>
                </a:solidFill>
              </a:rPr>
              <a:t>30-40% Central</a:t>
            </a:r>
            <a:endParaRPr lang="en-US" altLang="ja-JP" sz="2000" b="1" dirty="0">
              <a:solidFill>
                <a:schemeClr val="tx1"/>
              </a:solidFill>
            </a:endParaRPr>
          </a:p>
          <a:p>
            <a:r>
              <a:rPr lang="en-US" altLang="ja-JP" sz="2000" dirty="0">
                <a:solidFill>
                  <a:schemeClr val="tx1"/>
                </a:solidFill>
              </a:rPr>
              <a:t>PHENIX Preliminary</a:t>
            </a:r>
          </a:p>
        </p:txBody>
      </p:sp>
      <p:sp>
        <p:nvSpPr>
          <p:cNvPr id="53" name="AutoShape 34"/>
          <p:cNvSpPr>
            <a:spLocks noChangeArrowheads="1"/>
          </p:cNvSpPr>
          <p:nvPr/>
        </p:nvSpPr>
        <p:spPr bwMode="auto">
          <a:xfrm>
            <a:off x="7696200" y="995065"/>
            <a:ext cx="152400" cy="381000"/>
          </a:xfrm>
          <a:prstGeom prst="roundRect">
            <a:avLst>
              <a:gd name="adj" fmla="val 16667"/>
            </a:avLst>
          </a:prstGeom>
          <a:solidFill>
            <a:schemeClr val="bg1"/>
          </a:solidFill>
          <a:ln w="9525">
            <a:noFill/>
            <a:round/>
            <a:headEnd/>
            <a:tailEnd/>
          </a:ln>
        </p:spPr>
        <p:txBody>
          <a:bodyPr wrap="none" anchor="ctr"/>
          <a:lstStyle/>
          <a:p>
            <a:endParaRPr lang="ja-JP" altLang="en-US"/>
          </a:p>
        </p:txBody>
      </p:sp>
      <p:sp>
        <p:nvSpPr>
          <p:cNvPr id="54" name="Text Box 10"/>
          <p:cNvSpPr txBox="1">
            <a:spLocks noChangeArrowheads="1"/>
          </p:cNvSpPr>
          <p:nvPr/>
        </p:nvSpPr>
        <p:spPr bwMode="auto">
          <a:xfrm>
            <a:off x="6096000" y="914400"/>
            <a:ext cx="1981200" cy="461665"/>
          </a:xfrm>
          <a:prstGeom prst="rect">
            <a:avLst/>
          </a:prstGeom>
          <a:noFill/>
          <a:ln w="9525">
            <a:noFill/>
            <a:miter lim="800000"/>
            <a:headEnd/>
            <a:tailEnd/>
          </a:ln>
        </p:spPr>
        <p:txBody>
          <a:bodyPr wrap="square">
            <a:spAutoFit/>
          </a:bodyPr>
          <a:lstStyle/>
          <a:p>
            <a:r>
              <a:rPr lang="en-US" altLang="ja-JP" sz="2400" dirty="0">
                <a:solidFill>
                  <a:schemeClr val="tx2"/>
                </a:solidFill>
              </a:rPr>
              <a:t>v</a:t>
            </a:r>
            <a:r>
              <a:rPr lang="en-US" altLang="ja-JP" sz="2400" baseline="-25000" dirty="0">
                <a:solidFill>
                  <a:schemeClr val="tx2"/>
                </a:solidFill>
              </a:rPr>
              <a:t>3 </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baseline="-25000" dirty="0">
                <a:solidFill>
                  <a:schemeClr val="tx2"/>
                </a:solidFill>
              </a:rPr>
              <a:t>3 </a:t>
            </a:r>
            <a:r>
              <a:rPr lang="en-US" altLang="ja-JP" sz="2400" dirty="0" err="1">
                <a:solidFill>
                  <a:schemeClr val="tx2"/>
                </a:solidFill>
              </a:rPr>
              <a:t>forw</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dirty="0">
                <a:solidFill>
                  <a:schemeClr val="tx2"/>
                </a:solidFill>
              </a:rPr>
              <a:t>}</a:t>
            </a:r>
          </a:p>
        </p:txBody>
      </p:sp>
      <p:sp>
        <p:nvSpPr>
          <p:cNvPr id="55" name="TextBox 54"/>
          <p:cNvSpPr txBox="1"/>
          <p:nvPr/>
        </p:nvSpPr>
        <p:spPr>
          <a:xfrm>
            <a:off x="4997278" y="5562600"/>
            <a:ext cx="641522" cy="523220"/>
          </a:xfrm>
          <a:prstGeom prst="rect">
            <a:avLst/>
          </a:prstGeom>
          <a:noFill/>
        </p:spPr>
        <p:txBody>
          <a:bodyPr wrap="none" rtlCol="0">
            <a:spAutoFit/>
          </a:bodyPr>
          <a:lstStyle/>
          <a:p>
            <a:r>
              <a:rPr lang="en-US" sz="2800" dirty="0"/>
              <a:t>0.0</a:t>
            </a:r>
          </a:p>
        </p:txBody>
      </p:sp>
      <p:pic>
        <p:nvPicPr>
          <p:cNvPr id="56" name="Picture 55" descr="tc_3.gif"/>
          <p:cNvPicPr>
            <a:picLocks noChangeAspect="1"/>
          </p:cNvPicPr>
          <p:nvPr/>
        </p:nvPicPr>
        <p:blipFill>
          <a:blip r:embed="rId3" cstate="print"/>
          <a:srcRect t="8247" r="10413"/>
          <a:stretch>
            <a:fillRect/>
          </a:stretch>
        </p:blipFill>
        <p:spPr>
          <a:xfrm>
            <a:off x="4038600" y="1752600"/>
            <a:ext cx="4876800" cy="4759158"/>
          </a:xfrm>
          <a:prstGeom prst="rect">
            <a:avLst/>
          </a:prstGeom>
        </p:spPr>
      </p:pic>
      <p:sp>
        <p:nvSpPr>
          <p:cNvPr id="57" name="TextBox 56"/>
          <p:cNvSpPr txBox="1"/>
          <p:nvPr/>
        </p:nvSpPr>
        <p:spPr>
          <a:xfrm>
            <a:off x="4953000" y="152400"/>
            <a:ext cx="2973891" cy="461665"/>
          </a:xfrm>
          <a:prstGeom prst="rect">
            <a:avLst/>
          </a:prstGeom>
          <a:noFill/>
        </p:spPr>
        <p:txBody>
          <a:bodyPr wrap="none" rtlCol="0">
            <a:spAutoFit/>
          </a:bodyPr>
          <a:lstStyle/>
          <a:p>
            <a:r>
              <a:rPr lang="en-US" sz="2400" u="sng" dirty="0">
                <a:solidFill>
                  <a:schemeClr val="tx1"/>
                </a:solidFill>
              </a:rPr>
              <a:t>PHENIX Experiment</a:t>
            </a:r>
          </a:p>
        </p:txBody>
      </p:sp>
      <p:sp>
        <p:nvSpPr>
          <p:cNvPr id="58" name="TextBox 57"/>
          <p:cNvSpPr txBox="1"/>
          <p:nvPr/>
        </p:nvSpPr>
        <p:spPr>
          <a:xfrm>
            <a:off x="5181600" y="1905000"/>
            <a:ext cx="3685624" cy="461665"/>
          </a:xfrm>
          <a:prstGeom prst="rect">
            <a:avLst/>
          </a:prstGeom>
          <a:solidFill>
            <a:schemeClr val="bg1"/>
          </a:solidFill>
        </p:spPr>
        <p:txBody>
          <a:bodyPr wrap="none" rtlCol="0">
            <a:spAutoFit/>
          </a:bodyPr>
          <a:lstStyle/>
          <a:p>
            <a:r>
              <a:rPr lang="en-US" sz="2400" dirty="0" err="1">
                <a:solidFill>
                  <a:schemeClr val="tx1"/>
                </a:solidFill>
              </a:rPr>
              <a:t>Au+Au</a:t>
            </a:r>
            <a:r>
              <a:rPr lang="en-US" sz="2400" dirty="0">
                <a:solidFill>
                  <a:schemeClr val="tx1"/>
                </a:solidFill>
              </a:rPr>
              <a:t> at 30-40% Central</a:t>
            </a:r>
          </a:p>
        </p:txBody>
      </p:sp>
      <p:sp>
        <p:nvSpPr>
          <p:cNvPr id="59" name="TextBox 58"/>
          <p:cNvSpPr txBox="1"/>
          <p:nvPr/>
        </p:nvSpPr>
        <p:spPr>
          <a:xfrm>
            <a:off x="7315200" y="2895600"/>
            <a:ext cx="1146468" cy="523220"/>
          </a:xfrm>
          <a:prstGeom prst="rect">
            <a:avLst/>
          </a:prstGeom>
          <a:noFill/>
        </p:spPr>
        <p:txBody>
          <a:bodyPr wrap="none" rtlCol="0">
            <a:spAutoFit/>
          </a:bodyPr>
          <a:lstStyle/>
          <a:p>
            <a:r>
              <a:rPr lang="en-US" sz="2800" dirty="0">
                <a:solidFill>
                  <a:srgbClr val="FF0000"/>
                </a:solidFill>
              </a:rPr>
              <a:t>Elliptic</a:t>
            </a:r>
          </a:p>
        </p:txBody>
      </p:sp>
      <p:sp>
        <p:nvSpPr>
          <p:cNvPr id="60" name="TextBox 59"/>
          <p:cNvSpPr txBox="1"/>
          <p:nvPr/>
        </p:nvSpPr>
        <p:spPr>
          <a:xfrm>
            <a:off x="7010400" y="3515380"/>
            <a:ext cx="1640385" cy="523220"/>
          </a:xfrm>
          <a:prstGeom prst="rect">
            <a:avLst/>
          </a:prstGeom>
          <a:noFill/>
        </p:spPr>
        <p:txBody>
          <a:bodyPr wrap="none" rtlCol="0">
            <a:spAutoFit/>
          </a:bodyPr>
          <a:lstStyle/>
          <a:p>
            <a:r>
              <a:rPr lang="en-US" sz="2800" dirty="0">
                <a:solidFill>
                  <a:schemeClr val="accent1"/>
                </a:solidFill>
              </a:rPr>
              <a:t>Triangular</a:t>
            </a:r>
          </a:p>
        </p:txBody>
      </p:sp>
      <p:sp>
        <p:nvSpPr>
          <p:cNvPr id="61" name="TextBox 60"/>
          <p:cNvSpPr txBox="1"/>
          <p:nvPr/>
        </p:nvSpPr>
        <p:spPr>
          <a:xfrm>
            <a:off x="6629400" y="4886980"/>
            <a:ext cx="2190664" cy="523220"/>
          </a:xfrm>
          <a:prstGeom prst="rect">
            <a:avLst/>
          </a:prstGeom>
          <a:noFill/>
        </p:spPr>
        <p:txBody>
          <a:bodyPr wrap="none" rtlCol="0">
            <a:spAutoFit/>
          </a:bodyPr>
          <a:lstStyle/>
          <a:p>
            <a:r>
              <a:rPr lang="en-US" sz="2800" dirty="0"/>
              <a:t>Quadrangular</a:t>
            </a:r>
          </a:p>
        </p:txBody>
      </p:sp>
      <p:pic>
        <p:nvPicPr>
          <p:cNvPr id="50" name="Picture 2" descr="C:\cygwin\home\nagle\NagleLaptop\Nagle\Figures\glauber_fluc_picture_028.png"/>
          <p:cNvPicPr>
            <a:picLocks noChangeAspect="1" noChangeArrowheads="1"/>
          </p:cNvPicPr>
          <p:nvPr/>
        </p:nvPicPr>
        <p:blipFill>
          <a:blip r:embed="rId4" cstate="print"/>
          <a:srcRect b="4444"/>
          <a:stretch>
            <a:fillRect/>
          </a:stretch>
        </p:blipFill>
        <p:spPr bwMode="auto">
          <a:xfrm>
            <a:off x="115976" y="228600"/>
            <a:ext cx="3617824" cy="3352800"/>
          </a:xfrm>
          <a:prstGeom prst="rect">
            <a:avLst/>
          </a:prstGeom>
          <a:noFill/>
        </p:spPr>
      </p:pic>
      <p:sp>
        <p:nvSpPr>
          <p:cNvPr id="62" name="TextBox 61"/>
          <p:cNvSpPr txBox="1"/>
          <p:nvPr/>
        </p:nvSpPr>
        <p:spPr>
          <a:xfrm>
            <a:off x="192176" y="3657600"/>
            <a:ext cx="3417923" cy="646331"/>
          </a:xfrm>
          <a:prstGeom prst="rect">
            <a:avLst/>
          </a:prstGeom>
          <a:noFill/>
        </p:spPr>
        <p:txBody>
          <a:bodyPr wrap="none" rtlCol="0">
            <a:spAutoFit/>
          </a:bodyPr>
          <a:lstStyle/>
          <a:p>
            <a:r>
              <a:rPr lang="en-US" sz="3600" dirty="0">
                <a:solidFill>
                  <a:schemeClr val="bg1"/>
                </a:solidFill>
                <a:latin typeface="Symbol" pitchFamily="18" charset="2"/>
              </a:rPr>
              <a:t>e</a:t>
            </a:r>
            <a:r>
              <a:rPr lang="en-US" sz="3600" baseline="-25000" dirty="0">
                <a:solidFill>
                  <a:schemeClr val="bg1"/>
                </a:solidFill>
              </a:rPr>
              <a:t>2</a:t>
            </a:r>
            <a:r>
              <a:rPr lang="en-US" sz="3600" dirty="0">
                <a:solidFill>
                  <a:schemeClr val="bg1"/>
                </a:solidFill>
              </a:rPr>
              <a:t> ≈ 2 x </a:t>
            </a:r>
            <a:r>
              <a:rPr lang="en-US" sz="3600" dirty="0">
                <a:solidFill>
                  <a:schemeClr val="bg1"/>
                </a:solidFill>
                <a:latin typeface="Symbol" pitchFamily="18" charset="2"/>
              </a:rPr>
              <a:t>e</a:t>
            </a:r>
            <a:r>
              <a:rPr lang="en-US" sz="3600" baseline="-25000" dirty="0">
                <a:solidFill>
                  <a:schemeClr val="bg1"/>
                </a:solidFill>
              </a:rPr>
              <a:t>3</a:t>
            </a:r>
            <a:r>
              <a:rPr lang="en-US" sz="3600" dirty="0">
                <a:solidFill>
                  <a:schemeClr val="bg1"/>
                </a:solidFill>
              </a:rPr>
              <a:t> ≈ 2 x </a:t>
            </a:r>
            <a:r>
              <a:rPr lang="en-US" sz="3600" dirty="0">
                <a:solidFill>
                  <a:schemeClr val="bg1"/>
                </a:solidFill>
                <a:latin typeface="Symbol" pitchFamily="18" charset="2"/>
              </a:rPr>
              <a:t>e</a:t>
            </a:r>
            <a:r>
              <a:rPr lang="en-US" sz="3600" baseline="-25000"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3" grpId="0" animBg="1"/>
      <p:bldP spid="35" grpId="0"/>
      <p:bldP spid="36" grpId="0"/>
      <p:bldP spid="37" grpId="0"/>
      <p:bldP spid="38" grpId="0"/>
      <p:bldP spid="39" grpId="0"/>
      <p:bldP spid="40" grpId="0"/>
      <p:bldP spid="41" grpId="0"/>
      <p:bldP spid="42" grpId="0"/>
      <p:bldP spid="43" grpId="0"/>
      <p:bldP spid="44" grpId="0" animBg="1"/>
      <p:bldP spid="45" grpId="0" animBg="1"/>
      <p:bldP spid="46" grpId="0" animBg="1"/>
      <p:bldP spid="47" grpId="0" animBg="1"/>
      <p:bldP spid="48" grpId="0" animBg="1"/>
      <p:bldP spid="49" grpId="0" animBg="1"/>
      <p:bldP spid="51" grpId="0"/>
      <p:bldP spid="52" grpId="0" animBg="1"/>
      <p:bldP spid="53" grpId="0" animBg="1"/>
      <p:bldP spid="54" grpId="0"/>
      <p:bldP spid="55" grpId="0"/>
      <p:bldP spid="57" grpId="0"/>
      <p:bldP spid="58" grpId="0" animBg="1"/>
      <p:bldP spid="59" grpId="0"/>
      <p:bldP spid="60"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a:solidFill>
                  <a:schemeClr val="bg1"/>
                </a:solidFill>
              </a:rPr>
              <a:t>Discovery</a:t>
            </a:r>
            <a:r>
              <a:rPr lang="en-US" sz="2800" i="1" dirty="0">
                <a:solidFill>
                  <a:schemeClr val="bg1"/>
                </a:solidFill>
              </a:rPr>
              <a:t>:   </a:t>
            </a:r>
            <a:r>
              <a:rPr lang="en-US" sz="2800" dirty="0">
                <a:solidFill>
                  <a:schemeClr val="bg1"/>
                </a:solidFill>
              </a:rPr>
              <a:t>Quark Gluon Plasma = Near Perfect Fluid</a:t>
            </a:r>
          </a:p>
          <a:p>
            <a:pPr algn="ctr"/>
            <a:r>
              <a:rPr lang="en-US" sz="2800" dirty="0">
                <a:solidFill>
                  <a:schemeClr val="bg1"/>
                </a:solidFill>
              </a:rPr>
              <a:t>Standard Model with Hydrodynamic Evolution</a:t>
            </a:r>
          </a:p>
          <a:p>
            <a:pPr algn="ctr"/>
            <a:r>
              <a:rPr lang="en-US" sz="2800" i="1" u="sng" dirty="0">
                <a:solidFill>
                  <a:schemeClr val="bg1"/>
                </a:solidFill>
              </a:rPr>
              <a:t>Precision</a:t>
            </a:r>
            <a:r>
              <a:rPr lang="en-US" sz="2800" i="1" dirty="0">
                <a:solidFill>
                  <a:schemeClr val="bg1"/>
                </a:solidFill>
              </a:rPr>
              <a:t>:   </a:t>
            </a:r>
            <a:r>
              <a:rPr lang="en-US" sz="2800" dirty="0">
                <a:solidFill>
                  <a:schemeClr val="bg1"/>
                </a:solidFill>
              </a:rPr>
              <a:t>Predictions of Flow Patterns</a:t>
            </a:r>
          </a:p>
          <a:p>
            <a:pPr algn="ctr"/>
            <a:r>
              <a:rPr lang="en-US" sz="1100" dirty="0">
                <a:solidFill>
                  <a:schemeClr val="bg1"/>
                </a:solidFill>
              </a:rPr>
              <a:t> </a:t>
            </a:r>
          </a:p>
          <a:p>
            <a:pPr algn="ctr"/>
            <a:r>
              <a:rPr lang="en-US" sz="2800" dirty="0">
                <a:solidFill>
                  <a:schemeClr val="bg1"/>
                </a:solidFill>
              </a:rPr>
              <a:t>but…</a:t>
            </a:r>
          </a:p>
          <a:p>
            <a:pPr algn="ctr"/>
            <a:r>
              <a:rPr lang="en-US" sz="1100" dirty="0">
                <a:solidFill>
                  <a:schemeClr val="bg1"/>
                </a:solidFill>
              </a:rPr>
              <a:t> </a:t>
            </a:r>
          </a:p>
          <a:p>
            <a:pPr algn="ctr"/>
            <a:r>
              <a:rPr lang="en-US" sz="2800" dirty="0">
                <a:solidFill>
                  <a:srgbClr val="FFFF00"/>
                </a:solidFill>
              </a:rPr>
              <a:t>How does it thermalize so quickly?</a:t>
            </a:r>
          </a:p>
          <a:p>
            <a:pPr algn="ctr"/>
            <a:r>
              <a:rPr lang="en-US" sz="2800" dirty="0">
                <a:solidFill>
                  <a:srgbClr val="FFFF00"/>
                </a:solidFill>
              </a:rPr>
              <a:t>What are the degrees of freedom or </a:t>
            </a:r>
            <a:r>
              <a:rPr lang="en-US" sz="2800" dirty="0" err="1">
                <a:solidFill>
                  <a:srgbClr val="FFFF00"/>
                </a:solidFill>
              </a:rPr>
              <a:t>quasiparticles</a:t>
            </a:r>
            <a:r>
              <a:rPr lang="en-US" sz="2800"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0"/>
            <a:ext cx="4305153" cy="646331"/>
          </a:xfrm>
          <a:prstGeom prst="rect">
            <a:avLst/>
          </a:prstGeom>
          <a:noFill/>
        </p:spPr>
        <p:txBody>
          <a:bodyPr wrap="none" rtlCol="0">
            <a:spAutoFit/>
          </a:bodyPr>
          <a:lstStyle/>
          <a:p>
            <a:r>
              <a:rPr lang="en-US" sz="3600" u="sng" dirty="0">
                <a:solidFill>
                  <a:schemeClr val="bg1"/>
                </a:solidFill>
              </a:rPr>
              <a:t>Big and Small Systems</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a:solidFill>
                  <a:schemeClr val="bg1"/>
                </a:solidFill>
              </a:rPr>
              <a:t>A+A</a:t>
            </a:r>
          </a:p>
          <a:p>
            <a:pPr algn="ctr"/>
            <a:r>
              <a:rPr lang="en-US" sz="2800" b="1" dirty="0">
                <a:solidFill>
                  <a:schemeClr val="bg1"/>
                </a:solidFill>
                <a:sym typeface="Wingdings" pitchFamily="2" charset="2"/>
              </a:rPr>
              <a:t>Enough particles to equilibrate, QGP, collective motion</a:t>
            </a:r>
            <a:endParaRPr lang="en-US" sz="2800" b="1" dirty="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a:solidFill>
                  <a:schemeClr val="bg1"/>
                </a:solidFill>
              </a:rPr>
              <a:t>p+A</a:t>
            </a:r>
            <a:endParaRPr lang="en-US" sz="4000" b="1" dirty="0">
              <a:solidFill>
                <a:schemeClr val="bg1"/>
              </a:solidFill>
            </a:endParaRPr>
          </a:p>
          <a:p>
            <a:pPr algn="ctr"/>
            <a:r>
              <a:rPr lang="en-US" sz="2800" b="1" dirty="0">
                <a:solidFill>
                  <a:schemeClr val="bg1"/>
                </a:solidFill>
                <a:sym typeface="Wingdings" pitchFamily="2" charset="2"/>
              </a:rPr>
              <a:t>Not enough particles to equilibrate, control experiment</a:t>
            </a:r>
            <a:endParaRPr lang="en-U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7543800" cy="400110"/>
          </a:xfrm>
          <a:prstGeom prst="rect">
            <a:avLst/>
          </a:prstGeom>
        </p:spPr>
        <p:txBody>
          <a:bodyPr wrap="square">
            <a:spAutoFit/>
          </a:bodyPr>
          <a:lstStyle/>
          <a:p>
            <a:r>
              <a:rPr lang="en-US" sz="2000" dirty="0">
                <a:solidFill>
                  <a:schemeClr val="bg1"/>
                </a:solidFill>
              </a:rPr>
              <a:t>http://journals.aps.org/prl/abstract/10.1103/PhysRevLett.113.112301</a:t>
            </a:r>
          </a:p>
        </p:txBody>
      </p:sp>
      <p:pic>
        <p:nvPicPr>
          <p:cNvPr id="14339" name="Picture 3"/>
          <p:cNvPicPr>
            <a:picLocks noChangeAspect="1" noChangeArrowheads="1"/>
          </p:cNvPicPr>
          <p:nvPr/>
        </p:nvPicPr>
        <p:blipFill>
          <a:blip r:embed="rId2" cstate="print"/>
          <a:srcRect/>
          <a:stretch>
            <a:fillRect/>
          </a:stretch>
        </p:blipFill>
        <p:spPr bwMode="auto">
          <a:xfrm>
            <a:off x="0" y="1164396"/>
            <a:ext cx="9144000" cy="2036004"/>
          </a:xfrm>
          <a:prstGeom prst="rect">
            <a:avLst/>
          </a:prstGeom>
          <a:noFill/>
          <a:ln w="9525">
            <a:noFill/>
            <a:miter lim="800000"/>
            <a:headEnd/>
            <a:tailEnd/>
          </a:ln>
        </p:spPr>
      </p:pic>
      <p:sp>
        <p:nvSpPr>
          <p:cNvPr id="8" name="TextBox 7"/>
          <p:cNvSpPr txBox="1"/>
          <p:nvPr/>
        </p:nvSpPr>
        <p:spPr>
          <a:xfrm>
            <a:off x="1447800" y="191759"/>
            <a:ext cx="6498061" cy="646331"/>
          </a:xfrm>
          <a:prstGeom prst="rect">
            <a:avLst/>
          </a:prstGeom>
          <a:noFill/>
        </p:spPr>
        <p:txBody>
          <a:bodyPr wrap="none" rtlCol="0">
            <a:spAutoFit/>
          </a:bodyPr>
          <a:lstStyle/>
          <a:p>
            <a:r>
              <a:rPr lang="en-US" sz="3600" b="0" u="sng" dirty="0">
                <a:solidFill>
                  <a:schemeClr val="bg1"/>
                </a:solidFill>
              </a:rPr>
              <a:t>Small Collision System Hypothesis</a:t>
            </a:r>
          </a:p>
        </p:txBody>
      </p:sp>
      <p:pic>
        <p:nvPicPr>
          <p:cNvPr id="11" name="Picture 2" descr="http://up.colorado.edu/~nagle/HydroMovies/hydro_movie_156.gif"/>
          <p:cNvPicPr>
            <a:picLocks noChangeAspect="1" noChangeArrowheads="1" noCrop="1"/>
          </p:cNvPicPr>
          <p:nvPr/>
        </p:nvPicPr>
        <p:blipFill>
          <a:blip r:embed="rId3" cstate="print"/>
          <a:srcRect/>
          <a:stretch>
            <a:fillRect/>
          </a:stretch>
        </p:blipFill>
        <p:spPr bwMode="auto">
          <a:xfrm>
            <a:off x="3025721" y="3956118"/>
            <a:ext cx="3070279" cy="2597082"/>
          </a:xfrm>
          <a:prstGeom prst="rect">
            <a:avLst/>
          </a:prstGeom>
          <a:noFill/>
        </p:spPr>
      </p:pic>
      <p:pic>
        <p:nvPicPr>
          <p:cNvPr id="12" name="Picture 2" descr="http://up.colorado.edu/~nagle/HydroMovies/hydro_movie_261.gif"/>
          <p:cNvPicPr>
            <a:picLocks noChangeAspect="1" noChangeArrowheads="1" noCrop="1"/>
          </p:cNvPicPr>
          <p:nvPr/>
        </p:nvPicPr>
        <p:blipFill>
          <a:blip r:embed="rId4" cstate="print"/>
          <a:srcRect/>
          <a:stretch>
            <a:fillRect/>
          </a:stretch>
        </p:blipFill>
        <p:spPr bwMode="auto">
          <a:xfrm>
            <a:off x="0" y="3962400"/>
            <a:ext cx="3062853" cy="2590800"/>
          </a:xfrm>
          <a:prstGeom prst="rect">
            <a:avLst/>
          </a:prstGeom>
          <a:noFill/>
        </p:spPr>
      </p:pic>
      <p:pic>
        <p:nvPicPr>
          <p:cNvPr id="13" name="Picture 2" descr="http://up.colorado.edu/~nagle/HydroMovies/hydro_movie_064.gif"/>
          <p:cNvPicPr>
            <a:picLocks noChangeAspect="1" noChangeArrowheads="1" noCrop="1"/>
          </p:cNvPicPr>
          <p:nvPr/>
        </p:nvPicPr>
        <p:blipFill>
          <a:blip r:embed="rId5" cstate="print"/>
          <a:srcRect/>
          <a:stretch>
            <a:fillRect/>
          </a:stretch>
        </p:blipFill>
        <p:spPr bwMode="auto">
          <a:xfrm>
            <a:off x="6081148" y="3962400"/>
            <a:ext cx="3062851" cy="2590799"/>
          </a:xfrm>
          <a:prstGeom prst="rect">
            <a:avLst/>
          </a:prstGeom>
          <a:noFill/>
        </p:spPr>
      </p:pic>
    </p:spTree>
    <p:extLst>
      <p:ext uri="{BB962C8B-B14F-4D97-AF65-F5344CB8AC3E}">
        <p14:creationId xmlns:p14="http://schemas.microsoft.com/office/powerpoint/2010/main" val="26908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76200"/>
            <a:ext cx="4248855" cy="584775"/>
          </a:xfrm>
          <a:prstGeom prst="rect">
            <a:avLst/>
          </a:prstGeom>
          <a:noFill/>
        </p:spPr>
        <p:txBody>
          <a:bodyPr wrap="none" rtlCol="0">
            <a:spAutoFit/>
          </a:bodyPr>
          <a:lstStyle/>
          <a:p>
            <a:r>
              <a:rPr lang="en-US" sz="3200" b="0" u="sng" dirty="0">
                <a:solidFill>
                  <a:schemeClr val="bg1"/>
                </a:solidFill>
              </a:rPr>
              <a:t>Flow Pattern Predictions</a:t>
            </a:r>
          </a:p>
        </p:txBody>
      </p:sp>
      <p:sp>
        <p:nvSpPr>
          <p:cNvPr id="5" name="Rectangle 4"/>
          <p:cNvSpPr/>
          <p:nvPr/>
        </p:nvSpPr>
        <p:spPr>
          <a:xfrm>
            <a:off x="76200" y="6516469"/>
            <a:ext cx="9448800" cy="646331"/>
          </a:xfrm>
          <a:prstGeom prst="rect">
            <a:avLst/>
          </a:prstGeom>
        </p:spPr>
        <p:txBody>
          <a:bodyPr wrap="square">
            <a:spAutoFit/>
          </a:bodyPr>
          <a:lstStyle/>
          <a:p>
            <a:r>
              <a:rPr lang="en-US" dirty="0" err="1">
                <a:solidFill>
                  <a:schemeClr val="bg1"/>
                </a:solidFill>
              </a:rPr>
              <a:t>Romatschke</a:t>
            </a:r>
            <a:r>
              <a:rPr lang="en-US" dirty="0">
                <a:solidFill>
                  <a:schemeClr val="bg1"/>
                </a:solidFill>
              </a:rPr>
              <a:t>, Nagle et al. , http://journals.aps.org/prl/abstract/10.1103/PhysRevLett.113.112301</a:t>
            </a:r>
          </a:p>
          <a:p>
            <a:r>
              <a:rPr lang="en-US" dirty="0">
                <a:solidFill>
                  <a:schemeClr val="bg1"/>
                </a:solidFill>
              </a:rPr>
              <a:t> </a:t>
            </a:r>
          </a:p>
        </p:txBody>
      </p:sp>
      <p:sp>
        <p:nvSpPr>
          <p:cNvPr id="6" name="Slide Number Placeholder 5"/>
          <p:cNvSpPr>
            <a:spLocks noGrp="1"/>
          </p:cNvSpPr>
          <p:nvPr>
            <p:ph type="sldNum" sz="quarter" idx="12"/>
          </p:nvPr>
        </p:nvSpPr>
        <p:spPr/>
        <p:txBody>
          <a:bodyPr/>
          <a:lstStyle/>
          <a:p>
            <a:fld id="{D23D7F4A-5900-41CB-B165-8E91248E228B}" type="slidenum">
              <a:rPr lang="en-US" smtClean="0"/>
              <a:pPr/>
              <a:t>16</a:t>
            </a:fld>
            <a:endParaRPr lang="en-US"/>
          </a:p>
        </p:txBody>
      </p:sp>
      <p:pic>
        <p:nvPicPr>
          <p:cNvPr id="7" name="図 8"/>
          <p:cNvPicPr>
            <a:picLocks noChangeAspect="1"/>
          </p:cNvPicPr>
          <p:nvPr/>
        </p:nvPicPr>
        <p:blipFill rotWithShape="1">
          <a:blip r:embed="rId2" cstate="print"/>
          <a:srcRect l="29809" t="9860" r="5000" b="2915"/>
          <a:stretch/>
        </p:blipFill>
        <p:spPr>
          <a:xfrm>
            <a:off x="228600" y="762000"/>
            <a:ext cx="6019800" cy="5691742"/>
          </a:xfrm>
          <a:prstGeom prst="rect">
            <a:avLst/>
          </a:prstGeom>
        </p:spPr>
      </p:pic>
      <p:pic>
        <p:nvPicPr>
          <p:cNvPr id="8" name="Picture 1"/>
          <p:cNvPicPr>
            <a:picLocks noChangeAspect="1" noChangeArrowheads="1"/>
          </p:cNvPicPr>
          <p:nvPr/>
        </p:nvPicPr>
        <p:blipFill>
          <a:blip r:embed="rId3" cstate="print">
            <a:grayscl/>
          </a:blip>
          <a:srcRect t="40829"/>
          <a:stretch>
            <a:fillRect/>
          </a:stretch>
        </p:blipFill>
        <p:spPr bwMode="auto">
          <a:xfrm rot="16200000">
            <a:off x="4737075" y="2349525"/>
            <a:ext cx="5715000" cy="2539950"/>
          </a:xfrm>
          <a:prstGeom prst="rect">
            <a:avLst/>
          </a:prstGeom>
          <a:noFill/>
          <a:ln w="9525">
            <a:noFill/>
            <a:miter lim="800000"/>
            <a:headEnd/>
            <a:tailEnd/>
          </a:ln>
        </p:spPr>
      </p:pic>
      <p:pic>
        <p:nvPicPr>
          <p:cNvPr id="9" name="Picture 1"/>
          <p:cNvPicPr>
            <a:picLocks noChangeAspect="1" noChangeArrowheads="1"/>
          </p:cNvPicPr>
          <p:nvPr/>
        </p:nvPicPr>
        <p:blipFill>
          <a:blip r:embed="rId3" cstate="print">
            <a:duotone>
              <a:schemeClr val="accent1">
                <a:shade val="45000"/>
                <a:satMod val="135000"/>
              </a:schemeClr>
              <a:prstClr val="white"/>
            </a:duotone>
          </a:blip>
          <a:srcRect l="38666" t="40829" r="30667"/>
          <a:stretch>
            <a:fillRect/>
          </a:stretch>
        </p:blipFill>
        <p:spPr bwMode="auto">
          <a:xfrm rot="16200000">
            <a:off x="6718275" y="2120925"/>
            <a:ext cx="1752600" cy="253995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duotone>
              <a:schemeClr val="accent2">
                <a:shade val="45000"/>
                <a:satMod val="135000"/>
              </a:schemeClr>
              <a:prstClr val="white"/>
            </a:duotone>
          </a:blip>
          <a:srcRect l="68000" t="40829" r="2667"/>
          <a:stretch>
            <a:fillRect/>
          </a:stretch>
        </p:blipFill>
        <p:spPr bwMode="auto">
          <a:xfrm rot="16200000">
            <a:off x="6756375" y="482625"/>
            <a:ext cx="1676400" cy="2539950"/>
          </a:xfrm>
          <a:prstGeom prst="rect">
            <a:avLst/>
          </a:prstGeom>
          <a:noFill/>
          <a:ln w="9525">
            <a:noFill/>
            <a:miter lim="800000"/>
            <a:headEnd/>
            <a:tailEnd/>
          </a:ln>
        </p:spPr>
      </p:pic>
    </p:spTree>
    <p:extLst>
      <p:ext uri="{BB962C8B-B14F-4D97-AF65-F5344CB8AC3E}">
        <p14:creationId xmlns:p14="http://schemas.microsoft.com/office/powerpoint/2010/main" val="200937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l="14056" t="15625" r="15081" b="15625"/>
          <a:stretch>
            <a:fillRect/>
          </a:stretch>
        </p:blipFill>
        <p:spPr bwMode="auto">
          <a:xfrm>
            <a:off x="0" y="803564"/>
            <a:ext cx="9144000" cy="498763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762000"/>
            <a:ext cx="8458200" cy="5021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D2EE13E-175B-46ED-911B-514F7D1D6546}" type="slidenum">
              <a:rPr lang="en-US" smtClean="0"/>
              <a:pPr/>
              <a:t>18</a:t>
            </a:fld>
            <a:endParaRPr lang="en-US"/>
          </a:p>
        </p:txBody>
      </p:sp>
      <p:sp>
        <p:nvSpPr>
          <p:cNvPr id="13" name="Title 1"/>
          <p:cNvSpPr>
            <a:spLocks noGrp="1"/>
          </p:cNvSpPr>
          <p:nvPr>
            <p:ph type="title"/>
          </p:nvPr>
        </p:nvSpPr>
        <p:spPr>
          <a:xfrm>
            <a:off x="152400" y="-304800"/>
            <a:ext cx="8915400" cy="1143000"/>
          </a:xfrm>
        </p:spPr>
        <p:txBody>
          <a:bodyPr>
            <a:noAutofit/>
          </a:bodyPr>
          <a:lstStyle/>
          <a:p>
            <a:r>
              <a:rPr lang="en-US" sz="3600" u="sng" dirty="0">
                <a:solidFill>
                  <a:schemeClr val="bg1"/>
                </a:solidFill>
              </a:rPr>
              <a:t>Probing the Plasma on Shorter Length Scales</a:t>
            </a:r>
          </a:p>
        </p:txBody>
      </p:sp>
      <p:sp>
        <p:nvSpPr>
          <p:cNvPr id="14" name="TextBox 13"/>
          <p:cNvSpPr txBox="1"/>
          <p:nvPr/>
        </p:nvSpPr>
        <p:spPr>
          <a:xfrm>
            <a:off x="609600" y="837486"/>
            <a:ext cx="3048000" cy="4955203"/>
          </a:xfrm>
          <a:prstGeom prst="rect">
            <a:avLst/>
          </a:prstGeom>
          <a:noFill/>
        </p:spPr>
        <p:txBody>
          <a:bodyPr wrap="square" rtlCol="0">
            <a:spAutoFit/>
          </a:bodyPr>
          <a:lstStyle/>
          <a:p>
            <a:pPr algn="ctr"/>
            <a:r>
              <a:rPr lang="en-US" sz="2800" dirty="0" err="1">
                <a:solidFill>
                  <a:srgbClr val="FF0000"/>
                </a:solidFill>
              </a:rPr>
              <a:t>BaBar</a:t>
            </a:r>
            <a:r>
              <a:rPr lang="en-US" sz="2800" dirty="0">
                <a:solidFill>
                  <a:srgbClr val="FF0000"/>
                </a:solidFill>
              </a:rPr>
              <a:t> </a:t>
            </a:r>
            <a:r>
              <a:rPr lang="en-US" sz="2800" dirty="0" err="1">
                <a:solidFill>
                  <a:srgbClr val="FF0000"/>
                </a:solidFill>
              </a:rPr>
              <a:t>SuperConducting</a:t>
            </a:r>
            <a:endParaRPr lang="en-US" sz="2800" dirty="0">
              <a:solidFill>
                <a:srgbClr val="FF0000"/>
              </a:solidFill>
            </a:endParaRPr>
          </a:p>
          <a:p>
            <a:pPr algn="ctr"/>
            <a:r>
              <a:rPr lang="en-US" sz="2800" dirty="0">
                <a:solidFill>
                  <a:srgbClr val="FF0000"/>
                </a:solidFill>
              </a:rPr>
              <a:t>Magnet 1.5 T</a:t>
            </a:r>
          </a:p>
          <a:p>
            <a:pPr algn="ctr"/>
            <a:endParaRPr lang="en-US" sz="2800" dirty="0">
              <a:solidFill>
                <a:srgbClr val="FF0000"/>
              </a:solidFill>
            </a:endParaRPr>
          </a:p>
          <a:p>
            <a:pPr algn="ctr"/>
            <a:r>
              <a:rPr lang="en-US" sz="2800" dirty="0">
                <a:solidFill>
                  <a:srgbClr val="0070C0"/>
                </a:solidFill>
              </a:rPr>
              <a:t>Inner MAPS tracker</a:t>
            </a:r>
          </a:p>
          <a:p>
            <a:pPr algn="ctr"/>
            <a:r>
              <a:rPr lang="en-US" sz="2800" dirty="0">
                <a:solidFill>
                  <a:srgbClr val="0070C0"/>
                </a:solidFill>
              </a:rPr>
              <a:t>Outer Fast TPC</a:t>
            </a:r>
            <a:endParaRPr lang="en-US" dirty="0">
              <a:solidFill>
                <a:srgbClr val="0070C0"/>
              </a:solidFill>
            </a:endParaRPr>
          </a:p>
          <a:p>
            <a:pPr algn="ctr"/>
            <a:endParaRPr lang="en-US" dirty="0">
              <a:solidFill>
                <a:srgbClr val="FF0000"/>
              </a:solidFill>
            </a:endParaRPr>
          </a:p>
          <a:p>
            <a:pPr algn="ctr"/>
            <a:r>
              <a:rPr lang="en-US" sz="2800" dirty="0">
                <a:solidFill>
                  <a:srgbClr val="FF0000"/>
                </a:solidFill>
              </a:rPr>
              <a:t>Electromagnetic</a:t>
            </a:r>
          </a:p>
          <a:p>
            <a:pPr algn="ctr"/>
            <a:r>
              <a:rPr lang="en-US" sz="2800" dirty="0">
                <a:solidFill>
                  <a:srgbClr val="FF0000"/>
                </a:solidFill>
              </a:rPr>
              <a:t>Calorimeter</a:t>
            </a:r>
          </a:p>
          <a:p>
            <a:pPr algn="ctr"/>
            <a:endParaRPr lang="en-US" dirty="0">
              <a:solidFill>
                <a:srgbClr val="FF0000"/>
              </a:solidFill>
            </a:endParaRPr>
          </a:p>
          <a:p>
            <a:pPr algn="ctr"/>
            <a:r>
              <a:rPr lang="en-US" sz="2800" dirty="0" err="1">
                <a:solidFill>
                  <a:srgbClr val="FF0000"/>
                </a:solidFill>
              </a:rPr>
              <a:t>Hadronic</a:t>
            </a:r>
            <a:r>
              <a:rPr lang="en-US" sz="2800" dirty="0">
                <a:solidFill>
                  <a:srgbClr val="FF0000"/>
                </a:solidFill>
              </a:rPr>
              <a:t> Calorimeter</a:t>
            </a:r>
          </a:p>
        </p:txBody>
      </p:sp>
      <p:pic>
        <p:nvPicPr>
          <p:cNvPr id="2" name="Picture 1"/>
          <p:cNvPicPr>
            <a:picLocks noChangeAspect="1"/>
          </p:cNvPicPr>
          <p:nvPr/>
        </p:nvPicPr>
        <p:blipFill>
          <a:blip r:embed="rId2"/>
          <a:stretch>
            <a:fillRect/>
          </a:stretch>
        </p:blipFill>
        <p:spPr>
          <a:xfrm>
            <a:off x="4267200" y="766205"/>
            <a:ext cx="4439100" cy="5017469"/>
          </a:xfrm>
          <a:prstGeom prst="rect">
            <a:avLst/>
          </a:prstGeom>
        </p:spPr>
      </p:pic>
      <p:sp>
        <p:nvSpPr>
          <p:cNvPr id="4" name="Rectangle 3"/>
          <p:cNvSpPr/>
          <p:nvPr/>
        </p:nvSpPr>
        <p:spPr>
          <a:xfrm>
            <a:off x="4267200" y="1663308"/>
            <a:ext cx="457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6324600" y="4971390"/>
            <a:ext cx="2362200" cy="717977"/>
          </a:xfrm>
          <a:prstGeom prst="rect">
            <a:avLst/>
          </a:prstGeom>
        </p:spPr>
      </p:pic>
      <p:sp>
        <p:nvSpPr>
          <p:cNvPr id="5" name="TextBox 4"/>
          <p:cNvSpPr txBox="1"/>
          <p:nvPr/>
        </p:nvSpPr>
        <p:spPr>
          <a:xfrm>
            <a:off x="1105431" y="5943600"/>
            <a:ext cx="7200369" cy="769441"/>
          </a:xfrm>
          <a:prstGeom prst="rect">
            <a:avLst/>
          </a:prstGeom>
          <a:solidFill>
            <a:srgbClr val="C00000"/>
          </a:solidFill>
        </p:spPr>
        <p:txBody>
          <a:bodyPr wrap="none" rtlCol="0">
            <a:spAutoFit/>
          </a:bodyPr>
          <a:lstStyle/>
          <a:p>
            <a:r>
              <a:rPr lang="en-US" sz="4400" dirty="0">
                <a:solidFill>
                  <a:schemeClr val="bg1"/>
                </a:solidFill>
              </a:rPr>
              <a:t>CD-0 Approval (Mission Need)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822100"/>
            <a:ext cx="4572000" cy="5731099"/>
          </a:xfrm>
          <a:prstGeom prst="rect">
            <a:avLst/>
          </a:prstGeom>
          <a:noFill/>
          <a:ln w="9525">
            <a:noFill/>
            <a:miter lim="800000"/>
            <a:headEnd/>
            <a:tailEnd/>
          </a:ln>
        </p:spPr>
      </p:pic>
      <p:pic>
        <p:nvPicPr>
          <p:cNvPr id="5" name="Picture 7" descr="C:\Users\nagle\AppData\Local\Temp\hcal_prototype_stacked.jpg"/>
          <p:cNvPicPr>
            <a:picLocks noChangeAspect="1" noChangeArrowheads="1"/>
          </p:cNvPicPr>
          <p:nvPr/>
        </p:nvPicPr>
        <p:blipFill>
          <a:blip r:embed="rId3" cstate="print"/>
          <a:srcRect/>
          <a:stretch>
            <a:fillRect/>
          </a:stretch>
        </p:blipFill>
        <p:spPr bwMode="auto">
          <a:xfrm rot="5400000">
            <a:off x="4085638" y="1494837"/>
            <a:ext cx="5791197" cy="4325524"/>
          </a:xfrm>
          <a:prstGeom prst="rect">
            <a:avLst/>
          </a:prstGeom>
          <a:noFill/>
        </p:spPr>
      </p:pic>
      <p:sp>
        <p:nvSpPr>
          <p:cNvPr id="6" name="TextBox 5"/>
          <p:cNvSpPr txBox="1"/>
          <p:nvPr/>
        </p:nvSpPr>
        <p:spPr>
          <a:xfrm>
            <a:off x="1371600" y="0"/>
            <a:ext cx="6598730" cy="646331"/>
          </a:xfrm>
          <a:prstGeom prst="rect">
            <a:avLst/>
          </a:prstGeom>
          <a:noFill/>
        </p:spPr>
        <p:txBody>
          <a:bodyPr wrap="none" rtlCol="0">
            <a:spAutoFit/>
          </a:bodyPr>
          <a:lstStyle/>
          <a:p>
            <a:r>
              <a:rPr lang="en-US" sz="3600" u="sng" dirty="0">
                <a:solidFill>
                  <a:schemeClr val="bg1"/>
                </a:solidFill>
              </a:rPr>
              <a:t>Very Fun to Build Something New!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2</a:t>
            </a:fld>
            <a:endParaRPr lang="en-US"/>
          </a:p>
        </p:txBody>
      </p:sp>
      <p:pic>
        <p:nvPicPr>
          <p:cNvPr id="889860" name="Picture 4" descr="http://stream1.gifsoup.com/view7/20140505/5030844/starlings-murmuration-flock-of-birds-ytgifs-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898"/>
            <a:ext cx="9141858" cy="5142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6198" y="5244405"/>
            <a:ext cx="7884402" cy="1538883"/>
          </a:xfrm>
          <a:prstGeom prst="rect">
            <a:avLst/>
          </a:prstGeom>
          <a:noFill/>
        </p:spPr>
        <p:txBody>
          <a:bodyPr wrap="none" rtlCol="0">
            <a:spAutoFit/>
          </a:bodyPr>
          <a:lstStyle/>
          <a:p>
            <a:pPr algn="ctr"/>
            <a:r>
              <a:rPr lang="en-US" sz="2800" b="0" dirty="0">
                <a:solidFill>
                  <a:schemeClr val="bg1"/>
                </a:solidFill>
              </a:rPr>
              <a:t>Emergent Phenomena…   Collectivity…</a:t>
            </a:r>
          </a:p>
          <a:p>
            <a:pPr algn="ctr"/>
            <a:r>
              <a:rPr lang="en-US" sz="2800" b="0" dirty="0">
                <a:solidFill>
                  <a:schemeClr val="bg1"/>
                </a:solidFill>
              </a:rPr>
              <a:t>What is the underlying origin?</a:t>
            </a:r>
          </a:p>
          <a:p>
            <a:pPr algn="ctr"/>
            <a:r>
              <a:rPr lang="en-US" sz="1000" dirty="0">
                <a:solidFill>
                  <a:schemeClr val="bg1"/>
                </a:solidFill>
              </a:rPr>
              <a:t> </a:t>
            </a:r>
            <a:endParaRPr lang="en-US" sz="1000" b="0" dirty="0">
              <a:solidFill>
                <a:schemeClr val="bg1"/>
              </a:solidFill>
            </a:endParaRPr>
          </a:p>
          <a:p>
            <a:pPr algn="ctr"/>
            <a:r>
              <a:rPr lang="en-US" sz="2800" b="0" dirty="0">
                <a:solidFill>
                  <a:srgbClr val="FFFF00"/>
                </a:solidFill>
              </a:rPr>
              <a:t>For this flock of birds, it is all short range interactions</a:t>
            </a:r>
          </a:p>
        </p:txBody>
      </p:sp>
      <p:sp>
        <p:nvSpPr>
          <p:cNvPr id="2" name="TextBox 1"/>
          <p:cNvSpPr txBox="1"/>
          <p:nvPr/>
        </p:nvSpPr>
        <p:spPr>
          <a:xfrm>
            <a:off x="152400" y="76200"/>
            <a:ext cx="4251100" cy="646331"/>
          </a:xfrm>
          <a:prstGeom prst="rect">
            <a:avLst/>
          </a:prstGeom>
          <a:noFill/>
        </p:spPr>
        <p:txBody>
          <a:bodyPr wrap="none" rtlCol="0">
            <a:spAutoFit/>
          </a:bodyPr>
          <a:lstStyle/>
          <a:p>
            <a:r>
              <a:rPr lang="en-US" sz="3600" dirty="0"/>
              <a:t>How does this work?</a:t>
            </a:r>
            <a:endParaRPr lang="en-US" sz="3600" b="0" dirty="0"/>
          </a:p>
        </p:txBody>
      </p:sp>
    </p:spTree>
    <p:extLst>
      <p:ext uri="{BB962C8B-B14F-4D97-AF65-F5344CB8AC3E}">
        <p14:creationId xmlns:p14="http://schemas.microsoft.com/office/powerpoint/2010/main" val="17485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Untitl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9601"/>
            <a:ext cx="34290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220" y="8965"/>
            <a:ext cx="3251200" cy="2438400"/>
          </a:xfrm>
          <a:prstGeom prst="rect">
            <a:avLst/>
          </a:prstGeom>
        </p:spPr>
      </p:pic>
      <p:grpSp>
        <p:nvGrpSpPr>
          <p:cNvPr id="8"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038600"/>
              <a:ext cx="3657600" cy="17501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Top fiber </a:t>
              </a:r>
            </a:p>
          </p:txBody>
        </p:sp>
      </p:grpSp>
      <p:grpSp>
        <p:nvGrpSpPr>
          <p:cNvPr id="11"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2045" y="4038600"/>
              <a:ext cx="3657600" cy="1747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Bottom fiber </a:t>
              </a:r>
            </a:p>
          </p:txBody>
        </p:sp>
      </p:grpSp>
      <p:pic>
        <p:nvPicPr>
          <p:cNvPr id="14" name="Picture 13" descr="2013-10-09-13.59.0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4343400"/>
            <a:ext cx="3048000" cy="2514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a:solidFill>
                  <a:schemeClr val="bg1"/>
                </a:solidFill>
              </a:rPr>
              <a:t>Discovery of Quark-Gluon Plasma as Perfect Fluid</a:t>
            </a:r>
          </a:p>
          <a:p>
            <a:pPr algn="ctr"/>
            <a:endParaRPr lang="en-US" sz="3200" dirty="0">
              <a:solidFill>
                <a:schemeClr val="bg1"/>
              </a:solidFill>
            </a:endParaRPr>
          </a:p>
          <a:p>
            <a:pPr algn="ctr"/>
            <a:r>
              <a:rPr lang="en-US" sz="3200" dirty="0">
                <a:solidFill>
                  <a:schemeClr val="bg1"/>
                </a:solidFill>
              </a:rPr>
              <a:t>Precision Description of Flow</a:t>
            </a:r>
          </a:p>
          <a:p>
            <a:pPr algn="ctr"/>
            <a:r>
              <a:rPr lang="en-US" sz="3200" dirty="0">
                <a:solidFill>
                  <a:schemeClr val="bg1"/>
                </a:solidFill>
              </a:rPr>
              <a:t>“Little Bang” Standard Model</a:t>
            </a:r>
          </a:p>
          <a:p>
            <a:pPr algn="ctr"/>
            <a:endParaRPr lang="en-US" sz="3200" dirty="0">
              <a:solidFill>
                <a:schemeClr val="bg1"/>
              </a:solidFill>
            </a:endParaRPr>
          </a:p>
          <a:p>
            <a:pPr algn="ctr"/>
            <a:r>
              <a:rPr lang="en-US" sz="3200" dirty="0">
                <a:solidFill>
                  <a:schemeClr val="bg1"/>
                </a:solidFill>
              </a:rPr>
              <a:t>New Questions about Small QGP</a:t>
            </a:r>
          </a:p>
          <a:p>
            <a:pPr algn="ctr"/>
            <a:endParaRPr lang="en-US" sz="3200" dirty="0">
              <a:solidFill>
                <a:schemeClr val="bg1"/>
              </a:solidFill>
            </a:endParaRPr>
          </a:p>
          <a:p>
            <a:pPr algn="ctr"/>
            <a:r>
              <a:rPr lang="en-US" sz="3200" dirty="0">
                <a:solidFill>
                  <a:schemeClr val="bg1"/>
                </a:solidFill>
              </a:rPr>
              <a:t>New Opportunities to Discover the How the QGP Works!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251" y="0"/>
            <a:ext cx="4259949" cy="707886"/>
          </a:xfrm>
          <a:prstGeom prst="rect">
            <a:avLst/>
          </a:prstGeom>
          <a:noFill/>
        </p:spPr>
        <p:txBody>
          <a:bodyPr wrap="none" rtlCol="0">
            <a:spAutoFit/>
          </a:bodyPr>
          <a:lstStyle/>
          <a:p>
            <a:r>
              <a:rPr lang="en-US" sz="4000" u="sng" dirty="0">
                <a:solidFill>
                  <a:schemeClr val="bg1"/>
                </a:solidFill>
              </a:rPr>
              <a:t>Science and Society</a:t>
            </a:r>
          </a:p>
        </p:txBody>
      </p:sp>
      <p:pic>
        <p:nvPicPr>
          <p:cNvPr id="3" name="Picture 2" descr="http://i.dailymail.co.uk/i/gif/2016/05/12/773ea94ed1b50b78706d087c52c02310bdb7677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14400"/>
            <a:ext cx="5410200" cy="5823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914400"/>
            <a:ext cx="3657600" cy="3539430"/>
          </a:xfrm>
          <a:prstGeom prst="rect">
            <a:avLst/>
          </a:prstGeom>
          <a:noFill/>
        </p:spPr>
        <p:txBody>
          <a:bodyPr wrap="square" rtlCol="0">
            <a:spAutoFit/>
          </a:bodyPr>
          <a:lstStyle/>
          <a:p>
            <a:pPr algn="ctr"/>
            <a:r>
              <a:rPr lang="en-US" sz="2800" dirty="0">
                <a:solidFill>
                  <a:schemeClr val="bg1"/>
                </a:solidFill>
              </a:rPr>
              <a:t>Scientific Method is something we need to respect and utilize as input to policy.</a:t>
            </a:r>
          </a:p>
          <a:p>
            <a:pPr algn="ctr"/>
            <a:endParaRPr lang="en-US" sz="2800" dirty="0">
              <a:solidFill>
                <a:schemeClr val="bg1"/>
              </a:solidFill>
            </a:endParaRPr>
          </a:p>
          <a:p>
            <a:pPr algn="ctr"/>
            <a:r>
              <a:rPr lang="en-US" sz="2800" dirty="0">
                <a:solidFill>
                  <a:schemeClr val="bg1"/>
                </a:solidFill>
              </a:rPr>
              <a:t>As a society,</a:t>
            </a:r>
          </a:p>
          <a:p>
            <a:pPr algn="ctr"/>
            <a:r>
              <a:rPr lang="en-US" sz="2800" dirty="0">
                <a:solidFill>
                  <a:schemeClr val="bg1"/>
                </a:solidFill>
              </a:rPr>
              <a:t>we embrace </a:t>
            </a:r>
          </a:p>
          <a:p>
            <a:pPr algn="ctr"/>
            <a:r>
              <a:rPr lang="en-US" sz="2800" dirty="0">
                <a:solidFill>
                  <a:schemeClr val="bg1"/>
                </a:solidFill>
              </a:rPr>
              <a:t>ignorance at our peril.</a:t>
            </a:r>
          </a:p>
        </p:txBody>
      </p:sp>
    </p:spTree>
    <p:extLst>
      <p:ext uri="{BB962C8B-B14F-4D97-AF65-F5344CB8AC3E}">
        <p14:creationId xmlns:p14="http://schemas.microsoft.com/office/powerpoint/2010/main" val="3977388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7C14A9-3294-49FC-B629-621AEDC41848}"/>
              </a:ext>
            </a:extLst>
          </p:cNvPr>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a:spLocks noChangeArrowheads="1"/>
          </p:cNvSpPr>
          <p:nvPr/>
        </p:nvSpPr>
        <p:spPr bwMode="auto">
          <a:xfrm>
            <a:off x="712945" y="4569940"/>
            <a:ext cx="8120675" cy="954107"/>
          </a:xfrm>
          <a:prstGeom prst="rect">
            <a:avLst/>
          </a:prstGeom>
          <a:noFill/>
          <a:ln w="9525">
            <a:noFill/>
            <a:miter lim="800000"/>
            <a:headEnd/>
            <a:tailEnd/>
          </a:ln>
          <a:effectLst/>
        </p:spPr>
        <p:txBody>
          <a:bodyPr wrap="square">
            <a:spAutoFit/>
          </a:bodyPr>
          <a:lstStyle/>
          <a:p>
            <a:pPr algn="ctr" eaLnBrk="0" hangingPunct="0"/>
            <a:r>
              <a:rPr lang="en-US" sz="2800" dirty="0">
                <a:solidFill>
                  <a:schemeClr val="tx2">
                    <a:lumMod val="20000"/>
                    <a:lumOff val="80000"/>
                  </a:schemeClr>
                </a:solidFill>
                <a:cs typeface="Arial" charset="0"/>
              </a:rPr>
              <a:t>Nuclei contain quarks and gluons </a:t>
            </a:r>
          </a:p>
          <a:p>
            <a:pPr algn="ctr" eaLnBrk="0" hangingPunct="0"/>
            <a:r>
              <a:rPr lang="en-US" sz="2800" dirty="0">
                <a:solidFill>
                  <a:schemeClr val="tx2">
                    <a:lumMod val="20000"/>
                    <a:lumOff val="80000"/>
                  </a:schemeClr>
                </a:solidFill>
                <a:cs typeface="Arial" charset="0"/>
              </a:rPr>
              <a:t>confined in protons and neutrons.</a:t>
            </a:r>
          </a:p>
        </p:txBody>
      </p:sp>
      <p:sp>
        <p:nvSpPr>
          <p:cNvPr id="6" name="Rectangle 5"/>
          <p:cNvSpPr>
            <a:spLocks noChangeArrowheads="1"/>
          </p:cNvSpPr>
          <p:nvPr/>
        </p:nvSpPr>
        <p:spPr bwMode="auto">
          <a:xfrm>
            <a:off x="0" y="228600"/>
            <a:ext cx="9144000" cy="4343400"/>
          </a:xfrm>
          <a:prstGeom prst="rect">
            <a:avLst/>
          </a:prstGeom>
          <a:solidFill>
            <a:schemeClr val="bg1"/>
          </a:solidFill>
          <a:ln w="9525" algn="ctr">
            <a:noFill/>
            <a:miter lim="800000"/>
            <a:headEnd/>
            <a:tailEnd/>
          </a:ln>
          <a:effectLst/>
        </p:spPr>
        <p:txBody>
          <a:bodyPr wrap="none" anchor="ctr">
            <a:spAutoFit/>
          </a:bodyPr>
          <a:lstStyle/>
          <a:p>
            <a:endParaRPr lang="en-US"/>
          </a:p>
        </p:txBody>
      </p:sp>
      <p:sp>
        <p:nvSpPr>
          <p:cNvPr id="40" name="Line 11"/>
          <p:cNvSpPr>
            <a:spLocks noChangeShapeType="1"/>
          </p:cNvSpPr>
          <p:nvPr/>
        </p:nvSpPr>
        <p:spPr bwMode="auto">
          <a:xfrm flipV="1">
            <a:off x="1035170" y="2877014"/>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776377" y="1605775"/>
            <a:ext cx="258792"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639019" y="1711712"/>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1207698" y="2559204"/>
            <a:ext cx="258792"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639019" y="2877014"/>
            <a:ext cx="172528" cy="211873"/>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776377" y="3300761"/>
            <a:ext cx="258792" cy="105937"/>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1552754" y="1182029"/>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862641" y="2135458"/>
            <a:ext cx="172528"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1293962" y="2771078"/>
            <a:ext cx="172528"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1380226" y="1711712"/>
            <a:ext cx="0"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1466490" y="2241395"/>
            <a:ext cx="258792"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639019" y="2347331"/>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1035170" y="1923585"/>
            <a:ext cx="172528" cy="105937"/>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948906" y="2665141"/>
            <a:ext cx="258792" cy="105937"/>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1207698" y="1287965"/>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1207698" y="3088887"/>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1293962" y="2029522"/>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1466490" y="3088887"/>
            <a:ext cx="172528" cy="211873"/>
          </a:xfrm>
          <a:prstGeom prst="line">
            <a:avLst/>
          </a:prstGeom>
          <a:noFill/>
          <a:ln w="9525">
            <a:solidFill>
              <a:srgbClr val="FF0000"/>
            </a:solidFill>
            <a:round/>
            <a:headEnd type="arrow" w="med" len="med"/>
            <a:tailEnd/>
          </a:ln>
          <a:effectLst/>
        </p:spPr>
        <p:txBody>
          <a:bodyPr wrap="none" anchor="ctr"/>
          <a:lstStyle/>
          <a:p>
            <a:endParaRPr lang="en-US"/>
          </a:p>
        </p:txBody>
      </p:sp>
      <p:sp>
        <p:nvSpPr>
          <p:cNvPr id="18" name="Line 34"/>
          <p:cNvSpPr>
            <a:spLocks noChangeShapeType="1"/>
          </p:cNvSpPr>
          <p:nvPr/>
        </p:nvSpPr>
        <p:spPr bwMode="auto">
          <a:xfrm flipV="1">
            <a:off x="7677510" y="2771078"/>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7418717" y="1499839"/>
            <a:ext cx="258792"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8281359" y="1605776"/>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850038" y="2453268"/>
            <a:ext cx="258792"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8281359" y="2771078"/>
            <a:ext cx="172528" cy="211873"/>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7418717" y="3194825"/>
            <a:ext cx="258792" cy="105937"/>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8195094" y="1076093"/>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7504981" y="2029522"/>
            <a:ext cx="172528"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7936302" y="2665142"/>
            <a:ext cx="172528"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022566" y="1605776"/>
            <a:ext cx="0"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8108830" y="2135459"/>
            <a:ext cx="258792"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8281359" y="2241395"/>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7677510" y="1817649"/>
            <a:ext cx="172528" cy="105937"/>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7591246" y="2559205"/>
            <a:ext cx="258792" cy="105937"/>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850038" y="1182029"/>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850038" y="2982951"/>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7936302" y="1923586"/>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8108830" y="2982951"/>
            <a:ext cx="172528" cy="211873"/>
          </a:xfrm>
          <a:prstGeom prst="line">
            <a:avLst/>
          </a:prstGeom>
          <a:noFill/>
          <a:ln w="9525">
            <a:solidFill>
              <a:srgbClr val="FF0000"/>
            </a:solidFill>
            <a:round/>
            <a:headEnd type="arrow" w="med" len="med"/>
            <a:tailEnd/>
          </a:ln>
          <a:effectLst/>
        </p:spPr>
        <p:txBody>
          <a:bodyPr wrap="none" anchor="ctr"/>
          <a:lstStyle/>
          <a:p>
            <a:endParaRPr lang="en-US"/>
          </a:p>
        </p:txBody>
      </p:sp>
      <p:sp>
        <p:nvSpPr>
          <p:cNvPr id="9" name="Line 52"/>
          <p:cNvSpPr>
            <a:spLocks noChangeShapeType="1"/>
          </p:cNvSpPr>
          <p:nvPr/>
        </p:nvSpPr>
        <p:spPr bwMode="auto">
          <a:xfrm>
            <a:off x="1923870" y="2177363"/>
            <a:ext cx="103517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6211019" y="2347332"/>
            <a:ext cx="1035170"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4038241" y="546410"/>
            <a:ext cx="1143000" cy="37077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3353519" y="546410"/>
            <a:ext cx="1132217" cy="37077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4724759" y="546410"/>
            <a:ext cx="968675" cy="3707780"/>
          </a:xfrm>
          <a:prstGeom prst="rect">
            <a:avLst/>
          </a:prstGeom>
          <a:noFill/>
        </p:spPr>
      </p:pic>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6096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619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15720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609600"/>
            <a:ext cx="969034" cy="3707780"/>
          </a:xfrm>
          <a:prstGeom prst="rect">
            <a:avLst/>
          </a:prstGeom>
          <a:noFill/>
        </p:spPr>
      </p:pic>
      <p:sp>
        <p:nvSpPr>
          <p:cNvPr id="62" name="TextBox 61">
            <a:extLst>
              <a:ext uri="{FF2B5EF4-FFF2-40B4-BE49-F238E27FC236}">
                <a16:creationId xmlns:a16="http://schemas.microsoft.com/office/drawing/2014/main" id="{45E3D2C5-677F-4352-A361-92AC99A17AF7}"/>
              </a:ext>
            </a:extLst>
          </p:cNvPr>
          <p:cNvSpPr txBox="1"/>
          <p:nvPr/>
        </p:nvSpPr>
        <p:spPr>
          <a:xfrm>
            <a:off x="100245" y="6014"/>
            <a:ext cx="4251100" cy="646331"/>
          </a:xfrm>
          <a:prstGeom prst="rect">
            <a:avLst/>
          </a:prstGeom>
          <a:noFill/>
        </p:spPr>
        <p:txBody>
          <a:bodyPr wrap="none" rtlCol="0">
            <a:spAutoFit/>
          </a:bodyPr>
          <a:lstStyle/>
          <a:p>
            <a:r>
              <a:rPr lang="en-US" sz="3600" dirty="0"/>
              <a:t>How does this work?</a:t>
            </a:r>
            <a:endParaRPr lang="en-US" sz="3600" b="0" dirty="0"/>
          </a:p>
        </p:txBody>
      </p:sp>
      <p:sp>
        <p:nvSpPr>
          <p:cNvPr id="3" name="Oval 2">
            <a:extLst>
              <a:ext uri="{FF2B5EF4-FFF2-40B4-BE49-F238E27FC236}">
                <a16:creationId xmlns:a16="http://schemas.microsoft.com/office/drawing/2014/main" id="{C667392D-88A7-475C-93AB-129CB1D52CF1}"/>
              </a:ext>
            </a:extLst>
          </p:cNvPr>
          <p:cNvSpPr/>
          <p:nvPr/>
        </p:nvSpPr>
        <p:spPr>
          <a:xfrm>
            <a:off x="7315200" y="679295"/>
            <a:ext cx="1219200" cy="3124200"/>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8CC6217-E26D-4AA2-BC22-367544B23B3D}"/>
              </a:ext>
            </a:extLst>
          </p:cNvPr>
          <p:cNvSpPr/>
          <p:nvPr/>
        </p:nvSpPr>
        <p:spPr>
          <a:xfrm>
            <a:off x="650646" y="736341"/>
            <a:ext cx="1219200" cy="3124200"/>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3">
            <a:extLst>
              <a:ext uri="{FF2B5EF4-FFF2-40B4-BE49-F238E27FC236}">
                <a16:creationId xmlns:a16="http://schemas.microsoft.com/office/drawing/2014/main" id="{4ADAA737-C2D0-427F-85D5-871AFB050617}"/>
              </a:ext>
            </a:extLst>
          </p:cNvPr>
          <p:cNvSpPr txBox="1">
            <a:spLocks noChangeArrowheads="1"/>
          </p:cNvSpPr>
          <p:nvPr/>
        </p:nvSpPr>
        <p:spPr bwMode="auto">
          <a:xfrm>
            <a:off x="718525" y="5473005"/>
            <a:ext cx="8120675" cy="1384995"/>
          </a:xfrm>
          <a:prstGeom prst="rect">
            <a:avLst/>
          </a:prstGeom>
          <a:noFill/>
          <a:ln w="9525">
            <a:noFill/>
            <a:miter lim="800000"/>
            <a:headEnd/>
            <a:tailEnd/>
          </a:ln>
          <a:effectLst/>
        </p:spPr>
        <p:txBody>
          <a:bodyPr wrap="square">
            <a:spAutoFit/>
          </a:bodyPr>
          <a:lstStyle/>
          <a:p>
            <a:pPr algn="ctr" eaLnBrk="0" hangingPunct="0"/>
            <a:r>
              <a:rPr lang="en-US" sz="2800" dirty="0">
                <a:solidFill>
                  <a:schemeClr val="accent2">
                    <a:lumMod val="20000"/>
                    <a:lumOff val="80000"/>
                  </a:schemeClr>
                </a:solidFill>
                <a:cs typeface="Arial" charset="0"/>
              </a:rPr>
              <a:t>Can we free these quarks and gluons at super high energies and temperatures?   </a:t>
            </a:r>
          </a:p>
          <a:p>
            <a:pPr algn="ctr" eaLnBrk="0" hangingPunct="0"/>
            <a:r>
              <a:rPr lang="en-US" sz="2800" dirty="0">
                <a:solidFill>
                  <a:schemeClr val="accent2">
                    <a:lumMod val="20000"/>
                    <a:lumOff val="80000"/>
                  </a:schemeClr>
                </a:solidFill>
                <a:cs typeface="Arial" charset="0"/>
              </a:rPr>
              <a:t>How does that matter behave?</a:t>
            </a:r>
          </a:p>
        </p:txBody>
      </p:sp>
      <p:sp>
        <p:nvSpPr>
          <p:cNvPr id="66" name="Star: 32 Points 65">
            <a:extLst>
              <a:ext uri="{FF2B5EF4-FFF2-40B4-BE49-F238E27FC236}">
                <a16:creationId xmlns:a16="http://schemas.microsoft.com/office/drawing/2014/main" id="{9DC798C5-BC52-4780-AFF8-C1BA25A5B8DF}"/>
              </a:ext>
            </a:extLst>
          </p:cNvPr>
          <p:cNvSpPr/>
          <p:nvPr/>
        </p:nvSpPr>
        <p:spPr>
          <a:xfrm>
            <a:off x="2743200" y="538222"/>
            <a:ext cx="3810000" cy="3683259"/>
          </a:xfrm>
          <a:prstGeom prst="star32">
            <a:avLst/>
          </a:prstGeom>
          <a:solidFill>
            <a:srgbClr val="FF000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953000" y="2743200"/>
            <a:ext cx="3810000" cy="3200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3"/>
          <p:cNvSpPr>
            <a:spLocks noGrp="1"/>
          </p:cNvSpPr>
          <p:nvPr>
            <p:ph type="sldNum" sz="quarter" idx="12"/>
          </p:nvPr>
        </p:nvSpPr>
        <p:spPr/>
        <p:txBody>
          <a:bodyPr/>
          <a:lstStyle/>
          <a:p>
            <a:fld id="{5569DBDB-39AD-401B-943D-F87F52C21821}" type="slidenum">
              <a:rPr lang="en-US"/>
              <a:pPr/>
              <a:t>4</a:t>
            </a:fld>
            <a:endParaRPr lang="en-US"/>
          </a:p>
        </p:txBody>
      </p:sp>
      <p:sp>
        <p:nvSpPr>
          <p:cNvPr id="346117" name="Rectangle 5"/>
          <p:cNvSpPr>
            <a:spLocks noChangeArrowheads="1"/>
          </p:cNvSpPr>
          <p:nvPr/>
        </p:nvSpPr>
        <p:spPr bwMode="auto">
          <a:xfrm>
            <a:off x="152400" y="-76200"/>
            <a:ext cx="8991600" cy="838200"/>
          </a:xfrm>
          <a:prstGeom prst="rect">
            <a:avLst/>
          </a:prstGeom>
          <a:noFill/>
          <a:ln w="9525">
            <a:noFill/>
            <a:miter lim="800000"/>
            <a:headEnd/>
            <a:tailEnd/>
          </a:ln>
          <a:effectLst/>
        </p:spPr>
        <p:txBody>
          <a:bodyPr anchor="ctr"/>
          <a:lstStyle/>
          <a:p>
            <a:pPr algn="ctr"/>
            <a:r>
              <a:rPr lang="en-US" sz="3600" u="sng" dirty="0">
                <a:solidFill>
                  <a:schemeClr val="bg1"/>
                </a:solidFill>
              </a:rPr>
              <a:t>Nuclear Force</a:t>
            </a:r>
          </a:p>
        </p:txBody>
      </p:sp>
      <p:graphicFrame>
        <p:nvGraphicFramePr>
          <p:cNvPr id="346120" name="Object 8"/>
          <p:cNvGraphicFramePr>
            <a:graphicFrameLocks noChangeAspect="1"/>
          </p:cNvGraphicFramePr>
          <p:nvPr/>
        </p:nvGraphicFramePr>
        <p:xfrm>
          <a:off x="228600" y="2895600"/>
          <a:ext cx="4419600" cy="1196975"/>
        </p:xfrm>
        <a:graphic>
          <a:graphicData uri="http://schemas.openxmlformats.org/presentationml/2006/ole">
            <mc:AlternateContent xmlns:mc="http://schemas.openxmlformats.org/markup-compatibility/2006">
              <mc:Choice xmlns:v="urn:schemas-microsoft-com:vml" Requires="v">
                <p:oleObj spid="_x0000_s171081" name="Equation" r:id="rId3" imgW="1130040" imgH="393480" progId="Equation.3">
                  <p:embed/>
                </p:oleObj>
              </mc:Choice>
              <mc:Fallback>
                <p:oleObj name="Equation" r:id="rId3" imgW="113004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95600"/>
                        <a:ext cx="4419600" cy="1196975"/>
                      </a:xfrm>
                      <a:prstGeom prst="rect">
                        <a:avLst/>
                      </a:prstGeom>
                      <a:solidFill>
                        <a:srgbClr val="FFFF66"/>
                      </a:solidFill>
                    </p:spPr>
                  </p:pic>
                </p:oleObj>
              </mc:Fallback>
            </mc:AlternateContent>
          </a:graphicData>
        </a:graphic>
      </p:graphicFrame>
      <p:sp>
        <p:nvSpPr>
          <p:cNvPr id="346121" name="Text Box 9"/>
          <p:cNvSpPr txBox="1">
            <a:spLocks noChangeArrowheads="1"/>
          </p:cNvSpPr>
          <p:nvPr/>
        </p:nvSpPr>
        <p:spPr bwMode="auto">
          <a:xfrm>
            <a:off x="152400" y="2209800"/>
            <a:ext cx="9174691" cy="523220"/>
          </a:xfrm>
          <a:prstGeom prst="rect">
            <a:avLst/>
          </a:prstGeom>
          <a:noFill/>
          <a:ln w="9525">
            <a:noFill/>
            <a:miter lim="800000"/>
            <a:headEnd/>
            <a:tailEnd/>
          </a:ln>
          <a:effectLst/>
        </p:spPr>
        <p:txBody>
          <a:bodyPr wrap="none">
            <a:spAutoFit/>
          </a:bodyPr>
          <a:lstStyle/>
          <a:p>
            <a:r>
              <a:rPr lang="en-US" sz="2800" dirty="0">
                <a:solidFill>
                  <a:schemeClr val="bg1"/>
                </a:solidFill>
                <a:cs typeface="Arial" pitchFamily="34" charset="0"/>
              </a:rPr>
              <a:t>QCD is a “confining” gauge theory, with an effective potential</a:t>
            </a:r>
          </a:p>
        </p:txBody>
      </p:sp>
      <p:sp>
        <p:nvSpPr>
          <p:cNvPr id="346122" name="Line 10"/>
          <p:cNvSpPr>
            <a:spLocks noChangeShapeType="1"/>
          </p:cNvSpPr>
          <p:nvPr/>
        </p:nvSpPr>
        <p:spPr bwMode="auto">
          <a:xfrm>
            <a:off x="5781675" y="3048001"/>
            <a:ext cx="0" cy="259080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3" name="Line 11"/>
          <p:cNvSpPr>
            <a:spLocks noChangeShapeType="1"/>
          </p:cNvSpPr>
          <p:nvPr/>
        </p:nvSpPr>
        <p:spPr bwMode="auto">
          <a:xfrm>
            <a:off x="5629275" y="4114801"/>
            <a:ext cx="2743200" cy="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4" name="Freeform 12"/>
          <p:cNvSpPr>
            <a:spLocks/>
          </p:cNvSpPr>
          <p:nvPr/>
        </p:nvSpPr>
        <p:spPr bwMode="auto">
          <a:xfrm>
            <a:off x="5791200" y="3276600"/>
            <a:ext cx="2514600" cy="173736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square" anchor="ctr">
            <a:spAutoFit/>
          </a:bodyPr>
          <a:lstStyle/>
          <a:p>
            <a:endParaRPr lang="en-US" sz="2000"/>
          </a:p>
        </p:txBody>
      </p:sp>
      <p:sp>
        <p:nvSpPr>
          <p:cNvPr id="346125" name="Text Box 13"/>
          <p:cNvSpPr txBox="1">
            <a:spLocks noChangeArrowheads="1"/>
          </p:cNvSpPr>
          <p:nvPr/>
        </p:nvSpPr>
        <p:spPr bwMode="auto">
          <a:xfrm>
            <a:off x="8161337" y="4129088"/>
            <a:ext cx="276225"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r</a:t>
            </a:r>
          </a:p>
        </p:txBody>
      </p:sp>
      <p:sp>
        <p:nvSpPr>
          <p:cNvPr id="346126" name="Text Box 14"/>
          <p:cNvSpPr txBox="1">
            <a:spLocks noChangeArrowheads="1"/>
          </p:cNvSpPr>
          <p:nvPr/>
        </p:nvSpPr>
        <p:spPr bwMode="auto">
          <a:xfrm>
            <a:off x="4960937" y="2986088"/>
            <a:ext cx="588963"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V(r)</a:t>
            </a:r>
          </a:p>
        </p:txBody>
      </p:sp>
      <p:grpSp>
        <p:nvGrpSpPr>
          <p:cNvPr id="3" name="Group 15"/>
          <p:cNvGrpSpPr>
            <a:grpSpLocks/>
          </p:cNvGrpSpPr>
          <p:nvPr/>
        </p:nvGrpSpPr>
        <p:grpSpPr bwMode="auto">
          <a:xfrm rot="21570107" flipV="1">
            <a:off x="5780087" y="3733801"/>
            <a:ext cx="990600" cy="192088"/>
            <a:chOff x="480" y="3696"/>
            <a:chExt cx="3360" cy="240"/>
          </a:xfrm>
          <a:solidFill>
            <a:schemeClr val="bg1"/>
          </a:solidFill>
        </p:grpSpPr>
        <p:cxnSp>
          <p:nvCxnSpPr>
            <p:cNvPr id="346128" name="AutoShape 16"/>
            <p:cNvCxnSpPr>
              <a:cxnSpLocks noChangeShapeType="1"/>
            </p:cNvCxnSpPr>
            <p:nvPr/>
          </p:nvCxnSpPr>
          <p:spPr bwMode="auto">
            <a:xfrm flipV="1">
              <a:off x="816" y="3696"/>
              <a:ext cx="336" cy="240"/>
            </a:xfrm>
            <a:prstGeom prst="curvedConnector3">
              <a:avLst>
                <a:gd name="adj1" fmla="val 50000"/>
              </a:avLst>
            </a:prstGeom>
            <a:grpFill/>
            <a:ln w="28575">
              <a:solidFill>
                <a:srgbClr val="33CCCC"/>
              </a:solidFill>
              <a:round/>
              <a:headEnd/>
              <a:tailEnd/>
            </a:ln>
            <a:effectLst/>
          </p:spPr>
        </p:cxnSp>
        <p:cxnSp>
          <p:nvCxnSpPr>
            <p:cNvPr id="346129" name="AutoShape 17"/>
            <p:cNvCxnSpPr>
              <a:cxnSpLocks noChangeShapeType="1"/>
            </p:cNvCxnSpPr>
            <p:nvPr/>
          </p:nvCxnSpPr>
          <p:spPr bwMode="auto">
            <a:xfrm>
              <a:off x="480" y="3696"/>
              <a:ext cx="336" cy="240"/>
            </a:xfrm>
            <a:prstGeom prst="curvedConnector3">
              <a:avLst>
                <a:gd name="adj1" fmla="val 50000"/>
              </a:avLst>
            </a:prstGeom>
            <a:grpFill/>
            <a:ln w="28575">
              <a:solidFill>
                <a:srgbClr val="33CCCC"/>
              </a:solidFill>
              <a:round/>
              <a:headEnd/>
              <a:tailEnd/>
            </a:ln>
            <a:effectLst/>
          </p:spPr>
        </p:cxnSp>
        <p:cxnSp>
          <p:nvCxnSpPr>
            <p:cNvPr id="346130" name="AutoShape 18"/>
            <p:cNvCxnSpPr>
              <a:cxnSpLocks noChangeShapeType="1"/>
            </p:cNvCxnSpPr>
            <p:nvPr/>
          </p:nvCxnSpPr>
          <p:spPr bwMode="auto">
            <a:xfrm flipV="1">
              <a:off x="1488" y="3696"/>
              <a:ext cx="336" cy="240"/>
            </a:xfrm>
            <a:prstGeom prst="curvedConnector3">
              <a:avLst>
                <a:gd name="adj1" fmla="val 50000"/>
              </a:avLst>
            </a:prstGeom>
            <a:grpFill/>
            <a:ln w="28575">
              <a:solidFill>
                <a:srgbClr val="33CCCC"/>
              </a:solidFill>
              <a:round/>
              <a:headEnd/>
              <a:tailEnd/>
            </a:ln>
            <a:effectLst/>
          </p:spPr>
        </p:cxnSp>
        <p:cxnSp>
          <p:nvCxnSpPr>
            <p:cNvPr id="346131" name="AutoShape 19"/>
            <p:cNvCxnSpPr>
              <a:cxnSpLocks noChangeShapeType="1"/>
            </p:cNvCxnSpPr>
            <p:nvPr/>
          </p:nvCxnSpPr>
          <p:spPr bwMode="auto">
            <a:xfrm>
              <a:off x="1152" y="3696"/>
              <a:ext cx="336" cy="240"/>
            </a:xfrm>
            <a:prstGeom prst="curvedConnector3">
              <a:avLst>
                <a:gd name="adj1" fmla="val 50000"/>
              </a:avLst>
            </a:prstGeom>
            <a:grpFill/>
            <a:ln w="28575">
              <a:solidFill>
                <a:srgbClr val="33CCCC"/>
              </a:solidFill>
              <a:round/>
              <a:headEnd/>
              <a:tailEnd/>
            </a:ln>
            <a:effectLst/>
          </p:spPr>
        </p:cxnSp>
        <p:cxnSp>
          <p:nvCxnSpPr>
            <p:cNvPr id="346132" name="AutoShape 20"/>
            <p:cNvCxnSpPr>
              <a:cxnSpLocks noChangeShapeType="1"/>
            </p:cNvCxnSpPr>
            <p:nvPr/>
          </p:nvCxnSpPr>
          <p:spPr bwMode="auto">
            <a:xfrm flipV="1">
              <a:off x="2160" y="3696"/>
              <a:ext cx="336" cy="240"/>
            </a:xfrm>
            <a:prstGeom prst="curvedConnector3">
              <a:avLst>
                <a:gd name="adj1" fmla="val 50000"/>
              </a:avLst>
            </a:prstGeom>
            <a:grpFill/>
            <a:ln w="28575">
              <a:solidFill>
                <a:srgbClr val="33CCCC"/>
              </a:solidFill>
              <a:round/>
              <a:headEnd/>
              <a:tailEnd/>
            </a:ln>
            <a:effectLst/>
          </p:spPr>
        </p:cxnSp>
        <p:cxnSp>
          <p:nvCxnSpPr>
            <p:cNvPr id="346133" name="AutoShape 21"/>
            <p:cNvCxnSpPr>
              <a:cxnSpLocks noChangeShapeType="1"/>
            </p:cNvCxnSpPr>
            <p:nvPr/>
          </p:nvCxnSpPr>
          <p:spPr bwMode="auto">
            <a:xfrm>
              <a:off x="1824" y="3696"/>
              <a:ext cx="336" cy="240"/>
            </a:xfrm>
            <a:prstGeom prst="curvedConnector3">
              <a:avLst>
                <a:gd name="adj1" fmla="val 50000"/>
              </a:avLst>
            </a:prstGeom>
            <a:grpFill/>
            <a:ln w="28575">
              <a:solidFill>
                <a:srgbClr val="33CCCC"/>
              </a:solidFill>
              <a:round/>
              <a:headEnd/>
              <a:tailEnd/>
            </a:ln>
            <a:effectLst/>
          </p:spPr>
        </p:cxnSp>
        <p:cxnSp>
          <p:nvCxnSpPr>
            <p:cNvPr id="346134" name="AutoShape 22"/>
            <p:cNvCxnSpPr>
              <a:cxnSpLocks noChangeShapeType="1"/>
            </p:cNvCxnSpPr>
            <p:nvPr/>
          </p:nvCxnSpPr>
          <p:spPr bwMode="auto">
            <a:xfrm flipV="1">
              <a:off x="2832" y="3696"/>
              <a:ext cx="336" cy="240"/>
            </a:xfrm>
            <a:prstGeom prst="curvedConnector3">
              <a:avLst>
                <a:gd name="adj1" fmla="val 50000"/>
              </a:avLst>
            </a:prstGeom>
            <a:grpFill/>
            <a:ln w="28575">
              <a:solidFill>
                <a:srgbClr val="33CCCC"/>
              </a:solidFill>
              <a:round/>
              <a:headEnd/>
              <a:tailEnd/>
            </a:ln>
            <a:effectLst/>
          </p:spPr>
        </p:cxnSp>
        <p:cxnSp>
          <p:nvCxnSpPr>
            <p:cNvPr id="346135" name="AutoShape 23"/>
            <p:cNvCxnSpPr>
              <a:cxnSpLocks noChangeShapeType="1"/>
            </p:cNvCxnSpPr>
            <p:nvPr/>
          </p:nvCxnSpPr>
          <p:spPr bwMode="auto">
            <a:xfrm>
              <a:off x="2496" y="3696"/>
              <a:ext cx="336" cy="240"/>
            </a:xfrm>
            <a:prstGeom prst="curvedConnector3">
              <a:avLst>
                <a:gd name="adj1" fmla="val 50000"/>
              </a:avLst>
            </a:prstGeom>
            <a:grpFill/>
            <a:ln w="28575">
              <a:solidFill>
                <a:srgbClr val="33CCCC"/>
              </a:solidFill>
              <a:round/>
              <a:headEnd/>
              <a:tailEnd/>
            </a:ln>
            <a:effectLst/>
          </p:spPr>
        </p:cxnSp>
        <p:cxnSp>
          <p:nvCxnSpPr>
            <p:cNvPr id="346136" name="AutoShape 24"/>
            <p:cNvCxnSpPr>
              <a:cxnSpLocks noChangeShapeType="1"/>
            </p:cNvCxnSpPr>
            <p:nvPr/>
          </p:nvCxnSpPr>
          <p:spPr bwMode="auto">
            <a:xfrm flipV="1">
              <a:off x="3504" y="3696"/>
              <a:ext cx="336" cy="240"/>
            </a:xfrm>
            <a:prstGeom prst="curvedConnector3">
              <a:avLst>
                <a:gd name="adj1" fmla="val 50000"/>
              </a:avLst>
            </a:prstGeom>
            <a:grpFill/>
            <a:ln w="28575">
              <a:solidFill>
                <a:srgbClr val="33CCCC"/>
              </a:solidFill>
              <a:round/>
              <a:headEnd/>
              <a:tailEnd/>
            </a:ln>
            <a:effectLst/>
          </p:spPr>
        </p:cxnSp>
        <p:cxnSp>
          <p:nvCxnSpPr>
            <p:cNvPr id="346137" name="AutoShape 25"/>
            <p:cNvCxnSpPr>
              <a:cxnSpLocks noChangeShapeType="1"/>
            </p:cNvCxnSpPr>
            <p:nvPr/>
          </p:nvCxnSpPr>
          <p:spPr bwMode="auto">
            <a:xfrm>
              <a:off x="3168" y="3696"/>
              <a:ext cx="336" cy="240"/>
            </a:xfrm>
            <a:prstGeom prst="curvedConnector3">
              <a:avLst>
                <a:gd name="adj1" fmla="val 50000"/>
              </a:avLst>
            </a:prstGeom>
            <a:grpFill/>
            <a:ln w="28575">
              <a:solidFill>
                <a:srgbClr val="33CCCC"/>
              </a:solidFill>
              <a:round/>
              <a:headEnd/>
              <a:tailEnd/>
            </a:ln>
            <a:effectLst/>
          </p:spPr>
        </p:cxnSp>
      </p:grpSp>
      <p:sp>
        <p:nvSpPr>
          <p:cNvPr id="346138" name="Oval 26"/>
          <p:cNvSpPr>
            <a:spLocks noChangeArrowheads="1"/>
          </p:cNvSpPr>
          <p:nvPr/>
        </p:nvSpPr>
        <p:spPr bwMode="auto">
          <a:xfrm>
            <a:off x="6756400" y="3575051"/>
            <a:ext cx="260350" cy="561975"/>
          </a:xfrm>
          <a:prstGeom prst="ellipse">
            <a:avLst/>
          </a:prstGeom>
          <a:solidFill>
            <a:srgbClr val="FF0000"/>
          </a:solidFill>
          <a:ln w="9525">
            <a:solidFill>
              <a:schemeClr val="tx1"/>
            </a:solidFill>
            <a:round/>
            <a:headEnd/>
            <a:tailEnd/>
          </a:ln>
          <a:effectLst/>
        </p:spPr>
        <p:txBody>
          <a:bodyPr wrap="none" anchor="ctr">
            <a:spAutoFit/>
          </a:bodyPr>
          <a:lstStyle/>
          <a:p>
            <a:endParaRPr lang="en-US" sz="2000"/>
          </a:p>
        </p:txBody>
      </p:sp>
      <p:sp>
        <p:nvSpPr>
          <p:cNvPr id="346139" name="Oval 27"/>
          <p:cNvSpPr>
            <a:spLocks noChangeArrowheads="1"/>
          </p:cNvSpPr>
          <p:nvPr/>
        </p:nvSpPr>
        <p:spPr bwMode="auto">
          <a:xfrm>
            <a:off x="5629275" y="3590926"/>
            <a:ext cx="260350" cy="561975"/>
          </a:xfrm>
          <a:prstGeom prst="ellipse">
            <a:avLst/>
          </a:prstGeom>
          <a:solidFill>
            <a:srgbClr val="00B050"/>
          </a:solidFill>
          <a:ln w="9525">
            <a:solidFill>
              <a:schemeClr val="tx1"/>
            </a:solidFill>
            <a:round/>
            <a:headEnd/>
            <a:tailEnd/>
          </a:ln>
          <a:effectLst/>
        </p:spPr>
        <p:txBody>
          <a:bodyPr wrap="none" anchor="ctr">
            <a:spAutoFit/>
          </a:bodyPr>
          <a:lstStyle/>
          <a:p>
            <a:endParaRPr lang="en-US" sz="2000"/>
          </a:p>
        </p:txBody>
      </p:sp>
      <p:sp>
        <p:nvSpPr>
          <p:cNvPr id="346140" name="Text Box 28"/>
          <p:cNvSpPr txBox="1">
            <a:spLocks noChangeArrowheads="1"/>
          </p:cNvSpPr>
          <p:nvPr/>
        </p:nvSpPr>
        <p:spPr bwMode="auto">
          <a:xfrm>
            <a:off x="1865064" y="4233863"/>
            <a:ext cx="3164136"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bg1"/>
                </a:solidFill>
              </a:rPr>
              <a:t>“Coulomb”  “Confining”</a:t>
            </a:r>
          </a:p>
        </p:txBody>
      </p:sp>
      <p:sp>
        <p:nvSpPr>
          <p:cNvPr id="346151" name="Text Box 39"/>
          <p:cNvSpPr txBox="1">
            <a:spLocks noChangeArrowheads="1"/>
          </p:cNvSpPr>
          <p:nvPr/>
        </p:nvSpPr>
        <p:spPr bwMode="auto">
          <a:xfrm>
            <a:off x="166687" y="854075"/>
            <a:ext cx="47244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Hadrons are composite objects made of quarks and gluons</a:t>
            </a:r>
          </a:p>
        </p:txBody>
      </p:sp>
      <p:pic>
        <p:nvPicPr>
          <p:cNvPr id="346155" name="Picture 43"/>
          <p:cNvPicPr>
            <a:picLocks noChangeAspect="1" noChangeArrowheads="1"/>
          </p:cNvPicPr>
          <p:nvPr/>
        </p:nvPicPr>
        <p:blipFill>
          <a:blip r:embed="rId5" cstate="print"/>
          <a:srcRect l="45047" t="53773" r="464" b="21698"/>
          <a:stretch>
            <a:fillRect/>
          </a:stretch>
        </p:blipFill>
        <p:spPr bwMode="auto">
          <a:xfrm>
            <a:off x="6948487" y="914400"/>
            <a:ext cx="1676400" cy="990600"/>
          </a:xfrm>
          <a:prstGeom prst="rect">
            <a:avLst/>
          </a:prstGeom>
          <a:noFill/>
          <a:ln w="9525" algn="ctr">
            <a:noFill/>
            <a:miter lim="800000"/>
            <a:headEnd/>
            <a:tailEnd/>
          </a:ln>
          <a:effectLst/>
        </p:spPr>
      </p:pic>
      <p:pic>
        <p:nvPicPr>
          <p:cNvPr id="346156" name="Picture 44"/>
          <p:cNvPicPr>
            <a:picLocks noChangeAspect="1" noChangeArrowheads="1"/>
          </p:cNvPicPr>
          <p:nvPr/>
        </p:nvPicPr>
        <p:blipFill>
          <a:blip r:embed="rId5" cstate="print"/>
          <a:srcRect r="52942" b="75471"/>
          <a:stretch>
            <a:fillRect/>
          </a:stretch>
        </p:blipFill>
        <p:spPr bwMode="auto">
          <a:xfrm>
            <a:off x="5195887" y="914400"/>
            <a:ext cx="1447800" cy="990600"/>
          </a:xfrm>
          <a:prstGeom prst="rect">
            <a:avLst/>
          </a:prstGeom>
          <a:noFill/>
          <a:ln w="9525" algn="ctr">
            <a:noFill/>
            <a:miter lim="800000"/>
            <a:headEnd/>
            <a:tailEnd/>
          </a:ln>
          <a:effectLst/>
        </p:spPr>
      </p:pic>
      <p:sp>
        <p:nvSpPr>
          <p:cNvPr id="346159" name="Text Box 47"/>
          <p:cNvSpPr txBox="1">
            <a:spLocks noChangeArrowheads="1"/>
          </p:cNvSpPr>
          <p:nvPr/>
        </p:nvSpPr>
        <p:spPr bwMode="auto">
          <a:xfrm>
            <a:off x="1992436" y="6182380"/>
            <a:ext cx="5246564" cy="523220"/>
          </a:xfrm>
          <a:prstGeom prst="rect">
            <a:avLst/>
          </a:prstGeom>
          <a:noFill/>
          <a:ln w="9525" algn="ctr">
            <a:noFill/>
            <a:miter lim="800000"/>
            <a:headEnd/>
            <a:tailEnd/>
          </a:ln>
          <a:effectLst/>
        </p:spPr>
        <p:txBody>
          <a:bodyPr wrap="none">
            <a:spAutoFit/>
          </a:bodyPr>
          <a:lstStyle/>
          <a:p>
            <a:r>
              <a:rPr lang="en-US" sz="2800" dirty="0">
                <a:solidFill>
                  <a:schemeClr val="bg1"/>
                </a:solidFill>
              </a:rPr>
              <a:t>No one has ever seen a free quark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1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6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6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6121" grpId="0"/>
      <p:bldP spid="346122" grpId="0" animBg="1"/>
      <p:bldP spid="346123" grpId="0" animBg="1"/>
      <p:bldP spid="346124" grpId="0" animBg="1"/>
      <p:bldP spid="346125" grpId="0"/>
      <p:bldP spid="346126" grpId="0"/>
      <p:bldP spid="346138" grpId="0" animBg="1"/>
      <p:bldP spid="346139" grpId="0" animBg="1"/>
      <p:bldP spid="346140" grpId="0"/>
      <p:bldP spid="3461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laceholder 3"/>
          <p:cNvSpPr>
            <a:spLocks noGrp="1"/>
          </p:cNvSpPr>
          <p:nvPr>
            <p:ph type="sldNum" sz="quarter" idx="12"/>
          </p:nvPr>
        </p:nvSpPr>
        <p:spPr/>
        <p:txBody>
          <a:bodyPr/>
          <a:lstStyle/>
          <a:p>
            <a:fld id="{2359EAA5-3B63-487D-A936-E40264864D05}" type="slidenum">
              <a:rPr lang="en-US"/>
              <a:pPr/>
              <a:t>5</a:t>
            </a:fld>
            <a:endParaRPr lang="en-US"/>
          </a:p>
        </p:txBody>
      </p:sp>
      <p:sp>
        <p:nvSpPr>
          <p:cNvPr id="363524" name="Text Box 4"/>
          <p:cNvSpPr txBox="1">
            <a:spLocks noChangeArrowheads="1"/>
          </p:cNvSpPr>
          <p:nvPr/>
        </p:nvSpPr>
        <p:spPr bwMode="auto">
          <a:xfrm>
            <a:off x="152400" y="838200"/>
            <a:ext cx="8839200" cy="584775"/>
          </a:xfrm>
          <a:prstGeom prst="rect">
            <a:avLst/>
          </a:prstGeom>
          <a:noFill/>
          <a:ln w="9525" algn="ctr">
            <a:noFill/>
            <a:miter lim="800000"/>
            <a:headEnd/>
            <a:tailEnd/>
          </a:ln>
          <a:effectLst/>
        </p:spPr>
        <p:txBody>
          <a:bodyPr>
            <a:spAutoFit/>
          </a:bodyPr>
          <a:lstStyle/>
          <a:p>
            <a:pPr algn="ctr"/>
            <a:r>
              <a:rPr lang="en-US" sz="3200" dirty="0">
                <a:solidFill>
                  <a:schemeClr val="bg1"/>
                </a:solidFill>
              </a:rPr>
              <a:t>Quark Gluon Plasma without confinement </a:t>
            </a:r>
          </a:p>
        </p:txBody>
      </p:sp>
      <p:grpSp>
        <p:nvGrpSpPr>
          <p:cNvPr id="2" name="Group 5"/>
          <p:cNvGrpSpPr>
            <a:grpSpLocks/>
          </p:cNvGrpSpPr>
          <p:nvPr/>
        </p:nvGrpSpPr>
        <p:grpSpPr bwMode="auto">
          <a:xfrm>
            <a:off x="304800" y="1524000"/>
            <a:ext cx="5486400" cy="4114800"/>
            <a:chOff x="528" y="480"/>
            <a:chExt cx="5088" cy="3312"/>
          </a:xfrm>
        </p:grpSpPr>
        <p:grpSp>
          <p:nvGrpSpPr>
            <p:cNvPr id="3" name="Group 6"/>
            <p:cNvGrpSpPr>
              <a:grpSpLocks/>
            </p:cNvGrpSpPr>
            <p:nvPr/>
          </p:nvGrpSpPr>
          <p:grpSpPr bwMode="auto">
            <a:xfrm>
              <a:off x="528" y="480"/>
              <a:ext cx="5088" cy="3312"/>
              <a:chOff x="912" y="1335"/>
              <a:chExt cx="3696" cy="2745"/>
            </a:xfrm>
          </p:grpSpPr>
          <p:pic>
            <p:nvPicPr>
              <p:cNvPr id="363527" name="Picture 7" descr="krishna"/>
              <p:cNvPicPr>
                <a:picLocks noChangeAspect="1" noChangeArrowheads="1"/>
              </p:cNvPicPr>
              <p:nvPr/>
            </p:nvPicPr>
            <p:blipFill>
              <a:blip r:embed="rId2" cstate="print"/>
              <a:srcRect t="10625"/>
              <a:stretch>
                <a:fillRect/>
              </a:stretch>
            </p:blipFill>
            <p:spPr bwMode="auto">
              <a:xfrm>
                <a:off x="912" y="1335"/>
                <a:ext cx="3696" cy="2745"/>
              </a:xfrm>
              <a:prstGeom prst="rect">
                <a:avLst/>
              </a:prstGeom>
              <a:noFill/>
              <a:ln w="9525">
                <a:noFill/>
                <a:miter lim="800000"/>
                <a:headEnd/>
                <a:tailEnd/>
              </a:ln>
            </p:spPr>
          </p:pic>
          <p:grpSp>
            <p:nvGrpSpPr>
              <p:cNvPr id="4" name="Group 8"/>
              <p:cNvGrpSpPr>
                <a:grpSpLocks noChangeAspect="1"/>
              </p:cNvGrpSpPr>
              <p:nvPr/>
            </p:nvGrpSpPr>
            <p:grpSpPr bwMode="auto">
              <a:xfrm>
                <a:off x="2970" y="3287"/>
                <a:ext cx="198" cy="217"/>
                <a:chOff x="2842" y="3482"/>
                <a:chExt cx="164" cy="180"/>
              </a:xfrm>
            </p:grpSpPr>
            <p:sp>
              <p:nvSpPr>
                <p:cNvPr id="363529" name="Oval 9"/>
                <p:cNvSpPr>
                  <a:spLocks noChangeAspect="1" noChangeArrowheads="1"/>
                </p:cNvSpPr>
                <p:nvPr/>
              </p:nvSpPr>
              <p:spPr bwMode="auto">
                <a:xfrm>
                  <a:off x="2872" y="3592"/>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0" name="Oval 10"/>
                <p:cNvSpPr>
                  <a:spLocks noChangeAspect="1" noChangeArrowheads="1"/>
                </p:cNvSpPr>
                <p:nvPr/>
              </p:nvSpPr>
              <p:spPr bwMode="auto">
                <a:xfrm>
                  <a:off x="2878"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1" name="Oval 11"/>
                <p:cNvSpPr>
                  <a:spLocks noChangeAspect="1" noChangeArrowheads="1"/>
                </p:cNvSpPr>
                <p:nvPr/>
              </p:nvSpPr>
              <p:spPr bwMode="auto">
                <a:xfrm>
                  <a:off x="2912" y="357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2" name="Oval 12"/>
                <p:cNvSpPr>
                  <a:spLocks noChangeAspect="1" noChangeArrowheads="1"/>
                </p:cNvSpPr>
                <p:nvPr/>
              </p:nvSpPr>
              <p:spPr bwMode="auto">
                <a:xfrm>
                  <a:off x="2842"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3" name="Oval 13"/>
                <p:cNvSpPr>
                  <a:spLocks noChangeAspect="1" noChangeArrowheads="1"/>
                </p:cNvSpPr>
                <p:nvPr/>
              </p:nvSpPr>
              <p:spPr bwMode="auto">
                <a:xfrm>
                  <a:off x="2920" y="3482"/>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4" name="Oval 14"/>
                <p:cNvSpPr>
                  <a:spLocks noChangeAspect="1" noChangeArrowheads="1"/>
                </p:cNvSpPr>
                <p:nvPr/>
              </p:nvSpPr>
              <p:spPr bwMode="auto">
                <a:xfrm>
                  <a:off x="2899"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5" name="Oval 15"/>
                <p:cNvSpPr>
                  <a:spLocks noChangeAspect="1" noChangeArrowheads="1"/>
                </p:cNvSpPr>
                <p:nvPr/>
              </p:nvSpPr>
              <p:spPr bwMode="auto">
                <a:xfrm>
                  <a:off x="2935"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6" name="Oval 16"/>
                <p:cNvSpPr>
                  <a:spLocks noChangeAspect="1" noChangeArrowheads="1"/>
                </p:cNvSpPr>
                <p:nvPr/>
              </p:nvSpPr>
              <p:spPr bwMode="auto">
                <a:xfrm>
                  <a:off x="2864" y="350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7" name="Oval 17"/>
                <p:cNvSpPr>
                  <a:spLocks noChangeAspect="1" noChangeArrowheads="1"/>
                </p:cNvSpPr>
                <p:nvPr/>
              </p:nvSpPr>
              <p:spPr bwMode="auto">
                <a:xfrm>
                  <a:off x="2878" y="357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8" name="Oval 18"/>
                <p:cNvSpPr>
                  <a:spLocks noChangeAspect="1" noChangeArrowheads="1"/>
                </p:cNvSpPr>
                <p:nvPr/>
              </p:nvSpPr>
              <p:spPr bwMode="auto">
                <a:xfrm>
                  <a:off x="2899" y="350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grpSp>
          <p:grpSp>
            <p:nvGrpSpPr>
              <p:cNvPr id="5" name="Group 19"/>
              <p:cNvGrpSpPr>
                <a:grpSpLocks noChangeAspect="1"/>
              </p:cNvGrpSpPr>
              <p:nvPr/>
            </p:nvGrpSpPr>
            <p:grpSpPr bwMode="auto">
              <a:xfrm>
                <a:off x="1392" y="1488"/>
                <a:ext cx="480" cy="405"/>
                <a:chOff x="528" y="968"/>
                <a:chExt cx="446" cy="376"/>
              </a:xfrm>
            </p:grpSpPr>
            <p:sp>
              <p:nvSpPr>
                <p:cNvPr id="363540" name="Oval 20"/>
                <p:cNvSpPr>
                  <a:spLocks noChangeAspect="1" noChangeArrowheads="1"/>
                </p:cNvSpPr>
                <p:nvPr/>
              </p:nvSpPr>
              <p:spPr bwMode="auto">
                <a:xfrm>
                  <a:off x="528" y="1171"/>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1" name="Oval 21"/>
                <p:cNvSpPr>
                  <a:spLocks noChangeAspect="1" noChangeArrowheads="1"/>
                </p:cNvSpPr>
                <p:nvPr/>
              </p:nvSpPr>
              <p:spPr bwMode="auto">
                <a:xfrm>
                  <a:off x="672" y="1056"/>
                  <a:ext cx="56" cy="56"/>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2" name="Oval 22"/>
                <p:cNvSpPr>
                  <a:spLocks noChangeAspect="1" noChangeArrowheads="1"/>
                </p:cNvSpPr>
                <p:nvPr/>
              </p:nvSpPr>
              <p:spPr bwMode="auto">
                <a:xfrm>
                  <a:off x="787" y="1171"/>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3" name="Oval 23"/>
                <p:cNvSpPr>
                  <a:spLocks noChangeAspect="1" noChangeArrowheads="1"/>
                </p:cNvSpPr>
                <p:nvPr/>
              </p:nvSpPr>
              <p:spPr bwMode="auto">
                <a:xfrm>
                  <a:off x="585" y="1086"/>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4" name="Oval 24"/>
                <p:cNvSpPr>
                  <a:spLocks noChangeAspect="1" noChangeArrowheads="1"/>
                </p:cNvSpPr>
                <p:nvPr/>
              </p:nvSpPr>
              <p:spPr bwMode="auto">
                <a:xfrm>
                  <a:off x="796" y="1029"/>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5" name="Oval 25"/>
                <p:cNvSpPr>
                  <a:spLocks noChangeAspect="1" noChangeArrowheads="1"/>
                </p:cNvSpPr>
                <p:nvPr/>
              </p:nvSpPr>
              <p:spPr bwMode="auto">
                <a:xfrm>
                  <a:off x="611" y="1000"/>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6" name="Oval 26"/>
                <p:cNvSpPr>
                  <a:spLocks noChangeAspect="1" noChangeArrowheads="1"/>
                </p:cNvSpPr>
                <p:nvPr/>
              </p:nvSpPr>
              <p:spPr bwMode="auto">
                <a:xfrm>
                  <a:off x="917" y="1112"/>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7" name="Oval 27"/>
                <p:cNvSpPr>
                  <a:spLocks noChangeAspect="1" noChangeArrowheads="1"/>
                </p:cNvSpPr>
                <p:nvPr/>
              </p:nvSpPr>
              <p:spPr bwMode="auto">
                <a:xfrm>
                  <a:off x="801" y="1287"/>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8" name="Oval 28"/>
                <p:cNvSpPr>
                  <a:spLocks noChangeAspect="1" noChangeArrowheads="1"/>
                </p:cNvSpPr>
                <p:nvPr/>
              </p:nvSpPr>
              <p:spPr bwMode="auto">
                <a:xfrm>
                  <a:off x="889" y="1199"/>
                  <a:ext cx="56"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9" name="Oval 29"/>
                <p:cNvSpPr>
                  <a:spLocks noChangeAspect="1" noChangeArrowheads="1"/>
                </p:cNvSpPr>
                <p:nvPr/>
              </p:nvSpPr>
              <p:spPr bwMode="auto">
                <a:xfrm>
                  <a:off x="826" y="968"/>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50" name="Oval 30"/>
                <p:cNvSpPr>
                  <a:spLocks noChangeAspect="1" noChangeArrowheads="1"/>
                </p:cNvSpPr>
                <p:nvPr/>
              </p:nvSpPr>
              <p:spPr bwMode="auto">
                <a:xfrm>
                  <a:off x="658" y="1199"/>
                  <a:ext cx="57"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51" name="Oval 31"/>
                <p:cNvSpPr>
                  <a:spLocks noChangeAspect="1" noChangeArrowheads="1"/>
                </p:cNvSpPr>
                <p:nvPr/>
              </p:nvSpPr>
              <p:spPr bwMode="auto">
                <a:xfrm>
                  <a:off x="739" y="999"/>
                  <a:ext cx="57" cy="57"/>
                </a:xfrm>
                <a:prstGeom prst="ellipse">
                  <a:avLst/>
                </a:prstGeom>
                <a:solidFill>
                  <a:srgbClr val="000066"/>
                </a:solidFill>
                <a:ln w="25400">
                  <a:noFill/>
                  <a:round/>
                  <a:headEnd/>
                  <a:tailEnd type="none" w="lg" len="lg"/>
                </a:ln>
                <a:effectLst/>
              </p:spPr>
              <p:txBody>
                <a:bodyPr wrap="none" anchor="ctr"/>
                <a:lstStyle/>
                <a:p>
                  <a:endParaRPr lang="en-US"/>
                </a:p>
              </p:txBody>
            </p:sp>
            <p:pic>
              <p:nvPicPr>
                <p:cNvPr id="363552" name="Picture 32" descr="Gluons1"/>
                <p:cNvPicPr>
                  <a:picLocks noChangeAspect="1" noChangeArrowheads="1"/>
                </p:cNvPicPr>
                <p:nvPr/>
              </p:nvPicPr>
              <p:blipFill>
                <a:blip r:embed="rId3" cstate="print"/>
                <a:srcRect/>
                <a:stretch>
                  <a:fillRect/>
                </a:stretch>
              </p:blipFill>
              <p:spPr bwMode="auto">
                <a:xfrm rot="-1079315">
                  <a:off x="767" y="1202"/>
                  <a:ext cx="176" cy="74"/>
                </a:xfrm>
                <a:prstGeom prst="rect">
                  <a:avLst/>
                </a:prstGeom>
                <a:noFill/>
                <a:ln w="9525">
                  <a:noFill/>
                  <a:miter lim="800000"/>
                  <a:headEnd/>
                  <a:tailEnd/>
                </a:ln>
                <a:effectLst/>
              </p:spPr>
            </p:pic>
            <p:pic>
              <p:nvPicPr>
                <p:cNvPr id="363553" name="Picture 33" descr="Gluons1"/>
                <p:cNvPicPr>
                  <a:picLocks noChangeAspect="1" noChangeArrowheads="1"/>
                </p:cNvPicPr>
                <p:nvPr/>
              </p:nvPicPr>
              <p:blipFill>
                <a:blip r:embed="rId4" cstate="print"/>
                <a:srcRect/>
                <a:stretch>
                  <a:fillRect/>
                </a:stretch>
              </p:blipFill>
              <p:spPr bwMode="auto">
                <a:xfrm rot="-2283694">
                  <a:off x="575" y="1141"/>
                  <a:ext cx="144" cy="61"/>
                </a:xfrm>
                <a:prstGeom prst="rect">
                  <a:avLst/>
                </a:prstGeom>
                <a:noFill/>
                <a:ln w="9525">
                  <a:noFill/>
                  <a:miter lim="800000"/>
                  <a:headEnd/>
                  <a:tailEnd/>
                </a:ln>
                <a:effectLst/>
              </p:spPr>
            </p:pic>
            <p:pic>
              <p:nvPicPr>
                <p:cNvPr id="363554" name="Picture 34" descr="Gluons1"/>
                <p:cNvPicPr>
                  <a:picLocks noChangeAspect="1" noChangeArrowheads="1"/>
                </p:cNvPicPr>
                <p:nvPr/>
              </p:nvPicPr>
              <p:blipFill>
                <a:blip r:embed="rId3" cstate="print"/>
                <a:srcRect/>
                <a:stretch>
                  <a:fillRect/>
                </a:stretch>
              </p:blipFill>
              <p:spPr bwMode="auto">
                <a:xfrm rot="1536724">
                  <a:off x="767" y="1058"/>
                  <a:ext cx="176" cy="74"/>
                </a:xfrm>
                <a:prstGeom prst="rect">
                  <a:avLst/>
                </a:prstGeom>
                <a:noFill/>
                <a:ln w="9525">
                  <a:noFill/>
                  <a:miter lim="800000"/>
                  <a:headEnd/>
                  <a:tailEnd/>
                </a:ln>
                <a:effectLst/>
              </p:spPr>
            </p:pic>
          </p:grpSp>
          <p:grpSp>
            <p:nvGrpSpPr>
              <p:cNvPr id="6" name="Group 35"/>
              <p:cNvGrpSpPr>
                <a:grpSpLocks/>
              </p:cNvGrpSpPr>
              <p:nvPr/>
            </p:nvGrpSpPr>
            <p:grpSpPr bwMode="auto">
              <a:xfrm>
                <a:off x="2237" y="2401"/>
                <a:ext cx="547" cy="431"/>
                <a:chOff x="1372" y="2016"/>
                <a:chExt cx="547" cy="431"/>
              </a:xfrm>
            </p:grpSpPr>
            <p:sp>
              <p:nvSpPr>
                <p:cNvPr id="363556" name="Oval 36"/>
                <p:cNvSpPr>
                  <a:spLocks noChangeAspect="1" noChangeArrowheads="1"/>
                </p:cNvSpPr>
                <p:nvPr/>
              </p:nvSpPr>
              <p:spPr bwMode="auto">
                <a:xfrm>
                  <a:off x="1487" y="2090"/>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7" name="Oval 37"/>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58" name="Oval 38"/>
                <p:cNvSpPr>
                  <a:spLocks noChangeAspect="1" noChangeArrowheads="1"/>
                </p:cNvSpPr>
                <p:nvPr/>
              </p:nvSpPr>
              <p:spPr bwMode="auto">
                <a:xfrm>
                  <a:off x="1572" y="2047"/>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9" name="Oval 39"/>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0" name="Oval 40"/>
                <p:cNvSpPr>
                  <a:spLocks noChangeAspect="1" noChangeArrowheads="1"/>
                </p:cNvSpPr>
                <p:nvPr/>
              </p:nvSpPr>
              <p:spPr bwMode="auto">
                <a:xfrm>
                  <a:off x="1445" y="2016"/>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1" name="Oval 41"/>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2" name="Oval 42"/>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3" name="Oval 43"/>
                <p:cNvSpPr>
                  <a:spLocks noChangeAspect="1" noChangeArrowheads="1"/>
                </p:cNvSpPr>
                <p:nvPr/>
              </p:nvSpPr>
              <p:spPr bwMode="auto">
                <a:xfrm>
                  <a:off x="1475" y="2205"/>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4" name="Oval 44"/>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5" name="Oval 45"/>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6" name="Oval 46"/>
                <p:cNvSpPr>
                  <a:spLocks noChangeAspect="1" noChangeArrowheads="1"/>
                </p:cNvSpPr>
                <p:nvPr/>
              </p:nvSpPr>
              <p:spPr bwMode="auto">
                <a:xfrm>
                  <a:off x="1615" y="2247"/>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7" name="Oval 47"/>
                <p:cNvSpPr>
                  <a:spLocks noChangeAspect="1" noChangeArrowheads="1"/>
                </p:cNvSpPr>
                <p:nvPr/>
              </p:nvSpPr>
              <p:spPr bwMode="auto">
                <a:xfrm>
                  <a:off x="1706"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8" name="Oval 48"/>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9" name="Oval 49"/>
                <p:cNvSpPr>
                  <a:spLocks noChangeAspect="1" noChangeArrowheads="1"/>
                </p:cNvSpPr>
                <p:nvPr/>
              </p:nvSpPr>
              <p:spPr bwMode="auto">
                <a:xfrm>
                  <a:off x="1602" y="2205"/>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0" name="Oval 50"/>
                <p:cNvSpPr>
                  <a:spLocks noChangeAspect="1" noChangeArrowheads="1"/>
                </p:cNvSpPr>
                <p:nvPr/>
              </p:nvSpPr>
              <p:spPr bwMode="auto">
                <a:xfrm>
                  <a:off x="1706" y="2132"/>
                  <a:ext cx="86"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1" name="Oval 51"/>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2" name="Oval 52"/>
                <p:cNvSpPr>
                  <a:spLocks noChangeAspect="1" noChangeArrowheads="1"/>
                </p:cNvSpPr>
                <p:nvPr/>
              </p:nvSpPr>
              <p:spPr bwMode="auto">
                <a:xfrm>
                  <a:off x="1517" y="2247"/>
                  <a:ext cx="85" cy="85"/>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3" name="Oval 53"/>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4" name="Oval 54"/>
                <p:cNvSpPr>
                  <a:spLocks noChangeAspect="1" noChangeArrowheads="1"/>
                </p:cNvSpPr>
                <p:nvPr/>
              </p:nvSpPr>
              <p:spPr bwMode="auto">
                <a:xfrm>
                  <a:off x="1676" y="2247"/>
                  <a:ext cx="86"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5" name="Oval 55"/>
                <p:cNvSpPr>
                  <a:spLocks noChangeAspect="1" noChangeArrowheads="1"/>
                </p:cNvSpPr>
                <p:nvPr/>
              </p:nvSpPr>
              <p:spPr bwMode="auto">
                <a:xfrm>
                  <a:off x="1488" y="23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6" name="Oval 56"/>
                <p:cNvSpPr>
                  <a:spLocks noChangeAspect="1" noChangeArrowheads="1"/>
                </p:cNvSpPr>
                <p:nvPr/>
              </p:nvSpPr>
              <p:spPr bwMode="auto">
                <a:xfrm>
                  <a:off x="1590" y="2321"/>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7" name="Oval 57"/>
                <p:cNvSpPr>
                  <a:spLocks noChangeAspect="1" noChangeArrowheads="1"/>
                </p:cNvSpPr>
                <p:nvPr/>
              </p:nvSpPr>
              <p:spPr bwMode="auto">
                <a:xfrm>
                  <a:off x="1834" y="2132"/>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8" name="Oval 58"/>
                <p:cNvSpPr>
                  <a:spLocks noChangeAspect="1" noChangeArrowheads="1"/>
                </p:cNvSpPr>
                <p:nvPr/>
              </p:nvSpPr>
              <p:spPr bwMode="auto">
                <a:xfrm>
                  <a:off x="1730" y="2321"/>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9" name="Oval 59"/>
                <p:cNvSpPr>
                  <a:spLocks noChangeAspect="1" noChangeArrowheads="1"/>
                </p:cNvSpPr>
                <p:nvPr/>
              </p:nvSpPr>
              <p:spPr bwMode="auto">
                <a:xfrm>
                  <a:off x="1730" y="2363"/>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0" name="Oval 60"/>
                <p:cNvSpPr>
                  <a:spLocks noChangeAspect="1" noChangeArrowheads="1"/>
                </p:cNvSpPr>
                <p:nvPr/>
              </p:nvSpPr>
              <p:spPr bwMode="auto">
                <a:xfrm>
                  <a:off x="1822" y="2247"/>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1" name="Oval 61"/>
                <p:cNvSpPr>
                  <a:spLocks noChangeAspect="1" noChangeArrowheads="1"/>
                </p:cNvSpPr>
                <p:nvPr/>
              </p:nvSpPr>
              <p:spPr bwMode="auto">
                <a:xfrm>
                  <a:off x="1804" y="2279"/>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2" name="Oval 62"/>
                <p:cNvSpPr>
                  <a:spLocks noChangeAspect="1" noChangeArrowheads="1"/>
                </p:cNvSpPr>
                <p:nvPr/>
              </p:nvSpPr>
              <p:spPr bwMode="auto">
                <a:xfrm>
                  <a:off x="1487" y="2090"/>
                  <a:ext cx="85"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3" name="Oval 63"/>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4" name="Oval 64"/>
                <p:cNvSpPr>
                  <a:spLocks noChangeAspect="1" noChangeArrowheads="1"/>
                </p:cNvSpPr>
                <p:nvPr/>
              </p:nvSpPr>
              <p:spPr bwMode="auto">
                <a:xfrm>
                  <a:off x="1572" y="20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5" name="Oval 65"/>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6" name="Oval 66"/>
                <p:cNvSpPr>
                  <a:spLocks noChangeAspect="1" noChangeArrowheads="1"/>
                </p:cNvSpPr>
                <p:nvPr/>
              </p:nvSpPr>
              <p:spPr bwMode="auto">
                <a:xfrm>
                  <a:off x="1445" y="2016"/>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7" name="Oval 67"/>
                <p:cNvSpPr>
                  <a:spLocks noChangeAspect="1" noChangeArrowheads="1"/>
                </p:cNvSpPr>
                <p:nvPr/>
              </p:nvSpPr>
              <p:spPr bwMode="auto">
                <a:xfrm>
                  <a:off x="1560" y="2132"/>
                  <a:ext cx="86"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8" name="Oval 68"/>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9" name="Oval 69"/>
                <p:cNvSpPr>
                  <a:spLocks noChangeAspect="1" noChangeArrowheads="1"/>
                </p:cNvSpPr>
                <p:nvPr/>
              </p:nvSpPr>
              <p:spPr bwMode="auto">
                <a:xfrm>
                  <a:off x="1763" y="2309"/>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90" name="Oval 70"/>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1" name="Oval 71"/>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2" name="Oval 72"/>
                <p:cNvSpPr>
                  <a:spLocks noChangeAspect="1" noChangeArrowheads="1"/>
                </p:cNvSpPr>
                <p:nvPr/>
              </p:nvSpPr>
              <p:spPr bwMode="auto">
                <a:xfrm>
                  <a:off x="1615" y="2247"/>
                  <a:ext cx="85" cy="85"/>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3" name="Oval 73"/>
                <p:cNvSpPr>
                  <a:spLocks noChangeAspect="1" noChangeArrowheads="1"/>
                </p:cNvSpPr>
                <p:nvPr/>
              </p:nvSpPr>
              <p:spPr bwMode="auto">
                <a:xfrm>
                  <a:off x="1706" y="2132"/>
                  <a:ext cx="86" cy="84"/>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4" name="Oval 74"/>
                <p:cNvSpPr>
                  <a:spLocks noChangeAspect="1" noChangeArrowheads="1"/>
                </p:cNvSpPr>
                <p:nvPr/>
              </p:nvSpPr>
              <p:spPr bwMode="auto">
                <a:xfrm>
                  <a:off x="1688" y="2163"/>
                  <a:ext cx="86" cy="84"/>
                </a:xfrm>
                <a:prstGeom prst="ellipse">
                  <a:avLst/>
                </a:prstGeom>
                <a:gradFill rotWithShape="0">
                  <a:gsLst>
                    <a:gs pos="0">
                      <a:srgbClr val="FF33CC"/>
                    </a:gs>
                    <a:gs pos="100000">
                      <a:srgbClr val="FF33CC">
                        <a:gamma/>
                        <a:shade val="46275"/>
                        <a:invGamma/>
                      </a:srgbClr>
                    </a:gs>
                  </a:gsLst>
                  <a:lin ang="2700000" scaled="1"/>
                </a:gradFill>
                <a:ln w="25400">
                  <a:noFill/>
                  <a:round/>
                  <a:headEnd/>
                  <a:tailEnd type="none" w="lg" len="lg"/>
                </a:ln>
                <a:effectLst/>
              </p:spPr>
              <p:txBody>
                <a:bodyPr wrap="none" anchor="ctr"/>
                <a:lstStyle/>
                <a:p>
                  <a:endParaRPr lang="en-US"/>
                </a:p>
              </p:txBody>
            </p:sp>
          </p:grpSp>
        </p:grpSp>
        <p:sp>
          <p:nvSpPr>
            <p:cNvPr id="363595" name="Rectangle 75"/>
            <p:cNvSpPr>
              <a:spLocks noChangeArrowheads="1"/>
            </p:cNvSpPr>
            <p:nvPr/>
          </p:nvSpPr>
          <p:spPr bwMode="auto">
            <a:xfrm rot="-1784693">
              <a:off x="3120" y="2736"/>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6" name="Rectangle 76"/>
            <p:cNvSpPr>
              <a:spLocks noChangeArrowheads="1"/>
            </p:cNvSpPr>
            <p:nvPr/>
          </p:nvSpPr>
          <p:spPr bwMode="auto">
            <a:xfrm rot="-1784693">
              <a:off x="3024" y="2544"/>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7" name="Rectangle 77"/>
            <p:cNvSpPr>
              <a:spLocks noChangeArrowheads="1"/>
            </p:cNvSpPr>
            <p:nvPr/>
          </p:nvSpPr>
          <p:spPr bwMode="auto">
            <a:xfrm rot="-1784693">
              <a:off x="2880" y="235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8" name="Rectangle 78"/>
            <p:cNvSpPr>
              <a:spLocks noChangeArrowheads="1"/>
            </p:cNvSpPr>
            <p:nvPr/>
          </p:nvSpPr>
          <p:spPr bwMode="auto">
            <a:xfrm rot="-1784693">
              <a:off x="2208" y="163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9" name="Rectangle 79"/>
            <p:cNvSpPr>
              <a:spLocks noChangeArrowheads="1"/>
            </p:cNvSpPr>
            <p:nvPr/>
          </p:nvSpPr>
          <p:spPr bwMode="auto">
            <a:xfrm rot="-1784693">
              <a:off x="2016" y="1152"/>
              <a:ext cx="384" cy="96"/>
            </a:xfrm>
            <a:prstGeom prst="rect">
              <a:avLst/>
            </a:prstGeom>
            <a:solidFill>
              <a:schemeClr val="bg1"/>
            </a:solidFill>
            <a:ln w="9525" algn="ctr">
              <a:noFill/>
              <a:miter lim="800000"/>
              <a:headEnd/>
              <a:tailEnd/>
            </a:ln>
            <a:effectLst/>
          </p:spPr>
          <p:txBody>
            <a:bodyPr anchor="ctr">
              <a:spAutoFit/>
            </a:bodyPr>
            <a:lstStyle/>
            <a:p>
              <a:endParaRPr lang="en-US"/>
            </a:p>
          </p:txBody>
        </p:sp>
      </p:grpSp>
      <p:sp>
        <p:nvSpPr>
          <p:cNvPr id="363622" name="Text Box 102"/>
          <p:cNvSpPr txBox="1">
            <a:spLocks noChangeArrowheads="1"/>
          </p:cNvSpPr>
          <p:nvPr/>
        </p:nvSpPr>
        <p:spPr bwMode="auto">
          <a:xfrm>
            <a:off x="1189599" y="107152"/>
            <a:ext cx="6764801" cy="584775"/>
          </a:xfrm>
          <a:prstGeom prst="rect">
            <a:avLst/>
          </a:prstGeom>
          <a:noFill/>
          <a:ln w="9525" algn="ctr">
            <a:noFill/>
            <a:miter lim="800000"/>
            <a:headEnd/>
            <a:tailEnd/>
          </a:ln>
          <a:effectLst/>
        </p:spPr>
        <p:txBody>
          <a:bodyPr wrap="none">
            <a:spAutoFit/>
          </a:bodyPr>
          <a:lstStyle/>
          <a:p>
            <a:r>
              <a:rPr lang="en-US" sz="3200" u="sng" dirty="0">
                <a:solidFill>
                  <a:schemeClr val="bg1"/>
                </a:solidFill>
              </a:rPr>
              <a:t>What about Super Hot Nuclear Matter?</a:t>
            </a:r>
            <a:endParaRPr lang="en-US" sz="3200" u="sng" dirty="0"/>
          </a:p>
        </p:txBody>
      </p:sp>
      <p:sp>
        <p:nvSpPr>
          <p:cNvPr id="363623" name="Text Box 103"/>
          <p:cNvSpPr txBox="1">
            <a:spLocks noChangeArrowheads="1"/>
          </p:cNvSpPr>
          <p:nvPr/>
        </p:nvSpPr>
        <p:spPr bwMode="auto">
          <a:xfrm>
            <a:off x="304800" y="5549205"/>
            <a:ext cx="5426075" cy="1384995"/>
          </a:xfrm>
          <a:prstGeom prst="rect">
            <a:avLst/>
          </a:prstGeom>
          <a:noFill/>
          <a:ln w="9525" algn="ctr">
            <a:noFill/>
            <a:miter lim="800000"/>
            <a:headEnd/>
            <a:tailEnd/>
          </a:ln>
          <a:effectLst/>
        </p:spPr>
        <p:txBody>
          <a:bodyPr>
            <a:spAutoFit/>
          </a:bodyPr>
          <a:lstStyle/>
          <a:p>
            <a:pPr algn="ctr"/>
            <a:r>
              <a:rPr lang="en-US" sz="2800" dirty="0">
                <a:solidFill>
                  <a:schemeClr val="bg2"/>
                </a:solidFill>
              </a:rPr>
              <a:t>Screening of long range confining potential expected at high enough temperature or density</a:t>
            </a:r>
          </a:p>
        </p:txBody>
      </p:sp>
      <p:grpSp>
        <p:nvGrpSpPr>
          <p:cNvPr id="7" name="Group 105"/>
          <p:cNvGrpSpPr>
            <a:grpSpLocks/>
          </p:cNvGrpSpPr>
          <p:nvPr/>
        </p:nvGrpSpPr>
        <p:grpSpPr bwMode="auto">
          <a:xfrm>
            <a:off x="5943600" y="1524000"/>
            <a:ext cx="3048000" cy="5334000"/>
            <a:chOff x="3744" y="960"/>
            <a:chExt cx="1920" cy="3360"/>
          </a:xfrm>
        </p:grpSpPr>
        <p:sp>
          <p:nvSpPr>
            <p:cNvPr id="363603" name="Rectangle 83"/>
            <p:cNvSpPr>
              <a:spLocks noChangeArrowheads="1"/>
            </p:cNvSpPr>
            <p:nvPr/>
          </p:nvSpPr>
          <p:spPr bwMode="auto">
            <a:xfrm>
              <a:off x="3744" y="960"/>
              <a:ext cx="1920" cy="1776"/>
            </a:xfrm>
            <a:prstGeom prst="rect">
              <a:avLst/>
            </a:prstGeom>
            <a:solidFill>
              <a:srgbClr val="FFFF66"/>
            </a:solidFill>
            <a:ln w="9525">
              <a:solidFill>
                <a:schemeClr val="tx1"/>
              </a:solidFill>
              <a:miter lim="800000"/>
              <a:headEnd/>
              <a:tailEnd/>
            </a:ln>
            <a:effectLst/>
          </p:spPr>
          <p:txBody>
            <a:bodyPr anchor="ctr">
              <a:spAutoFit/>
            </a:bodyPr>
            <a:lstStyle/>
            <a:p>
              <a:endParaRPr lang="en-US"/>
            </a:p>
          </p:txBody>
        </p:sp>
        <p:sp>
          <p:nvSpPr>
            <p:cNvPr id="363604" name="Line 84"/>
            <p:cNvSpPr>
              <a:spLocks noChangeShapeType="1"/>
            </p:cNvSpPr>
            <p:nvPr/>
          </p:nvSpPr>
          <p:spPr bwMode="auto">
            <a:xfrm>
              <a:off x="4171" y="1056"/>
              <a:ext cx="0" cy="1632"/>
            </a:xfrm>
            <a:prstGeom prst="line">
              <a:avLst/>
            </a:prstGeom>
            <a:noFill/>
            <a:ln w="19050">
              <a:solidFill>
                <a:schemeClr val="tx1"/>
              </a:solidFill>
              <a:round/>
              <a:headEnd/>
              <a:tailEnd/>
            </a:ln>
            <a:effectLst/>
          </p:spPr>
          <p:txBody>
            <a:bodyPr wrap="none" anchor="ctr">
              <a:spAutoFit/>
            </a:bodyPr>
            <a:lstStyle/>
            <a:p>
              <a:endParaRPr lang="en-US"/>
            </a:p>
          </p:txBody>
        </p:sp>
        <p:sp>
          <p:nvSpPr>
            <p:cNvPr id="363605" name="Line 85"/>
            <p:cNvSpPr>
              <a:spLocks noChangeShapeType="1"/>
            </p:cNvSpPr>
            <p:nvPr/>
          </p:nvSpPr>
          <p:spPr bwMode="auto">
            <a:xfrm>
              <a:off x="4104" y="1728"/>
              <a:ext cx="1213" cy="0"/>
            </a:xfrm>
            <a:prstGeom prst="line">
              <a:avLst/>
            </a:prstGeom>
            <a:noFill/>
            <a:ln w="19050">
              <a:solidFill>
                <a:schemeClr val="tx1"/>
              </a:solidFill>
              <a:round/>
              <a:headEnd/>
              <a:tailEnd/>
            </a:ln>
            <a:effectLst/>
          </p:spPr>
          <p:txBody>
            <a:bodyPr wrap="none" anchor="ctr">
              <a:spAutoFit/>
            </a:bodyPr>
            <a:lstStyle/>
            <a:p>
              <a:endParaRPr lang="en-US"/>
            </a:p>
          </p:txBody>
        </p:sp>
        <p:sp>
          <p:nvSpPr>
            <p:cNvPr id="363606" name="Freeform 86"/>
            <p:cNvSpPr>
              <a:spLocks/>
            </p:cNvSpPr>
            <p:nvPr/>
          </p:nvSpPr>
          <p:spPr bwMode="auto">
            <a:xfrm>
              <a:off x="4210" y="1108"/>
              <a:ext cx="1006" cy="134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363607" name="Text Box 87"/>
            <p:cNvSpPr txBox="1">
              <a:spLocks noChangeArrowheads="1"/>
            </p:cNvSpPr>
            <p:nvPr/>
          </p:nvSpPr>
          <p:spPr bwMode="auto">
            <a:xfrm>
              <a:off x="5199" y="1735"/>
              <a:ext cx="169"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r</a:t>
              </a:r>
            </a:p>
          </p:txBody>
        </p:sp>
        <p:sp>
          <p:nvSpPr>
            <p:cNvPr id="363608" name="Text Box 88"/>
            <p:cNvSpPr txBox="1">
              <a:spLocks noChangeArrowheads="1"/>
            </p:cNvSpPr>
            <p:nvPr/>
          </p:nvSpPr>
          <p:spPr bwMode="auto">
            <a:xfrm>
              <a:off x="3830" y="1002"/>
              <a:ext cx="382"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V(r)</a:t>
              </a:r>
            </a:p>
          </p:txBody>
        </p:sp>
        <p:grpSp>
          <p:nvGrpSpPr>
            <p:cNvPr id="8" name="Group 89"/>
            <p:cNvGrpSpPr>
              <a:grpSpLocks/>
            </p:cNvGrpSpPr>
            <p:nvPr/>
          </p:nvGrpSpPr>
          <p:grpSpPr bwMode="auto">
            <a:xfrm rot="21570107" flipV="1">
              <a:off x="4171" y="1488"/>
              <a:ext cx="438" cy="121"/>
              <a:chOff x="480" y="3696"/>
              <a:chExt cx="3360" cy="240"/>
            </a:xfrm>
          </p:grpSpPr>
          <p:cxnSp>
            <p:nvCxnSpPr>
              <p:cNvPr id="363610" name="AutoShape 90"/>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3611" name="AutoShape 91"/>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3612" name="AutoShape 92"/>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63613" name="AutoShape 93"/>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63614" name="AutoShape 94"/>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63615" name="AutoShape 95"/>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63616" name="AutoShape 96"/>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63617" name="AutoShape 97"/>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63618" name="AutoShape 98"/>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63619" name="AutoShape 99"/>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363620" name="Oval 100"/>
            <p:cNvSpPr>
              <a:spLocks noChangeArrowheads="1"/>
            </p:cNvSpPr>
            <p:nvPr/>
          </p:nvSpPr>
          <p:spPr bwMode="auto">
            <a:xfrm>
              <a:off x="4602" y="1493"/>
              <a:ext cx="101" cy="144"/>
            </a:xfrm>
            <a:prstGeom prst="ellipse">
              <a:avLst/>
            </a:prstGeom>
            <a:solidFill>
              <a:schemeClr val="accent1"/>
            </a:solidFill>
            <a:ln w="9525">
              <a:solidFill>
                <a:schemeClr val="tx1"/>
              </a:solidFill>
              <a:round/>
              <a:headEnd/>
              <a:tailEnd/>
            </a:ln>
            <a:effectLst/>
          </p:spPr>
          <p:txBody>
            <a:bodyPr anchor="ctr">
              <a:spAutoFit/>
            </a:bodyPr>
            <a:lstStyle/>
            <a:p>
              <a:endParaRPr lang="en-US"/>
            </a:p>
          </p:txBody>
        </p:sp>
        <p:sp>
          <p:nvSpPr>
            <p:cNvPr id="363621" name="Oval 101"/>
            <p:cNvSpPr>
              <a:spLocks noChangeArrowheads="1"/>
            </p:cNvSpPr>
            <p:nvPr/>
          </p:nvSpPr>
          <p:spPr bwMode="auto">
            <a:xfrm>
              <a:off x="4104" y="1503"/>
              <a:ext cx="101" cy="144"/>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pic>
          <p:nvPicPr>
            <p:cNvPr id="363624" name="Picture 104"/>
            <p:cNvPicPr>
              <a:picLocks noChangeAspect="1" noChangeArrowheads="1"/>
            </p:cNvPicPr>
            <p:nvPr/>
          </p:nvPicPr>
          <p:blipFill>
            <a:blip r:embed="rId5" cstate="print"/>
            <a:srcRect l="46562" t="13553" r="1703" b="7388"/>
            <a:stretch>
              <a:fillRect/>
            </a:stretch>
          </p:blipFill>
          <p:spPr bwMode="auto">
            <a:xfrm>
              <a:off x="3744" y="2544"/>
              <a:ext cx="1920" cy="1776"/>
            </a:xfrm>
            <a:prstGeom prst="rect">
              <a:avLst/>
            </a:prstGeom>
            <a:noFill/>
            <a:ln w="9525" algn="ctr">
              <a:solidFill>
                <a:schemeClr val="tx1"/>
              </a:solidFill>
              <a:miter lim="800000"/>
              <a:headEnd/>
              <a:tailEnd/>
            </a:ln>
            <a:effectLst/>
          </p:spPr>
        </p:pic>
      </p:grpSp>
      <p:pic>
        <p:nvPicPr>
          <p:cNvPr id="363626" name="Picture 106" descr="karsch_confine"/>
          <p:cNvPicPr>
            <a:picLocks noChangeAspect="1" noChangeArrowheads="1"/>
          </p:cNvPicPr>
          <p:nvPr/>
        </p:nvPicPr>
        <p:blipFill>
          <a:blip r:embed="rId6" cstate="print"/>
          <a:srcRect l="8936" t="54532" r="17198" b="4674"/>
          <a:stretch>
            <a:fillRect/>
          </a:stretch>
        </p:blipFill>
        <p:spPr bwMode="auto">
          <a:xfrm>
            <a:off x="5953125" y="4038600"/>
            <a:ext cx="3038475" cy="2819400"/>
          </a:xfrm>
          <a:prstGeom prst="rect">
            <a:avLst/>
          </a:prstGeom>
          <a:noFill/>
        </p:spPr>
      </p:pic>
      <p:sp>
        <p:nvSpPr>
          <p:cNvPr id="363627" name="Text Box 107"/>
          <p:cNvSpPr txBox="1">
            <a:spLocks noChangeArrowheads="1"/>
          </p:cNvSpPr>
          <p:nvPr/>
        </p:nvSpPr>
        <p:spPr bwMode="auto">
          <a:xfrm>
            <a:off x="8153400" y="6567488"/>
            <a:ext cx="838200" cy="366712"/>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8" name="Text Box 108"/>
          <p:cNvSpPr txBox="1">
            <a:spLocks noChangeArrowheads="1"/>
          </p:cNvSpPr>
          <p:nvPr/>
        </p:nvSpPr>
        <p:spPr bwMode="auto">
          <a:xfrm rot="-5362919">
            <a:off x="5479257" y="4579143"/>
            <a:ext cx="1143000" cy="366713"/>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V(r)/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9" name="Rectangle 109"/>
          <p:cNvSpPr>
            <a:spLocks noChangeArrowheads="1"/>
          </p:cNvSpPr>
          <p:nvPr/>
        </p:nvSpPr>
        <p:spPr bwMode="auto">
          <a:xfrm>
            <a:off x="6553200" y="4070350"/>
            <a:ext cx="457200" cy="228600"/>
          </a:xfrm>
          <a:prstGeom prst="rect">
            <a:avLst/>
          </a:prstGeom>
          <a:solidFill>
            <a:schemeClr val="bg1"/>
          </a:solidFill>
          <a:ln w="9525">
            <a:noFill/>
            <a:miter lim="800000"/>
            <a:headEnd/>
            <a:tailEnd/>
          </a:ln>
          <a:effectLst/>
        </p:spPr>
        <p:txBody>
          <a:bodyPr wrap="none" anchor="ctr"/>
          <a:lstStyle/>
          <a:p>
            <a:endParaRPr lang="en-US"/>
          </a:p>
        </p:txBody>
      </p:sp>
      <p:sp>
        <p:nvSpPr>
          <p:cNvPr id="363631" name="Text Box 111"/>
          <p:cNvSpPr txBox="1">
            <a:spLocks noChangeArrowheads="1"/>
          </p:cNvSpPr>
          <p:nvPr/>
        </p:nvSpPr>
        <p:spPr bwMode="auto">
          <a:xfrm>
            <a:off x="6781800" y="4083050"/>
            <a:ext cx="1371600" cy="336550"/>
          </a:xfrm>
          <a:prstGeom prst="rect">
            <a:avLst/>
          </a:prstGeom>
          <a:noFill/>
          <a:ln w="9525">
            <a:noFill/>
            <a:miter lim="800000"/>
            <a:headEnd/>
            <a:tailEnd/>
          </a:ln>
          <a:effectLst/>
        </p:spPr>
        <p:txBody>
          <a:bodyPr anchor="ctr">
            <a:spAutoFit/>
          </a:bodyPr>
          <a:lstStyle/>
          <a:p>
            <a:pPr eaLnBrk="0" hangingPunct="0"/>
            <a:r>
              <a:rPr lang="en-US" sz="1600">
                <a:solidFill>
                  <a:schemeClr val="tx1"/>
                </a:solidFill>
              </a:rPr>
              <a:t>Lattice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36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36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6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36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36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623" grpId="0"/>
      <p:bldP spid="363627" grpId="0"/>
      <p:bldP spid="363628" grpId="0"/>
      <p:bldP spid="363629" grpId="0" animBg="1"/>
      <p:bldP spid="3636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D8541A0-E62C-4F57-BBAD-6E5AB24033B8}" type="slidenum">
              <a:rPr lang="en-US"/>
              <a:pPr/>
              <a:t>6</a:t>
            </a:fld>
            <a:endParaRPr lang="en-US"/>
          </a:p>
        </p:txBody>
      </p:sp>
      <p:pic>
        <p:nvPicPr>
          <p:cNvPr id="440322" name="Picture 2"/>
          <p:cNvPicPr>
            <a:picLocks noChangeAspect="1" noChangeArrowheads="1"/>
          </p:cNvPicPr>
          <p:nvPr/>
        </p:nvPicPr>
        <p:blipFill>
          <a:blip r:embed="rId2" cstate="print"/>
          <a:srcRect l="2499" r="2499" b="43239"/>
          <a:stretch>
            <a:fillRect/>
          </a:stretch>
        </p:blipFill>
        <p:spPr bwMode="auto">
          <a:xfrm>
            <a:off x="0" y="992188"/>
            <a:ext cx="9144000" cy="4799012"/>
          </a:xfrm>
          <a:prstGeom prst="rect">
            <a:avLst/>
          </a:prstGeom>
          <a:noFill/>
          <a:ln w="9525">
            <a:noFill/>
            <a:miter lim="800000"/>
            <a:headEnd/>
            <a:tailEnd/>
          </a:ln>
          <a:effectLst/>
        </p:spPr>
      </p:pic>
      <p:sp>
        <p:nvSpPr>
          <p:cNvPr id="440323" name="Text Box 3"/>
          <p:cNvSpPr txBox="1">
            <a:spLocks noChangeArrowheads="1"/>
          </p:cNvSpPr>
          <p:nvPr/>
        </p:nvSpPr>
        <p:spPr bwMode="auto">
          <a:xfrm>
            <a:off x="228600" y="44450"/>
            <a:ext cx="86106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Very early in the universe, quarks and gluons were free in a plasma state</a:t>
            </a:r>
          </a:p>
        </p:txBody>
      </p:sp>
      <p:grpSp>
        <p:nvGrpSpPr>
          <p:cNvPr id="2" name="Group 4"/>
          <p:cNvGrpSpPr>
            <a:grpSpLocks/>
          </p:cNvGrpSpPr>
          <p:nvPr/>
        </p:nvGrpSpPr>
        <p:grpSpPr bwMode="auto">
          <a:xfrm>
            <a:off x="228600" y="5437188"/>
            <a:ext cx="8477250" cy="1352550"/>
            <a:chOff x="144" y="414"/>
            <a:chExt cx="5340" cy="852"/>
          </a:xfrm>
        </p:grpSpPr>
        <p:pic>
          <p:nvPicPr>
            <p:cNvPr id="440325" name="Picture 5"/>
            <p:cNvPicPr>
              <a:picLocks noChangeAspect="1" noChangeArrowheads="1"/>
            </p:cNvPicPr>
            <p:nvPr/>
          </p:nvPicPr>
          <p:blipFill>
            <a:blip r:embed="rId3" cstate="print"/>
            <a:srcRect/>
            <a:stretch>
              <a:fillRect/>
            </a:stretch>
          </p:blipFill>
          <p:spPr bwMode="auto">
            <a:xfrm>
              <a:off x="4704" y="414"/>
              <a:ext cx="780" cy="834"/>
            </a:xfrm>
            <a:prstGeom prst="rect">
              <a:avLst/>
            </a:prstGeom>
            <a:noFill/>
            <a:ln w="9525">
              <a:noFill/>
              <a:miter lim="800000"/>
              <a:headEnd/>
              <a:tailEnd/>
            </a:ln>
            <a:effectLst/>
          </p:spPr>
        </p:pic>
        <p:sp>
          <p:nvSpPr>
            <p:cNvPr id="440326" name="Text Box 6"/>
            <p:cNvSpPr txBox="1">
              <a:spLocks noChangeArrowheads="1"/>
            </p:cNvSpPr>
            <p:nvPr/>
          </p:nvSpPr>
          <p:spPr bwMode="auto">
            <a:xfrm>
              <a:off x="144" y="665"/>
              <a:ext cx="4426" cy="601"/>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As the universe cooled, they were confined and have remained that way since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76200"/>
            <a:ext cx="5186228" cy="707886"/>
          </a:xfrm>
          <a:prstGeom prst="rect">
            <a:avLst/>
          </a:prstGeom>
          <a:noFill/>
        </p:spPr>
        <p:txBody>
          <a:bodyPr wrap="none" rtlCol="0">
            <a:spAutoFit/>
          </a:bodyPr>
          <a:lstStyle/>
          <a:p>
            <a:r>
              <a:rPr lang="en-US" sz="4000" u="sng" dirty="0">
                <a:solidFill>
                  <a:schemeClr val="bg1"/>
                </a:solidFill>
              </a:rPr>
              <a:t>Laboratory Microscopes</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a:solidFill>
                  <a:schemeClr val="tx2"/>
                </a:solidFill>
              </a:rPr>
              <a:t>ALICE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a:solidFill>
                  <a:schemeClr val="bg1"/>
                </a:solidFill>
              </a:rPr>
              <a:t>Nucleus-Nucleus Geometry</a:t>
            </a: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410200"/>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6056312"/>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4372354" y="6224920"/>
            <a:ext cx="3533018" cy="646331"/>
          </a:xfrm>
          <a:prstGeom prst="rect">
            <a:avLst/>
          </a:prstGeom>
          <a:solidFill>
            <a:schemeClr val="bg2"/>
          </a:solidFill>
        </p:spPr>
        <p:txBody>
          <a:bodyPr wrap="none" rtlCol="0">
            <a:spAutoFit/>
          </a:bodyPr>
          <a:lstStyle/>
          <a:p>
            <a:r>
              <a:rPr lang="en-US" sz="3600" dirty="0">
                <a:solidFill>
                  <a:srgbClr val="FF0000"/>
                </a:solidFill>
              </a:rPr>
              <a:t>v</a:t>
            </a:r>
            <a:r>
              <a:rPr lang="en-US" sz="3600" baseline="-25000" dirty="0">
                <a:solidFill>
                  <a:srgbClr val="FF0000"/>
                </a:solidFill>
              </a:rPr>
              <a:t>2</a:t>
            </a:r>
            <a:r>
              <a:rPr lang="en-US" sz="3600" dirty="0">
                <a:solidFill>
                  <a:srgbClr val="FF0000"/>
                </a:solidFill>
              </a:rPr>
              <a:t> = “elliptic flow”</a:t>
            </a:r>
          </a:p>
        </p:txBody>
      </p:sp>
      <p:pic>
        <p:nvPicPr>
          <p:cNvPr id="16" name="Picture 34" descr="movie_smooth">
            <a:extLst>
              <a:ext uri="{FF2B5EF4-FFF2-40B4-BE49-F238E27FC236}">
                <a16:creationId xmlns:a16="http://schemas.microsoft.com/office/drawing/2014/main" id="{DF81405F-1A6A-4418-B0DC-96AFBDE862B4}"/>
              </a:ext>
            </a:extLst>
          </p:cNvPr>
          <p:cNvPicPr>
            <a:picLocks noChangeAspect="1" noChangeArrowheads="1"/>
          </p:cNvPicPr>
          <p:nvPr/>
        </p:nvPicPr>
        <p:blipFill>
          <a:blip r:embed="rId5" cstate="print"/>
          <a:srcRect/>
          <a:stretch>
            <a:fillRect/>
          </a:stretch>
        </p:blipFill>
        <p:spPr bwMode="auto">
          <a:xfrm>
            <a:off x="2286000" y="762000"/>
            <a:ext cx="4780643" cy="4668838"/>
          </a:xfrm>
          <a:prstGeom prst="rect">
            <a:avLst/>
          </a:prstGeom>
          <a:noFill/>
        </p:spPr>
      </p:pic>
      <p:sp>
        <p:nvSpPr>
          <p:cNvPr id="17" name="Oval 16">
            <a:extLst>
              <a:ext uri="{FF2B5EF4-FFF2-40B4-BE49-F238E27FC236}">
                <a16:creationId xmlns:a16="http://schemas.microsoft.com/office/drawing/2014/main" id="{49C7A291-E573-4DAE-BE8B-7E36F7E28176}"/>
              </a:ext>
            </a:extLst>
          </p:cNvPr>
          <p:cNvSpPr/>
          <p:nvPr/>
        </p:nvSpPr>
        <p:spPr>
          <a:xfrm>
            <a:off x="3505200" y="2154238"/>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7EC813B-1DCC-4728-AF92-EF701A57B609}"/>
              </a:ext>
            </a:extLst>
          </p:cNvPr>
          <p:cNvSpPr/>
          <p:nvPr/>
        </p:nvSpPr>
        <p:spPr>
          <a:xfrm>
            <a:off x="4131590" y="2154238"/>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0" presetClass="exit" presetSubtype="0" fill="hold" grpId="1" nodeType="withEffect">
                                  <p:stCondLst>
                                    <p:cond delay="100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xit" presetSubtype="0" fill="hold" grpId="1" nodeType="withEffect">
                                  <p:stCondLst>
                                    <p:cond delay="1000"/>
                                  </p:stCondLst>
                                  <p:childTnLst>
                                    <p:animEffect transition="out" filter="fade">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625" y="268485"/>
            <a:ext cx="9500850" cy="1077218"/>
          </a:xfrm>
          <a:prstGeom prst="rect">
            <a:avLst/>
          </a:prstGeom>
          <a:noFill/>
        </p:spPr>
        <p:txBody>
          <a:bodyPr wrap="square" rtlCol="0">
            <a:spAutoFit/>
          </a:bodyPr>
          <a:lstStyle/>
          <a:p>
            <a:pPr algn="ctr"/>
            <a:r>
              <a:rPr lang="en-US" sz="3200" dirty="0">
                <a:solidFill>
                  <a:schemeClr val="bg1"/>
                </a:solidFill>
              </a:rPr>
              <a:t>Hydrodynamic fluid cells “freeze-out” and then </a:t>
            </a:r>
          </a:p>
          <a:p>
            <a:pPr algn="ctr"/>
            <a:r>
              <a:rPr lang="en-US" sz="3200" dirty="0">
                <a:solidFill>
                  <a:schemeClr val="bg1"/>
                </a:solidFill>
              </a:rPr>
              <a:t>Plasma </a:t>
            </a:r>
            <a:r>
              <a:rPr lang="en-US" sz="3200" dirty="0">
                <a:solidFill>
                  <a:schemeClr val="bg1"/>
                </a:solidFill>
                <a:sym typeface="Wingdings" panose="05000000000000000000" pitchFamily="2" charset="2"/>
              </a:rPr>
              <a:t> Quarks Confined in Hadrons</a:t>
            </a:r>
            <a:endParaRPr lang="en-US" sz="3200" dirty="0">
              <a:solidFill>
                <a:schemeClr val="bg1"/>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657647"/>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962447"/>
            <a:ext cx="4197096" cy="3745101"/>
          </a:xfrm>
          <a:prstGeom prst="rect">
            <a:avLst/>
          </a:prstGeom>
          <a:noFill/>
          <a:ln w="9525">
            <a:noFill/>
            <a:miter lim="800000"/>
            <a:headEnd/>
            <a:tailEnd/>
          </a:ln>
        </p:spPr>
      </p:pic>
      <p:sp>
        <p:nvSpPr>
          <p:cNvPr id="6" name="TextBox 5"/>
          <p:cNvSpPr txBox="1"/>
          <p:nvPr/>
        </p:nvSpPr>
        <p:spPr>
          <a:xfrm>
            <a:off x="304800" y="1657647"/>
            <a:ext cx="4191000" cy="400110"/>
          </a:xfrm>
          <a:prstGeom prst="rect">
            <a:avLst/>
          </a:prstGeom>
          <a:solidFill>
            <a:schemeClr val="bg1"/>
          </a:solidFill>
        </p:spPr>
        <p:txBody>
          <a:bodyPr wrap="square" rtlCol="0">
            <a:spAutoFit/>
          </a:bodyPr>
          <a:lstStyle/>
          <a:p>
            <a:r>
              <a:rPr lang="en-US" sz="2000" dirty="0">
                <a:solidFill>
                  <a:srgbClr val="FF0000"/>
                </a:solidFill>
              </a:rPr>
              <a:t>Temperature Profile + Velocity Vectors</a:t>
            </a:r>
          </a:p>
        </p:txBody>
      </p:sp>
      <p:sp>
        <p:nvSpPr>
          <p:cNvPr id="7" name="Rectangle 6"/>
          <p:cNvSpPr/>
          <p:nvPr/>
        </p:nvSpPr>
        <p:spPr>
          <a:xfrm>
            <a:off x="914400" y="2038647"/>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53628" y="5906703"/>
            <a:ext cx="6836743" cy="584775"/>
          </a:xfrm>
          <a:prstGeom prst="rect">
            <a:avLst/>
          </a:prstGeom>
          <a:noFill/>
        </p:spPr>
        <p:txBody>
          <a:bodyPr wrap="none" rtlCol="0">
            <a:spAutoFit/>
          </a:bodyPr>
          <a:lstStyle/>
          <a:p>
            <a:r>
              <a:rPr lang="en-US" sz="3200" dirty="0">
                <a:solidFill>
                  <a:schemeClr val="bg1"/>
                </a:solidFill>
              </a:rPr>
              <a:t>Characteristic “fingerprint” flow pattern</a:t>
            </a:r>
          </a:p>
        </p:txBody>
      </p:sp>
      <p:sp>
        <p:nvSpPr>
          <p:cNvPr id="9" name="Rectangle 2"/>
          <p:cNvSpPr>
            <a:spLocks noChangeArrowheads="1"/>
          </p:cNvSpPr>
          <p:nvPr/>
        </p:nvSpPr>
        <p:spPr bwMode="auto">
          <a:xfrm>
            <a:off x="4572000" y="1657647"/>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903710"/>
            <a:ext cx="4343400" cy="3563937"/>
          </a:xfrm>
          <a:prstGeom prst="rect">
            <a:avLst/>
          </a:prstGeom>
          <a:noFill/>
          <a:ln/>
        </p:spPr>
      </p:pic>
      <p:sp>
        <p:nvSpPr>
          <p:cNvPr id="11" name="Text Box 10"/>
          <p:cNvSpPr txBox="1">
            <a:spLocks noChangeArrowheads="1"/>
          </p:cNvSpPr>
          <p:nvPr/>
        </p:nvSpPr>
        <p:spPr bwMode="auto">
          <a:xfrm>
            <a:off x="3733800" y="1886247"/>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329535"/>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505247"/>
            <a:ext cx="468398" cy="523220"/>
          </a:xfrm>
          <a:prstGeom prst="rect">
            <a:avLst/>
          </a:prstGeom>
          <a:noFill/>
          <a:ln w="9525">
            <a:noFill/>
            <a:miter lim="800000"/>
            <a:headEnd/>
            <a:tailEnd/>
          </a:ln>
          <a:effectLst/>
        </p:spPr>
        <p:txBody>
          <a:bodyPr wrap="none">
            <a:spAutoFit/>
          </a:bodyPr>
          <a:lstStyle/>
          <a:p>
            <a:r>
              <a:rPr lang="en-US" sz="2800" dirty="0">
                <a:solidFill>
                  <a:schemeClr val="tx1"/>
                </a:solidFill>
                <a:cs typeface="Arial" charset="0"/>
              </a:rPr>
              <a:t>v</a:t>
            </a:r>
            <a:r>
              <a:rPr lang="en-US" sz="2800" baseline="-25000" dirty="0">
                <a:solidFill>
                  <a:schemeClr val="tx1"/>
                </a:solidFill>
                <a:cs typeface="Arial" charset="0"/>
              </a:rPr>
              <a:t>2</a:t>
            </a:r>
          </a:p>
        </p:txBody>
      </p:sp>
      <p:sp>
        <p:nvSpPr>
          <p:cNvPr id="14" name="Rectangle 13"/>
          <p:cNvSpPr/>
          <p:nvPr/>
        </p:nvSpPr>
        <p:spPr>
          <a:xfrm>
            <a:off x="8229600" y="2038647"/>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781847"/>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42549</TotalTime>
  <Words>592</Words>
  <Application>Microsoft Office PowerPoint</Application>
  <PresentationFormat>On-screen Show (4:3)</PresentationFormat>
  <Paragraphs>132</Paragraphs>
  <Slides>22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ＭＳ Ｐゴシック</vt:lpstr>
      <vt:lpstr>Arial</vt:lpstr>
      <vt:lpstr>Calibri</vt:lpstr>
      <vt:lpstr>Comic Sans MS</vt:lpstr>
      <vt:lpstr>Symbol</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Nucleus-Nucleus Geometry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Probing the Plasma on Shorter Length Scales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James L Nagle</cp:lastModifiedBy>
  <cp:revision>326</cp:revision>
  <dcterms:created xsi:type="dcterms:W3CDTF">2011-04-24T10:36:49Z</dcterms:created>
  <dcterms:modified xsi:type="dcterms:W3CDTF">2017-10-21T02:17:32Z</dcterms:modified>
</cp:coreProperties>
</file>