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3"/>
  </p:notesMasterIdLst>
  <p:sldIdLst>
    <p:sldId id="928" r:id="rId2"/>
    <p:sldId id="848" r:id="rId3"/>
    <p:sldId id="850" r:id="rId4"/>
    <p:sldId id="851" r:id="rId5"/>
    <p:sldId id="852" r:id="rId6"/>
    <p:sldId id="853" r:id="rId7"/>
    <p:sldId id="854" r:id="rId8"/>
    <p:sldId id="858" r:id="rId9"/>
    <p:sldId id="859" r:id="rId10"/>
    <p:sldId id="863" r:id="rId11"/>
    <p:sldId id="864" r:id="rId12"/>
    <p:sldId id="856" r:id="rId13"/>
    <p:sldId id="855" r:id="rId14"/>
    <p:sldId id="865" r:id="rId15"/>
    <p:sldId id="369" r:id="rId16"/>
    <p:sldId id="345" r:id="rId17"/>
    <p:sldId id="346" r:id="rId18"/>
    <p:sldId id="380" r:id="rId19"/>
    <p:sldId id="322" r:id="rId20"/>
    <p:sldId id="294" r:id="rId21"/>
    <p:sldId id="347" r:id="rId22"/>
    <p:sldId id="779" r:id="rId23"/>
    <p:sldId id="766" r:id="rId24"/>
    <p:sldId id="780" r:id="rId25"/>
    <p:sldId id="672" r:id="rId26"/>
    <p:sldId id="778" r:id="rId27"/>
    <p:sldId id="485" r:id="rId28"/>
    <p:sldId id="785" r:id="rId29"/>
    <p:sldId id="350" r:id="rId30"/>
    <p:sldId id="711" r:id="rId31"/>
    <p:sldId id="354" r:id="rId32"/>
    <p:sldId id="326" r:id="rId33"/>
    <p:sldId id="783" r:id="rId34"/>
    <p:sldId id="811" r:id="rId35"/>
    <p:sldId id="549" r:id="rId36"/>
    <p:sldId id="812" r:id="rId37"/>
    <p:sldId id="814" r:id="rId38"/>
    <p:sldId id="815" r:id="rId39"/>
    <p:sldId id="309" r:id="rId40"/>
    <p:sldId id="838" r:id="rId41"/>
    <p:sldId id="794" r:id="rId42"/>
    <p:sldId id="822" r:id="rId43"/>
    <p:sldId id="679" r:id="rId44"/>
    <p:sldId id="681" r:id="rId45"/>
    <p:sldId id="673" r:id="rId46"/>
    <p:sldId id="674" r:id="rId47"/>
    <p:sldId id="839" r:id="rId48"/>
    <p:sldId id="669" r:id="rId49"/>
    <p:sldId id="869" r:id="rId50"/>
    <p:sldId id="558" r:id="rId51"/>
    <p:sldId id="927" r:id="rId52"/>
    <p:sldId id="926" r:id="rId53"/>
    <p:sldId id="925" r:id="rId54"/>
    <p:sldId id="913" r:id="rId55"/>
    <p:sldId id="914" r:id="rId56"/>
    <p:sldId id="915" r:id="rId57"/>
    <p:sldId id="916" r:id="rId58"/>
    <p:sldId id="917" r:id="rId59"/>
    <p:sldId id="918" r:id="rId60"/>
    <p:sldId id="919" r:id="rId61"/>
    <p:sldId id="920" r:id="rId62"/>
    <p:sldId id="921" r:id="rId63"/>
    <p:sldId id="922" r:id="rId64"/>
    <p:sldId id="923" r:id="rId65"/>
    <p:sldId id="924" r:id="rId66"/>
    <p:sldId id="891" r:id="rId67"/>
    <p:sldId id="892" r:id="rId68"/>
    <p:sldId id="893" r:id="rId69"/>
    <p:sldId id="894" r:id="rId70"/>
    <p:sldId id="895" r:id="rId71"/>
    <p:sldId id="896" r:id="rId72"/>
    <p:sldId id="897" r:id="rId73"/>
    <p:sldId id="898" r:id="rId74"/>
    <p:sldId id="899" r:id="rId75"/>
    <p:sldId id="900" r:id="rId76"/>
    <p:sldId id="901" r:id="rId77"/>
    <p:sldId id="871" r:id="rId78"/>
    <p:sldId id="872" r:id="rId79"/>
    <p:sldId id="873" r:id="rId80"/>
    <p:sldId id="874" r:id="rId81"/>
    <p:sldId id="875" r:id="rId82"/>
    <p:sldId id="903" r:id="rId83"/>
    <p:sldId id="876" r:id="rId84"/>
    <p:sldId id="877" r:id="rId85"/>
    <p:sldId id="475" r:id="rId86"/>
    <p:sldId id="496" r:id="rId87"/>
    <p:sldId id="536" r:id="rId88"/>
    <p:sldId id="556" r:id="rId89"/>
    <p:sldId id="563" r:id="rId90"/>
    <p:sldId id="565" r:id="rId91"/>
    <p:sldId id="566" r:id="rId92"/>
    <p:sldId id="596" r:id="rId93"/>
    <p:sldId id="602" r:id="rId94"/>
    <p:sldId id="604" r:id="rId95"/>
    <p:sldId id="605" r:id="rId96"/>
    <p:sldId id="606" r:id="rId97"/>
    <p:sldId id="607" r:id="rId98"/>
    <p:sldId id="608" r:id="rId99"/>
    <p:sldId id="609" r:id="rId100"/>
    <p:sldId id="610" r:id="rId101"/>
    <p:sldId id="611" r:id="rId102"/>
    <p:sldId id="612" r:id="rId103"/>
    <p:sldId id="613" r:id="rId104"/>
    <p:sldId id="614" r:id="rId105"/>
    <p:sldId id="615" r:id="rId106"/>
    <p:sldId id="617" r:id="rId107"/>
    <p:sldId id="618" r:id="rId108"/>
    <p:sldId id="619" r:id="rId109"/>
    <p:sldId id="620" r:id="rId110"/>
    <p:sldId id="699" r:id="rId111"/>
    <p:sldId id="668" r:id="rId112"/>
    <p:sldId id="725" r:id="rId113"/>
    <p:sldId id="750" r:id="rId114"/>
    <p:sldId id="751" r:id="rId115"/>
    <p:sldId id="753" r:id="rId116"/>
    <p:sldId id="754" r:id="rId117"/>
    <p:sldId id="755" r:id="rId118"/>
    <p:sldId id="756" r:id="rId119"/>
    <p:sldId id="757" r:id="rId120"/>
    <p:sldId id="759" r:id="rId121"/>
    <p:sldId id="761" r:id="rId122"/>
    <p:sldId id="762" r:id="rId123"/>
    <p:sldId id="782" r:id="rId124"/>
    <p:sldId id="786" r:id="rId125"/>
    <p:sldId id="787" r:id="rId126"/>
    <p:sldId id="788" r:id="rId127"/>
    <p:sldId id="793" r:id="rId128"/>
    <p:sldId id="796" r:id="rId129"/>
    <p:sldId id="797" r:id="rId130"/>
    <p:sldId id="798" r:id="rId131"/>
    <p:sldId id="799" r:id="rId132"/>
    <p:sldId id="802" r:id="rId133"/>
    <p:sldId id="803" r:id="rId134"/>
    <p:sldId id="804" r:id="rId135"/>
    <p:sldId id="805" r:id="rId136"/>
    <p:sldId id="807" r:id="rId137"/>
    <p:sldId id="809" r:id="rId138"/>
    <p:sldId id="816" r:id="rId139"/>
    <p:sldId id="818" r:id="rId140"/>
    <p:sldId id="821" r:id="rId141"/>
    <p:sldId id="840" r:id="rId142"/>
    <p:sldId id="870" r:id="rId143"/>
    <p:sldId id="878" r:id="rId144"/>
    <p:sldId id="880" r:id="rId145"/>
    <p:sldId id="881" r:id="rId146"/>
    <p:sldId id="882" r:id="rId147"/>
    <p:sldId id="883" r:id="rId148"/>
    <p:sldId id="884" r:id="rId149"/>
    <p:sldId id="885" r:id="rId150"/>
    <p:sldId id="886" r:id="rId151"/>
    <p:sldId id="887" r:id="rId152"/>
    <p:sldId id="888" r:id="rId153"/>
    <p:sldId id="889" r:id="rId154"/>
    <p:sldId id="890" r:id="rId155"/>
    <p:sldId id="902" r:id="rId156"/>
    <p:sldId id="904" r:id="rId157"/>
    <p:sldId id="905" r:id="rId158"/>
    <p:sldId id="906" r:id="rId159"/>
    <p:sldId id="907" r:id="rId160"/>
    <p:sldId id="908" r:id="rId161"/>
    <p:sldId id="909" r:id="rId162"/>
  </p:sldIdLst>
  <p:sldSz cx="9144000" cy="6858000" type="screen4x3"/>
  <p:notesSz cx="7010400" cy="9296400"/>
  <p:defaultTextStyle>
    <a:defPPr>
      <a:defRPr lang="en-US"/>
    </a:defPPr>
    <a:lvl1pPr algn="l" rtl="0" fontAlgn="base">
      <a:spcBef>
        <a:spcPct val="0"/>
      </a:spcBef>
      <a:spcAft>
        <a:spcPct val="0"/>
      </a:spcAft>
      <a:defRPr sz="14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Arial" charset="0"/>
        <a:ea typeface="+mn-ea"/>
        <a:cs typeface="+mn-cs"/>
      </a:defRPr>
    </a:lvl2pPr>
    <a:lvl3pPr marL="914400" algn="l" rtl="0" fontAlgn="base">
      <a:spcBef>
        <a:spcPct val="0"/>
      </a:spcBef>
      <a:spcAft>
        <a:spcPct val="0"/>
      </a:spcAft>
      <a:defRPr sz="1400" b="1" kern="1200">
        <a:solidFill>
          <a:schemeClr val="tx1"/>
        </a:solidFill>
        <a:latin typeface="Arial" charset="0"/>
        <a:ea typeface="+mn-ea"/>
        <a:cs typeface="+mn-cs"/>
      </a:defRPr>
    </a:lvl3pPr>
    <a:lvl4pPr marL="1371600" algn="l" rtl="0" fontAlgn="base">
      <a:spcBef>
        <a:spcPct val="0"/>
      </a:spcBef>
      <a:spcAft>
        <a:spcPct val="0"/>
      </a:spcAft>
      <a:defRPr sz="1400" b="1" kern="1200">
        <a:solidFill>
          <a:schemeClr val="tx1"/>
        </a:solidFill>
        <a:latin typeface="Arial" charset="0"/>
        <a:ea typeface="+mn-ea"/>
        <a:cs typeface="+mn-cs"/>
      </a:defRPr>
    </a:lvl4pPr>
    <a:lvl5pPr marL="1828800" algn="l" rtl="0" fontAlgn="base">
      <a:spcBef>
        <a:spcPct val="0"/>
      </a:spcBef>
      <a:spcAft>
        <a:spcPct val="0"/>
      </a:spcAft>
      <a:defRPr sz="1400" b="1" kern="1200">
        <a:solidFill>
          <a:schemeClr val="tx1"/>
        </a:solidFill>
        <a:latin typeface="Arial" charset="0"/>
        <a:ea typeface="+mn-ea"/>
        <a:cs typeface="+mn-cs"/>
      </a:defRPr>
    </a:lvl5pPr>
    <a:lvl6pPr marL="2286000" algn="l" defTabSz="914400" rtl="0" eaLnBrk="1" latinLnBrk="0" hangingPunct="1">
      <a:defRPr sz="1400" b="1" kern="1200">
        <a:solidFill>
          <a:schemeClr val="tx1"/>
        </a:solidFill>
        <a:latin typeface="Arial" charset="0"/>
        <a:ea typeface="+mn-ea"/>
        <a:cs typeface="+mn-cs"/>
      </a:defRPr>
    </a:lvl6pPr>
    <a:lvl7pPr marL="2743200" algn="l" defTabSz="914400" rtl="0" eaLnBrk="1" latinLnBrk="0" hangingPunct="1">
      <a:defRPr sz="1400" b="1" kern="1200">
        <a:solidFill>
          <a:schemeClr val="tx1"/>
        </a:solidFill>
        <a:latin typeface="Arial" charset="0"/>
        <a:ea typeface="+mn-ea"/>
        <a:cs typeface="+mn-cs"/>
      </a:defRPr>
    </a:lvl7pPr>
    <a:lvl8pPr marL="3200400" algn="l" defTabSz="914400" rtl="0" eaLnBrk="1" latinLnBrk="0" hangingPunct="1">
      <a:defRPr sz="1400" b="1" kern="1200">
        <a:solidFill>
          <a:schemeClr val="tx1"/>
        </a:solidFill>
        <a:latin typeface="Arial" charset="0"/>
        <a:ea typeface="+mn-ea"/>
        <a:cs typeface="+mn-cs"/>
      </a:defRPr>
    </a:lvl8pPr>
    <a:lvl9pPr marL="3657600" algn="l" defTabSz="914400" rtl="0" eaLnBrk="1" latinLnBrk="0" hangingPunct="1">
      <a:defRPr sz="14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400"/>
    <a:srgbClr val="CC0099"/>
    <a:srgbClr val="FF0000"/>
    <a:srgbClr val="F6F2A8"/>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2608" autoAdjust="0"/>
    <p:restoredTop sz="86392" autoAdjust="0"/>
  </p:normalViewPr>
  <p:slideViewPr>
    <p:cSldViewPr>
      <p:cViewPr varScale="1">
        <p:scale>
          <a:sx n="66" d="100"/>
          <a:sy n="66" d="100"/>
        </p:scale>
        <p:origin x="1766" y="16"/>
      </p:cViewPr>
      <p:guideLst>
        <p:guide orient="horz" pos="2160"/>
        <p:guide pos="2880"/>
      </p:guideLst>
    </p:cSldViewPr>
  </p:slideViewPr>
  <p:outlineViewPr>
    <p:cViewPr>
      <p:scale>
        <a:sx n="33" d="100"/>
        <a:sy n="33" d="100"/>
      </p:scale>
      <p:origin x="0" y="-141136"/>
    </p:cViewPr>
  </p:outlineViewPr>
  <p:notesTextViewPr>
    <p:cViewPr>
      <p:scale>
        <a:sx n="3" d="2"/>
        <a:sy n="3" d="2"/>
      </p:scale>
      <p:origin x="0" y="0"/>
    </p:cViewPr>
  </p:notesTextViewPr>
  <p:sorterViewPr>
    <p:cViewPr varScale="1">
      <p:scale>
        <a:sx n="1" d="1"/>
        <a:sy n="1" d="1"/>
      </p:scale>
      <p:origin x="0" y="-5444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80.emf"/><Relationship Id="rId2" Type="http://schemas.openxmlformats.org/officeDocument/2006/relationships/image" Target="../media/image179.emf"/><Relationship Id="rId1" Type="http://schemas.openxmlformats.org/officeDocument/2006/relationships/image" Target="../media/image178.emf"/><Relationship Id="rId4" Type="http://schemas.openxmlformats.org/officeDocument/2006/relationships/image" Target="../media/image181.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86.wmf"/><Relationship Id="rId2" Type="http://schemas.openxmlformats.org/officeDocument/2006/relationships/image" Target="../media/image185.wmf"/><Relationship Id="rId1" Type="http://schemas.openxmlformats.org/officeDocument/2006/relationships/image" Target="../media/image184.png"/><Relationship Id="rId5" Type="http://schemas.openxmlformats.org/officeDocument/2006/relationships/image" Target="../media/image187.emf"/><Relationship Id="rId4" Type="http://schemas.openxmlformats.org/officeDocument/2006/relationships/image" Target="../media/image159.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5.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06.wmf"/><Relationship Id="rId1" Type="http://schemas.openxmlformats.org/officeDocument/2006/relationships/image" Target="../media/image20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0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213.wmf"/><Relationship Id="rId2" Type="http://schemas.openxmlformats.org/officeDocument/2006/relationships/image" Target="../media/image212.wmf"/><Relationship Id="rId1" Type="http://schemas.openxmlformats.org/officeDocument/2006/relationships/image" Target="../media/image211.wmf"/><Relationship Id="rId4" Type="http://schemas.openxmlformats.org/officeDocument/2006/relationships/image" Target="../media/image214.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36.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37.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98.emf"/><Relationship Id="rId13" Type="http://schemas.openxmlformats.org/officeDocument/2006/relationships/image" Target="../media/image103.emf"/><Relationship Id="rId3" Type="http://schemas.openxmlformats.org/officeDocument/2006/relationships/image" Target="../media/image93.emf"/><Relationship Id="rId7" Type="http://schemas.openxmlformats.org/officeDocument/2006/relationships/image" Target="../media/image97.emf"/><Relationship Id="rId12" Type="http://schemas.openxmlformats.org/officeDocument/2006/relationships/image" Target="../media/image102.wmf"/><Relationship Id="rId2" Type="http://schemas.openxmlformats.org/officeDocument/2006/relationships/image" Target="../media/image92.emf"/><Relationship Id="rId1" Type="http://schemas.openxmlformats.org/officeDocument/2006/relationships/image" Target="../media/image91.emf"/><Relationship Id="rId6" Type="http://schemas.openxmlformats.org/officeDocument/2006/relationships/image" Target="../media/image96.emf"/><Relationship Id="rId11" Type="http://schemas.openxmlformats.org/officeDocument/2006/relationships/image" Target="../media/image101.wmf"/><Relationship Id="rId5" Type="http://schemas.openxmlformats.org/officeDocument/2006/relationships/image" Target="../media/image95.emf"/><Relationship Id="rId15" Type="http://schemas.openxmlformats.org/officeDocument/2006/relationships/image" Target="../media/image105.emf"/><Relationship Id="rId10" Type="http://schemas.openxmlformats.org/officeDocument/2006/relationships/image" Target="../media/image100.emf"/><Relationship Id="rId4" Type="http://schemas.openxmlformats.org/officeDocument/2006/relationships/image" Target="../media/image94.emf"/><Relationship Id="rId9" Type="http://schemas.openxmlformats.org/officeDocument/2006/relationships/image" Target="../media/image99.emf"/><Relationship Id="rId14" Type="http://schemas.openxmlformats.org/officeDocument/2006/relationships/image" Target="../media/image10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4.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image" Target="../media/image139.wmf"/><Relationship Id="rId1" Type="http://schemas.openxmlformats.org/officeDocument/2006/relationships/image" Target="../media/image13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b="0"/>
            </a:lvl1pPr>
          </a:lstStyle>
          <a:p>
            <a:endParaRPr lang="en-US"/>
          </a:p>
        </p:txBody>
      </p:sp>
      <p:sp>
        <p:nvSpPr>
          <p:cNvPr id="4099"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b="0"/>
            </a:lvl1pPr>
          </a:lstStyle>
          <a:p>
            <a:endParaRPr lang="en-US"/>
          </a:p>
        </p:txBody>
      </p:sp>
      <p:sp>
        <p:nvSpPr>
          <p:cNvPr id="410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b="0"/>
            </a:lvl1pPr>
          </a:lstStyle>
          <a:p>
            <a:endParaRPr lang="en-US"/>
          </a:p>
        </p:txBody>
      </p:sp>
      <p:sp>
        <p:nvSpPr>
          <p:cNvPr id="4103"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b="0"/>
            </a:lvl1pPr>
          </a:lstStyle>
          <a:p>
            <a:fld id="{FF20F5B3-847A-4B52-829F-032535BA26AC}"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38169C-BA95-4761-961F-4F4AD81A31DD}"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87ACF3D-82D5-4102-897C-542A3F6D05E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E75DB0F-32F7-44E5-A6B1-8B088955F155}"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D672AD6-5CC1-4B25-B64F-2091B39AA331}"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010400" y="6534150"/>
            <a:ext cx="2133600" cy="476250"/>
          </a:xfrm>
        </p:spPr>
        <p:txBody>
          <a:bodyPr/>
          <a:lstStyle>
            <a:lvl1pPr>
              <a:defRPr/>
            </a:lvl1pPr>
          </a:lstStyle>
          <a:p>
            <a:fld id="{BF9D489C-FA5E-469C-9D70-D2AD398B02D1}"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488AED8-C741-474B-8C30-2062BB71FE6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11AFD4A-C02B-4420-AC0E-73D48BA63F8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4AAE11E-E4DA-4F6B-B1C8-5BA27A50D81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365D618-D065-4135-AD06-0DDDD2192E82}"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CBBD605-86EE-4DE6-BDAF-1DB5AA1DB5E8}"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492759F-B343-46D7-8DC0-D58312D1AED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6FC7EE9-68B9-4E75-816F-B2850F1AD803}"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b="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b="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0"/>
            </a:lvl1pPr>
          </a:lstStyle>
          <a:p>
            <a:fld id="{E435582C-AAA3-4E17-8F5E-9FEFC447BFE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10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60.png"/><Relationship Id="rId7" Type="http://schemas.openxmlformats.org/officeDocument/2006/relationships/image" Target="../media/image159.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23.bin"/><Relationship Id="rId5" Type="http://schemas.openxmlformats.org/officeDocument/2006/relationships/image" Target="../media/image162.wmf"/><Relationship Id="rId4" Type="http://schemas.openxmlformats.org/officeDocument/2006/relationships/image" Target="../media/image161.png"/></Relationships>
</file>

<file path=ppt/slides/_rels/slide104.x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66.wmf"/><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slideLayout" Target="../slideLayouts/slideLayout6.xml"/><Relationship Id="rId1" Type="http://schemas.openxmlformats.org/officeDocument/2006/relationships/vmlDrawing" Target="../drawings/vmlDrawing8.vml"/><Relationship Id="rId5" Type="http://schemas.openxmlformats.org/officeDocument/2006/relationships/image" Target="../media/image168.wmf"/><Relationship Id="rId4" Type="http://schemas.openxmlformats.org/officeDocument/2006/relationships/oleObject" Target="../embeddings/oleObject24.bin"/></Relationships>
</file>

<file path=ppt/slides/_rels/slide10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170.png"/><Relationship Id="rId5" Type="http://schemas.openxmlformats.org/officeDocument/2006/relationships/oleObject" Target="../embeddings/oleObject25.bin"/><Relationship Id="rId4" Type="http://schemas.openxmlformats.org/officeDocument/2006/relationships/image" Target="../media/image172.wmf"/></Relationships>
</file>

<file path=ppt/slides/_rels/slide10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8" Type="http://schemas.openxmlformats.org/officeDocument/2006/relationships/image" Target="../media/image180.emf"/><Relationship Id="rId3" Type="http://schemas.openxmlformats.org/officeDocument/2006/relationships/oleObject" Target="../embeddings/oleObject26.bin"/><Relationship Id="rId7"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79.emf"/><Relationship Id="rId11" Type="http://schemas.openxmlformats.org/officeDocument/2006/relationships/hyperlink" Target="http://www.slac.stanford.edu/spires/find/hep/www?rawcmd=FIND+AUTHOR+FRAUTSCHI+AND+title+statistical" TargetMode="External"/><Relationship Id="rId5" Type="http://schemas.openxmlformats.org/officeDocument/2006/relationships/oleObject" Target="../embeddings/oleObject27.bin"/><Relationship Id="rId10" Type="http://schemas.openxmlformats.org/officeDocument/2006/relationships/image" Target="../media/image181.emf"/><Relationship Id="rId4" Type="http://schemas.openxmlformats.org/officeDocument/2006/relationships/image" Target="../media/image178.emf"/><Relationship Id="rId9" Type="http://schemas.openxmlformats.org/officeDocument/2006/relationships/oleObject" Target="../embeddings/oleObject29.bin"/></Relationships>
</file>

<file path=ppt/slides/_rels/slide11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8" Type="http://schemas.openxmlformats.org/officeDocument/2006/relationships/image" Target="../media/image186.wmf"/><Relationship Id="rId13" Type="http://schemas.openxmlformats.org/officeDocument/2006/relationships/oleObject" Target="../embeddings/oleObject37.bin"/><Relationship Id="rId18" Type="http://schemas.openxmlformats.org/officeDocument/2006/relationships/oleObject" Target="../embeddings/oleObject42.bin"/><Relationship Id="rId3" Type="http://schemas.openxmlformats.org/officeDocument/2006/relationships/oleObject" Target="../embeddings/oleObject30.bin"/><Relationship Id="rId21" Type="http://schemas.openxmlformats.org/officeDocument/2006/relationships/image" Target="../media/image187.emf"/><Relationship Id="rId7" Type="http://schemas.openxmlformats.org/officeDocument/2006/relationships/oleObject" Target="../embeddings/oleObject32.bin"/><Relationship Id="rId12" Type="http://schemas.openxmlformats.org/officeDocument/2006/relationships/oleObject" Target="../embeddings/oleObject36.bin"/><Relationship Id="rId17" Type="http://schemas.openxmlformats.org/officeDocument/2006/relationships/oleObject" Target="../embeddings/oleObject41.bin"/><Relationship Id="rId2" Type="http://schemas.openxmlformats.org/officeDocument/2006/relationships/slideLayout" Target="../slideLayouts/slideLayout6.xml"/><Relationship Id="rId16" Type="http://schemas.openxmlformats.org/officeDocument/2006/relationships/oleObject" Target="../embeddings/oleObject40.bin"/><Relationship Id="rId20" Type="http://schemas.openxmlformats.org/officeDocument/2006/relationships/oleObject" Target="../embeddings/oleObject43.bin"/><Relationship Id="rId1" Type="http://schemas.openxmlformats.org/officeDocument/2006/relationships/vmlDrawing" Target="../drawings/vmlDrawing11.vml"/><Relationship Id="rId6" Type="http://schemas.openxmlformats.org/officeDocument/2006/relationships/image" Target="../media/image185.wmf"/><Relationship Id="rId11" Type="http://schemas.openxmlformats.org/officeDocument/2006/relationships/oleObject" Target="../embeddings/oleObject35.bin"/><Relationship Id="rId5" Type="http://schemas.openxmlformats.org/officeDocument/2006/relationships/oleObject" Target="../embeddings/oleObject31.bin"/><Relationship Id="rId15" Type="http://schemas.openxmlformats.org/officeDocument/2006/relationships/oleObject" Target="../embeddings/oleObject39.bin"/><Relationship Id="rId23" Type="http://schemas.openxmlformats.org/officeDocument/2006/relationships/oleObject" Target="../embeddings/oleObject44.bin"/><Relationship Id="rId10" Type="http://schemas.openxmlformats.org/officeDocument/2006/relationships/oleObject" Target="../embeddings/oleObject34.bin"/><Relationship Id="rId19" Type="http://schemas.openxmlformats.org/officeDocument/2006/relationships/image" Target="../media/image159.png"/><Relationship Id="rId4" Type="http://schemas.openxmlformats.org/officeDocument/2006/relationships/image" Target="../media/image184.png"/><Relationship Id="rId9" Type="http://schemas.openxmlformats.org/officeDocument/2006/relationships/oleObject" Target="../embeddings/oleObject33.bin"/><Relationship Id="rId14" Type="http://schemas.openxmlformats.org/officeDocument/2006/relationships/oleObject" Target="../embeddings/oleObject38.bin"/><Relationship Id="rId22" Type="http://schemas.openxmlformats.org/officeDocument/2006/relationships/image" Target="../media/image162.wm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88.w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12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w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slideLayout" Target="../slideLayouts/slideLayout6.xml"/><Relationship Id="rId1" Type="http://schemas.openxmlformats.org/officeDocument/2006/relationships/vmlDrawing" Target="../drawings/vmlDrawing12.vml"/><Relationship Id="rId5" Type="http://schemas.openxmlformats.org/officeDocument/2006/relationships/image" Target="../media/image195.wmf"/><Relationship Id="rId4" Type="http://schemas.openxmlformats.org/officeDocument/2006/relationships/oleObject" Target="../embeddings/oleObject45.bin"/></Relationships>
</file>

<file path=ppt/slides/_rels/slide124.xml.rels><?xml version="1.0" encoding="UTF-8" standalone="yes"?>
<Relationships xmlns="http://schemas.openxmlformats.org/package/2006/relationships"><Relationship Id="rId2" Type="http://schemas.openxmlformats.org/officeDocument/2006/relationships/image" Target="../media/image197.wmf"/><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200.emf"/><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0.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206.wmf"/><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oleObject" Target="../embeddings/oleObject47.bin"/><Relationship Id="rId5" Type="http://schemas.openxmlformats.org/officeDocument/2006/relationships/image" Target="../media/image205.wmf"/><Relationship Id="rId4" Type="http://schemas.openxmlformats.org/officeDocument/2006/relationships/oleObject" Target="../embeddings/oleObject46.bin"/></Relationships>
</file>

<file path=ppt/slides/_rels/slide133.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209.wmf"/><Relationship Id="rId4" Type="http://schemas.openxmlformats.org/officeDocument/2006/relationships/oleObject" Target="../embeddings/oleObject48.bin"/></Relationships>
</file>

<file path=ppt/slides/_rels/slide135.xml.rels><?xml version="1.0" encoding="UTF-8" standalone="yes"?>
<Relationships xmlns="http://schemas.openxmlformats.org/package/2006/relationships"><Relationship Id="rId8" Type="http://schemas.openxmlformats.org/officeDocument/2006/relationships/oleObject" Target="../embeddings/oleObject51.bin"/><Relationship Id="rId3" Type="http://schemas.openxmlformats.org/officeDocument/2006/relationships/image" Target="../media/image215.png"/><Relationship Id="rId7" Type="http://schemas.openxmlformats.org/officeDocument/2006/relationships/image" Target="../media/image212.wmf"/><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50.bin"/><Relationship Id="rId11" Type="http://schemas.openxmlformats.org/officeDocument/2006/relationships/image" Target="../media/image214.wmf"/><Relationship Id="rId5" Type="http://schemas.openxmlformats.org/officeDocument/2006/relationships/image" Target="../media/image211.wmf"/><Relationship Id="rId10" Type="http://schemas.openxmlformats.org/officeDocument/2006/relationships/oleObject" Target="../embeddings/oleObject52.bin"/><Relationship Id="rId4" Type="http://schemas.openxmlformats.org/officeDocument/2006/relationships/oleObject" Target="../embeddings/oleObject49.bin"/><Relationship Id="rId9" Type="http://schemas.openxmlformats.org/officeDocument/2006/relationships/image" Target="../media/image213.wmf"/></Relationships>
</file>

<file path=ppt/slides/_rels/slide136.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219.emf"/><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 Id="rId4" Type="http://schemas.openxmlformats.org/officeDocument/2006/relationships/image" Target="../media/image22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225.png"/><Relationship Id="rId4" Type="http://schemas.openxmlformats.org/officeDocument/2006/relationships/image" Target="../media/image224.png"/></Relationships>
</file>

<file path=ppt/slides/_rels/slide141.xml.rels><?xml version="1.0" encoding="UTF-8" standalone="yes"?>
<Relationships xmlns="http://schemas.openxmlformats.org/package/2006/relationships"><Relationship Id="rId2" Type="http://schemas.openxmlformats.org/officeDocument/2006/relationships/image" Target="../media/image226.emf"/><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 Id="rId4" Type="http://schemas.openxmlformats.org/officeDocument/2006/relationships/image" Target="../media/image229.png"/></Relationships>
</file>

<file path=ppt/slides/_rels/slide143.xml.rels><?xml version="1.0" encoding="UTF-8" standalone="yes"?>
<Relationships xmlns="http://schemas.openxmlformats.org/package/2006/relationships"><Relationship Id="rId8" Type="http://schemas.openxmlformats.org/officeDocument/2006/relationships/hyperlink" Target="https://en.wikipedia.org/wiki/United_States_dollar" TargetMode="External"/><Relationship Id="rId3" Type="http://schemas.openxmlformats.org/officeDocument/2006/relationships/hyperlink" Target="https://en.wikipedia.org/wiki/Publicity_stunt" TargetMode="External"/><Relationship Id="rId7" Type="http://schemas.openxmlformats.org/officeDocument/2006/relationships/hyperlink" Target="https://en.wikipedia.org/wiki/Crush,_Texas#cite_note-1" TargetMode="External"/><Relationship Id="rId2" Type="http://schemas.openxmlformats.org/officeDocument/2006/relationships/image" Target="../media/image230.png"/><Relationship Id="rId1" Type="http://schemas.openxmlformats.org/officeDocument/2006/relationships/slideLayout" Target="../slideLayouts/slideLayout6.xml"/><Relationship Id="rId6" Type="http://schemas.openxmlformats.org/officeDocument/2006/relationships/hyperlink" Target="https://en.wikipedia.org/wiki/Spectacle" TargetMode="External"/><Relationship Id="rId5" Type="http://schemas.openxmlformats.org/officeDocument/2006/relationships/hyperlink" Target="https://en.wikipedia.org/wiki/Train_wreck" TargetMode="External"/><Relationship Id="rId10" Type="http://schemas.openxmlformats.org/officeDocument/2006/relationships/hyperlink" Target="https://en.wikipedia.org/wiki/Boiler_explosion" TargetMode="External"/><Relationship Id="rId4" Type="http://schemas.openxmlformats.org/officeDocument/2006/relationships/hyperlink" Target="https://en.wikipedia.org/wiki/Missouri-Kansas-Texas_Railroad" TargetMode="External"/><Relationship Id="rId9" Type="http://schemas.openxmlformats.org/officeDocument/2006/relationships/hyperlink" Target="https://en.wikipedia.org/wiki/Boiler" TargetMode="Externa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232.wmf"/><Relationship Id="rId2" Type="http://schemas.openxmlformats.org/officeDocument/2006/relationships/image" Target="../media/image231.jpe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235.emf"/><Relationship Id="rId2" Type="http://schemas.openxmlformats.org/officeDocument/2006/relationships/image" Target="../media/image234.wmf"/><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6.xml"/><Relationship Id="rId1" Type="http://schemas.openxmlformats.org/officeDocument/2006/relationships/vmlDrawing" Target="../drawings/vmlDrawing16.vml"/><Relationship Id="rId4" Type="http://schemas.openxmlformats.org/officeDocument/2006/relationships/image" Target="../media/image236.wmf"/></Relationships>
</file>

<file path=ppt/slides/_rels/slide149.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6.xml"/><Relationship Id="rId1" Type="http://schemas.openxmlformats.org/officeDocument/2006/relationships/vmlDrawing" Target="../drawings/vmlDrawing17.vml"/><Relationship Id="rId4" Type="http://schemas.openxmlformats.org/officeDocument/2006/relationships/image" Target="../media/image237.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239.emf"/><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41.emf"/><Relationship Id="rId2" Type="http://schemas.openxmlformats.org/officeDocument/2006/relationships/image" Target="../media/image240.emf"/><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42.emf"/><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249.g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jpeg"/><Relationship Id="rId7" Type="http://schemas.openxmlformats.org/officeDocument/2006/relationships/image" Target="../media/image28.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1.wmf"/><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gif"/></Relationships>
</file>

<file path=ppt/slides/_rels/slide2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73.jpeg"/></Relationships>
</file>

<file path=ppt/slides/_rels/slide4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93.emf"/><Relationship Id="rId13" Type="http://schemas.openxmlformats.org/officeDocument/2006/relationships/oleObject" Target="../embeddings/oleObject7.bin"/><Relationship Id="rId18" Type="http://schemas.openxmlformats.org/officeDocument/2006/relationships/image" Target="../media/image98.emf"/><Relationship Id="rId26" Type="http://schemas.openxmlformats.org/officeDocument/2006/relationships/image" Target="../media/image102.wmf"/><Relationship Id="rId3" Type="http://schemas.openxmlformats.org/officeDocument/2006/relationships/oleObject" Target="../embeddings/oleObject2.bin"/><Relationship Id="rId21" Type="http://schemas.openxmlformats.org/officeDocument/2006/relationships/oleObject" Target="../embeddings/oleObject11.bin"/><Relationship Id="rId7" Type="http://schemas.openxmlformats.org/officeDocument/2006/relationships/oleObject" Target="../embeddings/oleObject4.bin"/><Relationship Id="rId12" Type="http://schemas.openxmlformats.org/officeDocument/2006/relationships/image" Target="../media/image95.emf"/><Relationship Id="rId17" Type="http://schemas.openxmlformats.org/officeDocument/2006/relationships/oleObject" Target="../embeddings/oleObject9.bin"/><Relationship Id="rId25" Type="http://schemas.openxmlformats.org/officeDocument/2006/relationships/oleObject" Target="../embeddings/oleObject13.bin"/><Relationship Id="rId2" Type="http://schemas.openxmlformats.org/officeDocument/2006/relationships/slideLayout" Target="../slideLayouts/slideLayout6.xml"/><Relationship Id="rId16" Type="http://schemas.openxmlformats.org/officeDocument/2006/relationships/image" Target="../media/image97.emf"/><Relationship Id="rId20" Type="http://schemas.openxmlformats.org/officeDocument/2006/relationships/image" Target="../media/image99.emf"/><Relationship Id="rId29" Type="http://schemas.openxmlformats.org/officeDocument/2006/relationships/oleObject" Target="../embeddings/oleObject15.bin"/><Relationship Id="rId1" Type="http://schemas.openxmlformats.org/officeDocument/2006/relationships/vmlDrawing" Target="../drawings/vmlDrawing2.vml"/><Relationship Id="rId6" Type="http://schemas.openxmlformats.org/officeDocument/2006/relationships/image" Target="../media/image92.emf"/><Relationship Id="rId11" Type="http://schemas.openxmlformats.org/officeDocument/2006/relationships/oleObject" Target="../embeddings/oleObject6.bin"/><Relationship Id="rId24" Type="http://schemas.openxmlformats.org/officeDocument/2006/relationships/image" Target="../media/image101.wmf"/><Relationship Id="rId32" Type="http://schemas.openxmlformats.org/officeDocument/2006/relationships/image" Target="../media/image105.emf"/><Relationship Id="rId5" Type="http://schemas.openxmlformats.org/officeDocument/2006/relationships/oleObject" Target="../embeddings/oleObject3.bin"/><Relationship Id="rId15" Type="http://schemas.openxmlformats.org/officeDocument/2006/relationships/oleObject" Target="../embeddings/oleObject8.bin"/><Relationship Id="rId23" Type="http://schemas.openxmlformats.org/officeDocument/2006/relationships/oleObject" Target="../embeddings/oleObject12.bin"/><Relationship Id="rId28" Type="http://schemas.openxmlformats.org/officeDocument/2006/relationships/image" Target="../media/image103.emf"/><Relationship Id="rId10" Type="http://schemas.openxmlformats.org/officeDocument/2006/relationships/image" Target="../media/image94.emf"/><Relationship Id="rId19" Type="http://schemas.openxmlformats.org/officeDocument/2006/relationships/oleObject" Target="../embeddings/oleObject10.bin"/><Relationship Id="rId31" Type="http://schemas.openxmlformats.org/officeDocument/2006/relationships/oleObject" Target="../embeddings/oleObject16.bin"/><Relationship Id="rId4" Type="http://schemas.openxmlformats.org/officeDocument/2006/relationships/image" Target="../media/image91.emf"/><Relationship Id="rId9" Type="http://schemas.openxmlformats.org/officeDocument/2006/relationships/oleObject" Target="../embeddings/oleObject5.bin"/><Relationship Id="rId14" Type="http://schemas.openxmlformats.org/officeDocument/2006/relationships/image" Target="../media/image96.emf"/><Relationship Id="rId22" Type="http://schemas.openxmlformats.org/officeDocument/2006/relationships/image" Target="../media/image100.emf"/><Relationship Id="rId27" Type="http://schemas.openxmlformats.org/officeDocument/2006/relationships/oleObject" Target="../embeddings/oleObject14.bin"/><Relationship Id="rId30" Type="http://schemas.openxmlformats.org/officeDocument/2006/relationships/image" Target="../media/image104.emf"/></Relationships>
</file>

<file path=ppt/slides/_rels/slide61.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6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w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124.emf"/><Relationship Id="rId4" Type="http://schemas.openxmlformats.org/officeDocument/2006/relationships/oleObject" Target="../embeddings/oleObject17.bin"/></Relationships>
</file>

<file path=ppt/slides/_rels/slide7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35.w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40.wmf"/><Relationship Id="rId3" Type="http://schemas.openxmlformats.org/officeDocument/2006/relationships/oleObject" Target="../embeddings/oleObject18.bin"/><Relationship Id="rId7" Type="http://schemas.openxmlformats.org/officeDocument/2006/relationships/oleObject" Target="../embeddings/oleObject20.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139.wmf"/><Relationship Id="rId5" Type="http://schemas.openxmlformats.org/officeDocument/2006/relationships/oleObject" Target="../embeddings/oleObject19.bin"/><Relationship Id="rId4" Type="http://schemas.openxmlformats.org/officeDocument/2006/relationships/image" Target="../media/image138.wmf"/></Relationships>
</file>

<file path=ppt/slides/_rels/slide9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hyperlink" Target="http://dustbunny.physics.indiana.edu/HallD/Overview.html" TargetMode="Externa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png"/></Relationships>
</file>

<file path=ppt/slides/_rels/slide93.xml.rels><?xml version="1.0" encoding="UTF-8" standalone="yes"?>
<Relationships xmlns="http://schemas.openxmlformats.org/package/2006/relationships"><Relationship Id="rId3" Type="http://schemas.openxmlformats.org/officeDocument/2006/relationships/image" Target="../media/image146.gif"/><Relationship Id="rId2" Type="http://schemas.openxmlformats.org/officeDocument/2006/relationships/image" Target="../media/image145.gif"/><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94.xml.rels><?xml version="1.0" encoding="UTF-8" standalone="yes"?>
<Relationships xmlns="http://schemas.openxmlformats.org/package/2006/relationships"><Relationship Id="rId2" Type="http://schemas.openxmlformats.org/officeDocument/2006/relationships/image" Target="../media/image148.wmf"/><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49.wmf"/><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50.wmf"/><Relationship Id="rId5" Type="http://schemas.openxmlformats.org/officeDocument/2006/relationships/oleObject" Target="../embeddings/oleObject21.bin"/><Relationship Id="rId4" Type="http://schemas.openxmlformats.org/officeDocument/2006/relationships/image" Target="../media/image152.png"/></Relationships>
</file>

<file path=ppt/slides/_rels/slide9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53.wmf"/><Relationship Id="rId4" Type="http://schemas.openxmlformats.org/officeDocument/2006/relationships/oleObject" Target="../embeddings/oleObject2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
        <p:nvSpPr>
          <p:cNvPr id="3" name="Slide Number Placeholder 2"/>
          <p:cNvSpPr>
            <a:spLocks noGrp="1"/>
          </p:cNvSpPr>
          <p:nvPr>
            <p:ph type="sldNum" sz="quarter" idx="12"/>
          </p:nvPr>
        </p:nvSpPr>
        <p:spPr/>
        <p:txBody>
          <a:bodyPr/>
          <a:lstStyle/>
          <a:p>
            <a:fld id="{4365D618-D065-4135-AD06-0DDDD2192E82}" type="slidenum">
              <a:rPr lang="en-US" smtClean="0"/>
              <a:pPr/>
              <a:t>1</a:t>
            </a:fld>
            <a:endParaRPr lang="en-US"/>
          </a:p>
        </p:txBody>
      </p:sp>
      <p:sp>
        <p:nvSpPr>
          <p:cNvPr id="4" name="TextBox 3"/>
          <p:cNvSpPr txBox="1"/>
          <p:nvPr/>
        </p:nvSpPr>
        <p:spPr>
          <a:xfrm>
            <a:off x="685800" y="609600"/>
            <a:ext cx="7444667" cy="830997"/>
          </a:xfrm>
          <a:prstGeom prst="rect">
            <a:avLst/>
          </a:prstGeom>
          <a:noFill/>
        </p:spPr>
        <p:txBody>
          <a:bodyPr wrap="none" rtlCol="0">
            <a:spAutoFit/>
          </a:bodyPr>
          <a:lstStyle/>
          <a:p>
            <a:r>
              <a:rPr lang="en-US" sz="4800" dirty="0"/>
              <a:t>Nominal Lecture #3 Start</a:t>
            </a:r>
          </a:p>
        </p:txBody>
      </p:sp>
    </p:spTree>
    <p:extLst>
      <p:ext uri="{BB962C8B-B14F-4D97-AF65-F5344CB8AC3E}">
        <p14:creationId xmlns:p14="http://schemas.microsoft.com/office/powerpoint/2010/main" val="586537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10</a:t>
            </a:fld>
            <a:endParaRPr lang="en-US"/>
          </a:p>
        </p:txBody>
      </p:sp>
      <p:sp>
        <p:nvSpPr>
          <p:cNvPr id="8" name="Rectangle 7"/>
          <p:cNvSpPr/>
          <p:nvPr/>
        </p:nvSpPr>
        <p:spPr>
          <a:xfrm>
            <a:off x="3230421" y="6542973"/>
            <a:ext cx="2713179" cy="307777"/>
          </a:xfrm>
          <a:prstGeom prst="rect">
            <a:avLst/>
          </a:prstGeom>
        </p:spPr>
        <p:txBody>
          <a:bodyPr wrap="none">
            <a:spAutoFit/>
          </a:bodyPr>
          <a:lstStyle/>
          <a:p>
            <a:r>
              <a:rPr lang="en-US" b="0" dirty="0"/>
              <a:t>https://arxiv.org/abs/1607.01711</a:t>
            </a:r>
          </a:p>
        </p:txBody>
      </p:sp>
      <p:pic>
        <p:nvPicPr>
          <p:cNvPr id="9" name="Picture 8"/>
          <p:cNvPicPr>
            <a:picLocks noChangeAspect="1"/>
          </p:cNvPicPr>
          <p:nvPr/>
        </p:nvPicPr>
        <p:blipFill rotWithShape="1">
          <a:blip r:embed="rId2"/>
          <a:srcRect t="28104" r="22291" b="20938"/>
          <a:stretch/>
        </p:blipFill>
        <p:spPr>
          <a:xfrm>
            <a:off x="792650" y="762000"/>
            <a:ext cx="7436950" cy="2743200"/>
          </a:xfrm>
          <a:prstGeom prst="rect">
            <a:avLst/>
          </a:prstGeom>
          <a:ln>
            <a:solidFill>
              <a:schemeClr val="tx1"/>
            </a:solidFill>
          </a:ln>
        </p:spPr>
      </p:pic>
      <p:grpSp>
        <p:nvGrpSpPr>
          <p:cNvPr id="11" name="Group 10"/>
          <p:cNvGrpSpPr/>
          <p:nvPr/>
        </p:nvGrpSpPr>
        <p:grpSpPr>
          <a:xfrm>
            <a:off x="152400" y="3733800"/>
            <a:ext cx="8903859" cy="2514600"/>
            <a:chOff x="576010" y="3048000"/>
            <a:chExt cx="8367251" cy="2057400"/>
          </a:xfrm>
        </p:grpSpPr>
        <p:pic>
          <p:nvPicPr>
            <p:cNvPr id="5" name="Picture 4"/>
            <p:cNvPicPr>
              <a:picLocks noChangeAspect="1"/>
            </p:cNvPicPr>
            <p:nvPr/>
          </p:nvPicPr>
          <p:blipFill>
            <a:blip r:embed="rId3"/>
            <a:stretch>
              <a:fillRect/>
            </a:stretch>
          </p:blipFill>
          <p:spPr>
            <a:xfrm>
              <a:off x="6934200" y="3048000"/>
              <a:ext cx="2009061" cy="1981200"/>
            </a:xfrm>
            <a:prstGeom prst="rect">
              <a:avLst/>
            </a:prstGeom>
          </p:spPr>
        </p:pic>
        <p:pic>
          <p:nvPicPr>
            <p:cNvPr id="6" name="Picture 5"/>
            <p:cNvPicPr>
              <a:picLocks noChangeAspect="1"/>
            </p:cNvPicPr>
            <p:nvPr/>
          </p:nvPicPr>
          <p:blipFill>
            <a:blip r:embed="rId4"/>
            <a:stretch>
              <a:fillRect/>
            </a:stretch>
          </p:blipFill>
          <p:spPr>
            <a:xfrm>
              <a:off x="4876800" y="3048000"/>
              <a:ext cx="1870647" cy="1991914"/>
            </a:xfrm>
            <a:prstGeom prst="rect">
              <a:avLst/>
            </a:prstGeom>
          </p:spPr>
        </p:pic>
        <p:pic>
          <p:nvPicPr>
            <p:cNvPr id="7" name="Picture 6"/>
            <p:cNvPicPr>
              <a:picLocks noChangeAspect="1"/>
            </p:cNvPicPr>
            <p:nvPr/>
          </p:nvPicPr>
          <p:blipFill rotWithShape="1">
            <a:blip r:embed="rId5"/>
            <a:srcRect t="45446"/>
            <a:stretch/>
          </p:blipFill>
          <p:spPr>
            <a:xfrm>
              <a:off x="576010" y="3069173"/>
              <a:ext cx="2319590" cy="2036227"/>
            </a:xfrm>
            <a:prstGeom prst="rect">
              <a:avLst/>
            </a:prstGeom>
          </p:spPr>
        </p:pic>
        <p:pic>
          <p:nvPicPr>
            <p:cNvPr id="10" name="Picture 9"/>
            <p:cNvPicPr>
              <a:picLocks noChangeAspect="1"/>
            </p:cNvPicPr>
            <p:nvPr/>
          </p:nvPicPr>
          <p:blipFill rotWithShape="1">
            <a:blip r:embed="rId5"/>
            <a:srcRect b="51964"/>
            <a:stretch/>
          </p:blipFill>
          <p:spPr>
            <a:xfrm>
              <a:off x="2564660" y="3048000"/>
              <a:ext cx="2464540" cy="1905000"/>
            </a:xfrm>
            <a:prstGeom prst="rect">
              <a:avLst/>
            </a:prstGeom>
          </p:spPr>
        </p:pic>
      </p:grpSp>
      <p:sp>
        <p:nvSpPr>
          <p:cNvPr id="12" name="TextBox 11"/>
          <p:cNvSpPr txBox="1"/>
          <p:nvPr/>
        </p:nvSpPr>
        <p:spPr>
          <a:xfrm>
            <a:off x="592739" y="86380"/>
            <a:ext cx="7941661" cy="523220"/>
          </a:xfrm>
          <a:prstGeom prst="rect">
            <a:avLst/>
          </a:prstGeom>
          <a:noFill/>
        </p:spPr>
        <p:txBody>
          <a:bodyPr wrap="none" rtlCol="0">
            <a:spAutoFit/>
          </a:bodyPr>
          <a:lstStyle/>
          <a:p>
            <a:r>
              <a:rPr lang="en-US" sz="2800" b="0" u="sng" dirty="0"/>
              <a:t>Proton Imagined on the </a:t>
            </a:r>
            <a:r>
              <a:rPr lang="en-US" sz="2800" b="0" u="sng" dirty="0" err="1"/>
              <a:t>Yoctosecond</a:t>
            </a:r>
            <a:r>
              <a:rPr lang="en-US" sz="2800" b="0" u="sng" dirty="0"/>
              <a:t> Time Scale</a:t>
            </a:r>
          </a:p>
        </p:txBody>
      </p:sp>
    </p:spTree>
    <p:extLst>
      <p:ext uri="{BB962C8B-B14F-4D97-AF65-F5344CB8AC3E}">
        <p14:creationId xmlns:p14="http://schemas.microsoft.com/office/powerpoint/2010/main" val="31083798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lide Number Placeholder 3"/>
          <p:cNvSpPr>
            <a:spLocks noGrp="1"/>
          </p:cNvSpPr>
          <p:nvPr>
            <p:ph type="sldNum" sz="quarter" idx="12"/>
          </p:nvPr>
        </p:nvSpPr>
        <p:spPr/>
        <p:txBody>
          <a:bodyPr/>
          <a:lstStyle/>
          <a:p>
            <a:fld id="{EA1F4AA9-6E48-451A-89FB-462B26D0CED9}" type="slidenum">
              <a:rPr lang="en-US"/>
              <a:pPr/>
              <a:t>100</a:t>
            </a:fld>
            <a:endParaRPr lang="en-US"/>
          </a:p>
        </p:txBody>
      </p:sp>
      <p:sp>
        <p:nvSpPr>
          <p:cNvPr id="158724" name="Text Box 4"/>
          <p:cNvSpPr txBox="1">
            <a:spLocks noChangeArrowheads="1"/>
          </p:cNvSpPr>
          <p:nvPr/>
        </p:nvSpPr>
        <p:spPr bwMode="auto">
          <a:xfrm>
            <a:off x="152400" y="914400"/>
            <a:ext cx="8909050" cy="946150"/>
          </a:xfrm>
          <a:prstGeom prst="rect">
            <a:avLst/>
          </a:prstGeom>
          <a:noFill/>
          <a:ln w="9525">
            <a:noFill/>
            <a:miter lim="800000"/>
            <a:headEnd/>
            <a:tailEnd/>
          </a:ln>
          <a:effectLst/>
        </p:spPr>
        <p:txBody>
          <a:bodyPr>
            <a:spAutoFit/>
          </a:bodyPr>
          <a:lstStyle/>
          <a:p>
            <a:r>
              <a:rPr lang="en-US" sz="2800" b="0">
                <a:cs typeface="Arial" charset="0"/>
              </a:rPr>
              <a:t>Suppression of forward hadrons generically consistent with saturation of low-x gluons.</a:t>
            </a:r>
          </a:p>
        </p:txBody>
      </p:sp>
      <p:grpSp>
        <p:nvGrpSpPr>
          <p:cNvPr id="2" name="Group 5"/>
          <p:cNvGrpSpPr>
            <a:grpSpLocks/>
          </p:cNvGrpSpPr>
          <p:nvPr/>
        </p:nvGrpSpPr>
        <p:grpSpPr bwMode="auto">
          <a:xfrm>
            <a:off x="4800600" y="1752600"/>
            <a:ext cx="4191000" cy="4525963"/>
            <a:chOff x="240" y="1248"/>
            <a:chExt cx="2640" cy="2851"/>
          </a:xfrm>
        </p:grpSpPr>
        <p:grpSp>
          <p:nvGrpSpPr>
            <p:cNvPr id="3" name="Group 6"/>
            <p:cNvGrpSpPr>
              <a:grpSpLocks/>
            </p:cNvGrpSpPr>
            <p:nvPr/>
          </p:nvGrpSpPr>
          <p:grpSpPr bwMode="auto">
            <a:xfrm>
              <a:off x="240" y="1248"/>
              <a:ext cx="2640" cy="2851"/>
              <a:chOff x="144" y="1152"/>
              <a:chExt cx="2640" cy="2851"/>
            </a:xfrm>
          </p:grpSpPr>
          <p:pic>
            <p:nvPicPr>
              <p:cNvPr id="158727" name="Picture 7"/>
              <p:cNvPicPr>
                <a:picLocks noChangeAspect="1" noChangeArrowheads="1"/>
              </p:cNvPicPr>
              <p:nvPr/>
            </p:nvPicPr>
            <p:blipFill>
              <a:blip r:embed="rId2" cstate="print"/>
              <a:srcRect l="34622" r="33659"/>
              <a:stretch>
                <a:fillRect/>
              </a:stretch>
            </p:blipFill>
            <p:spPr bwMode="auto">
              <a:xfrm>
                <a:off x="480" y="1152"/>
                <a:ext cx="2304" cy="2851"/>
              </a:xfrm>
              <a:prstGeom prst="rect">
                <a:avLst/>
              </a:prstGeom>
              <a:noFill/>
              <a:ln w="9525">
                <a:noFill/>
                <a:miter lim="800000"/>
                <a:headEnd/>
                <a:tailEnd/>
              </a:ln>
              <a:effectLst/>
            </p:spPr>
          </p:pic>
          <p:pic>
            <p:nvPicPr>
              <p:cNvPr id="158728" name="Picture 8"/>
              <p:cNvPicPr>
                <a:picLocks noChangeAspect="1" noChangeArrowheads="1"/>
              </p:cNvPicPr>
              <p:nvPr/>
            </p:nvPicPr>
            <p:blipFill>
              <a:blip r:embed="rId2" cstate="print"/>
              <a:srcRect r="65358"/>
              <a:stretch>
                <a:fillRect/>
              </a:stretch>
            </p:blipFill>
            <p:spPr bwMode="auto">
              <a:xfrm>
                <a:off x="144" y="1152"/>
                <a:ext cx="2640" cy="2851"/>
              </a:xfrm>
              <a:prstGeom prst="rect">
                <a:avLst/>
              </a:prstGeom>
              <a:noFill/>
              <a:ln w="9525">
                <a:noFill/>
                <a:miter lim="800000"/>
                <a:headEnd/>
                <a:tailEnd/>
              </a:ln>
              <a:effectLst/>
            </p:spPr>
          </p:pic>
          <p:pic>
            <p:nvPicPr>
              <p:cNvPr id="158729" name="Picture 9"/>
              <p:cNvPicPr>
                <a:picLocks noChangeAspect="1" noChangeArrowheads="1"/>
              </p:cNvPicPr>
              <p:nvPr/>
            </p:nvPicPr>
            <p:blipFill>
              <a:blip r:embed="rId2" cstate="print"/>
              <a:srcRect l="65378"/>
              <a:stretch>
                <a:fillRect/>
              </a:stretch>
            </p:blipFill>
            <p:spPr bwMode="auto">
              <a:xfrm>
                <a:off x="480" y="1152"/>
                <a:ext cx="2304" cy="2851"/>
              </a:xfrm>
              <a:prstGeom prst="rect">
                <a:avLst/>
              </a:prstGeom>
              <a:noFill/>
              <a:ln w="9525">
                <a:noFill/>
                <a:miter lim="800000"/>
                <a:headEnd/>
                <a:tailEnd/>
              </a:ln>
              <a:effectLst/>
            </p:spPr>
          </p:pic>
        </p:grpSp>
        <p:sp>
          <p:nvSpPr>
            <p:cNvPr id="158730" name="Rectangle 10"/>
            <p:cNvSpPr>
              <a:spLocks noChangeArrowheads="1"/>
            </p:cNvSpPr>
            <p:nvPr/>
          </p:nvSpPr>
          <p:spPr bwMode="auto">
            <a:xfrm>
              <a:off x="1008" y="1488"/>
              <a:ext cx="1584" cy="864"/>
            </a:xfrm>
            <a:prstGeom prst="rect">
              <a:avLst/>
            </a:prstGeom>
            <a:solidFill>
              <a:schemeClr val="bg1"/>
            </a:solidFill>
            <a:ln w="9525">
              <a:solidFill>
                <a:schemeClr val="bg1"/>
              </a:solidFill>
              <a:miter lim="800000"/>
              <a:headEnd/>
              <a:tailEnd/>
            </a:ln>
            <a:effectLst/>
          </p:spPr>
          <p:txBody>
            <a:bodyPr wrap="none" anchor="ctr"/>
            <a:lstStyle/>
            <a:p>
              <a:endParaRPr lang="en-US"/>
            </a:p>
          </p:txBody>
        </p:sp>
        <p:grpSp>
          <p:nvGrpSpPr>
            <p:cNvPr id="4" name="Group 11"/>
            <p:cNvGrpSpPr>
              <a:grpSpLocks/>
            </p:cNvGrpSpPr>
            <p:nvPr/>
          </p:nvGrpSpPr>
          <p:grpSpPr bwMode="auto">
            <a:xfrm>
              <a:off x="1056" y="1488"/>
              <a:ext cx="1200" cy="452"/>
              <a:chOff x="2304" y="1372"/>
              <a:chExt cx="1200" cy="452"/>
            </a:xfrm>
          </p:grpSpPr>
          <p:sp>
            <p:nvSpPr>
              <p:cNvPr id="158732" name="Line 12"/>
              <p:cNvSpPr>
                <a:spLocks noChangeShapeType="1"/>
              </p:cNvSpPr>
              <p:nvPr/>
            </p:nvSpPr>
            <p:spPr bwMode="auto">
              <a:xfrm flipH="1">
                <a:off x="2736" y="1678"/>
                <a:ext cx="432" cy="0"/>
              </a:xfrm>
              <a:prstGeom prst="line">
                <a:avLst/>
              </a:prstGeom>
              <a:noFill/>
              <a:ln w="31750">
                <a:solidFill>
                  <a:schemeClr val="tx1"/>
                </a:solidFill>
                <a:round/>
                <a:headEnd/>
                <a:tailEnd type="triangle" w="lg" len="lg"/>
              </a:ln>
              <a:effectLst/>
            </p:spPr>
            <p:txBody>
              <a:bodyPr/>
              <a:lstStyle/>
              <a:p>
                <a:endParaRPr lang="en-US"/>
              </a:p>
            </p:txBody>
          </p:sp>
          <p:sp>
            <p:nvSpPr>
              <p:cNvPr id="158733" name="Line 13"/>
              <p:cNvSpPr>
                <a:spLocks noChangeShapeType="1"/>
              </p:cNvSpPr>
              <p:nvPr/>
            </p:nvSpPr>
            <p:spPr bwMode="auto">
              <a:xfrm flipH="1">
                <a:off x="2752" y="1670"/>
                <a:ext cx="432" cy="0"/>
              </a:xfrm>
              <a:prstGeom prst="line">
                <a:avLst/>
              </a:prstGeom>
              <a:noFill/>
              <a:ln w="31750">
                <a:solidFill>
                  <a:srgbClr val="F3DD6F"/>
                </a:solidFill>
                <a:round/>
                <a:headEnd/>
                <a:tailEnd type="triangle" w="lg" len="lg"/>
              </a:ln>
              <a:effectLst/>
            </p:spPr>
            <p:txBody>
              <a:bodyPr/>
              <a:lstStyle/>
              <a:p>
                <a:endParaRPr lang="en-US"/>
              </a:p>
            </p:txBody>
          </p:sp>
          <p:sp>
            <p:nvSpPr>
              <p:cNvPr id="158734" name="Line 14"/>
              <p:cNvSpPr>
                <a:spLocks noChangeShapeType="1"/>
              </p:cNvSpPr>
              <p:nvPr/>
            </p:nvSpPr>
            <p:spPr bwMode="auto">
              <a:xfrm>
                <a:off x="2506" y="1509"/>
                <a:ext cx="432" cy="0"/>
              </a:xfrm>
              <a:prstGeom prst="line">
                <a:avLst/>
              </a:prstGeom>
              <a:noFill/>
              <a:ln w="31750">
                <a:solidFill>
                  <a:schemeClr val="accent2"/>
                </a:solidFill>
                <a:round/>
                <a:headEnd/>
                <a:tailEnd type="triangle" w="lg" len="lg"/>
              </a:ln>
              <a:effectLst/>
            </p:spPr>
            <p:txBody>
              <a:bodyPr/>
              <a:lstStyle/>
              <a:p>
                <a:endParaRPr lang="en-US"/>
              </a:p>
            </p:txBody>
          </p:sp>
          <p:sp>
            <p:nvSpPr>
              <p:cNvPr id="158735" name="Text Box 15"/>
              <p:cNvSpPr txBox="1">
                <a:spLocks noChangeArrowheads="1"/>
              </p:cNvSpPr>
              <p:nvPr/>
            </p:nvSpPr>
            <p:spPr bwMode="auto">
              <a:xfrm>
                <a:off x="3184" y="1574"/>
                <a:ext cx="312" cy="250"/>
              </a:xfrm>
              <a:prstGeom prst="rect">
                <a:avLst/>
              </a:prstGeom>
              <a:noFill/>
              <a:ln w="9525">
                <a:noFill/>
                <a:miter lim="800000"/>
                <a:headEnd/>
                <a:tailEnd/>
              </a:ln>
              <a:effectLst/>
            </p:spPr>
            <p:txBody>
              <a:bodyPr wrap="none">
                <a:spAutoFit/>
              </a:bodyPr>
              <a:lstStyle/>
              <a:p>
                <a:r>
                  <a:rPr lang="en-US" sz="2000" b="0">
                    <a:cs typeface="Arial" charset="0"/>
                  </a:rPr>
                  <a:t>Au</a:t>
                </a:r>
              </a:p>
            </p:txBody>
          </p:sp>
          <p:sp>
            <p:nvSpPr>
              <p:cNvPr id="158736" name="Text Box 16"/>
              <p:cNvSpPr txBox="1">
                <a:spLocks noChangeArrowheads="1"/>
              </p:cNvSpPr>
              <p:nvPr/>
            </p:nvSpPr>
            <p:spPr bwMode="auto">
              <a:xfrm>
                <a:off x="2304" y="1372"/>
                <a:ext cx="205" cy="250"/>
              </a:xfrm>
              <a:prstGeom prst="rect">
                <a:avLst/>
              </a:prstGeom>
              <a:noFill/>
              <a:ln w="9525">
                <a:noFill/>
                <a:miter lim="800000"/>
                <a:headEnd/>
                <a:tailEnd/>
              </a:ln>
              <a:effectLst/>
            </p:spPr>
            <p:txBody>
              <a:bodyPr wrap="none">
                <a:spAutoFit/>
              </a:bodyPr>
              <a:lstStyle/>
              <a:p>
                <a:r>
                  <a:rPr lang="en-US" sz="2000" b="0">
                    <a:cs typeface="Arial" charset="0"/>
                  </a:rPr>
                  <a:t>d</a:t>
                </a:r>
              </a:p>
            </p:txBody>
          </p:sp>
          <p:sp>
            <p:nvSpPr>
              <p:cNvPr id="158737" name="Text Box 17"/>
              <p:cNvSpPr txBox="1">
                <a:spLocks noChangeArrowheads="1"/>
              </p:cNvSpPr>
              <p:nvPr/>
            </p:nvSpPr>
            <p:spPr bwMode="auto">
              <a:xfrm>
                <a:off x="3192" y="1564"/>
                <a:ext cx="312" cy="250"/>
              </a:xfrm>
              <a:prstGeom prst="rect">
                <a:avLst/>
              </a:prstGeom>
              <a:noFill/>
              <a:ln w="9525">
                <a:noFill/>
                <a:miter lim="800000"/>
                <a:headEnd/>
                <a:tailEnd/>
              </a:ln>
              <a:effectLst/>
            </p:spPr>
            <p:txBody>
              <a:bodyPr wrap="none">
                <a:spAutoFit/>
              </a:bodyPr>
              <a:lstStyle/>
              <a:p>
                <a:r>
                  <a:rPr lang="en-US" sz="2000" b="0">
                    <a:cs typeface="Arial" charset="0"/>
                  </a:rPr>
                  <a:t>Au</a:t>
                </a:r>
              </a:p>
            </p:txBody>
          </p:sp>
        </p:grpSp>
      </p:grpSp>
      <p:grpSp>
        <p:nvGrpSpPr>
          <p:cNvPr id="5" name="Group 18"/>
          <p:cNvGrpSpPr>
            <a:grpSpLocks/>
          </p:cNvGrpSpPr>
          <p:nvPr/>
        </p:nvGrpSpPr>
        <p:grpSpPr bwMode="auto">
          <a:xfrm>
            <a:off x="4800600" y="1752600"/>
            <a:ext cx="4191000" cy="4525963"/>
            <a:chOff x="3360" y="1152"/>
            <a:chExt cx="2640" cy="2851"/>
          </a:xfrm>
        </p:grpSpPr>
        <p:pic>
          <p:nvPicPr>
            <p:cNvPr id="158739" name="Picture 19"/>
            <p:cNvPicPr>
              <a:picLocks noChangeAspect="1" noChangeArrowheads="1"/>
            </p:cNvPicPr>
            <p:nvPr/>
          </p:nvPicPr>
          <p:blipFill>
            <a:blip r:embed="rId2" cstate="print"/>
            <a:srcRect r="65358"/>
            <a:stretch>
              <a:fillRect/>
            </a:stretch>
          </p:blipFill>
          <p:spPr bwMode="auto">
            <a:xfrm>
              <a:off x="3360" y="1152"/>
              <a:ext cx="2640" cy="2851"/>
            </a:xfrm>
            <a:prstGeom prst="rect">
              <a:avLst/>
            </a:prstGeom>
            <a:noFill/>
            <a:ln w="9525">
              <a:noFill/>
              <a:miter lim="800000"/>
              <a:headEnd/>
              <a:tailEnd/>
            </a:ln>
            <a:effectLst/>
          </p:spPr>
        </p:pic>
        <p:grpSp>
          <p:nvGrpSpPr>
            <p:cNvPr id="6" name="Group 20"/>
            <p:cNvGrpSpPr>
              <a:grpSpLocks/>
            </p:cNvGrpSpPr>
            <p:nvPr/>
          </p:nvGrpSpPr>
          <p:grpSpPr bwMode="auto">
            <a:xfrm>
              <a:off x="4320" y="1488"/>
              <a:ext cx="1200" cy="452"/>
              <a:chOff x="2304" y="1372"/>
              <a:chExt cx="1200" cy="452"/>
            </a:xfrm>
          </p:grpSpPr>
          <p:sp>
            <p:nvSpPr>
              <p:cNvPr id="158741" name="Line 21"/>
              <p:cNvSpPr>
                <a:spLocks noChangeShapeType="1"/>
              </p:cNvSpPr>
              <p:nvPr/>
            </p:nvSpPr>
            <p:spPr bwMode="auto">
              <a:xfrm flipH="1">
                <a:off x="2736" y="1678"/>
                <a:ext cx="432" cy="0"/>
              </a:xfrm>
              <a:prstGeom prst="line">
                <a:avLst/>
              </a:prstGeom>
              <a:noFill/>
              <a:ln w="31750">
                <a:solidFill>
                  <a:schemeClr val="tx1"/>
                </a:solidFill>
                <a:round/>
                <a:headEnd/>
                <a:tailEnd type="triangle" w="lg" len="lg"/>
              </a:ln>
              <a:effectLst/>
            </p:spPr>
            <p:txBody>
              <a:bodyPr/>
              <a:lstStyle/>
              <a:p>
                <a:endParaRPr lang="en-US"/>
              </a:p>
            </p:txBody>
          </p:sp>
          <p:sp>
            <p:nvSpPr>
              <p:cNvPr id="158742" name="Line 22"/>
              <p:cNvSpPr>
                <a:spLocks noChangeShapeType="1"/>
              </p:cNvSpPr>
              <p:nvPr/>
            </p:nvSpPr>
            <p:spPr bwMode="auto">
              <a:xfrm flipH="1">
                <a:off x="2752" y="1670"/>
                <a:ext cx="432" cy="0"/>
              </a:xfrm>
              <a:prstGeom prst="line">
                <a:avLst/>
              </a:prstGeom>
              <a:noFill/>
              <a:ln w="31750">
                <a:solidFill>
                  <a:srgbClr val="F3DD6F"/>
                </a:solidFill>
                <a:round/>
                <a:headEnd/>
                <a:tailEnd type="triangle" w="lg" len="lg"/>
              </a:ln>
              <a:effectLst/>
            </p:spPr>
            <p:txBody>
              <a:bodyPr/>
              <a:lstStyle/>
              <a:p>
                <a:endParaRPr lang="en-US"/>
              </a:p>
            </p:txBody>
          </p:sp>
          <p:sp>
            <p:nvSpPr>
              <p:cNvPr id="158743" name="Line 23"/>
              <p:cNvSpPr>
                <a:spLocks noChangeShapeType="1"/>
              </p:cNvSpPr>
              <p:nvPr/>
            </p:nvSpPr>
            <p:spPr bwMode="auto">
              <a:xfrm>
                <a:off x="2506" y="1509"/>
                <a:ext cx="432" cy="0"/>
              </a:xfrm>
              <a:prstGeom prst="line">
                <a:avLst/>
              </a:prstGeom>
              <a:noFill/>
              <a:ln w="31750">
                <a:solidFill>
                  <a:schemeClr val="accent2"/>
                </a:solidFill>
                <a:round/>
                <a:headEnd/>
                <a:tailEnd type="triangle" w="lg" len="lg"/>
              </a:ln>
              <a:effectLst/>
            </p:spPr>
            <p:txBody>
              <a:bodyPr/>
              <a:lstStyle/>
              <a:p>
                <a:endParaRPr lang="en-US"/>
              </a:p>
            </p:txBody>
          </p:sp>
          <p:sp>
            <p:nvSpPr>
              <p:cNvPr id="158744" name="Text Box 24"/>
              <p:cNvSpPr txBox="1">
                <a:spLocks noChangeArrowheads="1"/>
              </p:cNvSpPr>
              <p:nvPr/>
            </p:nvSpPr>
            <p:spPr bwMode="auto">
              <a:xfrm>
                <a:off x="3184" y="1574"/>
                <a:ext cx="312" cy="250"/>
              </a:xfrm>
              <a:prstGeom prst="rect">
                <a:avLst/>
              </a:prstGeom>
              <a:noFill/>
              <a:ln w="9525">
                <a:noFill/>
                <a:miter lim="800000"/>
                <a:headEnd/>
                <a:tailEnd/>
              </a:ln>
              <a:effectLst/>
            </p:spPr>
            <p:txBody>
              <a:bodyPr wrap="none">
                <a:spAutoFit/>
              </a:bodyPr>
              <a:lstStyle/>
              <a:p>
                <a:r>
                  <a:rPr lang="en-US" sz="2000" b="0">
                    <a:cs typeface="Arial" charset="0"/>
                  </a:rPr>
                  <a:t>Au</a:t>
                </a:r>
              </a:p>
            </p:txBody>
          </p:sp>
          <p:sp>
            <p:nvSpPr>
              <p:cNvPr id="158745" name="Text Box 25"/>
              <p:cNvSpPr txBox="1">
                <a:spLocks noChangeArrowheads="1"/>
              </p:cNvSpPr>
              <p:nvPr/>
            </p:nvSpPr>
            <p:spPr bwMode="auto">
              <a:xfrm>
                <a:off x="2304" y="1372"/>
                <a:ext cx="205" cy="250"/>
              </a:xfrm>
              <a:prstGeom prst="rect">
                <a:avLst/>
              </a:prstGeom>
              <a:noFill/>
              <a:ln w="9525">
                <a:noFill/>
                <a:miter lim="800000"/>
                <a:headEnd/>
                <a:tailEnd/>
              </a:ln>
              <a:effectLst/>
            </p:spPr>
            <p:txBody>
              <a:bodyPr wrap="none">
                <a:spAutoFit/>
              </a:bodyPr>
              <a:lstStyle/>
              <a:p>
                <a:r>
                  <a:rPr lang="en-US" sz="2000" b="0">
                    <a:cs typeface="Arial" charset="0"/>
                  </a:rPr>
                  <a:t>d</a:t>
                </a:r>
              </a:p>
            </p:txBody>
          </p:sp>
          <p:sp>
            <p:nvSpPr>
              <p:cNvPr id="158746" name="Text Box 26"/>
              <p:cNvSpPr txBox="1">
                <a:spLocks noChangeArrowheads="1"/>
              </p:cNvSpPr>
              <p:nvPr/>
            </p:nvSpPr>
            <p:spPr bwMode="auto">
              <a:xfrm>
                <a:off x="3192" y="1564"/>
                <a:ext cx="312" cy="250"/>
              </a:xfrm>
              <a:prstGeom prst="rect">
                <a:avLst/>
              </a:prstGeom>
              <a:noFill/>
              <a:ln w="9525">
                <a:noFill/>
                <a:miter lim="800000"/>
                <a:headEnd/>
                <a:tailEnd/>
              </a:ln>
              <a:effectLst/>
            </p:spPr>
            <p:txBody>
              <a:bodyPr wrap="none">
                <a:spAutoFit/>
              </a:bodyPr>
              <a:lstStyle/>
              <a:p>
                <a:r>
                  <a:rPr lang="en-US" sz="2000" b="0">
                    <a:cs typeface="Arial" charset="0"/>
                  </a:rPr>
                  <a:t>Au</a:t>
                </a:r>
              </a:p>
            </p:txBody>
          </p:sp>
        </p:grpSp>
      </p:grpSp>
      <p:grpSp>
        <p:nvGrpSpPr>
          <p:cNvPr id="7" name="Group 27"/>
          <p:cNvGrpSpPr>
            <a:grpSpLocks/>
          </p:cNvGrpSpPr>
          <p:nvPr/>
        </p:nvGrpSpPr>
        <p:grpSpPr bwMode="auto">
          <a:xfrm>
            <a:off x="4800600" y="1752600"/>
            <a:ext cx="4191000" cy="4525963"/>
            <a:chOff x="3552" y="480"/>
            <a:chExt cx="2640" cy="2851"/>
          </a:xfrm>
        </p:grpSpPr>
        <p:grpSp>
          <p:nvGrpSpPr>
            <p:cNvPr id="8" name="Group 28"/>
            <p:cNvGrpSpPr>
              <a:grpSpLocks/>
            </p:cNvGrpSpPr>
            <p:nvPr/>
          </p:nvGrpSpPr>
          <p:grpSpPr bwMode="auto">
            <a:xfrm>
              <a:off x="3552" y="480"/>
              <a:ext cx="2640" cy="2851"/>
              <a:chOff x="144" y="1152"/>
              <a:chExt cx="2640" cy="2851"/>
            </a:xfrm>
          </p:grpSpPr>
          <p:pic>
            <p:nvPicPr>
              <p:cNvPr id="158749" name="Picture 29"/>
              <p:cNvPicPr>
                <a:picLocks noChangeAspect="1" noChangeArrowheads="1"/>
              </p:cNvPicPr>
              <p:nvPr/>
            </p:nvPicPr>
            <p:blipFill>
              <a:blip r:embed="rId2" cstate="print"/>
              <a:srcRect l="34622" r="33659"/>
              <a:stretch>
                <a:fillRect/>
              </a:stretch>
            </p:blipFill>
            <p:spPr bwMode="auto">
              <a:xfrm>
                <a:off x="480" y="1152"/>
                <a:ext cx="2304" cy="2851"/>
              </a:xfrm>
              <a:prstGeom prst="rect">
                <a:avLst/>
              </a:prstGeom>
              <a:noFill/>
              <a:ln w="9525">
                <a:noFill/>
                <a:miter lim="800000"/>
                <a:headEnd/>
                <a:tailEnd/>
              </a:ln>
              <a:effectLst/>
            </p:spPr>
          </p:pic>
          <p:pic>
            <p:nvPicPr>
              <p:cNvPr id="158750" name="Picture 30"/>
              <p:cNvPicPr>
                <a:picLocks noChangeAspect="1" noChangeArrowheads="1"/>
              </p:cNvPicPr>
              <p:nvPr/>
            </p:nvPicPr>
            <p:blipFill>
              <a:blip r:embed="rId2" cstate="print"/>
              <a:srcRect r="65358"/>
              <a:stretch>
                <a:fillRect/>
              </a:stretch>
            </p:blipFill>
            <p:spPr bwMode="auto">
              <a:xfrm>
                <a:off x="144" y="1152"/>
                <a:ext cx="2640" cy="2851"/>
              </a:xfrm>
              <a:prstGeom prst="rect">
                <a:avLst/>
              </a:prstGeom>
              <a:noFill/>
              <a:ln w="9525">
                <a:noFill/>
                <a:miter lim="800000"/>
                <a:headEnd/>
                <a:tailEnd/>
              </a:ln>
              <a:effectLst/>
            </p:spPr>
          </p:pic>
          <p:pic>
            <p:nvPicPr>
              <p:cNvPr id="158751" name="Picture 31"/>
              <p:cNvPicPr>
                <a:picLocks noChangeAspect="1" noChangeArrowheads="1"/>
              </p:cNvPicPr>
              <p:nvPr/>
            </p:nvPicPr>
            <p:blipFill>
              <a:blip r:embed="rId2" cstate="print"/>
              <a:srcRect l="65378"/>
              <a:stretch>
                <a:fillRect/>
              </a:stretch>
            </p:blipFill>
            <p:spPr bwMode="auto">
              <a:xfrm>
                <a:off x="480" y="1152"/>
                <a:ext cx="2304" cy="2851"/>
              </a:xfrm>
              <a:prstGeom prst="rect">
                <a:avLst/>
              </a:prstGeom>
              <a:noFill/>
              <a:ln w="9525">
                <a:noFill/>
                <a:miter lim="800000"/>
                <a:headEnd/>
                <a:tailEnd/>
              </a:ln>
              <a:effectLst/>
            </p:spPr>
          </p:pic>
        </p:grpSp>
        <p:pic>
          <p:nvPicPr>
            <p:cNvPr id="158752" name="Picture 32"/>
            <p:cNvPicPr>
              <a:picLocks noChangeAspect="1" noChangeArrowheads="1"/>
            </p:cNvPicPr>
            <p:nvPr/>
          </p:nvPicPr>
          <p:blipFill>
            <a:blip r:embed="rId2" cstate="print"/>
            <a:srcRect l="34361" r="33902"/>
            <a:stretch>
              <a:fillRect/>
            </a:stretch>
          </p:blipFill>
          <p:spPr bwMode="auto">
            <a:xfrm>
              <a:off x="3888" y="480"/>
              <a:ext cx="2304" cy="2851"/>
            </a:xfrm>
            <a:prstGeom prst="rect">
              <a:avLst/>
            </a:prstGeom>
            <a:noFill/>
            <a:ln w="9525">
              <a:noFill/>
              <a:miter lim="800000"/>
              <a:headEnd/>
              <a:tailEnd/>
            </a:ln>
            <a:effectLst/>
          </p:spPr>
        </p:pic>
        <p:grpSp>
          <p:nvGrpSpPr>
            <p:cNvPr id="9" name="Group 33"/>
            <p:cNvGrpSpPr>
              <a:grpSpLocks/>
            </p:cNvGrpSpPr>
            <p:nvPr/>
          </p:nvGrpSpPr>
          <p:grpSpPr bwMode="auto">
            <a:xfrm>
              <a:off x="4464" y="748"/>
              <a:ext cx="1200" cy="452"/>
              <a:chOff x="2304" y="1372"/>
              <a:chExt cx="1200" cy="452"/>
            </a:xfrm>
          </p:grpSpPr>
          <p:sp>
            <p:nvSpPr>
              <p:cNvPr id="158754" name="Line 34"/>
              <p:cNvSpPr>
                <a:spLocks noChangeShapeType="1"/>
              </p:cNvSpPr>
              <p:nvPr/>
            </p:nvSpPr>
            <p:spPr bwMode="auto">
              <a:xfrm flipH="1">
                <a:off x="2736" y="1678"/>
                <a:ext cx="432" cy="0"/>
              </a:xfrm>
              <a:prstGeom prst="line">
                <a:avLst/>
              </a:prstGeom>
              <a:noFill/>
              <a:ln w="31750">
                <a:solidFill>
                  <a:schemeClr val="tx1"/>
                </a:solidFill>
                <a:round/>
                <a:headEnd/>
                <a:tailEnd type="triangle" w="lg" len="lg"/>
              </a:ln>
              <a:effectLst/>
            </p:spPr>
            <p:txBody>
              <a:bodyPr/>
              <a:lstStyle/>
              <a:p>
                <a:endParaRPr lang="en-US"/>
              </a:p>
            </p:txBody>
          </p:sp>
          <p:sp>
            <p:nvSpPr>
              <p:cNvPr id="158755" name="Line 35"/>
              <p:cNvSpPr>
                <a:spLocks noChangeShapeType="1"/>
              </p:cNvSpPr>
              <p:nvPr/>
            </p:nvSpPr>
            <p:spPr bwMode="auto">
              <a:xfrm flipH="1">
                <a:off x="2752" y="1670"/>
                <a:ext cx="432" cy="0"/>
              </a:xfrm>
              <a:prstGeom prst="line">
                <a:avLst/>
              </a:prstGeom>
              <a:noFill/>
              <a:ln w="31750">
                <a:solidFill>
                  <a:srgbClr val="F3DD6F"/>
                </a:solidFill>
                <a:round/>
                <a:headEnd/>
                <a:tailEnd type="triangle" w="lg" len="lg"/>
              </a:ln>
              <a:effectLst/>
            </p:spPr>
            <p:txBody>
              <a:bodyPr/>
              <a:lstStyle/>
              <a:p>
                <a:endParaRPr lang="en-US"/>
              </a:p>
            </p:txBody>
          </p:sp>
          <p:sp>
            <p:nvSpPr>
              <p:cNvPr id="158756" name="Line 36"/>
              <p:cNvSpPr>
                <a:spLocks noChangeShapeType="1"/>
              </p:cNvSpPr>
              <p:nvPr/>
            </p:nvSpPr>
            <p:spPr bwMode="auto">
              <a:xfrm>
                <a:off x="2506" y="1509"/>
                <a:ext cx="432" cy="0"/>
              </a:xfrm>
              <a:prstGeom prst="line">
                <a:avLst/>
              </a:prstGeom>
              <a:noFill/>
              <a:ln w="31750">
                <a:solidFill>
                  <a:schemeClr val="accent2"/>
                </a:solidFill>
                <a:round/>
                <a:headEnd/>
                <a:tailEnd type="triangle" w="lg" len="lg"/>
              </a:ln>
              <a:effectLst/>
            </p:spPr>
            <p:txBody>
              <a:bodyPr/>
              <a:lstStyle/>
              <a:p>
                <a:endParaRPr lang="en-US"/>
              </a:p>
            </p:txBody>
          </p:sp>
          <p:sp>
            <p:nvSpPr>
              <p:cNvPr id="158757" name="Text Box 37"/>
              <p:cNvSpPr txBox="1">
                <a:spLocks noChangeArrowheads="1"/>
              </p:cNvSpPr>
              <p:nvPr/>
            </p:nvSpPr>
            <p:spPr bwMode="auto">
              <a:xfrm>
                <a:off x="3184" y="1574"/>
                <a:ext cx="312" cy="250"/>
              </a:xfrm>
              <a:prstGeom prst="rect">
                <a:avLst/>
              </a:prstGeom>
              <a:noFill/>
              <a:ln w="9525">
                <a:noFill/>
                <a:miter lim="800000"/>
                <a:headEnd/>
                <a:tailEnd/>
              </a:ln>
              <a:effectLst/>
            </p:spPr>
            <p:txBody>
              <a:bodyPr wrap="none">
                <a:spAutoFit/>
              </a:bodyPr>
              <a:lstStyle/>
              <a:p>
                <a:r>
                  <a:rPr lang="en-US" sz="2000" b="0">
                    <a:cs typeface="Arial" charset="0"/>
                  </a:rPr>
                  <a:t>Au</a:t>
                </a:r>
              </a:p>
            </p:txBody>
          </p:sp>
          <p:sp>
            <p:nvSpPr>
              <p:cNvPr id="158758" name="Text Box 38"/>
              <p:cNvSpPr txBox="1">
                <a:spLocks noChangeArrowheads="1"/>
              </p:cNvSpPr>
              <p:nvPr/>
            </p:nvSpPr>
            <p:spPr bwMode="auto">
              <a:xfrm>
                <a:off x="2304" y="1372"/>
                <a:ext cx="205" cy="250"/>
              </a:xfrm>
              <a:prstGeom prst="rect">
                <a:avLst/>
              </a:prstGeom>
              <a:noFill/>
              <a:ln w="9525">
                <a:noFill/>
                <a:miter lim="800000"/>
                <a:headEnd/>
                <a:tailEnd/>
              </a:ln>
              <a:effectLst/>
            </p:spPr>
            <p:txBody>
              <a:bodyPr wrap="none">
                <a:spAutoFit/>
              </a:bodyPr>
              <a:lstStyle/>
              <a:p>
                <a:r>
                  <a:rPr lang="en-US" sz="2000" b="0">
                    <a:cs typeface="Arial" charset="0"/>
                  </a:rPr>
                  <a:t>d</a:t>
                </a:r>
              </a:p>
            </p:txBody>
          </p:sp>
          <p:sp>
            <p:nvSpPr>
              <p:cNvPr id="158759" name="Text Box 39"/>
              <p:cNvSpPr txBox="1">
                <a:spLocks noChangeArrowheads="1"/>
              </p:cNvSpPr>
              <p:nvPr/>
            </p:nvSpPr>
            <p:spPr bwMode="auto">
              <a:xfrm>
                <a:off x="3192" y="1564"/>
                <a:ext cx="312" cy="250"/>
              </a:xfrm>
              <a:prstGeom prst="rect">
                <a:avLst/>
              </a:prstGeom>
              <a:noFill/>
              <a:ln w="9525">
                <a:noFill/>
                <a:miter lim="800000"/>
                <a:headEnd/>
                <a:tailEnd/>
              </a:ln>
              <a:effectLst/>
            </p:spPr>
            <p:txBody>
              <a:bodyPr wrap="none">
                <a:spAutoFit/>
              </a:bodyPr>
              <a:lstStyle/>
              <a:p>
                <a:r>
                  <a:rPr lang="en-US" sz="2000" b="0">
                    <a:cs typeface="Arial" charset="0"/>
                  </a:rPr>
                  <a:t>Au</a:t>
                </a:r>
              </a:p>
            </p:txBody>
          </p:sp>
        </p:grpSp>
      </p:grpSp>
      <p:grpSp>
        <p:nvGrpSpPr>
          <p:cNvPr id="10" name="Group 40"/>
          <p:cNvGrpSpPr>
            <a:grpSpLocks/>
          </p:cNvGrpSpPr>
          <p:nvPr/>
        </p:nvGrpSpPr>
        <p:grpSpPr bwMode="auto">
          <a:xfrm>
            <a:off x="2819400" y="2362200"/>
            <a:ext cx="1360488" cy="2971800"/>
            <a:chOff x="815" y="2150"/>
            <a:chExt cx="857" cy="760"/>
          </a:xfrm>
        </p:grpSpPr>
        <p:sp>
          <p:nvSpPr>
            <p:cNvPr id="158761" name="Oval 41"/>
            <p:cNvSpPr>
              <a:spLocks noChangeArrowheads="1"/>
            </p:cNvSpPr>
            <p:nvPr/>
          </p:nvSpPr>
          <p:spPr bwMode="auto">
            <a:xfrm>
              <a:off x="815" y="2150"/>
              <a:ext cx="857" cy="760"/>
            </a:xfrm>
            <a:prstGeom prst="ellipse">
              <a:avLst/>
            </a:prstGeom>
            <a:solidFill>
              <a:srgbClr val="9999FF"/>
            </a:solidFill>
            <a:ln w="9525">
              <a:solidFill>
                <a:schemeClr val="tx1"/>
              </a:solidFill>
              <a:round/>
              <a:headEnd/>
              <a:tailEnd/>
            </a:ln>
            <a:effectLst/>
          </p:spPr>
          <p:txBody>
            <a:bodyPr wrap="none" anchor="ctr"/>
            <a:lstStyle/>
            <a:p>
              <a:endParaRPr lang="en-US"/>
            </a:p>
          </p:txBody>
        </p:sp>
        <p:sp>
          <p:nvSpPr>
            <p:cNvPr id="158762" name="Oval 42"/>
            <p:cNvSpPr>
              <a:spLocks noChangeArrowheads="1"/>
            </p:cNvSpPr>
            <p:nvPr/>
          </p:nvSpPr>
          <p:spPr bwMode="auto">
            <a:xfrm>
              <a:off x="1492" y="2750"/>
              <a:ext cx="38" cy="3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763" name="Oval 43"/>
            <p:cNvSpPr>
              <a:spLocks noChangeArrowheads="1"/>
            </p:cNvSpPr>
            <p:nvPr/>
          </p:nvSpPr>
          <p:spPr bwMode="auto">
            <a:xfrm>
              <a:off x="1058" y="2458"/>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764" name="Oval 44"/>
            <p:cNvSpPr>
              <a:spLocks noChangeArrowheads="1"/>
            </p:cNvSpPr>
            <p:nvPr/>
          </p:nvSpPr>
          <p:spPr bwMode="auto">
            <a:xfrm>
              <a:off x="965" y="2479"/>
              <a:ext cx="61"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765" name="Oval 45"/>
            <p:cNvSpPr>
              <a:spLocks noChangeArrowheads="1"/>
            </p:cNvSpPr>
            <p:nvPr/>
          </p:nvSpPr>
          <p:spPr bwMode="auto">
            <a:xfrm>
              <a:off x="965" y="2393"/>
              <a:ext cx="61"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766" name="Oval 46"/>
            <p:cNvSpPr>
              <a:spLocks noChangeArrowheads="1"/>
            </p:cNvSpPr>
            <p:nvPr/>
          </p:nvSpPr>
          <p:spPr bwMode="auto">
            <a:xfrm>
              <a:off x="1088" y="2393"/>
              <a:ext cx="65"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767" name="Oval 47"/>
            <p:cNvSpPr>
              <a:spLocks noChangeArrowheads="1"/>
            </p:cNvSpPr>
            <p:nvPr/>
          </p:nvSpPr>
          <p:spPr bwMode="auto">
            <a:xfrm>
              <a:off x="1026" y="2522"/>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768" name="Oval 48"/>
            <p:cNvSpPr>
              <a:spLocks noChangeArrowheads="1"/>
            </p:cNvSpPr>
            <p:nvPr/>
          </p:nvSpPr>
          <p:spPr bwMode="auto">
            <a:xfrm>
              <a:off x="901" y="2522"/>
              <a:ext cx="64"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769" name="Oval 49"/>
            <p:cNvSpPr>
              <a:spLocks noChangeArrowheads="1"/>
            </p:cNvSpPr>
            <p:nvPr/>
          </p:nvSpPr>
          <p:spPr bwMode="auto">
            <a:xfrm>
              <a:off x="965" y="2565"/>
              <a:ext cx="61"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770" name="Oval 50"/>
            <p:cNvSpPr>
              <a:spLocks noChangeArrowheads="1"/>
            </p:cNvSpPr>
            <p:nvPr/>
          </p:nvSpPr>
          <p:spPr bwMode="auto">
            <a:xfrm>
              <a:off x="933" y="2329"/>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771" name="Oval 51"/>
            <p:cNvSpPr>
              <a:spLocks noChangeArrowheads="1"/>
            </p:cNvSpPr>
            <p:nvPr/>
          </p:nvSpPr>
          <p:spPr bwMode="auto">
            <a:xfrm>
              <a:off x="870" y="2372"/>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772" name="Oval 52"/>
            <p:cNvSpPr>
              <a:spLocks noChangeArrowheads="1"/>
            </p:cNvSpPr>
            <p:nvPr/>
          </p:nvSpPr>
          <p:spPr bwMode="auto">
            <a:xfrm>
              <a:off x="1026" y="2350"/>
              <a:ext cx="62"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773" name="Oval 53"/>
            <p:cNvSpPr>
              <a:spLocks noChangeArrowheads="1"/>
            </p:cNvSpPr>
            <p:nvPr/>
          </p:nvSpPr>
          <p:spPr bwMode="auto">
            <a:xfrm>
              <a:off x="901" y="2436"/>
              <a:ext cx="64"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774" name="Oval 54"/>
            <p:cNvSpPr>
              <a:spLocks noChangeArrowheads="1"/>
            </p:cNvSpPr>
            <p:nvPr/>
          </p:nvSpPr>
          <p:spPr bwMode="auto">
            <a:xfrm>
              <a:off x="870" y="2479"/>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775" name="Oval 55"/>
            <p:cNvSpPr>
              <a:spLocks noChangeArrowheads="1"/>
            </p:cNvSpPr>
            <p:nvPr/>
          </p:nvSpPr>
          <p:spPr bwMode="auto">
            <a:xfrm>
              <a:off x="901" y="2329"/>
              <a:ext cx="64"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776" name="Oval 56"/>
            <p:cNvSpPr>
              <a:spLocks noChangeArrowheads="1"/>
            </p:cNvSpPr>
            <p:nvPr/>
          </p:nvSpPr>
          <p:spPr bwMode="auto">
            <a:xfrm>
              <a:off x="933" y="2286"/>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777" name="Oval 57"/>
            <p:cNvSpPr>
              <a:spLocks noChangeArrowheads="1"/>
            </p:cNvSpPr>
            <p:nvPr/>
          </p:nvSpPr>
          <p:spPr bwMode="auto">
            <a:xfrm>
              <a:off x="965" y="2265"/>
              <a:ext cx="61" cy="42"/>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778" name="Oval 58"/>
            <p:cNvSpPr>
              <a:spLocks noChangeArrowheads="1"/>
            </p:cNvSpPr>
            <p:nvPr/>
          </p:nvSpPr>
          <p:spPr bwMode="auto">
            <a:xfrm>
              <a:off x="838" y="2415"/>
              <a:ext cx="63"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779" name="Oval 59"/>
            <p:cNvSpPr>
              <a:spLocks noChangeArrowheads="1"/>
            </p:cNvSpPr>
            <p:nvPr/>
          </p:nvSpPr>
          <p:spPr bwMode="auto">
            <a:xfrm>
              <a:off x="995" y="2436"/>
              <a:ext cx="63"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780" name="Oval 60"/>
            <p:cNvSpPr>
              <a:spLocks noChangeArrowheads="1"/>
            </p:cNvSpPr>
            <p:nvPr/>
          </p:nvSpPr>
          <p:spPr bwMode="auto">
            <a:xfrm>
              <a:off x="1088" y="2350"/>
              <a:ext cx="65"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781" name="Oval 61"/>
            <p:cNvSpPr>
              <a:spLocks noChangeArrowheads="1"/>
            </p:cNvSpPr>
            <p:nvPr/>
          </p:nvSpPr>
          <p:spPr bwMode="auto">
            <a:xfrm>
              <a:off x="933" y="2372"/>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782" name="Oval 62"/>
            <p:cNvSpPr>
              <a:spLocks noChangeArrowheads="1"/>
            </p:cNvSpPr>
            <p:nvPr/>
          </p:nvSpPr>
          <p:spPr bwMode="auto">
            <a:xfrm>
              <a:off x="965" y="2522"/>
              <a:ext cx="61"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783" name="Oval 63"/>
            <p:cNvSpPr>
              <a:spLocks noChangeArrowheads="1"/>
            </p:cNvSpPr>
            <p:nvPr/>
          </p:nvSpPr>
          <p:spPr bwMode="auto">
            <a:xfrm>
              <a:off x="933" y="2479"/>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784" name="Oval 64"/>
            <p:cNvSpPr>
              <a:spLocks noChangeArrowheads="1"/>
            </p:cNvSpPr>
            <p:nvPr/>
          </p:nvSpPr>
          <p:spPr bwMode="auto">
            <a:xfrm>
              <a:off x="1088" y="2501"/>
              <a:ext cx="65" cy="4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785" name="Oval 65"/>
            <p:cNvSpPr>
              <a:spLocks noChangeArrowheads="1"/>
            </p:cNvSpPr>
            <p:nvPr/>
          </p:nvSpPr>
          <p:spPr bwMode="auto">
            <a:xfrm>
              <a:off x="1120" y="2436"/>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786" name="Oval 66"/>
            <p:cNvSpPr>
              <a:spLocks noChangeArrowheads="1"/>
            </p:cNvSpPr>
            <p:nvPr/>
          </p:nvSpPr>
          <p:spPr bwMode="auto">
            <a:xfrm>
              <a:off x="1026" y="2393"/>
              <a:ext cx="62"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787" name="Oval 67"/>
            <p:cNvSpPr>
              <a:spLocks noChangeArrowheads="1"/>
            </p:cNvSpPr>
            <p:nvPr/>
          </p:nvSpPr>
          <p:spPr bwMode="auto">
            <a:xfrm>
              <a:off x="870" y="2329"/>
              <a:ext cx="63"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788" name="Oval 68"/>
            <p:cNvSpPr>
              <a:spLocks noChangeArrowheads="1"/>
            </p:cNvSpPr>
            <p:nvPr/>
          </p:nvSpPr>
          <p:spPr bwMode="auto">
            <a:xfrm>
              <a:off x="1026" y="2265"/>
              <a:ext cx="62" cy="42"/>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789" name="Oval 69"/>
            <p:cNvSpPr>
              <a:spLocks noChangeArrowheads="1"/>
            </p:cNvSpPr>
            <p:nvPr/>
          </p:nvSpPr>
          <p:spPr bwMode="auto">
            <a:xfrm>
              <a:off x="995" y="2307"/>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790" name="Oval 70"/>
            <p:cNvSpPr>
              <a:spLocks noChangeArrowheads="1"/>
            </p:cNvSpPr>
            <p:nvPr/>
          </p:nvSpPr>
          <p:spPr bwMode="auto">
            <a:xfrm>
              <a:off x="1058" y="2307"/>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791" name="Oval 71"/>
            <p:cNvSpPr>
              <a:spLocks noChangeArrowheads="1"/>
            </p:cNvSpPr>
            <p:nvPr/>
          </p:nvSpPr>
          <p:spPr bwMode="auto">
            <a:xfrm>
              <a:off x="901" y="2393"/>
              <a:ext cx="64"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792" name="Oval 72"/>
            <p:cNvSpPr>
              <a:spLocks noChangeArrowheads="1"/>
            </p:cNvSpPr>
            <p:nvPr/>
          </p:nvSpPr>
          <p:spPr bwMode="auto">
            <a:xfrm>
              <a:off x="965" y="2436"/>
              <a:ext cx="61"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793" name="Oval 73"/>
            <p:cNvSpPr>
              <a:spLocks noChangeArrowheads="1"/>
            </p:cNvSpPr>
            <p:nvPr/>
          </p:nvSpPr>
          <p:spPr bwMode="auto">
            <a:xfrm>
              <a:off x="1026" y="2543"/>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794" name="Oval 74"/>
            <p:cNvSpPr>
              <a:spLocks noChangeArrowheads="1"/>
            </p:cNvSpPr>
            <p:nvPr/>
          </p:nvSpPr>
          <p:spPr bwMode="auto">
            <a:xfrm>
              <a:off x="1088" y="2436"/>
              <a:ext cx="65"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795" name="Oval 75"/>
            <p:cNvSpPr>
              <a:spLocks noChangeArrowheads="1"/>
            </p:cNvSpPr>
            <p:nvPr/>
          </p:nvSpPr>
          <p:spPr bwMode="auto">
            <a:xfrm>
              <a:off x="1058" y="2329"/>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796" name="Oval 76"/>
            <p:cNvSpPr>
              <a:spLocks noChangeArrowheads="1"/>
            </p:cNvSpPr>
            <p:nvPr/>
          </p:nvSpPr>
          <p:spPr bwMode="auto">
            <a:xfrm>
              <a:off x="901" y="2479"/>
              <a:ext cx="64"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797" name="Oval 77"/>
            <p:cNvSpPr>
              <a:spLocks noChangeArrowheads="1"/>
            </p:cNvSpPr>
            <p:nvPr/>
          </p:nvSpPr>
          <p:spPr bwMode="auto">
            <a:xfrm>
              <a:off x="1273" y="2379"/>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798" name="Oval 78"/>
            <p:cNvSpPr>
              <a:spLocks noChangeArrowheads="1"/>
            </p:cNvSpPr>
            <p:nvPr/>
          </p:nvSpPr>
          <p:spPr bwMode="auto">
            <a:xfrm>
              <a:off x="1180" y="2400"/>
              <a:ext cx="63"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799" name="Oval 79"/>
            <p:cNvSpPr>
              <a:spLocks noChangeArrowheads="1"/>
            </p:cNvSpPr>
            <p:nvPr/>
          </p:nvSpPr>
          <p:spPr bwMode="auto">
            <a:xfrm>
              <a:off x="1180" y="2314"/>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00" name="Oval 80"/>
            <p:cNvSpPr>
              <a:spLocks noChangeArrowheads="1"/>
            </p:cNvSpPr>
            <p:nvPr/>
          </p:nvSpPr>
          <p:spPr bwMode="auto">
            <a:xfrm>
              <a:off x="1305" y="2314"/>
              <a:ext cx="63"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801" name="Oval 81"/>
            <p:cNvSpPr>
              <a:spLocks noChangeArrowheads="1"/>
            </p:cNvSpPr>
            <p:nvPr/>
          </p:nvSpPr>
          <p:spPr bwMode="auto">
            <a:xfrm>
              <a:off x="1243" y="2443"/>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02" name="Oval 82"/>
            <p:cNvSpPr>
              <a:spLocks noChangeArrowheads="1"/>
            </p:cNvSpPr>
            <p:nvPr/>
          </p:nvSpPr>
          <p:spPr bwMode="auto">
            <a:xfrm>
              <a:off x="1117" y="2443"/>
              <a:ext cx="63"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803" name="Oval 83"/>
            <p:cNvSpPr>
              <a:spLocks noChangeArrowheads="1"/>
            </p:cNvSpPr>
            <p:nvPr/>
          </p:nvSpPr>
          <p:spPr bwMode="auto">
            <a:xfrm>
              <a:off x="1180" y="2486"/>
              <a:ext cx="63"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804" name="Oval 84"/>
            <p:cNvSpPr>
              <a:spLocks noChangeArrowheads="1"/>
            </p:cNvSpPr>
            <p:nvPr/>
          </p:nvSpPr>
          <p:spPr bwMode="auto">
            <a:xfrm>
              <a:off x="1148" y="2250"/>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05" name="Oval 85"/>
            <p:cNvSpPr>
              <a:spLocks noChangeArrowheads="1"/>
            </p:cNvSpPr>
            <p:nvPr/>
          </p:nvSpPr>
          <p:spPr bwMode="auto">
            <a:xfrm>
              <a:off x="1085" y="2293"/>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06" name="Oval 86"/>
            <p:cNvSpPr>
              <a:spLocks noChangeArrowheads="1"/>
            </p:cNvSpPr>
            <p:nvPr/>
          </p:nvSpPr>
          <p:spPr bwMode="auto">
            <a:xfrm>
              <a:off x="1243" y="2272"/>
              <a:ext cx="62" cy="42"/>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807" name="Oval 87"/>
            <p:cNvSpPr>
              <a:spLocks noChangeArrowheads="1"/>
            </p:cNvSpPr>
            <p:nvPr/>
          </p:nvSpPr>
          <p:spPr bwMode="auto">
            <a:xfrm>
              <a:off x="1117" y="2357"/>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08" name="Oval 88"/>
            <p:cNvSpPr>
              <a:spLocks noChangeArrowheads="1"/>
            </p:cNvSpPr>
            <p:nvPr/>
          </p:nvSpPr>
          <p:spPr bwMode="auto">
            <a:xfrm>
              <a:off x="1085" y="2400"/>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09" name="Oval 89"/>
            <p:cNvSpPr>
              <a:spLocks noChangeArrowheads="1"/>
            </p:cNvSpPr>
            <p:nvPr/>
          </p:nvSpPr>
          <p:spPr bwMode="auto">
            <a:xfrm>
              <a:off x="1117" y="2250"/>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10" name="Oval 90"/>
            <p:cNvSpPr>
              <a:spLocks noChangeArrowheads="1"/>
            </p:cNvSpPr>
            <p:nvPr/>
          </p:nvSpPr>
          <p:spPr bwMode="auto">
            <a:xfrm>
              <a:off x="1148" y="2207"/>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11" name="Oval 91"/>
            <p:cNvSpPr>
              <a:spLocks noChangeArrowheads="1"/>
            </p:cNvSpPr>
            <p:nvPr/>
          </p:nvSpPr>
          <p:spPr bwMode="auto">
            <a:xfrm>
              <a:off x="1180" y="2186"/>
              <a:ext cx="63"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812" name="Oval 92"/>
            <p:cNvSpPr>
              <a:spLocks noChangeArrowheads="1"/>
            </p:cNvSpPr>
            <p:nvPr/>
          </p:nvSpPr>
          <p:spPr bwMode="auto">
            <a:xfrm>
              <a:off x="1053" y="2336"/>
              <a:ext cx="64"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813" name="Oval 93"/>
            <p:cNvSpPr>
              <a:spLocks noChangeArrowheads="1"/>
            </p:cNvSpPr>
            <p:nvPr/>
          </p:nvSpPr>
          <p:spPr bwMode="auto">
            <a:xfrm>
              <a:off x="1211" y="2357"/>
              <a:ext cx="62"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814" name="Oval 94"/>
            <p:cNvSpPr>
              <a:spLocks noChangeArrowheads="1"/>
            </p:cNvSpPr>
            <p:nvPr/>
          </p:nvSpPr>
          <p:spPr bwMode="auto">
            <a:xfrm>
              <a:off x="1305" y="2272"/>
              <a:ext cx="63" cy="4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15" name="Oval 95"/>
            <p:cNvSpPr>
              <a:spLocks noChangeArrowheads="1"/>
            </p:cNvSpPr>
            <p:nvPr/>
          </p:nvSpPr>
          <p:spPr bwMode="auto">
            <a:xfrm>
              <a:off x="1148" y="2293"/>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16" name="Oval 96"/>
            <p:cNvSpPr>
              <a:spLocks noChangeArrowheads="1"/>
            </p:cNvSpPr>
            <p:nvPr/>
          </p:nvSpPr>
          <p:spPr bwMode="auto">
            <a:xfrm>
              <a:off x="1180" y="2443"/>
              <a:ext cx="63"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817" name="Oval 97"/>
            <p:cNvSpPr>
              <a:spLocks noChangeArrowheads="1"/>
            </p:cNvSpPr>
            <p:nvPr/>
          </p:nvSpPr>
          <p:spPr bwMode="auto">
            <a:xfrm>
              <a:off x="1148" y="2400"/>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18" name="Oval 98"/>
            <p:cNvSpPr>
              <a:spLocks noChangeArrowheads="1"/>
            </p:cNvSpPr>
            <p:nvPr/>
          </p:nvSpPr>
          <p:spPr bwMode="auto">
            <a:xfrm>
              <a:off x="1305" y="2422"/>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19" name="Oval 99"/>
            <p:cNvSpPr>
              <a:spLocks noChangeArrowheads="1"/>
            </p:cNvSpPr>
            <p:nvPr/>
          </p:nvSpPr>
          <p:spPr bwMode="auto">
            <a:xfrm>
              <a:off x="1336" y="2357"/>
              <a:ext cx="64"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20" name="Oval 100"/>
            <p:cNvSpPr>
              <a:spLocks noChangeArrowheads="1"/>
            </p:cNvSpPr>
            <p:nvPr/>
          </p:nvSpPr>
          <p:spPr bwMode="auto">
            <a:xfrm>
              <a:off x="1243" y="2314"/>
              <a:ext cx="62"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821" name="Oval 101"/>
            <p:cNvSpPr>
              <a:spLocks noChangeArrowheads="1"/>
            </p:cNvSpPr>
            <p:nvPr/>
          </p:nvSpPr>
          <p:spPr bwMode="auto">
            <a:xfrm>
              <a:off x="1085" y="2250"/>
              <a:ext cx="63"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822" name="Oval 102"/>
            <p:cNvSpPr>
              <a:spLocks noChangeArrowheads="1"/>
            </p:cNvSpPr>
            <p:nvPr/>
          </p:nvSpPr>
          <p:spPr bwMode="auto">
            <a:xfrm>
              <a:off x="1243" y="2186"/>
              <a:ext cx="62"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823" name="Oval 103"/>
            <p:cNvSpPr>
              <a:spLocks noChangeArrowheads="1"/>
            </p:cNvSpPr>
            <p:nvPr/>
          </p:nvSpPr>
          <p:spPr bwMode="auto">
            <a:xfrm>
              <a:off x="1211" y="2229"/>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24" name="Oval 104"/>
            <p:cNvSpPr>
              <a:spLocks noChangeArrowheads="1"/>
            </p:cNvSpPr>
            <p:nvPr/>
          </p:nvSpPr>
          <p:spPr bwMode="auto">
            <a:xfrm>
              <a:off x="1273" y="2229"/>
              <a:ext cx="63"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825" name="Oval 105"/>
            <p:cNvSpPr>
              <a:spLocks noChangeArrowheads="1"/>
            </p:cNvSpPr>
            <p:nvPr/>
          </p:nvSpPr>
          <p:spPr bwMode="auto">
            <a:xfrm>
              <a:off x="1117" y="2314"/>
              <a:ext cx="63"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826" name="Oval 106"/>
            <p:cNvSpPr>
              <a:spLocks noChangeArrowheads="1"/>
            </p:cNvSpPr>
            <p:nvPr/>
          </p:nvSpPr>
          <p:spPr bwMode="auto">
            <a:xfrm>
              <a:off x="1180" y="2357"/>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27" name="Oval 107"/>
            <p:cNvSpPr>
              <a:spLocks noChangeArrowheads="1"/>
            </p:cNvSpPr>
            <p:nvPr/>
          </p:nvSpPr>
          <p:spPr bwMode="auto">
            <a:xfrm>
              <a:off x="1243" y="2465"/>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828" name="Oval 108"/>
            <p:cNvSpPr>
              <a:spLocks noChangeArrowheads="1"/>
            </p:cNvSpPr>
            <p:nvPr/>
          </p:nvSpPr>
          <p:spPr bwMode="auto">
            <a:xfrm>
              <a:off x="1305" y="2357"/>
              <a:ext cx="63"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829" name="Oval 109"/>
            <p:cNvSpPr>
              <a:spLocks noChangeArrowheads="1"/>
            </p:cNvSpPr>
            <p:nvPr/>
          </p:nvSpPr>
          <p:spPr bwMode="auto">
            <a:xfrm>
              <a:off x="1273" y="2250"/>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30" name="Oval 110"/>
            <p:cNvSpPr>
              <a:spLocks noChangeArrowheads="1"/>
            </p:cNvSpPr>
            <p:nvPr/>
          </p:nvSpPr>
          <p:spPr bwMode="auto">
            <a:xfrm>
              <a:off x="1117" y="2400"/>
              <a:ext cx="63"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831" name="Oval 111"/>
            <p:cNvSpPr>
              <a:spLocks noChangeArrowheads="1"/>
            </p:cNvSpPr>
            <p:nvPr/>
          </p:nvSpPr>
          <p:spPr bwMode="auto">
            <a:xfrm>
              <a:off x="1101" y="2695"/>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32" name="Oval 112"/>
            <p:cNvSpPr>
              <a:spLocks noChangeArrowheads="1"/>
            </p:cNvSpPr>
            <p:nvPr/>
          </p:nvSpPr>
          <p:spPr bwMode="auto">
            <a:xfrm>
              <a:off x="1007" y="2717"/>
              <a:ext cx="62" cy="42"/>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833" name="Oval 113"/>
            <p:cNvSpPr>
              <a:spLocks noChangeArrowheads="1"/>
            </p:cNvSpPr>
            <p:nvPr/>
          </p:nvSpPr>
          <p:spPr bwMode="auto">
            <a:xfrm>
              <a:off x="1007" y="2631"/>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34" name="Oval 114"/>
            <p:cNvSpPr>
              <a:spLocks noChangeArrowheads="1"/>
            </p:cNvSpPr>
            <p:nvPr/>
          </p:nvSpPr>
          <p:spPr bwMode="auto">
            <a:xfrm>
              <a:off x="1133" y="2631"/>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835" name="Oval 115"/>
            <p:cNvSpPr>
              <a:spLocks noChangeArrowheads="1"/>
            </p:cNvSpPr>
            <p:nvPr/>
          </p:nvSpPr>
          <p:spPr bwMode="auto">
            <a:xfrm>
              <a:off x="1069" y="2759"/>
              <a:ext cx="64"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36" name="Oval 116"/>
            <p:cNvSpPr>
              <a:spLocks noChangeArrowheads="1"/>
            </p:cNvSpPr>
            <p:nvPr/>
          </p:nvSpPr>
          <p:spPr bwMode="auto">
            <a:xfrm>
              <a:off x="945" y="2759"/>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837" name="Oval 117"/>
            <p:cNvSpPr>
              <a:spLocks noChangeArrowheads="1"/>
            </p:cNvSpPr>
            <p:nvPr/>
          </p:nvSpPr>
          <p:spPr bwMode="auto">
            <a:xfrm>
              <a:off x="1007" y="2802"/>
              <a:ext cx="62"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838" name="Oval 118"/>
            <p:cNvSpPr>
              <a:spLocks noChangeArrowheads="1"/>
            </p:cNvSpPr>
            <p:nvPr/>
          </p:nvSpPr>
          <p:spPr bwMode="auto">
            <a:xfrm>
              <a:off x="975" y="2566"/>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39" name="Oval 119"/>
            <p:cNvSpPr>
              <a:spLocks noChangeArrowheads="1"/>
            </p:cNvSpPr>
            <p:nvPr/>
          </p:nvSpPr>
          <p:spPr bwMode="auto">
            <a:xfrm>
              <a:off x="913" y="2609"/>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40" name="Oval 120"/>
            <p:cNvSpPr>
              <a:spLocks noChangeArrowheads="1"/>
            </p:cNvSpPr>
            <p:nvPr/>
          </p:nvSpPr>
          <p:spPr bwMode="auto">
            <a:xfrm>
              <a:off x="1069" y="2588"/>
              <a:ext cx="64"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841" name="Oval 121"/>
            <p:cNvSpPr>
              <a:spLocks noChangeArrowheads="1"/>
            </p:cNvSpPr>
            <p:nvPr/>
          </p:nvSpPr>
          <p:spPr bwMode="auto">
            <a:xfrm>
              <a:off x="945" y="2674"/>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42" name="Oval 122"/>
            <p:cNvSpPr>
              <a:spLocks noChangeArrowheads="1"/>
            </p:cNvSpPr>
            <p:nvPr/>
          </p:nvSpPr>
          <p:spPr bwMode="auto">
            <a:xfrm>
              <a:off x="913" y="2717"/>
              <a:ext cx="62" cy="4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43" name="Oval 123"/>
            <p:cNvSpPr>
              <a:spLocks noChangeArrowheads="1"/>
            </p:cNvSpPr>
            <p:nvPr/>
          </p:nvSpPr>
          <p:spPr bwMode="auto">
            <a:xfrm>
              <a:off x="945" y="2566"/>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44" name="Oval 124"/>
            <p:cNvSpPr>
              <a:spLocks noChangeArrowheads="1"/>
            </p:cNvSpPr>
            <p:nvPr/>
          </p:nvSpPr>
          <p:spPr bwMode="auto">
            <a:xfrm>
              <a:off x="975" y="2524"/>
              <a:ext cx="63" cy="4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45" name="Oval 125"/>
            <p:cNvSpPr>
              <a:spLocks noChangeArrowheads="1"/>
            </p:cNvSpPr>
            <p:nvPr/>
          </p:nvSpPr>
          <p:spPr bwMode="auto">
            <a:xfrm>
              <a:off x="1007" y="2502"/>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846" name="Oval 126"/>
            <p:cNvSpPr>
              <a:spLocks noChangeArrowheads="1"/>
            </p:cNvSpPr>
            <p:nvPr/>
          </p:nvSpPr>
          <p:spPr bwMode="auto">
            <a:xfrm>
              <a:off x="881" y="2652"/>
              <a:ext cx="64"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847" name="Oval 127"/>
            <p:cNvSpPr>
              <a:spLocks noChangeArrowheads="1"/>
            </p:cNvSpPr>
            <p:nvPr/>
          </p:nvSpPr>
          <p:spPr bwMode="auto">
            <a:xfrm>
              <a:off x="1038" y="2674"/>
              <a:ext cx="63"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848" name="Oval 128"/>
            <p:cNvSpPr>
              <a:spLocks noChangeArrowheads="1"/>
            </p:cNvSpPr>
            <p:nvPr/>
          </p:nvSpPr>
          <p:spPr bwMode="auto">
            <a:xfrm>
              <a:off x="1133" y="2588"/>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49" name="Oval 129"/>
            <p:cNvSpPr>
              <a:spLocks noChangeArrowheads="1"/>
            </p:cNvSpPr>
            <p:nvPr/>
          </p:nvSpPr>
          <p:spPr bwMode="auto">
            <a:xfrm>
              <a:off x="975" y="2609"/>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50" name="Oval 130"/>
            <p:cNvSpPr>
              <a:spLocks noChangeArrowheads="1"/>
            </p:cNvSpPr>
            <p:nvPr/>
          </p:nvSpPr>
          <p:spPr bwMode="auto">
            <a:xfrm>
              <a:off x="1007" y="2759"/>
              <a:ext cx="62"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851" name="Oval 131"/>
            <p:cNvSpPr>
              <a:spLocks noChangeArrowheads="1"/>
            </p:cNvSpPr>
            <p:nvPr/>
          </p:nvSpPr>
          <p:spPr bwMode="auto">
            <a:xfrm>
              <a:off x="975" y="2717"/>
              <a:ext cx="63" cy="4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52" name="Oval 132"/>
            <p:cNvSpPr>
              <a:spLocks noChangeArrowheads="1"/>
            </p:cNvSpPr>
            <p:nvPr/>
          </p:nvSpPr>
          <p:spPr bwMode="auto">
            <a:xfrm>
              <a:off x="1133" y="2738"/>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53" name="Oval 133"/>
            <p:cNvSpPr>
              <a:spLocks noChangeArrowheads="1"/>
            </p:cNvSpPr>
            <p:nvPr/>
          </p:nvSpPr>
          <p:spPr bwMode="auto">
            <a:xfrm>
              <a:off x="1163" y="2674"/>
              <a:ext cx="64"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54" name="Oval 134"/>
            <p:cNvSpPr>
              <a:spLocks noChangeArrowheads="1"/>
            </p:cNvSpPr>
            <p:nvPr/>
          </p:nvSpPr>
          <p:spPr bwMode="auto">
            <a:xfrm>
              <a:off x="1069" y="2631"/>
              <a:ext cx="64"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855" name="Oval 135"/>
            <p:cNvSpPr>
              <a:spLocks noChangeArrowheads="1"/>
            </p:cNvSpPr>
            <p:nvPr/>
          </p:nvSpPr>
          <p:spPr bwMode="auto">
            <a:xfrm>
              <a:off x="913" y="2566"/>
              <a:ext cx="62"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856" name="Oval 136"/>
            <p:cNvSpPr>
              <a:spLocks noChangeArrowheads="1"/>
            </p:cNvSpPr>
            <p:nvPr/>
          </p:nvSpPr>
          <p:spPr bwMode="auto">
            <a:xfrm>
              <a:off x="1069" y="2502"/>
              <a:ext cx="64"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857" name="Oval 137"/>
            <p:cNvSpPr>
              <a:spLocks noChangeArrowheads="1"/>
            </p:cNvSpPr>
            <p:nvPr/>
          </p:nvSpPr>
          <p:spPr bwMode="auto">
            <a:xfrm>
              <a:off x="1038" y="2545"/>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58" name="Oval 138"/>
            <p:cNvSpPr>
              <a:spLocks noChangeArrowheads="1"/>
            </p:cNvSpPr>
            <p:nvPr/>
          </p:nvSpPr>
          <p:spPr bwMode="auto">
            <a:xfrm>
              <a:off x="1101" y="2545"/>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859" name="Oval 139"/>
            <p:cNvSpPr>
              <a:spLocks noChangeArrowheads="1"/>
            </p:cNvSpPr>
            <p:nvPr/>
          </p:nvSpPr>
          <p:spPr bwMode="auto">
            <a:xfrm>
              <a:off x="945" y="2631"/>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860" name="Oval 140"/>
            <p:cNvSpPr>
              <a:spLocks noChangeArrowheads="1"/>
            </p:cNvSpPr>
            <p:nvPr/>
          </p:nvSpPr>
          <p:spPr bwMode="auto">
            <a:xfrm>
              <a:off x="1007" y="2674"/>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61" name="Oval 141"/>
            <p:cNvSpPr>
              <a:spLocks noChangeArrowheads="1"/>
            </p:cNvSpPr>
            <p:nvPr/>
          </p:nvSpPr>
          <p:spPr bwMode="auto">
            <a:xfrm>
              <a:off x="1069" y="2781"/>
              <a:ext cx="64"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862" name="Oval 142"/>
            <p:cNvSpPr>
              <a:spLocks noChangeArrowheads="1"/>
            </p:cNvSpPr>
            <p:nvPr/>
          </p:nvSpPr>
          <p:spPr bwMode="auto">
            <a:xfrm>
              <a:off x="1133" y="2674"/>
              <a:ext cx="62"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863" name="Oval 143"/>
            <p:cNvSpPr>
              <a:spLocks noChangeArrowheads="1"/>
            </p:cNvSpPr>
            <p:nvPr/>
          </p:nvSpPr>
          <p:spPr bwMode="auto">
            <a:xfrm>
              <a:off x="1101" y="2566"/>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64" name="Oval 144"/>
            <p:cNvSpPr>
              <a:spLocks noChangeArrowheads="1"/>
            </p:cNvSpPr>
            <p:nvPr/>
          </p:nvSpPr>
          <p:spPr bwMode="auto">
            <a:xfrm>
              <a:off x="945" y="2717"/>
              <a:ext cx="62" cy="42"/>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865" name="Oval 145"/>
            <p:cNvSpPr>
              <a:spLocks noChangeArrowheads="1"/>
            </p:cNvSpPr>
            <p:nvPr/>
          </p:nvSpPr>
          <p:spPr bwMode="auto">
            <a:xfrm>
              <a:off x="1446" y="2642"/>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66" name="Oval 146"/>
            <p:cNvSpPr>
              <a:spLocks noChangeArrowheads="1"/>
            </p:cNvSpPr>
            <p:nvPr/>
          </p:nvSpPr>
          <p:spPr bwMode="auto">
            <a:xfrm>
              <a:off x="1353" y="2664"/>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867" name="Oval 147"/>
            <p:cNvSpPr>
              <a:spLocks noChangeArrowheads="1"/>
            </p:cNvSpPr>
            <p:nvPr/>
          </p:nvSpPr>
          <p:spPr bwMode="auto">
            <a:xfrm>
              <a:off x="1353" y="2578"/>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68" name="Oval 148"/>
            <p:cNvSpPr>
              <a:spLocks noChangeArrowheads="1"/>
            </p:cNvSpPr>
            <p:nvPr/>
          </p:nvSpPr>
          <p:spPr bwMode="auto">
            <a:xfrm>
              <a:off x="1478" y="2578"/>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869" name="Oval 149"/>
            <p:cNvSpPr>
              <a:spLocks noChangeArrowheads="1"/>
            </p:cNvSpPr>
            <p:nvPr/>
          </p:nvSpPr>
          <p:spPr bwMode="auto">
            <a:xfrm>
              <a:off x="1415" y="2707"/>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70" name="Oval 150"/>
            <p:cNvSpPr>
              <a:spLocks noChangeArrowheads="1"/>
            </p:cNvSpPr>
            <p:nvPr/>
          </p:nvSpPr>
          <p:spPr bwMode="auto">
            <a:xfrm>
              <a:off x="1290" y="2707"/>
              <a:ext cx="63"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871" name="Oval 151"/>
            <p:cNvSpPr>
              <a:spLocks noChangeArrowheads="1"/>
            </p:cNvSpPr>
            <p:nvPr/>
          </p:nvSpPr>
          <p:spPr bwMode="auto">
            <a:xfrm>
              <a:off x="1353" y="2750"/>
              <a:ext cx="62" cy="42"/>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872" name="Oval 152"/>
            <p:cNvSpPr>
              <a:spLocks noChangeArrowheads="1"/>
            </p:cNvSpPr>
            <p:nvPr/>
          </p:nvSpPr>
          <p:spPr bwMode="auto">
            <a:xfrm>
              <a:off x="1321" y="2514"/>
              <a:ext cx="64" cy="4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73" name="Oval 153"/>
            <p:cNvSpPr>
              <a:spLocks noChangeArrowheads="1"/>
            </p:cNvSpPr>
            <p:nvPr/>
          </p:nvSpPr>
          <p:spPr bwMode="auto">
            <a:xfrm>
              <a:off x="1258" y="2556"/>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74" name="Oval 154"/>
            <p:cNvSpPr>
              <a:spLocks noChangeArrowheads="1"/>
            </p:cNvSpPr>
            <p:nvPr/>
          </p:nvSpPr>
          <p:spPr bwMode="auto">
            <a:xfrm>
              <a:off x="1415" y="2535"/>
              <a:ext cx="63"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875" name="Oval 155"/>
            <p:cNvSpPr>
              <a:spLocks noChangeArrowheads="1"/>
            </p:cNvSpPr>
            <p:nvPr/>
          </p:nvSpPr>
          <p:spPr bwMode="auto">
            <a:xfrm>
              <a:off x="1290" y="2621"/>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76" name="Oval 156"/>
            <p:cNvSpPr>
              <a:spLocks noChangeArrowheads="1"/>
            </p:cNvSpPr>
            <p:nvPr/>
          </p:nvSpPr>
          <p:spPr bwMode="auto">
            <a:xfrm>
              <a:off x="1258" y="2664"/>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77" name="Oval 157"/>
            <p:cNvSpPr>
              <a:spLocks noChangeArrowheads="1"/>
            </p:cNvSpPr>
            <p:nvPr/>
          </p:nvSpPr>
          <p:spPr bwMode="auto">
            <a:xfrm>
              <a:off x="1290" y="2514"/>
              <a:ext cx="63" cy="4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78" name="Oval 158"/>
            <p:cNvSpPr>
              <a:spLocks noChangeArrowheads="1"/>
            </p:cNvSpPr>
            <p:nvPr/>
          </p:nvSpPr>
          <p:spPr bwMode="auto">
            <a:xfrm>
              <a:off x="1321" y="2471"/>
              <a:ext cx="64"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79" name="Oval 159"/>
            <p:cNvSpPr>
              <a:spLocks noChangeArrowheads="1"/>
            </p:cNvSpPr>
            <p:nvPr/>
          </p:nvSpPr>
          <p:spPr bwMode="auto">
            <a:xfrm>
              <a:off x="1353" y="2449"/>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880" name="Oval 160"/>
            <p:cNvSpPr>
              <a:spLocks noChangeArrowheads="1"/>
            </p:cNvSpPr>
            <p:nvPr/>
          </p:nvSpPr>
          <p:spPr bwMode="auto">
            <a:xfrm>
              <a:off x="1227" y="2599"/>
              <a:ext cx="63"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881" name="Oval 161"/>
            <p:cNvSpPr>
              <a:spLocks noChangeArrowheads="1"/>
            </p:cNvSpPr>
            <p:nvPr/>
          </p:nvSpPr>
          <p:spPr bwMode="auto">
            <a:xfrm>
              <a:off x="1385" y="2621"/>
              <a:ext cx="61"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882" name="Oval 162"/>
            <p:cNvSpPr>
              <a:spLocks noChangeArrowheads="1"/>
            </p:cNvSpPr>
            <p:nvPr/>
          </p:nvSpPr>
          <p:spPr bwMode="auto">
            <a:xfrm>
              <a:off x="1478" y="2535"/>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83" name="Oval 163"/>
            <p:cNvSpPr>
              <a:spLocks noChangeArrowheads="1"/>
            </p:cNvSpPr>
            <p:nvPr/>
          </p:nvSpPr>
          <p:spPr bwMode="auto">
            <a:xfrm>
              <a:off x="1321" y="2556"/>
              <a:ext cx="64"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84" name="Oval 164"/>
            <p:cNvSpPr>
              <a:spLocks noChangeArrowheads="1"/>
            </p:cNvSpPr>
            <p:nvPr/>
          </p:nvSpPr>
          <p:spPr bwMode="auto">
            <a:xfrm>
              <a:off x="1353" y="2707"/>
              <a:ext cx="62"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885" name="Oval 165"/>
            <p:cNvSpPr>
              <a:spLocks noChangeArrowheads="1"/>
            </p:cNvSpPr>
            <p:nvPr/>
          </p:nvSpPr>
          <p:spPr bwMode="auto">
            <a:xfrm>
              <a:off x="1321" y="2664"/>
              <a:ext cx="64"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86" name="Oval 166"/>
            <p:cNvSpPr>
              <a:spLocks noChangeArrowheads="1"/>
            </p:cNvSpPr>
            <p:nvPr/>
          </p:nvSpPr>
          <p:spPr bwMode="auto">
            <a:xfrm>
              <a:off x="1478" y="2685"/>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87" name="Oval 167"/>
            <p:cNvSpPr>
              <a:spLocks noChangeArrowheads="1"/>
            </p:cNvSpPr>
            <p:nvPr/>
          </p:nvSpPr>
          <p:spPr bwMode="auto">
            <a:xfrm>
              <a:off x="1508" y="2621"/>
              <a:ext cx="64"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88" name="Oval 168"/>
            <p:cNvSpPr>
              <a:spLocks noChangeArrowheads="1"/>
            </p:cNvSpPr>
            <p:nvPr/>
          </p:nvSpPr>
          <p:spPr bwMode="auto">
            <a:xfrm>
              <a:off x="1415" y="2578"/>
              <a:ext cx="63"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889" name="Oval 169"/>
            <p:cNvSpPr>
              <a:spLocks noChangeArrowheads="1"/>
            </p:cNvSpPr>
            <p:nvPr/>
          </p:nvSpPr>
          <p:spPr bwMode="auto">
            <a:xfrm>
              <a:off x="1258" y="2514"/>
              <a:ext cx="63" cy="42"/>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890" name="Oval 170"/>
            <p:cNvSpPr>
              <a:spLocks noChangeArrowheads="1"/>
            </p:cNvSpPr>
            <p:nvPr/>
          </p:nvSpPr>
          <p:spPr bwMode="auto">
            <a:xfrm>
              <a:off x="1415" y="2449"/>
              <a:ext cx="63"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891" name="Oval 171"/>
            <p:cNvSpPr>
              <a:spLocks noChangeArrowheads="1"/>
            </p:cNvSpPr>
            <p:nvPr/>
          </p:nvSpPr>
          <p:spPr bwMode="auto">
            <a:xfrm>
              <a:off x="1385" y="2492"/>
              <a:ext cx="61"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92" name="Oval 172"/>
            <p:cNvSpPr>
              <a:spLocks noChangeArrowheads="1"/>
            </p:cNvSpPr>
            <p:nvPr/>
          </p:nvSpPr>
          <p:spPr bwMode="auto">
            <a:xfrm>
              <a:off x="1446" y="2492"/>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893" name="Oval 173"/>
            <p:cNvSpPr>
              <a:spLocks noChangeArrowheads="1"/>
            </p:cNvSpPr>
            <p:nvPr/>
          </p:nvSpPr>
          <p:spPr bwMode="auto">
            <a:xfrm>
              <a:off x="1290" y="2578"/>
              <a:ext cx="63"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894" name="Oval 174"/>
            <p:cNvSpPr>
              <a:spLocks noChangeArrowheads="1"/>
            </p:cNvSpPr>
            <p:nvPr/>
          </p:nvSpPr>
          <p:spPr bwMode="auto">
            <a:xfrm>
              <a:off x="1353" y="2621"/>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95" name="Oval 175"/>
            <p:cNvSpPr>
              <a:spLocks noChangeArrowheads="1"/>
            </p:cNvSpPr>
            <p:nvPr/>
          </p:nvSpPr>
          <p:spPr bwMode="auto">
            <a:xfrm>
              <a:off x="1415" y="2728"/>
              <a:ext cx="63"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896" name="Oval 176"/>
            <p:cNvSpPr>
              <a:spLocks noChangeArrowheads="1"/>
            </p:cNvSpPr>
            <p:nvPr/>
          </p:nvSpPr>
          <p:spPr bwMode="auto">
            <a:xfrm>
              <a:off x="1478" y="2621"/>
              <a:ext cx="62"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897" name="Oval 177"/>
            <p:cNvSpPr>
              <a:spLocks noChangeArrowheads="1"/>
            </p:cNvSpPr>
            <p:nvPr/>
          </p:nvSpPr>
          <p:spPr bwMode="auto">
            <a:xfrm>
              <a:off x="1446" y="2514"/>
              <a:ext cx="62" cy="4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898" name="Oval 178"/>
            <p:cNvSpPr>
              <a:spLocks noChangeArrowheads="1"/>
            </p:cNvSpPr>
            <p:nvPr/>
          </p:nvSpPr>
          <p:spPr bwMode="auto">
            <a:xfrm>
              <a:off x="1290" y="2664"/>
              <a:ext cx="63"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899" name="Oval 179"/>
            <p:cNvSpPr>
              <a:spLocks noChangeArrowheads="1"/>
            </p:cNvSpPr>
            <p:nvPr/>
          </p:nvSpPr>
          <p:spPr bwMode="auto">
            <a:xfrm>
              <a:off x="1533" y="2485"/>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00" name="Oval 180"/>
            <p:cNvSpPr>
              <a:spLocks noChangeArrowheads="1"/>
            </p:cNvSpPr>
            <p:nvPr/>
          </p:nvSpPr>
          <p:spPr bwMode="auto">
            <a:xfrm>
              <a:off x="1438" y="2506"/>
              <a:ext cx="63"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901" name="Oval 181"/>
            <p:cNvSpPr>
              <a:spLocks noChangeArrowheads="1"/>
            </p:cNvSpPr>
            <p:nvPr/>
          </p:nvSpPr>
          <p:spPr bwMode="auto">
            <a:xfrm>
              <a:off x="1438" y="2420"/>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02" name="Oval 182"/>
            <p:cNvSpPr>
              <a:spLocks noChangeArrowheads="1"/>
            </p:cNvSpPr>
            <p:nvPr/>
          </p:nvSpPr>
          <p:spPr bwMode="auto">
            <a:xfrm>
              <a:off x="1563" y="2420"/>
              <a:ext cx="64"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903" name="Oval 183"/>
            <p:cNvSpPr>
              <a:spLocks noChangeArrowheads="1"/>
            </p:cNvSpPr>
            <p:nvPr/>
          </p:nvSpPr>
          <p:spPr bwMode="auto">
            <a:xfrm>
              <a:off x="1501" y="2549"/>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04" name="Oval 184"/>
            <p:cNvSpPr>
              <a:spLocks noChangeArrowheads="1"/>
            </p:cNvSpPr>
            <p:nvPr/>
          </p:nvSpPr>
          <p:spPr bwMode="auto">
            <a:xfrm>
              <a:off x="1376" y="2549"/>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905" name="Oval 185"/>
            <p:cNvSpPr>
              <a:spLocks noChangeArrowheads="1"/>
            </p:cNvSpPr>
            <p:nvPr/>
          </p:nvSpPr>
          <p:spPr bwMode="auto">
            <a:xfrm>
              <a:off x="1438" y="2592"/>
              <a:ext cx="63"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906" name="Oval 186"/>
            <p:cNvSpPr>
              <a:spLocks noChangeArrowheads="1"/>
            </p:cNvSpPr>
            <p:nvPr/>
          </p:nvSpPr>
          <p:spPr bwMode="auto">
            <a:xfrm>
              <a:off x="1408" y="2356"/>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07" name="Oval 187"/>
            <p:cNvSpPr>
              <a:spLocks noChangeArrowheads="1"/>
            </p:cNvSpPr>
            <p:nvPr/>
          </p:nvSpPr>
          <p:spPr bwMode="auto">
            <a:xfrm>
              <a:off x="1345" y="2399"/>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08" name="Oval 188"/>
            <p:cNvSpPr>
              <a:spLocks noChangeArrowheads="1"/>
            </p:cNvSpPr>
            <p:nvPr/>
          </p:nvSpPr>
          <p:spPr bwMode="auto">
            <a:xfrm>
              <a:off x="1501" y="2377"/>
              <a:ext cx="62"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909" name="Oval 189"/>
            <p:cNvSpPr>
              <a:spLocks noChangeArrowheads="1"/>
            </p:cNvSpPr>
            <p:nvPr/>
          </p:nvSpPr>
          <p:spPr bwMode="auto">
            <a:xfrm>
              <a:off x="1376" y="2463"/>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10" name="Oval 190"/>
            <p:cNvSpPr>
              <a:spLocks noChangeArrowheads="1"/>
            </p:cNvSpPr>
            <p:nvPr/>
          </p:nvSpPr>
          <p:spPr bwMode="auto">
            <a:xfrm>
              <a:off x="1345" y="2506"/>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11" name="Oval 191"/>
            <p:cNvSpPr>
              <a:spLocks noChangeArrowheads="1"/>
            </p:cNvSpPr>
            <p:nvPr/>
          </p:nvSpPr>
          <p:spPr bwMode="auto">
            <a:xfrm>
              <a:off x="1376" y="2356"/>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12" name="Oval 192"/>
            <p:cNvSpPr>
              <a:spLocks noChangeArrowheads="1"/>
            </p:cNvSpPr>
            <p:nvPr/>
          </p:nvSpPr>
          <p:spPr bwMode="auto">
            <a:xfrm>
              <a:off x="1408" y="2313"/>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13" name="Oval 193"/>
            <p:cNvSpPr>
              <a:spLocks noChangeArrowheads="1"/>
            </p:cNvSpPr>
            <p:nvPr/>
          </p:nvSpPr>
          <p:spPr bwMode="auto">
            <a:xfrm>
              <a:off x="1438" y="2292"/>
              <a:ext cx="63" cy="42"/>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914" name="Oval 194"/>
            <p:cNvSpPr>
              <a:spLocks noChangeArrowheads="1"/>
            </p:cNvSpPr>
            <p:nvPr/>
          </p:nvSpPr>
          <p:spPr bwMode="auto">
            <a:xfrm>
              <a:off x="1313" y="2442"/>
              <a:ext cx="63"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915" name="Oval 195"/>
            <p:cNvSpPr>
              <a:spLocks noChangeArrowheads="1"/>
            </p:cNvSpPr>
            <p:nvPr/>
          </p:nvSpPr>
          <p:spPr bwMode="auto">
            <a:xfrm>
              <a:off x="1470" y="2463"/>
              <a:ext cx="63"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916" name="Oval 196"/>
            <p:cNvSpPr>
              <a:spLocks noChangeArrowheads="1"/>
            </p:cNvSpPr>
            <p:nvPr/>
          </p:nvSpPr>
          <p:spPr bwMode="auto">
            <a:xfrm>
              <a:off x="1563" y="2377"/>
              <a:ext cx="64"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17" name="Oval 197"/>
            <p:cNvSpPr>
              <a:spLocks noChangeArrowheads="1"/>
            </p:cNvSpPr>
            <p:nvPr/>
          </p:nvSpPr>
          <p:spPr bwMode="auto">
            <a:xfrm>
              <a:off x="1408" y="2399"/>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18" name="Oval 198"/>
            <p:cNvSpPr>
              <a:spLocks noChangeArrowheads="1"/>
            </p:cNvSpPr>
            <p:nvPr/>
          </p:nvSpPr>
          <p:spPr bwMode="auto">
            <a:xfrm>
              <a:off x="1438" y="2549"/>
              <a:ext cx="63"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919" name="Oval 199"/>
            <p:cNvSpPr>
              <a:spLocks noChangeArrowheads="1"/>
            </p:cNvSpPr>
            <p:nvPr/>
          </p:nvSpPr>
          <p:spPr bwMode="auto">
            <a:xfrm>
              <a:off x="1408" y="2506"/>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20" name="Oval 200"/>
            <p:cNvSpPr>
              <a:spLocks noChangeArrowheads="1"/>
            </p:cNvSpPr>
            <p:nvPr/>
          </p:nvSpPr>
          <p:spPr bwMode="auto">
            <a:xfrm>
              <a:off x="1563" y="2528"/>
              <a:ext cx="64" cy="4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21" name="Oval 201"/>
            <p:cNvSpPr>
              <a:spLocks noChangeArrowheads="1"/>
            </p:cNvSpPr>
            <p:nvPr/>
          </p:nvSpPr>
          <p:spPr bwMode="auto">
            <a:xfrm>
              <a:off x="1595" y="2463"/>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22" name="Oval 202"/>
            <p:cNvSpPr>
              <a:spLocks noChangeArrowheads="1"/>
            </p:cNvSpPr>
            <p:nvPr/>
          </p:nvSpPr>
          <p:spPr bwMode="auto">
            <a:xfrm>
              <a:off x="1501" y="2420"/>
              <a:ext cx="62"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923" name="Oval 203"/>
            <p:cNvSpPr>
              <a:spLocks noChangeArrowheads="1"/>
            </p:cNvSpPr>
            <p:nvPr/>
          </p:nvSpPr>
          <p:spPr bwMode="auto">
            <a:xfrm>
              <a:off x="1345" y="2356"/>
              <a:ext cx="63"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924" name="Oval 204"/>
            <p:cNvSpPr>
              <a:spLocks noChangeArrowheads="1"/>
            </p:cNvSpPr>
            <p:nvPr/>
          </p:nvSpPr>
          <p:spPr bwMode="auto">
            <a:xfrm>
              <a:off x="1501" y="2292"/>
              <a:ext cx="62" cy="42"/>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925" name="Oval 205"/>
            <p:cNvSpPr>
              <a:spLocks noChangeArrowheads="1"/>
            </p:cNvSpPr>
            <p:nvPr/>
          </p:nvSpPr>
          <p:spPr bwMode="auto">
            <a:xfrm>
              <a:off x="1470" y="2334"/>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26" name="Oval 206"/>
            <p:cNvSpPr>
              <a:spLocks noChangeArrowheads="1"/>
            </p:cNvSpPr>
            <p:nvPr/>
          </p:nvSpPr>
          <p:spPr bwMode="auto">
            <a:xfrm>
              <a:off x="1533" y="2334"/>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927" name="Oval 207"/>
            <p:cNvSpPr>
              <a:spLocks noChangeArrowheads="1"/>
            </p:cNvSpPr>
            <p:nvPr/>
          </p:nvSpPr>
          <p:spPr bwMode="auto">
            <a:xfrm>
              <a:off x="1376" y="2420"/>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928" name="Oval 208"/>
            <p:cNvSpPr>
              <a:spLocks noChangeArrowheads="1"/>
            </p:cNvSpPr>
            <p:nvPr/>
          </p:nvSpPr>
          <p:spPr bwMode="auto">
            <a:xfrm>
              <a:off x="1438" y="2463"/>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29" name="Oval 209"/>
            <p:cNvSpPr>
              <a:spLocks noChangeArrowheads="1"/>
            </p:cNvSpPr>
            <p:nvPr/>
          </p:nvSpPr>
          <p:spPr bwMode="auto">
            <a:xfrm>
              <a:off x="1501" y="2570"/>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930" name="Oval 210"/>
            <p:cNvSpPr>
              <a:spLocks noChangeArrowheads="1"/>
            </p:cNvSpPr>
            <p:nvPr/>
          </p:nvSpPr>
          <p:spPr bwMode="auto">
            <a:xfrm>
              <a:off x="1563" y="2463"/>
              <a:ext cx="64"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931" name="Oval 211"/>
            <p:cNvSpPr>
              <a:spLocks noChangeArrowheads="1"/>
            </p:cNvSpPr>
            <p:nvPr/>
          </p:nvSpPr>
          <p:spPr bwMode="auto">
            <a:xfrm>
              <a:off x="1533" y="2356"/>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32" name="Oval 212"/>
            <p:cNvSpPr>
              <a:spLocks noChangeArrowheads="1"/>
            </p:cNvSpPr>
            <p:nvPr/>
          </p:nvSpPr>
          <p:spPr bwMode="auto">
            <a:xfrm>
              <a:off x="1376" y="2506"/>
              <a:ext cx="62"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933" name="Oval 213"/>
            <p:cNvSpPr>
              <a:spLocks noChangeArrowheads="1"/>
            </p:cNvSpPr>
            <p:nvPr/>
          </p:nvSpPr>
          <p:spPr bwMode="auto">
            <a:xfrm>
              <a:off x="1316" y="2748"/>
              <a:ext cx="64"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34" name="Oval 214"/>
            <p:cNvSpPr>
              <a:spLocks noChangeArrowheads="1"/>
            </p:cNvSpPr>
            <p:nvPr/>
          </p:nvSpPr>
          <p:spPr bwMode="auto">
            <a:xfrm>
              <a:off x="1223" y="2769"/>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935" name="Oval 215"/>
            <p:cNvSpPr>
              <a:spLocks noChangeArrowheads="1"/>
            </p:cNvSpPr>
            <p:nvPr/>
          </p:nvSpPr>
          <p:spPr bwMode="auto">
            <a:xfrm>
              <a:off x="1223" y="2684"/>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36" name="Oval 216"/>
            <p:cNvSpPr>
              <a:spLocks noChangeArrowheads="1"/>
            </p:cNvSpPr>
            <p:nvPr/>
          </p:nvSpPr>
          <p:spPr bwMode="auto">
            <a:xfrm>
              <a:off x="1348" y="2684"/>
              <a:ext cx="63"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937" name="Oval 217"/>
            <p:cNvSpPr>
              <a:spLocks noChangeArrowheads="1"/>
            </p:cNvSpPr>
            <p:nvPr/>
          </p:nvSpPr>
          <p:spPr bwMode="auto">
            <a:xfrm>
              <a:off x="1285" y="2812"/>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38" name="Oval 218"/>
            <p:cNvSpPr>
              <a:spLocks noChangeArrowheads="1"/>
            </p:cNvSpPr>
            <p:nvPr/>
          </p:nvSpPr>
          <p:spPr bwMode="auto">
            <a:xfrm>
              <a:off x="1160" y="2812"/>
              <a:ext cx="63"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939" name="Oval 219"/>
            <p:cNvSpPr>
              <a:spLocks noChangeArrowheads="1"/>
            </p:cNvSpPr>
            <p:nvPr/>
          </p:nvSpPr>
          <p:spPr bwMode="auto">
            <a:xfrm>
              <a:off x="1192" y="2619"/>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40" name="Oval 220"/>
            <p:cNvSpPr>
              <a:spLocks noChangeArrowheads="1"/>
            </p:cNvSpPr>
            <p:nvPr/>
          </p:nvSpPr>
          <p:spPr bwMode="auto">
            <a:xfrm>
              <a:off x="1128" y="2662"/>
              <a:ext cx="64"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41" name="Oval 221"/>
            <p:cNvSpPr>
              <a:spLocks noChangeArrowheads="1"/>
            </p:cNvSpPr>
            <p:nvPr/>
          </p:nvSpPr>
          <p:spPr bwMode="auto">
            <a:xfrm>
              <a:off x="1285" y="2641"/>
              <a:ext cx="63"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942" name="Oval 222"/>
            <p:cNvSpPr>
              <a:spLocks noChangeArrowheads="1"/>
            </p:cNvSpPr>
            <p:nvPr/>
          </p:nvSpPr>
          <p:spPr bwMode="auto">
            <a:xfrm>
              <a:off x="1160" y="2727"/>
              <a:ext cx="63" cy="4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43" name="Oval 223"/>
            <p:cNvSpPr>
              <a:spLocks noChangeArrowheads="1"/>
            </p:cNvSpPr>
            <p:nvPr/>
          </p:nvSpPr>
          <p:spPr bwMode="auto">
            <a:xfrm>
              <a:off x="1128" y="2769"/>
              <a:ext cx="64"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44" name="Oval 224"/>
            <p:cNvSpPr>
              <a:spLocks noChangeArrowheads="1"/>
            </p:cNvSpPr>
            <p:nvPr/>
          </p:nvSpPr>
          <p:spPr bwMode="auto">
            <a:xfrm>
              <a:off x="1160" y="2619"/>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45" name="Oval 225"/>
            <p:cNvSpPr>
              <a:spLocks noChangeArrowheads="1"/>
            </p:cNvSpPr>
            <p:nvPr/>
          </p:nvSpPr>
          <p:spPr bwMode="auto">
            <a:xfrm>
              <a:off x="1192" y="2576"/>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46" name="Oval 226"/>
            <p:cNvSpPr>
              <a:spLocks noChangeArrowheads="1"/>
            </p:cNvSpPr>
            <p:nvPr/>
          </p:nvSpPr>
          <p:spPr bwMode="auto">
            <a:xfrm>
              <a:off x="1223" y="2555"/>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947" name="Oval 227"/>
            <p:cNvSpPr>
              <a:spLocks noChangeArrowheads="1"/>
            </p:cNvSpPr>
            <p:nvPr/>
          </p:nvSpPr>
          <p:spPr bwMode="auto">
            <a:xfrm>
              <a:off x="1098" y="2705"/>
              <a:ext cx="62"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948" name="Oval 228"/>
            <p:cNvSpPr>
              <a:spLocks noChangeArrowheads="1"/>
            </p:cNvSpPr>
            <p:nvPr/>
          </p:nvSpPr>
          <p:spPr bwMode="auto">
            <a:xfrm>
              <a:off x="1255" y="2727"/>
              <a:ext cx="61" cy="42"/>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949" name="Oval 229"/>
            <p:cNvSpPr>
              <a:spLocks noChangeArrowheads="1"/>
            </p:cNvSpPr>
            <p:nvPr/>
          </p:nvSpPr>
          <p:spPr bwMode="auto">
            <a:xfrm>
              <a:off x="1348" y="2641"/>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50" name="Oval 230"/>
            <p:cNvSpPr>
              <a:spLocks noChangeArrowheads="1"/>
            </p:cNvSpPr>
            <p:nvPr/>
          </p:nvSpPr>
          <p:spPr bwMode="auto">
            <a:xfrm>
              <a:off x="1192" y="2662"/>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51" name="Oval 231"/>
            <p:cNvSpPr>
              <a:spLocks noChangeArrowheads="1"/>
            </p:cNvSpPr>
            <p:nvPr/>
          </p:nvSpPr>
          <p:spPr bwMode="auto">
            <a:xfrm>
              <a:off x="1223" y="2812"/>
              <a:ext cx="62"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952" name="Oval 232"/>
            <p:cNvSpPr>
              <a:spLocks noChangeArrowheads="1"/>
            </p:cNvSpPr>
            <p:nvPr/>
          </p:nvSpPr>
          <p:spPr bwMode="auto">
            <a:xfrm>
              <a:off x="1192" y="2769"/>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53" name="Oval 233"/>
            <p:cNvSpPr>
              <a:spLocks noChangeArrowheads="1"/>
            </p:cNvSpPr>
            <p:nvPr/>
          </p:nvSpPr>
          <p:spPr bwMode="auto">
            <a:xfrm>
              <a:off x="1348" y="2791"/>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54" name="Oval 234"/>
            <p:cNvSpPr>
              <a:spLocks noChangeArrowheads="1"/>
            </p:cNvSpPr>
            <p:nvPr/>
          </p:nvSpPr>
          <p:spPr bwMode="auto">
            <a:xfrm>
              <a:off x="1380" y="2727"/>
              <a:ext cx="63" cy="4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55" name="Oval 235"/>
            <p:cNvSpPr>
              <a:spLocks noChangeArrowheads="1"/>
            </p:cNvSpPr>
            <p:nvPr/>
          </p:nvSpPr>
          <p:spPr bwMode="auto">
            <a:xfrm>
              <a:off x="1285" y="2684"/>
              <a:ext cx="63"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956" name="Oval 236"/>
            <p:cNvSpPr>
              <a:spLocks noChangeArrowheads="1"/>
            </p:cNvSpPr>
            <p:nvPr/>
          </p:nvSpPr>
          <p:spPr bwMode="auto">
            <a:xfrm>
              <a:off x="1128" y="2619"/>
              <a:ext cx="64"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957" name="Oval 237"/>
            <p:cNvSpPr>
              <a:spLocks noChangeArrowheads="1"/>
            </p:cNvSpPr>
            <p:nvPr/>
          </p:nvSpPr>
          <p:spPr bwMode="auto">
            <a:xfrm>
              <a:off x="1285" y="2555"/>
              <a:ext cx="63"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958" name="Oval 238"/>
            <p:cNvSpPr>
              <a:spLocks noChangeArrowheads="1"/>
            </p:cNvSpPr>
            <p:nvPr/>
          </p:nvSpPr>
          <p:spPr bwMode="auto">
            <a:xfrm>
              <a:off x="1255" y="2598"/>
              <a:ext cx="61"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59" name="Oval 239"/>
            <p:cNvSpPr>
              <a:spLocks noChangeArrowheads="1"/>
            </p:cNvSpPr>
            <p:nvPr/>
          </p:nvSpPr>
          <p:spPr bwMode="auto">
            <a:xfrm>
              <a:off x="1316" y="2598"/>
              <a:ext cx="64"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960" name="Oval 240"/>
            <p:cNvSpPr>
              <a:spLocks noChangeArrowheads="1"/>
            </p:cNvSpPr>
            <p:nvPr/>
          </p:nvSpPr>
          <p:spPr bwMode="auto">
            <a:xfrm>
              <a:off x="1160" y="2684"/>
              <a:ext cx="63"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961" name="Oval 241"/>
            <p:cNvSpPr>
              <a:spLocks noChangeArrowheads="1"/>
            </p:cNvSpPr>
            <p:nvPr/>
          </p:nvSpPr>
          <p:spPr bwMode="auto">
            <a:xfrm>
              <a:off x="1223" y="2727"/>
              <a:ext cx="62" cy="4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62" name="Oval 242"/>
            <p:cNvSpPr>
              <a:spLocks noChangeArrowheads="1"/>
            </p:cNvSpPr>
            <p:nvPr/>
          </p:nvSpPr>
          <p:spPr bwMode="auto">
            <a:xfrm>
              <a:off x="1285" y="2834"/>
              <a:ext cx="63"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963" name="Oval 243"/>
            <p:cNvSpPr>
              <a:spLocks noChangeArrowheads="1"/>
            </p:cNvSpPr>
            <p:nvPr/>
          </p:nvSpPr>
          <p:spPr bwMode="auto">
            <a:xfrm>
              <a:off x="1348" y="2727"/>
              <a:ext cx="63" cy="42"/>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964" name="Oval 244"/>
            <p:cNvSpPr>
              <a:spLocks noChangeArrowheads="1"/>
            </p:cNvSpPr>
            <p:nvPr/>
          </p:nvSpPr>
          <p:spPr bwMode="auto">
            <a:xfrm>
              <a:off x="1316" y="2619"/>
              <a:ext cx="64"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65" name="Oval 245"/>
            <p:cNvSpPr>
              <a:spLocks noChangeArrowheads="1"/>
            </p:cNvSpPr>
            <p:nvPr/>
          </p:nvSpPr>
          <p:spPr bwMode="auto">
            <a:xfrm>
              <a:off x="1160" y="2769"/>
              <a:ext cx="63"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966" name="Oval 246"/>
            <p:cNvSpPr>
              <a:spLocks noChangeArrowheads="1"/>
            </p:cNvSpPr>
            <p:nvPr/>
          </p:nvSpPr>
          <p:spPr bwMode="auto">
            <a:xfrm>
              <a:off x="1403" y="2379"/>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67" name="Oval 247"/>
            <p:cNvSpPr>
              <a:spLocks noChangeArrowheads="1"/>
            </p:cNvSpPr>
            <p:nvPr/>
          </p:nvSpPr>
          <p:spPr bwMode="auto">
            <a:xfrm>
              <a:off x="1310" y="2400"/>
              <a:ext cx="61"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968" name="Oval 248"/>
            <p:cNvSpPr>
              <a:spLocks noChangeArrowheads="1"/>
            </p:cNvSpPr>
            <p:nvPr/>
          </p:nvSpPr>
          <p:spPr bwMode="auto">
            <a:xfrm>
              <a:off x="1310" y="2314"/>
              <a:ext cx="61"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69" name="Oval 249"/>
            <p:cNvSpPr>
              <a:spLocks noChangeArrowheads="1"/>
            </p:cNvSpPr>
            <p:nvPr/>
          </p:nvSpPr>
          <p:spPr bwMode="auto">
            <a:xfrm>
              <a:off x="1435" y="2314"/>
              <a:ext cx="63"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970" name="Oval 250"/>
            <p:cNvSpPr>
              <a:spLocks noChangeArrowheads="1"/>
            </p:cNvSpPr>
            <p:nvPr/>
          </p:nvSpPr>
          <p:spPr bwMode="auto">
            <a:xfrm>
              <a:off x="1371" y="2443"/>
              <a:ext cx="64"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71" name="Oval 251"/>
            <p:cNvSpPr>
              <a:spLocks noChangeArrowheads="1"/>
            </p:cNvSpPr>
            <p:nvPr/>
          </p:nvSpPr>
          <p:spPr bwMode="auto">
            <a:xfrm>
              <a:off x="1246" y="2443"/>
              <a:ext cx="64"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972" name="Oval 252"/>
            <p:cNvSpPr>
              <a:spLocks noChangeArrowheads="1"/>
            </p:cNvSpPr>
            <p:nvPr/>
          </p:nvSpPr>
          <p:spPr bwMode="auto">
            <a:xfrm>
              <a:off x="1310" y="2486"/>
              <a:ext cx="61"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973" name="Oval 253"/>
            <p:cNvSpPr>
              <a:spLocks noChangeArrowheads="1"/>
            </p:cNvSpPr>
            <p:nvPr/>
          </p:nvSpPr>
          <p:spPr bwMode="auto">
            <a:xfrm>
              <a:off x="1278" y="2250"/>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74" name="Oval 254"/>
            <p:cNvSpPr>
              <a:spLocks noChangeArrowheads="1"/>
            </p:cNvSpPr>
            <p:nvPr/>
          </p:nvSpPr>
          <p:spPr bwMode="auto">
            <a:xfrm>
              <a:off x="1215" y="2293"/>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75" name="Oval 255"/>
            <p:cNvSpPr>
              <a:spLocks noChangeArrowheads="1"/>
            </p:cNvSpPr>
            <p:nvPr/>
          </p:nvSpPr>
          <p:spPr bwMode="auto">
            <a:xfrm>
              <a:off x="1371" y="2272"/>
              <a:ext cx="64" cy="42"/>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976" name="Oval 256"/>
            <p:cNvSpPr>
              <a:spLocks noChangeArrowheads="1"/>
            </p:cNvSpPr>
            <p:nvPr/>
          </p:nvSpPr>
          <p:spPr bwMode="auto">
            <a:xfrm>
              <a:off x="1246" y="2357"/>
              <a:ext cx="64"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77" name="Oval 257"/>
            <p:cNvSpPr>
              <a:spLocks noChangeArrowheads="1"/>
            </p:cNvSpPr>
            <p:nvPr/>
          </p:nvSpPr>
          <p:spPr bwMode="auto">
            <a:xfrm>
              <a:off x="1215" y="2400"/>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78" name="Oval 258"/>
            <p:cNvSpPr>
              <a:spLocks noChangeArrowheads="1"/>
            </p:cNvSpPr>
            <p:nvPr/>
          </p:nvSpPr>
          <p:spPr bwMode="auto">
            <a:xfrm>
              <a:off x="1246" y="2250"/>
              <a:ext cx="64"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79" name="Oval 259"/>
            <p:cNvSpPr>
              <a:spLocks noChangeArrowheads="1"/>
            </p:cNvSpPr>
            <p:nvPr/>
          </p:nvSpPr>
          <p:spPr bwMode="auto">
            <a:xfrm>
              <a:off x="1278" y="2207"/>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80" name="Oval 260"/>
            <p:cNvSpPr>
              <a:spLocks noChangeArrowheads="1"/>
            </p:cNvSpPr>
            <p:nvPr/>
          </p:nvSpPr>
          <p:spPr bwMode="auto">
            <a:xfrm>
              <a:off x="1310" y="2186"/>
              <a:ext cx="61"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981" name="Oval 261"/>
            <p:cNvSpPr>
              <a:spLocks noChangeArrowheads="1"/>
            </p:cNvSpPr>
            <p:nvPr/>
          </p:nvSpPr>
          <p:spPr bwMode="auto">
            <a:xfrm>
              <a:off x="1183" y="2336"/>
              <a:ext cx="63"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982" name="Oval 262"/>
            <p:cNvSpPr>
              <a:spLocks noChangeArrowheads="1"/>
            </p:cNvSpPr>
            <p:nvPr/>
          </p:nvSpPr>
          <p:spPr bwMode="auto">
            <a:xfrm>
              <a:off x="1340" y="2357"/>
              <a:ext cx="63"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983" name="Oval 263"/>
            <p:cNvSpPr>
              <a:spLocks noChangeArrowheads="1"/>
            </p:cNvSpPr>
            <p:nvPr/>
          </p:nvSpPr>
          <p:spPr bwMode="auto">
            <a:xfrm>
              <a:off x="1435" y="2272"/>
              <a:ext cx="63" cy="4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84" name="Oval 264"/>
            <p:cNvSpPr>
              <a:spLocks noChangeArrowheads="1"/>
            </p:cNvSpPr>
            <p:nvPr/>
          </p:nvSpPr>
          <p:spPr bwMode="auto">
            <a:xfrm>
              <a:off x="1278" y="2293"/>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85" name="Oval 265"/>
            <p:cNvSpPr>
              <a:spLocks noChangeArrowheads="1"/>
            </p:cNvSpPr>
            <p:nvPr/>
          </p:nvSpPr>
          <p:spPr bwMode="auto">
            <a:xfrm>
              <a:off x="1310" y="2443"/>
              <a:ext cx="61"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986" name="Oval 266"/>
            <p:cNvSpPr>
              <a:spLocks noChangeArrowheads="1"/>
            </p:cNvSpPr>
            <p:nvPr/>
          </p:nvSpPr>
          <p:spPr bwMode="auto">
            <a:xfrm>
              <a:off x="1278" y="2400"/>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87" name="Oval 267"/>
            <p:cNvSpPr>
              <a:spLocks noChangeArrowheads="1"/>
            </p:cNvSpPr>
            <p:nvPr/>
          </p:nvSpPr>
          <p:spPr bwMode="auto">
            <a:xfrm>
              <a:off x="1435" y="2422"/>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88" name="Oval 268"/>
            <p:cNvSpPr>
              <a:spLocks noChangeArrowheads="1"/>
            </p:cNvSpPr>
            <p:nvPr/>
          </p:nvSpPr>
          <p:spPr bwMode="auto">
            <a:xfrm>
              <a:off x="1466" y="2357"/>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89" name="Oval 269"/>
            <p:cNvSpPr>
              <a:spLocks noChangeArrowheads="1"/>
            </p:cNvSpPr>
            <p:nvPr/>
          </p:nvSpPr>
          <p:spPr bwMode="auto">
            <a:xfrm>
              <a:off x="1371" y="2314"/>
              <a:ext cx="64"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990" name="Oval 270"/>
            <p:cNvSpPr>
              <a:spLocks noChangeArrowheads="1"/>
            </p:cNvSpPr>
            <p:nvPr/>
          </p:nvSpPr>
          <p:spPr bwMode="auto">
            <a:xfrm>
              <a:off x="1215" y="2250"/>
              <a:ext cx="63"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8991" name="Oval 271"/>
            <p:cNvSpPr>
              <a:spLocks noChangeArrowheads="1"/>
            </p:cNvSpPr>
            <p:nvPr/>
          </p:nvSpPr>
          <p:spPr bwMode="auto">
            <a:xfrm>
              <a:off x="1371" y="2186"/>
              <a:ext cx="64"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992" name="Oval 272"/>
            <p:cNvSpPr>
              <a:spLocks noChangeArrowheads="1"/>
            </p:cNvSpPr>
            <p:nvPr/>
          </p:nvSpPr>
          <p:spPr bwMode="auto">
            <a:xfrm>
              <a:off x="1340" y="2229"/>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93" name="Oval 273"/>
            <p:cNvSpPr>
              <a:spLocks noChangeArrowheads="1"/>
            </p:cNvSpPr>
            <p:nvPr/>
          </p:nvSpPr>
          <p:spPr bwMode="auto">
            <a:xfrm>
              <a:off x="1403" y="2229"/>
              <a:ext cx="63"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994" name="Oval 274"/>
            <p:cNvSpPr>
              <a:spLocks noChangeArrowheads="1"/>
            </p:cNvSpPr>
            <p:nvPr/>
          </p:nvSpPr>
          <p:spPr bwMode="auto">
            <a:xfrm>
              <a:off x="1246" y="2314"/>
              <a:ext cx="64"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995" name="Oval 275"/>
            <p:cNvSpPr>
              <a:spLocks noChangeArrowheads="1"/>
            </p:cNvSpPr>
            <p:nvPr/>
          </p:nvSpPr>
          <p:spPr bwMode="auto">
            <a:xfrm>
              <a:off x="1310" y="2357"/>
              <a:ext cx="61"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96" name="Oval 276"/>
            <p:cNvSpPr>
              <a:spLocks noChangeArrowheads="1"/>
            </p:cNvSpPr>
            <p:nvPr/>
          </p:nvSpPr>
          <p:spPr bwMode="auto">
            <a:xfrm>
              <a:off x="1371" y="2465"/>
              <a:ext cx="64"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8997" name="Oval 277"/>
            <p:cNvSpPr>
              <a:spLocks noChangeArrowheads="1"/>
            </p:cNvSpPr>
            <p:nvPr/>
          </p:nvSpPr>
          <p:spPr bwMode="auto">
            <a:xfrm>
              <a:off x="1435" y="2357"/>
              <a:ext cx="63"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8998" name="Oval 278"/>
            <p:cNvSpPr>
              <a:spLocks noChangeArrowheads="1"/>
            </p:cNvSpPr>
            <p:nvPr/>
          </p:nvSpPr>
          <p:spPr bwMode="auto">
            <a:xfrm>
              <a:off x="1403" y="2250"/>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8999" name="Oval 279"/>
            <p:cNvSpPr>
              <a:spLocks noChangeArrowheads="1"/>
            </p:cNvSpPr>
            <p:nvPr/>
          </p:nvSpPr>
          <p:spPr bwMode="auto">
            <a:xfrm>
              <a:off x="1246" y="2400"/>
              <a:ext cx="64"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9000" name="Oval 280"/>
            <p:cNvSpPr>
              <a:spLocks noChangeArrowheads="1"/>
            </p:cNvSpPr>
            <p:nvPr/>
          </p:nvSpPr>
          <p:spPr bwMode="auto">
            <a:xfrm>
              <a:off x="1056" y="2453"/>
              <a:ext cx="64"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01" name="Oval 281"/>
            <p:cNvSpPr>
              <a:spLocks noChangeArrowheads="1"/>
            </p:cNvSpPr>
            <p:nvPr/>
          </p:nvSpPr>
          <p:spPr bwMode="auto">
            <a:xfrm>
              <a:off x="1073" y="2674"/>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02" name="Oval 282"/>
            <p:cNvSpPr>
              <a:spLocks noChangeArrowheads="1"/>
            </p:cNvSpPr>
            <p:nvPr/>
          </p:nvSpPr>
          <p:spPr bwMode="auto">
            <a:xfrm>
              <a:off x="1198" y="2674"/>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9003" name="Oval 283"/>
            <p:cNvSpPr>
              <a:spLocks noChangeArrowheads="1"/>
            </p:cNvSpPr>
            <p:nvPr/>
          </p:nvSpPr>
          <p:spPr bwMode="auto">
            <a:xfrm>
              <a:off x="1135" y="2631"/>
              <a:ext cx="63"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9004" name="Oval 284"/>
            <p:cNvSpPr>
              <a:spLocks noChangeArrowheads="1"/>
            </p:cNvSpPr>
            <p:nvPr/>
          </p:nvSpPr>
          <p:spPr bwMode="auto">
            <a:xfrm>
              <a:off x="1073" y="2545"/>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9005" name="Oval 285"/>
            <p:cNvSpPr>
              <a:spLocks noChangeArrowheads="1"/>
            </p:cNvSpPr>
            <p:nvPr/>
          </p:nvSpPr>
          <p:spPr bwMode="auto">
            <a:xfrm>
              <a:off x="1105" y="2717"/>
              <a:ext cx="61"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9006" name="Oval 286"/>
            <p:cNvSpPr>
              <a:spLocks noChangeArrowheads="1"/>
            </p:cNvSpPr>
            <p:nvPr/>
          </p:nvSpPr>
          <p:spPr bwMode="auto">
            <a:xfrm>
              <a:off x="1198" y="2631"/>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07" name="Oval 287"/>
            <p:cNvSpPr>
              <a:spLocks noChangeArrowheads="1"/>
            </p:cNvSpPr>
            <p:nvPr/>
          </p:nvSpPr>
          <p:spPr bwMode="auto">
            <a:xfrm>
              <a:off x="1228" y="2717"/>
              <a:ext cx="64"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08" name="Oval 288"/>
            <p:cNvSpPr>
              <a:spLocks noChangeArrowheads="1"/>
            </p:cNvSpPr>
            <p:nvPr/>
          </p:nvSpPr>
          <p:spPr bwMode="auto">
            <a:xfrm>
              <a:off x="1135" y="2674"/>
              <a:ext cx="63"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9009" name="Oval 289"/>
            <p:cNvSpPr>
              <a:spLocks noChangeArrowheads="1"/>
            </p:cNvSpPr>
            <p:nvPr/>
          </p:nvSpPr>
          <p:spPr bwMode="auto">
            <a:xfrm>
              <a:off x="1135" y="2545"/>
              <a:ext cx="63"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9010" name="Oval 290"/>
            <p:cNvSpPr>
              <a:spLocks noChangeArrowheads="1"/>
            </p:cNvSpPr>
            <p:nvPr/>
          </p:nvSpPr>
          <p:spPr bwMode="auto">
            <a:xfrm>
              <a:off x="1105" y="2588"/>
              <a:ext cx="61"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11" name="Oval 291"/>
            <p:cNvSpPr>
              <a:spLocks noChangeArrowheads="1"/>
            </p:cNvSpPr>
            <p:nvPr/>
          </p:nvSpPr>
          <p:spPr bwMode="auto">
            <a:xfrm>
              <a:off x="1166" y="2588"/>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9012" name="Oval 292"/>
            <p:cNvSpPr>
              <a:spLocks noChangeArrowheads="1"/>
            </p:cNvSpPr>
            <p:nvPr/>
          </p:nvSpPr>
          <p:spPr bwMode="auto">
            <a:xfrm>
              <a:off x="1073" y="2717"/>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13" name="Oval 293"/>
            <p:cNvSpPr>
              <a:spLocks noChangeArrowheads="1"/>
            </p:cNvSpPr>
            <p:nvPr/>
          </p:nvSpPr>
          <p:spPr bwMode="auto">
            <a:xfrm>
              <a:off x="1198" y="2717"/>
              <a:ext cx="62"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9014" name="Oval 294"/>
            <p:cNvSpPr>
              <a:spLocks noChangeArrowheads="1"/>
            </p:cNvSpPr>
            <p:nvPr/>
          </p:nvSpPr>
          <p:spPr bwMode="auto">
            <a:xfrm>
              <a:off x="1166" y="2610"/>
              <a:ext cx="62" cy="4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15" name="Oval 295"/>
            <p:cNvSpPr>
              <a:spLocks noChangeArrowheads="1"/>
            </p:cNvSpPr>
            <p:nvPr/>
          </p:nvSpPr>
          <p:spPr bwMode="auto">
            <a:xfrm>
              <a:off x="1253" y="2581"/>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16" name="Oval 296"/>
            <p:cNvSpPr>
              <a:spLocks noChangeArrowheads="1"/>
            </p:cNvSpPr>
            <p:nvPr/>
          </p:nvSpPr>
          <p:spPr bwMode="auto">
            <a:xfrm>
              <a:off x="1158" y="2602"/>
              <a:ext cx="63"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9017" name="Oval 297"/>
            <p:cNvSpPr>
              <a:spLocks noChangeArrowheads="1"/>
            </p:cNvSpPr>
            <p:nvPr/>
          </p:nvSpPr>
          <p:spPr bwMode="auto">
            <a:xfrm>
              <a:off x="1158" y="2516"/>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18" name="Oval 298"/>
            <p:cNvSpPr>
              <a:spLocks noChangeArrowheads="1"/>
            </p:cNvSpPr>
            <p:nvPr/>
          </p:nvSpPr>
          <p:spPr bwMode="auto">
            <a:xfrm>
              <a:off x="1283" y="2516"/>
              <a:ext cx="64"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9019" name="Oval 299"/>
            <p:cNvSpPr>
              <a:spLocks noChangeArrowheads="1"/>
            </p:cNvSpPr>
            <p:nvPr/>
          </p:nvSpPr>
          <p:spPr bwMode="auto">
            <a:xfrm>
              <a:off x="1221" y="2645"/>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20" name="Oval 300"/>
            <p:cNvSpPr>
              <a:spLocks noChangeArrowheads="1"/>
            </p:cNvSpPr>
            <p:nvPr/>
          </p:nvSpPr>
          <p:spPr bwMode="auto">
            <a:xfrm>
              <a:off x="1096" y="2645"/>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9021" name="Oval 301"/>
            <p:cNvSpPr>
              <a:spLocks noChangeArrowheads="1"/>
            </p:cNvSpPr>
            <p:nvPr/>
          </p:nvSpPr>
          <p:spPr bwMode="auto">
            <a:xfrm>
              <a:off x="1158" y="2688"/>
              <a:ext cx="63"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9022" name="Oval 302"/>
            <p:cNvSpPr>
              <a:spLocks noChangeArrowheads="1"/>
            </p:cNvSpPr>
            <p:nvPr/>
          </p:nvSpPr>
          <p:spPr bwMode="auto">
            <a:xfrm>
              <a:off x="1128" y="2452"/>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23" name="Oval 303"/>
            <p:cNvSpPr>
              <a:spLocks noChangeArrowheads="1"/>
            </p:cNvSpPr>
            <p:nvPr/>
          </p:nvSpPr>
          <p:spPr bwMode="auto">
            <a:xfrm>
              <a:off x="1065" y="2495"/>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24" name="Oval 304"/>
            <p:cNvSpPr>
              <a:spLocks noChangeArrowheads="1"/>
            </p:cNvSpPr>
            <p:nvPr/>
          </p:nvSpPr>
          <p:spPr bwMode="auto">
            <a:xfrm>
              <a:off x="1221" y="2473"/>
              <a:ext cx="62"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9025" name="Oval 305"/>
            <p:cNvSpPr>
              <a:spLocks noChangeArrowheads="1"/>
            </p:cNvSpPr>
            <p:nvPr/>
          </p:nvSpPr>
          <p:spPr bwMode="auto">
            <a:xfrm>
              <a:off x="1096" y="2559"/>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26" name="Oval 306"/>
            <p:cNvSpPr>
              <a:spLocks noChangeArrowheads="1"/>
            </p:cNvSpPr>
            <p:nvPr/>
          </p:nvSpPr>
          <p:spPr bwMode="auto">
            <a:xfrm>
              <a:off x="1065" y="2602"/>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27" name="Oval 307"/>
            <p:cNvSpPr>
              <a:spLocks noChangeArrowheads="1"/>
            </p:cNvSpPr>
            <p:nvPr/>
          </p:nvSpPr>
          <p:spPr bwMode="auto">
            <a:xfrm>
              <a:off x="1096" y="2452"/>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28" name="Oval 308"/>
            <p:cNvSpPr>
              <a:spLocks noChangeArrowheads="1"/>
            </p:cNvSpPr>
            <p:nvPr/>
          </p:nvSpPr>
          <p:spPr bwMode="auto">
            <a:xfrm>
              <a:off x="1128" y="2409"/>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29" name="Oval 309"/>
            <p:cNvSpPr>
              <a:spLocks noChangeArrowheads="1"/>
            </p:cNvSpPr>
            <p:nvPr/>
          </p:nvSpPr>
          <p:spPr bwMode="auto">
            <a:xfrm>
              <a:off x="1158" y="2388"/>
              <a:ext cx="63" cy="42"/>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9030" name="Oval 310"/>
            <p:cNvSpPr>
              <a:spLocks noChangeArrowheads="1"/>
            </p:cNvSpPr>
            <p:nvPr/>
          </p:nvSpPr>
          <p:spPr bwMode="auto">
            <a:xfrm>
              <a:off x="1190" y="2559"/>
              <a:ext cx="63"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9031" name="Oval 311"/>
            <p:cNvSpPr>
              <a:spLocks noChangeArrowheads="1"/>
            </p:cNvSpPr>
            <p:nvPr/>
          </p:nvSpPr>
          <p:spPr bwMode="auto">
            <a:xfrm>
              <a:off x="1283" y="2473"/>
              <a:ext cx="64"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32" name="Oval 312"/>
            <p:cNvSpPr>
              <a:spLocks noChangeArrowheads="1"/>
            </p:cNvSpPr>
            <p:nvPr/>
          </p:nvSpPr>
          <p:spPr bwMode="auto">
            <a:xfrm>
              <a:off x="1128" y="2495"/>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33" name="Oval 313"/>
            <p:cNvSpPr>
              <a:spLocks noChangeArrowheads="1"/>
            </p:cNvSpPr>
            <p:nvPr/>
          </p:nvSpPr>
          <p:spPr bwMode="auto">
            <a:xfrm>
              <a:off x="1158" y="2645"/>
              <a:ext cx="63"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9034" name="Oval 314"/>
            <p:cNvSpPr>
              <a:spLocks noChangeArrowheads="1"/>
            </p:cNvSpPr>
            <p:nvPr/>
          </p:nvSpPr>
          <p:spPr bwMode="auto">
            <a:xfrm>
              <a:off x="1128" y="2602"/>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35" name="Oval 315"/>
            <p:cNvSpPr>
              <a:spLocks noChangeArrowheads="1"/>
            </p:cNvSpPr>
            <p:nvPr/>
          </p:nvSpPr>
          <p:spPr bwMode="auto">
            <a:xfrm>
              <a:off x="1283" y="2624"/>
              <a:ext cx="64" cy="4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36" name="Oval 316"/>
            <p:cNvSpPr>
              <a:spLocks noChangeArrowheads="1"/>
            </p:cNvSpPr>
            <p:nvPr/>
          </p:nvSpPr>
          <p:spPr bwMode="auto">
            <a:xfrm>
              <a:off x="1315" y="2559"/>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37" name="Oval 317"/>
            <p:cNvSpPr>
              <a:spLocks noChangeArrowheads="1"/>
            </p:cNvSpPr>
            <p:nvPr/>
          </p:nvSpPr>
          <p:spPr bwMode="auto">
            <a:xfrm>
              <a:off x="1221" y="2516"/>
              <a:ext cx="62"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9038" name="Oval 318"/>
            <p:cNvSpPr>
              <a:spLocks noChangeArrowheads="1"/>
            </p:cNvSpPr>
            <p:nvPr/>
          </p:nvSpPr>
          <p:spPr bwMode="auto">
            <a:xfrm>
              <a:off x="1065" y="2452"/>
              <a:ext cx="63"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9039" name="Oval 319"/>
            <p:cNvSpPr>
              <a:spLocks noChangeArrowheads="1"/>
            </p:cNvSpPr>
            <p:nvPr/>
          </p:nvSpPr>
          <p:spPr bwMode="auto">
            <a:xfrm>
              <a:off x="1221" y="2388"/>
              <a:ext cx="62" cy="42"/>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9040" name="Oval 320"/>
            <p:cNvSpPr>
              <a:spLocks noChangeArrowheads="1"/>
            </p:cNvSpPr>
            <p:nvPr/>
          </p:nvSpPr>
          <p:spPr bwMode="auto">
            <a:xfrm>
              <a:off x="1190" y="2430"/>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41" name="Oval 321"/>
            <p:cNvSpPr>
              <a:spLocks noChangeArrowheads="1"/>
            </p:cNvSpPr>
            <p:nvPr/>
          </p:nvSpPr>
          <p:spPr bwMode="auto">
            <a:xfrm>
              <a:off x="1253" y="2430"/>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9042" name="Oval 322"/>
            <p:cNvSpPr>
              <a:spLocks noChangeArrowheads="1"/>
            </p:cNvSpPr>
            <p:nvPr/>
          </p:nvSpPr>
          <p:spPr bwMode="auto">
            <a:xfrm>
              <a:off x="1096" y="2516"/>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9043" name="Oval 323"/>
            <p:cNvSpPr>
              <a:spLocks noChangeArrowheads="1"/>
            </p:cNvSpPr>
            <p:nvPr/>
          </p:nvSpPr>
          <p:spPr bwMode="auto">
            <a:xfrm>
              <a:off x="1158" y="2559"/>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44" name="Oval 324"/>
            <p:cNvSpPr>
              <a:spLocks noChangeArrowheads="1"/>
            </p:cNvSpPr>
            <p:nvPr/>
          </p:nvSpPr>
          <p:spPr bwMode="auto">
            <a:xfrm>
              <a:off x="1221" y="2666"/>
              <a:ext cx="62"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9045" name="Oval 325"/>
            <p:cNvSpPr>
              <a:spLocks noChangeArrowheads="1"/>
            </p:cNvSpPr>
            <p:nvPr/>
          </p:nvSpPr>
          <p:spPr bwMode="auto">
            <a:xfrm>
              <a:off x="1283" y="2559"/>
              <a:ext cx="64"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9046" name="Oval 326"/>
            <p:cNvSpPr>
              <a:spLocks noChangeArrowheads="1"/>
            </p:cNvSpPr>
            <p:nvPr/>
          </p:nvSpPr>
          <p:spPr bwMode="auto">
            <a:xfrm>
              <a:off x="1253" y="2452"/>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47" name="Oval 327"/>
            <p:cNvSpPr>
              <a:spLocks noChangeArrowheads="1"/>
            </p:cNvSpPr>
            <p:nvPr/>
          </p:nvSpPr>
          <p:spPr bwMode="auto">
            <a:xfrm>
              <a:off x="1096" y="2602"/>
              <a:ext cx="62"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9048" name="Oval 328"/>
            <p:cNvSpPr>
              <a:spLocks noChangeArrowheads="1"/>
            </p:cNvSpPr>
            <p:nvPr/>
          </p:nvSpPr>
          <p:spPr bwMode="auto">
            <a:xfrm>
              <a:off x="1123" y="2475"/>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49" name="Oval 329"/>
            <p:cNvSpPr>
              <a:spLocks noChangeArrowheads="1"/>
            </p:cNvSpPr>
            <p:nvPr/>
          </p:nvSpPr>
          <p:spPr bwMode="auto">
            <a:xfrm>
              <a:off x="1155" y="2410"/>
              <a:ext cx="63"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9050" name="Oval 330"/>
            <p:cNvSpPr>
              <a:spLocks noChangeArrowheads="1"/>
            </p:cNvSpPr>
            <p:nvPr/>
          </p:nvSpPr>
          <p:spPr bwMode="auto">
            <a:xfrm>
              <a:off x="1091" y="2539"/>
              <a:ext cx="64"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51" name="Oval 331"/>
            <p:cNvSpPr>
              <a:spLocks noChangeArrowheads="1"/>
            </p:cNvSpPr>
            <p:nvPr/>
          </p:nvSpPr>
          <p:spPr bwMode="auto">
            <a:xfrm>
              <a:off x="1091" y="2368"/>
              <a:ext cx="64" cy="42"/>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9052" name="Oval 332"/>
            <p:cNvSpPr>
              <a:spLocks noChangeArrowheads="1"/>
            </p:cNvSpPr>
            <p:nvPr/>
          </p:nvSpPr>
          <p:spPr bwMode="auto">
            <a:xfrm>
              <a:off x="1060" y="2453"/>
              <a:ext cx="63"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9053" name="Oval 333"/>
            <p:cNvSpPr>
              <a:spLocks noChangeArrowheads="1"/>
            </p:cNvSpPr>
            <p:nvPr/>
          </p:nvSpPr>
          <p:spPr bwMode="auto">
            <a:xfrm>
              <a:off x="1155" y="2368"/>
              <a:ext cx="63" cy="4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54" name="Oval 334"/>
            <p:cNvSpPr>
              <a:spLocks noChangeArrowheads="1"/>
            </p:cNvSpPr>
            <p:nvPr/>
          </p:nvSpPr>
          <p:spPr bwMode="auto">
            <a:xfrm>
              <a:off x="1155" y="2518"/>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55" name="Oval 335"/>
            <p:cNvSpPr>
              <a:spLocks noChangeArrowheads="1"/>
            </p:cNvSpPr>
            <p:nvPr/>
          </p:nvSpPr>
          <p:spPr bwMode="auto">
            <a:xfrm>
              <a:off x="1186" y="2453"/>
              <a:ext cx="62"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56" name="Oval 336"/>
            <p:cNvSpPr>
              <a:spLocks noChangeArrowheads="1"/>
            </p:cNvSpPr>
            <p:nvPr/>
          </p:nvSpPr>
          <p:spPr bwMode="auto">
            <a:xfrm>
              <a:off x="1091" y="2410"/>
              <a:ext cx="64" cy="43"/>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59057" name="Oval 337"/>
            <p:cNvSpPr>
              <a:spLocks noChangeArrowheads="1"/>
            </p:cNvSpPr>
            <p:nvPr/>
          </p:nvSpPr>
          <p:spPr bwMode="auto">
            <a:xfrm>
              <a:off x="1060" y="2325"/>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9058" name="Oval 338"/>
            <p:cNvSpPr>
              <a:spLocks noChangeArrowheads="1"/>
            </p:cNvSpPr>
            <p:nvPr/>
          </p:nvSpPr>
          <p:spPr bwMode="auto">
            <a:xfrm>
              <a:off x="1123" y="2325"/>
              <a:ext cx="63"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9059" name="Oval 339"/>
            <p:cNvSpPr>
              <a:spLocks noChangeArrowheads="1"/>
            </p:cNvSpPr>
            <p:nvPr/>
          </p:nvSpPr>
          <p:spPr bwMode="auto">
            <a:xfrm>
              <a:off x="1091" y="2561"/>
              <a:ext cx="64" cy="4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59060" name="Oval 340"/>
            <p:cNvSpPr>
              <a:spLocks noChangeArrowheads="1"/>
            </p:cNvSpPr>
            <p:nvPr/>
          </p:nvSpPr>
          <p:spPr bwMode="auto">
            <a:xfrm>
              <a:off x="1155" y="2453"/>
              <a:ext cx="63" cy="43"/>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59061" name="Oval 341"/>
            <p:cNvSpPr>
              <a:spLocks noChangeArrowheads="1"/>
            </p:cNvSpPr>
            <p:nvPr/>
          </p:nvSpPr>
          <p:spPr bwMode="auto">
            <a:xfrm>
              <a:off x="1123" y="2346"/>
              <a:ext cx="63" cy="43"/>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11" name="Group 342"/>
          <p:cNvGrpSpPr>
            <a:grpSpLocks/>
          </p:cNvGrpSpPr>
          <p:nvPr/>
        </p:nvGrpSpPr>
        <p:grpSpPr bwMode="auto">
          <a:xfrm>
            <a:off x="457200" y="2362200"/>
            <a:ext cx="2590800" cy="533400"/>
            <a:chOff x="288" y="1296"/>
            <a:chExt cx="1632" cy="336"/>
          </a:xfrm>
        </p:grpSpPr>
        <p:sp>
          <p:nvSpPr>
            <p:cNvPr id="159063" name="Line 343"/>
            <p:cNvSpPr>
              <a:spLocks noChangeShapeType="1"/>
            </p:cNvSpPr>
            <p:nvPr/>
          </p:nvSpPr>
          <p:spPr bwMode="auto">
            <a:xfrm>
              <a:off x="480" y="1440"/>
              <a:ext cx="1440" cy="0"/>
            </a:xfrm>
            <a:prstGeom prst="line">
              <a:avLst/>
            </a:prstGeom>
            <a:noFill/>
            <a:ln w="57150">
              <a:solidFill>
                <a:srgbClr val="FFFF00"/>
              </a:solidFill>
              <a:round/>
              <a:headEnd/>
              <a:tailEnd type="triangle" w="med" len="med"/>
            </a:ln>
            <a:effectLst/>
          </p:spPr>
          <p:txBody>
            <a:bodyPr/>
            <a:lstStyle/>
            <a:p>
              <a:endParaRPr lang="en-US"/>
            </a:p>
          </p:txBody>
        </p:sp>
        <p:sp>
          <p:nvSpPr>
            <p:cNvPr id="159064" name="Oval 344"/>
            <p:cNvSpPr>
              <a:spLocks noChangeArrowheads="1"/>
            </p:cNvSpPr>
            <p:nvPr/>
          </p:nvSpPr>
          <p:spPr bwMode="auto">
            <a:xfrm>
              <a:off x="288" y="1296"/>
              <a:ext cx="144" cy="336"/>
            </a:xfrm>
            <a:prstGeom prst="ellipse">
              <a:avLst/>
            </a:prstGeom>
            <a:solidFill>
              <a:schemeClr val="hlink"/>
            </a:solidFill>
            <a:ln w="9525">
              <a:solidFill>
                <a:schemeClr val="tx1"/>
              </a:solidFill>
              <a:round/>
              <a:headEnd/>
              <a:tailEnd/>
            </a:ln>
            <a:effectLst/>
          </p:spPr>
          <p:txBody>
            <a:bodyPr wrap="none" anchor="ctr"/>
            <a:lstStyle/>
            <a:p>
              <a:endParaRPr lang="en-US"/>
            </a:p>
          </p:txBody>
        </p:sp>
      </p:grpSp>
      <p:grpSp>
        <p:nvGrpSpPr>
          <p:cNvPr id="12" name="Group 345"/>
          <p:cNvGrpSpPr>
            <a:grpSpLocks/>
          </p:cNvGrpSpPr>
          <p:nvPr/>
        </p:nvGrpSpPr>
        <p:grpSpPr bwMode="auto">
          <a:xfrm>
            <a:off x="457200" y="2971800"/>
            <a:ext cx="2286000" cy="533400"/>
            <a:chOff x="288" y="1680"/>
            <a:chExt cx="1440" cy="336"/>
          </a:xfrm>
        </p:grpSpPr>
        <p:sp>
          <p:nvSpPr>
            <p:cNvPr id="159066" name="Line 346"/>
            <p:cNvSpPr>
              <a:spLocks noChangeShapeType="1"/>
            </p:cNvSpPr>
            <p:nvPr/>
          </p:nvSpPr>
          <p:spPr bwMode="auto">
            <a:xfrm>
              <a:off x="480" y="1824"/>
              <a:ext cx="1248" cy="0"/>
            </a:xfrm>
            <a:prstGeom prst="line">
              <a:avLst/>
            </a:prstGeom>
            <a:noFill/>
            <a:ln w="57150">
              <a:solidFill>
                <a:srgbClr val="FFFF00"/>
              </a:solidFill>
              <a:round/>
              <a:headEnd/>
              <a:tailEnd type="triangle" w="med" len="med"/>
            </a:ln>
            <a:effectLst/>
          </p:spPr>
          <p:txBody>
            <a:bodyPr/>
            <a:lstStyle/>
            <a:p>
              <a:endParaRPr lang="en-US"/>
            </a:p>
          </p:txBody>
        </p:sp>
        <p:sp>
          <p:nvSpPr>
            <p:cNvPr id="159067" name="Oval 347"/>
            <p:cNvSpPr>
              <a:spLocks noChangeArrowheads="1"/>
            </p:cNvSpPr>
            <p:nvPr/>
          </p:nvSpPr>
          <p:spPr bwMode="auto">
            <a:xfrm>
              <a:off x="288" y="1680"/>
              <a:ext cx="144" cy="336"/>
            </a:xfrm>
            <a:prstGeom prst="ellipse">
              <a:avLst/>
            </a:prstGeom>
            <a:solidFill>
              <a:schemeClr val="hlink"/>
            </a:solidFill>
            <a:ln w="9525">
              <a:solidFill>
                <a:schemeClr val="tx1"/>
              </a:solidFill>
              <a:round/>
              <a:headEnd/>
              <a:tailEnd/>
            </a:ln>
            <a:effectLst/>
          </p:spPr>
          <p:txBody>
            <a:bodyPr wrap="none" anchor="ctr"/>
            <a:lstStyle/>
            <a:p>
              <a:endParaRPr lang="en-US"/>
            </a:p>
          </p:txBody>
        </p:sp>
      </p:grpSp>
      <p:grpSp>
        <p:nvGrpSpPr>
          <p:cNvPr id="13" name="Group 348"/>
          <p:cNvGrpSpPr>
            <a:grpSpLocks/>
          </p:cNvGrpSpPr>
          <p:nvPr/>
        </p:nvGrpSpPr>
        <p:grpSpPr bwMode="auto">
          <a:xfrm>
            <a:off x="457200" y="3581400"/>
            <a:ext cx="2286000" cy="533400"/>
            <a:chOff x="288" y="2064"/>
            <a:chExt cx="1440" cy="336"/>
          </a:xfrm>
        </p:grpSpPr>
        <p:sp>
          <p:nvSpPr>
            <p:cNvPr id="159069" name="Line 349"/>
            <p:cNvSpPr>
              <a:spLocks noChangeShapeType="1"/>
            </p:cNvSpPr>
            <p:nvPr/>
          </p:nvSpPr>
          <p:spPr bwMode="auto">
            <a:xfrm>
              <a:off x="480" y="2208"/>
              <a:ext cx="1248" cy="0"/>
            </a:xfrm>
            <a:prstGeom prst="line">
              <a:avLst/>
            </a:prstGeom>
            <a:noFill/>
            <a:ln w="57150">
              <a:solidFill>
                <a:srgbClr val="FFFF00"/>
              </a:solidFill>
              <a:round/>
              <a:headEnd/>
              <a:tailEnd type="triangle" w="med" len="med"/>
            </a:ln>
            <a:effectLst/>
          </p:spPr>
          <p:txBody>
            <a:bodyPr/>
            <a:lstStyle/>
            <a:p>
              <a:endParaRPr lang="en-US"/>
            </a:p>
          </p:txBody>
        </p:sp>
        <p:sp>
          <p:nvSpPr>
            <p:cNvPr id="159070" name="Oval 350"/>
            <p:cNvSpPr>
              <a:spLocks noChangeArrowheads="1"/>
            </p:cNvSpPr>
            <p:nvPr/>
          </p:nvSpPr>
          <p:spPr bwMode="auto">
            <a:xfrm>
              <a:off x="288" y="2064"/>
              <a:ext cx="144" cy="336"/>
            </a:xfrm>
            <a:prstGeom prst="ellipse">
              <a:avLst/>
            </a:prstGeom>
            <a:solidFill>
              <a:schemeClr val="hlink"/>
            </a:solidFill>
            <a:ln w="9525">
              <a:solidFill>
                <a:schemeClr val="tx1"/>
              </a:solidFill>
              <a:round/>
              <a:headEnd/>
              <a:tailEnd/>
            </a:ln>
            <a:effectLst/>
          </p:spPr>
          <p:txBody>
            <a:bodyPr wrap="none" anchor="ctr"/>
            <a:lstStyle/>
            <a:p>
              <a:endParaRPr lang="en-US"/>
            </a:p>
          </p:txBody>
        </p:sp>
      </p:grpSp>
      <p:sp>
        <p:nvSpPr>
          <p:cNvPr id="159071" name="Text Box 351"/>
          <p:cNvSpPr txBox="1">
            <a:spLocks noChangeArrowheads="1"/>
          </p:cNvSpPr>
          <p:nvPr/>
        </p:nvSpPr>
        <p:spPr bwMode="auto">
          <a:xfrm>
            <a:off x="7772400" y="6324600"/>
            <a:ext cx="1028700" cy="396875"/>
          </a:xfrm>
          <a:prstGeom prst="rect">
            <a:avLst/>
          </a:prstGeom>
          <a:solidFill>
            <a:schemeClr val="bg1"/>
          </a:solidFill>
          <a:ln w="9525">
            <a:noFill/>
            <a:miter lim="800000"/>
            <a:headEnd/>
            <a:tailEnd/>
          </a:ln>
          <a:effectLst/>
        </p:spPr>
        <p:txBody>
          <a:bodyPr wrap="none">
            <a:spAutoFit/>
          </a:bodyPr>
          <a:lstStyle/>
          <a:p>
            <a:r>
              <a:rPr lang="en-US" sz="2000" b="0">
                <a:cs typeface="Arial" charset="0"/>
              </a:rPr>
              <a:t>x ~ 10</a:t>
            </a:r>
            <a:r>
              <a:rPr lang="en-US" sz="2000" b="0" baseline="30000">
                <a:cs typeface="Arial" charset="0"/>
              </a:rPr>
              <a:t>-3</a:t>
            </a:r>
          </a:p>
        </p:txBody>
      </p:sp>
      <p:sp>
        <p:nvSpPr>
          <p:cNvPr id="159072" name="Text Box 352"/>
          <p:cNvSpPr txBox="1">
            <a:spLocks noChangeArrowheads="1"/>
          </p:cNvSpPr>
          <p:nvPr/>
        </p:nvSpPr>
        <p:spPr bwMode="auto">
          <a:xfrm>
            <a:off x="6324600" y="6340475"/>
            <a:ext cx="1028700" cy="396875"/>
          </a:xfrm>
          <a:prstGeom prst="rect">
            <a:avLst/>
          </a:prstGeom>
          <a:solidFill>
            <a:schemeClr val="bg1"/>
          </a:solidFill>
          <a:ln w="9525">
            <a:noFill/>
            <a:miter lim="800000"/>
            <a:headEnd/>
            <a:tailEnd/>
          </a:ln>
          <a:effectLst/>
        </p:spPr>
        <p:txBody>
          <a:bodyPr wrap="none">
            <a:spAutoFit/>
          </a:bodyPr>
          <a:lstStyle/>
          <a:p>
            <a:r>
              <a:rPr lang="en-US" sz="2000" b="0">
                <a:cs typeface="Arial" charset="0"/>
              </a:rPr>
              <a:t>x ~ 10</a:t>
            </a:r>
            <a:r>
              <a:rPr lang="en-US" sz="2000" b="0" baseline="30000">
                <a:cs typeface="Arial" charset="0"/>
              </a:rPr>
              <a:t>-2</a:t>
            </a:r>
          </a:p>
        </p:txBody>
      </p:sp>
      <p:sp>
        <p:nvSpPr>
          <p:cNvPr id="159073" name="Text Box 353"/>
          <p:cNvSpPr txBox="1">
            <a:spLocks noChangeArrowheads="1"/>
          </p:cNvSpPr>
          <p:nvPr/>
        </p:nvSpPr>
        <p:spPr bwMode="auto">
          <a:xfrm>
            <a:off x="5181600" y="6340475"/>
            <a:ext cx="1028700" cy="396875"/>
          </a:xfrm>
          <a:prstGeom prst="rect">
            <a:avLst/>
          </a:prstGeom>
          <a:solidFill>
            <a:schemeClr val="bg1"/>
          </a:solidFill>
          <a:ln w="9525">
            <a:noFill/>
            <a:miter lim="800000"/>
            <a:headEnd/>
            <a:tailEnd/>
          </a:ln>
          <a:effectLst/>
        </p:spPr>
        <p:txBody>
          <a:bodyPr wrap="none">
            <a:spAutoFit/>
          </a:bodyPr>
          <a:lstStyle/>
          <a:p>
            <a:r>
              <a:rPr lang="en-US" sz="2000" b="0">
                <a:cs typeface="Arial" charset="0"/>
              </a:rPr>
              <a:t>x ~ 10</a:t>
            </a:r>
            <a:r>
              <a:rPr lang="en-US" sz="2000" b="0" baseline="30000">
                <a:cs typeface="Arial" charset="0"/>
              </a:rPr>
              <a:t>-1</a:t>
            </a:r>
          </a:p>
        </p:txBody>
      </p:sp>
      <p:sp>
        <p:nvSpPr>
          <p:cNvPr id="159075" name="Text Box 355"/>
          <p:cNvSpPr txBox="1">
            <a:spLocks noChangeArrowheads="1"/>
          </p:cNvSpPr>
          <p:nvPr/>
        </p:nvSpPr>
        <p:spPr bwMode="auto">
          <a:xfrm rot="16200000">
            <a:off x="2286000" y="3808413"/>
            <a:ext cx="4572000" cy="457200"/>
          </a:xfrm>
          <a:prstGeom prst="rect">
            <a:avLst/>
          </a:prstGeom>
          <a:solidFill>
            <a:schemeClr val="bg1"/>
          </a:solidFill>
          <a:ln w="9525">
            <a:noFill/>
            <a:miter lim="800000"/>
            <a:headEnd/>
            <a:tailEnd/>
          </a:ln>
          <a:effectLst/>
        </p:spPr>
        <p:txBody>
          <a:bodyPr>
            <a:spAutoFit/>
          </a:bodyPr>
          <a:lstStyle/>
          <a:p>
            <a:r>
              <a:rPr lang="en-US" sz="2400" b="0">
                <a:cs typeface="Arial" charset="0"/>
              </a:rPr>
              <a:t>             Suppression Factor</a:t>
            </a:r>
          </a:p>
        </p:txBody>
      </p:sp>
      <p:sp>
        <p:nvSpPr>
          <p:cNvPr id="159076" name="Text Box 356"/>
          <p:cNvSpPr txBox="1">
            <a:spLocks noChangeArrowheads="1"/>
          </p:cNvSpPr>
          <p:nvPr/>
        </p:nvSpPr>
        <p:spPr bwMode="auto">
          <a:xfrm>
            <a:off x="2660650" y="136525"/>
            <a:ext cx="3587750" cy="701675"/>
          </a:xfrm>
          <a:prstGeom prst="rect">
            <a:avLst/>
          </a:prstGeom>
          <a:noFill/>
          <a:ln w="9525">
            <a:noFill/>
            <a:miter lim="800000"/>
            <a:headEnd/>
            <a:tailEnd/>
          </a:ln>
          <a:effectLst/>
        </p:spPr>
        <p:txBody>
          <a:bodyPr wrap="none">
            <a:spAutoFit/>
          </a:bodyPr>
          <a:lstStyle/>
          <a:p>
            <a:r>
              <a:rPr lang="en-US" sz="4000" b="0" u="sng"/>
              <a:t>d+Gold Probes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4"/>
          <p:cNvSpPr>
            <a:spLocks noGrp="1"/>
          </p:cNvSpPr>
          <p:nvPr>
            <p:ph type="sldNum" sz="quarter" idx="12"/>
          </p:nvPr>
        </p:nvSpPr>
        <p:spPr/>
        <p:txBody>
          <a:bodyPr/>
          <a:lstStyle/>
          <a:p>
            <a:fld id="{4B8575B0-6E23-44F6-B939-83504F368EF5}" type="slidenum">
              <a:rPr lang="en-US"/>
              <a:pPr/>
              <a:t>101</a:t>
            </a:fld>
            <a:endParaRPr lang="en-US"/>
          </a:p>
        </p:txBody>
      </p:sp>
      <p:sp>
        <p:nvSpPr>
          <p:cNvPr id="159748" name="Text Box 4"/>
          <p:cNvSpPr txBox="1">
            <a:spLocks noChangeArrowheads="1"/>
          </p:cNvSpPr>
          <p:nvPr/>
        </p:nvSpPr>
        <p:spPr bwMode="auto">
          <a:xfrm>
            <a:off x="304800" y="5257800"/>
            <a:ext cx="8474075" cy="822325"/>
          </a:xfrm>
          <a:prstGeom prst="rect">
            <a:avLst/>
          </a:prstGeom>
          <a:noFill/>
          <a:ln w="9525">
            <a:noFill/>
            <a:miter lim="800000"/>
            <a:headEnd/>
            <a:tailEnd/>
          </a:ln>
          <a:effectLst/>
        </p:spPr>
        <p:txBody>
          <a:bodyPr>
            <a:spAutoFit/>
          </a:bodyPr>
          <a:lstStyle/>
          <a:p>
            <a:r>
              <a:rPr lang="en-US" sz="2400" b="0">
                <a:cs typeface="Arial" charset="0"/>
              </a:rPr>
              <a:t>Tagged photons and jets at forward angles will give precise information on x dependence of saturation effect.</a:t>
            </a:r>
            <a:endParaRPr lang="en-US" sz="1200" b="0">
              <a:cs typeface="Arial" charset="0"/>
            </a:endParaRPr>
          </a:p>
        </p:txBody>
      </p:sp>
      <p:grpSp>
        <p:nvGrpSpPr>
          <p:cNvPr id="2" name="Group 5"/>
          <p:cNvGrpSpPr>
            <a:grpSpLocks/>
          </p:cNvGrpSpPr>
          <p:nvPr/>
        </p:nvGrpSpPr>
        <p:grpSpPr bwMode="auto">
          <a:xfrm>
            <a:off x="228600" y="1752600"/>
            <a:ext cx="5029200" cy="2590800"/>
            <a:chOff x="2496" y="1296"/>
            <a:chExt cx="3168" cy="1296"/>
          </a:xfrm>
        </p:grpSpPr>
        <p:sp>
          <p:nvSpPr>
            <p:cNvPr id="159750" name="Rectangle 6"/>
            <p:cNvSpPr>
              <a:spLocks noChangeArrowheads="1"/>
            </p:cNvSpPr>
            <p:nvPr/>
          </p:nvSpPr>
          <p:spPr bwMode="auto">
            <a:xfrm>
              <a:off x="2496" y="1296"/>
              <a:ext cx="3168" cy="1296"/>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3" name="Group 7"/>
            <p:cNvGrpSpPr>
              <a:grpSpLocks/>
            </p:cNvGrpSpPr>
            <p:nvPr/>
          </p:nvGrpSpPr>
          <p:grpSpPr bwMode="auto">
            <a:xfrm>
              <a:off x="2623" y="1313"/>
              <a:ext cx="3041" cy="1121"/>
              <a:chOff x="-48" y="-48"/>
              <a:chExt cx="3041" cy="1121"/>
            </a:xfrm>
          </p:grpSpPr>
          <p:grpSp>
            <p:nvGrpSpPr>
              <p:cNvPr id="4" name="Group 8"/>
              <p:cNvGrpSpPr>
                <a:grpSpLocks/>
              </p:cNvGrpSpPr>
              <p:nvPr/>
            </p:nvGrpSpPr>
            <p:grpSpPr bwMode="auto">
              <a:xfrm>
                <a:off x="-48" y="10"/>
                <a:ext cx="3041" cy="1063"/>
                <a:chOff x="0" y="10"/>
                <a:chExt cx="3041" cy="1063"/>
              </a:xfrm>
            </p:grpSpPr>
            <p:sp>
              <p:nvSpPr>
                <p:cNvPr id="159753" name="Text Box 9"/>
                <p:cNvSpPr txBox="1">
                  <a:spLocks noChangeArrowheads="1"/>
                </p:cNvSpPr>
                <p:nvPr/>
              </p:nvSpPr>
              <p:spPr bwMode="auto">
                <a:xfrm>
                  <a:off x="1968" y="217"/>
                  <a:ext cx="1073" cy="275"/>
                </a:xfrm>
                <a:prstGeom prst="rect">
                  <a:avLst/>
                </a:prstGeom>
                <a:noFill/>
                <a:ln w="25400">
                  <a:noFill/>
                  <a:miter lim="800000"/>
                  <a:headEnd/>
                  <a:tailEnd/>
                </a:ln>
                <a:effectLst/>
              </p:spPr>
              <p:txBody>
                <a:bodyPr anchor="ctr">
                  <a:spAutoFit/>
                </a:bodyPr>
                <a:lstStyle/>
                <a:p>
                  <a:pPr algn="ctr">
                    <a:spcBef>
                      <a:spcPct val="50000"/>
                    </a:spcBef>
                  </a:pPr>
                  <a:r>
                    <a:rPr lang="en-US" sz="1500">
                      <a:cs typeface="Arial" charset="0"/>
                    </a:rPr>
                    <a:t>P</a:t>
                  </a:r>
                  <a:r>
                    <a:rPr lang="en-US" sz="1500" baseline="-25000">
                      <a:cs typeface="Arial" charset="0"/>
                    </a:rPr>
                    <a:t>T</a:t>
                  </a:r>
                  <a:r>
                    <a:rPr lang="en-US" sz="1500">
                      <a:cs typeface="Arial" charset="0"/>
                    </a:rPr>
                    <a:t> is balanced by many gluons</a:t>
                  </a:r>
                </a:p>
              </p:txBody>
            </p:sp>
            <p:grpSp>
              <p:nvGrpSpPr>
                <p:cNvPr id="5" name="Group 10"/>
                <p:cNvGrpSpPr>
                  <a:grpSpLocks/>
                </p:cNvGrpSpPr>
                <p:nvPr/>
              </p:nvGrpSpPr>
              <p:grpSpPr bwMode="auto">
                <a:xfrm>
                  <a:off x="0" y="10"/>
                  <a:ext cx="861" cy="645"/>
                  <a:chOff x="0" y="10"/>
                  <a:chExt cx="861" cy="645"/>
                </a:xfrm>
              </p:grpSpPr>
              <p:sp>
                <p:nvSpPr>
                  <p:cNvPr id="159755" name="Rectangle 11"/>
                  <p:cNvSpPr>
                    <a:spLocks noChangeArrowheads="1"/>
                  </p:cNvSpPr>
                  <p:nvPr/>
                </p:nvSpPr>
                <p:spPr bwMode="auto">
                  <a:xfrm>
                    <a:off x="0" y="10"/>
                    <a:ext cx="860" cy="183"/>
                  </a:xfrm>
                  <a:prstGeom prst="rect">
                    <a:avLst/>
                  </a:prstGeom>
                  <a:noFill/>
                  <a:ln w="25400">
                    <a:noFill/>
                    <a:miter lim="800000"/>
                    <a:headEnd/>
                    <a:tailEnd/>
                  </a:ln>
                  <a:effectLst/>
                </p:spPr>
                <p:txBody>
                  <a:bodyPr wrap="none">
                    <a:spAutoFit/>
                  </a:bodyPr>
                  <a:lstStyle/>
                  <a:p>
                    <a:pPr algn="ctr">
                      <a:spcBef>
                        <a:spcPct val="50000"/>
                      </a:spcBef>
                    </a:pPr>
                    <a:r>
                      <a:rPr lang="en-US" sz="1800" u="sng">
                        <a:cs typeface="Arial" charset="0"/>
                      </a:rPr>
                      <a:t>“Mono-jet”</a:t>
                    </a:r>
                  </a:p>
                </p:txBody>
              </p:sp>
              <p:sp>
                <p:nvSpPr>
                  <p:cNvPr id="159756" name="Text Box 12"/>
                  <p:cNvSpPr txBox="1">
                    <a:spLocks noChangeArrowheads="1"/>
                  </p:cNvSpPr>
                  <p:nvPr/>
                </p:nvSpPr>
                <p:spPr bwMode="auto">
                  <a:xfrm>
                    <a:off x="2" y="319"/>
                    <a:ext cx="859" cy="336"/>
                  </a:xfrm>
                  <a:prstGeom prst="rect">
                    <a:avLst/>
                  </a:prstGeom>
                  <a:noFill/>
                  <a:ln w="25400">
                    <a:noFill/>
                    <a:miter lim="800000"/>
                    <a:headEnd/>
                    <a:tailEnd/>
                  </a:ln>
                  <a:effectLst/>
                </p:spPr>
                <p:txBody>
                  <a:bodyPr anchor="ctr">
                    <a:spAutoFit/>
                  </a:bodyPr>
                  <a:lstStyle/>
                  <a:p>
                    <a:pPr algn="ctr">
                      <a:lnSpc>
                        <a:spcPct val="85000"/>
                      </a:lnSpc>
                      <a:spcBef>
                        <a:spcPct val="50000"/>
                      </a:spcBef>
                    </a:pPr>
                    <a:r>
                      <a:rPr lang="en-US" sz="1500" b="0">
                        <a:cs typeface="Arial" charset="0"/>
                      </a:rPr>
                      <a:t>Dilute parton system (deuteron)</a:t>
                    </a:r>
                  </a:p>
                </p:txBody>
              </p:sp>
            </p:grpSp>
            <p:sp>
              <p:nvSpPr>
                <p:cNvPr id="159757" name="Text Box 13"/>
                <p:cNvSpPr txBox="1">
                  <a:spLocks noChangeArrowheads="1"/>
                </p:cNvSpPr>
                <p:nvPr/>
              </p:nvSpPr>
              <p:spPr bwMode="auto">
                <a:xfrm>
                  <a:off x="1728" y="833"/>
                  <a:ext cx="1008" cy="240"/>
                </a:xfrm>
                <a:prstGeom prst="rect">
                  <a:avLst/>
                </a:prstGeom>
                <a:noFill/>
                <a:ln w="25400">
                  <a:noFill/>
                  <a:miter lim="800000"/>
                  <a:headEnd/>
                  <a:tailEnd/>
                </a:ln>
                <a:effectLst/>
              </p:spPr>
              <p:txBody>
                <a:bodyPr anchor="ctr">
                  <a:spAutoFit/>
                </a:bodyPr>
                <a:lstStyle/>
                <a:p>
                  <a:pPr algn="ctr">
                    <a:lnSpc>
                      <a:spcPct val="85000"/>
                    </a:lnSpc>
                    <a:spcBef>
                      <a:spcPct val="50000"/>
                    </a:spcBef>
                  </a:pPr>
                  <a:r>
                    <a:rPr lang="en-US" sz="1500" b="0">
                      <a:cs typeface="Arial" charset="0"/>
                    </a:rPr>
                    <a:t>Dense gluon  field (Au)</a:t>
                  </a:r>
                </a:p>
              </p:txBody>
            </p:sp>
            <p:grpSp>
              <p:nvGrpSpPr>
                <p:cNvPr id="6" name="Group 14"/>
                <p:cNvGrpSpPr>
                  <a:grpSpLocks/>
                </p:cNvGrpSpPr>
                <p:nvPr/>
              </p:nvGrpSpPr>
              <p:grpSpPr bwMode="auto">
                <a:xfrm>
                  <a:off x="816" y="48"/>
                  <a:ext cx="1392" cy="960"/>
                  <a:chOff x="862" y="168"/>
                  <a:chExt cx="1447" cy="1032"/>
                </a:xfrm>
              </p:grpSpPr>
              <p:grpSp>
                <p:nvGrpSpPr>
                  <p:cNvPr id="7" name="Group 15"/>
                  <p:cNvGrpSpPr>
                    <a:grpSpLocks/>
                  </p:cNvGrpSpPr>
                  <p:nvPr/>
                </p:nvGrpSpPr>
                <p:grpSpPr bwMode="auto">
                  <a:xfrm>
                    <a:off x="1224" y="168"/>
                    <a:ext cx="778" cy="1032"/>
                    <a:chOff x="1224" y="168"/>
                    <a:chExt cx="778" cy="1032"/>
                  </a:xfrm>
                </p:grpSpPr>
                <p:sp>
                  <p:nvSpPr>
                    <p:cNvPr id="159760" name="Oval 16"/>
                    <p:cNvSpPr>
                      <a:spLocks noChangeArrowheads="1"/>
                    </p:cNvSpPr>
                    <p:nvPr/>
                  </p:nvSpPr>
                  <p:spPr bwMode="auto">
                    <a:xfrm>
                      <a:off x="1460" y="168"/>
                      <a:ext cx="542" cy="1032"/>
                    </a:xfrm>
                    <a:prstGeom prst="ellipse">
                      <a:avLst/>
                    </a:prstGeom>
                    <a:solidFill>
                      <a:schemeClr val="accent1"/>
                    </a:solidFill>
                    <a:ln w="25400">
                      <a:solidFill>
                        <a:srgbClr val="008040"/>
                      </a:solidFill>
                      <a:round/>
                      <a:headEnd/>
                      <a:tailEnd/>
                    </a:ln>
                    <a:effectLst/>
                  </p:spPr>
                  <p:txBody>
                    <a:bodyPr anchor="ctr"/>
                    <a:lstStyle/>
                    <a:p>
                      <a:pPr algn="ctr">
                        <a:spcBef>
                          <a:spcPct val="50000"/>
                        </a:spcBef>
                      </a:pPr>
                      <a:endParaRPr lang="en-US" sz="2000" b="0">
                        <a:cs typeface="Arial" charset="0"/>
                      </a:endParaRPr>
                    </a:p>
                  </p:txBody>
                </p:sp>
                <p:sp>
                  <p:nvSpPr>
                    <p:cNvPr id="159761" name="Line 17"/>
                    <p:cNvSpPr>
                      <a:spLocks noChangeShapeType="1"/>
                    </p:cNvSpPr>
                    <p:nvPr/>
                  </p:nvSpPr>
                  <p:spPr bwMode="auto">
                    <a:xfrm flipH="1">
                      <a:off x="1224" y="516"/>
                      <a:ext cx="226" cy="0"/>
                    </a:xfrm>
                    <a:prstGeom prst="line">
                      <a:avLst/>
                    </a:prstGeom>
                    <a:noFill/>
                    <a:ln w="57150">
                      <a:solidFill>
                        <a:schemeClr val="tx1"/>
                      </a:solidFill>
                      <a:round/>
                      <a:headEnd/>
                      <a:tailEnd type="triangle" w="med" len="med"/>
                    </a:ln>
                    <a:effectLst/>
                  </p:spPr>
                  <p:txBody>
                    <a:bodyPr anchor="ctr">
                      <a:spAutoFit/>
                    </a:bodyPr>
                    <a:lstStyle/>
                    <a:p>
                      <a:endParaRPr lang="en-US"/>
                    </a:p>
                  </p:txBody>
                </p:sp>
              </p:grpSp>
              <p:grpSp>
                <p:nvGrpSpPr>
                  <p:cNvPr id="8" name="Group 18"/>
                  <p:cNvGrpSpPr>
                    <a:grpSpLocks/>
                  </p:cNvGrpSpPr>
                  <p:nvPr/>
                </p:nvGrpSpPr>
                <p:grpSpPr bwMode="auto">
                  <a:xfrm>
                    <a:off x="917" y="188"/>
                    <a:ext cx="1392" cy="797"/>
                    <a:chOff x="3418" y="2716"/>
                    <a:chExt cx="1478" cy="816"/>
                  </a:xfrm>
                </p:grpSpPr>
                <p:sp>
                  <p:nvSpPr>
                    <p:cNvPr id="159763" name="Line 19"/>
                    <p:cNvSpPr>
                      <a:spLocks noChangeShapeType="1"/>
                    </p:cNvSpPr>
                    <p:nvPr/>
                  </p:nvSpPr>
                  <p:spPr bwMode="auto">
                    <a:xfrm>
                      <a:off x="3418" y="3196"/>
                      <a:ext cx="720" cy="0"/>
                    </a:xfrm>
                    <a:prstGeom prst="line">
                      <a:avLst/>
                    </a:prstGeom>
                    <a:noFill/>
                    <a:ln w="25400">
                      <a:solidFill>
                        <a:srgbClr val="FF0000"/>
                      </a:solidFill>
                      <a:round/>
                      <a:headEnd/>
                      <a:tailEnd/>
                    </a:ln>
                    <a:effectLst/>
                  </p:spPr>
                  <p:txBody>
                    <a:bodyPr anchor="ctr">
                      <a:spAutoFit/>
                    </a:bodyPr>
                    <a:lstStyle/>
                    <a:p>
                      <a:endParaRPr lang="en-US"/>
                    </a:p>
                  </p:txBody>
                </p:sp>
                <p:sp>
                  <p:nvSpPr>
                    <p:cNvPr id="159764" name="Line 20"/>
                    <p:cNvSpPr>
                      <a:spLocks noChangeShapeType="1"/>
                    </p:cNvSpPr>
                    <p:nvPr/>
                  </p:nvSpPr>
                  <p:spPr bwMode="auto">
                    <a:xfrm flipV="1">
                      <a:off x="4138" y="3100"/>
                      <a:ext cx="144" cy="96"/>
                    </a:xfrm>
                    <a:prstGeom prst="line">
                      <a:avLst/>
                    </a:prstGeom>
                    <a:noFill/>
                    <a:ln w="25400">
                      <a:solidFill>
                        <a:srgbClr val="FF0000"/>
                      </a:solidFill>
                      <a:round/>
                      <a:headEnd/>
                      <a:tailEnd/>
                    </a:ln>
                    <a:effectLst/>
                  </p:spPr>
                  <p:txBody>
                    <a:bodyPr anchor="ctr">
                      <a:spAutoFit/>
                    </a:bodyPr>
                    <a:lstStyle/>
                    <a:p>
                      <a:endParaRPr lang="en-US"/>
                    </a:p>
                  </p:txBody>
                </p:sp>
                <p:sp>
                  <p:nvSpPr>
                    <p:cNvPr id="159765" name="Line 21"/>
                    <p:cNvSpPr>
                      <a:spLocks noChangeShapeType="1"/>
                    </p:cNvSpPr>
                    <p:nvPr/>
                  </p:nvSpPr>
                  <p:spPr bwMode="auto">
                    <a:xfrm>
                      <a:off x="4282" y="3100"/>
                      <a:ext cx="192" cy="96"/>
                    </a:xfrm>
                    <a:prstGeom prst="line">
                      <a:avLst/>
                    </a:prstGeom>
                    <a:noFill/>
                    <a:ln w="25400">
                      <a:solidFill>
                        <a:srgbClr val="FF0000"/>
                      </a:solidFill>
                      <a:round/>
                      <a:headEnd/>
                      <a:tailEnd/>
                    </a:ln>
                    <a:effectLst/>
                  </p:spPr>
                  <p:txBody>
                    <a:bodyPr anchor="ctr">
                      <a:spAutoFit/>
                    </a:bodyPr>
                    <a:lstStyle/>
                    <a:p>
                      <a:endParaRPr lang="en-US"/>
                    </a:p>
                  </p:txBody>
                </p:sp>
                <p:sp>
                  <p:nvSpPr>
                    <p:cNvPr id="159766" name="Line 22"/>
                    <p:cNvSpPr>
                      <a:spLocks noChangeShapeType="1"/>
                    </p:cNvSpPr>
                    <p:nvPr/>
                  </p:nvSpPr>
                  <p:spPr bwMode="auto">
                    <a:xfrm flipV="1">
                      <a:off x="4474" y="2784"/>
                      <a:ext cx="422" cy="412"/>
                    </a:xfrm>
                    <a:prstGeom prst="line">
                      <a:avLst/>
                    </a:prstGeom>
                    <a:noFill/>
                    <a:ln w="25400">
                      <a:solidFill>
                        <a:srgbClr val="FF0000"/>
                      </a:solidFill>
                      <a:round/>
                      <a:headEnd/>
                      <a:tailEnd type="triangle" w="med" len="med"/>
                    </a:ln>
                    <a:effectLst/>
                  </p:spPr>
                  <p:txBody>
                    <a:bodyPr anchor="ctr">
                      <a:spAutoFit/>
                    </a:bodyPr>
                    <a:lstStyle/>
                    <a:p>
                      <a:endParaRPr lang="en-US"/>
                    </a:p>
                  </p:txBody>
                </p:sp>
                <p:sp>
                  <p:nvSpPr>
                    <p:cNvPr id="159767" name="Line 23"/>
                    <p:cNvSpPr>
                      <a:spLocks noChangeShapeType="1"/>
                    </p:cNvSpPr>
                    <p:nvPr/>
                  </p:nvSpPr>
                  <p:spPr bwMode="auto">
                    <a:xfrm flipV="1">
                      <a:off x="4274" y="2716"/>
                      <a:ext cx="248" cy="384"/>
                    </a:xfrm>
                    <a:prstGeom prst="line">
                      <a:avLst/>
                    </a:prstGeom>
                    <a:noFill/>
                    <a:ln w="25400">
                      <a:solidFill>
                        <a:srgbClr val="008040"/>
                      </a:solidFill>
                      <a:round/>
                      <a:headEnd/>
                      <a:tailEnd type="triangle" w="med" len="med"/>
                    </a:ln>
                    <a:effectLst/>
                  </p:spPr>
                  <p:txBody>
                    <a:bodyPr anchor="ctr">
                      <a:spAutoFit/>
                    </a:bodyPr>
                    <a:lstStyle/>
                    <a:p>
                      <a:endParaRPr lang="en-US"/>
                    </a:p>
                  </p:txBody>
                </p:sp>
                <p:sp>
                  <p:nvSpPr>
                    <p:cNvPr id="159768" name="Line 24"/>
                    <p:cNvSpPr>
                      <a:spLocks noChangeShapeType="1"/>
                    </p:cNvSpPr>
                    <p:nvPr/>
                  </p:nvSpPr>
                  <p:spPr bwMode="auto">
                    <a:xfrm flipV="1">
                      <a:off x="3898" y="3196"/>
                      <a:ext cx="240" cy="288"/>
                    </a:xfrm>
                    <a:prstGeom prst="line">
                      <a:avLst/>
                    </a:prstGeom>
                    <a:noFill/>
                    <a:ln w="25400">
                      <a:solidFill>
                        <a:srgbClr val="008040"/>
                      </a:solidFill>
                      <a:round/>
                      <a:headEnd type="triangle" w="med" len="med"/>
                      <a:tailEnd/>
                    </a:ln>
                    <a:effectLst/>
                  </p:spPr>
                  <p:txBody>
                    <a:bodyPr anchor="ctr">
                      <a:spAutoFit/>
                    </a:bodyPr>
                    <a:lstStyle/>
                    <a:p>
                      <a:endParaRPr lang="en-US"/>
                    </a:p>
                  </p:txBody>
                </p:sp>
                <p:sp>
                  <p:nvSpPr>
                    <p:cNvPr id="159769" name="Line 25"/>
                    <p:cNvSpPr>
                      <a:spLocks noChangeShapeType="1"/>
                    </p:cNvSpPr>
                    <p:nvPr/>
                  </p:nvSpPr>
                  <p:spPr bwMode="auto">
                    <a:xfrm flipH="1" flipV="1">
                      <a:off x="4474" y="3196"/>
                      <a:ext cx="192" cy="336"/>
                    </a:xfrm>
                    <a:prstGeom prst="line">
                      <a:avLst/>
                    </a:prstGeom>
                    <a:noFill/>
                    <a:ln w="25400">
                      <a:solidFill>
                        <a:srgbClr val="008040"/>
                      </a:solidFill>
                      <a:round/>
                      <a:headEnd type="triangle" w="med" len="med"/>
                      <a:tailEnd/>
                    </a:ln>
                    <a:effectLst/>
                  </p:spPr>
                  <p:txBody>
                    <a:bodyPr anchor="ctr">
                      <a:spAutoFit/>
                    </a:bodyPr>
                    <a:lstStyle/>
                    <a:p>
                      <a:endParaRPr lang="en-US"/>
                    </a:p>
                  </p:txBody>
                </p:sp>
              </p:grpSp>
              <p:grpSp>
                <p:nvGrpSpPr>
                  <p:cNvPr id="9" name="Group 26"/>
                  <p:cNvGrpSpPr>
                    <a:grpSpLocks/>
                  </p:cNvGrpSpPr>
                  <p:nvPr/>
                </p:nvGrpSpPr>
                <p:grpSpPr bwMode="auto">
                  <a:xfrm>
                    <a:off x="862" y="281"/>
                    <a:ext cx="362" cy="469"/>
                    <a:chOff x="3360" y="2832"/>
                    <a:chExt cx="384" cy="480"/>
                  </a:xfrm>
                </p:grpSpPr>
                <p:grpSp>
                  <p:nvGrpSpPr>
                    <p:cNvPr id="10" name="Group 27"/>
                    <p:cNvGrpSpPr>
                      <a:grpSpLocks/>
                    </p:cNvGrpSpPr>
                    <p:nvPr/>
                  </p:nvGrpSpPr>
                  <p:grpSpPr bwMode="auto">
                    <a:xfrm>
                      <a:off x="3360" y="2832"/>
                      <a:ext cx="144" cy="480"/>
                      <a:chOff x="3360" y="2832"/>
                      <a:chExt cx="144" cy="480"/>
                    </a:xfrm>
                  </p:grpSpPr>
                  <p:sp>
                    <p:nvSpPr>
                      <p:cNvPr id="159772" name="Oval 28"/>
                      <p:cNvSpPr>
                        <a:spLocks noChangeArrowheads="1"/>
                      </p:cNvSpPr>
                      <p:nvPr/>
                    </p:nvSpPr>
                    <p:spPr bwMode="auto">
                      <a:xfrm>
                        <a:off x="3360" y="2832"/>
                        <a:ext cx="144" cy="480"/>
                      </a:xfrm>
                      <a:prstGeom prst="ellipse">
                        <a:avLst/>
                      </a:prstGeom>
                      <a:noFill/>
                      <a:ln w="25400">
                        <a:solidFill>
                          <a:srgbClr val="008040"/>
                        </a:solidFill>
                        <a:round/>
                        <a:headEnd/>
                        <a:tailEnd/>
                      </a:ln>
                      <a:effectLst/>
                    </p:spPr>
                    <p:txBody>
                      <a:bodyPr anchor="ctr"/>
                      <a:lstStyle/>
                      <a:p>
                        <a:pPr algn="ctr">
                          <a:spcBef>
                            <a:spcPct val="50000"/>
                          </a:spcBef>
                        </a:pPr>
                        <a:endParaRPr lang="en-US" sz="2000" b="0">
                          <a:cs typeface="Arial" charset="0"/>
                        </a:endParaRPr>
                      </a:p>
                    </p:txBody>
                  </p:sp>
                  <p:sp>
                    <p:nvSpPr>
                      <p:cNvPr id="159773" name="Oval 29"/>
                      <p:cNvSpPr>
                        <a:spLocks noChangeArrowheads="1"/>
                      </p:cNvSpPr>
                      <p:nvPr/>
                    </p:nvSpPr>
                    <p:spPr bwMode="auto">
                      <a:xfrm>
                        <a:off x="3409" y="2928"/>
                        <a:ext cx="47" cy="53"/>
                      </a:xfrm>
                      <a:prstGeom prst="ellipse">
                        <a:avLst/>
                      </a:prstGeom>
                      <a:solidFill>
                        <a:schemeClr val="folHlink"/>
                      </a:solidFill>
                      <a:ln w="25400">
                        <a:solidFill>
                          <a:srgbClr val="FF0000"/>
                        </a:solidFill>
                        <a:round/>
                        <a:headEnd/>
                        <a:tailEnd/>
                      </a:ln>
                      <a:effectLst/>
                    </p:spPr>
                    <p:txBody>
                      <a:bodyPr wrap="none" anchor="ctr"/>
                      <a:lstStyle/>
                      <a:p>
                        <a:pPr algn="ctr">
                          <a:spcBef>
                            <a:spcPct val="50000"/>
                          </a:spcBef>
                        </a:pPr>
                        <a:endParaRPr lang="en-US" sz="2000" b="0">
                          <a:cs typeface="Arial" charset="0"/>
                        </a:endParaRPr>
                      </a:p>
                    </p:txBody>
                  </p:sp>
                  <p:sp>
                    <p:nvSpPr>
                      <p:cNvPr id="159774" name="Oval 30"/>
                      <p:cNvSpPr>
                        <a:spLocks noChangeArrowheads="1"/>
                      </p:cNvSpPr>
                      <p:nvPr/>
                    </p:nvSpPr>
                    <p:spPr bwMode="auto">
                      <a:xfrm>
                        <a:off x="3408" y="3072"/>
                        <a:ext cx="48" cy="48"/>
                      </a:xfrm>
                      <a:prstGeom prst="ellipse">
                        <a:avLst/>
                      </a:prstGeom>
                      <a:solidFill>
                        <a:schemeClr val="folHlink"/>
                      </a:solidFill>
                      <a:ln w="25400">
                        <a:solidFill>
                          <a:srgbClr val="FF0000"/>
                        </a:solidFill>
                        <a:round/>
                        <a:headEnd/>
                        <a:tailEnd/>
                      </a:ln>
                      <a:effectLst/>
                    </p:spPr>
                    <p:txBody>
                      <a:bodyPr wrap="none" anchor="ctr">
                        <a:spAutoFit/>
                      </a:bodyPr>
                      <a:lstStyle/>
                      <a:p>
                        <a:endParaRPr lang="en-US"/>
                      </a:p>
                    </p:txBody>
                  </p:sp>
                  <p:sp>
                    <p:nvSpPr>
                      <p:cNvPr id="159775" name="Oval 31"/>
                      <p:cNvSpPr>
                        <a:spLocks noChangeArrowheads="1"/>
                      </p:cNvSpPr>
                      <p:nvPr/>
                    </p:nvSpPr>
                    <p:spPr bwMode="auto">
                      <a:xfrm>
                        <a:off x="3408" y="3168"/>
                        <a:ext cx="47" cy="53"/>
                      </a:xfrm>
                      <a:prstGeom prst="ellipse">
                        <a:avLst/>
                      </a:prstGeom>
                      <a:solidFill>
                        <a:schemeClr val="folHlink"/>
                      </a:solidFill>
                      <a:ln w="25400">
                        <a:solidFill>
                          <a:srgbClr val="FF0000"/>
                        </a:solidFill>
                        <a:round/>
                        <a:headEnd/>
                        <a:tailEnd/>
                      </a:ln>
                      <a:effectLst/>
                    </p:spPr>
                    <p:txBody>
                      <a:bodyPr wrap="none" anchor="ctr"/>
                      <a:lstStyle/>
                      <a:p>
                        <a:pPr algn="ctr">
                          <a:spcBef>
                            <a:spcPct val="50000"/>
                          </a:spcBef>
                        </a:pPr>
                        <a:endParaRPr lang="en-US" sz="2000" b="0">
                          <a:cs typeface="Arial" charset="0"/>
                        </a:endParaRPr>
                      </a:p>
                    </p:txBody>
                  </p:sp>
                </p:grpSp>
                <p:sp>
                  <p:nvSpPr>
                    <p:cNvPr id="159776" name="Line 32"/>
                    <p:cNvSpPr>
                      <a:spLocks noChangeShapeType="1"/>
                    </p:cNvSpPr>
                    <p:nvPr/>
                  </p:nvSpPr>
                  <p:spPr bwMode="auto">
                    <a:xfrm>
                      <a:off x="3504" y="3072"/>
                      <a:ext cx="240" cy="0"/>
                    </a:xfrm>
                    <a:prstGeom prst="line">
                      <a:avLst/>
                    </a:prstGeom>
                    <a:noFill/>
                    <a:ln w="57150">
                      <a:solidFill>
                        <a:schemeClr val="tx1"/>
                      </a:solidFill>
                      <a:round/>
                      <a:headEnd/>
                      <a:tailEnd type="triangle" w="med" len="med"/>
                    </a:ln>
                    <a:effectLst/>
                  </p:spPr>
                  <p:txBody>
                    <a:bodyPr anchor="ctr">
                      <a:spAutoFit/>
                    </a:bodyPr>
                    <a:lstStyle/>
                    <a:p>
                      <a:endParaRPr lang="en-US"/>
                    </a:p>
                  </p:txBody>
                </p:sp>
              </p:grpSp>
            </p:grpSp>
          </p:grpSp>
          <p:sp>
            <p:nvSpPr>
              <p:cNvPr id="159777" name="Text Box 33"/>
              <p:cNvSpPr txBox="1">
                <a:spLocks noChangeArrowheads="1"/>
              </p:cNvSpPr>
              <p:nvPr/>
            </p:nvSpPr>
            <p:spPr bwMode="auto">
              <a:xfrm>
                <a:off x="2160" y="-48"/>
                <a:ext cx="288" cy="229"/>
              </a:xfrm>
              <a:prstGeom prst="rect">
                <a:avLst/>
              </a:prstGeom>
              <a:noFill/>
              <a:ln w="9525">
                <a:noFill/>
                <a:miter lim="800000"/>
                <a:headEnd/>
                <a:tailEnd/>
              </a:ln>
              <a:effectLst/>
            </p:spPr>
            <p:txBody>
              <a:bodyPr>
                <a:spAutoFit/>
              </a:bodyPr>
              <a:lstStyle/>
              <a:p>
                <a:pPr algn="ctr">
                  <a:spcBef>
                    <a:spcPct val="50000"/>
                  </a:spcBef>
                </a:pPr>
                <a:r>
                  <a:rPr lang="en-US" sz="2400">
                    <a:latin typeface="Symbol" pitchFamily="18" charset="2"/>
                    <a:cs typeface="Arial" charset="0"/>
                  </a:rPr>
                  <a:t>p</a:t>
                </a:r>
                <a:r>
                  <a:rPr lang="en-US" sz="2400" baseline="30000">
                    <a:latin typeface="Symbol" pitchFamily="18" charset="2"/>
                    <a:cs typeface="Arial" charset="0"/>
                  </a:rPr>
                  <a:t>0</a:t>
                </a:r>
                <a:r>
                  <a:rPr lang="en-US" sz="2400" baseline="30000">
                    <a:latin typeface="Times New Roman" pitchFamily="18" charset="0"/>
                    <a:cs typeface="Arial" charset="0"/>
                  </a:rPr>
                  <a:t> </a:t>
                </a:r>
                <a:endParaRPr lang="en-US" sz="2400" b="0">
                  <a:latin typeface="Times New Roman" pitchFamily="18" charset="0"/>
                  <a:cs typeface="Arial" charset="0"/>
                </a:endParaRPr>
              </a:p>
            </p:txBody>
          </p:sp>
        </p:grpSp>
      </p:grpSp>
      <p:grpSp>
        <p:nvGrpSpPr>
          <p:cNvPr id="11" name="Group 34"/>
          <p:cNvGrpSpPr>
            <a:grpSpLocks/>
          </p:cNvGrpSpPr>
          <p:nvPr/>
        </p:nvGrpSpPr>
        <p:grpSpPr bwMode="auto">
          <a:xfrm>
            <a:off x="5486400" y="1905000"/>
            <a:ext cx="3505200" cy="2667000"/>
            <a:chOff x="2640" y="624"/>
            <a:chExt cx="2848" cy="1968"/>
          </a:xfrm>
        </p:grpSpPr>
        <p:pic>
          <p:nvPicPr>
            <p:cNvPr id="159779" name="Picture 35"/>
            <p:cNvPicPr>
              <a:picLocks noChangeAspect="1" noChangeArrowheads="1"/>
            </p:cNvPicPr>
            <p:nvPr/>
          </p:nvPicPr>
          <p:blipFill>
            <a:blip r:embed="rId2" cstate="print"/>
            <a:srcRect l="3819" r="20636" b="44360"/>
            <a:stretch>
              <a:fillRect/>
            </a:stretch>
          </p:blipFill>
          <p:spPr bwMode="auto">
            <a:xfrm>
              <a:off x="2640" y="624"/>
              <a:ext cx="2848" cy="1776"/>
            </a:xfrm>
            <a:prstGeom prst="rect">
              <a:avLst/>
            </a:prstGeom>
            <a:noFill/>
          </p:spPr>
        </p:pic>
        <p:pic>
          <p:nvPicPr>
            <p:cNvPr id="159780" name="Picture 36"/>
            <p:cNvPicPr>
              <a:picLocks noChangeAspect="1" noChangeArrowheads="1"/>
            </p:cNvPicPr>
            <p:nvPr/>
          </p:nvPicPr>
          <p:blipFill>
            <a:blip r:embed="rId2" cstate="print"/>
            <a:srcRect l="3819" t="94737" r="20636" b="-2257"/>
            <a:stretch>
              <a:fillRect/>
            </a:stretch>
          </p:blipFill>
          <p:spPr bwMode="auto">
            <a:xfrm>
              <a:off x="2640" y="2352"/>
              <a:ext cx="2848" cy="240"/>
            </a:xfrm>
            <a:prstGeom prst="rect">
              <a:avLst/>
            </a:prstGeom>
            <a:noFill/>
          </p:spPr>
        </p:pic>
      </p:grpSp>
      <p:sp>
        <p:nvSpPr>
          <p:cNvPr id="159781" name="Rectangle 37"/>
          <p:cNvSpPr>
            <a:spLocks noGrp="1" noChangeArrowheads="1"/>
          </p:cNvSpPr>
          <p:nvPr>
            <p:ph type="title"/>
          </p:nvPr>
        </p:nvSpPr>
        <p:spPr>
          <a:xfrm>
            <a:off x="457200" y="-76200"/>
            <a:ext cx="8229600" cy="1143000"/>
          </a:xfrm>
        </p:spPr>
        <p:txBody>
          <a:bodyPr/>
          <a:lstStyle/>
          <a:p>
            <a:r>
              <a:rPr lang="en-US" u="sng"/>
              <a:t>MonoJets?</a:t>
            </a:r>
          </a:p>
        </p:txBody>
      </p:sp>
      <p:sp>
        <p:nvSpPr>
          <p:cNvPr id="159782" name="Text Box 38"/>
          <p:cNvSpPr txBox="1">
            <a:spLocks noChangeArrowheads="1"/>
          </p:cNvSpPr>
          <p:nvPr/>
        </p:nvSpPr>
        <p:spPr bwMode="auto">
          <a:xfrm>
            <a:off x="6477000" y="1611313"/>
            <a:ext cx="1604963" cy="304800"/>
          </a:xfrm>
          <a:prstGeom prst="rect">
            <a:avLst/>
          </a:prstGeom>
          <a:noFill/>
          <a:ln w="9525">
            <a:noFill/>
            <a:miter lim="800000"/>
            <a:headEnd/>
            <a:tailEnd/>
          </a:ln>
          <a:effectLst/>
        </p:spPr>
        <p:txBody>
          <a:bodyPr wrap="none">
            <a:spAutoFit/>
          </a:bodyPr>
          <a:lstStyle/>
          <a:p>
            <a:r>
              <a:rPr lang="en-US" b="0"/>
              <a:t>STAR Experiment</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C0083443-D5CE-4FA9-BA4F-1EC8943F7CA2}" type="slidenum">
              <a:rPr lang="en-US"/>
              <a:pPr/>
              <a:t>102</a:t>
            </a:fld>
            <a:endParaRPr lang="en-US"/>
          </a:p>
        </p:txBody>
      </p:sp>
      <p:pic>
        <p:nvPicPr>
          <p:cNvPr id="194565" name="Picture 5"/>
          <p:cNvPicPr>
            <a:picLocks noChangeAspect="1" noChangeArrowheads="1"/>
          </p:cNvPicPr>
          <p:nvPr/>
        </p:nvPicPr>
        <p:blipFill>
          <a:blip r:embed="rId2" cstate="print"/>
          <a:srcRect b="26538"/>
          <a:stretch>
            <a:fillRect/>
          </a:stretch>
        </p:blipFill>
        <p:spPr bwMode="auto">
          <a:xfrm>
            <a:off x="4724400" y="1143000"/>
            <a:ext cx="4267200" cy="2995613"/>
          </a:xfrm>
          <a:prstGeom prst="rect">
            <a:avLst/>
          </a:prstGeom>
          <a:noFill/>
          <a:ln w="9525">
            <a:noFill/>
            <a:miter lim="800000"/>
            <a:headEnd/>
            <a:tailEnd/>
          </a:ln>
          <a:effectLst/>
        </p:spPr>
      </p:pic>
      <p:pic>
        <p:nvPicPr>
          <p:cNvPr id="194566" name="Picture 6"/>
          <p:cNvPicPr>
            <a:picLocks noChangeAspect="1" noChangeArrowheads="1"/>
          </p:cNvPicPr>
          <p:nvPr/>
        </p:nvPicPr>
        <p:blipFill>
          <a:blip r:embed="rId3" cstate="print"/>
          <a:srcRect/>
          <a:stretch>
            <a:fillRect/>
          </a:stretch>
        </p:blipFill>
        <p:spPr bwMode="auto">
          <a:xfrm>
            <a:off x="4648200" y="4191000"/>
            <a:ext cx="4038600" cy="2470150"/>
          </a:xfrm>
          <a:prstGeom prst="rect">
            <a:avLst/>
          </a:prstGeom>
          <a:noFill/>
          <a:ln w="9525">
            <a:noFill/>
            <a:miter lim="800000"/>
            <a:headEnd/>
            <a:tailEnd/>
          </a:ln>
          <a:effectLst/>
        </p:spPr>
      </p:pic>
      <p:sp>
        <p:nvSpPr>
          <p:cNvPr id="194567" name="Rectangle 7"/>
          <p:cNvSpPr>
            <a:spLocks noGrp="1" noChangeArrowheads="1"/>
          </p:cNvSpPr>
          <p:nvPr>
            <p:ph type="title"/>
          </p:nvPr>
        </p:nvSpPr>
        <p:spPr>
          <a:xfrm>
            <a:off x="457200" y="0"/>
            <a:ext cx="8229600" cy="1143000"/>
          </a:xfrm>
        </p:spPr>
        <p:txBody>
          <a:bodyPr/>
          <a:lstStyle/>
          <a:p>
            <a:r>
              <a:rPr lang="en-US" u="sng"/>
              <a:t>No MonoJets at y=2?</a:t>
            </a:r>
          </a:p>
        </p:txBody>
      </p:sp>
      <p:sp>
        <p:nvSpPr>
          <p:cNvPr id="194568" name="Text Box 8"/>
          <p:cNvSpPr txBox="1">
            <a:spLocks noChangeArrowheads="1"/>
          </p:cNvSpPr>
          <p:nvPr/>
        </p:nvSpPr>
        <p:spPr bwMode="auto">
          <a:xfrm>
            <a:off x="212725" y="1306513"/>
            <a:ext cx="4435475" cy="4473575"/>
          </a:xfrm>
          <a:prstGeom prst="rect">
            <a:avLst/>
          </a:prstGeom>
          <a:noFill/>
          <a:ln w="9525">
            <a:noFill/>
            <a:miter lim="800000"/>
            <a:headEnd/>
            <a:tailEnd/>
          </a:ln>
          <a:effectLst/>
        </p:spPr>
        <p:txBody>
          <a:bodyPr>
            <a:spAutoFit/>
          </a:bodyPr>
          <a:lstStyle/>
          <a:p>
            <a:r>
              <a:rPr lang="en-US" sz="2400" b="0"/>
              <a:t>PHENIX has measured the correlation between y=2 hadrons and y=0 hadrons.</a:t>
            </a:r>
          </a:p>
          <a:p>
            <a:endParaRPr lang="en-US" sz="2400" b="0"/>
          </a:p>
          <a:p>
            <a:r>
              <a:rPr lang="en-US" sz="2400" b="0"/>
              <a:t>There appears to be no decrease in away side partners as predicted by saturation models.  </a:t>
            </a:r>
          </a:p>
          <a:p>
            <a:endParaRPr lang="en-US" sz="2400" b="0"/>
          </a:p>
          <a:p>
            <a:r>
              <a:rPr lang="en-US" sz="2400" b="0"/>
              <a:t>However, these predictions were for more forward rapidity (probing lower x) regions.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2"/>
          </p:nvPr>
        </p:nvSpPr>
        <p:spPr/>
        <p:txBody>
          <a:bodyPr/>
          <a:lstStyle/>
          <a:p>
            <a:fld id="{7262A663-BA5D-418F-8528-993470C8AE1A}" type="slidenum">
              <a:rPr lang="en-US"/>
              <a:pPr/>
              <a:t>103</a:t>
            </a:fld>
            <a:endParaRPr lang="en-US"/>
          </a:p>
        </p:txBody>
      </p:sp>
      <p:sp>
        <p:nvSpPr>
          <p:cNvPr id="252932" name="Rectangle 4"/>
          <p:cNvSpPr>
            <a:spLocks noChangeArrowheads="1"/>
          </p:cNvSpPr>
          <p:nvPr/>
        </p:nvSpPr>
        <p:spPr bwMode="auto">
          <a:xfrm>
            <a:off x="685800" y="0"/>
            <a:ext cx="7772400" cy="838200"/>
          </a:xfrm>
          <a:prstGeom prst="rect">
            <a:avLst/>
          </a:prstGeom>
          <a:noFill/>
          <a:ln w="9525">
            <a:noFill/>
            <a:miter lim="800000"/>
            <a:headEnd/>
            <a:tailEnd/>
          </a:ln>
          <a:effectLst/>
        </p:spPr>
        <p:txBody>
          <a:bodyPr anchor="ctr"/>
          <a:lstStyle/>
          <a:p>
            <a:pPr algn="ctr"/>
            <a:r>
              <a:rPr lang="en-US" sz="4000" b="0" u="sng"/>
              <a:t>What do they have in common?</a:t>
            </a:r>
          </a:p>
        </p:txBody>
      </p:sp>
      <p:pic>
        <p:nvPicPr>
          <p:cNvPr id="252933" name="Picture 5"/>
          <p:cNvPicPr>
            <a:picLocks noChangeAspect="1" noChangeArrowheads="1"/>
          </p:cNvPicPr>
          <p:nvPr/>
        </p:nvPicPr>
        <p:blipFill>
          <a:blip r:embed="rId3" cstate="print"/>
          <a:srcRect l="13281" t="34860" r="42969" b="38100"/>
          <a:stretch>
            <a:fillRect/>
          </a:stretch>
        </p:blipFill>
        <p:spPr bwMode="auto">
          <a:xfrm>
            <a:off x="152400" y="1676400"/>
            <a:ext cx="3124200" cy="1447800"/>
          </a:xfrm>
          <a:prstGeom prst="rect">
            <a:avLst/>
          </a:prstGeom>
          <a:noFill/>
          <a:ln w="9525" algn="ctr">
            <a:noFill/>
            <a:miter lim="800000"/>
            <a:headEnd/>
            <a:tailEnd/>
          </a:ln>
          <a:effectLst/>
        </p:spPr>
      </p:pic>
      <p:pic>
        <p:nvPicPr>
          <p:cNvPr id="252934" name="Picture 6"/>
          <p:cNvPicPr>
            <a:picLocks noChangeAspect="1" noChangeArrowheads="1"/>
          </p:cNvPicPr>
          <p:nvPr/>
        </p:nvPicPr>
        <p:blipFill>
          <a:blip r:embed="rId4" cstate="print"/>
          <a:srcRect l="17969" t="38542" r="50000" b="26041"/>
          <a:stretch>
            <a:fillRect/>
          </a:stretch>
        </p:blipFill>
        <p:spPr bwMode="auto">
          <a:xfrm>
            <a:off x="152400" y="4191000"/>
            <a:ext cx="3124200" cy="2590800"/>
          </a:xfrm>
          <a:prstGeom prst="rect">
            <a:avLst/>
          </a:prstGeom>
          <a:noFill/>
          <a:ln w="9525" algn="ctr">
            <a:noFill/>
            <a:miter lim="800000"/>
            <a:headEnd/>
            <a:tailEnd/>
          </a:ln>
          <a:effectLst/>
        </p:spPr>
      </p:pic>
      <p:grpSp>
        <p:nvGrpSpPr>
          <p:cNvPr id="2" name="Group 7"/>
          <p:cNvGrpSpPr>
            <a:grpSpLocks/>
          </p:cNvGrpSpPr>
          <p:nvPr/>
        </p:nvGrpSpPr>
        <p:grpSpPr bwMode="auto">
          <a:xfrm>
            <a:off x="4648200" y="1711325"/>
            <a:ext cx="3505200" cy="1870075"/>
            <a:chOff x="3072" y="2784"/>
            <a:chExt cx="2544" cy="1522"/>
          </a:xfrm>
        </p:grpSpPr>
        <p:sp>
          <p:nvSpPr>
            <p:cNvPr id="252936" name="Rectangle 8"/>
            <p:cNvSpPr>
              <a:spLocks noChangeArrowheads="1"/>
            </p:cNvSpPr>
            <p:nvPr/>
          </p:nvSpPr>
          <p:spPr bwMode="auto">
            <a:xfrm>
              <a:off x="3072" y="2784"/>
              <a:ext cx="2544" cy="1440"/>
            </a:xfrm>
            <a:prstGeom prst="rect">
              <a:avLst/>
            </a:prstGeom>
            <a:solidFill>
              <a:schemeClr val="bg1"/>
            </a:solidFill>
            <a:ln w="9525" algn="ctr">
              <a:noFill/>
              <a:miter lim="800000"/>
              <a:headEnd/>
              <a:tailEnd/>
            </a:ln>
            <a:effectLst/>
          </p:spPr>
          <p:txBody>
            <a:bodyPr wrap="none" anchor="ctr"/>
            <a:lstStyle/>
            <a:p>
              <a:endParaRPr lang="en-US"/>
            </a:p>
          </p:txBody>
        </p:sp>
        <p:pic>
          <p:nvPicPr>
            <p:cNvPr id="252937" name="Picture 9" descr="fig_shadow_preview"/>
            <p:cNvPicPr>
              <a:picLocks noChangeAspect="1" noChangeArrowheads="1"/>
            </p:cNvPicPr>
            <p:nvPr/>
          </p:nvPicPr>
          <p:blipFill>
            <a:blip r:embed="rId5" cstate="print"/>
            <a:srcRect t="47720"/>
            <a:stretch>
              <a:fillRect/>
            </a:stretch>
          </p:blipFill>
          <p:spPr bwMode="auto">
            <a:xfrm>
              <a:off x="3360" y="2784"/>
              <a:ext cx="2232" cy="1410"/>
            </a:xfrm>
            <a:prstGeom prst="rect">
              <a:avLst/>
            </a:prstGeom>
            <a:noFill/>
          </p:spPr>
        </p:pic>
        <p:graphicFrame>
          <p:nvGraphicFramePr>
            <p:cNvPr id="252938" name="Object 10"/>
            <p:cNvGraphicFramePr>
              <a:graphicFrameLocks noChangeAspect="1"/>
            </p:cNvGraphicFramePr>
            <p:nvPr/>
          </p:nvGraphicFramePr>
          <p:xfrm>
            <a:off x="3120" y="2832"/>
            <a:ext cx="217" cy="624"/>
          </p:xfrm>
          <a:graphic>
            <a:graphicData uri="http://schemas.openxmlformats.org/presentationml/2006/ole">
              <mc:AlternateContent xmlns:mc="http://schemas.openxmlformats.org/markup-compatibility/2006">
                <mc:Choice xmlns:v="urn:schemas-microsoft-com:vml" Requires="v">
                  <p:oleObj spid="_x0000_s677113" name="Image" r:id="rId6" imgW="390580" imgH="1123810" progId="">
                    <p:embed/>
                  </p:oleObj>
                </mc:Choice>
                <mc:Fallback>
                  <p:oleObj name="Image" r:id="rId6" imgW="390580" imgH="1123810"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0" y="2832"/>
                          <a:ext cx="217" cy="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2939" name="Text Box 11"/>
            <p:cNvSpPr txBox="1">
              <a:spLocks noChangeArrowheads="1"/>
            </p:cNvSpPr>
            <p:nvPr/>
          </p:nvSpPr>
          <p:spPr bwMode="auto">
            <a:xfrm>
              <a:off x="5098" y="4007"/>
              <a:ext cx="231" cy="299"/>
            </a:xfrm>
            <a:prstGeom prst="rect">
              <a:avLst/>
            </a:prstGeom>
            <a:noFill/>
            <a:ln w="9525">
              <a:noFill/>
              <a:miter lim="800000"/>
              <a:headEnd/>
              <a:tailEnd/>
            </a:ln>
            <a:effectLst/>
          </p:spPr>
          <p:txBody>
            <a:bodyPr wrap="none" anchor="ctr">
              <a:spAutoFit/>
            </a:bodyPr>
            <a:lstStyle/>
            <a:p>
              <a:pPr algn="ctr" eaLnBrk="0" hangingPunct="0"/>
              <a:r>
                <a:rPr lang="en-US" sz="1800" b="0">
                  <a:latin typeface="Comic Sans MS" pitchFamily="66" charset="0"/>
                </a:rPr>
                <a:t>x</a:t>
              </a:r>
            </a:p>
          </p:txBody>
        </p:sp>
      </p:grpSp>
      <p:pic>
        <p:nvPicPr>
          <p:cNvPr id="252940" name="Picture 12"/>
          <p:cNvPicPr>
            <a:picLocks noChangeAspect="1" noChangeArrowheads="1"/>
          </p:cNvPicPr>
          <p:nvPr/>
        </p:nvPicPr>
        <p:blipFill>
          <a:blip r:embed="rId8" cstate="print"/>
          <a:srcRect l="11719" t="32292" r="50000" b="12500"/>
          <a:stretch>
            <a:fillRect/>
          </a:stretch>
        </p:blipFill>
        <p:spPr bwMode="auto">
          <a:xfrm>
            <a:off x="4648200" y="4343400"/>
            <a:ext cx="2590800" cy="2438400"/>
          </a:xfrm>
          <a:prstGeom prst="rect">
            <a:avLst/>
          </a:prstGeom>
          <a:noFill/>
          <a:ln w="9525" algn="ctr">
            <a:noFill/>
            <a:miter lim="800000"/>
            <a:headEnd/>
            <a:tailEnd/>
          </a:ln>
          <a:effectLst/>
        </p:spPr>
      </p:pic>
      <p:sp>
        <p:nvSpPr>
          <p:cNvPr id="252941" name="Text Box 13"/>
          <p:cNvSpPr txBox="1">
            <a:spLocks noChangeArrowheads="1"/>
          </p:cNvSpPr>
          <p:nvPr/>
        </p:nvSpPr>
        <p:spPr bwMode="auto">
          <a:xfrm>
            <a:off x="76200" y="838200"/>
            <a:ext cx="3759200" cy="822325"/>
          </a:xfrm>
          <a:prstGeom prst="rect">
            <a:avLst/>
          </a:prstGeom>
          <a:noFill/>
          <a:ln w="9525" algn="ctr">
            <a:noFill/>
            <a:miter lim="800000"/>
            <a:headEnd/>
            <a:tailEnd/>
          </a:ln>
          <a:effectLst/>
        </p:spPr>
        <p:txBody>
          <a:bodyPr wrap="none">
            <a:spAutoFit/>
          </a:bodyPr>
          <a:lstStyle/>
          <a:p>
            <a:pPr marL="457200" indent="-457200" eaLnBrk="0" hangingPunct="0">
              <a:buFontTx/>
              <a:buAutoNum type="arabicPeriod"/>
            </a:pPr>
            <a:r>
              <a:rPr lang="en-US" sz="2400" b="0"/>
              <a:t>Scaling of the total p-p </a:t>
            </a:r>
          </a:p>
          <a:p>
            <a:pPr marL="457200" indent="-457200" eaLnBrk="0" hangingPunct="0"/>
            <a:r>
              <a:rPr lang="en-US" sz="2400" b="0"/>
              <a:t>	cross section</a:t>
            </a:r>
          </a:p>
        </p:txBody>
      </p:sp>
      <p:sp>
        <p:nvSpPr>
          <p:cNvPr id="252942" name="Text Box 14"/>
          <p:cNvSpPr txBox="1">
            <a:spLocks noChangeArrowheads="1"/>
          </p:cNvSpPr>
          <p:nvPr/>
        </p:nvSpPr>
        <p:spPr bwMode="auto">
          <a:xfrm>
            <a:off x="92075" y="3276600"/>
            <a:ext cx="3810000" cy="822325"/>
          </a:xfrm>
          <a:prstGeom prst="rect">
            <a:avLst/>
          </a:prstGeom>
          <a:noFill/>
          <a:ln w="9525" algn="ctr">
            <a:noFill/>
            <a:miter lim="800000"/>
            <a:headEnd/>
            <a:tailEnd/>
          </a:ln>
          <a:effectLst/>
        </p:spPr>
        <p:txBody>
          <a:bodyPr wrap="none">
            <a:spAutoFit/>
          </a:bodyPr>
          <a:lstStyle/>
          <a:p>
            <a:pPr marL="457200" indent="-457200" eaLnBrk="0" hangingPunct="0">
              <a:buFontTx/>
              <a:buAutoNum type="arabicPeriod" startAt="2"/>
            </a:pPr>
            <a:r>
              <a:rPr lang="en-US" sz="2400" b="0"/>
              <a:t>Growth of low x gluons </a:t>
            </a:r>
          </a:p>
          <a:p>
            <a:pPr marL="457200" indent="-457200" eaLnBrk="0" hangingPunct="0"/>
            <a:r>
              <a:rPr lang="en-US" sz="2400" b="0"/>
              <a:t>	in the proton</a:t>
            </a:r>
          </a:p>
        </p:txBody>
      </p:sp>
      <p:sp>
        <p:nvSpPr>
          <p:cNvPr id="252943" name="Text Box 15"/>
          <p:cNvSpPr txBox="1">
            <a:spLocks noChangeArrowheads="1"/>
          </p:cNvSpPr>
          <p:nvPr/>
        </p:nvSpPr>
        <p:spPr bwMode="auto">
          <a:xfrm>
            <a:off x="4572000" y="838200"/>
            <a:ext cx="3760788" cy="822325"/>
          </a:xfrm>
          <a:prstGeom prst="rect">
            <a:avLst/>
          </a:prstGeom>
          <a:noFill/>
          <a:ln w="9525" algn="ctr">
            <a:noFill/>
            <a:miter lim="800000"/>
            <a:headEnd/>
            <a:tailEnd/>
          </a:ln>
          <a:effectLst/>
        </p:spPr>
        <p:txBody>
          <a:bodyPr wrap="none">
            <a:spAutoFit/>
          </a:bodyPr>
          <a:lstStyle/>
          <a:p>
            <a:pPr marL="457200" indent="-457200" eaLnBrk="0" hangingPunct="0">
              <a:buFontTx/>
              <a:buAutoNum type="arabicPeriod" startAt="3"/>
            </a:pPr>
            <a:r>
              <a:rPr lang="en-US" sz="2400" b="0"/>
              <a:t>Shadowing of structure</a:t>
            </a:r>
          </a:p>
          <a:p>
            <a:pPr marL="457200" indent="-457200" eaLnBrk="0" hangingPunct="0"/>
            <a:r>
              <a:rPr lang="en-US" sz="2400" b="0"/>
              <a:t>	functions in nuclei</a:t>
            </a:r>
          </a:p>
        </p:txBody>
      </p:sp>
      <p:sp>
        <p:nvSpPr>
          <p:cNvPr id="252944" name="Text Box 16"/>
          <p:cNvSpPr txBox="1">
            <a:spLocks noChangeArrowheads="1"/>
          </p:cNvSpPr>
          <p:nvPr/>
        </p:nvSpPr>
        <p:spPr bwMode="auto">
          <a:xfrm>
            <a:off x="4572000" y="3521075"/>
            <a:ext cx="4170363" cy="822325"/>
          </a:xfrm>
          <a:prstGeom prst="rect">
            <a:avLst/>
          </a:prstGeom>
          <a:noFill/>
          <a:ln w="9525" algn="ctr">
            <a:noFill/>
            <a:miter lim="800000"/>
            <a:headEnd/>
            <a:tailEnd/>
          </a:ln>
          <a:effectLst/>
        </p:spPr>
        <p:txBody>
          <a:bodyPr wrap="none">
            <a:spAutoFit/>
          </a:bodyPr>
          <a:lstStyle/>
          <a:p>
            <a:pPr marL="457200" indent="-457200" eaLnBrk="0" hangingPunct="0">
              <a:buFontTx/>
              <a:buAutoNum type="arabicPeriod" startAt="4"/>
            </a:pPr>
            <a:r>
              <a:rPr lang="en-US" sz="2400" b="0"/>
              <a:t>Particle production in </a:t>
            </a:r>
          </a:p>
          <a:p>
            <a:pPr marL="457200" indent="-457200" eaLnBrk="0" hangingPunct="0"/>
            <a:r>
              <a:rPr lang="en-US" sz="2400" b="0"/>
              <a:t>	nucleus-nucleus reactions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2027EB31-3B5D-4545-A958-E86A076CAEE6}" type="slidenum">
              <a:rPr lang="en-US"/>
              <a:pPr/>
              <a:t>104</a:t>
            </a:fld>
            <a:endParaRPr lang="en-US"/>
          </a:p>
        </p:txBody>
      </p:sp>
      <p:sp>
        <p:nvSpPr>
          <p:cNvPr id="248836" name="Rectangle 4"/>
          <p:cNvSpPr>
            <a:spLocks noGrp="1" noChangeArrowheads="1"/>
          </p:cNvSpPr>
          <p:nvPr>
            <p:ph type="title"/>
          </p:nvPr>
        </p:nvSpPr>
        <p:spPr>
          <a:xfrm>
            <a:off x="457200" y="0"/>
            <a:ext cx="8229600" cy="1143000"/>
          </a:xfrm>
        </p:spPr>
        <p:txBody>
          <a:bodyPr/>
          <a:lstStyle/>
          <a:p>
            <a:r>
              <a:rPr lang="en-US" u="sng"/>
              <a:t>Saturation Summary</a:t>
            </a:r>
          </a:p>
        </p:txBody>
      </p:sp>
      <p:pic>
        <p:nvPicPr>
          <p:cNvPr id="248837" name="Picture 5"/>
          <p:cNvPicPr>
            <a:picLocks noChangeAspect="1" noChangeArrowheads="1"/>
          </p:cNvPicPr>
          <p:nvPr/>
        </p:nvPicPr>
        <p:blipFill>
          <a:blip r:embed="rId2" cstate="print"/>
          <a:srcRect t="8128" r="15335" b="6520"/>
          <a:stretch>
            <a:fillRect/>
          </a:stretch>
        </p:blipFill>
        <p:spPr bwMode="auto">
          <a:xfrm>
            <a:off x="1430338" y="3505200"/>
            <a:ext cx="2608262" cy="3352800"/>
          </a:xfrm>
          <a:prstGeom prst="rect">
            <a:avLst/>
          </a:prstGeom>
          <a:solidFill>
            <a:schemeClr val="bg1"/>
          </a:solidFill>
          <a:ln w="25400">
            <a:noFill/>
            <a:miter lim="800000"/>
            <a:headEnd/>
            <a:tailEnd/>
          </a:ln>
          <a:effectLst/>
        </p:spPr>
      </p:pic>
      <p:pic>
        <p:nvPicPr>
          <p:cNvPr id="248839" name="Picture 7"/>
          <p:cNvPicPr>
            <a:picLocks noChangeAspect="1" noChangeArrowheads="1"/>
          </p:cNvPicPr>
          <p:nvPr/>
        </p:nvPicPr>
        <p:blipFill>
          <a:blip r:embed="rId3" cstate="print"/>
          <a:srcRect/>
          <a:stretch>
            <a:fillRect/>
          </a:stretch>
        </p:blipFill>
        <p:spPr bwMode="auto">
          <a:xfrm>
            <a:off x="4495800" y="3468688"/>
            <a:ext cx="3128963" cy="3313112"/>
          </a:xfrm>
          <a:prstGeom prst="rect">
            <a:avLst/>
          </a:prstGeom>
          <a:noFill/>
          <a:ln w="9525">
            <a:noFill/>
            <a:miter lim="800000"/>
            <a:headEnd/>
            <a:tailEnd/>
          </a:ln>
          <a:effectLst/>
        </p:spPr>
      </p:pic>
      <p:sp>
        <p:nvSpPr>
          <p:cNvPr id="248840" name="Text Box 8"/>
          <p:cNvSpPr txBox="1">
            <a:spLocks noChangeArrowheads="1"/>
          </p:cNvSpPr>
          <p:nvPr/>
        </p:nvSpPr>
        <p:spPr bwMode="auto">
          <a:xfrm>
            <a:off x="304800" y="990600"/>
            <a:ext cx="8610600" cy="2530475"/>
          </a:xfrm>
          <a:prstGeom prst="rect">
            <a:avLst/>
          </a:prstGeom>
          <a:noFill/>
          <a:ln w="9525">
            <a:noFill/>
            <a:miter lim="800000"/>
            <a:headEnd/>
            <a:tailEnd/>
          </a:ln>
          <a:effectLst/>
        </p:spPr>
        <p:txBody>
          <a:bodyPr>
            <a:spAutoFit/>
          </a:bodyPr>
          <a:lstStyle/>
          <a:p>
            <a:r>
              <a:rPr lang="en-US" sz="2000" b="0"/>
              <a:t>Interesting hints at non-linear saturation effects of partons in protons at HERA.  Current HERA running does not focus on this physics, and facility will soon be shut down.</a:t>
            </a:r>
          </a:p>
          <a:p>
            <a:r>
              <a:rPr lang="en-US" sz="2000" b="0">
                <a:solidFill>
                  <a:schemeClr val="accent2"/>
                </a:solidFill>
              </a:rPr>
              <a:t>Interesting hints in proton (deuteron) nucleus reactions at RHIC, but at a rather soft scale.  Photon Jet or Jet Jet correlations that pin down x</a:t>
            </a:r>
            <a:r>
              <a:rPr lang="en-US" sz="2000" b="0" baseline="-25000">
                <a:solidFill>
                  <a:schemeClr val="accent2"/>
                </a:solidFill>
              </a:rPr>
              <a:t>1</a:t>
            </a:r>
            <a:r>
              <a:rPr lang="en-US" sz="2000" b="0">
                <a:solidFill>
                  <a:schemeClr val="accent2"/>
                </a:solidFill>
              </a:rPr>
              <a:t> and x</a:t>
            </a:r>
            <a:r>
              <a:rPr lang="en-US" sz="2000" b="0" baseline="-25000">
                <a:solidFill>
                  <a:schemeClr val="accent2"/>
                </a:solidFill>
              </a:rPr>
              <a:t>2</a:t>
            </a:r>
            <a:r>
              <a:rPr lang="en-US" sz="2000" b="0">
                <a:solidFill>
                  <a:schemeClr val="accent2"/>
                </a:solidFill>
              </a:rPr>
              <a:t> may shed more light.</a:t>
            </a:r>
          </a:p>
          <a:p>
            <a:r>
              <a:rPr lang="en-US" sz="2000" b="0">
                <a:solidFill>
                  <a:srgbClr val="FF0000"/>
                </a:solidFill>
              </a:rPr>
              <a:t>Key future is much larger x reach at high Q</a:t>
            </a:r>
            <a:r>
              <a:rPr lang="en-US" sz="2000" b="0" baseline="30000">
                <a:solidFill>
                  <a:srgbClr val="FF0000"/>
                </a:solidFill>
              </a:rPr>
              <a:t>2</a:t>
            </a:r>
            <a:r>
              <a:rPr lang="en-US" sz="2000" b="0">
                <a:solidFill>
                  <a:srgbClr val="FF0000"/>
                </a:solidFill>
              </a:rPr>
              <a:t> at the LHC, or with Deep Inelastic Scattering at future electron ion collider (EIC or eRHIC).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884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884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88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88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a:spLocks noGrp="1"/>
          </p:cNvSpPr>
          <p:nvPr>
            <p:ph type="sldNum" sz="quarter" idx="12"/>
          </p:nvPr>
        </p:nvSpPr>
        <p:spPr/>
        <p:txBody>
          <a:bodyPr/>
          <a:lstStyle/>
          <a:p>
            <a:fld id="{16560EFF-C6E8-4FFE-BD3E-0F796372CD45}" type="slidenum">
              <a:rPr lang="en-US"/>
              <a:pPr/>
              <a:t>105</a:t>
            </a:fld>
            <a:endParaRPr lang="en-US"/>
          </a:p>
        </p:txBody>
      </p:sp>
      <p:sp>
        <p:nvSpPr>
          <p:cNvPr id="37892" name="Text Box 4"/>
          <p:cNvSpPr txBox="1">
            <a:spLocks noChangeArrowheads="1"/>
          </p:cNvSpPr>
          <p:nvPr/>
        </p:nvSpPr>
        <p:spPr bwMode="auto">
          <a:xfrm>
            <a:off x="685800" y="1143000"/>
            <a:ext cx="7620000" cy="1798638"/>
          </a:xfrm>
          <a:prstGeom prst="rect">
            <a:avLst/>
          </a:prstGeom>
          <a:noFill/>
          <a:ln w="9525">
            <a:noFill/>
            <a:miter lim="800000"/>
            <a:headEnd/>
            <a:tailEnd/>
          </a:ln>
          <a:effectLst/>
        </p:spPr>
        <p:txBody>
          <a:bodyPr>
            <a:spAutoFit/>
          </a:bodyPr>
          <a:lstStyle/>
          <a:p>
            <a:pPr eaLnBrk="0" hangingPunct="0"/>
            <a:r>
              <a:rPr lang="en-US" sz="2000" b="0"/>
              <a:t>Statistical Model using </a:t>
            </a:r>
            <a:r>
              <a:rPr lang="en-US" sz="2000" b="0" u="sng"/>
              <a:t>Grand Canonical Ensemble</a:t>
            </a:r>
            <a:endParaRPr lang="en-US" sz="2000" b="0"/>
          </a:p>
          <a:p>
            <a:pPr eaLnBrk="0" hangingPunct="0"/>
            <a:endParaRPr lang="en-US" sz="1200" b="0"/>
          </a:p>
          <a:p>
            <a:pPr eaLnBrk="0" hangingPunct="0"/>
            <a:r>
              <a:rPr lang="en-US" sz="2000" b="0"/>
              <a:t>One can use the GCE even when energy and other quantum numbers are conserved.  The temperature and chemical potentials simply reflect characteristics of the system.  Fluctuation calculations are not valid.</a:t>
            </a:r>
          </a:p>
        </p:txBody>
      </p:sp>
      <p:pic>
        <p:nvPicPr>
          <p:cNvPr id="37893" name="Picture 5" descr="bec_vol_preview"/>
          <p:cNvPicPr>
            <a:picLocks noChangeAspect="1" noChangeArrowheads="1"/>
          </p:cNvPicPr>
          <p:nvPr/>
        </p:nvPicPr>
        <p:blipFill>
          <a:blip r:embed="rId2" cstate="print"/>
          <a:srcRect/>
          <a:stretch>
            <a:fillRect/>
          </a:stretch>
        </p:blipFill>
        <p:spPr bwMode="auto">
          <a:xfrm>
            <a:off x="4908550" y="3140075"/>
            <a:ext cx="3321050" cy="3184525"/>
          </a:xfrm>
          <a:prstGeom prst="rect">
            <a:avLst/>
          </a:prstGeom>
          <a:noFill/>
        </p:spPr>
      </p:pic>
      <p:sp>
        <p:nvSpPr>
          <p:cNvPr id="37894" name="Text Box 6"/>
          <p:cNvSpPr txBox="1">
            <a:spLocks noChangeArrowheads="1"/>
          </p:cNvSpPr>
          <p:nvPr/>
        </p:nvSpPr>
        <p:spPr bwMode="auto">
          <a:xfrm>
            <a:off x="685800" y="3124200"/>
            <a:ext cx="4130675" cy="3810000"/>
          </a:xfrm>
          <a:prstGeom prst="rect">
            <a:avLst/>
          </a:prstGeom>
          <a:noFill/>
          <a:ln w="9525">
            <a:noFill/>
            <a:miter lim="800000"/>
            <a:headEnd/>
            <a:tailEnd/>
          </a:ln>
          <a:effectLst/>
        </p:spPr>
        <p:txBody>
          <a:bodyPr>
            <a:spAutoFit/>
          </a:bodyPr>
          <a:lstStyle/>
          <a:p>
            <a:pPr eaLnBrk="0" hangingPunct="0"/>
            <a:r>
              <a:rPr lang="en-US" sz="2000" b="0">
                <a:solidFill>
                  <a:srgbClr val="FF0000"/>
                </a:solidFill>
              </a:rPr>
              <a:t>If the volume of the system is large, GCE is appropriate.  For small volumes, you must conserve quantum numbers (for example strangeness) in every event !</a:t>
            </a:r>
            <a:endParaRPr lang="en-US" sz="2000" b="0"/>
          </a:p>
          <a:p>
            <a:pPr eaLnBrk="0" hangingPunct="0"/>
            <a:endParaRPr lang="en-US" sz="2000" b="0"/>
          </a:p>
          <a:p>
            <a:pPr eaLnBrk="0" hangingPunct="0"/>
            <a:r>
              <a:rPr lang="en-US" sz="2000" b="0"/>
              <a:t>Thus the </a:t>
            </a:r>
            <a:r>
              <a:rPr lang="en-US" sz="2000" b="0" u="sng"/>
              <a:t>Canonical Ensemble</a:t>
            </a:r>
            <a:r>
              <a:rPr lang="en-US" sz="2000" b="0"/>
              <a:t> is relevant.  In the CE, strangeness is suppressed for very small volumes and reaches the GCE limit for large volumes.</a:t>
            </a:r>
          </a:p>
          <a:p>
            <a:pPr eaLnBrk="0" hangingPunct="0"/>
            <a:endParaRPr lang="en-US" sz="2400" b="0">
              <a:latin typeface="Times New Roman" pitchFamily="18" charset="0"/>
            </a:endParaRPr>
          </a:p>
        </p:txBody>
      </p:sp>
      <p:sp>
        <p:nvSpPr>
          <p:cNvPr id="37895" name="Text Box 7"/>
          <p:cNvSpPr txBox="1">
            <a:spLocks noChangeArrowheads="1"/>
          </p:cNvSpPr>
          <p:nvPr/>
        </p:nvSpPr>
        <p:spPr bwMode="auto">
          <a:xfrm rot="-2368">
            <a:off x="6781800" y="6140450"/>
            <a:ext cx="1370013" cy="336550"/>
          </a:xfrm>
          <a:prstGeom prst="rect">
            <a:avLst/>
          </a:prstGeom>
          <a:solidFill>
            <a:schemeClr val="bg1"/>
          </a:solidFill>
          <a:ln w="9525">
            <a:noFill/>
            <a:miter lim="800000"/>
            <a:headEnd/>
            <a:tailEnd/>
          </a:ln>
          <a:effectLst/>
        </p:spPr>
        <p:txBody>
          <a:bodyPr wrap="none">
            <a:spAutoFit/>
          </a:bodyPr>
          <a:lstStyle/>
          <a:p>
            <a:pPr eaLnBrk="0" hangingPunct="0"/>
            <a:r>
              <a:rPr lang="en-US" sz="1600" b="0"/>
              <a:t>Volume (fm</a:t>
            </a:r>
            <a:r>
              <a:rPr lang="en-US" sz="1600" b="0" baseline="30000"/>
              <a:t>3</a:t>
            </a:r>
            <a:r>
              <a:rPr lang="en-US" sz="1600" b="0"/>
              <a:t>)</a:t>
            </a:r>
          </a:p>
        </p:txBody>
      </p:sp>
      <p:sp>
        <p:nvSpPr>
          <p:cNvPr id="37896" name="Rectangle 8"/>
          <p:cNvSpPr>
            <a:spLocks noGrp="1" noChangeArrowheads="1"/>
          </p:cNvSpPr>
          <p:nvPr>
            <p:ph type="title"/>
          </p:nvPr>
        </p:nvSpPr>
        <p:spPr>
          <a:xfrm>
            <a:off x="457200" y="-76200"/>
            <a:ext cx="8229600" cy="1143000"/>
          </a:xfrm>
        </p:spPr>
        <p:txBody>
          <a:bodyPr/>
          <a:lstStyle/>
          <a:p>
            <a:r>
              <a:rPr lang="en-US" u="sng"/>
              <a:t>Canonical Ensemble</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36A10B74-F72B-418A-A8B8-D23B52A5BAE9}" type="slidenum">
              <a:rPr lang="en-US"/>
              <a:pPr/>
              <a:t>106</a:t>
            </a:fld>
            <a:endParaRPr lang="en-US"/>
          </a:p>
        </p:txBody>
      </p:sp>
      <p:pic>
        <p:nvPicPr>
          <p:cNvPr id="386050" name="Picture 2"/>
          <p:cNvPicPr>
            <a:picLocks noChangeAspect="1" noChangeArrowheads="1"/>
          </p:cNvPicPr>
          <p:nvPr/>
        </p:nvPicPr>
        <p:blipFill>
          <a:blip r:embed="rId2" cstate="print"/>
          <a:srcRect t="5405" b="22223"/>
          <a:stretch>
            <a:fillRect/>
          </a:stretch>
        </p:blipFill>
        <p:spPr bwMode="auto">
          <a:xfrm>
            <a:off x="1905000" y="381000"/>
            <a:ext cx="5638800" cy="3060700"/>
          </a:xfrm>
          <a:prstGeom prst="rect">
            <a:avLst/>
          </a:prstGeom>
          <a:noFill/>
          <a:ln w="38100">
            <a:solidFill>
              <a:schemeClr val="tx1"/>
            </a:solidFill>
            <a:miter lim="800000"/>
            <a:headEnd type="none" w="sm" len="sm"/>
            <a:tailEnd type="none" w="sm" len="sm"/>
          </a:ln>
          <a:effectLst/>
        </p:spPr>
      </p:pic>
      <p:sp>
        <p:nvSpPr>
          <p:cNvPr id="386051" name="Text Box 3"/>
          <p:cNvSpPr txBox="1">
            <a:spLocks noChangeArrowheads="1"/>
          </p:cNvSpPr>
          <p:nvPr/>
        </p:nvSpPr>
        <p:spPr bwMode="auto">
          <a:xfrm>
            <a:off x="1066800" y="3575050"/>
            <a:ext cx="7391400" cy="3257550"/>
          </a:xfrm>
          <a:prstGeom prst="rect">
            <a:avLst/>
          </a:prstGeom>
          <a:solidFill>
            <a:schemeClr val="bg1"/>
          </a:solidFill>
          <a:ln w="25400">
            <a:noFill/>
            <a:miter lim="800000"/>
            <a:headEnd type="none" w="sm" len="sm"/>
            <a:tailEnd type="none" w="sm" len="sm"/>
          </a:ln>
          <a:effectLst/>
        </p:spPr>
        <p:txBody>
          <a:bodyPr>
            <a:spAutoFit/>
          </a:bodyPr>
          <a:lstStyle/>
          <a:p>
            <a:pPr>
              <a:spcBef>
                <a:spcPct val="50000"/>
              </a:spcBef>
            </a:pPr>
            <a:r>
              <a:rPr lang="en-US" sz="2400" b="0">
                <a:latin typeface="Arial Narrow" pitchFamily="34" charset="0"/>
              </a:rPr>
              <a:t>“A particularly striking aspect of this apparent ‘chemical equilibrium’ at the quark-hadron transition temperature is the observed </a:t>
            </a:r>
            <a:r>
              <a:rPr lang="en-US" sz="2400" b="0">
                <a:solidFill>
                  <a:srgbClr val="FF0000"/>
                </a:solidFill>
                <a:latin typeface="Arial Narrow" pitchFamily="34" charset="0"/>
              </a:rPr>
              <a:t>enhancement of hadrons containing strange quark</a:t>
            </a:r>
            <a:r>
              <a:rPr lang="en-US" sz="2400" b="0">
                <a:latin typeface="Arial Narrow" pitchFamily="34" charset="0"/>
              </a:rPr>
              <a:t> </a:t>
            </a:r>
            <a:r>
              <a:rPr lang="en-US" sz="2400" b="0">
                <a:solidFill>
                  <a:srgbClr val="FF0000"/>
                </a:solidFill>
                <a:latin typeface="Arial Narrow" pitchFamily="34" charset="0"/>
              </a:rPr>
              <a:t>relative to proton-included collisions</a:t>
            </a:r>
            <a:r>
              <a:rPr lang="en-US" sz="2400" b="0">
                <a:latin typeface="Arial Narrow" pitchFamily="34" charset="0"/>
              </a:rPr>
              <a:t>.</a:t>
            </a:r>
          </a:p>
          <a:p>
            <a:pPr>
              <a:spcBef>
                <a:spcPct val="50000"/>
              </a:spcBef>
            </a:pPr>
            <a:r>
              <a:rPr lang="en-US" sz="2400" b="0">
                <a:latin typeface="Arial Narrow" pitchFamily="34" charset="0"/>
              </a:rPr>
              <a:t>Since the hadron abundances appear to be frozen in at the point of hadron formation, </a:t>
            </a:r>
            <a:r>
              <a:rPr lang="en-US" sz="2400" b="0">
                <a:solidFill>
                  <a:srgbClr val="FF0000"/>
                </a:solidFill>
                <a:latin typeface="Arial Narrow" pitchFamily="34" charset="0"/>
              </a:rPr>
              <a:t>this enhancement signals a new and faster strangeness-producing process</a:t>
            </a:r>
            <a:r>
              <a:rPr lang="en-US" sz="2400" b="0">
                <a:latin typeface="Arial Narrow" pitchFamily="34" charset="0"/>
              </a:rPr>
              <a:t> before or during hadronization, involving intense rescattering among quarks and gluons</a:t>
            </a:r>
            <a:r>
              <a:rPr lang="en-US" sz="2000" b="0">
                <a:latin typeface="Arial Narrow" pitchFamily="34" charset="0"/>
              </a:rPr>
              <a:t>.</a:t>
            </a:r>
            <a:r>
              <a:rPr lang="en-US" sz="2800" b="0">
                <a:latin typeface="Arial Narrow" pitchFamily="34" charset="0"/>
              </a:rPr>
              <a:t>”</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4"/>
          <p:cNvSpPr>
            <a:spLocks noGrp="1"/>
          </p:cNvSpPr>
          <p:nvPr>
            <p:ph type="sldNum" sz="quarter" idx="12"/>
          </p:nvPr>
        </p:nvSpPr>
        <p:spPr/>
        <p:txBody>
          <a:bodyPr/>
          <a:lstStyle/>
          <a:p>
            <a:fld id="{28DA31F5-BEFE-4742-8F18-8D0203C02F7E}" type="slidenum">
              <a:rPr lang="en-US"/>
              <a:pPr/>
              <a:t>107</a:t>
            </a:fld>
            <a:endParaRPr lang="en-US"/>
          </a:p>
        </p:txBody>
      </p:sp>
      <p:sp>
        <p:nvSpPr>
          <p:cNvPr id="38916" name="Text Box 4"/>
          <p:cNvSpPr txBox="1">
            <a:spLocks noChangeArrowheads="1"/>
          </p:cNvSpPr>
          <p:nvPr/>
        </p:nvSpPr>
        <p:spPr bwMode="auto">
          <a:xfrm>
            <a:off x="6515100" y="6629400"/>
            <a:ext cx="2628900" cy="228600"/>
          </a:xfrm>
          <a:prstGeom prst="rect">
            <a:avLst/>
          </a:prstGeom>
          <a:noFill/>
          <a:ln w="19050">
            <a:noFill/>
            <a:miter lim="800000"/>
            <a:headEnd type="none" w="sm" len="sm"/>
            <a:tailEnd type="none" w="lg" len="med"/>
          </a:ln>
          <a:effectLst/>
        </p:spPr>
        <p:txBody>
          <a:bodyPr wrap="none">
            <a:spAutoFit/>
          </a:bodyPr>
          <a:lstStyle/>
          <a:p>
            <a:pPr eaLnBrk="0" hangingPunct="0"/>
            <a:r>
              <a:rPr lang="en-US" sz="900" b="0">
                <a:solidFill>
                  <a:srgbClr val="000000"/>
                </a:solidFill>
              </a:rPr>
              <a:t>Becattini et al hep-ph/0011322, hep-ph/0002267</a:t>
            </a:r>
          </a:p>
        </p:txBody>
      </p:sp>
      <p:grpSp>
        <p:nvGrpSpPr>
          <p:cNvPr id="2" name="Group 36"/>
          <p:cNvGrpSpPr>
            <a:grpSpLocks/>
          </p:cNvGrpSpPr>
          <p:nvPr/>
        </p:nvGrpSpPr>
        <p:grpSpPr bwMode="auto">
          <a:xfrm>
            <a:off x="2286000" y="3886200"/>
            <a:ext cx="4343400" cy="2743200"/>
            <a:chOff x="144" y="144"/>
            <a:chExt cx="2640" cy="1632"/>
          </a:xfrm>
        </p:grpSpPr>
        <p:grpSp>
          <p:nvGrpSpPr>
            <p:cNvPr id="3" name="Group 14"/>
            <p:cNvGrpSpPr>
              <a:grpSpLocks/>
            </p:cNvGrpSpPr>
            <p:nvPr/>
          </p:nvGrpSpPr>
          <p:grpSpPr bwMode="auto">
            <a:xfrm>
              <a:off x="144" y="144"/>
              <a:ext cx="2640" cy="1632"/>
              <a:chOff x="894" y="2783"/>
              <a:chExt cx="3076" cy="2273"/>
            </a:xfrm>
          </p:grpSpPr>
          <p:pic>
            <p:nvPicPr>
              <p:cNvPr id="38927" name="Picture 15" descr="strangeness"/>
              <p:cNvPicPr>
                <a:picLocks noChangeAspect="1" noChangeArrowheads="1"/>
              </p:cNvPicPr>
              <p:nvPr/>
            </p:nvPicPr>
            <p:blipFill>
              <a:blip r:embed="rId3" cstate="print"/>
              <a:srcRect l="2774" t="5624" r="2774"/>
              <a:stretch>
                <a:fillRect/>
              </a:stretch>
            </p:blipFill>
            <p:spPr bwMode="auto">
              <a:xfrm>
                <a:off x="894" y="2783"/>
                <a:ext cx="3076" cy="2273"/>
              </a:xfrm>
              <a:prstGeom prst="rect">
                <a:avLst/>
              </a:prstGeom>
              <a:noFill/>
            </p:spPr>
          </p:pic>
          <p:sp>
            <p:nvSpPr>
              <p:cNvPr id="38928" name="Line 16"/>
              <p:cNvSpPr>
                <a:spLocks noChangeShapeType="1"/>
              </p:cNvSpPr>
              <p:nvPr/>
            </p:nvSpPr>
            <p:spPr bwMode="auto">
              <a:xfrm flipV="1">
                <a:off x="3544" y="4116"/>
                <a:ext cx="60" cy="0"/>
              </a:xfrm>
              <a:prstGeom prst="line">
                <a:avLst/>
              </a:prstGeom>
              <a:noFill/>
              <a:ln w="19050">
                <a:solidFill>
                  <a:schemeClr val="accent2"/>
                </a:solidFill>
                <a:round/>
                <a:headEnd/>
                <a:tailEnd/>
              </a:ln>
              <a:effectLst/>
            </p:spPr>
            <p:txBody>
              <a:bodyPr wrap="none" anchor="ctr"/>
              <a:lstStyle/>
              <a:p>
                <a:endParaRPr lang="en-US"/>
              </a:p>
            </p:txBody>
          </p:sp>
        </p:grpSp>
        <p:sp>
          <p:nvSpPr>
            <p:cNvPr id="38929" name="Text Box 17"/>
            <p:cNvSpPr txBox="1">
              <a:spLocks noChangeArrowheads="1"/>
            </p:cNvSpPr>
            <p:nvPr/>
          </p:nvSpPr>
          <p:spPr bwMode="auto">
            <a:xfrm>
              <a:off x="2016" y="302"/>
              <a:ext cx="338" cy="163"/>
            </a:xfrm>
            <a:prstGeom prst="rect">
              <a:avLst/>
            </a:prstGeom>
            <a:noFill/>
            <a:ln w="9525">
              <a:noFill/>
              <a:miter lim="800000"/>
              <a:headEnd/>
              <a:tailEnd/>
            </a:ln>
            <a:effectLst/>
          </p:spPr>
          <p:txBody>
            <a:bodyPr wrap="none">
              <a:spAutoFit/>
            </a:bodyPr>
            <a:lstStyle/>
            <a:p>
              <a:pPr eaLnBrk="0" hangingPunct="0"/>
              <a:r>
                <a:rPr lang="en-US" sz="1200"/>
                <a:t>RHIC</a:t>
              </a:r>
            </a:p>
          </p:txBody>
        </p:sp>
        <p:sp>
          <p:nvSpPr>
            <p:cNvPr id="38930" name="Oval 18"/>
            <p:cNvSpPr>
              <a:spLocks noChangeArrowheads="1"/>
            </p:cNvSpPr>
            <p:nvPr/>
          </p:nvSpPr>
          <p:spPr bwMode="auto">
            <a:xfrm>
              <a:off x="1920" y="528"/>
              <a:ext cx="48" cy="48"/>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38931" name="Line 19"/>
            <p:cNvSpPr>
              <a:spLocks noChangeShapeType="1"/>
            </p:cNvSpPr>
            <p:nvPr/>
          </p:nvSpPr>
          <p:spPr bwMode="auto">
            <a:xfrm flipH="1">
              <a:off x="1872" y="432"/>
              <a:ext cx="144" cy="0"/>
            </a:xfrm>
            <a:prstGeom prst="line">
              <a:avLst/>
            </a:prstGeom>
            <a:noFill/>
            <a:ln w="9525">
              <a:solidFill>
                <a:schemeClr val="tx1"/>
              </a:solidFill>
              <a:round/>
              <a:headEnd/>
              <a:tailEnd/>
            </a:ln>
            <a:effectLst/>
          </p:spPr>
          <p:txBody>
            <a:bodyPr wrap="none" anchor="ctr"/>
            <a:lstStyle/>
            <a:p>
              <a:endParaRPr lang="en-US"/>
            </a:p>
          </p:txBody>
        </p:sp>
        <p:sp>
          <p:nvSpPr>
            <p:cNvPr id="38932" name="Line 20"/>
            <p:cNvSpPr>
              <a:spLocks noChangeShapeType="1"/>
            </p:cNvSpPr>
            <p:nvPr/>
          </p:nvSpPr>
          <p:spPr bwMode="auto">
            <a:xfrm flipH="1">
              <a:off x="1872" y="672"/>
              <a:ext cx="144" cy="0"/>
            </a:xfrm>
            <a:prstGeom prst="line">
              <a:avLst/>
            </a:prstGeom>
            <a:noFill/>
            <a:ln w="9525">
              <a:solidFill>
                <a:schemeClr val="tx1"/>
              </a:solidFill>
              <a:round/>
              <a:headEnd/>
              <a:tailEnd/>
            </a:ln>
            <a:effectLst/>
          </p:spPr>
          <p:txBody>
            <a:bodyPr wrap="none" anchor="ctr"/>
            <a:lstStyle/>
            <a:p>
              <a:endParaRPr lang="en-US"/>
            </a:p>
          </p:txBody>
        </p:sp>
      </p:grpSp>
      <p:grpSp>
        <p:nvGrpSpPr>
          <p:cNvPr id="4" name="Group 23"/>
          <p:cNvGrpSpPr>
            <a:grpSpLocks/>
          </p:cNvGrpSpPr>
          <p:nvPr/>
        </p:nvGrpSpPr>
        <p:grpSpPr bwMode="auto">
          <a:xfrm>
            <a:off x="2133600" y="1066800"/>
            <a:ext cx="4572000" cy="2863850"/>
            <a:chOff x="1536" y="1584"/>
            <a:chExt cx="3312" cy="2140"/>
          </a:xfrm>
        </p:grpSpPr>
        <p:grpSp>
          <p:nvGrpSpPr>
            <p:cNvPr id="5" name="Group 24"/>
            <p:cNvGrpSpPr>
              <a:grpSpLocks/>
            </p:cNvGrpSpPr>
            <p:nvPr/>
          </p:nvGrpSpPr>
          <p:grpSpPr bwMode="auto">
            <a:xfrm>
              <a:off x="1536" y="1584"/>
              <a:ext cx="3312" cy="2140"/>
              <a:chOff x="144" y="816"/>
              <a:chExt cx="3072" cy="1985"/>
            </a:xfrm>
          </p:grpSpPr>
          <p:grpSp>
            <p:nvGrpSpPr>
              <p:cNvPr id="6" name="Group 25"/>
              <p:cNvGrpSpPr>
                <a:grpSpLocks/>
              </p:cNvGrpSpPr>
              <p:nvPr/>
            </p:nvGrpSpPr>
            <p:grpSpPr bwMode="auto">
              <a:xfrm>
                <a:off x="144" y="816"/>
                <a:ext cx="3072" cy="1985"/>
                <a:chOff x="894" y="2783"/>
                <a:chExt cx="3076" cy="2273"/>
              </a:xfrm>
            </p:grpSpPr>
            <p:pic>
              <p:nvPicPr>
                <p:cNvPr id="38938" name="Picture 26" descr="strangeness"/>
                <p:cNvPicPr>
                  <a:picLocks noChangeAspect="1" noChangeArrowheads="1"/>
                </p:cNvPicPr>
                <p:nvPr/>
              </p:nvPicPr>
              <p:blipFill>
                <a:blip r:embed="rId3" cstate="print"/>
                <a:srcRect l="2774" t="5624" r="2774"/>
                <a:stretch>
                  <a:fillRect/>
                </a:stretch>
              </p:blipFill>
              <p:spPr bwMode="auto">
                <a:xfrm>
                  <a:off x="894" y="2783"/>
                  <a:ext cx="3076" cy="2273"/>
                </a:xfrm>
                <a:prstGeom prst="rect">
                  <a:avLst/>
                </a:prstGeom>
                <a:noFill/>
              </p:spPr>
            </p:pic>
            <p:sp>
              <p:nvSpPr>
                <p:cNvPr id="38939" name="Line 27"/>
                <p:cNvSpPr>
                  <a:spLocks noChangeShapeType="1"/>
                </p:cNvSpPr>
                <p:nvPr/>
              </p:nvSpPr>
              <p:spPr bwMode="auto">
                <a:xfrm flipV="1">
                  <a:off x="3544" y="4116"/>
                  <a:ext cx="60" cy="0"/>
                </a:xfrm>
                <a:prstGeom prst="line">
                  <a:avLst/>
                </a:prstGeom>
                <a:noFill/>
                <a:ln w="19050">
                  <a:solidFill>
                    <a:schemeClr val="accent2"/>
                  </a:solidFill>
                  <a:round/>
                  <a:headEnd/>
                  <a:tailEnd/>
                </a:ln>
                <a:effectLst/>
              </p:spPr>
              <p:txBody>
                <a:bodyPr wrap="none" anchor="ctr"/>
                <a:lstStyle/>
                <a:p>
                  <a:endParaRPr lang="en-US"/>
                </a:p>
              </p:txBody>
            </p:sp>
          </p:grpSp>
          <p:graphicFrame>
            <p:nvGraphicFramePr>
              <p:cNvPr id="38940" name="Object 28"/>
              <p:cNvGraphicFramePr>
                <a:graphicFrameLocks noChangeAspect="1"/>
              </p:cNvGraphicFramePr>
              <p:nvPr/>
            </p:nvGraphicFramePr>
            <p:xfrm>
              <a:off x="2256" y="1008"/>
              <a:ext cx="848" cy="384"/>
            </p:xfrm>
            <a:graphic>
              <a:graphicData uri="http://schemas.openxmlformats.org/presentationml/2006/ole">
                <mc:AlternateContent xmlns:mc="http://schemas.openxmlformats.org/markup-compatibility/2006">
                  <mc:Choice xmlns:v="urn:schemas-microsoft-com:vml" Requires="v">
                    <p:oleObj spid="_x0000_s678137" name="Equation" r:id="rId4" imgW="1091880" imgH="495000" progId="Equation.3">
                      <p:embed/>
                    </p:oleObj>
                  </mc:Choice>
                  <mc:Fallback>
                    <p:oleObj name="Equation" r:id="rId4" imgW="1091880" imgH="4950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 y="1008"/>
                            <a:ext cx="848" cy="3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941" name="Line 29"/>
              <p:cNvSpPr>
                <a:spLocks noChangeShapeType="1"/>
              </p:cNvSpPr>
              <p:nvPr/>
            </p:nvSpPr>
            <p:spPr bwMode="auto">
              <a:xfrm flipV="1">
                <a:off x="1488" y="1344"/>
                <a:ext cx="0" cy="576"/>
              </a:xfrm>
              <a:prstGeom prst="line">
                <a:avLst/>
              </a:prstGeom>
              <a:noFill/>
              <a:ln w="9525">
                <a:solidFill>
                  <a:schemeClr val="tx1"/>
                </a:solidFill>
                <a:round/>
                <a:headEnd type="triangle" w="med" len="med"/>
                <a:tailEnd type="triangle" w="med" len="med"/>
              </a:ln>
              <a:effectLst/>
            </p:spPr>
            <p:txBody>
              <a:bodyPr wrap="none" anchor="ctr"/>
              <a:lstStyle/>
              <a:p>
                <a:endParaRPr lang="en-US"/>
              </a:p>
            </p:txBody>
          </p:sp>
          <p:sp>
            <p:nvSpPr>
              <p:cNvPr id="38942" name="Rectangle 30"/>
              <p:cNvSpPr>
                <a:spLocks noChangeArrowheads="1"/>
              </p:cNvSpPr>
              <p:nvPr/>
            </p:nvSpPr>
            <p:spPr bwMode="auto">
              <a:xfrm>
                <a:off x="1454" y="1548"/>
                <a:ext cx="580" cy="211"/>
              </a:xfrm>
              <a:prstGeom prst="rect">
                <a:avLst/>
              </a:prstGeom>
              <a:noFill/>
              <a:ln w="9525">
                <a:noFill/>
                <a:miter lim="800000"/>
                <a:headEnd/>
                <a:tailEnd/>
              </a:ln>
              <a:effectLst/>
            </p:spPr>
            <p:txBody>
              <a:bodyPr wrap="none" anchor="ctr">
                <a:spAutoFit/>
              </a:bodyPr>
              <a:lstStyle/>
              <a:p>
                <a:pPr algn="ctr" eaLnBrk="0" hangingPunct="0"/>
                <a:r>
                  <a:rPr lang="en-US">
                    <a:latin typeface="Times New Roman" pitchFamily="18" charset="0"/>
                  </a:rPr>
                  <a:t>factor ~2</a:t>
                </a:r>
              </a:p>
            </p:txBody>
          </p:sp>
        </p:grpSp>
        <p:sp>
          <p:nvSpPr>
            <p:cNvPr id="38943" name="Rectangle 31"/>
            <p:cNvSpPr>
              <a:spLocks noChangeArrowheads="1"/>
            </p:cNvSpPr>
            <p:nvPr/>
          </p:nvSpPr>
          <p:spPr bwMode="auto">
            <a:xfrm>
              <a:off x="2160" y="1968"/>
              <a:ext cx="384" cy="124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8944" name="Rectangle 32"/>
            <p:cNvSpPr>
              <a:spLocks noChangeArrowheads="1"/>
            </p:cNvSpPr>
            <p:nvPr/>
          </p:nvSpPr>
          <p:spPr bwMode="auto">
            <a:xfrm>
              <a:off x="2448" y="1776"/>
              <a:ext cx="384" cy="124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8945" name="Rectangle 33"/>
            <p:cNvSpPr>
              <a:spLocks noChangeArrowheads="1"/>
            </p:cNvSpPr>
            <p:nvPr/>
          </p:nvSpPr>
          <p:spPr bwMode="auto">
            <a:xfrm>
              <a:off x="2928" y="1680"/>
              <a:ext cx="672" cy="864"/>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8946" name="Rectangle 34"/>
            <p:cNvSpPr>
              <a:spLocks noChangeArrowheads="1"/>
            </p:cNvSpPr>
            <p:nvPr/>
          </p:nvSpPr>
          <p:spPr bwMode="auto">
            <a:xfrm>
              <a:off x="2640" y="1776"/>
              <a:ext cx="384" cy="1056"/>
            </a:xfrm>
            <a:prstGeom prst="rect">
              <a:avLst/>
            </a:prstGeom>
            <a:solidFill>
              <a:schemeClr val="bg1"/>
            </a:solidFill>
            <a:ln w="9525">
              <a:solidFill>
                <a:schemeClr val="bg1"/>
              </a:solidFill>
              <a:miter lim="800000"/>
              <a:headEnd/>
              <a:tailEnd/>
            </a:ln>
            <a:effectLst/>
          </p:spPr>
          <p:txBody>
            <a:bodyPr wrap="none" anchor="ctr"/>
            <a:lstStyle/>
            <a:p>
              <a:endParaRPr lang="en-US"/>
            </a:p>
          </p:txBody>
        </p:sp>
      </p:grpSp>
      <p:sp>
        <p:nvSpPr>
          <p:cNvPr id="38947" name="Rectangle 35"/>
          <p:cNvSpPr>
            <a:spLocks noGrp="1" noChangeArrowheads="1"/>
          </p:cNvSpPr>
          <p:nvPr>
            <p:ph type="title"/>
          </p:nvPr>
        </p:nvSpPr>
        <p:spPr>
          <a:xfrm>
            <a:off x="457200" y="-76200"/>
            <a:ext cx="8229600" cy="1143000"/>
          </a:xfrm>
        </p:spPr>
        <p:txBody>
          <a:bodyPr/>
          <a:lstStyle/>
          <a:p>
            <a:r>
              <a:rPr lang="en-US" u="sng"/>
              <a:t>Strangeness Suppression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4"/>
          <p:cNvSpPr>
            <a:spLocks noGrp="1"/>
          </p:cNvSpPr>
          <p:nvPr>
            <p:ph type="sldNum" sz="quarter" idx="12"/>
          </p:nvPr>
        </p:nvSpPr>
        <p:spPr/>
        <p:txBody>
          <a:bodyPr/>
          <a:lstStyle/>
          <a:p>
            <a:fld id="{004FB9AB-0A59-4E6F-9F41-68F87400A360}" type="slidenum">
              <a:rPr lang="en-US"/>
              <a:pPr/>
              <a:t>108</a:t>
            </a:fld>
            <a:endParaRPr lang="en-US"/>
          </a:p>
        </p:txBody>
      </p:sp>
      <p:pic>
        <p:nvPicPr>
          <p:cNvPr id="39940" name="Picture 4" descr="kpvscen"/>
          <p:cNvPicPr>
            <a:picLocks noChangeAspect="1" noChangeArrowheads="1"/>
          </p:cNvPicPr>
          <p:nvPr/>
        </p:nvPicPr>
        <p:blipFill>
          <a:blip r:embed="rId3" cstate="print"/>
          <a:srcRect/>
          <a:stretch>
            <a:fillRect/>
          </a:stretch>
        </p:blipFill>
        <p:spPr bwMode="auto">
          <a:xfrm>
            <a:off x="304800" y="4070350"/>
            <a:ext cx="2667000" cy="2482850"/>
          </a:xfrm>
          <a:prstGeom prst="rect">
            <a:avLst/>
          </a:prstGeom>
          <a:noFill/>
        </p:spPr>
      </p:pic>
      <p:pic>
        <p:nvPicPr>
          <p:cNvPr id="39941" name="Picture 5" descr="na49kpicentPrev"/>
          <p:cNvPicPr>
            <a:picLocks noChangeAspect="1" noChangeArrowheads="1"/>
          </p:cNvPicPr>
          <p:nvPr/>
        </p:nvPicPr>
        <p:blipFill>
          <a:blip r:embed="rId4" cstate="print"/>
          <a:srcRect/>
          <a:stretch>
            <a:fillRect/>
          </a:stretch>
        </p:blipFill>
        <p:spPr bwMode="auto">
          <a:xfrm>
            <a:off x="3048000" y="4056063"/>
            <a:ext cx="3060700" cy="2497137"/>
          </a:xfrm>
          <a:prstGeom prst="rect">
            <a:avLst/>
          </a:prstGeom>
          <a:noFill/>
        </p:spPr>
      </p:pic>
      <p:sp>
        <p:nvSpPr>
          <p:cNvPr id="39942" name="Rectangle 6"/>
          <p:cNvSpPr>
            <a:spLocks noChangeArrowheads="1"/>
          </p:cNvSpPr>
          <p:nvPr/>
        </p:nvSpPr>
        <p:spPr bwMode="auto">
          <a:xfrm>
            <a:off x="533400" y="2209800"/>
            <a:ext cx="381000" cy="533400"/>
          </a:xfrm>
          <a:prstGeom prst="rect">
            <a:avLst/>
          </a:prstGeom>
          <a:solidFill>
            <a:schemeClr val="bg1"/>
          </a:solidFill>
          <a:ln w="19050">
            <a:solidFill>
              <a:schemeClr val="bg1"/>
            </a:solidFill>
            <a:miter lim="800000"/>
            <a:headEnd type="none" w="sm" len="sm"/>
            <a:tailEnd type="none" w="lg" len="med"/>
          </a:ln>
          <a:effectLst/>
        </p:spPr>
        <p:txBody>
          <a:bodyPr wrap="none" anchor="ctr"/>
          <a:lstStyle/>
          <a:p>
            <a:endParaRPr lang="en-US"/>
          </a:p>
        </p:txBody>
      </p:sp>
      <p:graphicFrame>
        <p:nvGraphicFramePr>
          <p:cNvPr id="39943" name="Object 7"/>
          <p:cNvGraphicFramePr>
            <a:graphicFrameLocks noChangeAspect="1"/>
          </p:cNvGraphicFramePr>
          <p:nvPr/>
        </p:nvGraphicFramePr>
        <p:xfrm>
          <a:off x="6096000" y="4062413"/>
          <a:ext cx="2819400" cy="2490787"/>
        </p:xfrm>
        <a:graphic>
          <a:graphicData uri="http://schemas.openxmlformats.org/presentationml/2006/ole">
            <mc:AlternateContent xmlns:mc="http://schemas.openxmlformats.org/markup-compatibility/2006">
              <mc:Choice xmlns:v="urn:schemas-microsoft-com:vml" Requires="v">
                <p:oleObj spid="_x0000_s679161" name="Photo Editor Photo" r:id="rId5" imgW="4667902" imgH="4123810" progId="">
                  <p:embed/>
                </p:oleObj>
              </mc:Choice>
              <mc:Fallback>
                <p:oleObj name="Photo Editor Photo" r:id="rId5" imgW="4667902" imgH="412381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062413"/>
                        <a:ext cx="2819400" cy="249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4" name="Rectangle 8"/>
          <p:cNvSpPr>
            <a:spLocks noChangeArrowheads="1"/>
          </p:cNvSpPr>
          <p:nvPr/>
        </p:nvSpPr>
        <p:spPr bwMode="auto">
          <a:xfrm>
            <a:off x="3505200" y="3962400"/>
            <a:ext cx="1371600" cy="2286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9945" name="Rectangle 9"/>
          <p:cNvSpPr>
            <a:spLocks noChangeArrowheads="1"/>
          </p:cNvSpPr>
          <p:nvPr/>
        </p:nvSpPr>
        <p:spPr bwMode="auto">
          <a:xfrm>
            <a:off x="6553200" y="4267200"/>
            <a:ext cx="1371600" cy="3048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9946" name="Text Box 10"/>
          <p:cNvSpPr txBox="1">
            <a:spLocks noChangeArrowheads="1"/>
          </p:cNvSpPr>
          <p:nvPr/>
        </p:nvSpPr>
        <p:spPr bwMode="auto">
          <a:xfrm>
            <a:off x="304800" y="990600"/>
            <a:ext cx="8534400" cy="2647950"/>
          </a:xfrm>
          <a:prstGeom prst="rect">
            <a:avLst/>
          </a:prstGeom>
          <a:noFill/>
          <a:ln w="9525">
            <a:noFill/>
            <a:miter lim="800000"/>
            <a:headEnd/>
            <a:tailEnd/>
          </a:ln>
          <a:effectLst/>
        </p:spPr>
        <p:txBody>
          <a:bodyPr>
            <a:spAutoFit/>
          </a:bodyPr>
          <a:lstStyle/>
          <a:p>
            <a:pPr eaLnBrk="0" hangingPunct="0"/>
            <a:r>
              <a:rPr lang="en-US" sz="2400" b="0">
                <a:solidFill>
                  <a:srgbClr val="FF0000"/>
                </a:solidFill>
              </a:rPr>
              <a:t>The enhancement of total strangeness appears quite similar at AGS, SPS, and now RHIC !</a:t>
            </a:r>
            <a:endParaRPr lang="en-US" sz="2400" b="0"/>
          </a:p>
          <a:p>
            <a:pPr eaLnBrk="0" hangingPunct="0"/>
            <a:endParaRPr lang="en-US" sz="2400" b="0"/>
          </a:p>
          <a:p>
            <a:pPr eaLnBrk="0" hangingPunct="0"/>
            <a:r>
              <a:rPr lang="en-US" sz="2400" b="0"/>
              <a:t>This challenges any model QGP model for enhancement.  All systems are approaching something that looks statistically equilibrated, and we already see this trend in proton induced collisions.</a:t>
            </a:r>
          </a:p>
        </p:txBody>
      </p:sp>
      <p:sp>
        <p:nvSpPr>
          <p:cNvPr id="39947" name="Rectangle 11"/>
          <p:cNvSpPr>
            <a:spLocks noGrp="1" noChangeArrowheads="1"/>
          </p:cNvSpPr>
          <p:nvPr>
            <p:ph type="title"/>
          </p:nvPr>
        </p:nvSpPr>
        <p:spPr>
          <a:xfrm>
            <a:off x="457200" y="0"/>
            <a:ext cx="8229600" cy="1143000"/>
          </a:xfrm>
        </p:spPr>
        <p:txBody>
          <a:bodyPr/>
          <a:lstStyle/>
          <a:p>
            <a:r>
              <a:rPr lang="en-US" u="sng"/>
              <a:t>Strange Patterns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48265900-F8A2-462E-B0B4-F410F26B2D59}" type="slidenum">
              <a:rPr lang="en-US"/>
              <a:pPr/>
              <a:t>109</a:t>
            </a:fld>
            <a:endParaRPr lang="en-US"/>
          </a:p>
        </p:txBody>
      </p:sp>
      <p:sp>
        <p:nvSpPr>
          <p:cNvPr id="393220" name="Rectangle 4"/>
          <p:cNvSpPr>
            <a:spLocks noGrp="1" noChangeArrowheads="1"/>
          </p:cNvSpPr>
          <p:nvPr>
            <p:ph type="title"/>
          </p:nvPr>
        </p:nvSpPr>
        <p:spPr>
          <a:xfrm>
            <a:off x="457200" y="0"/>
            <a:ext cx="8229600" cy="1143000"/>
          </a:xfrm>
        </p:spPr>
        <p:txBody>
          <a:bodyPr/>
          <a:lstStyle/>
          <a:p>
            <a:r>
              <a:rPr lang="en-US" u="sng"/>
              <a:t>Strangeness Enhancement</a:t>
            </a:r>
          </a:p>
        </p:txBody>
      </p:sp>
      <p:pic>
        <p:nvPicPr>
          <p:cNvPr id="393223" name="Picture 7" descr="YieldvsNch"/>
          <p:cNvPicPr>
            <a:picLocks noChangeAspect="1" noChangeArrowheads="1"/>
          </p:cNvPicPr>
          <p:nvPr/>
        </p:nvPicPr>
        <p:blipFill>
          <a:blip r:embed="rId2" cstate="print">
            <a:lum bright="-22000" contrast="6000"/>
          </a:blip>
          <a:srcRect l="50565" r="-1129"/>
          <a:stretch>
            <a:fillRect/>
          </a:stretch>
        </p:blipFill>
        <p:spPr bwMode="auto">
          <a:xfrm>
            <a:off x="2362200" y="990600"/>
            <a:ext cx="4141788" cy="5791200"/>
          </a:xfrm>
          <a:prstGeom prst="rect">
            <a:avLst/>
          </a:prstGeom>
          <a:noFill/>
        </p:spPr>
      </p:pic>
      <p:sp>
        <p:nvSpPr>
          <p:cNvPr id="393226" name="Rectangle 10"/>
          <p:cNvSpPr>
            <a:spLocks noChangeArrowheads="1"/>
          </p:cNvSpPr>
          <p:nvPr/>
        </p:nvSpPr>
        <p:spPr bwMode="auto">
          <a:xfrm>
            <a:off x="5105400" y="5029200"/>
            <a:ext cx="1192213" cy="517525"/>
          </a:xfrm>
          <a:prstGeom prst="rect">
            <a:avLst/>
          </a:prstGeom>
          <a:noFill/>
          <a:ln w="9525">
            <a:noFill/>
            <a:miter lim="800000"/>
            <a:headEnd/>
            <a:tailEnd/>
          </a:ln>
        </p:spPr>
        <p:txBody>
          <a:bodyPr wrap="none">
            <a:spAutoFit/>
          </a:bodyPr>
          <a:lstStyle/>
          <a:p>
            <a:pPr eaLnBrk="0" hangingPunct="0"/>
            <a:r>
              <a:rPr lang="en-US" b="0">
                <a:ea typeface="ＭＳ Ｐゴシック" pitchFamily="1" charset="-128"/>
              </a:rPr>
              <a:t>NA57 (open)</a:t>
            </a:r>
          </a:p>
          <a:p>
            <a:pPr eaLnBrk="0" hangingPunct="0"/>
            <a:r>
              <a:rPr lang="en-US" b="0">
                <a:ea typeface="ＭＳ Ｐゴシック" pitchFamily="1" charset="-128"/>
              </a:rPr>
              <a:t>STAR (filled)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11</a:t>
            </a:fld>
            <a:endParaRPr lang="en-US"/>
          </a:p>
        </p:txBody>
      </p:sp>
      <p:pic>
        <p:nvPicPr>
          <p:cNvPr id="5" name="Picture 4"/>
          <p:cNvPicPr>
            <a:picLocks noChangeAspect="1"/>
          </p:cNvPicPr>
          <p:nvPr/>
        </p:nvPicPr>
        <p:blipFill>
          <a:blip r:embed="rId2"/>
          <a:stretch>
            <a:fillRect/>
          </a:stretch>
        </p:blipFill>
        <p:spPr>
          <a:xfrm>
            <a:off x="152400" y="2438400"/>
            <a:ext cx="4513569" cy="4267200"/>
          </a:xfrm>
          <a:prstGeom prst="rect">
            <a:avLst/>
          </a:prstGeom>
        </p:spPr>
      </p:pic>
      <p:sp>
        <p:nvSpPr>
          <p:cNvPr id="6" name="Rectangle 5"/>
          <p:cNvSpPr/>
          <p:nvPr/>
        </p:nvSpPr>
        <p:spPr>
          <a:xfrm>
            <a:off x="5867400" y="6551711"/>
            <a:ext cx="2726516" cy="307777"/>
          </a:xfrm>
          <a:prstGeom prst="rect">
            <a:avLst/>
          </a:prstGeom>
        </p:spPr>
        <p:txBody>
          <a:bodyPr wrap="none">
            <a:spAutoFit/>
          </a:bodyPr>
          <a:lstStyle/>
          <a:p>
            <a:r>
              <a:rPr lang="en-US" b="0" dirty="0"/>
              <a:t>https://arxiv.org/abs/1512.05354</a:t>
            </a:r>
          </a:p>
        </p:txBody>
      </p:sp>
      <p:pic>
        <p:nvPicPr>
          <p:cNvPr id="7" name="Picture 6"/>
          <p:cNvPicPr>
            <a:picLocks noChangeAspect="1"/>
          </p:cNvPicPr>
          <p:nvPr/>
        </p:nvPicPr>
        <p:blipFill>
          <a:blip r:embed="rId3"/>
          <a:stretch>
            <a:fillRect/>
          </a:stretch>
        </p:blipFill>
        <p:spPr>
          <a:xfrm>
            <a:off x="4571999" y="2865060"/>
            <a:ext cx="4454430" cy="3078540"/>
          </a:xfrm>
          <a:prstGeom prst="rect">
            <a:avLst/>
          </a:prstGeom>
        </p:spPr>
      </p:pic>
      <p:sp>
        <p:nvSpPr>
          <p:cNvPr id="8" name="TextBox 7"/>
          <p:cNvSpPr txBox="1"/>
          <p:nvPr/>
        </p:nvSpPr>
        <p:spPr>
          <a:xfrm>
            <a:off x="1600200" y="152400"/>
            <a:ext cx="5732467" cy="584775"/>
          </a:xfrm>
          <a:prstGeom prst="rect">
            <a:avLst/>
          </a:prstGeom>
          <a:noFill/>
        </p:spPr>
        <p:txBody>
          <a:bodyPr wrap="none" rtlCol="0">
            <a:spAutoFit/>
          </a:bodyPr>
          <a:lstStyle/>
          <a:p>
            <a:r>
              <a:rPr lang="en-US" sz="3200" b="0" u="sng" dirty="0"/>
              <a:t>Hydrodynamics Applied to </a:t>
            </a:r>
            <a:r>
              <a:rPr lang="en-US" sz="3200" b="0" u="sng" dirty="0" err="1"/>
              <a:t>p+p</a:t>
            </a:r>
            <a:endParaRPr lang="en-US" sz="3200" b="0" u="sng" dirty="0"/>
          </a:p>
        </p:txBody>
      </p:sp>
      <p:sp>
        <p:nvSpPr>
          <p:cNvPr id="9" name="TextBox 8"/>
          <p:cNvSpPr txBox="1"/>
          <p:nvPr/>
        </p:nvSpPr>
        <p:spPr>
          <a:xfrm>
            <a:off x="152400" y="914400"/>
            <a:ext cx="4419599" cy="1569660"/>
          </a:xfrm>
          <a:prstGeom prst="rect">
            <a:avLst/>
          </a:prstGeom>
          <a:noFill/>
        </p:spPr>
        <p:txBody>
          <a:bodyPr wrap="square" rtlCol="0">
            <a:spAutoFit/>
          </a:bodyPr>
          <a:lstStyle/>
          <a:p>
            <a:pPr algn="ctr"/>
            <a:r>
              <a:rPr lang="en-US" sz="2400" b="0" dirty="0">
                <a:solidFill>
                  <a:schemeClr val="accent2"/>
                </a:solidFill>
              </a:rPr>
              <a:t>Small, but very dense system</a:t>
            </a:r>
          </a:p>
          <a:p>
            <a:pPr algn="ctr"/>
            <a:r>
              <a:rPr lang="en-US" sz="2400" b="0" dirty="0">
                <a:solidFill>
                  <a:schemeClr val="accent2"/>
                </a:solidFill>
              </a:rPr>
              <a:t>Huge radial expansion can lead to cavitation (bulk viscosity important)</a:t>
            </a:r>
          </a:p>
        </p:txBody>
      </p:sp>
      <p:sp>
        <p:nvSpPr>
          <p:cNvPr id="10" name="TextBox 9"/>
          <p:cNvSpPr txBox="1"/>
          <p:nvPr/>
        </p:nvSpPr>
        <p:spPr>
          <a:xfrm>
            <a:off x="4572000" y="914400"/>
            <a:ext cx="4419599" cy="1569660"/>
          </a:xfrm>
          <a:prstGeom prst="rect">
            <a:avLst/>
          </a:prstGeom>
          <a:noFill/>
        </p:spPr>
        <p:txBody>
          <a:bodyPr wrap="square" rtlCol="0">
            <a:spAutoFit/>
          </a:bodyPr>
          <a:lstStyle/>
          <a:p>
            <a:pPr algn="ctr"/>
            <a:r>
              <a:rPr lang="en-US" sz="2400" b="0" dirty="0">
                <a:solidFill>
                  <a:srgbClr val="FF0000"/>
                </a:solidFill>
              </a:rPr>
              <a:t>With smooth proton geometry, high multiplicity correlates with small impact parameter and eventually circular shape!</a:t>
            </a:r>
          </a:p>
        </p:txBody>
      </p:sp>
      <p:sp>
        <p:nvSpPr>
          <p:cNvPr id="11" name="Oval 10"/>
          <p:cNvSpPr/>
          <p:nvPr/>
        </p:nvSpPr>
        <p:spPr bwMode="auto">
          <a:xfrm>
            <a:off x="8001000" y="4432404"/>
            <a:ext cx="685800" cy="6858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297377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4"/>
          <p:cNvSpPr>
            <a:spLocks noGrp="1"/>
          </p:cNvSpPr>
          <p:nvPr>
            <p:ph type="sldNum" sz="quarter" idx="12"/>
          </p:nvPr>
        </p:nvSpPr>
        <p:spPr/>
        <p:txBody>
          <a:bodyPr/>
          <a:lstStyle/>
          <a:p>
            <a:fld id="{9F58F40C-119B-4454-9E33-B3BE251F1872}" type="slidenum">
              <a:rPr lang="en-US"/>
              <a:pPr/>
              <a:t>110</a:t>
            </a:fld>
            <a:endParaRPr lang="en-US"/>
          </a:p>
        </p:txBody>
      </p:sp>
      <p:pic>
        <p:nvPicPr>
          <p:cNvPr id="121860" name="Picture 4"/>
          <p:cNvPicPr>
            <a:picLocks noChangeAspect="1" noChangeArrowheads="1"/>
          </p:cNvPicPr>
          <p:nvPr/>
        </p:nvPicPr>
        <p:blipFill>
          <a:blip r:embed="rId2" cstate="print"/>
          <a:srcRect/>
          <a:stretch>
            <a:fillRect/>
          </a:stretch>
        </p:blipFill>
        <p:spPr bwMode="auto">
          <a:xfrm>
            <a:off x="152400" y="2251075"/>
            <a:ext cx="3816350" cy="3055938"/>
          </a:xfrm>
          <a:prstGeom prst="rect">
            <a:avLst/>
          </a:prstGeom>
          <a:noFill/>
        </p:spPr>
      </p:pic>
      <p:sp>
        <p:nvSpPr>
          <p:cNvPr id="121861" name="Line 5"/>
          <p:cNvSpPr>
            <a:spLocks noChangeShapeType="1"/>
          </p:cNvSpPr>
          <p:nvPr/>
        </p:nvSpPr>
        <p:spPr bwMode="auto">
          <a:xfrm>
            <a:off x="1160463" y="5203825"/>
            <a:ext cx="8636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21862" name="Text Box 6"/>
          <p:cNvSpPr txBox="1">
            <a:spLocks noChangeArrowheads="1"/>
          </p:cNvSpPr>
          <p:nvPr/>
        </p:nvSpPr>
        <p:spPr bwMode="auto">
          <a:xfrm>
            <a:off x="944563" y="5348288"/>
            <a:ext cx="1327150" cy="366712"/>
          </a:xfrm>
          <a:prstGeom prst="rect">
            <a:avLst/>
          </a:prstGeom>
          <a:noFill/>
          <a:ln w="9525">
            <a:noFill/>
            <a:miter lim="800000"/>
            <a:headEnd/>
            <a:tailEnd/>
          </a:ln>
          <a:effectLst/>
        </p:spPr>
        <p:txBody>
          <a:bodyPr wrap="none">
            <a:spAutoFit/>
          </a:bodyPr>
          <a:lstStyle/>
          <a:p>
            <a:r>
              <a:rPr lang="en-US" altLang="ja-JP" sz="1800" b="0">
                <a:ea typeface="ＭＳ Ｐゴシック" pitchFamily="1" charset="-128"/>
                <a:cs typeface="Arial" charset="0"/>
              </a:rPr>
              <a:t>Latent heat</a:t>
            </a:r>
            <a:endParaRPr lang="en-US" sz="1800" b="0">
              <a:ea typeface="ＭＳ Ｐゴシック" pitchFamily="1" charset="-128"/>
              <a:cs typeface="Arial" charset="0"/>
            </a:endParaRPr>
          </a:p>
        </p:txBody>
      </p:sp>
      <p:sp>
        <p:nvSpPr>
          <p:cNvPr id="121863" name="Text Box 7"/>
          <p:cNvSpPr txBox="1">
            <a:spLocks noChangeArrowheads="1"/>
          </p:cNvSpPr>
          <p:nvPr/>
        </p:nvSpPr>
        <p:spPr bwMode="auto">
          <a:xfrm>
            <a:off x="1082675" y="1125538"/>
            <a:ext cx="7089775" cy="466725"/>
          </a:xfrm>
          <a:prstGeom prst="rect">
            <a:avLst/>
          </a:prstGeom>
          <a:noFill/>
          <a:ln w="9525">
            <a:solidFill>
              <a:schemeClr val="bg1"/>
            </a:solidFill>
            <a:miter lim="800000"/>
            <a:headEnd/>
            <a:tailEnd/>
          </a:ln>
          <a:effectLst/>
        </p:spPr>
        <p:txBody>
          <a:bodyPr wrap="none">
            <a:spAutoFit/>
          </a:bodyPr>
          <a:lstStyle/>
          <a:p>
            <a:r>
              <a:rPr lang="en-US" altLang="ja-JP" sz="2400" b="0">
                <a:ea typeface="ＭＳ Ｐゴシック" pitchFamily="1" charset="-128"/>
                <a:cs typeface="Arial" charset="0"/>
              </a:rPr>
              <a:t>One can test many kinds of EoS in hydrodynamics.</a:t>
            </a:r>
            <a:endParaRPr lang="en-US" sz="2400" b="0">
              <a:ea typeface="ＭＳ Ｐゴシック" pitchFamily="1" charset="-128"/>
              <a:cs typeface="Arial" charset="0"/>
            </a:endParaRPr>
          </a:p>
        </p:txBody>
      </p:sp>
      <p:pic>
        <p:nvPicPr>
          <p:cNvPr id="121864" name="Picture 8"/>
          <p:cNvPicPr>
            <a:picLocks noChangeAspect="1" noChangeArrowheads="1"/>
          </p:cNvPicPr>
          <p:nvPr/>
        </p:nvPicPr>
        <p:blipFill>
          <a:blip r:embed="rId3" cstate="print"/>
          <a:srcRect l="13582" r="11105"/>
          <a:stretch>
            <a:fillRect/>
          </a:stretch>
        </p:blipFill>
        <p:spPr bwMode="auto">
          <a:xfrm>
            <a:off x="4616450" y="2247900"/>
            <a:ext cx="4032250" cy="2963863"/>
          </a:xfrm>
          <a:prstGeom prst="rect">
            <a:avLst/>
          </a:prstGeom>
          <a:noFill/>
          <a:ln w="9525">
            <a:noFill/>
            <a:miter lim="800000"/>
            <a:headEnd/>
            <a:tailEnd/>
          </a:ln>
          <a:effectLst/>
        </p:spPr>
      </p:pic>
      <p:sp>
        <p:nvSpPr>
          <p:cNvPr id="121865" name="Text Box 9"/>
          <p:cNvSpPr txBox="1">
            <a:spLocks noChangeArrowheads="1"/>
          </p:cNvSpPr>
          <p:nvPr/>
        </p:nvSpPr>
        <p:spPr bwMode="auto">
          <a:xfrm>
            <a:off x="5932488" y="2027238"/>
            <a:ext cx="2644775" cy="376237"/>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spAutoFit/>
          </a:bodyPr>
          <a:lstStyle/>
          <a:p>
            <a:r>
              <a:rPr lang="en-US" altLang="ja-JP" sz="1800" b="0">
                <a:effectLst>
                  <a:outerShdw blurRad="38100" dist="38100" dir="2700000" algn="tl">
                    <a:srgbClr val="C0C0C0"/>
                  </a:outerShdw>
                </a:effectLst>
                <a:ea typeface="ＭＳ Ｐゴシック" pitchFamily="1" charset="-128"/>
                <a:cs typeface="Arial" charset="0"/>
              </a:rPr>
              <a:t>Lattice QCD simulations</a:t>
            </a:r>
            <a:endParaRPr lang="en-US" sz="1800" b="0">
              <a:effectLst>
                <a:outerShdw blurRad="38100" dist="38100" dir="2700000" algn="tl">
                  <a:srgbClr val="C0C0C0"/>
                </a:outerShdw>
              </a:effectLst>
              <a:ea typeface="ＭＳ Ｐゴシック" pitchFamily="1" charset="-128"/>
              <a:cs typeface="Arial" charset="0"/>
            </a:endParaRPr>
          </a:p>
        </p:txBody>
      </p:sp>
      <p:sp>
        <p:nvSpPr>
          <p:cNvPr id="121866" name="Text Box 10"/>
          <p:cNvSpPr txBox="1">
            <a:spLocks noChangeArrowheads="1"/>
          </p:cNvSpPr>
          <p:nvPr/>
        </p:nvSpPr>
        <p:spPr bwMode="auto">
          <a:xfrm>
            <a:off x="944563" y="1898650"/>
            <a:ext cx="2974975" cy="376238"/>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spAutoFit/>
          </a:bodyPr>
          <a:lstStyle/>
          <a:p>
            <a:r>
              <a:rPr lang="en-US" altLang="ja-JP" sz="1800" b="0">
                <a:effectLst>
                  <a:outerShdw blurRad="38100" dist="38100" dir="2700000" algn="tl">
                    <a:srgbClr val="C0C0C0"/>
                  </a:outerShdw>
                </a:effectLst>
                <a:ea typeface="ＭＳ Ｐゴシック" pitchFamily="1" charset="-128"/>
                <a:cs typeface="Arial" charset="0"/>
              </a:rPr>
              <a:t>Typical EoS in hydro model</a:t>
            </a:r>
            <a:endParaRPr lang="en-US" sz="1800" b="0">
              <a:effectLst>
                <a:outerShdw blurRad="38100" dist="38100" dir="2700000" algn="tl">
                  <a:srgbClr val="C0C0C0"/>
                </a:outerShdw>
              </a:effectLst>
              <a:ea typeface="ＭＳ Ｐゴシック" pitchFamily="1" charset="-128"/>
              <a:cs typeface="Arial" charset="0"/>
            </a:endParaRPr>
          </a:p>
        </p:txBody>
      </p:sp>
      <p:sp>
        <p:nvSpPr>
          <p:cNvPr id="121867" name="Text Box 11"/>
          <p:cNvSpPr txBox="1">
            <a:spLocks noChangeArrowheads="1"/>
          </p:cNvSpPr>
          <p:nvPr/>
        </p:nvSpPr>
        <p:spPr bwMode="auto">
          <a:xfrm>
            <a:off x="841375" y="2474913"/>
            <a:ext cx="2470150" cy="366712"/>
          </a:xfrm>
          <a:prstGeom prst="rect">
            <a:avLst/>
          </a:prstGeom>
          <a:solidFill>
            <a:schemeClr val="bg1"/>
          </a:solidFill>
          <a:ln w="9525">
            <a:noFill/>
            <a:miter lim="800000"/>
            <a:headEnd/>
            <a:tailEnd/>
          </a:ln>
          <a:effectLst/>
        </p:spPr>
        <p:txBody>
          <a:bodyPr wrap="none">
            <a:spAutoFit/>
          </a:bodyPr>
          <a:lstStyle/>
          <a:p>
            <a:r>
              <a:rPr lang="en-US" altLang="ja-JP" sz="1800" b="0">
                <a:ea typeface="ＭＳ Ｐゴシック" pitchFamily="1" charset="-128"/>
                <a:cs typeface="Arial" charset="0"/>
              </a:rPr>
              <a:t>H: resonance gas(RG)</a:t>
            </a:r>
            <a:endParaRPr lang="en-US" sz="1800" b="0">
              <a:ea typeface="ＭＳ Ｐゴシック" pitchFamily="1" charset="-128"/>
              <a:cs typeface="Arial" charset="0"/>
            </a:endParaRPr>
          </a:p>
        </p:txBody>
      </p:sp>
      <p:sp>
        <p:nvSpPr>
          <p:cNvPr id="121868" name="Text Box 12"/>
          <p:cNvSpPr txBox="1">
            <a:spLocks noChangeArrowheads="1"/>
          </p:cNvSpPr>
          <p:nvPr/>
        </p:nvSpPr>
        <p:spPr bwMode="auto">
          <a:xfrm rot="-2260679">
            <a:off x="1304925" y="3602038"/>
            <a:ext cx="955675" cy="457200"/>
          </a:xfrm>
          <a:prstGeom prst="rect">
            <a:avLst/>
          </a:prstGeom>
          <a:noFill/>
          <a:ln w="9525">
            <a:noFill/>
            <a:miter lim="800000"/>
            <a:headEnd/>
            <a:tailEnd/>
          </a:ln>
          <a:effectLst/>
        </p:spPr>
        <p:txBody>
          <a:bodyPr wrap="none">
            <a:spAutoFit/>
          </a:bodyPr>
          <a:lstStyle/>
          <a:p>
            <a:r>
              <a:rPr lang="en-US" altLang="ja-JP" sz="2400" b="0">
                <a:ea typeface="ＭＳ Ｐゴシック" pitchFamily="1" charset="-128"/>
                <a:cs typeface="Arial" charset="0"/>
              </a:rPr>
              <a:t>p=e/3</a:t>
            </a:r>
            <a:endParaRPr lang="en-US" sz="2400" b="0">
              <a:ea typeface="ＭＳ Ｐゴシック" pitchFamily="1" charset="-128"/>
              <a:cs typeface="Arial" charset="0"/>
            </a:endParaRPr>
          </a:p>
        </p:txBody>
      </p:sp>
      <p:sp>
        <p:nvSpPr>
          <p:cNvPr id="121869" name="Text Box 13"/>
          <p:cNvSpPr txBox="1">
            <a:spLocks noChangeArrowheads="1"/>
          </p:cNvSpPr>
          <p:nvPr/>
        </p:nvSpPr>
        <p:spPr bwMode="auto">
          <a:xfrm>
            <a:off x="800100" y="2762250"/>
            <a:ext cx="1473200" cy="366713"/>
          </a:xfrm>
          <a:prstGeom prst="rect">
            <a:avLst/>
          </a:prstGeom>
          <a:solidFill>
            <a:schemeClr val="bg1"/>
          </a:solidFill>
          <a:ln w="9525">
            <a:noFill/>
            <a:miter lim="800000"/>
            <a:headEnd/>
            <a:tailEnd/>
          </a:ln>
          <a:effectLst/>
        </p:spPr>
        <p:txBody>
          <a:bodyPr wrap="none">
            <a:spAutoFit/>
          </a:bodyPr>
          <a:lstStyle/>
          <a:p>
            <a:r>
              <a:rPr lang="en-US" altLang="ja-JP" sz="1800" b="0">
                <a:ea typeface="ＭＳ Ｐゴシック" pitchFamily="1" charset="-128"/>
                <a:cs typeface="Arial" charset="0"/>
              </a:rPr>
              <a:t>Q: QGP+RG</a:t>
            </a:r>
            <a:endParaRPr lang="en-US" sz="1800" b="0">
              <a:ea typeface="ＭＳ Ｐゴシック" pitchFamily="1" charset="-128"/>
              <a:cs typeface="Arial" charset="0"/>
            </a:endParaRPr>
          </a:p>
        </p:txBody>
      </p:sp>
      <p:sp>
        <p:nvSpPr>
          <p:cNvPr id="121870" name="Text Box 14"/>
          <p:cNvSpPr txBox="1">
            <a:spLocks noChangeArrowheads="1"/>
          </p:cNvSpPr>
          <p:nvPr/>
        </p:nvSpPr>
        <p:spPr bwMode="auto">
          <a:xfrm rot="5400000">
            <a:off x="7700169" y="3596482"/>
            <a:ext cx="2178050" cy="366712"/>
          </a:xfrm>
          <a:prstGeom prst="rect">
            <a:avLst/>
          </a:prstGeom>
          <a:noFill/>
          <a:ln w="9525">
            <a:noFill/>
            <a:miter lim="800000"/>
            <a:headEnd/>
            <a:tailEnd/>
          </a:ln>
          <a:effectLst/>
        </p:spPr>
        <p:txBody>
          <a:bodyPr wrap="none">
            <a:spAutoFit/>
          </a:bodyPr>
          <a:lstStyle/>
          <a:p>
            <a:r>
              <a:rPr lang="en-US" altLang="ja-JP" sz="1800" b="0">
                <a:ea typeface="ＭＳ Ｐゴシック" pitchFamily="1" charset="-128"/>
                <a:cs typeface="Arial" charset="0"/>
              </a:rPr>
              <a:t>F.Karsch </a:t>
            </a:r>
            <a:r>
              <a:rPr lang="en-US" altLang="ja-JP" sz="1800" b="0" i="1">
                <a:ea typeface="ＭＳ Ｐゴシック" pitchFamily="1" charset="-128"/>
                <a:cs typeface="Arial" charset="0"/>
              </a:rPr>
              <a:t>et al.</a:t>
            </a:r>
            <a:r>
              <a:rPr lang="en-US" altLang="ja-JP" sz="1800" b="0">
                <a:ea typeface="ＭＳ Ｐゴシック" pitchFamily="1" charset="-128"/>
                <a:cs typeface="Arial" charset="0"/>
              </a:rPr>
              <a:t> (’00)</a:t>
            </a:r>
            <a:endParaRPr lang="en-US" sz="1800" b="0">
              <a:ea typeface="ＭＳ Ｐゴシック" pitchFamily="1" charset="-128"/>
              <a:cs typeface="Arial" charset="0"/>
            </a:endParaRPr>
          </a:p>
        </p:txBody>
      </p:sp>
      <p:sp>
        <p:nvSpPr>
          <p:cNvPr id="121871" name="Text Box 15"/>
          <p:cNvSpPr txBox="1">
            <a:spLocks noChangeArrowheads="1"/>
          </p:cNvSpPr>
          <p:nvPr/>
        </p:nvSpPr>
        <p:spPr bwMode="auto">
          <a:xfrm rot="5400000">
            <a:off x="2463007" y="3628231"/>
            <a:ext cx="3232150" cy="366713"/>
          </a:xfrm>
          <a:prstGeom prst="rect">
            <a:avLst/>
          </a:prstGeom>
          <a:noFill/>
          <a:ln w="9525">
            <a:noFill/>
            <a:miter lim="800000"/>
            <a:headEnd/>
            <a:tailEnd/>
          </a:ln>
          <a:effectLst/>
        </p:spPr>
        <p:txBody>
          <a:bodyPr wrap="none">
            <a:spAutoFit/>
          </a:bodyPr>
          <a:lstStyle/>
          <a:p>
            <a:r>
              <a:rPr lang="en-US" altLang="ja-JP" sz="1800" b="0">
                <a:ea typeface="ＭＳ Ｐゴシック" pitchFamily="1" charset="-128"/>
                <a:cs typeface="Arial" charset="0"/>
              </a:rPr>
              <a:t>From P.Kolb and U.Heinz(’03)</a:t>
            </a:r>
            <a:endParaRPr lang="en-US" sz="1800" b="0">
              <a:ea typeface="ＭＳ Ｐゴシック" pitchFamily="1" charset="-128"/>
              <a:cs typeface="Arial" charset="0"/>
            </a:endParaRPr>
          </a:p>
        </p:txBody>
      </p:sp>
      <p:sp>
        <p:nvSpPr>
          <p:cNvPr id="121872" name="Rectangle 16"/>
          <p:cNvSpPr>
            <a:spLocks noGrp="1" noChangeArrowheads="1"/>
          </p:cNvSpPr>
          <p:nvPr>
            <p:ph type="title"/>
          </p:nvPr>
        </p:nvSpPr>
        <p:spPr>
          <a:xfrm>
            <a:off x="457200" y="0"/>
            <a:ext cx="8229600" cy="1143000"/>
          </a:xfrm>
        </p:spPr>
        <p:txBody>
          <a:bodyPr/>
          <a:lstStyle/>
          <a:p>
            <a:r>
              <a:rPr lang="en-US" u="sng"/>
              <a:t>Equation of State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111</a:t>
            </a:fld>
            <a:endParaRPr lang="en-US"/>
          </a:p>
        </p:txBody>
      </p:sp>
      <p:sp>
        <p:nvSpPr>
          <p:cNvPr id="4" name="Rectangle 3"/>
          <p:cNvSpPr/>
          <p:nvPr/>
        </p:nvSpPr>
        <p:spPr>
          <a:xfrm>
            <a:off x="3093255" y="86380"/>
            <a:ext cx="3002745" cy="523220"/>
          </a:xfrm>
          <a:prstGeom prst="rect">
            <a:avLst/>
          </a:prstGeom>
        </p:spPr>
        <p:txBody>
          <a:bodyPr wrap="none">
            <a:spAutoFit/>
          </a:bodyPr>
          <a:lstStyle/>
          <a:p>
            <a:r>
              <a:rPr lang="en-US" sz="2800" b="0" dirty="0"/>
              <a:t>https://urqmd.org/</a:t>
            </a:r>
          </a:p>
        </p:txBody>
      </p:sp>
      <p:pic>
        <p:nvPicPr>
          <p:cNvPr id="741378" name="Picture 2"/>
          <p:cNvPicPr>
            <a:picLocks noChangeAspect="1" noChangeArrowheads="1"/>
          </p:cNvPicPr>
          <p:nvPr/>
        </p:nvPicPr>
        <p:blipFill>
          <a:blip r:embed="rId2" cstate="print"/>
          <a:srcRect t="16667" r="29722" b="6250"/>
          <a:stretch>
            <a:fillRect/>
          </a:stretch>
        </p:blipFill>
        <p:spPr bwMode="auto">
          <a:xfrm>
            <a:off x="0" y="609600"/>
            <a:ext cx="9144000" cy="5638800"/>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EEA5C5C-43C4-4D41-9065-5805249DE6C8}" type="slidenum">
              <a:rPr lang="en-US"/>
              <a:pPr/>
              <a:t>112</a:t>
            </a:fld>
            <a:endParaRPr lang="en-US"/>
          </a:p>
        </p:txBody>
      </p:sp>
      <p:pic>
        <p:nvPicPr>
          <p:cNvPr id="286724" name="Picture 4" descr="LightConeNEW_color"/>
          <p:cNvPicPr>
            <a:picLocks noChangeAspect="1" noChangeArrowheads="1"/>
          </p:cNvPicPr>
          <p:nvPr/>
        </p:nvPicPr>
        <p:blipFill>
          <a:blip r:embed="rId2" cstate="print"/>
          <a:srcRect/>
          <a:stretch>
            <a:fillRect/>
          </a:stretch>
        </p:blipFill>
        <p:spPr bwMode="auto">
          <a:xfrm>
            <a:off x="838200" y="152400"/>
            <a:ext cx="7162800" cy="6662738"/>
          </a:xfrm>
          <a:prstGeom prst="rect">
            <a:avLst/>
          </a:prstGeom>
          <a:noFill/>
        </p:spPr>
      </p:pic>
    </p:spTree>
    <p:extLst>
      <p:ext uri="{BB962C8B-B14F-4D97-AF65-F5344CB8AC3E}">
        <p14:creationId xmlns:p14="http://schemas.microsoft.com/office/powerpoint/2010/main" val="31332362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2"/>
          </p:nvPr>
        </p:nvSpPr>
        <p:spPr/>
        <p:txBody>
          <a:bodyPr/>
          <a:lstStyle/>
          <a:p>
            <a:fld id="{FE4312B1-7CCD-43F5-BB60-9D9C3A23A462}" type="slidenum">
              <a:rPr lang="en-US"/>
              <a:pPr/>
              <a:t>113</a:t>
            </a:fld>
            <a:endParaRPr lang="en-US"/>
          </a:p>
        </p:txBody>
      </p:sp>
      <p:sp>
        <p:nvSpPr>
          <p:cNvPr id="215042" name="Rectangle 2"/>
          <p:cNvSpPr>
            <a:spLocks noChangeArrowheads="1"/>
          </p:cNvSpPr>
          <p:nvPr/>
        </p:nvSpPr>
        <p:spPr bwMode="auto">
          <a:xfrm>
            <a:off x="152400" y="914400"/>
            <a:ext cx="4953000" cy="922338"/>
          </a:xfrm>
          <a:prstGeom prst="rect">
            <a:avLst/>
          </a:prstGeom>
          <a:noFill/>
          <a:ln w="9525">
            <a:noFill/>
            <a:miter lim="800000"/>
            <a:headEnd/>
            <a:tailEnd/>
          </a:ln>
          <a:effectLst/>
        </p:spPr>
        <p:txBody>
          <a:bodyPr lIns="92075" tIns="46038" rIns="92075" bIns="46038"/>
          <a:lstStyle/>
          <a:p>
            <a:pPr marL="342900" indent="-342900">
              <a:spcBef>
                <a:spcPct val="20000"/>
              </a:spcBef>
            </a:pPr>
            <a:r>
              <a:rPr lang="en-US" sz="2400" b="0"/>
              <a:t>The very rapid increase of</a:t>
            </a:r>
          </a:p>
          <a:p>
            <a:pPr marL="342900" indent="-342900">
              <a:spcBef>
                <a:spcPct val="20000"/>
              </a:spcBef>
            </a:pPr>
            <a:r>
              <a:rPr lang="en-US" sz="2400" b="0"/>
              <a:t>hadron levels with mass yields</a:t>
            </a:r>
          </a:p>
          <a:p>
            <a:pPr marL="342900" indent="-342900">
              <a:spcBef>
                <a:spcPct val="20000"/>
              </a:spcBef>
            </a:pPr>
            <a:r>
              <a:rPr lang="en-US" sz="2400" b="0"/>
              <a:t>an exponential level density</a:t>
            </a:r>
          </a:p>
          <a:p>
            <a:pPr marL="342900" indent="-342900">
              <a:spcBef>
                <a:spcPct val="20000"/>
              </a:spcBef>
            </a:pPr>
            <a:endParaRPr lang="en-US" sz="2400" b="0"/>
          </a:p>
        </p:txBody>
      </p:sp>
      <p:graphicFrame>
        <p:nvGraphicFramePr>
          <p:cNvPr id="215043" name="Object 3"/>
          <p:cNvGraphicFramePr>
            <a:graphicFrameLocks noChangeAspect="1"/>
          </p:cNvGraphicFramePr>
          <p:nvPr/>
        </p:nvGraphicFramePr>
        <p:xfrm>
          <a:off x="5281613" y="700088"/>
          <a:ext cx="3557587" cy="3344862"/>
        </p:xfrm>
        <a:graphic>
          <a:graphicData uri="http://schemas.openxmlformats.org/presentationml/2006/ole">
            <mc:AlternateContent xmlns:mc="http://schemas.openxmlformats.org/markup-compatibility/2006">
              <mc:Choice xmlns:v="urn:schemas-microsoft-com:vml" Requires="v">
                <p:oleObj spid="_x0000_s905822" name="Chart" r:id="rId3" imgW="5866200" imgH="5528520" progId="Excel.Sheet.8">
                  <p:embed/>
                </p:oleObj>
              </mc:Choice>
              <mc:Fallback>
                <p:oleObj name="Chart" r:id="rId3" imgW="5866200" imgH="5528520" progId="Excel.Sheet.8">
                  <p:embed/>
                  <p:pic>
                    <p:nvPicPr>
                      <p:cNvPr id="21504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1613" y="700088"/>
                        <a:ext cx="3557587" cy="334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044" name="Object 4"/>
          <p:cNvGraphicFramePr>
            <a:graphicFrameLocks noChangeAspect="1"/>
          </p:cNvGraphicFramePr>
          <p:nvPr/>
        </p:nvGraphicFramePr>
        <p:xfrm>
          <a:off x="5257800" y="3962400"/>
          <a:ext cx="3581400" cy="2900363"/>
        </p:xfrm>
        <a:graphic>
          <a:graphicData uri="http://schemas.openxmlformats.org/presentationml/2006/ole">
            <mc:AlternateContent xmlns:mc="http://schemas.openxmlformats.org/markup-compatibility/2006">
              <mc:Choice xmlns:v="urn:schemas-microsoft-com:vml" Requires="v">
                <p:oleObj spid="_x0000_s905823" name="Chart" r:id="rId5" imgW="5932440" imgH="4815000" progId="Excel.Sheet.8">
                  <p:embed/>
                </p:oleObj>
              </mc:Choice>
              <mc:Fallback>
                <p:oleObj name="Chart" r:id="rId5" imgW="5932440" imgH="4815000" progId="Excel.Sheet.8">
                  <p:embed/>
                  <p:pic>
                    <p:nvPicPr>
                      <p:cNvPr id="21504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962400"/>
                        <a:ext cx="3581400" cy="290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15046" name="Group 6"/>
          <p:cNvGrpSpPr>
            <a:grpSpLocks/>
          </p:cNvGrpSpPr>
          <p:nvPr/>
        </p:nvGrpSpPr>
        <p:grpSpPr bwMode="auto">
          <a:xfrm>
            <a:off x="663575" y="2438400"/>
            <a:ext cx="3146425" cy="3090863"/>
            <a:chOff x="3359" y="1488"/>
            <a:chExt cx="1982" cy="1947"/>
          </a:xfrm>
        </p:grpSpPr>
        <p:graphicFrame>
          <p:nvGraphicFramePr>
            <p:cNvPr id="215047" name="Object 7"/>
            <p:cNvGraphicFramePr>
              <a:graphicFrameLocks noChangeAspect="1"/>
            </p:cNvGraphicFramePr>
            <p:nvPr/>
          </p:nvGraphicFramePr>
          <p:xfrm>
            <a:off x="3430" y="1488"/>
            <a:ext cx="1795" cy="477"/>
          </p:xfrm>
          <a:graphic>
            <a:graphicData uri="http://schemas.openxmlformats.org/presentationml/2006/ole">
              <mc:AlternateContent xmlns:mc="http://schemas.openxmlformats.org/markup-compatibility/2006">
                <mc:Choice xmlns:v="urn:schemas-microsoft-com:vml" Requires="v">
                  <p:oleObj spid="_x0000_s905824" name="Equation" r:id="rId7" imgW="1473120" imgH="393480" progId="Equation.3">
                    <p:embed/>
                  </p:oleObj>
                </mc:Choice>
                <mc:Fallback>
                  <p:oleObj name="Equation" r:id="rId7" imgW="1473120" imgH="393480" progId="Equation.3">
                    <p:embed/>
                    <p:pic>
                      <p:nvPicPr>
                        <p:cNvPr id="215047"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0" y="1488"/>
                          <a:ext cx="1795" cy="477"/>
                        </a:xfrm>
                        <a:prstGeom prst="rect">
                          <a:avLst/>
                        </a:prstGeom>
                        <a:solidFill>
                          <a:schemeClr val="bg1"/>
                        </a:solidFill>
                        <a:ln>
                          <a:noFill/>
                        </a:ln>
                        <a:extLst>
                          <a:ext uri="{91240B29-F687-4F45-9708-019B960494DF}">
                            <a14:hiddenLine xmlns:a14="http://schemas.microsoft.com/office/drawing/2010/main" w="12700">
                              <a:solidFill>
                                <a:srgbClr val="FF0000"/>
                              </a:solidFill>
                              <a:miter lim="800000"/>
                              <a:headEnd/>
                              <a:tailEnd/>
                            </a14:hiddenLine>
                          </a:ext>
                        </a:extLst>
                      </p:spPr>
                    </p:pic>
                  </p:oleObj>
                </mc:Fallback>
              </mc:AlternateContent>
            </a:graphicData>
          </a:graphic>
        </p:graphicFrame>
        <p:graphicFrame>
          <p:nvGraphicFramePr>
            <p:cNvPr id="215048" name="Object 8"/>
            <p:cNvGraphicFramePr>
              <a:graphicFrameLocks noChangeAspect="1"/>
            </p:cNvGraphicFramePr>
            <p:nvPr/>
          </p:nvGraphicFramePr>
          <p:xfrm>
            <a:off x="3359" y="2064"/>
            <a:ext cx="1982" cy="1048"/>
          </p:xfrm>
          <a:graphic>
            <a:graphicData uri="http://schemas.openxmlformats.org/presentationml/2006/ole">
              <mc:AlternateContent xmlns:mc="http://schemas.openxmlformats.org/markup-compatibility/2006">
                <mc:Choice xmlns:v="urn:schemas-microsoft-com:vml" Requires="v">
                  <p:oleObj spid="_x0000_s905825" name="Equation" r:id="rId9" imgW="1625400" imgH="863280" progId="Equation.3">
                    <p:embed/>
                  </p:oleObj>
                </mc:Choice>
                <mc:Fallback>
                  <p:oleObj name="Equation" r:id="rId9" imgW="1625400" imgH="863280" progId="Equation.3">
                    <p:embed/>
                    <p:pic>
                      <p:nvPicPr>
                        <p:cNvPr id="215048"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9" y="2064"/>
                          <a:ext cx="1982" cy="1048"/>
                        </a:xfrm>
                        <a:prstGeom prst="rect">
                          <a:avLst/>
                        </a:prstGeom>
                        <a:solidFill>
                          <a:schemeClr val="bg1"/>
                        </a:solidFill>
                        <a:ln>
                          <a:noFill/>
                        </a:ln>
                        <a:extLst>
                          <a:ext uri="{91240B29-F687-4F45-9708-019B960494DF}">
                            <a14:hiddenLine xmlns:a14="http://schemas.microsoft.com/office/drawing/2010/main" w="12700">
                              <a:solidFill>
                                <a:srgbClr val="FF0000"/>
                              </a:solidFill>
                              <a:miter lim="800000"/>
                              <a:headEnd/>
                              <a:tailEnd/>
                            </a14:hiddenLine>
                          </a:ext>
                        </a:extLst>
                      </p:spPr>
                    </p:pic>
                  </p:oleObj>
                </mc:Fallback>
              </mc:AlternateContent>
            </a:graphicData>
          </a:graphic>
        </p:graphicFrame>
        <p:sp>
          <p:nvSpPr>
            <p:cNvPr id="215049" name="Rectangle 9"/>
            <p:cNvSpPr>
              <a:spLocks noChangeArrowheads="1"/>
            </p:cNvSpPr>
            <p:nvPr/>
          </p:nvSpPr>
          <p:spPr bwMode="auto">
            <a:xfrm>
              <a:off x="3696" y="3051"/>
              <a:ext cx="1632" cy="384"/>
            </a:xfrm>
            <a:prstGeom prst="rect">
              <a:avLst/>
            </a:prstGeom>
            <a:noFill/>
            <a:ln w="9525">
              <a:noFill/>
              <a:miter lim="800000"/>
              <a:headEnd/>
              <a:tailEnd/>
            </a:ln>
            <a:effectLst/>
          </p:spPr>
          <p:txBody>
            <a:bodyPr lIns="92075" tIns="46038" rIns="92075" bIns="46038"/>
            <a:lstStyle/>
            <a:p>
              <a:pPr marL="342900" indent="-342900">
                <a:spcBef>
                  <a:spcPct val="20000"/>
                </a:spcBef>
                <a:buClr>
                  <a:srgbClr val="0000FF"/>
                </a:buClr>
                <a:buSzPct val="62000"/>
                <a:buFont typeface="Monotype Sorts" pitchFamily="2" charset="2"/>
                <a:buNone/>
              </a:pPr>
              <a:endParaRPr lang="en-US" sz="2400" baseline="-25000">
                <a:solidFill>
                  <a:srgbClr val="0000FF"/>
                </a:solidFill>
                <a:latin typeface="Arial Rounded MT Bold" pitchFamily="34" charset="0"/>
              </a:endParaRPr>
            </a:p>
          </p:txBody>
        </p:sp>
      </p:grpSp>
      <p:sp>
        <p:nvSpPr>
          <p:cNvPr id="215050" name="Rectangle 10"/>
          <p:cNvSpPr>
            <a:spLocks noChangeArrowheads="1"/>
          </p:cNvSpPr>
          <p:nvPr/>
        </p:nvSpPr>
        <p:spPr bwMode="auto">
          <a:xfrm>
            <a:off x="76200" y="5326063"/>
            <a:ext cx="5029200" cy="1531937"/>
          </a:xfrm>
          <a:prstGeom prst="rect">
            <a:avLst/>
          </a:prstGeom>
          <a:noFill/>
          <a:ln w="9525">
            <a:noFill/>
            <a:miter lim="800000"/>
            <a:headEnd/>
            <a:tailEnd/>
          </a:ln>
          <a:effectLst/>
        </p:spPr>
        <p:txBody>
          <a:bodyPr lIns="92075" tIns="46038" rIns="92075" bIns="46038"/>
          <a:lstStyle/>
          <a:p>
            <a:pPr marL="342900" indent="-342900">
              <a:spcBef>
                <a:spcPct val="20000"/>
              </a:spcBef>
            </a:pPr>
            <a:r>
              <a:rPr lang="en-US" sz="2400" b="0"/>
              <a:t>and would thus imply a</a:t>
            </a:r>
          </a:p>
          <a:p>
            <a:pPr marL="342900" indent="-342900">
              <a:spcBef>
                <a:spcPct val="20000"/>
              </a:spcBef>
            </a:pPr>
            <a:r>
              <a:rPr lang="en-US" sz="2400" b="0"/>
              <a:t>“limiting temperature”</a:t>
            </a:r>
          </a:p>
          <a:p>
            <a:pPr marL="342900" indent="-342900">
              <a:spcBef>
                <a:spcPct val="20000"/>
              </a:spcBef>
            </a:pPr>
            <a:r>
              <a:rPr lang="en-US" sz="2400" b="0"/>
              <a:t>T</a:t>
            </a:r>
            <a:r>
              <a:rPr lang="en-US" sz="2400" b="0" baseline="-25000"/>
              <a:t>H</a:t>
            </a:r>
            <a:r>
              <a:rPr lang="en-US" sz="2400" b="0"/>
              <a:t> ~ 170 MeV</a:t>
            </a:r>
          </a:p>
        </p:txBody>
      </p:sp>
      <p:sp>
        <p:nvSpPr>
          <p:cNvPr id="215053" name="Text Box 13"/>
          <p:cNvSpPr txBox="1">
            <a:spLocks noChangeArrowheads="1"/>
          </p:cNvSpPr>
          <p:nvPr/>
        </p:nvSpPr>
        <p:spPr bwMode="auto">
          <a:xfrm>
            <a:off x="76200" y="6629400"/>
            <a:ext cx="4994275" cy="244475"/>
          </a:xfrm>
          <a:prstGeom prst="rect">
            <a:avLst/>
          </a:prstGeom>
          <a:noFill/>
          <a:ln w="50800" algn="ctr">
            <a:noFill/>
            <a:miter lim="800000"/>
            <a:headEnd/>
            <a:tailEnd type="none" w="med" len="lg"/>
          </a:ln>
          <a:effectLst/>
        </p:spPr>
        <p:txBody>
          <a:bodyPr>
            <a:spAutoFit/>
          </a:bodyPr>
          <a:lstStyle/>
          <a:p>
            <a:pPr>
              <a:spcBef>
                <a:spcPct val="50000"/>
              </a:spcBef>
            </a:pPr>
            <a:r>
              <a:rPr lang="en-US" sz="1000" b="0"/>
              <a:t>Hagedorn, </a:t>
            </a:r>
            <a:r>
              <a:rPr lang="en-US" sz="1000" b="0">
                <a:hlinkClick r:id="rId11"/>
              </a:rPr>
              <a:t>S. Fraustchi</a:t>
            </a:r>
            <a:r>
              <a:rPr lang="en-US" sz="1000" b="0"/>
              <a:t>, Phys.Rev.D3:2821-2834,1971 </a:t>
            </a:r>
          </a:p>
        </p:txBody>
      </p:sp>
      <p:sp>
        <p:nvSpPr>
          <p:cNvPr id="215054" name="Text Box 14"/>
          <p:cNvSpPr txBox="1">
            <a:spLocks noChangeArrowheads="1"/>
          </p:cNvSpPr>
          <p:nvPr/>
        </p:nvSpPr>
        <p:spPr bwMode="auto">
          <a:xfrm>
            <a:off x="2514600" y="76200"/>
            <a:ext cx="4001416" cy="584775"/>
          </a:xfrm>
          <a:prstGeom prst="rect">
            <a:avLst/>
          </a:prstGeom>
          <a:noFill/>
          <a:ln w="9525">
            <a:noFill/>
            <a:miter lim="800000"/>
            <a:headEnd/>
            <a:tailEnd/>
          </a:ln>
          <a:effectLst/>
        </p:spPr>
        <p:txBody>
          <a:bodyPr wrap="none">
            <a:spAutoFit/>
          </a:bodyPr>
          <a:lstStyle/>
          <a:p>
            <a:r>
              <a:rPr lang="en-US" sz="3200" b="0" u="sng" dirty="0"/>
              <a:t>Limiting Temperature</a:t>
            </a:r>
          </a:p>
        </p:txBody>
      </p:sp>
    </p:spTree>
    <p:extLst>
      <p:ext uri="{BB962C8B-B14F-4D97-AF65-F5344CB8AC3E}">
        <p14:creationId xmlns:p14="http://schemas.microsoft.com/office/powerpoint/2010/main" val="1971211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a:spLocks noGrp="1"/>
          </p:cNvSpPr>
          <p:nvPr>
            <p:ph type="sldNum" sz="quarter" idx="12"/>
          </p:nvPr>
        </p:nvSpPr>
        <p:spPr/>
        <p:txBody>
          <a:bodyPr/>
          <a:lstStyle/>
          <a:p>
            <a:fld id="{1B87BC7E-4886-4734-BC14-A70241C63543}" type="slidenum">
              <a:rPr lang="en-US"/>
              <a:pPr/>
              <a:t>114</a:t>
            </a:fld>
            <a:endParaRPr lang="en-US"/>
          </a:p>
        </p:txBody>
      </p:sp>
      <p:sp>
        <p:nvSpPr>
          <p:cNvPr id="225284" name="Rectangle 4"/>
          <p:cNvSpPr>
            <a:spLocks noGrp="1" noChangeArrowheads="1"/>
          </p:cNvSpPr>
          <p:nvPr>
            <p:ph type="title"/>
          </p:nvPr>
        </p:nvSpPr>
        <p:spPr>
          <a:xfrm>
            <a:off x="457200" y="-152400"/>
            <a:ext cx="8229600" cy="1143000"/>
          </a:xfrm>
        </p:spPr>
        <p:txBody>
          <a:bodyPr/>
          <a:lstStyle/>
          <a:p>
            <a:r>
              <a:rPr lang="en-US" sz="4000" u="sng" dirty="0"/>
              <a:t>Approximate Chiral Symmetry</a:t>
            </a:r>
          </a:p>
        </p:txBody>
      </p:sp>
      <p:pic>
        <p:nvPicPr>
          <p:cNvPr id="225286" name="Picture 6"/>
          <p:cNvPicPr>
            <a:picLocks noChangeAspect="1" noChangeArrowheads="1"/>
          </p:cNvPicPr>
          <p:nvPr/>
        </p:nvPicPr>
        <p:blipFill>
          <a:blip r:embed="rId2" cstate="print"/>
          <a:srcRect/>
          <a:stretch>
            <a:fillRect/>
          </a:stretch>
        </p:blipFill>
        <p:spPr bwMode="auto">
          <a:xfrm>
            <a:off x="914400" y="3810000"/>
            <a:ext cx="3048000" cy="2690813"/>
          </a:xfrm>
          <a:prstGeom prst="rect">
            <a:avLst/>
          </a:prstGeom>
          <a:noFill/>
          <a:ln w="9525">
            <a:noFill/>
            <a:miter lim="800000"/>
            <a:headEnd/>
            <a:tailEnd/>
          </a:ln>
          <a:effectLst/>
        </p:spPr>
      </p:pic>
      <p:sp>
        <p:nvSpPr>
          <p:cNvPr id="225287" name="Text Box 7"/>
          <p:cNvSpPr txBox="1">
            <a:spLocks noChangeArrowheads="1"/>
          </p:cNvSpPr>
          <p:nvPr/>
        </p:nvSpPr>
        <p:spPr bwMode="auto">
          <a:xfrm>
            <a:off x="2133600" y="6461125"/>
            <a:ext cx="1908175" cy="396875"/>
          </a:xfrm>
          <a:prstGeom prst="rect">
            <a:avLst/>
          </a:prstGeom>
          <a:noFill/>
          <a:ln w="9525">
            <a:noFill/>
            <a:miter lim="800000"/>
            <a:headEnd/>
            <a:tailEnd/>
          </a:ln>
          <a:effectLst/>
        </p:spPr>
        <p:txBody>
          <a:bodyPr wrap="none">
            <a:spAutoFit/>
          </a:bodyPr>
          <a:lstStyle/>
          <a:p>
            <a:pPr eaLnBrk="0" hangingPunct="0"/>
            <a:r>
              <a:rPr lang="en-US" sz="2000" b="0">
                <a:latin typeface="Times New Roman" pitchFamily="18" charset="0"/>
                <a:cs typeface="Times New Roman (Hebrew)" charset="-79"/>
              </a:rPr>
              <a:t>1.0               T/T</a:t>
            </a:r>
            <a:r>
              <a:rPr lang="en-US" sz="2000" b="0" baseline="-25000">
                <a:latin typeface="Times New Roman" pitchFamily="18" charset="0"/>
                <a:cs typeface="Times New Roman (Hebrew)" charset="-79"/>
              </a:rPr>
              <a:t>c</a:t>
            </a:r>
          </a:p>
        </p:txBody>
      </p:sp>
      <p:pic>
        <p:nvPicPr>
          <p:cNvPr id="225292" name="Picture 12"/>
          <p:cNvPicPr>
            <a:picLocks noGrp="1" noChangeAspect="1" noChangeArrowheads="1"/>
          </p:cNvPicPr>
          <p:nvPr>
            <p:ph sz="half" idx="4294967295"/>
          </p:nvPr>
        </p:nvPicPr>
        <p:blipFill>
          <a:blip r:embed="rId3" cstate="print"/>
          <a:srcRect t="5714" r="47453" b="44286"/>
          <a:stretch>
            <a:fillRect/>
          </a:stretch>
        </p:blipFill>
        <p:spPr bwMode="auto">
          <a:xfrm>
            <a:off x="4724400" y="3683000"/>
            <a:ext cx="3527425" cy="3098800"/>
          </a:xfrm>
          <a:prstGeom prst="rect">
            <a:avLst/>
          </a:prstGeom>
          <a:noFill/>
          <a:ln>
            <a:miter lim="800000"/>
            <a:headEnd/>
            <a:tailEnd/>
          </a:ln>
        </p:spPr>
      </p:pic>
      <p:sp>
        <p:nvSpPr>
          <p:cNvPr id="225293" name="Line 13"/>
          <p:cNvSpPr>
            <a:spLocks noChangeShapeType="1"/>
          </p:cNvSpPr>
          <p:nvPr/>
        </p:nvSpPr>
        <p:spPr bwMode="auto">
          <a:xfrm>
            <a:off x="10096500" y="3584575"/>
            <a:ext cx="0" cy="2325688"/>
          </a:xfrm>
          <a:prstGeom prst="line">
            <a:avLst/>
          </a:prstGeom>
          <a:noFill/>
          <a:ln w="9525">
            <a:solidFill>
              <a:schemeClr val="bg2"/>
            </a:solidFill>
            <a:round/>
            <a:headEnd/>
            <a:tailEnd/>
          </a:ln>
          <a:effectLst/>
        </p:spPr>
        <p:txBody>
          <a:bodyPr/>
          <a:lstStyle/>
          <a:p>
            <a:endParaRPr lang="en-US"/>
          </a:p>
        </p:txBody>
      </p:sp>
      <p:sp>
        <p:nvSpPr>
          <p:cNvPr id="225294" name="Text Box 14"/>
          <p:cNvSpPr txBox="1">
            <a:spLocks noChangeArrowheads="1"/>
          </p:cNvSpPr>
          <p:nvPr/>
        </p:nvSpPr>
        <p:spPr bwMode="auto">
          <a:xfrm>
            <a:off x="6934200" y="5410200"/>
            <a:ext cx="1200150" cy="457200"/>
          </a:xfrm>
          <a:prstGeom prst="rect">
            <a:avLst/>
          </a:prstGeom>
          <a:noFill/>
          <a:ln w="9525">
            <a:noFill/>
            <a:miter lim="800000"/>
            <a:headEnd/>
            <a:tailEnd/>
          </a:ln>
          <a:effectLst/>
        </p:spPr>
        <p:txBody>
          <a:bodyPr wrap="none">
            <a:spAutoFit/>
          </a:bodyPr>
          <a:lstStyle/>
          <a:p>
            <a:pPr eaLnBrk="0" hangingPunct="0"/>
            <a:r>
              <a:rPr kumimoji="1" lang="en-US" sz="2400" i="1">
                <a:solidFill>
                  <a:srgbClr val="990099"/>
                </a:solidFill>
                <a:latin typeface="Times New Roman" pitchFamily="18" charset="0"/>
                <a:cs typeface="Times New Roman (Hebrew)" charset="-79"/>
              </a:rPr>
              <a:t>T=1.4T</a:t>
            </a:r>
            <a:r>
              <a:rPr kumimoji="1" lang="en-US" sz="2400" i="1" baseline="-25000">
                <a:solidFill>
                  <a:srgbClr val="990099"/>
                </a:solidFill>
                <a:latin typeface="Times New Roman" pitchFamily="18" charset="0"/>
                <a:cs typeface="Times New Roman (Hebrew)" charset="-79"/>
              </a:rPr>
              <a:t>c</a:t>
            </a:r>
          </a:p>
        </p:txBody>
      </p:sp>
      <p:sp>
        <p:nvSpPr>
          <p:cNvPr id="225301" name="Text Box 21"/>
          <p:cNvSpPr txBox="1">
            <a:spLocks noChangeArrowheads="1"/>
          </p:cNvSpPr>
          <p:nvPr/>
        </p:nvSpPr>
        <p:spPr bwMode="auto">
          <a:xfrm>
            <a:off x="381000" y="838200"/>
            <a:ext cx="8458200" cy="3013075"/>
          </a:xfrm>
          <a:prstGeom prst="rect">
            <a:avLst/>
          </a:prstGeom>
          <a:noFill/>
          <a:ln w="9525">
            <a:noFill/>
            <a:miter lim="800000"/>
            <a:headEnd/>
            <a:tailEnd/>
          </a:ln>
          <a:effectLst/>
        </p:spPr>
        <p:txBody>
          <a:bodyPr>
            <a:spAutoFit/>
          </a:bodyPr>
          <a:lstStyle/>
          <a:p>
            <a:r>
              <a:rPr lang="en-US" sz="2400" b="0"/>
              <a:t>Up and Down quarks have very small neutral current masses (&lt; 15 MeV).  These masses are of interest to electroweak symmetry breaking  (i.e. Higgs).</a:t>
            </a:r>
          </a:p>
          <a:p>
            <a:r>
              <a:rPr lang="en-US" sz="2400" b="0">
                <a:solidFill>
                  <a:schemeClr val="accent2"/>
                </a:solidFill>
              </a:rPr>
              <a:t>However, there is spontaneous breaking of chiral symmetry in the QCD vacuum we live in.  A condensate of qqbar pairs results in the observed hadronic masses.</a:t>
            </a:r>
          </a:p>
          <a:p>
            <a:r>
              <a:rPr lang="en-US" sz="2400" b="0">
                <a:solidFill>
                  <a:srgbClr val="FF0000"/>
                </a:solidFill>
              </a:rPr>
              <a:t>At high temperature this condensate goes away and thus hadronic masses should change near the transition.</a:t>
            </a:r>
          </a:p>
        </p:txBody>
      </p:sp>
    </p:spTree>
    <p:extLst>
      <p:ext uri="{BB962C8B-B14F-4D97-AF65-F5344CB8AC3E}">
        <p14:creationId xmlns:p14="http://schemas.microsoft.com/office/powerpoint/2010/main" val="21734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0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2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530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29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5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5D1FCFD8-FF4A-4544-AE35-260C6E07F7E6}" type="slidenum">
              <a:rPr lang="en-US"/>
              <a:pPr/>
              <a:t>115</a:t>
            </a:fld>
            <a:endParaRPr lang="en-US"/>
          </a:p>
        </p:txBody>
      </p:sp>
      <p:sp>
        <p:nvSpPr>
          <p:cNvPr id="135170"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r>
              <a:rPr lang="en-US" sz="6600" b="0" dirty="0">
                <a:solidFill>
                  <a:schemeClr val="bg1"/>
                </a:solidFill>
              </a:rPr>
              <a:t>What Are</a:t>
            </a:r>
          </a:p>
          <a:p>
            <a:pPr algn="ctr"/>
            <a:r>
              <a:rPr lang="en-US" sz="6600" b="0" dirty="0">
                <a:solidFill>
                  <a:schemeClr val="bg1"/>
                </a:solidFill>
              </a:rPr>
              <a:t>We Colliding - </a:t>
            </a:r>
          </a:p>
          <a:p>
            <a:pPr algn="ctr"/>
            <a:r>
              <a:rPr lang="en-US" sz="6600" b="0" dirty="0">
                <a:solidFill>
                  <a:schemeClr val="bg1"/>
                </a:solidFill>
              </a:rPr>
              <a:t>Protons and Nuclei?</a:t>
            </a:r>
          </a:p>
        </p:txBody>
      </p:sp>
    </p:spTree>
    <p:extLst>
      <p:ext uri="{BB962C8B-B14F-4D97-AF65-F5344CB8AC3E}">
        <p14:creationId xmlns:p14="http://schemas.microsoft.com/office/powerpoint/2010/main" val="29066632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6B613630-7F62-404F-BE41-6037F7BAB1E3}" type="slidenum">
              <a:rPr lang="en-US"/>
              <a:pPr/>
              <a:t>116</a:t>
            </a:fld>
            <a:endParaRPr lang="en-US"/>
          </a:p>
        </p:txBody>
      </p:sp>
      <p:sp>
        <p:nvSpPr>
          <p:cNvPr id="157700" name="Text Box 4"/>
          <p:cNvSpPr txBox="1">
            <a:spLocks noChangeArrowheads="1"/>
          </p:cNvSpPr>
          <p:nvPr/>
        </p:nvSpPr>
        <p:spPr bwMode="auto">
          <a:xfrm>
            <a:off x="304800" y="5153025"/>
            <a:ext cx="8153400" cy="1552575"/>
          </a:xfrm>
          <a:prstGeom prst="rect">
            <a:avLst/>
          </a:prstGeom>
          <a:noFill/>
          <a:ln w="9525" algn="ctr">
            <a:noFill/>
            <a:miter lim="800000"/>
            <a:headEnd/>
            <a:tailEnd/>
          </a:ln>
          <a:effectLst/>
        </p:spPr>
        <p:txBody>
          <a:bodyPr>
            <a:spAutoFit/>
          </a:bodyPr>
          <a:lstStyle/>
          <a:p>
            <a:pPr eaLnBrk="0" hangingPunct="0"/>
            <a:r>
              <a:rPr lang="en-US" sz="2400" b="0">
                <a:cs typeface="Arial" charset="0"/>
              </a:rPr>
              <a:t>When protons are viewed at short wavelength, there is a large increase in low x gluons.  </a:t>
            </a:r>
          </a:p>
          <a:p>
            <a:pPr eaLnBrk="0" hangingPunct="0"/>
            <a:endParaRPr lang="en-US" sz="2400" b="0">
              <a:cs typeface="Arial" charset="0"/>
            </a:endParaRPr>
          </a:p>
          <a:p>
            <a:pPr eaLnBrk="0" hangingPunct="0"/>
            <a:r>
              <a:rPr lang="en-US" sz="2400" b="0">
                <a:cs typeface="Arial" charset="0"/>
              </a:rPr>
              <a:t>Is there a limit to the low x gluon density?</a:t>
            </a:r>
          </a:p>
        </p:txBody>
      </p:sp>
      <p:pic>
        <p:nvPicPr>
          <p:cNvPr id="157702" name="Picture 6" descr="partons-prev1"/>
          <p:cNvPicPr>
            <a:picLocks noChangeAspect="1" noChangeArrowheads="1"/>
          </p:cNvPicPr>
          <p:nvPr/>
        </p:nvPicPr>
        <p:blipFill>
          <a:blip r:embed="rId2" cstate="print"/>
          <a:srcRect/>
          <a:stretch>
            <a:fillRect/>
          </a:stretch>
        </p:blipFill>
        <p:spPr bwMode="auto">
          <a:xfrm>
            <a:off x="2635250" y="1066800"/>
            <a:ext cx="3689350" cy="3962400"/>
          </a:xfrm>
          <a:prstGeom prst="rect">
            <a:avLst/>
          </a:prstGeom>
          <a:noFill/>
        </p:spPr>
      </p:pic>
      <p:sp>
        <p:nvSpPr>
          <p:cNvPr id="157703" name="Oval 7"/>
          <p:cNvSpPr>
            <a:spLocks noChangeArrowheads="1"/>
          </p:cNvSpPr>
          <p:nvPr/>
        </p:nvSpPr>
        <p:spPr bwMode="auto">
          <a:xfrm>
            <a:off x="3429000" y="2667000"/>
            <a:ext cx="914400" cy="457200"/>
          </a:xfrm>
          <a:prstGeom prst="ellipse">
            <a:avLst/>
          </a:prstGeom>
          <a:noFill/>
          <a:ln w="38100">
            <a:solidFill>
              <a:srgbClr val="FF0000"/>
            </a:solidFill>
            <a:round/>
            <a:headEnd/>
            <a:tailEnd/>
          </a:ln>
          <a:effectLst/>
        </p:spPr>
        <p:txBody>
          <a:bodyPr wrap="none" anchor="ctr"/>
          <a:lstStyle/>
          <a:p>
            <a:endParaRPr lang="en-US"/>
          </a:p>
        </p:txBody>
      </p:sp>
      <p:sp>
        <p:nvSpPr>
          <p:cNvPr id="157704" name="Text Box 8"/>
          <p:cNvSpPr txBox="1">
            <a:spLocks noChangeArrowheads="1"/>
          </p:cNvSpPr>
          <p:nvPr/>
        </p:nvSpPr>
        <p:spPr bwMode="auto">
          <a:xfrm>
            <a:off x="2362200" y="152400"/>
            <a:ext cx="4194175" cy="701675"/>
          </a:xfrm>
          <a:prstGeom prst="rect">
            <a:avLst/>
          </a:prstGeom>
          <a:noFill/>
          <a:ln w="9525">
            <a:noFill/>
            <a:miter lim="800000"/>
            <a:headEnd/>
            <a:tailEnd/>
          </a:ln>
          <a:effectLst/>
        </p:spPr>
        <p:txBody>
          <a:bodyPr wrap="none">
            <a:spAutoFit/>
          </a:bodyPr>
          <a:lstStyle/>
          <a:p>
            <a:r>
              <a:rPr lang="en-US" sz="4000" b="0" u="sng"/>
              <a:t>Limitless Gluons?</a:t>
            </a:r>
          </a:p>
        </p:txBody>
      </p:sp>
    </p:spTree>
    <p:extLst>
      <p:ext uri="{BB962C8B-B14F-4D97-AF65-F5344CB8AC3E}">
        <p14:creationId xmlns:p14="http://schemas.microsoft.com/office/powerpoint/2010/main" val="83188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4"/>
          <p:cNvSpPr>
            <a:spLocks noGrp="1"/>
          </p:cNvSpPr>
          <p:nvPr>
            <p:ph type="sldNum" sz="quarter" idx="12"/>
          </p:nvPr>
        </p:nvSpPr>
        <p:spPr/>
        <p:txBody>
          <a:bodyPr/>
          <a:lstStyle/>
          <a:p>
            <a:fld id="{C6A1A88C-B1D1-4561-A688-90464DD16AF7}" type="slidenum">
              <a:rPr lang="en-US"/>
              <a:pPr/>
              <a:t>117</a:t>
            </a:fld>
            <a:endParaRPr lang="en-US"/>
          </a:p>
        </p:txBody>
      </p:sp>
      <p:sp>
        <p:nvSpPr>
          <p:cNvPr id="233474" name="Rectangle 2"/>
          <p:cNvSpPr>
            <a:spLocks noGrp="1" noChangeArrowheads="1"/>
          </p:cNvSpPr>
          <p:nvPr>
            <p:ph type="title"/>
          </p:nvPr>
        </p:nvSpPr>
        <p:spPr>
          <a:xfrm>
            <a:off x="457200" y="0"/>
            <a:ext cx="8229600" cy="914400"/>
          </a:xfrm>
        </p:spPr>
        <p:txBody>
          <a:bodyPr/>
          <a:lstStyle/>
          <a:p>
            <a:r>
              <a:rPr lang="en-US" sz="4000" u="sng" dirty="0"/>
              <a:t>What about Nuclei?</a:t>
            </a:r>
          </a:p>
        </p:txBody>
      </p:sp>
      <p:graphicFrame>
        <p:nvGraphicFramePr>
          <p:cNvPr id="233475" name="Object 3"/>
          <p:cNvGraphicFramePr>
            <a:graphicFrameLocks noChangeAspect="1"/>
          </p:cNvGraphicFramePr>
          <p:nvPr/>
        </p:nvGraphicFramePr>
        <p:xfrm>
          <a:off x="1557338" y="3275013"/>
          <a:ext cx="231775" cy="163512"/>
        </p:xfrm>
        <a:graphic>
          <a:graphicData uri="http://schemas.openxmlformats.org/presentationml/2006/ole">
            <mc:AlternateContent xmlns:mc="http://schemas.openxmlformats.org/markup-compatibility/2006">
              <mc:Choice xmlns:v="urn:schemas-microsoft-com:vml" Requires="v">
                <p:oleObj spid="_x0000_s923792" name="Photo Editor Photo" r:id="rId3" imgW="666667" imgH="485586" progId="">
                  <p:embed/>
                </p:oleObj>
              </mc:Choice>
              <mc:Fallback>
                <p:oleObj name="Photo Editor Photo" r:id="rId3" imgW="666667" imgH="485586" progId="">
                  <p:embed/>
                  <p:pic>
                    <p:nvPicPr>
                      <p:cNvPr id="23347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338" y="3275013"/>
                        <a:ext cx="231775" cy="16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3476" name="Object 4"/>
          <p:cNvGraphicFramePr>
            <a:graphicFrameLocks noChangeAspect="1"/>
          </p:cNvGraphicFramePr>
          <p:nvPr/>
        </p:nvGraphicFramePr>
        <p:xfrm>
          <a:off x="2836863" y="4886325"/>
          <a:ext cx="558800" cy="215900"/>
        </p:xfrm>
        <a:graphic>
          <a:graphicData uri="http://schemas.openxmlformats.org/presentationml/2006/ole">
            <mc:AlternateContent xmlns:mc="http://schemas.openxmlformats.org/markup-compatibility/2006">
              <mc:Choice xmlns:v="urn:schemas-microsoft-com:vml" Requires="v">
                <p:oleObj spid="_x0000_s923793" name="Equation" r:id="rId5" imgW="558720" imgH="215640" progId="">
                  <p:embed/>
                </p:oleObj>
              </mc:Choice>
              <mc:Fallback>
                <p:oleObj name="Equation" r:id="rId5" imgW="558720" imgH="215640" progId="">
                  <p:embed/>
                  <p:pic>
                    <p:nvPicPr>
                      <p:cNvPr id="23347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6863" y="4886325"/>
                        <a:ext cx="5588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3477" name="Object 5"/>
          <p:cNvGraphicFramePr>
            <a:graphicFrameLocks noChangeAspect="1"/>
          </p:cNvGraphicFramePr>
          <p:nvPr/>
        </p:nvGraphicFramePr>
        <p:xfrm>
          <a:off x="1409700" y="4886325"/>
          <a:ext cx="546100" cy="215900"/>
        </p:xfrm>
        <a:graphic>
          <a:graphicData uri="http://schemas.openxmlformats.org/presentationml/2006/ole">
            <mc:AlternateContent xmlns:mc="http://schemas.openxmlformats.org/markup-compatibility/2006">
              <mc:Choice xmlns:v="urn:schemas-microsoft-com:vml" Requires="v">
                <p:oleObj spid="_x0000_s923794" name="Equation" r:id="rId7" imgW="545760" imgH="215640" progId="">
                  <p:embed/>
                </p:oleObj>
              </mc:Choice>
              <mc:Fallback>
                <p:oleObj name="Equation" r:id="rId7" imgW="545760" imgH="215640" progId="">
                  <p:embed/>
                  <p:pic>
                    <p:nvPicPr>
                      <p:cNvPr id="233477"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4886325"/>
                        <a:ext cx="5461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3478" name="Oval 6"/>
          <p:cNvSpPr>
            <a:spLocks noChangeArrowheads="1"/>
          </p:cNvSpPr>
          <p:nvPr/>
        </p:nvSpPr>
        <p:spPr bwMode="auto">
          <a:xfrm>
            <a:off x="2865438" y="2667000"/>
            <a:ext cx="495300" cy="2114550"/>
          </a:xfrm>
          <a:prstGeom prst="ellipse">
            <a:avLst/>
          </a:prstGeom>
          <a:noFill/>
          <a:ln w="19050">
            <a:solidFill>
              <a:srgbClr val="000000"/>
            </a:solidFill>
            <a:round/>
            <a:headEnd/>
            <a:tailEnd/>
          </a:ln>
          <a:effectLst/>
        </p:spPr>
        <p:txBody>
          <a:bodyPr wrap="none" anchor="ctr"/>
          <a:lstStyle/>
          <a:p>
            <a:endParaRPr lang="en-US"/>
          </a:p>
        </p:txBody>
      </p:sp>
      <p:sp>
        <p:nvSpPr>
          <p:cNvPr id="233479" name="Oval 7"/>
          <p:cNvSpPr>
            <a:spLocks noChangeAspect="1" noChangeArrowheads="1"/>
          </p:cNvSpPr>
          <p:nvPr/>
        </p:nvSpPr>
        <p:spPr bwMode="auto">
          <a:xfrm>
            <a:off x="2978150" y="2816225"/>
            <a:ext cx="274638" cy="301625"/>
          </a:xfrm>
          <a:prstGeom prst="ellipse">
            <a:avLst/>
          </a:prstGeom>
          <a:noFill/>
          <a:ln w="28575">
            <a:solidFill>
              <a:schemeClr val="tx1"/>
            </a:solidFill>
            <a:prstDash val="sysDot"/>
            <a:round/>
            <a:headEnd/>
            <a:tailEnd/>
          </a:ln>
          <a:effectLst/>
        </p:spPr>
        <p:txBody>
          <a:bodyPr wrap="none" anchor="ctr"/>
          <a:lstStyle/>
          <a:p>
            <a:endParaRPr lang="en-US"/>
          </a:p>
        </p:txBody>
      </p:sp>
      <p:sp>
        <p:nvSpPr>
          <p:cNvPr id="233480" name="Oval 8"/>
          <p:cNvSpPr>
            <a:spLocks noChangeAspect="1" noChangeArrowheads="1"/>
          </p:cNvSpPr>
          <p:nvPr/>
        </p:nvSpPr>
        <p:spPr bwMode="auto">
          <a:xfrm>
            <a:off x="2978150" y="3187700"/>
            <a:ext cx="274638" cy="301625"/>
          </a:xfrm>
          <a:prstGeom prst="ellipse">
            <a:avLst/>
          </a:prstGeom>
          <a:noFill/>
          <a:ln w="28575">
            <a:solidFill>
              <a:schemeClr val="bg2"/>
            </a:solidFill>
            <a:prstDash val="sysDot"/>
            <a:round/>
            <a:headEnd/>
            <a:tailEnd/>
          </a:ln>
          <a:effectLst/>
        </p:spPr>
        <p:txBody>
          <a:bodyPr wrap="none" anchor="ctr"/>
          <a:lstStyle/>
          <a:p>
            <a:endParaRPr lang="en-US"/>
          </a:p>
        </p:txBody>
      </p:sp>
      <p:sp>
        <p:nvSpPr>
          <p:cNvPr id="233481" name="Oval 9"/>
          <p:cNvSpPr>
            <a:spLocks noChangeAspect="1" noChangeArrowheads="1"/>
          </p:cNvSpPr>
          <p:nvPr/>
        </p:nvSpPr>
        <p:spPr bwMode="auto">
          <a:xfrm>
            <a:off x="2978150" y="3586163"/>
            <a:ext cx="274638" cy="301625"/>
          </a:xfrm>
          <a:prstGeom prst="ellipse">
            <a:avLst/>
          </a:prstGeom>
          <a:noFill/>
          <a:ln w="28575">
            <a:solidFill>
              <a:srgbClr val="00FF00"/>
            </a:solidFill>
            <a:prstDash val="sysDot"/>
            <a:round/>
            <a:headEnd/>
            <a:tailEnd/>
          </a:ln>
          <a:effectLst/>
        </p:spPr>
        <p:txBody>
          <a:bodyPr wrap="none" anchor="ctr"/>
          <a:lstStyle/>
          <a:p>
            <a:endParaRPr lang="en-US"/>
          </a:p>
        </p:txBody>
      </p:sp>
      <p:sp>
        <p:nvSpPr>
          <p:cNvPr id="233482" name="Oval 10"/>
          <p:cNvSpPr>
            <a:spLocks noChangeAspect="1" noChangeArrowheads="1"/>
          </p:cNvSpPr>
          <p:nvPr/>
        </p:nvSpPr>
        <p:spPr bwMode="auto">
          <a:xfrm>
            <a:off x="2978150" y="3952875"/>
            <a:ext cx="274638" cy="301625"/>
          </a:xfrm>
          <a:prstGeom prst="ellipse">
            <a:avLst/>
          </a:prstGeom>
          <a:noFill/>
          <a:ln w="28575">
            <a:solidFill>
              <a:srgbClr val="FF3399"/>
            </a:solidFill>
            <a:prstDash val="sysDot"/>
            <a:round/>
            <a:headEnd/>
            <a:tailEnd/>
          </a:ln>
          <a:effectLst/>
        </p:spPr>
        <p:txBody>
          <a:bodyPr wrap="none" anchor="ctr"/>
          <a:lstStyle/>
          <a:p>
            <a:endParaRPr lang="en-US"/>
          </a:p>
        </p:txBody>
      </p:sp>
      <p:sp>
        <p:nvSpPr>
          <p:cNvPr id="233483" name="Oval 11"/>
          <p:cNvSpPr>
            <a:spLocks noChangeAspect="1" noChangeArrowheads="1"/>
          </p:cNvSpPr>
          <p:nvPr/>
        </p:nvSpPr>
        <p:spPr bwMode="auto">
          <a:xfrm>
            <a:off x="2978150" y="4364038"/>
            <a:ext cx="274638" cy="301625"/>
          </a:xfrm>
          <a:prstGeom prst="ellipse">
            <a:avLst/>
          </a:prstGeom>
          <a:noFill/>
          <a:ln w="28575">
            <a:solidFill>
              <a:srgbClr val="3399FF"/>
            </a:solidFill>
            <a:prstDash val="sysDot"/>
            <a:round/>
            <a:headEnd/>
            <a:tailEnd/>
          </a:ln>
          <a:effectLst/>
        </p:spPr>
        <p:txBody>
          <a:bodyPr wrap="none" anchor="ctr"/>
          <a:lstStyle/>
          <a:p>
            <a:endParaRPr lang="en-US"/>
          </a:p>
        </p:txBody>
      </p:sp>
      <p:sp>
        <p:nvSpPr>
          <p:cNvPr id="233484" name="Oval 12"/>
          <p:cNvSpPr>
            <a:spLocks noChangeArrowheads="1"/>
          </p:cNvSpPr>
          <p:nvPr/>
        </p:nvSpPr>
        <p:spPr bwMode="auto">
          <a:xfrm>
            <a:off x="1431925" y="2708275"/>
            <a:ext cx="495300" cy="2114550"/>
          </a:xfrm>
          <a:prstGeom prst="ellipse">
            <a:avLst/>
          </a:prstGeom>
          <a:noFill/>
          <a:ln w="19050">
            <a:solidFill>
              <a:srgbClr val="000000"/>
            </a:solidFill>
            <a:round/>
            <a:headEnd/>
            <a:tailEnd/>
          </a:ln>
          <a:effectLst/>
        </p:spPr>
        <p:txBody>
          <a:bodyPr wrap="none" anchor="ctr"/>
          <a:lstStyle/>
          <a:p>
            <a:endParaRPr lang="en-US"/>
          </a:p>
        </p:txBody>
      </p:sp>
      <p:graphicFrame>
        <p:nvGraphicFramePr>
          <p:cNvPr id="233485" name="Object 13"/>
          <p:cNvGraphicFramePr>
            <a:graphicFrameLocks noChangeAspect="1"/>
          </p:cNvGraphicFramePr>
          <p:nvPr/>
        </p:nvGraphicFramePr>
        <p:xfrm>
          <a:off x="1558925" y="2924175"/>
          <a:ext cx="231775" cy="163513"/>
        </p:xfrm>
        <a:graphic>
          <a:graphicData uri="http://schemas.openxmlformats.org/presentationml/2006/ole">
            <mc:AlternateContent xmlns:mc="http://schemas.openxmlformats.org/markup-compatibility/2006">
              <mc:Choice xmlns:v="urn:schemas-microsoft-com:vml" Requires="v">
                <p:oleObj spid="_x0000_s923795" name="Photo Editor Photo" r:id="rId9" imgW="666667" imgH="485586" progId="">
                  <p:embed/>
                </p:oleObj>
              </mc:Choice>
              <mc:Fallback>
                <p:oleObj name="Photo Editor Photo" r:id="rId9" imgW="666667" imgH="485586" progId="">
                  <p:embed/>
                  <p:pic>
                    <p:nvPicPr>
                      <p:cNvPr id="233485"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8925" y="2924175"/>
                        <a:ext cx="231775"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3486" name="Oval 14"/>
          <p:cNvSpPr>
            <a:spLocks noChangeAspect="1" noChangeArrowheads="1"/>
          </p:cNvSpPr>
          <p:nvPr/>
        </p:nvSpPr>
        <p:spPr bwMode="auto">
          <a:xfrm>
            <a:off x="1395413" y="4376738"/>
            <a:ext cx="547687" cy="304800"/>
          </a:xfrm>
          <a:prstGeom prst="ellipse">
            <a:avLst/>
          </a:prstGeom>
          <a:noFill/>
          <a:ln w="28575">
            <a:solidFill>
              <a:srgbClr val="3399FF"/>
            </a:solidFill>
            <a:prstDash val="sysDot"/>
            <a:round/>
            <a:headEnd/>
            <a:tailEnd/>
          </a:ln>
          <a:effectLst/>
        </p:spPr>
        <p:txBody>
          <a:bodyPr wrap="none" anchor="ctr"/>
          <a:lstStyle/>
          <a:p>
            <a:endParaRPr lang="en-US"/>
          </a:p>
        </p:txBody>
      </p:sp>
      <p:sp>
        <p:nvSpPr>
          <p:cNvPr id="233487" name="Oval 15"/>
          <p:cNvSpPr>
            <a:spLocks noChangeAspect="1" noChangeArrowheads="1"/>
          </p:cNvSpPr>
          <p:nvPr/>
        </p:nvSpPr>
        <p:spPr bwMode="auto">
          <a:xfrm>
            <a:off x="1401763" y="3995738"/>
            <a:ext cx="547687" cy="271462"/>
          </a:xfrm>
          <a:prstGeom prst="ellipse">
            <a:avLst/>
          </a:prstGeom>
          <a:noFill/>
          <a:ln w="28575">
            <a:solidFill>
              <a:srgbClr val="FF33CC"/>
            </a:solidFill>
            <a:prstDash val="sysDot"/>
            <a:round/>
            <a:headEnd/>
            <a:tailEnd/>
          </a:ln>
          <a:effectLst/>
        </p:spPr>
        <p:txBody>
          <a:bodyPr wrap="none" anchor="ctr"/>
          <a:lstStyle/>
          <a:p>
            <a:endParaRPr lang="en-US"/>
          </a:p>
        </p:txBody>
      </p:sp>
      <p:sp>
        <p:nvSpPr>
          <p:cNvPr id="233488" name="Oval 16"/>
          <p:cNvSpPr>
            <a:spLocks noChangeAspect="1" noChangeArrowheads="1"/>
          </p:cNvSpPr>
          <p:nvPr/>
        </p:nvSpPr>
        <p:spPr bwMode="auto">
          <a:xfrm>
            <a:off x="1395413" y="3614738"/>
            <a:ext cx="547687" cy="257175"/>
          </a:xfrm>
          <a:prstGeom prst="ellipse">
            <a:avLst/>
          </a:prstGeom>
          <a:noFill/>
          <a:ln w="28575">
            <a:solidFill>
              <a:srgbClr val="00FF00"/>
            </a:solidFill>
            <a:prstDash val="sysDot"/>
            <a:round/>
            <a:headEnd/>
            <a:tailEnd/>
          </a:ln>
          <a:effectLst/>
        </p:spPr>
        <p:txBody>
          <a:bodyPr wrap="none" anchor="ctr"/>
          <a:lstStyle/>
          <a:p>
            <a:pPr algn="ctr" eaLnBrk="0" hangingPunct="0"/>
            <a:endParaRPr lang="en-US" sz="3200">
              <a:solidFill>
                <a:schemeClr val="accent1"/>
              </a:solidFill>
            </a:endParaRPr>
          </a:p>
        </p:txBody>
      </p:sp>
      <p:sp>
        <p:nvSpPr>
          <p:cNvPr id="233489" name="Oval 17"/>
          <p:cNvSpPr>
            <a:spLocks noChangeAspect="1" noChangeArrowheads="1"/>
          </p:cNvSpPr>
          <p:nvPr/>
        </p:nvSpPr>
        <p:spPr bwMode="auto">
          <a:xfrm>
            <a:off x="1401763" y="2895600"/>
            <a:ext cx="547687" cy="261938"/>
          </a:xfrm>
          <a:prstGeom prst="ellipse">
            <a:avLst/>
          </a:prstGeom>
          <a:noFill/>
          <a:ln w="28575">
            <a:solidFill>
              <a:schemeClr val="tx1"/>
            </a:solidFill>
            <a:prstDash val="sysDot"/>
            <a:round/>
            <a:headEnd/>
            <a:tailEnd/>
          </a:ln>
          <a:effectLst/>
        </p:spPr>
        <p:txBody>
          <a:bodyPr wrap="none" anchor="ctr"/>
          <a:lstStyle/>
          <a:p>
            <a:endParaRPr lang="en-US"/>
          </a:p>
        </p:txBody>
      </p:sp>
      <p:sp>
        <p:nvSpPr>
          <p:cNvPr id="233490" name="Line 18"/>
          <p:cNvSpPr>
            <a:spLocks noChangeShapeType="1"/>
          </p:cNvSpPr>
          <p:nvPr/>
        </p:nvSpPr>
        <p:spPr bwMode="auto">
          <a:xfrm flipH="1">
            <a:off x="2079625" y="3754438"/>
            <a:ext cx="604838" cy="0"/>
          </a:xfrm>
          <a:prstGeom prst="line">
            <a:avLst/>
          </a:prstGeom>
          <a:noFill/>
          <a:ln w="38100">
            <a:solidFill>
              <a:schemeClr val="tx1"/>
            </a:solidFill>
            <a:round/>
            <a:headEnd/>
            <a:tailEnd type="triangle" w="med" len="med"/>
          </a:ln>
          <a:effectLst/>
        </p:spPr>
        <p:txBody>
          <a:bodyPr/>
          <a:lstStyle/>
          <a:p>
            <a:endParaRPr lang="en-US"/>
          </a:p>
        </p:txBody>
      </p:sp>
      <p:graphicFrame>
        <p:nvGraphicFramePr>
          <p:cNvPr id="233491" name="Object 19"/>
          <p:cNvGraphicFramePr>
            <a:graphicFrameLocks noChangeAspect="1"/>
          </p:cNvGraphicFramePr>
          <p:nvPr/>
        </p:nvGraphicFramePr>
        <p:xfrm>
          <a:off x="1557338" y="3662363"/>
          <a:ext cx="231775" cy="163512"/>
        </p:xfrm>
        <a:graphic>
          <a:graphicData uri="http://schemas.openxmlformats.org/presentationml/2006/ole">
            <mc:AlternateContent xmlns:mc="http://schemas.openxmlformats.org/markup-compatibility/2006">
              <mc:Choice xmlns:v="urn:schemas-microsoft-com:vml" Requires="v">
                <p:oleObj spid="_x0000_s923796" name="Photo Editor Photo" r:id="rId10" imgW="666667" imgH="485586" progId="">
                  <p:embed/>
                </p:oleObj>
              </mc:Choice>
              <mc:Fallback>
                <p:oleObj name="Photo Editor Photo" r:id="rId10" imgW="666667" imgH="485586" progId="">
                  <p:embed/>
                  <p:pic>
                    <p:nvPicPr>
                      <p:cNvPr id="233491" name="Object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338" y="3662363"/>
                        <a:ext cx="231775" cy="16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3492" name="Object 20"/>
          <p:cNvGraphicFramePr>
            <a:graphicFrameLocks noChangeAspect="1"/>
          </p:cNvGraphicFramePr>
          <p:nvPr/>
        </p:nvGraphicFramePr>
        <p:xfrm>
          <a:off x="1557338" y="4059238"/>
          <a:ext cx="231775" cy="163512"/>
        </p:xfrm>
        <a:graphic>
          <a:graphicData uri="http://schemas.openxmlformats.org/presentationml/2006/ole">
            <mc:AlternateContent xmlns:mc="http://schemas.openxmlformats.org/markup-compatibility/2006">
              <mc:Choice xmlns:v="urn:schemas-microsoft-com:vml" Requires="v">
                <p:oleObj spid="_x0000_s923797" name="Photo Editor Photo" r:id="rId11" imgW="666667" imgH="485586" progId="">
                  <p:embed/>
                </p:oleObj>
              </mc:Choice>
              <mc:Fallback>
                <p:oleObj name="Photo Editor Photo" r:id="rId11" imgW="666667" imgH="485586" progId="">
                  <p:embed/>
                  <p:pic>
                    <p:nvPicPr>
                      <p:cNvPr id="233492" name="Object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338" y="4059238"/>
                        <a:ext cx="231775" cy="16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3493" name="Object 21"/>
          <p:cNvGraphicFramePr>
            <a:graphicFrameLocks noChangeAspect="1"/>
          </p:cNvGraphicFramePr>
          <p:nvPr/>
        </p:nvGraphicFramePr>
        <p:xfrm>
          <a:off x="1557338" y="4467225"/>
          <a:ext cx="231775" cy="163513"/>
        </p:xfrm>
        <a:graphic>
          <a:graphicData uri="http://schemas.openxmlformats.org/presentationml/2006/ole">
            <mc:AlternateContent xmlns:mc="http://schemas.openxmlformats.org/markup-compatibility/2006">
              <mc:Choice xmlns:v="urn:schemas-microsoft-com:vml" Requires="v">
                <p:oleObj spid="_x0000_s923798" name="Photo Editor Photo" r:id="rId12" imgW="666667" imgH="485586" progId="">
                  <p:embed/>
                </p:oleObj>
              </mc:Choice>
              <mc:Fallback>
                <p:oleObj name="Photo Editor Photo" r:id="rId12" imgW="666667" imgH="485586" progId="">
                  <p:embed/>
                  <p:pic>
                    <p:nvPicPr>
                      <p:cNvPr id="233493" name="Object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338" y="4467225"/>
                        <a:ext cx="231775"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3494" name="Object 22"/>
          <p:cNvGraphicFramePr>
            <a:graphicFrameLocks noChangeAspect="1"/>
          </p:cNvGraphicFramePr>
          <p:nvPr/>
        </p:nvGraphicFramePr>
        <p:xfrm>
          <a:off x="3000375" y="3255963"/>
          <a:ext cx="231775" cy="163512"/>
        </p:xfrm>
        <a:graphic>
          <a:graphicData uri="http://schemas.openxmlformats.org/presentationml/2006/ole">
            <mc:AlternateContent xmlns:mc="http://schemas.openxmlformats.org/markup-compatibility/2006">
              <mc:Choice xmlns:v="urn:schemas-microsoft-com:vml" Requires="v">
                <p:oleObj spid="_x0000_s923799" name="Photo Editor Photo" r:id="rId13" imgW="666667" imgH="485586" progId="">
                  <p:embed/>
                </p:oleObj>
              </mc:Choice>
              <mc:Fallback>
                <p:oleObj name="Photo Editor Photo" r:id="rId13" imgW="666667" imgH="485586" progId="">
                  <p:embed/>
                  <p:pic>
                    <p:nvPicPr>
                      <p:cNvPr id="233494" name="Object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75" y="3255963"/>
                        <a:ext cx="231775" cy="16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3495" name="Object 23"/>
          <p:cNvGraphicFramePr>
            <a:graphicFrameLocks noChangeAspect="1"/>
          </p:cNvGraphicFramePr>
          <p:nvPr/>
        </p:nvGraphicFramePr>
        <p:xfrm>
          <a:off x="3001963" y="2895600"/>
          <a:ext cx="231775" cy="163513"/>
        </p:xfrm>
        <a:graphic>
          <a:graphicData uri="http://schemas.openxmlformats.org/presentationml/2006/ole">
            <mc:AlternateContent xmlns:mc="http://schemas.openxmlformats.org/markup-compatibility/2006">
              <mc:Choice xmlns:v="urn:schemas-microsoft-com:vml" Requires="v">
                <p:oleObj spid="_x0000_s923800" name="Photo Editor Photo" r:id="rId14" imgW="666667" imgH="485586" progId="">
                  <p:embed/>
                </p:oleObj>
              </mc:Choice>
              <mc:Fallback>
                <p:oleObj name="Photo Editor Photo" r:id="rId14" imgW="666667" imgH="485586" progId="">
                  <p:embed/>
                  <p:pic>
                    <p:nvPicPr>
                      <p:cNvPr id="233495" name="Object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1963" y="2895600"/>
                        <a:ext cx="231775"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3496" name="Object 24"/>
          <p:cNvGraphicFramePr>
            <a:graphicFrameLocks noChangeAspect="1"/>
          </p:cNvGraphicFramePr>
          <p:nvPr/>
        </p:nvGraphicFramePr>
        <p:xfrm>
          <a:off x="3000375" y="3648075"/>
          <a:ext cx="231775" cy="163513"/>
        </p:xfrm>
        <a:graphic>
          <a:graphicData uri="http://schemas.openxmlformats.org/presentationml/2006/ole">
            <mc:AlternateContent xmlns:mc="http://schemas.openxmlformats.org/markup-compatibility/2006">
              <mc:Choice xmlns:v="urn:schemas-microsoft-com:vml" Requires="v">
                <p:oleObj spid="_x0000_s923801" name="Photo Editor Photo" r:id="rId15" imgW="666667" imgH="485586" progId="">
                  <p:embed/>
                </p:oleObj>
              </mc:Choice>
              <mc:Fallback>
                <p:oleObj name="Photo Editor Photo" r:id="rId15" imgW="666667" imgH="485586" progId="">
                  <p:embed/>
                  <p:pic>
                    <p:nvPicPr>
                      <p:cNvPr id="233496" name="Object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75" y="3648075"/>
                        <a:ext cx="231775"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3497" name="Object 25"/>
          <p:cNvGraphicFramePr>
            <a:graphicFrameLocks noChangeAspect="1"/>
          </p:cNvGraphicFramePr>
          <p:nvPr/>
        </p:nvGraphicFramePr>
        <p:xfrm>
          <a:off x="3000375" y="4030663"/>
          <a:ext cx="231775" cy="163512"/>
        </p:xfrm>
        <a:graphic>
          <a:graphicData uri="http://schemas.openxmlformats.org/presentationml/2006/ole">
            <mc:AlternateContent xmlns:mc="http://schemas.openxmlformats.org/markup-compatibility/2006">
              <mc:Choice xmlns:v="urn:schemas-microsoft-com:vml" Requires="v">
                <p:oleObj spid="_x0000_s923802" name="Photo Editor Photo" r:id="rId16" imgW="666667" imgH="485586" progId="">
                  <p:embed/>
                </p:oleObj>
              </mc:Choice>
              <mc:Fallback>
                <p:oleObj name="Photo Editor Photo" r:id="rId16" imgW="666667" imgH="485586" progId="">
                  <p:embed/>
                  <p:pic>
                    <p:nvPicPr>
                      <p:cNvPr id="233497" name="Object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75" y="4030663"/>
                        <a:ext cx="231775" cy="16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3498" name="Object 26"/>
          <p:cNvGraphicFramePr>
            <a:graphicFrameLocks noChangeAspect="1"/>
          </p:cNvGraphicFramePr>
          <p:nvPr/>
        </p:nvGraphicFramePr>
        <p:xfrm>
          <a:off x="3000375" y="4438650"/>
          <a:ext cx="231775" cy="163513"/>
        </p:xfrm>
        <a:graphic>
          <a:graphicData uri="http://schemas.openxmlformats.org/presentationml/2006/ole">
            <mc:AlternateContent xmlns:mc="http://schemas.openxmlformats.org/markup-compatibility/2006">
              <mc:Choice xmlns:v="urn:schemas-microsoft-com:vml" Requires="v">
                <p:oleObj spid="_x0000_s923803" name="Photo Editor Photo" r:id="rId17" imgW="666667" imgH="485586" progId="">
                  <p:embed/>
                </p:oleObj>
              </mc:Choice>
              <mc:Fallback>
                <p:oleObj name="Photo Editor Photo" r:id="rId17" imgW="666667" imgH="485586" progId="">
                  <p:embed/>
                  <p:pic>
                    <p:nvPicPr>
                      <p:cNvPr id="233498" name="Object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75" y="4438650"/>
                        <a:ext cx="231775" cy="16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3499" name="Object 27"/>
          <p:cNvGraphicFramePr>
            <a:graphicFrameLocks noChangeAspect="1"/>
          </p:cNvGraphicFramePr>
          <p:nvPr/>
        </p:nvGraphicFramePr>
        <p:xfrm>
          <a:off x="4648200" y="2514600"/>
          <a:ext cx="344488" cy="990600"/>
        </p:xfrm>
        <a:graphic>
          <a:graphicData uri="http://schemas.openxmlformats.org/presentationml/2006/ole">
            <mc:AlternateContent xmlns:mc="http://schemas.openxmlformats.org/markup-compatibility/2006">
              <mc:Choice xmlns:v="urn:schemas-microsoft-com:vml" Requires="v">
                <p:oleObj spid="_x0000_s923804" name="Image" r:id="rId18" imgW="390580" imgH="1123810" progId="">
                  <p:embed/>
                </p:oleObj>
              </mc:Choice>
              <mc:Fallback>
                <p:oleObj name="Image" r:id="rId18" imgW="390580" imgH="1123810" progId="">
                  <p:embed/>
                  <p:pic>
                    <p:nvPicPr>
                      <p:cNvPr id="233499" name="Object 2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48200" y="2514600"/>
                        <a:ext cx="344488"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3500" name="Object 28"/>
          <p:cNvGraphicFramePr>
            <a:graphicFrameLocks noChangeAspect="1"/>
          </p:cNvGraphicFramePr>
          <p:nvPr/>
        </p:nvGraphicFramePr>
        <p:xfrm>
          <a:off x="2709863" y="5519738"/>
          <a:ext cx="1638300" cy="673100"/>
        </p:xfrm>
        <a:graphic>
          <a:graphicData uri="http://schemas.openxmlformats.org/presentationml/2006/ole">
            <mc:AlternateContent xmlns:mc="http://schemas.openxmlformats.org/markup-compatibility/2006">
              <mc:Choice xmlns:v="urn:schemas-microsoft-com:vml" Requires="v">
                <p:oleObj spid="_x0000_s923805" name="Equation" r:id="rId20" imgW="1638000" imgH="672840" progId="">
                  <p:embed/>
                </p:oleObj>
              </mc:Choice>
              <mc:Fallback>
                <p:oleObj name="Equation" r:id="rId20" imgW="1638000" imgH="672840" progId="">
                  <p:embed/>
                  <p:pic>
                    <p:nvPicPr>
                      <p:cNvPr id="233500" name="Object 2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09863" y="5519738"/>
                        <a:ext cx="1638300" cy="67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3501" name="Oval 29"/>
          <p:cNvSpPr>
            <a:spLocks noChangeAspect="1" noChangeArrowheads="1"/>
          </p:cNvSpPr>
          <p:nvPr/>
        </p:nvSpPr>
        <p:spPr bwMode="auto">
          <a:xfrm>
            <a:off x="1395413" y="3233738"/>
            <a:ext cx="609600" cy="228600"/>
          </a:xfrm>
          <a:prstGeom prst="ellipse">
            <a:avLst/>
          </a:prstGeom>
          <a:noFill/>
          <a:ln w="28575">
            <a:solidFill>
              <a:schemeClr val="bg2"/>
            </a:solidFill>
            <a:prstDash val="sysDot"/>
            <a:round/>
            <a:headEnd/>
            <a:tailEnd/>
          </a:ln>
          <a:effectLst/>
        </p:spPr>
        <p:txBody>
          <a:bodyPr wrap="none" anchor="ctr"/>
          <a:lstStyle/>
          <a:p>
            <a:endParaRPr lang="en-US"/>
          </a:p>
        </p:txBody>
      </p:sp>
      <p:pic>
        <p:nvPicPr>
          <p:cNvPr id="233502" name="Picture 30" descr="fig_shadow_preview"/>
          <p:cNvPicPr>
            <a:picLocks noChangeAspect="1" noChangeArrowheads="1"/>
          </p:cNvPicPr>
          <p:nvPr/>
        </p:nvPicPr>
        <p:blipFill>
          <a:blip r:embed="rId22" cstate="print"/>
          <a:srcRect/>
          <a:stretch>
            <a:fillRect/>
          </a:stretch>
        </p:blipFill>
        <p:spPr bwMode="auto">
          <a:xfrm>
            <a:off x="5068888" y="2438400"/>
            <a:ext cx="3122612" cy="4281488"/>
          </a:xfrm>
          <a:prstGeom prst="rect">
            <a:avLst/>
          </a:prstGeom>
          <a:noFill/>
        </p:spPr>
      </p:pic>
      <p:sp>
        <p:nvSpPr>
          <p:cNvPr id="233503" name="Text Box 31"/>
          <p:cNvSpPr txBox="1">
            <a:spLocks noChangeArrowheads="1"/>
          </p:cNvSpPr>
          <p:nvPr/>
        </p:nvSpPr>
        <p:spPr bwMode="auto">
          <a:xfrm>
            <a:off x="304800" y="914400"/>
            <a:ext cx="8839200" cy="1400175"/>
          </a:xfrm>
          <a:prstGeom prst="rect">
            <a:avLst/>
          </a:prstGeom>
          <a:noFill/>
          <a:ln w="9525">
            <a:noFill/>
            <a:miter lim="800000"/>
            <a:headEnd/>
            <a:tailEnd/>
          </a:ln>
          <a:effectLst/>
        </p:spPr>
        <p:txBody>
          <a:bodyPr anchor="ctr">
            <a:spAutoFit/>
          </a:bodyPr>
          <a:lstStyle/>
          <a:p>
            <a:pPr eaLnBrk="0" hangingPunct="0"/>
            <a:r>
              <a:rPr lang="en-US" sz="2400" b="0"/>
              <a:t>Nucleon structure functions are known to be modified in nuclei.</a:t>
            </a:r>
          </a:p>
          <a:p>
            <a:pPr eaLnBrk="0" hangingPunct="0"/>
            <a:endParaRPr lang="en-US" b="0"/>
          </a:p>
          <a:p>
            <a:pPr eaLnBrk="0" hangingPunct="0"/>
            <a:r>
              <a:rPr lang="en-US" sz="2400" b="0"/>
              <a:t>Can be modeled as recombination effect due to high gluon density at low x (in the frame where the nucleus is moving fast).</a:t>
            </a:r>
          </a:p>
        </p:txBody>
      </p:sp>
      <p:graphicFrame>
        <p:nvGraphicFramePr>
          <p:cNvPr id="233504" name="Object 32"/>
          <p:cNvGraphicFramePr>
            <a:graphicFrameLocks noChangeAspect="1"/>
          </p:cNvGraphicFramePr>
          <p:nvPr/>
        </p:nvGraphicFramePr>
        <p:xfrm>
          <a:off x="4648200" y="4572000"/>
          <a:ext cx="344488" cy="990600"/>
        </p:xfrm>
        <a:graphic>
          <a:graphicData uri="http://schemas.openxmlformats.org/presentationml/2006/ole">
            <mc:AlternateContent xmlns:mc="http://schemas.openxmlformats.org/markup-compatibility/2006">
              <mc:Choice xmlns:v="urn:schemas-microsoft-com:vml" Requires="v">
                <p:oleObj spid="_x0000_s923806" name="Image" r:id="rId23" imgW="390580" imgH="1123810" progId="">
                  <p:embed/>
                </p:oleObj>
              </mc:Choice>
              <mc:Fallback>
                <p:oleObj name="Image" r:id="rId23" imgW="390580" imgH="1123810" progId="">
                  <p:embed/>
                  <p:pic>
                    <p:nvPicPr>
                      <p:cNvPr id="233504" name="Object 3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48200" y="4572000"/>
                        <a:ext cx="344488"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3505" name="Text Box 33"/>
          <p:cNvSpPr txBox="1">
            <a:spLocks noChangeArrowheads="1"/>
          </p:cNvSpPr>
          <p:nvPr/>
        </p:nvSpPr>
        <p:spPr bwMode="auto">
          <a:xfrm>
            <a:off x="7735888" y="6400800"/>
            <a:ext cx="319087" cy="366713"/>
          </a:xfrm>
          <a:prstGeom prst="rect">
            <a:avLst/>
          </a:prstGeom>
          <a:noFill/>
          <a:ln w="9525">
            <a:noFill/>
            <a:miter lim="800000"/>
            <a:headEnd/>
            <a:tailEnd/>
          </a:ln>
          <a:effectLst/>
        </p:spPr>
        <p:txBody>
          <a:bodyPr wrap="none" anchor="ctr">
            <a:spAutoFit/>
          </a:bodyPr>
          <a:lstStyle/>
          <a:p>
            <a:pPr algn="ctr" eaLnBrk="0" hangingPunct="0"/>
            <a:r>
              <a:rPr lang="en-US" sz="1800" b="0">
                <a:latin typeface="Comic Sans MS" pitchFamily="66" charset="0"/>
              </a:rPr>
              <a:t>x</a:t>
            </a:r>
          </a:p>
        </p:txBody>
      </p:sp>
      <p:sp>
        <p:nvSpPr>
          <p:cNvPr id="233506" name="Text Box 34"/>
          <p:cNvSpPr txBox="1">
            <a:spLocks noChangeArrowheads="1"/>
          </p:cNvSpPr>
          <p:nvPr/>
        </p:nvSpPr>
        <p:spPr bwMode="auto">
          <a:xfrm>
            <a:off x="5249863" y="3549650"/>
            <a:ext cx="1222375" cy="336550"/>
          </a:xfrm>
          <a:prstGeom prst="rect">
            <a:avLst/>
          </a:prstGeom>
          <a:solidFill>
            <a:schemeClr val="bg1"/>
          </a:solidFill>
          <a:ln w="9525">
            <a:noFill/>
            <a:miter lim="800000"/>
            <a:headEnd/>
            <a:tailEnd/>
          </a:ln>
          <a:effectLst/>
        </p:spPr>
        <p:txBody>
          <a:bodyPr wrap="none" anchor="ctr">
            <a:spAutoFit/>
          </a:bodyPr>
          <a:lstStyle/>
          <a:p>
            <a:pPr algn="ctr" eaLnBrk="0" hangingPunct="0"/>
            <a:r>
              <a:rPr lang="en-US" sz="1600" b="0">
                <a:solidFill>
                  <a:srgbClr val="FF0000"/>
                </a:solidFill>
              </a:rPr>
              <a:t>Saturation?</a:t>
            </a:r>
          </a:p>
        </p:txBody>
      </p:sp>
      <p:sp>
        <p:nvSpPr>
          <p:cNvPr id="233507" name="Text Box 35"/>
          <p:cNvSpPr txBox="1">
            <a:spLocks noChangeArrowheads="1"/>
          </p:cNvSpPr>
          <p:nvPr/>
        </p:nvSpPr>
        <p:spPr bwMode="auto">
          <a:xfrm>
            <a:off x="5613400" y="3914775"/>
            <a:ext cx="1141413" cy="581025"/>
          </a:xfrm>
          <a:prstGeom prst="rect">
            <a:avLst/>
          </a:prstGeom>
          <a:solidFill>
            <a:schemeClr val="bg1"/>
          </a:solidFill>
          <a:ln w="9525">
            <a:noFill/>
            <a:miter lim="800000"/>
            <a:headEnd/>
            <a:tailEnd/>
          </a:ln>
          <a:effectLst/>
        </p:spPr>
        <p:txBody>
          <a:bodyPr anchor="ctr">
            <a:spAutoFit/>
          </a:bodyPr>
          <a:lstStyle/>
          <a:p>
            <a:pPr algn="ctr" eaLnBrk="0" hangingPunct="0"/>
            <a:r>
              <a:rPr lang="en-US" sz="1600" b="0">
                <a:solidFill>
                  <a:schemeClr val="accent2"/>
                </a:solidFill>
              </a:rPr>
              <a:t>shadowing</a:t>
            </a:r>
          </a:p>
        </p:txBody>
      </p:sp>
      <p:sp>
        <p:nvSpPr>
          <p:cNvPr id="233508" name="Text Box 36"/>
          <p:cNvSpPr txBox="1">
            <a:spLocks noChangeArrowheads="1"/>
          </p:cNvSpPr>
          <p:nvPr/>
        </p:nvSpPr>
        <p:spPr bwMode="auto">
          <a:xfrm>
            <a:off x="6451600" y="2727325"/>
            <a:ext cx="1436688" cy="304800"/>
          </a:xfrm>
          <a:prstGeom prst="rect">
            <a:avLst/>
          </a:prstGeom>
          <a:solidFill>
            <a:schemeClr val="bg1"/>
          </a:solidFill>
          <a:ln w="9525">
            <a:noFill/>
            <a:miter lim="800000"/>
            <a:headEnd/>
            <a:tailEnd/>
          </a:ln>
          <a:effectLst/>
        </p:spPr>
        <p:txBody>
          <a:bodyPr anchor="ctr">
            <a:spAutoFit/>
          </a:bodyPr>
          <a:lstStyle/>
          <a:p>
            <a:pPr algn="ctr" eaLnBrk="0" hangingPunct="0"/>
            <a:r>
              <a:rPr lang="en-US" b="0">
                <a:solidFill>
                  <a:srgbClr val="800000"/>
                </a:solidFill>
              </a:rPr>
              <a:t>enhancement</a:t>
            </a:r>
          </a:p>
        </p:txBody>
      </p:sp>
      <p:sp>
        <p:nvSpPr>
          <p:cNvPr id="233509" name="Text Box 37"/>
          <p:cNvSpPr txBox="1">
            <a:spLocks noChangeArrowheads="1"/>
          </p:cNvSpPr>
          <p:nvPr/>
        </p:nvSpPr>
        <p:spPr bwMode="auto">
          <a:xfrm>
            <a:off x="7050088" y="3733800"/>
            <a:ext cx="1436687" cy="304800"/>
          </a:xfrm>
          <a:prstGeom prst="rect">
            <a:avLst/>
          </a:prstGeom>
          <a:solidFill>
            <a:schemeClr val="bg1"/>
          </a:solidFill>
          <a:ln w="9525">
            <a:noFill/>
            <a:miter lim="800000"/>
            <a:headEnd/>
            <a:tailEnd/>
          </a:ln>
          <a:effectLst/>
        </p:spPr>
        <p:txBody>
          <a:bodyPr anchor="ctr">
            <a:spAutoFit/>
          </a:bodyPr>
          <a:lstStyle/>
          <a:p>
            <a:pPr algn="ctr" eaLnBrk="0" hangingPunct="0"/>
            <a:r>
              <a:rPr lang="en-US" b="0">
                <a:solidFill>
                  <a:srgbClr val="009900"/>
                </a:solidFill>
              </a:rPr>
              <a:t>EMC effect</a:t>
            </a:r>
          </a:p>
        </p:txBody>
      </p:sp>
      <p:sp>
        <p:nvSpPr>
          <p:cNvPr id="233510" name="Text Box 38"/>
          <p:cNvSpPr txBox="1">
            <a:spLocks noChangeArrowheads="1"/>
          </p:cNvSpPr>
          <p:nvPr/>
        </p:nvSpPr>
        <p:spPr bwMode="auto">
          <a:xfrm>
            <a:off x="7126288" y="2514600"/>
            <a:ext cx="1371600" cy="304800"/>
          </a:xfrm>
          <a:prstGeom prst="rect">
            <a:avLst/>
          </a:prstGeom>
          <a:solidFill>
            <a:schemeClr val="bg1"/>
          </a:solidFill>
          <a:ln w="9525">
            <a:noFill/>
            <a:miter lim="800000"/>
            <a:headEnd/>
            <a:tailEnd/>
          </a:ln>
          <a:effectLst/>
        </p:spPr>
        <p:txBody>
          <a:bodyPr anchor="ctr">
            <a:spAutoFit/>
          </a:bodyPr>
          <a:lstStyle/>
          <a:p>
            <a:pPr algn="ctr" eaLnBrk="0" hangingPunct="0"/>
            <a:r>
              <a:rPr lang="en-US" b="0">
                <a:solidFill>
                  <a:schemeClr val="tx2"/>
                </a:solidFill>
              </a:rPr>
              <a:t>Fermi Effect</a:t>
            </a:r>
          </a:p>
        </p:txBody>
      </p:sp>
      <p:sp>
        <p:nvSpPr>
          <p:cNvPr id="233511" name="Rectangle 39"/>
          <p:cNvSpPr>
            <a:spLocks noChangeArrowheads="1"/>
          </p:cNvSpPr>
          <p:nvPr/>
        </p:nvSpPr>
        <p:spPr bwMode="auto">
          <a:xfrm>
            <a:off x="6973888" y="4038600"/>
            <a:ext cx="1295400" cy="304800"/>
          </a:xfrm>
          <a:prstGeom prst="rect">
            <a:avLst/>
          </a:prstGeom>
          <a:solidFill>
            <a:schemeClr val="bg1"/>
          </a:solidFill>
          <a:ln w="9525">
            <a:noFill/>
            <a:miter lim="800000"/>
            <a:headEnd/>
            <a:tailEnd/>
          </a:ln>
          <a:effectLst/>
        </p:spPr>
        <p:txBody>
          <a:bodyPr wrap="none" anchor="ctr"/>
          <a:lstStyle/>
          <a:p>
            <a:endParaRPr lang="en-US"/>
          </a:p>
        </p:txBody>
      </p:sp>
      <p:sp>
        <p:nvSpPr>
          <p:cNvPr id="233512" name="Text Box 40"/>
          <p:cNvSpPr txBox="1">
            <a:spLocks noChangeArrowheads="1"/>
          </p:cNvSpPr>
          <p:nvPr/>
        </p:nvSpPr>
        <p:spPr bwMode="auto">
          <a:xfrm>
            <a:off x="609600" y="5595938"/>
            <a:ext cx="1947863" cy="457200"/>
          </a:xfrm>
          <a:prstGeom prst="rect">
            <a:avLst/>
          </a:prstGeom>
          <a:noFill/>
          <a:ln w="9525">
            <a:noFill/>
            <a:miter lim="800000"/>
            <a:headEnd/>
            <a:tailEnd/>
          </a:ln>
          <a:effectLst/>
        </p:spPr>
        <p:txBody>
          <a:bodyPr wrap="none" anchor="ctr">
            <a:spAutoFit/>
          </a:bodyPr>
          <a:lstStyle/>
          <a:p>
            <a:pPr algn="ctr" eaLnBrk="0" hangingPunct="0"/>
            <a:r>
              <a:rPr lang="en-US" sz="2400" b="0">
                <a:solidFill>
                  <a:srgbClr val="000066"/>
                </a:solidFill>
              </a:rPr>
              <a:t>RHIC probes</a:t>
            </a:r>
          </a:p>
        </p:txBody>
      </p:sp>
    </p:spTree>
    <p:extLst>
      <p:ext uri="{BB962C8B-B14F-4D97-AF65-F5344CB8AC3E}">
        <p14:creationId xmlns:p14="http://schemas.microsoft.com/office/powerpoint/2010/main" val="2091953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9ED6661C-8648-4203-943A-B14CA56B65AA}" type="slidenum">
              <a:rPr lang="en-US"/>
              <a:pPr/>
              <a:t>118</a:t>
            </a:fld>
            <a:endParaRPr lang="en-US"/>
          </a:p>
        </p:txBody>
      </p:sp>
      <p:sp>
        <p:nvSpPr>
          <p:cNvPr id="145410" name="Rectangle 2"/>
          <p:cNvSpPr>
            <a:spLocks noGrp="1" noChangeArrowheads="1"/>
          </p:cNvSpPr>
          <p:nvPr>
            <p:ph type="title"/>
          </p:nvPr>
        </p:nvSpPr>
        <p:spPr>
          <a:xfrm>
            <a:off x="457200" y="76200"/>
            <a:ext cx="8229600" cy="990600"/>
          </a:xfrm>
        </p:spPr>
        <p:txBody>
          <a:bodyPr/>
          <a:lstStyle/>
          <a:p>
            <a:r>
              <a:rPr lang="en-US" u="sng" dirty="0"/>
              <a:t>Gluon Number Density</a:t>
            </a:r>
          </a:p>
        </p:txBody>
      </p:sp>
      <p:sp>
        <p:nvSpPr>
          <p:cNvPr id="145411" name="Rectangle 3"/>
          <p:cNvSpPr>
            <a:spLocks noChangeArrowheads="1"/>
          </p:cNvSpPr>
          <p:nvPr/>
        </p:nvSpPr>
        <p:spPr bwMode="auto">
          <a:xfrm>
            <a:off x="2438400" y="1295400"/>
            <a:ext cx="4648200" cy="1393825"/>
          </a:xfrm>
          <a:prstGeom prst="rect">
            <a:avLst/>
          </a:prstGeom>
          <a:noFill/>
          <a:ln w="28575">
            <a:solidFill>
              <a:schemeClr val="accent2"/>
            </a:solidFill>
            <a:miter lim="800000"/>
            <a:headEnd/>
            <a:tailEnd/>
          </a:ln>
          <a:effectLst/>
        </p:spPr>
        <p:txBody>
          <a:bodyPr>
            <a:spAutoFit/>
          </a:bodyPr>
          <a:lstStyle/>
          <a:p>
            <a:pPr eaLnBrk="0" hangingPunct="0">
              <a:spcBef>
                <a:spcPct val="50000"/>
              </a:spcBef>
            </a:pPr>
            <a:r>
              <a:rPr lang="en-US" sz="2800" b="0">
                <a:solidFill>
                  <a:schemeClr val="tx2"/>
                </a:solidFill>
              </a:rPr>
              <a:t>Gluon number density:</a:t>
            </a:r>
          </a:p>
          <a:p>
            <a:pPr eaLnBrk="0" hangingPunct="0">
              <a:spcBef>
                <a:spcPct val="50000"/>
              </a:spcBef>
            </a:pPr>
            <a:r>
              <a:rPr lang="en-US" sz="2800" b="0">
                <a:solidFill>
                  <a:schemeClr val="tx2"/>
                </a:solidFill>
                <a:latin typeface="Tahoma" charset="0"/>
                <a:sym typeface="Symbol" pitchFamily="18" charset="2"/>
              </a:rPr>
              <a:t>    </a:t>
            </a:r>
            <a:r>
              <a:rPr lang="en-US" sz="2800" b="0">
                <a:solidFill>
                  <a:schemeClr val="accent2"/>
                </a:solidFill>
                <a:latin typeface="Tahoma" charset="0"/>
                <a:sym typeface="Symbol" pitchFamily="18" charset="2"/>
              </a:rPr>
              <a:t></a:t>
            </a:r>
            <a:r>
              <a:rPr lang="en-US" sz="2800" b="0" baseline="-25000">
                <a:solidFill>
                  <a:schemeClr val="accent2"/>
                </a:solidFill>
                <a:latin typeface="Tahoma" charset="0"/>
                <a:sym typeface="Symbol" pitchFamily="18" charset="2"/>
              </a:rPr>
              <a:t>g </a:t>
            </a:r>
            <a:r>
              <a:rPr lang="en-US" sz="2800" b="0">
                <a:solidFill>
                  <a:schemeClr val="accent2"/>
                </a:solidFill>
                <a:latin typeface="Tahoma" charset="0"/>
                <a:sym typeface="Symbol" pitchFamily="18" charset="2"/>
              </a:rPr>
              <a:t>=</a:t>
            </a:r>
            <a:r>
              <a:rPr lang="en-US" sz="2800" b="0" baseline="-25000">
                <a:solidFill>
                  <a:schemeClr val="accent2"/>
                </a:solidFill>
                <a:latin typeface="Tahoma" charset="0"/>
                <a:sym typeface="Symbol" pitchFamily="18" charset="2"/>
              </a:rPr>
              <a:t> </a:t>
            </a:r>
            <a:r>
              <a:rPr lang="en-US" sz="2800" b="0">
                <a:solidFill>
                  <a:schemeClr val="accent2"/>
                </a:solidFill>
                <a:latin typeface="Tahoma" charset="0"/>
              </a:rPr>
              <a:t>A xG</a:t>
            </a:r>
            <a:r>
              <a:rPr lang="en-US" sz="2800" b="0" baseline="-25000">
                <a:solidFill>
                  <a:schemeClr val="accent2"/>
                </a:solidFill>
                <a:latin typeface="Tahoma" charset="0"/>
              </a:rPr>
              <a:t>N</a:t>
            </a:r>
            <a:r>
              <a:rPr lang="en-US" sz="2800" b="0">
                <a:solidFill>
                  <a:schemeClr val="accent2"/>
                </a:solidFill>
                <a:latin typeface="Tahoma" charset="0"/>
              </a:rPr>
              <a:t>(x,Q</a:t>
            </a:r>
            <a:r>
              <a:rPr lang="en-US" sz="2800" b="0" baseline="30000">
                <a:solidFill>
                  <a:schemeClr val="accent2"/>
                </a:solidFill>
                <a:latin typeface="Tahoma" charset="0"/>
              </a:rPr>
              <a:t>2</a:t>
            </a:r>
            <a:r>
              <a:rPr lang="en-US" sz="2800" b="0">
                <a:solidFill>
                  <a:schemeClr val="accent2"/>
                </a:solidFill>
                <a:latin typeface="Tahoma" charset="0"/>
              </a:rPr>
              <a:t>)/</a:t>
            </a:r>
            <a:r>
              <a:rPr lang="en-US" sz="2800" b="0">
                <a:solidFill>
                  <a:schemeClr val="accent2"/>
                </a:solidFill>
                <a:latin typeface="Tahoma" charset="0"/>
                <a:sym typeface="Symbol" pitchFamily="18" charset="2"/>
              </a:rPr>
              <a:t></a:t>
            </a:r>
            <a:r>
              <a:rPr lang="en-US" sz="2800" b="0">
                <a:solidFill>
                  <a:schemeClr val="accent2"/>
                </a:solidFill>
                <a:latin typeface="Tahoma" charset="0"/>
                <a:sym typeface="Bookshelf Symbol 2" pitchFamily="2" charset="0"/>
              </a:rPr>
              <a:t>R</a:t>
            </a:r>
            <a:r>
              <a:rPr lang="en-US" sz="2800" b="0" baseline="30000">
                <a:solidFill>
                  <a:schemeClr val="accent2"/>
                </a:solidFill>
                <a:latin typeface="Tahoma" charset="0"/>
                <a:sym typeface="Bookshelf Symbol 2" pitchFamily="2" charset="0"/>
              </a:rPr>
              <a:t>2</a:t>
            </a:r>
            <a:endParaRPr lang="en-US" sz="2800" b="0">
              <a:solidFill>
                <a:schemeClr val="tx2"/>
              </a:solidFill>
            </a:endParaRPr>
          </a:p>
          <a:p>
            <a:pPr eaLnBrk="0" hangingPunct="0">
              <a:spcBef>
                <a:spcPct val="50000"/>
              </a:spcBef>
            </a:pPr>
            <a:endParaRPr lang="en-US" sz="900" b="0">
              <a:solidFill>
                <a:schemeClr val="tx2"/>
              </a:solidFill>
            </a:endParaRPr>
          </a:p>
        </p:txBody>
      </p:sp>
      <p:sp>
        <p:nvSpPr>
          <p:cNvPr id="145412" name="Rectangle 4"/>
          <p:cNvSpPr>
            <a:spLocks noChangeArrowheads="1"/>
          </p:cNvSpPr>
          <p:nvPr/>
        </p:nvSpPr>
        <p:spPr bwMode="auto">
          <a:xfrm>
            <a:off x="685800" y="2971800"/>
            <a:ext cx="8077200" cy="3589338"/>
          </a:xfrm>
          <a:prstGeom prst="rect">
            <a:avLst/>
          </a:prstGeom>
          <a:solidFill>
            <a:srgbClr val="F6F2A8"/>
          </a:solidFill>
          <a:ln w="28575">
            <a:solidFill>
              <a:srgbClr val="FF0000"/>
            </a:solidFill>
            <a:miter lim="800000"/>
            <a:headEnd/>
            <a:tailEnd/>
          </a:ln>
          <a:effectLst/>
        </p:spPr>
        <p:txBody>
          <a:bodyPr>
            <a:spAutoFit/>
          </a:bodyPr>
          <a:lstStyle/>
          <a:p>
            <a:pPr eaLnBrk="0" hangingPunct="0">
              <a:spcBef>
                <a:spcPct val="50000"/>
              </a:spcBef>
            </a:pPr>
            <a:r>
              <a:rPr lang="en-US" sz="2400" b="0">
                <a:solidFill>
                  <a:schemeClr val="tx2"/>
                </a:solidFill>
              </a:rPr>
              <a:t>Gluon density depends on the nuclear overlap area   </a:t>
            </a:r>
          </a:p>
          <a:p>
            <a:pPr eaLnBrk="0" hangingPunct="0">
              <a:spcBef>
                <a:spcPct val="50000"/>
              </a:spcBef>
            </a:pPr>
            <a:r>
              <a:rPr lang="en-US" sz="2400" b="0">
                <a:solidFill>
                  <a:schemeClr val="tx2"/>
                </a:solidFill>
              </a:rPr>
              <a:t>(</a:t>
            </a:r>
            <a:r>
              <a:rPr lang="en-US" sz="2400" b="0">
                <a:solidFill>
                  <a:schemeClr val="tx2"/>
                </a:solidFill>
                <a:sym typeface="Symbol" pitchFamily="18" charset="2"/>
              </a:rPr>
              <a:t></a:t>
            </a:r>
            <a:r>
              <a:rPr lang="en-US" sz="2400" b="0">
                <a:sym typeface="Bookshelf Symbol 2" pitchFamily="2" charset="0"/>
              </a:rPr>
              <a:t>R</a:t>
            </a:r>
            <a:r>
              <a:rPr lang="en-US" sz="2400" b="0" baseline="30000">
                <a:sym typeface="Bookshelf Symbol 2" pitchFamily="2" charset="0"/>
              </a:rPr>
              <a:t>2 </a:t>
            </a:r>
            <a:r>
              <a:rPr lang="en-US" sz="2400" b="0">
                <a:solidFill>
                  <a:schemeClr val="tx2"/>
                </a:solidFill>
                <a:latin typeface="Symbol" pitchFamily="18" charset="2"/>
              </a:rPr>
              <a:t>a</a:t>
            </a:r>
            <a:r>
              <a:rPr lang="en-US" sz="2400" b="0">
                <a:solidFill>
                  <a:schemeClr val="tx2"/>
                </a:solidFill>
              </a:rPr>
              <a:t> A</a:t>
            </a:r>
            <a:r>
              <a:rPr lang="en-US" sz="2400" b="0" baseline="30000">
                <a:solidFill>
                  <a:schemeClr val="tx2"/>
                </a:solidFill>
              </a:rPr>
              <a:t>2/3</a:t>
            </a:r>
            <a:r>
              <a:rPr lang="en-US" sz="2400" b="0">
                <a:solidFill>
                  <a:schemeClr val="tx2"/>
                </a:solidFill>
              </a:rPr>
              <a:t>) and the momentum scale (Q</a:t>
            </a:r>
            <a:r>
              <a:rPr lang="en-US" sz="2400" b="0" baseline="30000">
                <a:solidFill>
                  <a:schemeClr val="tx2"/>
                </a:solidFill>
              </a:rPr>
              <a:t>2</a:t>
            </a:r>
            <a:r>
              <a:rPr lang="en-US" sz="2400" b="0">
                <a:solidFill>
                  <a:schemeClr val="tx2"/>
                </a:solidFill>
              </a:rPr>
              <a:t>) since DGLAP evolution requires:</a:t>
            </a:r>
          </a:p>
          <a:p>
            <a:pPr algn="ctr" eaLnBrk="0" hangingPunct="0">
              <a:spcBef>
                <a:spcPct val="50000"/>
              </a:spcBef>
            </a:pPr>
            <a:r>
              <a:rPr lang="en-US" sz="2400" b="0">
                <a:solidFill>
                  <a:srgbClr val="FF0000"/>
                </a:solidFill>
              </a:rPr>
              <a:t>G(x, Q</a:t>
            </a:r>
            <a:r>
              <a:rPr lang="en-US" sz="2400" b="0" baseline="30000">
                <a:solidFill>
                  <a:srgbClr val="FF0000"/>
                </a:solidFill>
              </a:rPr>
              <a:t>2</a:t>
            </a:r>
            <a:r>
              <a:rPr lang="en-US" sz="2400" b="0">
                <a:solidFill>
                  <a:srgbClr val="FF0000"/>
                </a:solidFill>
              </a:rPr>
              <a:t>) ~ ln (Q</a:t>
            </a:r>
            <a:r>
              <a:rPr lang="en-US" sz="2400" b="0" baseline="30000">
                <a:solidFill>
                  <a:srgbClr val="FF0000"/>
                </a:solidFill>
              </a:rPr>
              <a:t>2</a:t>
            </a:r>
            <a:r>
              <a:rPr lang="en-US" sz="2400" b="0">
                <a:solidFill>
                  <a:srgbClr val="FF0000"/>
                </a:solidFill>
              </a:rPr>
              <a:t> / </a:t>
            </a:r>
            <a:r>
              <a:rPr lang="en-US" sz="2400" b="0">
                <a:solidFill>
                  <a:srgbClr val="FF0000"/>
                </a:solidFill>
                <a:latin typeface="Symbol" pitchFamily="18" charset="2"/>
              </a:rPr>
              <a:t>L</a:t>
            </a:r>
            <a:r>
              <a:rPr lang="en-US" sz="2400" b="0" baseline="-25000">
                <a:solidFill>
                  <a:srgbClr val="FF0000"/>
                </a:solidFill>
              </a:rPr>
              <a:t>QCD</a:t>
            </a:r>
            <a:r>
              <a:rPr lang="en-US" sz="2400" b="0" baseline="30000">
                <a:solidFill>
                  <a:srgbClr val="FF0000"/>
                </a:solidFill>
              </a:rPr>
              <a:t>2</a:t>
            </a:r>
            <a:r>
              <a:rPr lang="en-US" sz="2400" b="0">
                <a:solidFill>
                  <a:srgbClr val="FF0000"/>
                </a:solidFill>
              </a:rPr>
              <a:t>)</a:t>
            </a:r>
            <a:endParaRPr lang="en-US" sz="2400" b="0"/>
          </a:p>
          <a:p>
            <a:pPr eaLnBrk="0" hangingPunct="0">
              <a:spcBef>
                <a:spcPct val="50000"/>
              </a:spcBef>
            </a:pPr>
            <a:r>
              <a:rPr lang="en-US" sz="2400" b="0">
                <a:solidFill>
                  <a:schemeClr val="tx2"/>
                </a:solidFill>
              </a:rPr>
              <a:t>HERA tests gluon density in the proton at very low x.   RHIC can test similar gluon density at significantly higher x values.  LHC heavy ion collisions probe even higher gluon densities.</a:t>
            </a:r>
          </a:p>
        </p:txBody>
      </p:sp>
    </p:spTree>
    <p:extLst>
      <p:ext uri="{BB962C8B-B14F-4D97-AF65-F5344CB8AC3E}">
        <p14:creationId xmlns:p14="http://schemas.microsoft.com/office/powerpoint/2010/main" val="376495157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4" name="Slide Number Placeholder 4"/>
          <p:cNvSpPr>
            <a:spLocks noGrp="1"/>
          </p:cNvSpPr>
          <p:nvPr>
            <p:ph type="sldNum" sz="quarter" idx="12"/>
          </p:nvPr>
        </p:nvSpPr>
        <p:spPr/>
        <p:txBody>
          <a:bodyPr/>
          <a:lstStyle/>
          <a:p>
            <a:fld id="{3D5A1946-D25A-44D7-BA1C-456605133AD5}" type="slidenum">
              <a:rPr lang="en-US"/>
              <a:pPr/>
              <a:t>119</a:t>
            </a:fld>
            <a:endParaRPr lang="en-US"/>
          </a:p>
        </p:txBody>
      </p:sp>
      <p:sp>
        <p:nvSpPr>
          <p:cNvPr id="234498" name="Rectangle 2"/>
          <p:cNvSpPr>
            <a:spLocks noGrp="1" noChangeArrowheads="1"/>
          </p:cNvSpPr>
          <p:nvPr>
            <p:ph type="title"/>
          </p:nvPr>
        </p:nvSpPr>
        <p:spPr>
          <a:xfrm>
            <a:off x="457200" y="76200"/>
            <a:ext cx="8229600" cy="914400"/>
          </a:xfrm>
        </p:spPr>
        <p:txBody>
          <a:bodyPr/>
          <a:lstStyle/>
          <a:p>
            <a:r>
              <a:rPr lang="en-US" sz="4000" u="sng" dirty="0"/>
              <a:t>Gluon Saturation – Fields Only</a:t>
            </a:r>
          </a:p>
        </p:txBody>
      </p:sp>
      <p:grpSp>
        <p:nvGrpSpPr>
          <p:cNvPr id="234499" name="Group 3"/>
          <p:cNvGrpSpPr>
            <a:grpSpLocks/>
          </p:cNvGrpSpPr>
          <p:nvPr/>
        </p:nvGrpSpPr>
        <p:grpSpPr bwMode="auto">
          <a:xfrm>
            <a:off x="762000" y="1905000"/>
            <a:ext cx="304800" cy="520700"/>
            <a:chOff x="4032" y="3264"/>
            <a:chExt cx="528" cy="472"/>
          </a:xfrm>
        </p:grpSpPr>
        <p:sp>
          <p:nvSpPr>
            <p:cNvPr id="234500" name="Oval 4"/>
            <p:cNvSpPr>
              <a:spLocks noChangeArrowheads="1"/>
            </p:cNvSpPr>
            <p:nvPr/>
          </p:nvSpPr>
          <p:spPr bwMode="auto">
            <a:xfrm>
              <a:off x="4032" y="3264"/>
              <a:ext cx="528" cy="472"/>
            </a:xfrm>
            <a:prstGeom prst="ellipse">
              <a:avLst/>
            </a:prstGeom>
            <a:noFill/>
            <a:ln w="19050">
              <a:solidFill>
                <a:schemeClr val="tx1"/>
              </a:solidFill>
              <a:round/>
              <a:headEnd/>
              <a:tailEnd/>
            </a:ln>
            <a:effectLst/>
          </p:spPr>
          <p:txBody>
            <a:bodyPr wrap="none" anchor="ctr"/>
            <a:lstStyle/>
            <a:p>
              <a:endParaRPr lang="en-US"/>
            </a:p>
          </p:txBody>
        </p:sp>
        <p:sp>
          <p:nvSpPr>
            <p:cNvPr id="234501" name="Oval 5"/>
            <p:cNvSpPr>
              <a:spLocks noChangeArrowheads="1"/>
            </p:cNvSpPr>
            <p:nvPr/>
          </p:nvSpPr>
          <p:spPr bwMode="auto">
            <a:xfrm>
              <a:off x="4449" y="3637"/>
              <a:ext cx="24" cy="22"/>
            </a:xfrm>
            <a:prstGeom prst="ellipse">
              <a:avLst/>
            </a:prstGeom>
            <a:solidFill>
              <a:srgbClr val="FF0000"/>
            </a:solidFill>
            <a:ln w="12700">
              <a:solidFill>
                <a:schemeClr val="tx1"/>
              </a:solidFill>
              <a:round/>
              <a:headEnd/>
              <a:tailEnd/>
            </a:ln>
            <a:effectLst/>
          </p:spPr>
          <p:txBody>
            <a:bodyPr wrap="none" anchor="ctr"/>
            <a:lstStyle/>
            <a:p>
              <a:endParaRPr lang="en-US"/>
            </a:p>
          </p:txBody>
        </p:sp>
        <p:grpSp>
          <p:nvGrpSpPr>
            <p:cNvPr id="234502" name="Group 6"/>
            <p:cNvGrpSpPr>
              <a:grpSpLocks/>
            </p:cNvGrpSpPr>
            <p:nvPr/>
          </p:nvGrpSpPr>
          <p:grpSpPr bwMode="auto">
            <a:xfrm>
              <a:off x="4046" y="3286"/>
              <a:ext cx="505" cy="430"/>
              <a:chOff x="875" y="1295"/>
              <a:chExt cx="537" cy="627"/>
            </a:xfrm>
          </p:grpSpPr>
          <p:sp>
            <p:nvSpPr>
              <p:cNvPr id="234503" name="Oval 7"/>
              <p:cNvSpPr>
                <a:spLocks noChangeArrowheads="1"/>
              </p:cNvSpPr>
              <p:nvPr/>
            </p:nvSpPr>
            <p:spPr bwMode="auto">
              <a:xfrm>
                <a:off x="1019" y="154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04" name="Oval 8"/>
              <p:cNvSpPr>
                <a:spLocks noChangeArrowheads="1"/>
              </p:cNvSpPr>
              <p:nvPr/>
            </p:nvSpPr>
            <p:spPr bwMode="auto">
              <a:xfrm>
                <a:off x="958" y="1561"/>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505" name="Oval 9"/>
              <p:cNvSpPr>
                <a:spLocks noChangeArrowheads="1"/>
              </p:cNvSpPr>
              <p:nvPr/>
            </p:nvSpPr>
            <p:spPr bwMode="auto">
              <a:xfrm>
                <a:off x="958" y="148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06" name="Oval 10"/>
              <p:cNvSpPr>
                <a:spLocks noChangeArrowheads="1"/>
              </p:cNvSpPr>
              <p:nvPr/>
            </p:nvSpPr>
            <p:spPr bwMode="auto">
              <a:xfrm>
                <a:off x="1039"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507" name="Oval 11"/>
              <p:cNvSpPr>
                <a:spLocks noChangeArrowheads="1"/>
              </p:cNvSpPr>
              <p:nvPr/>
            </p:nvSpPr>
            <p:spPr bwMode="auto">
              <a:xfrm>
                <a:off x="998" y="160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08" name="Oval 12"/>
              <p:cNvSpPr>
                <a:spLocks noChangeArrowheads="1"/>
              </p:cNvSpPr>
              <p:nvPr/>
            </p:nvSpPr>
            <p:spPr bwMode="auto">
              <a:xfrm>
                <a:off x="916" y="1600"/>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509" name="Oval 13"/>
              <p:cNvSpPr>
                <a:spLocks noChangeArrowheads="1"/>
              </p:cNvSpPr>
              <p:nvPr/>
            </p:nvSpPr>
            <p:spPr bwMode="auto">
              <a:xfrm>
                <a:off x="958" y="1639"/>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510" name="Oval 14"/>
              <p:cNvSpPr>
                <a:spLocks noChangeArrowheads="1"/>
              </p:cNvSpPr>
              <p:nvPr/>
            </p:nvSpPr>
            <p:spPr bwMode="auto">
              <a:xfrm>
                <a:off x="937"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11" name="Oval 15"/>
              <p:cNvSpPr>
                <a:spLocks noChangeArrowheads="1"/>
              </p:cNvSpPr>
              <p:nvPr/>
            </p:nvSpPr>
            <p:spPr bwMode="auto">
              <a:xfrm>
                <a:off x="896"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12" name="Oval 16"/>
              <p:cNvSpPr>
                <a:spLocks noChangeArrowheads="1"/>
              </p:cNvSpPr>
              <p:nvPr/>
            </p:nvSpPr>
            <p:spPr bwMode="auto">
              <a:xfrm>
                <a:off x="998" y="144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513" name="Oval 17"/>
              <p:cNvSpPr>
                <a:spLocks noChangeArrowheads="1"/>
              </p:cNvSpPr>
              <p:nvPr/>
            </p:nvSpPr>
            <p:spPr bwMode="auto">
              <a:xfrm>
                <a:off x="916" y="1522"/>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14" name="Oval 18"/>
              <p:cNvSpPr>
                <a:spLocks noChangeArrowheads="1"/>
              </p:cNvSpPr>
              <p:nvPr/>
            </p:nvSpPr>
            <p:spPr bwMode="auto">
              <a:xfrm>
                <a:off x="896"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15" name="Oval 19"/>
              <p:cNvSpPr>
                <a:spLocks noChangeArrowheads="1"/>
              </p:cNvSpPr>
              <p:nvPr/>
            </p:nvSpPr>
            <p:spPr bwMode="auto">
              <a:xfrm>
                <a:off x="916" y="142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16" name="Oval 20"/>
              <p:cNvSpPr>
                <a:spLocks noChangeArrowheads="1"/>
              </p:cNvSpPr>
              <p:nvPr/>
            </p:nvSpPr>
            <p:spPr bwMode="auto">
              <a:xfrm>
                <a:off x="937" y="138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17" name="Oval 21"/>
              <p:cNvSpPr>
                <a:spLocks noChangeArrowheads="1"/>
              </p:cNvSpPr>
              <p:nvPr/>
            </p:nvSpPr>
            <p:spPr bwMode="auto">
              <a:xfrm>
                <a:off x="958" y="136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518" name="Oval 22"/>
              <p:cNvSpPr>
                <a:spLocks noChangeArrowheads="1"/>
              </p:cNvSpPr>
              <p:nvPr/>
            </p:nvSpPr>
            <p:spPr bwMode="auto">
              <a:xfrm>
                <a:off x="875" y="150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519" name="Oval 23"/>
              <p:cNvSpPr>
                <a:spLocks noChangeArrowheads="1"/>
              </p:cNvSpPr>
              <p:nvPr/>
            </p:nvSpPr>
            <p:spPr bwMode="auto">
              <a:xfrm>
                <a:off x="978" y="1522"/>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520" name="Oval 24"/>
              <p:cNvSpPr>
                <a:spLocks noChangeArrowheads="1"/>
              </p:cNvSpPr>
              <p:nvPr/>
            </p:nvSpPr>
            <p:spPr bwMode="auto">
              <a:xfrm>
                <a:off x="1039" y="144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21" name="Oval 25"/>
              <p:cNvSpPr>
                <a:spLocks noChangeArrowheads="1"/>
              </p:cNvSpPr>
              <p:nvPr/>
            </p:nvSpPr>
            <p:spPr bwMode="auto">
              <a:xfrm>
                <a:off x="937"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22" name="Oval 26"/>
              <p:cNvSpPr>
                <a:spLocks noChangeArrowheads="1"/>
              </p:cNvSpPr>
              <p:nvPr/>
            </p:nvSpPr>
            <p:spPr bwMode="auto">
              <a:xfrm>
                <a:off x="958" y="1600"/>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523" name="Oval 27"/>
              <p:cNvSpPr>
                <a:spLocks noChangeArrowheads="1"/>
              </p:cNvSpPr>
              <p:nvPr/>
            </p:nvSpPr>
            <p:spPr bwMode="auto">
              <a:xfrm>
                <a:off x="937"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24" name="Oval 28"/>
              <p:cNvSpPr>
                <a:spLocks noChangeArrowheads="1"/>
              </p:cNvSpPr>
              <p:nvPr/>
            </p:nvSpPr>
            <p:spPr bwMode="auto">
              <a:xfrm>
                <a:off x="1039" y="1581"/>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25" name="Oval 29"/>
              <p:cNvSpPr>
                <a:spLocks noChangeArrowheads="1"/>
              </p:cNvSpPr>
              <p:nvPr/>
            </p:nvSpPr>
            <p:spPr bwMode="auto">
              <a:xfrm>
                <a:off x="1060" y="152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26" name="Oval 30"/>
              <p:cNvSpPr>
                <a:spLocks noChangeArrowheads="1"/>
              </p:cNvSpPr>
              <p:nvPr/>
            </p:nvSpPr>
            <p:spPr bwMode="auto">
              <a:xfrm>
                <a:off x="998" y="148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527" name="Oval 31"/>
              <p:cNvSpPr>
                <a:spLocks noChangeArrowheads="1"/>
              </p:cNvSpPr>
              <p:nvPr/>
            </p:nvSpPr>
            <p:spPr bwMode="auto">
              <a:xfrm>
                <a:off x="896" y="142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528" name="Oval 32"/>
              <p:cNvSpPr>
                <a:spLocks noChangeArrowheads="1"/>
              </p:cNvSpPr>
              <p:nvPr/>
            </p:nvSpPr>
            <p:spPr bwMode="auto">
              <a:xfrm>
                <a:off x="998" y="1367"/>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529" name="Oval 33"/>
              <p:cNvSpPr>
                <a:spLocks noChangeArrowheads="1"/>
              </p:cNvSpPr>
              <p:nvPr/>
            </p:nvSpPr>
            <p:spPr bwMode="auto">
              <a:xfrm>
                <a:off x="978" y="140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30" name="Oval 34"/>
              <p:cNvSpPr>
                <a:spLocks noChangeArrowheads="1"/>
              </p:cNvSpPr>
              <p:nvPr/>
            </p:nvSpPr>
            <p:spPr bwMode="auto">
              <a:xfrm>
                <a:off x="1019" y="140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531" name="Oval 35"/>
              <p:cNvSpPr>
                <a:spLocks noChangeArrowheads="1"/>
              </p:cNvSpPr>
              <p:nvPr/>
            </p:nvSpPr>
            <p:spPr bwMode="auto">
              <a:xfrm>
                <a:off x="916"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532" name="Oval 36"/>
              <p:cNvSpPr>
                <a:spLocks noChangeArrowheads="1"/>
              </p:cNvSpPr>
              <p:nvPr/>
            </p:nvSpPr>
            <p:spPr bwMode="auto">
              <a:xfrm>
                <a:off x="958" y="1522"/>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33" name="Oval 37"/>
              <p:cNvSpPr>
                <a:spLocks noChangeArrowheads="1"/>
              </p:cNvSpPr>
              <p:nvPr/>
            </p:nvSpPr>
            <p:spPr bwMode="auto">
              <a:xfrm>
                <a:off x="998" y="161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534" name="Oval 38"/>
              <p:cNvSpPr>
                <a:spLocks noChangeArrowheads="1"/>
              </p:cNvSpPr>
              <p:nvPr/>
            </p:nvSpPr>
            <p:spPr bwMode="auto">
              <a:xfrm>
                <a:off x="1039" y="152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535" name="Oval 39"/>
              <p:cNvSpPr>
                <a:spLocks noChangeArrowheads="1"/>
              </p:cNvSpPr>
              <p:nvPr/>
            </p:nvSpPr>
            <p:spPr bwMode="auto">
              <a:xfrm>
                <a:off x="1019"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36" name="Oval 40"/>
              <p:cNvSpPr>
                <a:spLocks noChangeArrowheads="1"/>
              </p:cNvSpPr>
              <p:nvPr/>
            </p:nvSpPr>
            <p:spPr bwMode="auto">
              <a:xfrm>
                <a:off x="916" y="156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537" name="Oval 41"/>
              <p:cNvSpPr>
                <a:spLocks noChangeArrowheads="1"/>
              </p:cNvSpPr>
              <p:nvPr/>
            </p:nvSpPr>
            <p:spPr bwMode="auto">
              <a:xfrm>
                <a:off x="1160"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38" name="Oval 42"/>
              <p:cNvSpPr>
                <a:spLocks noChangeArrowheads="1"/>
              </p:cNvSpPr>
              <p:nvPr/>
            </p:nvSpPr>
            <p:spPr bwMode="auto">
              <a:xfrm>
                <a:off x="1099" y="148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539" name="Oval 43"/>
              <p:cNvSpPr>
                <a:spLocks noChangeArrowheads="1"/>
              </p:cNvSpPr>
              <p:nvPr/>
            </p:nvSpPr>
            <p:spPr bwMode="auto">
              <a:xfrm>
                <a:off x="1099" y="141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40" name="Oval 44"/>
              <p:cNvSpPr>
                <a:spLocks noChangeArrowheads="1"/>
              </p:cNvSpPr>
              <p:nvPr/>
            </p:nvSpPr>
            <p:spPr bwMode="auto">
              <a:xfrm>
                <a:off x="1181"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541" name="Oval 45"/>
              <p:cNvSpPr>
                <a:spLocks noChangeArrowheads="1"/>
              </p:cNvSpPr>
              <p:nvPr/>
            </p:nvSpPr>
            <p:spPr bwMode="auto">
              <a:xfrm>
                <a:off x="1140" y="152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42" name="Oval 46"/>
              <p:cNvSpPr>
                <a:spLocks noChangeArrowheads="1"/>
              </p:cNvSpPr>
              <p:nvPr/>
            </p:nvSpPr>
            <p:spPr bwMode="auto">
              <a:xfrm>
                <a:off x="1058" y="152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543" name="Oval 47"/>
              <p:cNvSpPr>
                <a:spLocks noChangeArrowheads="1"/>
              </p:cNvSpPr>
              <p:nvPr/>
            </p:nvSpPr>
            <p:spPr bwMode="auto">
              <a:xfrm>
                <a:off x="1099" y="156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544" name="Oval 48"/>
              <p:cNvSpPr>
                <a:spLocks noChangeArrowheads="1"/>
              </p:cNvSpPr>
              <p:nvPr/>
            </p:nvSpPr>
            <p:spPr bwMode="auto">
              <a:xfrm>
                <a:off x="107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45" name="Oval 49"/>
              <p:cNvSpPr>
                <a:spLocks noChangeArrowheads="1"/>
              </p:cNvSpPr>
              <p:nvPr/>
            </p:nvSpPr>
            <p:spPr bwMode="auto">
              <a:xfrm>
                <a:off x="1037"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46" name="Oval 50"/>
              <p:cNvSpPr>
                <a:spLocks noChangeArrowheads="1"/>
              </p:cNvSpPr>
              <p:nvPr/>
            </p:nvSpPr>
            <p:spPr bwMode="auto">
              <a:xfrm>
                <a:off x="1140" y="1373"/>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547" name="Oval 51"/>
              <p:cNvSpPr>
                <a:spLocks noChangeArrowheads="1"/>
              </p:cNvSpPr>
              <p:nvPr/>
            </p:nvSpPr>
            <p:spPr bwMode="auto">
              <a:xfrm>
                <a:off x="1058"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48" name="Oval 52"/>
              <p:cNvSpPr>
                <a:spLocks noChangeArrowheads="1"/>
              </p:cNvSpPr>
              <p:nvPr/>
            </p:nvSpPr>
            <p:spPr bwMode="auto">
              <a:xfrm>
                <a:off x="1037"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49" name="Oval 53"/>
              <p:cNvSpPr>
                <a:spLocks noChangeArrowheads="1"/>
              </p:cNvSpPr>
              <p:nvPr/>
            </p:nvSpPr>
            <p:spPr bwMode="auto">
              <a:xfrm>
                <a:off x="105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50" name="Oval 54"/>
              <p:cNvSpPr>
                <a:spLocks noChangeArrowheads="1"/>
              </p:cNvSpPr>
              <p:nvPr/>
            </p:nvSpPr>
            <p:spPr bwMode="auto">
              <a:xfrm>
                <a:off x="1078"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51" name="Oval 55"/>
              <p:cNvSpPr>
                <a:spLocks noChangeArrowheads="1"/>
              </p:cNvSpPr>
              <p:nvPr/>
            </p:nvSpPr>
            <p:spPr bwMode="auto">
              <a:xfrm>
                <a:off x="1099" y="129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552" name="Oval 56"/>
              <p:cNvSpPr>
                <a:spLocks noChangeArrowheads="1"/>
              </p:cNvSpPr>
              <p:nvPr/>
            </p:nvSpPr>
            <p:spPr bwMode="auto">
              <a:xfrm>
                <a:off x="1016" y="1431"/>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553" name="Oval 57"/>
              <p:cNvSpPr>
                <a:spLocks noChangeArrowheads="1"/>
              </p:cNvSpPr>
              <p:nvPr/>
            </p:nvSpPr>
            <p:spPr bwMode="auto">
              <a:xfrm>
                <a:off x="1119"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554" name="Oval 58"/>
              <p:cNvSpPr>
                <a:spLocks noChangeArrowheads="1"/>
              </p:cNvSpPr>
              <p:nvPr/>
            </p:nvSpPr>
            <p:spPr bwMode="auto">
              <a:xfrm>
                <a:off x="1181"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55" name="Oval 59"/>
              <p:cNvSpPr>
                <a:spLocks noChangeArrowheads="1"/>
              </p:cNvSpPr>
              <p:nvPr/>
            </p:nvSpPr>
            <p:spPr bwMode="auto">
              <a:xfrm>
                <a:off x="1078"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56" name="Oval 60"/>
              <p:cNvSpPr>
                <a:spLocks noChangeArrowheads="1"/>
              </p:cNvSpPr>
              <p:nvPr/>
            </p:nvSpPr>
            <p:spPr bwMode="auto">
              <a:xfrm>
                <a:off x="1099" y="152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557" name="Oval 61"/>
              <p:cNvSpPr>
                <a:spLocks noChangeArrowheads="1"/>
              </p:cNvSpPr>
              <p:nvPr/>
            </p:nvSpPr>
            <p:spPr bwMode="auto">
              <a:xfrm>
                <a:off x="1078"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58" name="Oval 62"/>
              <p:cNvSpPr>
                <a:spLocks noChangeArrowheads="1"/>
              </p:cNvSpPr>
              <p:nvPr/>
            </p:nvSpPr>
            <p:spPr bwMode="auto">
              <a:xfrm>
                <a:off x="1181"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59" name="Oval 63"/>
              <p:cNvSpPr>
                <a:spLocks noChangeArrowheads="1"/>
              </p:cNvSpPr>
              <p:nvPr/>
            </p:nvSpPr>
            <p:spPr bwMode="auto">
              <a:xfrm>
                <a:off x="1201"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60" name="Oval 64"/>
              <p:cNvSpPr>
                <a:spLocks noChangeArrowheads="1"/>
              </p:cNvSpPr>
              <p:nvPr/>
            </p:nvSpPr>
            <p:spPr bwMode="auto">
              <a:xfrm>
                <a:off x="1140" y="141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561" name="Oval 65"/>
              <p:cNvSpPr>
                <a:spLocks noChangeArrowheads="1"/>
              </p:cNvSpPr>
              <p:nvPr/>
            </p:nvSpPr>
            <p:spPr bwMode="auto">
              <a:xfrm>
                <a:off x="1037"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562" name="Oval 66"/>
              <p:cNvSpPr>
                <a:spLocks noChangeArrowheads="1"/>
              </p:cNvSpPr>
              <p:nvPr/>
            </p:nvSpPr>
            <p:spPr bwMode="auto">
              <a:xfrm>
                <a:off x="1140" y="1295"/>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563" name="Oval 67"/>
              <p:cNvSpPr>
                <a:spLocks noChangeArrowheads="1"/>
              </p:cNvSpPr>
              <p:nvPr/>
            </p:nvSpPr>
            <p:spPr bwMode="auto">
              <a:xfrm>
                <a:off x="1119"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64" name="Oval 68"/>
              <p:cNvSpPr>
                <a:spLocks noChangeArrowheads="1"/>
              </p:cNvSpPr>
              <p:nvPr/>
            </p:nvSpPr>
            <p:spPr bwMode="auto">
              <a:xfrm>
                <a:off x="1160"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565" name="Oval 69"/>
              <p:cNvSpPr>
                <a:spLocks noChangeArrowheads="1"/>
              </p:cNvSpPr>
              <p:nvPr/>
            </p:nvSpPr>
            <p:spPr bwMode="auto">
              <a:xfrm>
                <a:off x="1058"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566" name="Oval 70"/>
              <p:cNvSpPr>
                <a:spLocks noChangeArrowheads="1"/>
              </p:cNvSpPr>
              <p:nvPr/>
            </p:nvSpPr>
            <p:spPr bwMode="auto">
              <a:xfrm>
                <a:off x="1099"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67" name="Oval 71"/>
              <p:cNvSpPr>
                <a:spLocks noChangeArrowheads="1"/>
              </p:cNvSpPr>
              <p:nvPr/>
            </p:nvSpPr>
            <p:spPr bwMode="auto">
              <a:xfrm>
                <a:off x="1140" y="154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568" name="Oval 72"/>
              <p:cNvSpPr>
                <a:spLocks noChangeArrowheads="1"/>
              </p:cNvSpPr>
              <p:nvPr/>
            </p:nvSpPr>
            <p:spPr bwMode="auto">
              <a:xfrm>
                <a:off x="1181"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569" name="Oval 73"/>
              <p:cNvSpPr>
                <a:spLocks noChangeArrowheads="1"/>
              </p:cNvSpPr>
              <p:nvPr/>
            </p:nvSpPr>
            <p:spPr bwMode="auto">
              <a:xfrm>
                <a:off x="1160"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70" name="Oval 74"/>
              <p:cNvSpPr>
                <a:spLocks noChangeArrowheads="1"/>
              </p:cNvSpPr>
              <p:nvPr/>
            </p:nvSpPr>
            <p:spPr bwMode="auto">
              <a:xfrm>
                <a:off x="1058" y="148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571" name="Oval 75"/>
              <p:cNvSpPr>
                <a:spLocks noChangeArrowheads="1"/>
              </p:cNvSpPr>
              <p:nvPr/>
            </p:nvSpPr>
            <p:spPr bwMode="auto">
              <a:xfrm>
                <a:off x="1047" y="175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72" name="Oval 76"/>
              <p:cNvSpPr>
                <a:spLocks noChangeArrowheads="1"/>
              </p:cNvSpPr>
              <p:nvPr/>
            </p:nvSpPr>
            <p:spPr bwMode="auto">
              <a:xfrm>
                <a:off x="986" y="177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573" name="Oval 77"/>
              <p:cNvSpPr>
                <a:spLocks noChangeArrowheads="1"/>
              </p:cNvSpPr>
              <p:nvPr/>
            </p:nvSpPr>
            <p:spPr bwMode="auto">
              <a:xfrm>
                <a:off x="986" y="169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74" name="Oval 78"/>
              <p:cNvSpPr>
                <a:spLocks noChangeArrowheads="1"/>
              </p:cNvSpPr>
              <p:nvPr/>
            </p:nvSpPr>
            <p:spPr bwMode="auto">
              <a:xfrm>
                <a:off x="1068"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575" name="Oval 79"/>
              <p:cNvSpPr>
                <a:spLocks noChangeArrowheads="1"/>
              </p:cNvSpPr>
              <p:nvPr/>
            </p:nvSpPr>
            <p:spPr bwMode="auto">
              <a:xfrm>
                <a:off x="1026" y="181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76" name="Oval 80"/>
              <p:cNvSpPr>
                <a:spLocks noChangeArrowheads="1"/>
              </p:cNvSpPr>
              <p:nvPr/>
            </p:nvSpPr>
            <p:spPr bwMode="auto">
              <a:xfrm>
                <a:off x="945" y="181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577" name="Oval 81"/>
              <p:cNvSpPr>
                <a:spLocks noChangeArrowheads="1"/>
              </p:cNvSpPr>
              <p:nvPr/>
            </p:nvSpPr>
            <p:spPr bwMode="auto">
              <a:xfrm>
                <a:off x="986" y="1854"/>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578" name="Oval 82"/>
              <p:cNvSpPr>
                <a:spLocks noChangeArrowheads="1"/>
              </p:cNvSpPr>
              <p:nvPr/>
            </p:nvSpPr>
            <p:spPr bwMode="auto">
              <a:xfrm>
                <a:off x="96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79" name="Oval 83"/>
              <p:cNvSpPr>
                <a:spLocks noChangeArrowheads="1"/>
              </p:cNvSpPr>
              <p:nvPr/>
            </p:nvSpPr>
            <p:spPr bwMode="auto">
              <a:xfrm>
                <a:off x="924"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80" name="Oval 84"/>
              <p:cNvSpPr>
                <a:spLocks noChangeArrowheads="1"/>
              </p:cNvSpPr>
              <p:nvPr/>
            </p:nvSpPr>
            <p:spPr bwMode="auto">
              <a:xfrm>
                <a:off x="1026" y="1660"/>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581" name="Oval 85"/>
              <p:cNvSpPr>
                <a:spLocks noChangeArrowheads="1"/>
              </p:cNvSpPr>
              <p:nvPr/>
            </p:nvSpPr>
            <p:spPr bwMode="auto">
              <a:xfrm>
                <a:off x="945" y="173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82" name="Oval 86"/>
              <p:cNvSpPr>
                <a:spLocks noChangeArrowheads="1"/>
              </p:cNvSpPr>
              <p:nvPr/>
            </p:nvSpPr>
            <p:spPr bwMode="auto">
              <a:xfrm>
                <a:off x="924"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83" name="Oval 87"/>
              <p:cNvSpPr>
                <a:spLocks noChangeArrowheads="1"/>
              </p:cNvSpPr>
              <p:nvPr/>
            </p:nvSpPr>
            <p:spPr bwMode="auto">
              <a:xfrm>
                <a:off x="94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84" name="Oval 88"/>
              <p:cNvSpPr>
                <a:spLocks noChangeArrowheads="1"/>
              </p:cNvSpPr>
              <p:nvPr/>
            </p:nvSpPr>
            <p:spPr bwMode="auto">
              <a:xfrm>
                <a:off x="965" y="1602"/>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85" name="Oval 89"/>
              <p:cNvSpPr>
                <a:spLocks noChangeArrowheads="1"/>
              </p:cNvSpPr>
              <p:nvPr/>
            </p:nvSpPr>
            <p:spPr bwMode="auto">
              <a:xfrm>
                <a:off x="986" y="1582"/>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586" name="Oval 90"/>
              <p:cNvSpPr>
                <a:spLocks noChangeArrowheads="1"/>
              </p:cNvSpPr>
              <p:nvPr/>
            </p:nvSpPr>
            <p:spPr bwMode="auto">
              <a:xfrm>
                <a:off x="903" y="1718"/>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587" name="Oval 91"/>
              <p:cNvSpPr>
                <a:spLocks noChangeArrowheads="1"/>
              </p:cNvSpPr>
              <p:nvPr/>
            </p:nvSpPr>
            <p:spPr bwMode="auto">
              <a:xfrm>
                <a:off x="1006" y="1738"/>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588" name="Oval 92"/>
              <p:cNvSpPr>
                <a:spLocks noChangeArrowheads="1"/>
              </p:cNvSpPr>
              <p:nvPr/>
            </p:nvSpPr>
            <p:spPr bwMode="auto">
              <a:xfrm>
                <a:off x="1068" y="166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89" name="Oval 93"/>
              <p:cNvSpPr>
                <a:spLocks noChangeArrowheads="1"/>
              </p:cNvSpPr>
              <p:nvPr/>
            </p:nvSpPr>
            <p:spPr bwMode="auto">
              <a:xfrm>
                <a:off x="965"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90" name="Oval 94"/>
              <p:cNvSpPr>
                <a:spLocks noChangeArrowheads="1"/>
              </p:cNvSpPr>
              <p:nvPr/>
            </p:nvSpPr>
            <p:spPr bwMode="auto">
              <a:xfrm>
                <a:off x="986" y="1815"/>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591" name="Oval 95"/>
              <p:cNvSpPr>
                <a:spLocks noChangeArrowheads="1"/>
              </p:cNvSpPr>
              <p:nvPr/>
            </p:nvSpPr>
            <p:spPr bwMode="auto">
              <a:xfrm>
                <a:off x="965"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92" name="Oval 96"/>
              <p:cNvSpPr>
                <a:spLocks noChangeArrowheads="1"/>
              </p:cNvSpPr>
              <p:nvPr/>
            </p:nvSpPr>
            <p:spPr bwMode="auto">
              <a:xfrm>
                <a:off x="1068" y="179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93" name="Oval 97"/>
              <p:cNvSpPr>
                <a:spLocks noChangeArrowheads="1"/>
              </p:cNvSpPr>
              <p:nvPr/>
            </p:nvSpPr>
            <p:spPr bwMode="auto">
              <a:xfrm>
                <a:off x="1088" y="173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94" name="Oval 98"/>
              <p:cNvSpPr>
                <a:spLocks noChangeArrowheads="1"/>
              </p:cNvSpPr>
              <p:nvPr/>
            </p:nvSpPr>
            <p:spPr bwMode="auto">
              <a:xfrm>
                <a:off x="1026" y="169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595" name="Oval 99"/>
              <p:cNvSpPr>
                <a:spLocks noChangeArrowheads="1"/>
              </p:cNvSpPr>
              <p:nvPr/>
            </p:nvSpPr>
            <p:spPr bwMode="auto">
              <a:xfrm>
                <a:off x="924" y="164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596" name="Oval 100"/>
              <p:cNvSpPr>
                <a:spLocks noChangeArrowheads="1"/>
              </p:cNvSpPr>
              <p:nvPr/>
            </p:nvSpPr>
            <p:spPr bwMode="auto">
              <a:xfrm>
                <a:off x="1026" y="158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597" name="Oval 101"/>
              <p:cNvSpPr>
                <a:spLocks noChangeArrowheads="1"/>
              </p:cNvSpPr>
              <p:nvPr/>
            </p:nvSpPr>
            <p:spPr bwMode="auto">
              <a:xfrm>
                <a:off x="1006" y="162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598" name="Oval 102"/>
              <p:cNvSpPr>
                <a:spLocks noChangeArrowheads="1"/>
              </p:cNvSpPr>
              <p:nvPr/>
            </p:nvSpPr>
            <p:spPr bwMode="auto">
              <a:xfrm>
                <a:off x="1047" y="162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599" name="Oval 103"/>
              <p:cNvSpPr>
                <a:spLocks noChangeArrowheads="1"/>
              </p:cNvSpPr>
              <p:nvPr/>
            </p:nvSpPr>
            <p:spPr bwMode="auto">
              <a:xfrm>
                <a:off x="945"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600" name="Oval 104"/>
              <p:cNvSpPr>
                <a:spLocks noChangeArrowheads="1"/>
              </p:cNvSpPr>
              <p:nvPr/>
            </p:nvSpPr>
            <p:spPr bwMode="auto">
              <a:xfrm>
                <a:off x="986" y="1738"/>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01" name="Oval 105"/>
              <p:cNvSpPr>
                <a:spLocks noChangeArrowheads="1"/>
              </p:cNvSpPr>
              <p:nvPr/>
            </p:nvSpPr>
            <p:spPr bwMode="auto">
              <a:xfrm>
                <a:off x="1026" y="1835"/>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602" name="Oval 106"/>
              <p:cNvSpPr>
                <a:spLocks noChangeArrowheads="1"/>
              </p:cNvSpPr>
              <p:nvPr/>
            </p:nvSpPr>
            <p:spPr bwMode="auto">
              <a:xfrm>
                <a:off x="1068" y="173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603" name="Oval 107"/>
              <p:cNvSpPr>
                <a:spLocks noChangeArrowheads="1"/>
              </p:cNvSpPr>
              <p:nvPr/>
            </p:nvSpPr>
            <p:spPr bwMode="auto">
              <a:xfrm>
                <a:off x="1047"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04" name="Oval 108"/>
              <p:cNvSpPr>
                <a:spLocks noChangeArrowheads="1"/>
              </p:cNvSpPr>
              <p:nvPr/>
            </p:nvSpPr>
            <p:spPr bwMode="auto">
              <a:xfrm>
                <a:off x="945" y="177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605" name="Oval 109"/>
              <p:cNvSpPr>
                <a:spLocks noChangeArrowheads="1"/>
              </p:cNvSpPr>
              <p:nvPr/>
            </p:nvSpPr>
            <p:spPr bwMode="auto">
              <a:xfrm>
                <a:off x="1273" y="17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06" name="Oval 110"/>
              <p:cNvSpPr>
                <a:spLocks noChangeArrowheads="1"/>
              </p:cNvSpPr>
              <p:nvPr/>
            </p:nvSpPr>
            <p:spPr bwMode="auto">
              <a:xfrm>
                <a:off x="1212" y="17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607" name="Oval 111"/>
              <p:cNvSpPr>
                <a:spLocks noChangeArrowheads="1"/>
              </p:cNvSpPr>
              <p:nvPr/>
            </p:nvSpPr>
            <p:spPr bwMode="auto">
              <a:xfrm>
                <a:off x="1212" y="165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08" name="Oval 112"/>
              <p:cNvSpPr>
                <a:spLocks noChangeArrowheads="1"/>
              </p:cNvSpPr>
              <p:nvPr/>
            </p:nvSpPr>
            <p:spPr bwMode="auto">
              <a:xfrm>
                <a:off x="1294"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609" name="Oval 113"/>
              <p:cNvSpPr>
                <a:spLocks noChangeArrowheads="1"/>
              </p:cNvSpPr>
              <p:nvPr/>
            </p:nvSpPr>
            <p:spPr bwMode="auto">
              <a:xfrm>
                <a:off x="1253" y="176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10" name="Oval 114"/>
              <p:cNvSpPr>
                <a:spLocks noChangeArrowheads="1"/>
              </p:cNvSpPr>
              <p:nvPr/>
            </p:nvSpPr>
            <p:spPr bwMode="auto">
              <a:xfrm>
                <a:off x="1171" y="176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611" name="Oval 115"/>
              <p:cNvSpPr>
                <a:spLocks noChangeArrowheads="1"/>
              </p:cNvSpPr>
              <p:nvPr/>
            </p:nvSpPr>
            <p:spPr bwMode="auto">
              <a:xfrm>
                <a:off x="1212" y="180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612" name="Oval 116"/>
              <p:cNvSpPr>
                <a:spLocks noChangeArrowheads="1"/>
              </p:cNvSpPr>
              <p:nvPr/>
            </p:nvSpPr>
            <p:spPr bwMode="auto">
              <a:xfrm>
                <a:off x="1191" y="1593"/>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13" name="Oval 117"/>
              <p:cNvSpPr>
                <a:spLocks noChangeArrowheads="1"/>
              </p:cNvSpPr>
              <p:nvPr/>
            </p:nvSpPr>
            <p:spPr bwMode="auto">
              <a:xfrm>
                <a:off x="1150" y="163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14" name="Oval 118"/>
              <p:cNvSpPr>
                <a:spLocks noChangeArrowheads="1"/>
              </p:cNvSpPr>
              <p:nvPr/>
            </p:nvSpPr>
            <p:spPr bwMode="auto">
              <a:xfrm>
                <a:off x="1253" y="1612"/>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615" name="Oval 119"/>
              <p:cNvSpPr>
                <a:spLocks noChangeArrowheads="1"/>
              </p:cNvSpPr>
              <p:nvPr/>
            </p:nvSpPr>
            <p:spPr bwMode="auto">
              <a:xfrm>
                <a:off x="1171"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16" name="Oval 120"/>
              <p:cNvSpPr>
                <a:spLocks noChangeArrowheads="1"/>
              </p:cNvSpPr>
              <p:nvPr/>
            </p:nvSpPr>
            <p:spPr bwMode="auto">
              <a:xfrm>
                <a:off x="1150" y="17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17" name="Oval 121"/>
              <p:cNvSpPr>
                <a:spLocks noChangeArrowheads="1"/>
              </p:cNvSpPr>
              <p:nvPr/>
            </p:nvSpPr>
            <p:spPr bwMode="auto">
              <a:xfrm>
                <a:off x="1171"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18" name="Oval 122"/>
              <p:cNvSpPr>
                <a:spLocks noChangeArrowheads="1"/>
              </p:cNvSpPr>
              <p:nvPr/>
            </p:nvSpPr>
            <p:spPr bwMode="auto">
              <a:xfrm>
                <a:off x="1191" y="155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19" name="Oval 123"/>
              <p:cNvSpPr>
                <a:spLocks noChangeArrowheads="1"/>
              </p:cNvSpPr>
              <p:nvPr/>
            </p:nvSpPr>
            <p:spPr bwMode="auto">
              <a:xfrm>
                <a:off x="1212" y="15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620" name="Oval 124"/>
              <p:cNvSpPr>
                <a:spLocks noChangeArrowheads="1"/>
              </p:cNvSpPr>
              <p:nvPr/>
            </p:nvSpPr>
            <p:spPr bwMode="auto">
              <a:xfrm>
                <a:off x="1130" y="167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621" name="Oval 125"/>
              <p:cNvSpPr>
                <a:spLocks noChangeArrowheads="1"/>
              </p:cNvSpPr>
              <p:nvPr/>
            </p:nvSpPr>
            <p:spPr bwMode="auto">
              <a:xfrm>
                <a:off x="1233" y="1690"/>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622" name="Oval 126"/>
              <p:cNvSpPr>
                <a:spLocks noChangeArrowheads="1"/>
              </p:cNvSpPr>
              <p:nvPr/>
            </p:nvSpPr>
            <p:spPr bwMode="auto">
              <a:xfrm>
                <a:off x="1294" y="161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23" name="Oval 127"/>
              <p:cNvSpPr>
                <a:spLocks noChangeArrowheads="1"/>
              </p:cNvSpPr>
              <p:nvPr/>
            </p:nvSpPr>
            <p:spPr bwMode="auto">
              <a:xfrm>
                <a:off x="1191" y="1631"/>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24" name="Oval 128"/>
              <p:cNvSpPr>
                <a:spLocks noChangeArrowheads="1"/>
              </p:cNvSpPr>
              <p:nvPr/>
            </p:nvSpPr>
            <p:spPr bwMode="auto">
              <a:xfrm>
                <a:off x="1212" y="17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625" name="Oval 129"/>
              <p:cNvSpPr>
                <a:spLocks noChangeArrowheads="1"/>
              </p:cNvSpPr>
              <p:nvPr/>
            </p:nvSpPr>
            <p:spPr bwMode="auto">
              <a:xfrm>
                <a:off x="1191" y="1729"/>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26" name="Oval 130"/>
              <p:cNvSpPr>
                <a:spLocks noChangeArrowheads="1"/>
              </p:cNvSpPr>
              <p:nvPr/>
            </p:nvSpPr>
            <p:spPr bwMode="auto">
              <a:xfrm>
                <a:off x="1294" y="174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27" name="Oval 131"/>
              <p:cNvSpPr>
                <a:spLocks noChangeArrowheads="1"/>
              </p:cNvSpPr>
              <p:nvPr/>
            </p:nvSpPr>
            <p:spPr bwMode="auto">
              <a:xfrm>
                <a:off x="1314" y="169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28" name="Oval 132"/>
              <p:cNvSpPr>
                <a:spLocks noChangeArrowheads="1"/>
              </p:cNvSpPr>
              <p:nvPr/>
            </p:nvSpPr>
            <p:spPr bwMode="auto">
              <a:xfrm>
                <a:off x="1253" y="165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629" name="Oval 133"/>
              <p:cNvSpPr>
                <a:spLocks noChangeArrowheads="1"/>
              </p:cNvSpPr>
              <p:nvPr/>
            </p:nvSpPr>
            <p:spPr bwMode="auto">
              <a:xfrm>
                <a:off x="1150" y="1593"/>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630" name="Oval 134"/>
              <p:cNvSpPr>
                <a:spLocks noChangeArrowheads="1"/>
              </p:cNvSpPr>
              <p:nvPr/>
            </p:nvSpPr>
            <p:spPr bwMode="auto">
              <a:xfrm>
                <a:off x="1253" y="153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631" name="Oval 135"/>
              <p:cNvSpPr>
                <a:spLocks noChangeArrowheads="1"/>
              </p:cNvSpPr>
              <p:nvPr/>
            </p:nvSpPr>
            <p:spPr bwMode="auto">
              <a:xfrm>
                <a:off x="1233" y="157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32" name="Oval 136"/>
              <p:cNvSpPr>
                <a:spLocks noChangeArrowheads="1"/>
              </p:cNvSpPr>
              <p:nvPr/>
            </p:nvSpPr>
            <p:spPr bwMode="auto">
              <a:xfrm>
                <a:off x="1273" y="157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633" name="Oval 137"/>
              <p:cNvSpPr>
                <a:spLocks noChangeArrowheads="1"/>
              </p:cNvSpPr>
              <p:nvPr/>
            </p:nvSpPr>
            <p:spPr bwMode="auto">
              <a:xfrm>
                <a:off x="1171"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634" name="Oval 138"/>
              <p:cNvSpPr>
                <a:spLocks noChangeArrowheads="1"/>
              </p:cNvSpPr>
              <p:nvPr/>
            </p:nvSpPr>
            <p:spPr bwMode="auto">
              <a:xfrm>
                <a:off x="1212"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35" name="Oval 139"/>
              <p:cNvSpPr>
                <a:spLocks noChangeArrowheads="1"/>
              </p:cNvSpPr>
              <p:nvPr/>
            </p:nvSpPr>
            <p:spPr bwMode="auto">
              <a:xfrm>
                <a:off x="1253" y="178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636" name="Oval 140"/>
              <p:cNvSpPr>
                <a:spLocks noChangeArrowheads="1"/>
              </p:cNvSpPr>
              <p:nvPr/>
            </p:nvSpPr>
            <p:spPr bwMode="auto">
              <a:xfrm>
                <a:off x="1294" y="169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637" name="Oval 141"/>
              <p:cNvSpPr>
                <a:spLocks noChangeArrowheads="1"/>
              </p:cNvSpPr>
              <p:nvPr/>
            </p:nvSpPr>
            <p:spPr bwMode="auto">
              <a:xfrm>
                <a:off x="1273"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38" name="Oval 142"/>
              <p:cNvSpPr>
                <a:spLocks noChangeArrowheads="1"/>
              </p:cNvSpPr>
              <p:nvPr/>
            </p:nvSpPr>
            <p:spPr bwMode="auto">
              <a:xfrm>
                <a:off x="1171" y="172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639" name="Oval 143"/>
              <p:cNvSpPr>
                <a:spLocks noChangeArrowheads="1"/>
              </p:cNvSpPr>
              <p:nvPr/>
            </p:nvSpPr>
            <p:spPr bwMode="auto">
              <a:xfrm>
                <a:off x="1330" y="156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40" name="Oval 144"/>
              <p:cNvSpPr>
                <a:spLocks noChangeArrowheads="1"/>
              </p:cNvSpPr>
              <p:nvPr/>
            </p:nvSpPr>
            <p:spPr bwMode="auto">
              <a:xfrm>
                <a:off x="1268" y="158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641" name="Oval 145"/>
              <p:cNvSpPr>
                <a:spLocks noChangeArrowheads="1"/>
              </p:cNvSpPr>
              <p:nvPr/>
            </p:nvSpPr>
            <p:spPr bwMode="auto">
              <a:xfrm>
                <a:off x="1268" y="150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42" name="Oval 146"/>
              <p:cNvSpPr>
                <a:spLocks noChangeArrowheads="1"/>
              </p:cNvSpPr>
              <p:nvPr/>
            </p:nvSpPr>
            <p:spPr bwMode="auto">
              <a:xfrm>
                <a:off x="1350" y="1507"/>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643" name="Oval 147"/>
              <p:cNvSpPr>
                <a:spLocks noChangeArrowheads="1"/>
              </p:cNvSpPr>
              <p:nvPr/>
            </p:nvSpPr>
            <p:spPr bwMode="auto">
              <a:xfrm>
                <a:off x="1309" y="16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44" name="Oval 148"/>
              <p:cNvSpPr>
                <a:spLocks noChangeArrowheads="1"/>
              </p:cNvSpPr>
              <p:nvPr/>
            </p:nvSpPr>
            <p:spPr bwMode="auto">
              <a:xfrm>
                <a:off x="1227" y="16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645" name="Oval 149"/>
              <p:cNvSpPr>
                <a:spLocks noChangeArrowheads="1"/>
              </p:cNvSpPr>
              <p:nvPr/>
            </p:nvSpPr>
            <p:spPr bwMode="auto">
              <a:xfrm>
                <a:off x="1268" y="166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646" name="Oval 150"/>
              <p:cNvSpPr>
                <a:spLocks noChangeArrowheads="1"/>
              </p:cNvSpPr>
              <p:nvPr/>
            </p:nvSpPr>
            <p:spPr bwMode="auto">
              <a:xfrm>
                <a:off x="1248"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47" name="Oval 151"/>
              <p:cNvSpPr>
                <a:spLocks noChangeArrowheads="1"/>
              </p:cNvSpPr>
              <p:nvPr/>
            </p:nvSpPr>
            <p:spPr bwMode="auto">
              <a:xfrm>
                <a:off x="1207"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48" name="Oval 152"/>
              <p:cNvSpPr>
                <a:spLocks noChangeArrowheads="1"/>
              </p:cNvSpPr>
              <p:nvPr/>
            </p:nvSpPr>
            <p:spPr bwMode="auto">
              <a:xfrm>
                <a:off x="1309" y="14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649" name="Oval 153"/>
              <p:cNvSpPr>
                <a:spLocks noChangeArrowheads="1"/>
              </p:cNvSpPr>
              <p:nvPr/>
            </p:nvSpPr>
            <p:spPr bwMode="auto">
              <a:xfrm>
                <a:off x="1227"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50" name="Oval 154"/>
              <p:cNvSpPr>
                <a:spLocks noChangeArrowheads="1"/>
              </p:cNvSpPr>
              <p:nvPr/>
            </p:nvSpPr>
            <p:spPr bwMode="auto">
              <a:xfrm>
                <a:off x="1207"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51" name="Oval 155"/>
              <p:cNvSpPr>
                <a:spLocks noChangeArrowheads="1"/>
              </p:cNvSpPr>
              <p:nvPr/>
            </p:nvSpPr>
            <p:spPr bwMode="auto">
              <a:xfrm>
                <a:off x="1227"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52" name="Oval 156"/>
              <p:cNvSpPr>
                <a:spLocks noChangeArrowheads="1"/>
              </p:cNvSpPr>
              <p:nvPr/>
            </p:nvSpPr>
            <p:spPr bwMode="auto">
              <a:xfrm>
                <a:off x="1248" y="141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53" name="Oval 157"/>
              <p:cNvSpPr>
                <a:spLocks noChangeArrowheads="1"/>
              </p:cNvSpPr>
              <p:nvPr/>
            </p:nvSpPr>
            <p:spPr bwMode="auto">
              <a:xfrm>
                <a:off x="1268" y="1391"/>
                <a:ext cx="41"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654" name="Oval 158"/>
              <p:cNvSpPr>
                <a:spLocks noChangeArrowheads="1"/>
              </p:cNvSpPr>
              <p:nvPr/>
            </p:nvSpPr>
            <p:spPr bwMode="auto">
              <a:xfrm>
                <a:off x="1186" y="1527"/>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655" name="Oval 159"/>
              <p:cNvSpPr>
                <a:spLocks noChangeArrowheads="1"/>
              </p:cNvSpPr>
              <p:nvPr/>
            </p:nvSpPr>
            <p:spPr bwMode="auto">
              <a:xfrm>
                <a:off x="1289" y="1546"/>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656" name="Oval 160"/>
              <p:cNvSpPr>
                <a:spLocks noChangeArrowheads="1"/>
              </p:cNvSpPr>
              <p:nvPr/>
            </p:nvSpPr>
            <p:spPr bwMode="auto">
              <a:xfrm>
                <a:off x="1350" y="146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57" name="Oval 161"/>
              <p:cNvSpPr>
                <a:spLocks noChangeArrowheads="1"/>
              </p:cNvSpPr>
              <p:nvPr/>
            </p:nvSpPr>
            <p:spPr bwMode="auto">
              <a:xfrm>
                <a:off x="1248"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58" name="Oval 162"/>
              <p:cNvSpPr>
                <a:spLocks noChangeArrowheads="1"/>
              </p:cNvSpPr>
              <p:nvPr/>
            </p:nvSpPr>
            <p:spPr bwMode="auto">
              <a:xfrm>
                <a:off x="1268" y="162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659" name="Oval 163"/>
              <p:cNvSpPr>
                <a:spLocks noChangeArrowheads="1"/>
              </p:cNvSpPr>
              <p:nvPr/>
            </p:nvSpPr>
            <p:spPr bwMode="auto">
              <a:xfrm>
                <a:off x="1248"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60" name="Oval 164"/>
              <p:cNvSpPr>
                <a:spLocks noChangeArrowheads="1"/>
              </p:cNvSpPr>
              <p:nvPr/>
            </p:nvSpPr>
            <p:spPr bwMode="auto">
              <a:xfrm>
                <a:off x="1350" y="1605"/>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61" name="Oval 165"/>
              <p:cNvSpPr>
                <a:spLocks noChangeArrowheads="1"/>
              </p:cNvSpPr>
              <p:nvPr/>
            </p:nvSpPr>
            <p:spPr bwMode="auto">
              <a:xfrm>
                <a:off x="1371"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62" name="Oval 166"/>
              <p:cNvSpPr>
                <a:spLocks noChangeArrowheads="1"/>
              </p:cNvSpPr>
              <p:nvPr/>
            </p:nvSpPr>
            <p:spPr bwMode="auto">
              <a:xfrm>
                <a:off x="1309" y="150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663" name="Oval 167"/>
              <p:cNvSpPr>
                <a:spLocks noChangeArrowheads="1"/>
              </p:cNvSpPr>
              <p:nvPr/>
            </p:nvSpPr>
            <p:spPr bwMode="auto">
              <a:xfrm>
                <a:off x="1207" y="144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664" name="Oval 168"/>
              <p:cNvSpPr>
                <a:spLocks noChangeArrowheads="1"/>
              </p:cNvSpPr>
              <p:nvPr/>
            </p:nvSpPr>
            <p:spPr bwMode="auto">
              <a:xfrm>
                <a:off x="1309" y="1391"/>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665" name="Oval 169"/>
              <p:cNvSpPr>
                <a:spLocks noChangeArrowheads="1"/>
              </p:cNvSpPr>
              <p:nvPr/>
            </p:nvSpPr>
            <p:spPr bwMode="auto">
              <a:xfrm>
                <a:off x="1289" y="14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66" name="Oval 170"/>
              <p:cNvSpPr>
                <a:spLocks noChangeArrowheads="1"/>
              </p:cNvSpPr>
              <p:nvPr/>
            </p:nvSpPr>
            <p:spPr bwMode="auto">
              <a:xfrm>
                <a:off x="1330" y="14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667" name="Oval 171"/>
              <p:cNvSpPr>
                <a:spLocks noChangeArrowheads="1"/>
              </p:cNvSpPr>
              <p:nvPr/>
            </p:nvSpPr>
            <p:spPr bwMode="auto">
              <a:xfrm>
                <a:off x="1227" y="150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668" name="Oval 172"/>
              <p:cNvSpPr>
                <a:spLocks noChangeArrowheads="1"/>
              </p:cNvSpPr>
              <p:nvPr/>
            </p:nvSpPr>
            <p:spPr bwMode="auto">
              <a:xfrm>
                <a:off x="1268"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69" name="Oval 173"/>
              <p:cNvSpPr>
                <a:spLocks noChangeArrowheads="1"/>
              </p:cNvSpPr>
              <p:nvPr/>
            </p:nvSpPr>
            <p:spPr bwMode="auto">
              <a:xfrm>
                <a:off x="1309" y="164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670" name="Oval 174"/>
              <p:cNvSpPr>
                <a:spLocks noChangeArrowheads="1"/>
              </p:cNvSpPr>
              <p:nvPr/>
            </p:nvSpPr>
            <p:spPr bwMode="auto">
              <a:xfrm>
                <a:off x="1350" y="1546"/>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671" name="Oval 175"/>
              <p:cNvSpPr>
                <a:spLocks noChangeArrowheads="1"/>
              </p:cNvSpPr>
              <p:nvPr/>
            </p:nvSpPr>
            <p:spPr bwMode="auto">
              <a:xfrm>
                <a:off x="1330"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72" name="Oval 176"/>
              <p:cNvSpPr>
                <a:spLocks noChangeArrowheads="1"/>
              </p:cNvSpPr>
              <p:nvPr/>
            </p:nvSpPr>
            <p:spPr bwMode="auto">
              <a:xfrm>
                <a:off x="1227" y="158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673" name="Oval 177"/>
              <p:cNvSpPr>
                <a:spLocks noChangeArrowheads="1"/>
              </p:cNvSpPr>
              <p:nvPr/>
            </p:nvSpPr>
            <p:spPr bwMode="auto">
              <a:xfrm>
                <a:off x="1188" y="180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74" name="Oval 178"/>
              <p:cNvSpPr>
                <a:spLocks noChangeArrowheads="1"/>
              </p:cNvSpPr>
              <p:nvPr/>
            </p:nvSpPr>
            <p:spPr bwMode="auto">
              <a:xfrm>
                <a:off x="1127" y="18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675" name="Oval 179"/>
              <p:cNvSpPr>
                <a:spLocks noChangeArrowheads="1"/>
              </p:cNvSpPr>
              <p:nvPr/>
            </p:nvSpPr>
            <p:spPr bwMode="auto">
              <a:xfrm>
                <a:off x="1127" y="174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76" name="Oval 180"/>
              <p:cNvSpPr>
                <a:spLocks noChangeArrowheads="1"/>
              </p:cNvSpPr>
              <p:nvPr/>
            </p:nvSpPr>
            <p:spPr bwMode="auto">
              <a:xfrm>
                <a:off x="1209"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677" name="Oval 181"/>
              <p:cNvSpPr>
                <a:spLocks noChangeArrowheads="1"/>
              </p:cNvSpPr>
              <p:nvPr/>
            </p:nvSpPr>
            <p:spPr bwMode="auto">
              <a:xfrm>
                <a:off x="1168" y="186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78" name="Oval 182"/>
              <p:cNvSpPr>
                <a:spLocks noChangeArrowheads="1"/>
              </p:cNvSpPr>
              <p:nvPr/>
            </p:nvSpPr>
            <p:spPr bwMode="auto">
              <a:xfrm>
                <a:off x="1086" y="186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679" name="Oval 183"/>
              <p:cNvSpPr>
                <a:spLocks noChangeArrowheads="1"/>
              </p:cNvSpPr>
              <p:nvPr/>
            </p:nvSpPr>
            <p:spPr bwMode="auto">
              <a:xfrm>
                <a:off x="1107"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80" name="Oval 184"/>
              <p:cNvSpPr>
                <a:spLocks noChangeArrowheads="1"/>
              </p:cNvSpPr>
              <p:nvPr/>
            </p:nvSpPr>
            <p:spPr bwMode="auto">
              <a:xfrm>
                <a:off x="1065" y="1727"/>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81" name="Oval 185"/>
              <p:cNvSpPr>
                <a:spLocks noChangeArrowheads="1"/>
              </p:cNvSpPr>
              <p:nvPr/>
            </p:nvSpPr>
            <p:spPr bwMode="auto">
              <a:xfrm>
                <a:off x="1168" y="170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682" name="Oval 186"/>
              <p:cNvSpPr>
                <a:spLocks noChangeArrowheads="1"/>
              </p:cNvSpPr>
              <p:nvPr/>
            </p:nvSpPr>
            <p:spPr bwMode="auto">
              <a:xfrm>
                <a:off x="1086"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83" name="Oval 187"/>
              <p:cNvSpPr>
                <a:spLocks noChangeArrowheads="1"/>
              </p:cNvSpPr>
              <p:nvPr/>
            </p:nvSpPr>
            <p:spPr bwMode="auto">
              <a:xfrm>
                <a:off x="1065" y="182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84" name="Oval 188"/>
              <p:cNvSpPr>
                <a:spLocks noChangeArrowheads="1"/>
              </p:cNvSpPr>
              <p:nvPr/>
            </p:nvSpPr>
            <p:spPr bwMode="auto">
              <a:xfrm>
                <a:off x="1086"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85" name="Oval 189"/>
              <p:cNvSpPr>
                <a:spLocks noChangeArrowheads="1"/>
              </p:cNvSpPr>
              <p:nvPr/>
            </p:nvSpPr>
            <p:spPr bwMode="auto">
              <a:xfrm>
                <a:off x="1107" y="16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86" name="Oval 190"/>
              <p:cNvSpPr>
                <a:spLocks noChangeArrowheads="1"/>
              </p:cNvSpPr>
              <p:nvPr/>
            </p:nvSpPr>
            <p:spPr bwMode="auto">
              <a:xfrm>
                <a:off x="1127" y="1630"/>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687" name="Oval 191"/>
              <p:cNvSpPr>
                <a:spLocks noChangeArrowheads="1"/>
              </p:cNvSpPr>
              <p:nvPr/>
            </p:nvSpPr>
            <p:spPr bwMode="auto">
              <a:xfrm>
                <a:off x="1045" y="1766"/>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688" name="Oval 192"/>
              <p:cNvSpPr>
                <a:spLocks noChangeArrowheads="1"/>
              </p:cNvSpPr>
              <p:nvPr/>
            </p:nvSpPr>
            <p:spPr bwMode="auto">
              <a:xfrm>
                <a:off x="1148" y="1786"/>
                <a:ext cx="40"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689" name="Oval 193"/>
              <p:cNvSpPr>
                <a:spLocks noChangeArrowheads="1"/>
              </p:cNvSpPr>
              <p:nvPr/>
            </p:nvSpPr>
            <p:spPr bwMode="auto">
              <a:xfrm>
                <a:off x="1209" y="170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90" name="Oval 194"/>
              <p:cNvSpPr>
                <a:spLocks noChangeArrowheads="1"/>
              </p:cNvSpPr>
              <p:nvPr/>
            </p:nvSpPr>
            <p:spPr bwMode="auto">
              <a:xfrm>
                <a:off x="1107" y="172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91" name="Oval 195"/>
              <p:cNvSpPr>
                <a:spLocks noChangeArrowheads="1"/>
              </p:cNvSpPr>
              <p:nvPr/>
            </p:nvSpPr>
            <p:spPr bwMode="auto">
              <a:xfrm>
                <a:off x="1127" y="186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692" name="Oval 196"/>
              <p:cNvSpPr>
                <a:spLocks noChangeArrowheads="1"/>
              </p:cNvSpPr>
              <p:nvPr/>
            </p:nvSpPr>
            <p:spPr bwMode="auto">
              <a:xfrm>
                <a:off x="1107" y="18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93" name="Oval 197"/>
              <p:cNvSpPr>
                <a:spLocks noChangeArrowheads="1"/>
              </p:cNvSpPr>
              <p:nvPr/>
            </p:nvSpPr>
            <p:spPr bwMode="auto">
              <a:xfrm>
                <a:off x="1209" y="184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94" name="Oval 198"/>
              <p:cNvSpPr>
                <a:spLocks noChangeArrowheads="1"/>
              </p:cNvSpPr>
              <p:nvPr/>
            </p:nvSpPr>
            <p:spPr bwMode="auto">
              <a:xfrm>
                <a:off x="1230"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95" name="Oval 199"/>
              <p:cNvSpPr>
                <a:spLocks noChangeArrowheads="1"/>
              </p:cNvSpPr>
              <p:nvPr/>
            </p:nvSpPr>
            <p:spPr bwMode="auto">
              <a:xfrm>
                <a:off x="1168" y="174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696" name="Oval 200"/>
              <p:cNvSpPr>
                <a:spLocks noChangeArrowheads="1"/>
              </p:cNvSpPr>
              <p:nvPr/>
            </p:nvSpPr>
            <p:spPr bwMode="auto">
              <a:xfrm>
                <a:off x="1065" y="1688"/>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697" name="Oval 201"/>
              <p:cNvSpPr>
                <a:spLocks noChangeArrowheads="1"/>
              </p:cNvSpPr>
              <p:nvPr/>
            </p:nvSpPr>
            <p:spPr bwMode="auto">
              <a:xfrm>
                <a:off x="1168" y="163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698" name="Oval 202"/>
              <p:cNvSpPr>
                <a:spLocks noChangeArrowheads="1"/>
              </p:cNvSpPr>
              <p:nvPr/>
            </p:nvSpPr>
            <p:spPr bwMode="auto">
              <a:xfrm>
                <a:off x="1148" y="166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699" name="Oval 203"/>
              <p:cNvSpPr>
                <a:spLocks noChangeArrowheads="1"/>
              </p:cNvSpPr>
              <p:nvPr/>
            </p:nvSpPr>
            <p:spPr bwMode="auto">
              <a:xfrm>
                <a:off x="1188" y="1669"/>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700" name="Oval 204"/>
              <p:cNvSpPr>
                <a:spLocks noChangeArrowheads="1"/>
              </p:cNvSpPr>
              <p:nvPr/>
            </p:nvSpPr>
            <p:spPr bwMode="auto">
              <a:xfrm>
                <a:off x="1086"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701" name="Oval 205"/>
              <p:cNvSpPr>
                <a:spLocks noChangeArrowheads="1"/>
              </p:cNvSpPr>
              <p:nvPr/>
            </p:nvSpPr>
            <p:spPr bwMode="auto">
              <a:xfrm>
                <a:off x="1127"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02" name="Oval 206"/>
              <p:cNvSpPr>
                <a:spLocks noChangeArrowheads="1"/>
              </p:cNvSpPr>
              <p:nvPr/>
            </p:nvSpPr>
            <p:spPr bwMode="auto">
              <a:xfrm>
                <a:off x="1168" y="188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703" name="Oval 207"/>
              <p:cNvSpPr>
                <a:spLocks noChangeArrowheads="1"/>
              </p:cNvSpPr>
              <p:nvPr/>
            </p:nvSpPr>
            <p:spPr bwMode="auto">
              <a:xfrm>
                <a:off x="1209" y="1786"/>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704" name="Oval 208"/>
              <p:cNvSpPr>
                <a:spLocks noChangeArrowheads="1"/>
              </p:cNvSpPr>
              <p:nvPr/>
            </p:nvSpPr>
            <p:spPr bwMode="auto">
              <a:xfrm>
                <a:off x="1188" y="168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05" name="Oval 209"/>
              <p:cNvSpPr>
                <a:spLocks noChangeArrowheads="1"/>
              </p:cNvSpPr>
              <p:nvPr/>
            </p:nvSpPr>
            <p:spPr bwMode="auto">
              <a:xfrm>
                <a:off x="1086" y="1824"/>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706" name="Oval 210"/>
              <p:cNvSpPr>
                <a:spLocks noChangeArrowheads="1"/>
              </p:cNvSpPr>
              <p:nvPr/>
            </p:nvSpPr>
            <p:spPr bwMode="auto">
              <a:xfrm>
                <a:off x="1245"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07" name="Oval 211"/>
              <p:cNvSpPr>
                <a:spLocks noChangeArrowheads="1"/>
              </p:cNvSpPr>
              <p:nvPr/>
            </p:nvSpPr>
            <p:spPr bwMode="auto">
              <a:xfrm>
                <a:off x="1184" y="1489"/>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708" name="Oval 212"/>
              <p:cNvSpPr>
                <a:spLocks noChangeArrowheads="1"/>
              </p:cNvSpPr>
              <p:nvPr/>
            </p:nvSpPr>
            <p:spPr bwMode="auto">
              <a:xfrm>
                <a:off x="1184" y="1411"/>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09" name="Oval 213"/>
              <p:cNvSpPr>
                <a:spLocks noChangeArrowheads="1"/>
              </p:cNvSpPr>
              <p:nvPr/>
            </p:nvSpPr>
            <p:spPr bwMode="auto">
              <a:xfrm>
                <a:off x="1266"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710" name="Oval 214"/>
              <p:cNvSpPr>
                <a:spLocks noChangeArrowheads="1"/>
              </p:cNvSpPr>
              <p:nvPr/>
            </p:nvSpPr>
            <p:spPr bwMode="auto">
              <a:xfrm>
                <a:off x="1224" y="152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11" name="Oval 215"/>
              <p:cNvSpPr>
                <a:spLocks noChangeArrowheads="1"/>
              </p:cNvSpPr>
              <p:nvPr/>
            </p:nvSpPr>
            <p:spPr bwMode="auto">
              <a:xfrm>
                <a:off x="1142" y="152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712" name="Oval 216"/>
              <p:cNvSpPr>
                <a:spLocks noChangeArrowheads="1"/>
              </p:cNvSpPr>
              <p:nvPr/>
            </p:nvSpPr>
            <p:spPr bwMode="auto">
              <a:xfrm>
                <a:off x="1184" y="1567"/>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713" name="Oval 217"/>
              <p:cNvSpPr>
                <a:spLocks noChangeArrowheads="1"/>
              </p:cNvSpPr>
              <p:nvPr/>
            </p:nvSpPr>
            <p:spPr bwMode="auto">
              <a:xfrm>
                <a:off x="1163"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14" name="Oval 218"/>
              <p:cNvSpPr>
                <a:spLocks noChangeArrowheads="1"/>
              </p:cNvSpPr>
              <p:nvPr/>
            </p:nvSpPr>
            <p:spPr bwMode="auto">
              <a:xfrm>
                <a:off x="1122"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15" name="Oval 219"/>
              <p:cNvSpPr>
                <a:spLocks noChangeArrowheads="1"/>
              </p:cNvSpPr>
              <p:nvPr/>
            </p:nvSpPr>
            <p:spPr bwMode="auto">
              <a:xfrm>
                <a:off x="1224" y="1373"/>
                <a:ext cx="42"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716" name="Oval 220"/>
              <p:cNvSpPr>
                <a:spLocks noChangeArrowheads="1"/>
              </p:cNvSpPr>
              <p:nvPr/>
            </p:nvSpPr>
            <p:spPr bwMode="auto">
              <a:xfrm>
                <a:off x="1142"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17" name="Oval 221"/>
              <p:cNvSpPr>
                <a:spLocks noChangeArrowheads="1"/>
              </p:cNvSpPr>
              <p:nvPr/>
            </p:nvSpPr>
            <p:spPr bwMode="auto">
              <a:xfrm>
                <a:off x="1122"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18" name="Oval 222"/>
              <p:cNvSpPr>
                <a:spLocks noChangeArrowheads="1"/>
              </p:cNvSpPr>
              <p:nvPr/>
            </p:nvSpPr>
            <p:spPr bwMode="auto">
              <a:xfrm>
                <a:off x="1142" y="1353"/>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19" name="Oval 223"/>
              <p:cNvSpPr>
                <a:spLocks noChangeArrowheads="1"/>
              </p:cNvSpPr>
              <p:nvPr/>
            </p:nvSpPr>
            <p:spPr bwMode="auto">
              <a:xfrm>
                <a:off x="1163"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20" name="Oval 224"/>
              <p:cNvSpPr>
                <a:spLocks noChangeArrowheads="1"/>
              </p:cNvSpPr>
              <p:nvPr/>
            </p:nvSpPr>
            <p:spPr bwMode="auto">
              <a:xfrm>
                <a:off x="1184" y="1295"/>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721" name="Oval 225"/>
              <p:cNvSpPr>
                <a:spLocks noChangeArrowheads="1"/>
              </p:cNvSpPr>
              <p:nvPr/>
            </p:nvSpPr>
            <p:spPr bwMode="auto">
              <a:xfrm>
                <a:off x="1101" y="1431"/>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722" name="Oval 226"/>
              <p:cNvSpPr>
                <a:spLocks noChangeArrowheads="1"/>
              </p:cNvSpPr>
              <p:nvPr/>
            </p:nvSpPr>
            <p:spPr bwMode="auto">
              <a:xfrm>
                <a:off x="1204"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723" name="Oval 227"/>
              <p:cNvSpPr>
                <a:spLocks noChangeArrowheads="1"/>
              </p:cNvSpPr>
              <p:nvPr/>
            </p:nvSpPr>
            <p:spPr bwMode="auto">
              <a:xfrm>
                <a:off x="1266"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24" name="Oval 228"/>
              <p:cNvSpPr>
                <a:spLocks noChangeArrowheads="1"/>
              </p:cNvSpPr>
              <p:nvPr/>
            </p:nvSpPr>
            <p:spPr bwMode="auto">
              <a:xfrm>
                <a:off x="1163"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25" name="Oval 229"/>
              <p:cNvSpPr>
                <a:spLocks noChangeArrowheads="1"/>
              </p:cNvSpPr>
              <p:nvPr/>
            </p:nvSpPr>
            <p:spPr bwMode="auto">
              <a:xfrm>
                <a:off x="1184" y="1528"/>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726" name="Oval 230"/>
              <p:cNvSpPr>
                <a:spLocks noChangeArrowheads="1"/>
              </p:cNvSpPr>
              <p:nvPr/>
            </p:nvSpPr>
            <p:spPr bwMode="auto">
              <a:xfrm>
                <a:off x="1163"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27" name="Oval 231"/>
              <p:cNvSpPr>
                <a:spLocks noChangeArrowheads="1"/>
              </p:cNvSpPr>
              <p:nvPr/>
            </p:nvSpPr>
            <p:spPr bwMode="auto">
              <a:xfrm>
                <a:off x="1266"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28" name="Oval 232"/>
              <p:cNvSpPr>
                <a:spLocks noChangeArrowheads="1"/>
              </p:cNvSpPr>
              <p:nvPr/>
            </p:nvSpPr>
            <p:spPr bwMode="auto">
              <a:xfrm>
                <a:off x="1286"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29" name="Oval 233"/>
              <p:cNvSpPr>
                <a:spLocks noChangeArrowheads="1"/>
              </p:cNvSpPr>
              <p:nvPr/>
            </p:nvSpPr>
            <p:spPr bwMode="auto">
              <a:xfrm>
                <a:off x="1224" y="141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730" name="Oval 234"/>
              <p:cNvSpPr>
                <a:spLocks noChangeArrowheads="1"/>
              </p:cNvSpPr>
              <p:nvPr/>
            </p:nvSpPr>
            <p:spPr bwMode="auto">
              <a:xfrm>
                <a:off x="1122"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731" name="Oval 235"/>
              <p:cNvSpPr>
                <a:spLocks noChangeArrowheads="1"/>
              </p:cNvSpPr>
              <p:nvPr/>
            </p:nvSpPr>
            <p:spPr bwMode="auto">
              <a:xfrm>
                <a:off x="1224" y="1295"/>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732" name="Oval 236"/>
              <p:cNvSpPr>
                <a:spLocks noChangeArrowheads="1"/>
              </p:cNvSpPr>
              <p:nvPr/>
            </p:nvSpPr>
            <p:spPr bwMode="auto">
              <a:xfrm>
                <a:off x="1204"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33" name="Oval 237"/>
              <p:cNvSpPr>
                <a:spLocks noChangeArrowheads="1"/>
              </p:cNvSpPr>
              <p:nvPr/>
            </p:nvSpPr>
            <p:spPr bwMode="auto">
              <a:xfrm>
                <a:off x="1245"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734" name="Oval 238"/>
              <p:cNvSpPr>
                <a:spLocks noChangeArrowheads="1"/>
              </p:cNvSpPr>
              <p:nvPr/>
            </p:nvSpPr>
            <p:spPr bwMode="auto">
              <a:xfrm>
                <a:off x="1142" y="1411"/>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735" name="Oval 239"/>
              <p:cNvSpPr>
                <a:spLocks noChangeArrowheads="1"/>
              </p:cNvSpPr>
              <p:nvPr/>
            </p:nvSpPr>
            <p:spPr bwMode="auto">
              <a:xfrm>
                <a:off x="1184" y="1450"/>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36" name="Oval 240"/>
              <p:cNvSpPr>
                <a:spLocks noChangeArrowheads="1"/>
              </p:cNvSpPr>
              <p:nvPr/>
            </p:nvSpPr>
            <p:spPr bwMode="auto">
              <a:xfrm>
                <a:off x="1224" y="154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737" name="Oval 241"/>
              <p:cNvSpPr>
                <a:spLocks noChangeArrowheads="1"/>
              </p:cNvSpPr>
              <p:nvPr/>
            </p:nvSpPr>
            <p:spPr bwMode="auto">
              <a:xfrm>
                <a:off x="1266"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738" name="Oval 242"/>
              <p:cNvSpPr>
                <a:spLocks noChangeArrowheads="1"/>
              </p:cNvSpPr>
              <p:nvPr/>
            </p:nvSpPr>
            <p:spPr bwMode="auto">
              <a:xfrm>
                <a:off x="1245"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39" name="Oval 243"/>
              <p:cNvSpPr>
                <a:spLocks noChangeArrowheads="1"/>
              </p:cNvSpPr>
              <p:nvPr/>
            </p:nvSpPr>
            <p:spPr bwMode="auto">
              <a:xfrm>
                <a:off x="1142" y="148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grpSp>
      </p:grpSp>
      <p:grpSp>
        <p:nvGrpSpPr>
          <p:cNvPr id="234740" name="Group 244"/>
          <p:cNvGrpSpPr>
            <a:grpSpLocks/>
          </p:cNvGrpSpPr>
          <p:nvPr/>
        </p:nvGrpSpPr>
        <p:grpSpPr bwMode="auto">
          <a:xfrm>
            <a:off x="914400" y="2286000"/>
            <a:ext cx="304800" cy="520700"/>
            <a:chOff x="4032" y="3264"/>
            <a:chExt cx="528" cy="472"/>
          </a:xfrm>
        </p:grpSpPr>
        <p:sp>
          <p:nvSpPr>
            <p:cNvPr id="234741" name="Oval 245"/>
            <p:cNvSpPr>
              <a:spLocks noChangeArrowheads="1"/>
            </p:cNvSpPr>
            <p:nvPr/>
          </p:nvSpPr>
          <p:spPr bwMode="auto">
            <a:xfrm>
              <a:off x="4032" y="3264"/>
              <a:ext cx="528" cy="472"/>
            </a:xfrm>
            <a:prstGeom prst="ellipse">
              <a:avLst/>
            </a:prstGeom>
            <a:noFill/>
            <a:ln w="19050">
              <a:solidFill>
                <a:schemeClr val="tx1"/>
              </a:solidFill>
              <a:round/>
              <a:headEnd/>
              <a:tailEnd/>
            </a:ln>
            <a:effectLst/>
          </p:spPr>
          <p:txBody>
            <a:bodyPr wrap="none" anchor="ctr"/>
            <a:lstStyle/>
            <a:p>
              <a:endParaRPr lang="en-US"/>
            </a:p>
          </p:txBody>
        </p:sp>
        <p:sp>
          <p:nvSpPr>
            <p:cNvPr id="234742" name="Oval 246"/>
            <p:cNvSpPr>
              <a:spLocks noChangeArrowheads="1"/>
            </p:cNvSpPr>
            <p:nvPr/>
          </p:nvSpPr>
          <p:spPr bwMode="auto">
            <a:xfrm>
              <a:off x="4449" y="3637"/>
              <a:ext cx="24" cy="22"/>
            </a:xfrm>
            <a:prstGeom prst="ellipse">
              <a:avLst/>
            </a:prstGeom>
            <a:solidFill>
              <a:srgbClr val="FF0000"/>
            </a:solidFill>
            <a:ln w="12700">
              <a:solidFill>
                <a:schemeClr val="tx1"/>
              </a:solidFill>
              <a:round/>
              <a:headEnd/>
              <a:tailEnd/>
            </a:ln>
            <a:effectLst/>
          </p:spPr>
          <p:txBody>
            <a:bodyPr wrap="none" anchor="ctr"/>
            <a:lstStyle/>
            <a:p>
              <a:endParaRPr lang="en-US"/>
            </a:p>
          </p:txBody>
        </p:sp>
        <p:grpSp>
          <p:nvGrpSpPr>
            <p:cNvPr id="234743" name="Group 247"/>
            <p:cNvGrpSpPr>
              <a:grpSpLocks/>
            </p:cNvGrpSpPr>
            <p:nvPr/>
          </p:nvGrpSpPr>
          <p:grpSpPr bwMode="auto">
            <a:xfrm>
              <a:off x="4046" y="3286"/>
              <a:ext cx="505" cy="430"/>
              <a:chOff x="875" y="1295"/>
              <a:chExt cx="537" cy="627"/>
            </a:xfrm>
          </p:grpSpPr>
          <p:sp>
            <p:nvSpPr>
              <p:cNvPr id="234744" name="Oval 248"/>
              <p:cNvSpPr>
                <a:spLocks noChangeArrowheads="1"/>
              </p:cNvSpPr>
              <p:nvPr/>
            </p:nvSpPr>
            <p:spPr bwMode="auto">
              <a:xfrm>
                <a:off x="1019" y="154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45" name="Oval 249"/>
              <p:cNvSpPr>
                <a:spLocks noChangeArrowheads="1"/>
              </p:cNvSpPr>
              <p:nvPr/>
            </p:nvSpPr>
            <p:spPr bwMode="auto">
              <a:xfrm>
                <a:off x="958" y="1561"/>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746" name="Oval 250"/>
              <p:cNvSpPr>
                <a:spLocks noChangeArrowheads="1"/>
              </p:cNvSpPr>
              <p:nvPr/>
            </p:nvSpPr>
            <p:spPr bwMode="auto">
              <a:xfrm>
                <a:off x="958" y="148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47" name="Oval 251"/>
              <p:cNvSpPr>
                <a:spLocks noChangeArrowheads="1"/>
              </p:cNvSpPr>
              <p:nvPr/>
            </p:nvSpPr>
            <p:spPr bwMode="auto">
              <a:xfrm>
                <a:off x="1039"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748" name="Oval 252"/>
              <p:cNvSpPr>
                <a:spLocks noChangeArrowheads="1"/>
              </p:cNvSpPr>
              <p:nvPr/>
            </p:nvSpPr>
            <p:spPr bwMode="auto">
              <a:xfrm>
                <a:off x="998" y="160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49" name="Oval 253"/>
              <p:cNvSpPr>
                <a:spLocks noChangeArrowheads="1"/>
              </p:cNvSpPr>
              <p:nvPr/>
            </p:nvSpPr>
            <p:spPr bwMode="auto">
              <a:xfrm>
                <a:off x="916" y="1600"/>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750" name="Oval 254"/>
              <p:cNvSpPr>
                <a:spLocks noChangeArrowheads="1"/>
              </p:cNvSpPr>
              <p:nvPr/>
            </p:nvSpPr>
            <p:spPr bwMode="auto">
              <a:xfrm>
                <a:off x="958" y="1639"/>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751" name="Oval 255"/>
              <p:cNvSpPr>
                <a:spLocks noChangeArrowheads="1"/>
              </p:cNvSpPr>
              <p:nvPr/>
            </p:nvSpPr>
            <p:spPr bwMode="auto">
              <a:xfrm>
                <a:off x="937"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52" name="Oval 256"/>
              <p:cNvSpPr>
                <a:spLocks noChangeArrowheads="1"/>
              </p:cNvSpPr>
              <p:nvPr/>
            </p:nvSpPr>
            <p:spPr bwMode="auto">
              <a:xfrm>
                <a:off x="896"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53" name="Oval 257"/>
              <p:cNvSpPr>
                <a:spLocks noChangeArrowheads="1"/>
              </p:cNvSpPr>
              <p:nvPr/>
            </p:nvSpPr>
            <p:spPr bwMode="auto">
              <a:xfrm>
                <a:off x="998" y="144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754" name="Oval 258"/>
              <p:cNvSpPr>
                <a:spLocks noChangeArrowheads="1"/>
              </p:cNvSpPr>
              <p:nvPr/>
            </p:nvSpPr>
            <p:spPr bwMode="auto">
              <a:xfrm>
                <a:off x="916" y="1522"/>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55" name="Oval 259"/>
              <p:cNvSpPr>
                <a:spLocks noChangeArrowheads="1"/>
              </p:cNvSpPr>
              <p:nvPr/>
            </p:nvSpPr>
            <p:spPr bwMode="auto">
              <a:xfrm>
                <a:off x="896"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56" name="Oval 260"/>
              <p:cNvSpPr>
                <a:spLocks noChangeArrowheads="1"/>
              </p:cNvSpPr>
              <p:nvPr/>
            </p:nvSpPr>
            <p:spPr bwMode="auto">
              <a:xfrm>
                <a:off x="916" y="142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57" name="Oval 261"/>
              <p:cNvSpPr>
                <a:spLocks noChangeArrowheads="1"/>
              </p:cNvSpPr>
              <p:nvPr/>
            </p:nvSpPr>
            <p:spPr bwMode="auto">
              <a:xfrm>
                <a:off x="937" y="138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58" name="Oval 262"/>
              <p:cNvSpPr>
                <a:spLocks noChangeArrowheads="1"/>
              </p:cNvSpPr>
              <p:nvPr/>
            </p:nvSpPr>
            <p:spPr bwMode="auto">
              <a:xfrm>
                <a:off x="958" y="136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759" name="Oval 263"/>
              <p:cNvSpPr>
                <a:spLocks noChangeArrowheads="1"/>
              </p:cNvSpPr>
              <p:nvPr/>
            </p:nvSpPr>
            <p:spPr bwMode="auto">
              <a:xfrm>
                <a:off x="875" y="150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760" name="Oval 264"/>
              <p:cNvSpPr>
                <a:spLocks noChangeArrowheads="1"/>
              </p:cNvSpPr>
              <p:nvPr/>
            </p:nvSpPr>
            <p:spPr bwMode="auto">
              <a:xfrm>
                <a:off x="978" y="1522"/>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761" name="Oval 265"/>
              <p:cNvSpPr>
                <a:spLocks noChangeArrowheads="1"/>
              </p:cNvSpPr>
              <p:nvPr/>
            </p:nvSpPr>
            <p:spPr bwMode="auto">
              <a:xfrm>
                <a:off x="1039" y="144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62" name="Oval 266"/>
              <p:cNvSpPr>
                <a:spLocks noChangeArrowheads="1"/>
              </p:cNvSpPr>
              <p:nvPr/>
            </p:nvSpPr>
            <p:spPr bwMode="auto">
              <a:xfrm>
                <a:off x="937"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63" name="Oval 267"/>
              <p:cNvSpPr>
                <a:spLocks noChangeArrowheads="1"/>
              </p:cNvSpPr>
              <p:nvPr/>
            </p:nvSpPr>
            <p:spPr bwMode="auto">
              <a:xfrm>
                <a:off x="958" y="1600"/>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764" name="Oval 268"/>
              <p:cNvSpPr>
                <a:spLocks noChangeArrowheads="1"/>
              </p:cNvSpPr>
              <p:nvPr/>
            </p:nvSpPr>
            <p:spPr bwMode="auto">
              <a:xfrm>
                <a:off x="937"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65" name="Oval 269"/>
              <p:cNvSpPr>
                <a:spLocks noChangeArrowheads="1"/>
              </p:cNvSpPr>
              <p:nvPr/>
            </p:nvSpPr>
            <p:spPr bwMode="auto">
              <a:xfrm>
                <a:off x="1039" y="1581"/>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66" name="Oval 270"/>
              <p:cNvSpPr>
                <a:spLocks noChangeArrowheads="1"/>
              </p:cNvSpPr>
              <p:nvPr/>
            </p:nvSpPr>
            <p:spPr bwMode="auto">
              <a:xfrm>
                <a:off x="1060" y="152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67" name="Oval 271"/>
              <p:cNvSpPr>
                <a:spLocks noChangeArrowheads="1"/>
              </p:cNvSpPr>
              <p:nvPr/>
            </p:nvSpPr>
            <p:spPr bwMode="auto">
              <a:xfrm>
                <a:off x="998" y="148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768" name="Oval 272"/>
              <p:cNvSpPr>
                <a:spLocks noChangeArrowheads="1"/>
              </p:cNvSpPr>
              <p:nvPr/>
            </p:nvSpPr>
            <p:spPr bwMode="auto">
              <a:xfrm>
                <a:off x="896" y="142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769" name="Oval 273"/>
              <p:cNvSpPr>
                <a:spLocks noChangeArrowheads="1"/>
              </p:cNvSpPr>
              <p:nvPr/>
            </p:nvSpPr>
            <p:spPr bwMode="auto">
              <a:xfrm>
                <a:off x="998" y="1367"/>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770" name="Oval 274"/>
              <p:cNvSpPr>
                <a:spLocks noChangeArrowheads="1"/>
              </p:cNvSpPr>
              <p:nvPr/>
            </p:nvSpPr>
            <p:spPr bwMode="auto">
              <a:xfrm>
                <a:off x="978" y="140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71" name="Oval 275"/>
              <p:cNvSpPr>
                <a:spLocks noChangeArrowheads="1"/>
              </p:cNvSpPr>
              <p:nvPr/>
            </p:nvSpPr>
            <p:spPr bwMode="auto">
              <a:xfrm>
                <a:off x="1019" y="140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772" name="Oval 276"/>
              <p:cNvSpPr>
                <a:spLocks noChangeArrowheads="1"/>
              </p:cNvSpPr>
              <p:nvPr/>
            </p:nvSpPr>
            <p:spPr bwMode="auto">
              <a:xfrm>
                <a:off x="916"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773" name="Oval 277"/>
              <p:cNvSpPr>
                <a:spLocks noChangeArrowheads="1"/>
              </p:cNvSpPr>
              <p:nvPr/>
            </p:nvSpPr>
            <p:spPr bwMode="auto">
              <a:xfrm>
                <a:off x="958" y="1522"/>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74" name="Oval 278"/>
              <p:cNvSpPr>
                <a:spLocks noChangeArrowheads="1"/>
              </p:cNvSpPr>
              <p:nvPr/>
            </p:nvSpPr>
            <p:spPr bwMode="auto">
              <a:xfrm>
                <a:off x="998" y="161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775" name="Oval 279"/>
              <p:cNvSpPr>
                <a:spLocks noChangeArrowheads="1"/>
              </p:cNvSpPr>
              <p:nvPr/>
            </p:nvSpPr>
            <p:spPr bwMode="auto">
              <a:xfrm>
                <a:off x="1039" y="152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776" name="Oval 280"/>
              <p:cNvSpPr>
                <a:spLocks noChangeArrowheads="1"/>
              </p:cNvSpPr>
              <p:nvPr/>
            </p:nvSpPr>
            <p:spPr bwMode="auto">
              <a:xfrm>
                <a:off x="1019"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77" name="Oval 281"/>
              <p:cNvSpPr>
                <a:spLocks noChangeArrowheads="1"/>
              </p:cNvSpPr>
              <p:nvPr/>
            </p:nvSpPr>
            <p:spPr bwMode="auto">
              <a:xfrm>
                <a:off x="916" y="156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778" name="Oval 282"/>
              <p:cNvSpPr>
                <a:spLocks noChangeArrowheads="1"/>
              </p:cNvSpPr>
              <p:nvPr/>
            </p:nvSpPr>
            <p:spPr bwMode="auto">
              <a:xfrm>
                <a:off x="1160"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79" name="Oval 283"/>
              <p:cNvSpPr>
                <a:spLocks noChangeArrowheads="1"/>
              </p:cNvSpPr>
              <p:nvPr/>
            </p:nvSpPr>
            <p:spPr bwMode="auto">
              <a:xfrm>
                <a:off x="1099" y="148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780" name="Oval 284"/>
              <p:cNvSpPr>
                <a:spLocks noChangeArrowheads="1"/>
              </p:cNvSpPr>
              <p:nvPr/>
            </p:nvSpPr>
            <p:spPr bwMode="auto">
              <a:xfrm>
                <a:off x="1099" y="141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81" name="Oval 285"/>
              <p:cNvSpPr>
                <a:spLocks noChangeArrowheads="1"/>
              </p:cNvSpPr>
              <p:nvPr/>
            </p:nvSpPr>
            <p:spPr bwMode="auto">
              <a:xfrm>
                <a:off x="1181"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782" name="Oval 286"/>
              <p:cNvSpPr>
                <a:spLocks noChangeArrowheads="1"/>
              </p:cNvSpPr>
              <p:nvPr/>
            </p:nvSpPr>
            <p:spPr bwMode="auto">
              <a:xfrm>
                <a:off x="1140" y="152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83" name="Oval 287"/>
              <p:cNvSpPr>
                <a:spLocks noChangeArrowheads="1"/>
              </p:cNvSpPr>
              <p:nvPr/>
            </p:nvSpPr>
            <p:spPr bwMode="auto">
              <a:xfrm>
                <a:off x="1058" y="152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784" name="Oval 288"/>
              <p:cNvSpPr>
                <a:spLocks noChangeArrowheads="1"/>
              </p:cNvSpPr>
              <p:nvPr/>
            </p:nvSpPr>
            <p:spPr bwMode="auto">
              <a:xfrm>
                <a:off x="1099" y="156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785" name="Oval 289"/>
              <p:cNvSpPr>
                <a:spLocks noChangeArrowheads="1"/>
              </p:cNvSpPr>
              <p:nvPr/>
            </p:nvSpPr>
            <p:spPr bwMode="auto">
              <a:xfrm>
                <a:off x="107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86" name="Oval 290"/>
              <p:cNvSpPr>
                <a:spLocks noChangeArrowheads="1"/>
              </p:cNvSpPr>
              <p:nvPr/>
            </p:nvSpPr>
            <p:spPr bwMode="auto">
              <a:xfrm>
                <a:off x="1037"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87" name="Oval 291"/>
              <p:cNvSpPr>
                <a:spLocks noChangeArrowheads="1"/>
              </p:cNvSpPr>
              <p:nvPr/>
            </p:nvSpPr>
            <p:spPr bwMode="auto">
              <a:xfrm>
                <a:off x="1140" y="1373"/>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788" name="Oval 292"/>
              <p:cNvSpPr>
                <a:spLocks noChangeArrowheads="1"/>
              </p:cNvSpPr>
              <p:nvPr/>
            </p:nvSpPr>
            <p:spPr bwMode="auto">
              <a:xfrm>
                <a:off x="1058"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89" name="Oval 293"/>
              <p:cNvSpPr>
                <a:spLocks noChangeArrowheads="1"/>
              </p:cNvSpPr>
              <p:nvPr/>
            </p:nvSpPr>
            <p:spPr bwMode="auto">
              <a:xfrm>
                <a:off x="1037"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90" name="Oval 294"/>
              <p:cNvSpPr>
                <a:spLocks noChangeArrowheads="1"/>
              </p:cNvSpPr>
              <p:nvPr/>
            </p:nvSpPr>
            <p:spPr bwMode="auto">
              <a:xfrm>
                <a:off x="105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91" name="Oval 295"/>
              <p:cNvSpPr>
                <a:spLocks noChangeArrowheads="1"/>
              </p:cNvSpPr>
              <p:nvPr/>
            </p:nvSpPr>
            <p:spPr bwMode="auto">
              <a:xfrm>
                <a:off x="1078"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92" name="Oval 296"/>
              <p:cNvSpPr>
                <a:spLocks noChangeArrowheads="1"/>
              </p:cNvSpPr>
              <p:nvPr/>
            </p:nvSpPr>
            <p:spPr bwMode="auto">
              <a:xfrm>
                <a:off x="1099" y="129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793" name="Oval 297"/>
              <p:cNvSpPr>
                <a:spLocks noChangeArrowheads="1"/>
              </p:cNvSpPr>
              <p:nvPr/>
            </p:nvSpPr>
            <p:spPr bwMode="auto">
              <a:xfrm>
                <a:off x="1016" y="1431"/>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794" name="Oval 298"/>
              <p:cNvSpPr>
                <a:spLocks noChangeArrowheads="1"/>
              </p:cNvSpPr>
              <p:nvPr/>
            </p:nvSpPr>
            <p:spPr bwMode="auto">
              <a:xfrm>
                <a:off x="1119"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795" name="Oval 299"/>
              <p:cNvSpPr>
                <a:spLocks noChangeArrowheads="1"/>
              </p:cNvSpPr>
              <p:nvPr/>
            </p:nvSpPr>
            <p:spPr bwMode="auto">
              <a:xfrm>
                <a:off x="1181"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96" name="Oval 300"/>
              <p:cNvSpPr>
                <a:spLocks noChangeArrowheads="1"/>
              </p:cNvSpPr>
              <p:nvPr/>
            </p:nvSpPr>
            <p:spPr bwMode="auto">
              <a:xfrm>
                <a:off x="1078"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97" name="Oval 301"/>
              <p:cNvSpPr>
                <a:spLocks noChangeArrowheads="1"/>
              </p:cNvSpPr>
              <p:nvPr/>
            </p:nvSpPr>
            <p:spPr bwMode="auto">
              <a:xfrm>
                <a:off x="1099" y="152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798" name="Oval 302"/>
              <p:cNvSpPr>
                <a:spLocks noChangeArrowheads="1"/>
              </p:cNvSpPr>
              <p:nvPr/>
            </p:nvSpPr>
            <p:spPr bwMode="auto">
              <a:xfrm>
                <a:off x="1078"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799" name="Oval 303"/>
              <p:cNvSpPr>
                <a:spLocks noChangeArrowheads="1"/>
              </p:cNvSpPr>
              <p:nvPr/>
            </p:nvSpPr>
            <p:spPr bwMode="auto">
              <a:xfrm>
                <a:off x="1181"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00" name="Oval 304"/>
              <p:cNvSpPr>
                <a:spLocks noChangeArrowheads="1"/>
              </p:cNvSpPr>
              <p:nvPr/>
            </p:nvSpPr>
            <p:spPr bwMode="auto">
              <a:xfrm>
                <a:off x="1201"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01" name="Oval 305"/>
              <p:cNvSpPr>
                <a:spLocks noChangeArrowheads="1"/>
              </p:cNvSpPr>
              <p:nvPr/>
            </p:nvSpPr>
            <p:spPr bwMode="auto">
              <a:xfrm>
                <a:off x="1140" y="141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802" name="Oval 306"/>
              <p:cNvSpPr>
                <a:spLocks noChangeArrowheads="1"/>
              </p:cNvSpPr>
              <p:nvPr/>
            </p:nvSpPr>
            <p:spPr bwMode="auto">
              <a:xfrm>
                <a:off x="1037"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803" name="Oval 307"/>
              <p:cNvSpPr>
                <a:spLocks noChangeArrowheads="1"/>
              </p:cNvSpPr>
              <p:nvPr/>
            </p:nvSpPr>
            <p:spPr bwMode="auto">
              <a:xfrm>
                <a:off x="1140" y="1295"/>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804" name="Oval 308"/>
              <p:cNvSpPr>
                <a:spLocks noChangeArrowheads="1"/>
              </p:cNvSpPr>
              <p:nvPr/>
            </p:nvSpPr>
            <p:spPr bwMode="auto">
              <a:xfrm>
                <a:off x="1119"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05" name="Oval 309"/>
              <p:cNvSpPr>
                <a:spLocks noChangeArrowheads="1"/>
              </p:cNvSpPr>
              <p:nvPr/>
            </p:nvSpPr>
            <p:spPr bwMode="auto">
              <a:xfrm>
                <a:off x="1160"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806" name="Oval 310"/>
              <p:cNvSpPr>
                <a:spLocks noChangeArrowheads="1"/>
              </p:cNvSpPr>
              <p:nvPr/>
            </p:nvSpPr>
            <p:spPr bwMode="auto">
              <a:xfrm>
                <a:off x="1058"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807" name="Oval 311"/>
              <p:cNvSpPr>
                <a:spLocks noChangeArrowheads="1"/>
              </p:cNvSpPr>
              <p:nvPr/>
            </p:nvSpPr>
            <p:spPr bwMode="auto">
              <a:xfrm>
                <a:off x="1099"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08" name="Oval 312"/>
              <p:cNvSpPr>
                <a:spLocks noChangeArrowheads="1"/>
              </p:cNvSpPr>
              <p:nvPr/>
            </p:nvSpPr>
            <p:spPr bwMode="auto">
              <a:xfrm>
                <a:off x="1140" y="154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809" name="Oval 313"/>
              <p:cNvSpPr>
                <a:spLocks noChangeArrowheads="1"/>
              </p:cNvSpPr>
              <p:nvPr/>
            </p:nvSpPr>
            <p:spPr bwMode="auto">
              <a:xfrm>
                <a:off x="1181"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810" name="Oval 314"/>
              <p:cNvSpPr>
                <a:spLocks noChangeArrowheads="1"/>
              </p:cNvSpPr>
              <p:nvPr/>
            </p:nvSpPr>
            <p:spPr bwMode="auto">
              <a:xfrm>
                <a:off x="1160"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11" name="Oval 315"/>
              <p:cNvSpPr>
                <a:spLocks noChangeArrowheads="1"/>
              </p:cNvSpPr>
              <p:nvPr/>
            </p:nvSpPr>
            <p:spPr bwMode="auto">
              <a:xfrm>
                <a:off x="1058" y="148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812" name="Oval 316"/>
              <p:cNvSpPr>
                <a:spLocks noChangeArrowheads="1"/>
              </p:cNvSpPr>
              <p:nvPr/>
            </p:nvSpPr>
            <p:spPr bwMode="auto">
              <a:xfrm>
                <a:off x="1047" y="175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13" name="Oval 317"/>
              <p:cNvSpPr>
                <a:spLocks noChangeArrowheads="1"/>
              </p:cNvSpPr>
              <p:nvPr/>
            </p:nvSpPr>
            <p:spPr bwMode="auto">
              <a:xfrm>
                <a:off x="986" y="177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814" name="Oval 318"/>
              <p:cNvSpPr>
                <a:spLocks noChangeArrowheads="1"/>
              </p:cNvSpPr>
              <p:nvPr/>
            </p:nvSpPr>
            <p:spPr bwMode="auto">
              <a:xfrm>
                <a:off x="986" y="169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15" name="Oval 319"/>
              <p:cNvSpPr>
                <a:spLocks noChangeArrowheads="1"/>
              </p:cNvSpPr>
              <p:nvPr/>
            </p:nvSpPr>
            <p:spPr bwMode="auto">
              <a:xfrm>
                <a:off x="1068"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816" name="Oval 320"/>
              <p:cNvSpPr>
                <a:spLocks noChangeArrowheads="1"/>
              </p:cNvSpPr>
              <p:nvPr/>
            </p:nvSpPr>
            <p:spPr bwMode="auto">
              <a:xfrm>
                <a:off x="1026" y="181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17" name="Oval 321"/>
              <p:cNvSpPr>
                <a:spLocks noChangeArrowheads="1"/>
              </p:cNvSpPr>
              <p:nvPr/>
            </p:nvSpPr>
            <p:spPr bwMode="auto">
              <a:xfrm>
                <a:off x="945" y="181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818" name="Oval 322"/>
              <p:cNvSpPr>
                <a:spLocks noChangeArrowheads="1"/>
              </p:cNvSpPr>
              <p:nvPr/>
            </p:nvSpPr>
            <p:spPr bwMode="auto">
              <a:xfrm>
                <a:off x="986" y="1854"/>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819" name="Oval 323"/>
              <p:cNvSpPr>
                <a:spLocks noChangeArrowheads="1"/>
              </p:cNvSpPr>
              <p:nvPr/>
            </p:nvSpPr>
            <p:spPr bwMode="auto">
              <a:xfrm>
                <a:off x="96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20" name="Oval 324"/>
              <p:cNvSpPr>
                <a:spLocks noChangeArrowheads="1"/>
              </p:cNvSpPr>
              <p:nvPr/>
            </p:nvSpPr>
            <p:spPr bwMode="auto">
              <a:xfrm>
                <a:off x="924"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21" name="Oval 325"/>
              <p:cNvSpPr>
                <a:spLocks noChangeArrowheads="1"/>
              </p:cNvSpPr>
              <p:nvPr/>
            </p:nvSpPr>
            <p:spPr bwMode="auto">
              <a:xfrm>
                <a:off x="1026" y="1660"/>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822" name="Oval 326"/>
              <p:cNvSpPr>
                <a:spLocks noChangeArrowheads="1"/>
              </p:cNvSpPr>
              <p:nvPr/>
            </p:nvSpPr>
            <p:spPr bwMode="auto">
              <a:xfrm>
                <a:off x="945" y="173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23" name="Oval 327"/>
              <p:cNvSpPr>
                <a:spLocks noChangeArrowheads="1"/>
              </p:cNvSpPr>
              <p:nvPr/>
            </p:nvSpPr>
            <p:spPr bwMode="auto">
              <a:xfrm>
                <a:off x="924"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24" name="Oval 328"/>
              <p:cNvSpPr>
                <a:spLocks noChangeArrowheads="1"/>
              </p:cNvSpPr>
              <p:nvPr/>
            </p:nvSpPr>
            <p:spPr bwMode="auto">
              <a:xfrm>
                <a:off x="94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25" name="Oval 329"/>
              <p:cNvSpPr>
                <a:spLocks noChangeArrowheads="1"/>
              </p:cNvSpPr>
              <p:nvPr/>
            </p:nvSpPr>
            <p:spPr bwMode="auto">
              <a:xfrm>
                <a:off x="965" y="1602"/>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26" name="Oval 330"/>
              <p:cNvSpPr>
                <a:spLocks noChangeArrowheads="1"/>
              </p:cNvSpPr>
              <p:nvPr/>
            </p:nvSpPr>
            <p:spPr bwMode="auto">
              <a:xfrm>
                <a:off x="986" y="1582"/>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827" name="Oval 331"/>
              <p:cNvSpPr>
                <a:spLocks noChangeArrowheads="1"/>
              </p:cNvSpPr>
              <p:nvPr/>
            </p:nvSpPr>
            <p:spPr bwMode="auto">
              <a:xfrm>
                <a:off x="903" y="1718"/>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828" name="Oval 332"/>
              <p:cNvSpPr>
                <a:spLocks noChangeArrowheads="1"/>
              </p:cNvSpPr>
              <p:nvPr/>
            </p:nvSpPr>
            <p:spPr bwMode="auto">
              <a:xfrm>
                <a:off x="1006" y="1738"/>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829" name="Oval 333"/>
              <p:cNvSpPr>
                <a:spLocks noChangeArrowheads="1"/>
              </p:cNvSpPr>
              <p:nvPr/>
            </p:nvSpPr>
            <p:spPr bwMode="auto">
              <a:xfrm>
                <a:off x="1068" y="166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30" name="Oval 334"/>
              <p:cNvSpPr>
                <a:spLocks noChangeArrowheads="1"/>
              </p:cNvSpPr>
              <p:nvPr/>
            </p:nvSpPr>
            <p:spPr bwMode="auto">
              <a:xfrm>
                <a:off x="965"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31" name="Oval 335"/>
              <p:cNvSpPr>
                <a:spLocks noChangeArrowheads="1"/>
              </p:cNvSpPr>
              <p:nvPr/>
            </p:nvSpPr>
            <p:spPr bwMode="auto">
              <a:xfrm>
                <a:off x="986" y="1815"/>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832" name="Oval 336"/>
              <p:cNvSpPr>
                <a:spLocks noChangeArrowheads="1"/>
              </p:cNvSpPr>
              <p:nvPr/>
            </p:nvSpPr>
            <p:spPr bwMode="auto">
              <a:xfrm>
                <a:off x="965"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33" name="Oval 337"/>
              <p:cNvSpPr>
                <a:spLocks noChangeArrowheads="1"/>
              </p:cNvSpPr>
              <p:nvPr/>
            </p:nvSpPr>
            <p:spPr bwMode="auto">
              <a:xfrm>
                <a:off x="1068" y="179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34" name="Oval 338"/>
              <p:cNvSpPr>
                <a:spLocks noChangeArrowheads="1"/>
              </p:cNvSpPr>
              <p:nvPr/>
            </p:nvSpPr>
            <p:spPr bwMode="auto">
              <a:xfrm>
                <a:off x="1088" y="173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35" name="Oval 339"/>
              <p:cNvSpPr>
                <a:spLocks noChangeArrowheads="1"/>
              </p:cNvSpPr>
              <p:nvPr/>
            </p:nvSpPr>
            <p:spPr bwMode="auto">
              <a:xfrm>
                <a:off x="1026" y="169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836" name="Oval 340"/>
              <p:cNvSpPr>
                <a:spLocks noChangeArrowheads="1"/>
              </p:cNvSpPr>
              <p:nvPr/>
            </p:nvSpPr>
            <p:spPr bwMode="auto">
              <a:xfrm>
                <a:off x="924" y="164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837" name="Oval 341"/>
              <p:cNvSpPr>
                <a:spLocks noChangeArrowheads="1"/>
              </p:cNvSpPr>
              <p:nvPr/>
            </p:nvSpPr>
            <p:spPr bwMode="auto">
              <a:xfrm>
                <a:off x="1026" y="158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838" name="Oval 342"/>
              <p:cNvSpPr>
                <a:spLocks noChangeArrowheads="1"/>
              </p:cNvSpPr>
              <p:nvPr/>
            </p:nvSpPr>
            <p:spPr bwMode="auto">
              <a:xfrm>
                <a:off x="1006" y="162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39" name="Oval 343"/>
              <p:cNvSpPr>
                <a:spLocks noChangeArrowheads="1"/>
              </p:cNvSpPr>
              <p:nvPr/>
            </p:nvSpPr>
            <p:spPr bwMode="auto">
              <a:xfrm>
                <a:off x="1047" y="162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840" name="Oval 344"/>
              <p:cNvSpPr>
                <a:spLocks noChangeArrowheads="1"/>
              </p:cNvSpPr>
              <p:nvPr/>
            </p:nvSpPr>
            <p:spPr bwMode="auto">
              <a:xfrm>
                <a:off x="945"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841" name="Oval 345"/>
              <p:cNvSpPr>
                <a:spLocks noChangeArrowheads="1"/>
              </p:cNvSpPr>
              <p:nvPr/>
            </p:nvSpPr>
            <p:spPr bwMode="auto">
              <a:xfrm>
                <a:off x="986" y="1738"/>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42" name="Oval 346"/>
              <p:cNvSpPr>
                <a:spLocks noChangeArrowheads="1"/>
              </p:cNvSpPr>
              <p:nvPr/>
            </p:nvSpPr>
            <p:spPr bwMode="auto">
              <a:xfrm>
                <a:off x="1026" y="1835"/>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843" name="Oval 347"/>
              <p:cNvSpPr>
                <a:spLocks noChangeArrowheads="1"/>
              </p:cNvSpPr>
              <p:nvPr/>
            </p:nvSpPr>
            <p:spPr bwMode="auto">
              <a:xfrm>
                <a:off x="1068" y="173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844" name="Oval 348"/>
              <p:cNvSpPr>
                <a:spLocks noChangeArrowheads="1"/>
              </p:cNvSpPr>
              <p:nvPr/>
            </p:nvSpPr>
            <p:spPr bwMode="auto">
              <a:xfrm>
                <a:off x="1047"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45" name="Oval 349"/>
              <p:cNvSpPr>
                <a:spLocks noChangeArrowheads="1"/>
              </p:cNvSpPr>
              <p:nvPr/>
            </p:nvSpPr>
            <p:spPr bwMode="auto">
              <a:xfrm>
                <a:off x="945" y="177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846" name="Oval 350"/>
              <p:cNvSpPr>
                <a:spLocks noChangeArrowheads="1"/>
              </p:cNvSpPr>
              <p:nvPr/>
            </p:nvSpPr>
            <p:spPr bwMode="auto">
              <a:xfrm>
                <a:off x="1273" y="17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47" name="Oval 351"/>
              <p:cNvSpPr>
                <a:spLocks noChangeArrowheads="1"/>
              </p:cNvSpPr>
              <p:nvPr/>
            </p:nvSpPr>
            <p:spPr bwMode="auto">
              <a:xfrm>
                <a:off x="1212" y="17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848" name="Oval 352"/>
              <p:cNvSpPr>
                <a:spLocks noChangeArrowheads="1"/>
              </p:cNvSpPr>
              <p:nvPr/>
            </p:nvSpPr>
            <p:spPr bwMode="auto">
              <a:xfrm>
                <a:off x="1212" y="165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49" name="Oval 353"/>
              <p:cNvSpPr>
                <a:spLocks noChangeArrowheads="1"/>
              </p:cNvSpPr>
              <p:nvPr/>
            </p:nvSpPr>
            <p:spPr bwMode="auto">
              <a:xfrm>
                <a:off x="1294"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850" name="Oval 354"/>
              <p:cNvSpPr>
                <a:spLocks noChangeArrowheads="1"/>
              </p:cNvSpPr>
              <p:nvPr/>
            </p:nvSpPr>
            <p:spPr bwMode="auto">
              <a:xfrm>
                <a:off x="1253" y="176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51" name="Oval 355"/>
              <p:cNvSpPr>
                <a:spLocks noChangeArrowheads="1"/>
              </p:cNvSpPr>
              <p:nvPr/>
            </p:nvSpPr>
            <p:spPr bwMode="auto">
              <a:xfrm>
                <a:off x="1171" y="176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852" name="Oval 356"/>
              <p:cNvSpPr>
                <a:spLocks noChangeArrowheads="1"/>
              </p:cNvSpPr>
              <p:nvPr/>
            </p:nvSpPr>
            <p:spPr bwMode="auto">
              <a:xfrm>
                <a:off x="1212" y="180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853" name="Oval 357"/>
              <p:cNvSpPr>
                <a:spLocks noChangeArrowheads="1"/>
              </p:cNvSpPr>
              <p:nvPr/>
            </p:nvSpPr>
            <p:spPr bwMode="auto">
              <a:xfrm>
                <a:off x="1191" y="1593"/>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54" name="Oval 358"/>
              <p:cNvSpPr>
                <a:spLocks noChangeArrowheads="1"/>
              </p:cNvSpPr>
              <p:nvPr/>
            </p:nvSpPr>
            <p:spPr bwMode="auto">
              <a:xfrm>
                <a:off x="1150" y="163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55" name="Oval 359"/>
              <p:cNvSpPr>
                <a:spLocks noChangeArrowheads="1"/>
              </p:cNvSpPr>
              <p:nvPr/>
            </p:nvSpPr>
            <p:spPr bwMode="auto">
              <a:xfrm>
                <a:off x="1253" y="1612"/>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856" name="Oval 360"/>
              <p:cNvSpPr>
                <a:spLocks noChangeArrowheads="1"/>
              </p:cNvSpPr>
              <p:nvPr/>
            </p:nvSpPr>
            <p:spPr bwMode="auto">
              <a:xfrm>
                <a:off x="1171"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57" name="Oval 361"/>
              <p:cNvSpPr>
                <a:spLocks noChangeArrowheads="1"/>
              </p:cNvSpPr>
              <p:nvPr/>
            </p:nvSpPr>
            <p:spPr bwMode="auto">
              <a:xfrm>
                <a:off x="1150" y="17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58" name="Oval 362"/>
              <p:cNvSpPr>
                <a:spLocks noChangeArrowheads="1"/>
              </p:cNvSpPr>
              <p:nvPr/>
            </p:nvSpPr>
            <p:spPr bwMode="auto">
              <a:xfrm>
                <a:off x="1171"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59" name="Oval 363"/>
              <p:cNvSpPr>
                <a:spLocks noChangeArrowheads="1"/>
              </p:cNvSpPr>
              <p:nvPr/>
            </p:nvSpPr>
            <p:spPr bwMode="auto">
              <a:xfrm>
                <a:off x="1191" y="155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60" name="Oval 364"/>
              <p:cNvSpPr>
                <a:spLocks noChangeArrowheads="1"/>
              </p:cNvSpPr>
              <p:nvPr/>
            </p:nvSpPr>
            <p:spPr bwMode="auto">
              <a:xfrm>
                <a:off x="1212" y="15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861" name="Oval 365"/>
              <p:cNvSpPr>
                <a:spLocks noChangeArrowheads="1"/>
              </p:cNvSpPr>
              <p:nvPr/>
            </p:nvSpPr>
            <p:spPr bwMode="auto">
              <a:xfrm>
                <a:off x="1130" y="167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862" name="Oval 366"/>
              <p:cNvSpPr>
                <a:spLocks noChangeArrowheads="1"/>
              </p:cNvSpPr>
              <p:nvPr/>
            </p:nvSpPr>
            <p:spPr bwMode="auto">
              <a:xfrm>
                <a:off x="1233" y="1690"/>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863" name="Oval 367"/>
              <p:cNvSpPr>
                <a:spLocks noChangeArrowheads="1"/>
              </p:cNvSpPr>
              <p:nvPr/>
            </p:nvSpPr>
            <p:spPr bwMode="auto">
              <a:xfrm>
                <a:off x="1294" y="161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64" name="Oval 368"/>
              <p:cNvSpPr>
                <a:spLocks noChangeArrowheads="1"/>
              </p:cNvSpPr>
              <p:nvPr/>
            </p:nvSpPr>
            <p:spPr bwMode="auto">
              <a:xfrm>
                <a:off x="1191" y="1631"/>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65" name="Oval 369"/>
              <p:cNvSpPr>
                <a:spLocks noChangeArrowheads="1"/>
              </p:cNvSpPr>
              <p:nvPr/>
            </p:nvSpPr>
            <p:spPr bwMode="auto">
              <a:xfrm>
                <a:off x="1212" y="17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866" name="Oval 370"/>
              <p:cNvSpPr>
                <a:spLocks noChangeArrowheads="1"/>
              </p:cNvSpPr>
              <p:nvPr/>
            </p:nvSpPr>
            <p:spPr bwMode="auto">
              <a:xfrm>
                <a:off x="1191" y="1729"/>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67" name="Oval 371"/>
              <p:cNvSpPr>
                <a:spLocks noChangeArrowheads="1"/>
              </p:cNvSpPr>
              <p:nvPr/>
            </p:nvSpPr>
            <p:spPr bwMode="auto">
              <a:xfrm>
                <a:off x="1294" y="174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68" name="Oval 372"/>
              <p:cNvSpPr>
                <a:spLocks noChangeArrowheads="1"/>
              </p:cNvSpPr>
              <p:nvPr/>
            </p:nvSpPr>
            <p:spPr bwMode="auto">
              <a:xfrm>
                <a:off x="1314" y="169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69" name="Oval 373"/>
              <p:cNvSpPr>
                <a:spLocks noChangeArrowheads="1"/>
              </p:cNvSpPr>
              <p:nvPr/>
            </p:nvSpPr>
            <p:spPr bwMode="auto">
              <a:xfrm>
                <a:off x="1253" y="165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870" name="Oval 374"/>
              <p:cNvSpPr>
                <a:spLocks noChangeArrowheads="1"/>
              </p:cNvSpPr>
              <p:nvPr/>
            </p:nvSpPr>
            <p:spPr bwMode="auto">
              <a:xfrm>
                <a:off x="1150" y="1593"/>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871" name="Oval 375"/>
              <p:cNvSpPr>
                <a:spLocks noChangeArrowheads="1"/>
              </p:cNvSpPr>
              <p:nvPr/>
            </p:nvSpPr>
            <p:spPr bwMode="auto">
              <a:xfrm>
                <a:off x="1253" y="153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872" name="Oval 376"/>
              <p:cNvSpPr>
                <a:spLocks noChangeArrowheads="1"/>
              </p:cNvSpPr>
              <p:nvPr/>
            </p:nvSpPr>
            <p:spPr bwMode="auto">
              <a:xfrm>
                <a:off x="1233" y="157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73" name="Oval 377"/>
              <p:cNvSpPr>
                <a:spLocks noChangeArrowheads="1"/>
              </p:cNvSpPr>
              <p:nvPr/>
            </p:nvSpPr>
            <p:spPr bwMode="auto">
              <a:xfrm>
                <a:off x="1273" y="157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874" name="Oval 378"/>
              <p:cNvSpPr>
                <a:spLocks noChangeArrowheads="1"/>
              </p:cNvSpPr>
              <p:nvPr/>
            </p:nvSpPr>
            <p:spPr bwMode="auto">
              <a:xfrm>
                <a:off x="1171"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875" name="Oval 379"/>
              <p:cNvSpPr>
                <a:spLocks noChangeArrowheads="1"/>
              </p:cNvSpPr>
              <p:nvPr/>
            </p:nvSpPr>
            <p:spPr bwMode="auto">
              <a:xfrm>
                <a:off x="1212"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76" name="Oval 380"/>
              <p:cNvSpPr>
                <a:spLocks noChangeArrowheads="1"/>
              </p:cNvSpPr>
              <p:nvPr/>
            </p:nvSpPr>
            <p:spPr bwMode="auto">
              <a:xfrm>
                <a:off x="1253" y="178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877" name="Oval 381"/>
              <p:cNvSpPr>
                <a:spLocks noChangeArrowheads="1"/>
              </p:cNvSpPr>
              <p:nvPr/>
            </p:nvSpPr>
            <p:spPr bwMode="auto">
              <a:xfrm>
                <a:off x="1294" y="169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878" name="Oval 382"/>
              <p:cNvSpPr>
                <a:spLocks noChangeArrowheads="1"/>
              </p:cNvSpPr>
              <p:nvPr/>
            </p:nvSpPr>
            <p:spPr bwMode="auto">
              <a:xfrm>
                <a:off x="1273"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79" name="Oval 383"/>
              <p:cNvSpPr>
                <a:spLocks noChangeArrowheads="1"/>
              </p:cNvSpPr>
              <p:nvPr/>
            </p:nvSpPr>
            <p:spPr bwMode="auto">
              <a:xfrm>
                <a:off x="1171" y="172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880" name="Oval 384"/>
              <p:cNvSpPr>
                <a:spLocks noChangeArrowheads="1"/>
              </p:cNvSpPr>
              <p:nvPr/>
            </p:nvSpPr>
            <p:spPr bwMode="auto">
              <a:xfrm>
                <a:off x="1330" y="156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81" name="Oval 385"/>
              <p:cNvSpPr>
                <a:spLocks noChangeArrowheads="1"/>
              </p:cNvSpPr>
              <p:nvPr/>
            </p:nvSpPr>
            <p:spPr bwMode="auto">
              <a:xfrm>
                <a:off x="1268" y="158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882" name="Oval 386"/>
              <p:cNvSpPr>
                <a:spLocks noChangeArrowheads="1"/>
              </p:cNvSpPr>
              <p:nvPr/>
            </p:nvSpPr>
            <p:spPr bwMode="auto">
              <a:xfrm>
                <a:off x="1268" y="150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83" name="Oval 387"/>
              <p:cNvSpPr>
                <a:spLocks noChangeArrowheads="1"/>
              </p:cNvSpPr>
              <p:nvPr/>
            </p:nvSpPr>
            <p:spPr bwMode="auto">
              <a:xfrm>
                <a:off x="1350" y="1507"/>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884" name="Oval 388"/>
              <p:cNvSpPr>
                <a:spLocks noChangeArrowheads="1"/>
              </p:cNvSpPr>
              <p:nvPr/>
            </p:nvSpPr>
            <p:spPr bwMode="auto">
              <a:xfrm>
                <a:off x="1309" y="16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85" name="Oval 389"/>
              <p:cNvSpPr>
                <a:spLocks noChangeArrowheads="1"/>
              </p:cNvSpPr>
              <p:nvPr/>
            </p:nvSpPr>
            <p:spPr bwMode="auto">
              <a:xfrm>
                <a:off x="1227" y="16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886" name="Oval 390"/>
              <p:cNvSpPr>
                <a:spLocks noChangeArrowheads="1"/>
              </p:cNvSpPr>
              <p:nvPr/>
            </p:nvSpPr>
            <p:spPr bwMode="auto">
              <a:xfrm>
                <a:off x="1268" y="166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887" name="Oval 391"/>
              <p:cNvSpPr>
                <a:spLocks noChangeArrowheads="1"/>
              </p:cNvSpPr>
              <p:nvPr/>
            </p:nvSpPr>
            <p:spPr bwMode="auto">
              <a:xfrm>
                <a:off x="1248"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88" name="Oval 392"/>
              <p:cNvSpPr>
                <a:spLocks noChangeArrowheads="1"/>
              </p:cNvSpPr>
              <p:nvPr/>
            </p:nvSpPr>
            <p:spPr bwMode="auto">
              <a:xfrm>
                <a:off x="1207"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89" name="Oval 393"/>
              <p:cNvSpPr>
                <a:spLocks noChangeArrowheads="1"/>
              </p:cNvSpPr>
              <p:nvPr/>
            </p:nvSpPr>
            <p:spPr bwMode="auto">
              <a:xfrm>
                <a:off x="1309" y="14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890" name="Oval 394"/>
              <p:cNvSpPr>
                <a:spLocks noChangeArrowheads="1"/>
              </p:cNvSpPr>
              <p:nvPr/>
            </p:nvSpPr>
            <p:spPr bwMode="auto">
              <a:xfrm>
                <a:off x="1227"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91" name="Oval 395"/>
              <p:cNvSpPr>
                <a:spLocks noChangeArrowheads="1"/>
              </p:cNvSpPr>
              <p:nvPr/>
            </p:nvSpPr>
            <p:spPr bwMode="auto">
              <a:xfrm>
                <a:off x="1207"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92" name="Oval 396"/>
              <p:cNvSpPr>
                <a:spLocks noChangeArrowheads="1"/>
              </p:cNvSpPr>
              <p:nvPr/>
            </p:nvSpPr>
            <p:spPr bwMode="auto">
              <a:xfrm>
                <a:off x="1227"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93" name="Oval 397"/>
              <p:cNvSpPr>
                <a:spLocks noChangeArrowheads="1"/>
              </p:cNvSpPr>
              <p:nvPr/>
            </p:nvSpPr>
            <p:spPr bwMode="auto">
              <a:xfrm>
                <a:off x="1248" y="141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94" name="Oval 398"/>
              <p:cNvSpPr>
                <a:spLocks noChangeArrowheads="1"/>
              </p:cNvSpPr>
              <p:nvPr/>
            </p:nvSpPr>
            <p:spPr bwMode="auto">
              <a:xfrm>
                <a:off x="1268" y="1391"/>
                <a:ext cx="41"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895" name="Oval 399"/>
              <p:cNvSpPr>
                <a:spLocks noChangeArrowheads="1"/>
              </p:cNvSpPr>
              <p:nvPr/>
            </p:nvSpPr>
            <p:spPr bwMode="auto">
              <a:xfrm>
                <a:off x="1186" y="1527"/>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896" name="Oval 400"/>
              <p:cNvSpPr>
                <a:spLocks noChangeArrowheads="1"/>
              </p:cNvSpPr>
              <p:nvPr/>
            </p:nvSpPr>
            <p:spPr bwMode="auto">
              <a:xfrm>
                <a:off x="1289" y="1546"/>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897" name="Oval 401"/>
              <p:cNvSpPr>
                <a:spLocks noChangeArrowheads="1"/>
              </p:cNvSpPr>
              <p:nvPr/>
            </p:nvSpPr>
            <p:spPr bwMode="auto">
              <a:xfrm>
                <a:off x="1350" y="146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98" name="Oval 402"/>
              <p:cNvSpPr>
                <a:spLocks noChangeArrowheads="1"/>
              </p:cNvSpPr>
              <p:nvPr/>
            </p:nvSpPr>
            <p:spPr bwMode="auto">
              <a:xfrm>
                <a:off x="1248"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899" name="Oval 403"/>
              <p:cNvSpPr>
                <a:spLocks noChangeArrowheads="1"/>
              </p:cNvSpPr>
              <p:nvPr/>
            </p:nvSpPr>
            <p:spPr bwMode="auto">
              <a:xfrm>
                <a:off x="1268" y="162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900" name="Oval 404"/>
              <p:cNvSpPr>
                <a:spLocks noChangeArrowheads="1"/>
              </p:cNvSpPr>
              <p:nvPr/>
            </p:nvSpPr>
            <p:spPr bwMode="auto">
              <a:xfrm>
                <a:off x="1248"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01" name="Oval 405"/>
              <p:cNvSpPr>
                <a:spLocks noChangeArrowheads="1"/>
              </p:cNvSpPr>
              <p:nvPr/>
            </p:nvSpPr>
            <p:spPr bwMode="auto">
              <a:xfrm>
                <a:off x="1350" y="1605"/>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02" name="Oval 406"/>
              <p:cNvSpPr>
                <a:spLocks noChangeArrowheads="1"/>
              </p:cNvSpPr>
              <p:nvPr/>
            </p:nvSpPr>
            <p:spPr bwMode="auto">
              <a:xfrm>
                <a:off x="1371"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03" name="Oval 407"/>
              <p:cNvSpPr>
                <a:spLocks noChangeArrowheads="1"/>
              </p:cNvSpPr>
              <p:nvPr/>
            </p:nvSpPr>
            <p:spPr bwMode="auto">
              <a:xfrm>
                <a:off x="1309" y="150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904" name="Oval 408"/>
              <p:cNvSpPr>
                <a:spLocks noChangeArrowheads="1"/>
              </p:cNvSpPr>
              <p:nvPr/>
            </p:nvSpPr>
            <p:spPr bwMode="auto">
              <a:xfrm>
                <a:off x="1207" y="144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905" name="Oval 409"/>
              <p:cNvSpPr>
                <a:spLocks noChangeArrowheads="1"/>
              </p:cNvSpPr>
              <p:nvPr/>
            </p:nvSpPr>
            <p:spPr bwMode="auto">
              <a:xfrm>
                <a:off x="1309" y="1391"/>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906" name="Oval 410"/>
              <p:cNvSpPr>
                <a:spLocks noChangeArrowheads="1"/>
              </p:cNvSpPr>
              <p:nvPr/>
            </p:nvSpPr>
            <p:spPr bwMode="auto">
              <a:xfrm>
                <a:off x="1289" y="14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07" name="Oval 411"/>
              <p:cNvSpPr>
                <a:spLocks noChangeArrowheads="1"/>
              </p:cNvSpPr>
              <p:nvPr/>
            </p:nvSpPr>
            <p:spPr bwMode="auto">
              <a:xfrm>
                <a:off x="1330" y="14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908" name="Oval 412"/>
              <p:cNvSpPr>
                <a:spLocks noChangeArrowheads="1"/>
              </p:cNvSpPr>
              <p:nvPr/>
            </p:nvSpPr>
            <p:spPr bwMode="auto">
              <a:xfrm>
                <a:off x="1227" y="150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909" name="Oval 413"/>
              <p:cNvSpPr>
                <a:spLocks noChangeArrowheads="1"/>
              </p:cNvSpPr>
              <p:nvPr/>
            </p:nvSpPr>
            <p:spPr bwMode="auto">
              <a:xfrm>
                <a:off x="1268"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10" name="Oval 414"/>
              <p:cNvSpPr>
                <a:spLocks noChangeArrowheads="1"/>
              </p:cNvSpPr>
              <p:nvPr/>
            </p:nvSpPr>
            <p:spPr bwMode="auto">
              <a:xfrm>
                <a:off x="1309" y="164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911" name="Oval 415"/>
              <p:cNvSpPr>
                <a:spLocks noChangeArrowheads="1"/>
              </p:cNvSpPr>
              <p:nvPr/>
            </p:nvSpPr>
            <p:spPr bwMode="auto">
              <a:xfrm>
                <a:off x="1350" y="1546"/>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912" name="Oval 416"/>
              <p:cNvSpPr>
                <a:spLocks noChangeArrowheads="1"/>
              </p:cNvSpPr>
              <p:nvPr/>
            </p:nvSpPr>
            <p:spPr bwMode="auto">
              <a:xfrm>
                <a:off x="1330"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13" name="Oval 417"/>
              <p:cNvSpPr>
                <a:spLocks noChangeArrowheads="1"/>
              </p:cNvSpPr>
              <p:nvPr/>
            </p:nvSpPr>
            <p:spPr bwMode="auto">
              <a:xfrm>
                <a:off x="1227" y="158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914" name="Oval 418"/>
              <p:cNvSpPr>
                <a:spLocks noChangeArrowheads="1"/>
              </p:cNvSpPr>
              <p:nvPr/>
            </p:nvSpPr>
            <p:spPr bwMode="auto">
              <a:xfrm>
                <a:off x="1188" y="180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15" name="Oval 419"/>
              <p:cNvSpPr>
                <a:spLocks noChangeArrowheads="1"/>
              </p:cNvSpPr>
              <p:nvPr/>
            </p:nvSpPr>
            <p:spPr bwMode="auto">
              <a:xfrm>
                <a:off x="1127" y="18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916" name="Oval 420"/>
              <p:cNvSpPr>
                <a:spLocks noChangeArrowheads="1"/>
              </p:cNvSpPr>
              <p:nvPr/>
            </p:nvSpPr>
            <p:spPr bwMode="auto">
              <a:xfrm>
                <a:off x="1127" y="174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17" name="Oval 421"/>
              <p:cNvSpPr>
                <a:spLocks noChangeArrowheads="1"/>
              </p:cNvSpPr>
              <p:nvPr/>
            </p:nvSpPr>
            <p:spPr bwMode="auto">
              <a:xfrm>
                <a:off x="1209"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918" name="Oval 422"/>
              <p:cNvSpPr>
                <a:spLocks noChangeArrowheads="1"/>
              </p:cNvSpPr>
              <p:nvPr/>
            </p:nvSpPr>
            <p:spPr bwMode="auto">
              <a:xfrm>
                <a:off x="1168" y="186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19" name="Oval 423"/>
              <p:cNvSpPr>
                <a:spLocks noChangeArrowheads="1"/>
              </p:cNvSpPr>
              <p:nvPr/>
            </p:nvSpPr>
            <p:spPr bwMode="auto">
              <a:xfrm>
                <a:off x="1086" y="186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920" name="Oval 424"/>
              <p:cNvSpPr>
                <a:spLocks noChangeArrowheads="1"/>
              </p:cNvSpPr>
              <p:nvPr/>
            </p:nvSpPr>
            <p:spPr bwMode="auto">
              <a:xfrm>
                <a:off x="1107"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21" name="Oval 425"/>
              <p:cNvSpPr>
                <a:spLocks noChangeArrowheads="1"/>
              </p:cNvSpPr>
              <p:nvPr/>
            </p:nvSpPr>
            <p:spPr bwMode="auto">
              <a:xfrm>
                <a:off x="1065" y="1727"/>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22" name="Oval 426"/>
              <p:cNvSpPr>
                <a:spLocks noChangeArrowheads="1"/>
              </p:cNvSpPr>
              <p:nvPr/>
            </p:nvSpPr>
            <p:spPr bwMode="auto">
              <a:xfrm>
                <a:off x="1168" y="170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923" name="Oval 427"/>
              <p:cNvSpPr>
                <a:spLocks noChangeArrowheads="1"/>
              </p:cNvSpPr>
              <p:nvPr/>
            </p:nvSpPr>
            <p:spPr bwMode="auto">
              <a:xfrm>
                <a:off x="1086"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24" name="Oval 428"/>
              <p:cNvSpPr>
                <a:spLocks noChangeArrowheads="1"/>
              </p:cNvSpPr>
              <p:nvPr/>
            </p:nvSpPr>
            <p:spPr bwMode="auto">
              <a:xfrm>
                <a:off x="1065" y="182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25" name="Oval 429"/>
              <p:cNvSpPr>
                <a:spLocks noChangeArrowheads="1"/>
              </p:cNvSpPr>
              <p:nvPr/>
            </p:nvSpPr>
            <p:spPr bwMode="auto">
              <a:xfrm>
                <a:off x="1086"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26" name="Oval 430"/>
              <p:cNvSpPr>
                <a:spLocks noChangeArrowheads="1"/>
              </p:cNvSpPr>
              <p:nvPr/>
            </p:nvSpPr>
            <p:spPr bwMode="auto">
              <a:xfrm>
                <a:off x="1107" y="16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27" name="Oval 431"/>
              <p:cNvSpPr>
                <a:spLocks noChangeArrowheads="1"/>
              </p:cNvSpPr>
              <p:nvPr/>
            </p:nvSpPr>
            <p:spPr bwMode="auto">
              <a:xfrm>
                <a:off x="1127" y="1630"/>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928" name="Oval 432"/>
              <p:cNvSpPr>
                <a:spLocks noChangeArrowheads="1"/>
              </p:cNvSpPr>
              <p:nvPr/>
            </p:nvSpPr>
            <p:spPr bwMode="auto">
              <a:xfrm>
                <a:off x="1045" y="1766"/>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929" name="Oval 433"/>
              <p:cNvSpPr>
                <a:spLocks noChangeArrowheads="1"/>
              </p:cNvSpPr>
              <p:nvPr/>
            </p:nvSpPr>
            <p:spPr bwMode="auto">
              <a:xfrm>
                <a:off x="1148" y="1786"/>
                <a:ext cx="40"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930" name="Oval 434"/>
              <p:cNvSpPr>
                <a:spLocks noChangeArrowheads="1"/>
              </p:cNvSpPr>
              <p:nvPr/>
            </p:nvSpPr>
            <p:spPr bwMode="auto">
              <a:xfrm>
                <a:off x="1209" y="170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31" name="Oval 435"/>
              <p:cNvSpPr>
                <a:spLocks noChangeArrowheads="1"/>
              </p:cNvSpPr>
              <p:nvPr/>
            </p:nvSpPr>
            <p:spPr bwMode="auto">
              <a:xfrm>
                <a:off x="1107" y="172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32" name="Oval 436"/>
              <p:cNvSpPr>
                <a:spLocks noChangeArrowheads="1"/>
              </p:cNvSpPr>
              <p:nvPr/>
            </p:nvSpPr>
            <p:spPr bwMode="auto">
              <a:xfrm>
                <a:off x="1127" y="186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933" name="Oval 437"/>
              <p:cNvSpPr>
                <a:spLocks noChangeArrowheads="1"/>
              </p:cNvSpPr>
              <p:nvPr/>
            </p:nvSpPr>
            <p:spPr bwMode="auto">
              <a:xfrm>
                <a:off x="1107" y="18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34" name="Oval 438"/>
              <p:cNvSpPr>
                <a:spLocks noChangeArrowheads="1"/>
              </p:cNvSpPr>
              <p:nvPr/>
            </p:nvSpPr>
            <p:spPr bwMode="auto">
              <a:xfrm>
                <a:off x="1209" y="184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35" name="Oval 439"/>
              <p:cNvSpPr>
                <a:spLocks noChangeArrowheads="1"/>
              </p:cNvSpPr>
              <p:nvPr/>
            </p:nvSpPr>
            <p:spPr bwMode="auto">
              <a:xfrm>
                <a:off x="1230"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36" name="Oval 440"/>
              <p:cNvSpPr>
                <a:spLocks noChangeArrowheads="1"/>
              </p:cNvSpPr>
              <p:nvPr/>
            </p:nvSpPr>
            <p:spPr bwMode="auto">
              <a:xfrm>
                <a:off x="1168" y="174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937" name="Oval 441"/>
              <p:cNvSpPr>
                <a:spLocks noChangeArrowheads="1"/>
              </p:cNvSpPr>
              <p:nvPr/>
            </p:nvSpPr>
            <p:spPr bwMode="auto">
              <a:xfrm>
                <a:off x="1065" y="1688"/>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938" name="Oval 442"/>
              <p:cNvSpPr>
                <a:spLocks noChangeArrowheads="1"/>
              </p:cNvSpPr>
              <p:nvPr/>
            </p:nvSpPr>
            <p:spPr bwMode="auto">
              <a:xfrm>
                <a:off x="1168" y="163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939" name="Oval 443"/>
              <p:cNvSpPr>
                <a:spLocks noChangeArrowheads="1"/>
              </p:cNvSpPr>
              <p:nvPr/>
            </p:nvSpPr>
            <p:spPr bwMode="auto">
              <a:xfrm>
                <a:off x="1148" y="166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40" name="Oval 444"/>
              <p:cNvSpPr>
                <a:spLocks noChangeArrowheads="1"/>
              </p:cNvSpPr>
              <p:nvPr/>
            </p:nvSpPr>
            <p:spPr bwMode="auto">
              <a:xfrm>
                <a:off x="1188" y="1669"/>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941" name="Oval 445"/>
              <p:cNvSpPr>
                <a:spLocks noChangeArrowheads="1"/>
              </p:cNvSpPr>
              <p:nvPr/>
            </p:nvSpPr>
            <p:spPr bwMode="auto">
              <a:xfrm>
                <a:off x="1086"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942" name="Oval 446"/>
              <p:cNvSpPr>
                <a:spLocks noChangeArrowheads="1"/>
              </p:cNvSpPr>
              <p:nvPr/>
            </p:nvSpPr>
            <p:spPr bwMode="auto">
              <a:xfrm>
                <a:off x="1127"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43" name="Oval 447"/>
              <p:cNvSpPr>
                <a:spLocks noChangeArrowheads="1"/>
              </p:cNvSpPr>
              <p:nvPr/>
            </p:nvSpPr>
            <p:spPr bwMode="auto">
              <a:xfrm>
                <a:off x="1168" y="188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944" name="Oval 448"/>
              <p:cNvSpPr>
                <a:spLocks noChangeArrowheads="1"/>
              </p:cNvSpPr>
              <p:nvPr/>
            </p:nvSpPr>
            <p:spPr bwMode="auto">
              <a:xfrm>
                <a:off x="1209" y="1786"/>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945" name="Oval 449"/>
              <p:cNvSpPr>
                <a:spLocks noChangeArrowheads="1"/>
              </p:cNvSpPr>
              <p:nvPr/>
            </p:nvSpPr>
            <p:spPr bwMode="auto">
              <a:xfrm>
                <a:off x="1188" y="168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46" name="Oval 450"/>
              <p:cNvSpPr>
                <a:spLocks noChangeArrowheads="1"/>
              </p:cNvSpPr>
              <p:nvPr/>
            </p:nvSpPr>
            <p:spPr bwMode="auto">
              <a:xfrm>
                <a:off x="1086" y="1824"/>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947" name="Oval 451"/>
              <p:cNvSpPr>
                <a:spLocks noChangeArrowheads="1"/>
              </p:cNvSpPr>
              <p:nvPr/>
            </p:nvSpPr>
            <p:spPr bwMode="auto">
              <a:xfrm>
                <a:off x="1245"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48" name="Oval 452"/>
              <p:cNvSpPr>
                <a:spLocks noChangeArrowheads="1"/>
              </p:cNvSpPr>
              <p:nvPr/>
            </p:nvSpPr>
            <p:spPr bwMode="auto">
              <a:xfrm>
                <a:off x="1184" y="1489"/>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949" name="Oval 453"/>
              <p:cNvSpPr>
                <a:spLocks noChangeArrowheads="1"/>
              </p:cNvSpPr>
              <p:nvPr/>
            </p:nvSpPr>
            <p:spPr bwMode="auto">
              <a:xfrm>
                <a:off x="1184" y="1411"/>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50" name="Oval 454"/>
              <p:cNvSpPr>
                <a:spLocks noChangeArrowheads="1"/>
              </p:cNvSpPr>
              <p:nvPr/>
            </p:nvSpPr>
            <p:spPr bwMode="auto">
              <a:xfrm>
                <a:off x="1266"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951" name="Oval 455"/>
              <p:cNvSpPr>
                <a:spLocks noChangeArrowheads="1"/>
              </p:cNvSpPr>
              <p:nvPr/>
            </p:nvSpPr>
            <p:spPr bwMode="auto">
              <a:xfrm>
                <a:off x="1224" y="152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52" name="Oval 456"/>
              <p:cNvSpPr>
                <a:spLocks noChangeArrowheads="1"/>
              </p:cNvSpPr>
              <p:nvPr/>
            </p:nvSpPr>
            <p:spPr bwMode="auto">
              <a:xfrm>
                <a:off x="1142" y="152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953" name="Oval 457"/>
              <p:cNvSpPr>
                <a:spLocks noChangeArrowheads="1"/>
              </p:cNvSpPr>
              <p:nvPr/>
            </p:nvSpPr>
            <p:spPr bwMode="auto">
              <a:xfrm>
                <a:off x="1184" y="1567"/>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954" name="Oval 458"/>
              <p:cNvSpPr>
                <a:spLocks noChangeArrowheads="1"/>
              </p:cNvSpPr>
              <p:nvPr/>
            </p:nvSpPr>
            <p:spPr bwMode="auto">
              <a:xfrm>
                <a:off x="1163"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55" name="Oval 459"/>
              <p:cNvSpPr>
                <a:spLocks noChangeArrowheads="1"/>
              </p:cNvSpPr>
              <p:nvPr/>
            </p:nvSpPr>
            <p:spPr bwMode="auto">
              <a:xfrm>
                <a:off x="1122"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56" name="Oval 460"/>
              <p:cNvSpPr>
                <a:spLocks noChangeArrowheads="1"/>
              </p:cNvSpPr>
              <p:nvPr/>
            </p:nvSpPr>
            <p:spPr bwMode="auto">
              <a:xfrm>
                <a:off x="1224" y="1373"/>
                <a:ext cx="42"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957" name="Oval 461"/>
              <p:cNvSpPr>
                <a:spLocks noChangeArrowheads="1"/>
              </p:cNvSpPr>
              <p:nvPr/>
            </p:nvSpPr>
            <p:spPr bwMode="auto">
              <a:xfrm>
                <a:off x="1142"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58" name="Oval 462"/>
              <p:cNvSpPr>
                <a:spLocks noChangeArrowheads="1"/>
              </p:cNvSpPr>
              <p:nvPr/>
            </p:nvSpPr>
            <p:spPr bwMode="auto">
              <a:xfrm>
                <a:off x="1122"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59" name="Oval 463"/>
              <p:cNvSpPr>
                <a:spLocks noChangeArrowheads="1"/>
              </p:cNvSpPr>
              <p:nvPr/>
            </p:nvSpPr>
            <p:spPr bwMode="auto">
              <a:xfrm>
                <a:off x="1142" y="1353"/>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60" name="Oval 464"/>
              <p:cNvSpPr>
                <a:spLocks noChangeArrowheads="1"/>
              </p:cNvSpPr>
              <p:nvPr/>
            </p:nvSpPr>
            <p:spPr bwMode="auto">
              <a:xfrm>
                <a:off x="1163"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61" name="Oval 465"/>
              <p:cNvSpPr>
                <a:spLocks noChangeArrowheads="1"/>
              </p:cNvSpPr>
              <p:nvPr/>
            </p:nvSpPr>
            <p:spPr bwMode="auto">
              <a:xfrm>
                <a:off x="1184" y="1295"/>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962" name="Oval 466"/>
              <p:cNvSpPr>
                <a:spLocks noChangeArrowheads="1"/>
              </p:cNvSpPr>
              <p:nvPr/>
            </p:nvSpPr>
            <p:spPr bwMode="auto">
              <a:xfrm>
                <a:off x="1101" y="1431"/>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963" name="Oval 467"/>
              <p:cNvSpPr>
                <a:spLocks noChangeArrowheads="1"/>
              </p:cNvSpPr>
              <p:nvPr/>
            </p:nvSpPr>
            <p:spPr bwMode="auto">
              <a:xfrm>
                <a:off x="1204"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964" name="Oval 468"/>
              <p:cNvSpPr>
                <a:spLocks noChangeArrowheads="1"/>
              </p:cNvSpPr>
              <p:nvPr/>
            </p:nvSpPr>
            <p:spPr bwMode="auto">
              <a:xfrm>
                <a:off x="1266"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65" name="Oval 469"/>
              <p:cNvSpPr>
                <a:spLocks noChangeArrowheads="1"/>
              </p:cNvSpPr>
              <p:nvPr/>
            </p:nvSpPr>
            <p:spPr bwMode="auto">
              <a:xfrm>
                <a:off x="1163"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66" name="Oval 470"/>
              <p:cNvSpPr>
                <a:spLocks noChangeArrowheads="1"/>
              </p:cNvSpPr>
              <p:nvPr/>
            </p:nvSpPr>
            <p:spPr bwMode="auto">
              <a:xfrm>
                <a:off x="1184" y="1528"/>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967" name="Oval 471"/>
              <p:cNvSpPr>
                <a:spLocks noChangeArrowheads="1"/>
              </p:cNvSpPr>
              <p:nvPr/>
            </p:nvSpPr>
            <p:spPr bwMode="auto">
              <a:xfrm>
                <a:off x="1163"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68" name="Oval 472"/>
              <p:cNvSpPr>
                <a:spLocks noChangeArrowheads="1"/>
              </p:cNvSpPr>
              <p:nvPr/>
            </p:nvSpPr>
            <p:spPr bwMode="auto">
              <a:xfrm>
                <a:off x="1266"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69" name="Oval 473"/>
              <p:cNvSpPr>
                <a:spLocks noChangeArrowheads="1"/>
              </p:cNvSpPr>
              <p:nvPr/>
            </p:nvSpPr>
            <p:spPr bwMode="auto">
              <a:xfrm>
                <a:off x="1286"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70" name="Oval 474"/>
              <p:cNvSpPr>
                <a:spLocks noChangeArrowheads="1"/>
              </p:cNvSpPr>
              <p:nvPr/>
            </p:nvSpPr>
            <p:spPr bwMode="auto">
              <a:xfrm>
                <a:off x="1224" y="141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971" name="Oval 475"/>
              <p:cNvSpPr>
                <a:spLocks noChangeArrowheads="1"/>
              </p:cNvSpPr>
              <p:nvPr/>
            </p:nvSpPr>
            <p:spPr bwMode="auto">
              <a:xfrm>
                <a:off x="1122"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972" name="Oval 476"/>
              <p:cNvSpPr>
                <a:spLocks noChangeArrowheads="1"/>
              </p:cNvSpPr>
              <p:nvPr/>
            </p:nvSpPr>
            <p:spPr bwMode="auto">
              <a:xfrm>
                <a:off x="1224" y="1295"/>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973" name="Oval 477"/>
              <p:cNvSpPr>
                <a:spLocks noChangeArrowheads="1"/>
              </p:cNvSpPr>
              <p:nvPr/>
            </p:nvSpPr>
            <p:spPr bwMode="auto">
              <a:xfrm>
                <a:off x="1204"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74" name="Oval 478"/>
              <p:cNvSpPr>
                <a:spLocks noChangeArrowheads="1"/>
              </p:cNvSpPr>
              <p:nvPr/>
            </p:nvSpPr>
            <p:spPr bwMode="auto">
              <a:xfrm>
                <a:off x="1245"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975" name="Oval 479"/>
              <p:cNvSpPr>
                <a:spLocks noChangeArrowheads="1"/>
              </p:cNvSpPr>
              <p:nvPr/>
            </p:nvSpPr>
            <p:spPr bwMode="auto">
              <a:xfrm>
                <a:off x="1142" y="1411"/>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976" name="Oval 480"/>
              <p:cNvSpPr>
                <a:spLocks noChangeArrowheads="1"/>
              </p:cNvSpPr>
              <p:nvPr/>
            </p:nvSpPr>
            <p:spPr bwMode="auto">
              <a:xfrm>
                <a:off x="1184" y="1450"/>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77" name="Oval 481"/>
              <p:cNvSpPr>
                <a:spLocks noChangeArrowheads="1"/>
              </p:cNvSpPr>
              <p:nvPr/>
            </p:nvSpPr>
            <p:spPr bwMode="auto">
              <a:xfrm>
                <a:off x="1224" y="154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978" name="Oval 482"/>
              <p:cNvSpPr>
                <a:spLocks noChangeArrowheads="1"/>
              </p:cNvSpPr>
              <p:nvPr/>
            </p:nvSpPr>
            <p:spPr bwMode="auto">
              <a:xfrm>
                <a:off x="1266"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979" name="Oval 483"/>
              <p:cNvSpPr>
                <a:spLocks noChangeArrowheads="1"/>
              </p:cNvSpPr>
              <p:nvPr/>
            </p:nvSpPr>
            <p:spPr bwMode="auto">
              <a:xfrm>
                <a:off x="1245"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80" name="Oval 484"/>
              <p:cNvSpPr>
                <a:spLocks noChangeArrowheads="1"/>
              </p:cNvSpPr>
              <p:nvPr/>
            </p:nvSpPr>
            <p:spPr bwMode="auto">
              <a:xfrm>
                <a:off x="1142" y="148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grpSp>
      </p:grpSp>
      <p:grpSp>
        <p:nvGrpSpPr>
          <p:cNvPr id="234981" name="Group 485"/>
          <p:cNvGrpSpPr>
            <a:grpSpLocks/>
          </p:cNvGrpSpPr>
          <p:nvPr/>
        </p:nvGrpSpPr>
        <p:grpSpPr bwMode="auto">
          <a:xfrm>
            <a:off x="914400" y="1143000"/>
            <a:ext cx="304800" cy="520700"/>
            <a:chOff x="4032" y="3264"/>
            <a:chExt cx="528" cy="472"/>
          </a:xfrm>
        </p:grpSpPr>
        <p:sp>
          <p:nvSpPr>
            <p:cNvPr id="234982" name="Oval 486"/>
            <p:cNvSpPr>
              <a:spLocks noChangeArrowheads="1"/>
            </p:cNvSpPr>
            <p:nvPr/>
          </p:nvSpPr>
          <p:spPr bwMode="auto">
            <a:xfrm>
              <a:off x="4032" y="3264"/>
              <a:ext cx="528" cy="472"/>
            </a:xfrm>
            <a:prstGeom prst="ellipse">
              <a:avLst/>
            </a:prstGeom>
            <a:noFill/>
            <a:ln w="19050">
              <a:solidFill>
                <a:schemeClr val="tx1"/>
              </a:solidFill>
              <a:round/>
              <a:headEnd/>
              <a:tailEnd/>
            </a:ln>
            <a:effectLst/>
          </p:spPr>
          <p:txBody>
            <a:bodyPr wrap="none" anchor="ctr"/>
            <a:lstStyle/>
            <a:p>
              <a:endParaRPr lang="en-US"/>
            </a:p>
          </p:txBody>
        </p:sp>
        <p:sp>
          <p:nvSpPr>
            <p:cNvPr id="234983" name="Oval 487"/>
            <p:cNvSpPr>
              <a:spLocks noChangeArrowheads="1"/>
            </p:cNvSpPr>
            <p:nvPr/>
          </p:nvSpPr>
          <p:spPr bwMode="auto">
            <a:xfrm>
              <a:off x="4449" y="3637"/>
              <a:ext cx="24" cy="22"/>
            </a:xfrm>
            <a:prstGeom prst="ellipse">
              <a:avLst/>
            </a:prstGeom>
            <a:solidFill>
              <a:srgbClr val="FF0000"/>
            </a:solidFill>
            <a:ln w="12700">
              <a:solidFill>
                <a:schemeClr val="tx1"/>
              </a:solidFill>
              <a:round/>
              <a:headEnd/>
              <a:tailEnd/>
            </a:ln>
            <a:effectLst/>
          </p:spPr>
          <p:txBody>
            <a:bodyPr wrap="none" anchor="ctr"/>
            <a:lstStyle/>
            <a:p>
              <a:endParaRPr lang="en-US"/>
            </a:p>
          </p:txBody>
        </p:sp>
        <p:grpSp>
          <p:nvGrpSpPr>
            <p:cNvPr id="234984" name="Group 488"/>
            <p:cNvGrpSpPr>
              <a:grpSpLocks/>
            </p:cNvGrpSpPr>
            <p:nvPr/>
          </p:nvGrpSpPr>
          <p:grpSpPr bwMode="auto">
            <a:xfrm>
              <a:off x="4046" y="3286"/>
              <a:ext cx="505" cy="430"/>
              <a:chOff x="875" y="1295"/>
              <a:chExt cx="537" cy="627"/>
            </a:xfrm>
          </p:grpSpPr>
          <p:sp>
            <p:nvSpPr>
              <p:cNvPr id="234985" name="Oval 489"/>
              <p:cNvSpPr>
                <a:spLocks noChangeArrowheads="1"/>
              </p:cNvSpPr>
              <p:nvPr/>
            </p:nvSpPr>
            <p:spPr bwMode="auto">
              <a:xfrm>
                <a:off x="1019" y="154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86" name="Oval 490"/>
              <p:cNvSpPr>
                <a:spLocks noChangeArrowheads="1"/>
              </p:cNvSpPr>
              <p:nvPr/>
            </p:nvSpPr>
            <p:spPr bwMode="auto">
              <a:xfrm>
                <a:off x="958" y="1561"/>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987" name="Oval 491"/>
              <p:cNvSpPr>
                <a:spLocks noChangeArrowheads="1"/>
              </p:cNvSpPr>
              <p:nvPr/>
            </p:nvSpPr>
            <p:spPr bwMode="auto">
              <a:xfrm>
                <a:off x="958" y="148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88" name="Oval 492"/>
              <p:cNvSpPr>
                <a:spLocks noChangeArrowheads="1"/>
              </p:cNvSpPr>
              <p:nvPr/>
            </p:nvSpPr>
            <p:spPr bwMode="auto">
              <a:xfrm>
                <a:off x="1039"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989" name="Oval 493"/>
              <p:cNvSpPr>
                <a:spLocks noChangeArrowheads="1"/>
              </p:cNvSpPr>
              <p:nvPr/>
            </p:nvSpPr>
            <p:spPr bwMode="auto">
              <a:xfrm>
                <a:off x="998" y="160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90" name="Oval 494"/>
              <p:cNvSpPr>
                <a:spLocks noChangeArrowheads="1"/>
              </p:cNvSpPr>
              <p:nvPr/>
            </p:nvSpPr>
            <p:spPr bwMode="auto">
              <a:xfrm>
                <a:off x="916" y="1600"/>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4991" name="Oval 495"/>
              <p:cNvSpPr>
                <a:spLocks noChangeArrowheads="1"/>
              </p:cNvSpPr>
              <p:nvPr/>
            </p:nvSpPr>
            <p:spPr bwMode="auto">
              <a:xfrm>
                <a:off x="958" y="1639"/>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4992" name="Oval 496"/>
              <p:cNvSpPr>
                <a:spLocks noChangeArrowheads="1"/>
              </p:cNvSpPr>
              <p:nvPr/>
            </p:nvSpPr>
            <p:spPr bwMode="auto">
              <a:xfrm>
                <a:off x="937"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93" name="Oval 497"/>
              <p:cNvSpPr>
                <a:spLocks noChangeArrowheads="1"/>
              </p:cNvSpPr>
              <p:nvPr/>
            </p:nvSpPr>
            <p:spPr bwMode="auto">
              <a:xfrm>
                <a:off x="896"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94" name="Oval 498"/>
              <p:cNvSpPr>
                <a:spLocks noChangeArrowheads="1"/>
              </p:cNvSpPr>
              <p:nvPr/>
            </p:nvSpPr>
            <p:spPr bwMode="auto">
              <a:xfrm>
                <a:off x="998" y="144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4995" name="Oval 499"/>
              <p:cNvSpPr>
                <a:spLocks noChangeArrowheads="1"/>
              </p:cNvSpPr>
              <p:nvPr/>
            </p:nvSpPr>
            <p:spPr bwMode="auto">
              <a:xfrm>
                <a:off x="916" y="1522"/>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96" name="Oval 500"/>
              <p:cNvSpPr>
                <a:spLocks noChangeArrowheads="1"/>
              </p:cNvSpPr>
              <p:nvPr/>
            </p:nvSpPr>
            <p:spPr bwMode="auto">
              <a:xfrm>
                <a:off x="896"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97" name="Oval 501"/>
              <p:cNvSpPr>
                <a:spLocks noChangeArrowheads="1"/>
              </p:cNvSpPr>
              <p:nvPr/>
            </p:nvSpPr>
            <p:spPr bwMode="auto">
              <a:xfrm>
                <a:off x="916" y="142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98" name="Oval 502"/>
              <p:cNvSpPr>
                <a:spLocks noChangeArrowheads="1"/>
              </p:cNvSpPr>
              <p:nvPr/>
            </p:nvSpPr>
            <p:spPr bwMode="auto">
              <a:xfrm>
                <a:off x="937" y="138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4999" name="Oval 503"/>
              <p:cNvSpPr>
                <a:spLocks noChangeArrowheads="1"/>
              </p:cNvSpPr>
              <p:nvPr/>
            </p:nvSpPr>
            <p:spPr bwMode="auto">
              <a:xfrm>
                <a:off x="958" y="136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000" name="Oval 504"/>
              <p:cNvSpPr>
                <a:spLocks noChangeArrowheads="1"/>
              </p:cNvSpPr>
              <p:nvPr/>
            </p:nvSpPr>
            <p:spPr bwMode="auto">
              <a:xfrm>
                <a:off x="875" y="150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001" name="Oval 505"/>
              <p:cNvSpPr>
                <a:spLocks noChangeArrowheads="1"/>
              </p:cNvSpPr>
              <p:nvPr/>
            </p:nvSpPr>
            <p:spPr bwMode="auto">
              <a:xfrm>
                <a:off x="978" y="1522"/>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002" name="Oval 506"/>
              <p:cNvSpPr>
                <a:spLocks noChangeArrowheads="1"/>
              </p:cNvSpPr>
              <p:nvPr/>
            </p:nvSpPr>
            <p:spPr bwMode="auto">
              <a:xfrm>
                <a:off x="1039" y="144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03" name="Oval 507"/>
              <p:cNvSpPr>
                <a:spLocks noChangeArrowheads="1"/>
              </p:cNvSpPr>
              <p:nvPr/>
            </p:nvSpPr>
            <p:spPr bwMode="auto">
              <a:xfrm>
                <a:off x="937"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04" name="Oval 508"/>
              <p:cNvSpPr>
                <a:spLocks noChangeArrowheads="1"/>
              </p:cNvSpPr>
              <p:nvPr/>
            </p:nvSpPr>
            <p:spPr bwMode="auto">
              <a:xfrm>
                <a:off x="958" y="1600"/>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005" name="Oval 509"/>
              <p:cNvSpPr>
                <a:spLocks noChangeArrowheads="1"/>
              </p:cNvSpPr>
              <p:nvPr/>
            </p:nvSpPr>
            <p:spPr bwMode="auto">
              <a:xfrm>
                <a:off x="937"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06" name="Oval 510"/>
              <p:cNvSpPr>
                <a:spLocks noChangeArrowheads="1"/>
              </p:cNvSpPr>
              <p:nvPr/>
            </p:nvSpPr>
            <p:spPr bwMode="auto">
              <a:xfrm>
                <a:off x="1039" y="1581"/>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07" name="Oval 511"/>
              <p:cNvSpPr>
                <a:spLocks noChangeArrowheads="1"/>
              </p:cNvSpPr>
              <p:nvPr/>
            </p:nvSpPr>
            <p:spPr bwMode="auto">
              <a:xfrm>
                <a:off x="1060" y="152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08" name="Oval 512"/>
              <p:cNvSpPr>
                <a:spLocks noChangeArrowheads="1"/>
              </p:cNvSpPr>
              <p:nvPr/>
            </p:nvSpPr>
            <p:spPr bwMode="auto">
              <a:xfrm>
                <a:off x="998" y="148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009" name="Oval 513"/>
              <p:cNvSpPr>
                <a:spLocks noChangeArrowheads="1"/>
              </p:cNvSpPr>
              <p:nvPr/>
            </p:nvSpPr>
            <p:spPr bwMode="auto">
              <a:xfrm>
                <a:off x="896" y="142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010" name="Oval 514"/>
              <p:cNvSpPr>
                <a:spLocks noChangeArrowheads="1"/>
              </p:cNvSpPr>
              <p:nvPr/>
            </p:nvSpPr>
            <p:spPr bwMode="auto">
              <a:xfrm>
                <a:off x="998" y="1367"/>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011" name="Oval 515"/>
              <p:cNvSpPr>
                <a:spLocks noChangeArrowheads="1"/>
              </p:cNvSpPr>
              <p:nvPr/>
            </p:nvSpPr>
            <p:spPr bwMode="auto">
              <a:xfrm>
                <a:off x="978" y="140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12" name="Oval 516"/>
              <p:cNvSpPr>
                <a:spLocks noChangeArrowheads="1"/>
              </p:cNvSpPr>
              <p:nvPr/>
            </p:nvSpPr>
            <p:spPr bwMode="auto">
              <a:xfrm>
                <a:off x="1019" y="140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013" name="Oval 517"/>
              <p:cNvSpPr>
                <a:spLocks noChangeArrowheads="1"/>
              </p:cNvSpPr>
              <p:nvPr/>
            </p:nvSpPr>
            <p:spPr bwMode="auto">
              <a:xfrm>
                <a:off x="916"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014" name="Oval 518"/>
              <p:cNvSpPr>
                <a:spLocks noChangeArrowheads="1"/>
              </p:cNvSpPr>
              <p:nvPr/>
            </p:nvSpPr>
            <p:spPr bwMode="auto">
              <a:xfrm>
                <a:off x="958" y="1522"/>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15" name="Oval 519"/>
              <p:cNvSpPr>
                <a:spLocks noChangeArrowheads="1"/>
              </p:cNvSpPr>
              <p:nvPr/>
            </p:nvSpPr>
            <p:spPr bwMode="auto">
              <a:xfrm>
                <a:off x="998" y="161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016" name="Oval 520"/>
              <p:cNvSpPr>
                <a:spLocks noChangeArrowheads="1"/>
              </p:cNvSpPr>
              <p:nvPr/>
            </p:nvSpPr>
            <p:spPr bwMode="auto">
              <a:xfrm>
                <a:off x="1039" y="152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017" name="Oval 521"/>
              <p:cNvSpPr>
                <a:spLocks noChangeArrowheads="1"/>
              </p:cNvSpPr>
              <p:nvPr/>
            </p:nvSpPr>
            <p:spPr bwMode="auto">
              <a:xfrm>
                <a:off x="1019"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18" name="Oval 522"/>
              <p:cNvSpPr>
                <a:spLocks noChangeArrowheads="1"/>
              </p:cNvSpPr>
              <p:nvPr/>
            </p:nvSpPr>
            <p:spPr bwMode="auto">
              <a:xfrm>
                <a:off x="916" y="156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019" name="Oval 523"/>
              <p:cNvSpPr>
                <a:spLocks noChangeArrowheads="1"/>
              </p:cNvSpPr>
              <p:nvPr/>
            </p:nvSpPr>
            <p:spPr bwMode="auto">
              <a:xfrm>
                <a:off x="1160"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20" name="Oval 524"/>
              <p:cNvSpPr>
                <a:spLocks noChangeArrowheads="1"/>
              </p:cNvSpPr>
              <p:nvPr/>
            </p:nvSpPr>
            <p:spPr bwMode="auto">
              <a:xfrm>
                <a:off x="1099" y="148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021" name="Oval 525"/>
              <p:cNvSpPr>
                <a:spLocks noChangeArrowheads="1"/>
              </p:cNvSpPr>
              <p:nvPr/>
            </p:nvSpPr>
            <p:spPr bwMode="auto">
              <a:xfrm>
                <a:off x="1099" y="141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22" name="Oval 526"/>
              <p:cNvSpPr>
                <a:spLocks noChangeArrowheads="1"/>
              </p:cNvSpPr>
              <p:nvPr/>
            </p:nvSpPr>
            <p:spPr bwMode="auto">
              <a:xfrm>
                <a:off x="1181"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023" name="Oval 527"/>
              <p:cNvSpPr>
                <a:spLocks noChangeArrowheads="1"/>
              </p:cNvSpPr>
              <p:nvPr/>
            </p:nvSpPr>
            <p:spPr bwMode="auto">
              <a:xfrm>
                <a:off x="1140" y="152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24" name="Oval 528"/>
              <p:cNvSpPr>
                <a:spLocks noChangeArrowheads="1"/>
              </p:cNvSpPr>
              <p:nvPr/>
            </p:nvSpPr>
            <p:spPr bwMode="auto">
              <a:xfrm>
                <a:off x="1058" y="152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025" name="Oval 529"/>
              <p:cNvSpPr>
                <a:spLocks noChangeArrowheads="1"/>
              </p:cNvSpPr>
              <p:nvPr/>
            </p:nvSpPr>
            <p:spPr bwMode="auto">
              <a:xfrm>
                <a:off x="1099" y="156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026" name="Oval 530"/>
              <p:cNvSpPr>
                <a:spLocks noChangeArrowheads="1"/>
              </p:cNvSpPr>
              <p:nvPr/>
            </p:nvSpPr>
            <p:spPr bwMode="auto">
              <a:xfrm>
                <a:off x="107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27" name="Oval 531"/>
              <p:cNvSpPr>
                <a:spLocks noChangeArrowheads="1"/>
              </p:cNvSpPr>
              <p:nvPr/>
            </p:nvSpPr>
            <p:spPr bwMode="auto">
              <a:xfrm>
                <a:off x="1037"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28" name="Oval 532"/>
              <p:cNvSpPr>
                <a:spLocks noChangeArrowheads="1"/>
              </p:cNvSpPr>
              <p:nvPr/>
            </p:nvSpPr>
            <p:spPr bwMode="auto">
              <a:xfrm>
                <a:off x="1140" y="1373"/>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029" name="Oval 533"/>
              <p:cNvSpPr>
                <a:spLocks noChangeArrowheads="1"/>
              </p:cNvSpPr>
              <p:nvPr/>
            </p:nvSpPr>
            <p:spPr bwMode="auto">
              <a:xfrm>
                <a:off x="1058"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30" name="Oval 534"/>
              <p:cNvSpPr>
                <a:spLocks noChangeArrowheads="1"/>
              </p:cNvSpPr>
              <p:nvPr/>
            </p:nvSpPr>
            <p:spPr bwMode="auto">
              <a:xfrm>
                <a:off x="1037"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31" name="Oval 535"/>
              <p:cNvSpPr>
                <a:spLocks noChangeArrowheads="1"/>
              </p:cNvSpPr>
              <p:nvPr/>
            </p:nvSpPr>
            <p:spPr bwMode="auto">
              <a:xfrm>
                <a:off x="105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32" name="Oval 536"/>
              <p:cNvSpPr>
                <a:spLocks noChangeArrowheads="1"/>
              </p:cNvSpPr>
              <p:nvPr/>
            </p:nvSpPr>
            <p:spPr bwMode="auto">
              <a:xfrm>
                <a:off x="1078"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33" name="Oval 537"/>
              <p:cNvSpPr>
                <a:spLocks noChangeArrowheads="1"/>
              </p:cNvSpPr>
              <p:nvPr/>
            </p:nvSpPr>
            <p:spPr bwMode="auto">
              <a:xfrm>
                <a:off x="1099" y="129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034" name="Oval 538"/>
              <p:cNvSpPr>
                <a:spLocks noChangeArrowheads="1"/>
              </p:cNvSpPr>
              <p:nvPr/>
            </p:nvSpPr>
            <p:spPr bwMode="auto">
              <a:xfrm>
                <a:off x="1016" y="1431"/>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035" name="Oval 539"/>
              <p:cNvSpPr>
                <a:spLocks noChangeArrowheads="1"/>
              </p:cNvSpPr>
              <p:nvPr/>
            </p:nvSpPr>
            <p:spPr bwMode="auto">
              <a:xfrm>
                <a:off x="1119"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036" name="Oval 540"/>
              <p:cNvSpPr>
                <a:spLocks noChangeArrowheads="1"/>
              </p:cNvSpPr>
              <p:nvPr/>
            </p:nvSpPr>
            <p:spPr bwMode="auto">
              <a:xfrm>
                <a:off x="1181"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37" name="Oval 541"/>
              <p:cNvSpPr>
                <a:spLocks noChangeArrowheads="1"/>
              </p:cNvSpPr>
              <p:nvPr/>
            </p:nvSpPr>
            <p:spPr bwMode="auto">
              <a:xfrm>
                <a:off x="1078"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38" name="Oval 542"/>
              <p:cNvSpPr>
                <a:spLocks noChangeArrowheads="1"/>
              </p:cNvSpPr>
              <p:nvPr/>
            </p:nvSpPr>
            <p:spPr bwMode="auto">
              <a:xfrm>
                <a:off x="1099" y="152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039" name="Oval 543"/>
              <p:cNvSpPr>
                <a:spLocks noChangeArrowheads="1"/>
              </p:cNvSpPr>
              <p:nvPr/>
            </p:nvSpPr>
            <p:spPr bwMode="auto">
              <a:xfrm>
                <a:off x="1078"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40" name="Oval 544"/>
              <p:cNvSpPr>
                <a:spLocks noChangeArrowheads="1"/>
              </p:cNvSpPr>
              <p:nvPr/>
            </p:nvSpPr>
            <p:spPr bwMode="auto">
              <a:xfrm>
                <a:off x="1181"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41" name="Oval 545"/>
              <p:cNvSpPr>
                <a:spLocks noChangeArrowheads="1"/>
              </p:cNvSpPr>
              <p:nvPr/>
            </p:nvSpPr>
            <p:spPr bwMode="auto">
              <a:xfrm>
                <a:off x="1201"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42" name="Oval 546"/>
              <p:cNvSpPr>
                <a:spLocks noChangeArrowheads="1"/>
              </p:cNvSpPr>
              <p:nvPr/>
            </p:nvSpPr>
            <p:spPr bwMode="auto">
              <a:xfrm>
                <a:off x="1140" y="141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043" name="Oval 547"/>
              <p:cNvSpPr>
                <a:spLocks noChangeArrowheads="1"/>
              </p:cNvSpPr>
              <p:nvPr/>
            </p:nvSpPr>
            <p:spPr bwMode="auto">
              <a:xfrm>
                <a:off x="1037"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044" name="Oval 548"/>
              <p:cNvSpPr>
                <a:spLocks noChangeArrowheads="1"/>
              </p:cNvSpPr>
              <p:nvPr/>
            </p:nvSpPr>
            <p:spPr bwMode="auto">
              <a:xfrm>
                <a:off x="1140" y="1295"/>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045" name="Oval 549"/>
              <p:cNvSpPr>
                <a:spLocks noChangeArrowheads="1"/>
              </p:cNvSpPr>
              <p:nvPr/>
            </p:nvSpPr>
            <p:spPr bwMode="auto">
              <a:xfrm>
                <a:off x="1119"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46" name="Oval 550"/>
              <p:cNvSpPr>
                <a:spLocks noChangeArrowheads="1"/>
              </p:cNvSpPr>
              <p:nvPr/>
            </p:nvSpPr>
            <p:spPr bwMode="auto">
              <a:xfrm>
                <a:off x="1160"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047" name="Oval 551"/>
              <p:cNvSpPr>
                <a:spLocks noChangeArrowheads="1"/>
              </p:cNvSpPr>
              <p:nvPr/>
            </p:nvSpPr>
            <p:spPr bwMode="auto">
              <a:xfrm>
                <a:off x="1058"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048" name="Oval 552"/>
              <p:cNvSpPr>
                <a:spLocks noChangeArrowheads="1"/>
              </p:cNvSpPr>
              <p:nvPr/>
            </p:nvSpPr>
            <p:spPr bwMode="auto">
              <a:xfrm>
                <a:off x="1099"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49" name="Oval 553"/>
              <p:cNvSpPr>
                <a:spLocks noChangeArrowheads="1"/>
              </p:cNvSpPr>
              <p:nvPr/>
            </p:nvSpPr>
            <p:spPr bwMode="auto">
              <a:xfrm>
                <a:off x="1140" y="154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050" name="Oval 554"/>
              <p:cNvSpPr>
                <a:spLocks noChangeArrowheads="1"/>
              </p:cNvSpPr>
              <p:nvPr/>
            </p:nvSpPr>
            <p:spPr bwMode="auto">
              <a:xfrm>
                <a:off x="1181"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051" name="Oval 555"/>
              <p:cNvSpPr>
                <a:spLocks noChangeArrowheads="1"/>
              </p:cNvSpPr>
              <p:nvPr/>
            </p:nvSpPr>
            <p:spPr bwMode="auto">
              <a:xfrm>
                <a:off x="1160"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52" name="Oval 556"/>
              <p:cNvSpPr>
                <a:spLocks noChangeArrowheads="1"/>
              </p:cNvSpPr>
              <p:nvPr/>
            </p:nvSpPr>
            <p:spPr bwMode="auto">
              <a:xfrm>
                <a:off x="1058" y="148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053" name="Oval 557"/>
              <p:cNvSpPr>
                <a:spLocks noChangeArrowheads="1"/>
              </p:cNvSpPr>
              <p:nvPr/>
            </p:nvSpPr>
            <p:spPr bwMode="auto">
              <a:xfrm>
                <a:off x="1047" y="175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54" name="Oval 558"/>
              <p:cNvSpPr>
                <a:spLocks noChangeArrowheads="1"/>
              </p:cNvSpPr>
              <p:nvPr/>
            </p:nvSpPr>
            <p:spPr bwMode="auto">
              <a:xfrm>
                <a:off x="986" y="177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055" name="Oval 559"/>
              <p:cNvSpPr>
                <a:spLocks noChangeArrowheads="1"/>
              </p:cNvSpPr>
              <p:nvPr/>
            </p:nvSpPr>
            <p:spPr bwMode="auto">
              <a:xfrm>
                <a:off x="986" y="169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56" name="Oval 560"/>
              <p:cNvSpPr>
                <a:spLocks noChangeArrowheads="1"/>
              </p:cNvSpPr>
              <p:nvPr/>
            </p:nvSpPr>
            <p:spPr bwMode="auto">
              <a:xfrm>
                <a:off x="1068"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057" name="Oval 561"/>
              <p:cNvSpPr>
                <a:spLocks noChangeArrowheads="1"/>
              </p:cNvSpPr>
              <p:nvPr/>
            </p:nvSpPr>
            <p:spPr bwMode="auto">
              <a:xfrm>
                <a:off x="1026" y="181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58" name="Oval 562"/>
              <p:cNvSpPr>
                <a:spLocks noChangeArrowheads="1"/>
              </p:cNvSpPr>
              <p:nvPr/>
            </p:nvSpPr>
            <p:spPr bwMode="auto">
              <a:xfrm>
                <a:off x="945" y="181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059" name="Oval 563"/>
              <p:cNvSpPr>
                <a:spLocks noChangeArrowheads="1"/>
              </p:cNvSpPr>
              <p:nvPr/>
            </p:nvSpPr>
            <p:spPr bwMode="auto">
              <a:xfrm>
                <a:off x="986" y="1854"/>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060" name="Oval 564"/>
              <p:cNvSpPr>
                <a:spLocks noChangeArrowheads="1"/>
              </p:cNvSpPr>
              <p:nvPr/>
            </p:nvSpPr>
            <p:spPr bwMode="auto">
              <a:xfrm>
                <a:off x="96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61" name="Oval 565"/>
              <p:cNvSpPr>
                <a:spLocks noChangeArrowheads="1"/>
              </p:cNvSpPr>
              <p:nvPr/>
            </p:nvSpPr>
            <p:spPr bwMode="auto">
              <a:xfrm>
                <a:off x="924"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62" name="Oval 566"/>
              <p:cNvSpPr>
                <a:spLocks noChangeArrowheads="1"/>
              </p:cNvSpPr>
              <p:nvPr/>
            </p:nvSpPr>
            <p:spPr bwMode="auto">
              <a:xfrm>
                <a:off x="1026" y="1660"/>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063" name="Oval 567"/>
              <p:cNvSpPr>
                <a:spLocks noChangeArrowheads="1"/>
              </p:cNvSpPr>
              <p:nvPr/>
            </p:nvSpPr>
            <p:spPr bwMode="auto">
              <a:xfrm>
                <a:off x="945" y="173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64" name="Oval 568"/>
              <p:cNvSpPr>
                <a:spLocks noChangeArrowheads="1"/>
              </p:cNvSpPr>
              <p:nvPr/>
            </p:nvSpPr>
            <p:spPr bwMode="auto">
              <a:xfrm>
                <a:off x="924"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65" name="Oval 569"/>
              <p:cNvSpPr>
                <a:spLocks noChangeArrowheads="1"/>
              </p:cNvSpPr>
              <p:nvPr/>
            </p:nvSpPr>
            <p:spPr bwMode="auto">
              <a:xfrm>
                <a:off x="94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66" name="Oval 570"/>
              <p:cNvSpPr>
                <a:spLocks noChangeArrowheads="1"/>
              </p:cNvSpPr>
              <p:nvPr/>
            </p:nvSpPr>
            <p:spPr bwMode="auto">
              <a:xfrm>
                <a:off x="965" y="1602"/>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67" name="Oval 571"/>
              <p:cNvSpPr>
                <a:spLocks noChangeArrowheads="1"/>
              </p:cNvSpPr>
              <p:nvPr/>
            </p:nvSpPr>
            <p:spPr bwMode="auto">
              <a:xfrm>
                <a:off x="986" y="1582"/>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068" name="Oval 572"/>
              <p:cNvSpPr>
                <a:spLocks noChangeArrowheads="1"/>
              </p:cNvSpPr>
              <p:nvPr/>
            </p:nvSpPr>
            <p:spPr bwMode="auto">
              <a:xfrm>
                <a:off x="903" y="1718"/>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069" name="Oval 573"/>
              <p:cNvSpPr>
                <a:spLocks noChangeArrowheads="1"/>
              </p:cNvSpPr>
              <p:nvPr/>
            </p:nvSpPr>
            <p:spPr bwMode="auto">
              <a:xfrm>
                <a:off x="1006" y="1738"/>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070" name="Oval 574"/>
              <p:cNvSpPr>
                <a:spLocks noChangeArrowheads="1"/>
              </p:cNvSpPr>
              <p:nvPr/>
            </p:nvSpPr>
            <p:spPr bwMode="auto">
              <a:xfrm>
                <a:off x="1068" y="166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71" name="Oval 575"/>
              <p:cNvSpPr>
                <a:spLocks noChangeArrowheads="1"/>
              </p:cNvSpPr>
              <p:nvPr/>
            </p:nvSpPr>
            <p:spPr bwMode="auto">
              <a:xfrm>
                <a:off x="965"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72" name="Oval 576"/>
              <p:cNvSpPr>
                <a:spLocks noChangeArrowheads="1"/>
              </p:cNvSpPr>
              <p:nvPr/>
            </p:nvSpPr>
            <p:spPr bwMode="auto">
              <a:xfrm>
                <a:off x="986" y="1815"/>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073" name="Oval 577"/>
              <p:cNvSpPr>
                <a:spLocks noChangeArrowheads="1"/>
              </p:cNvSpPr>
              <p:nvPr/>
            </p:nvSpPr>
            <p:spPr bwMode="auto">
              <a:xfrm>
                <a:off x="965"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74" name="Oval 578"/>
              <p:cNvSpPr>
                <a:spLocks noChangeArrowheads="1"/>
              </p:cNvSpPr>
              <p:nvPr/>
            </p:nvSpPr>
            <p:spPr bwMode="auto">
              <a:xfrm>
                <a:off x="1068" y="179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75" name="Oval 579"/>
              <p:cNvSpPr>
                <a:spLocks noChangeArrowheads="1"/>
              </p:cNvSpPr>
              <p:nvPr/>
            </p:nvSpPr>
            <p:spPr bwMode="auto">
              <a:xfrm>
                <a:off x="1088" y="173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76" name="Oval 580"/>
              <p:cNvSpPr>
                <a:spLocks noChangeArrowheads="1"/>
              </p:cNvSpPr>
              <p:nvPr/>
            </p:nvSpPr>
            <p:spPr bwMode="auto">
              <a:xfrm>
                <a:off x="1026" y="169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077" name="Oval 581"/>
              <p:cNvSpPr>
                <a:spLocks noChangeArrowheads="1"/>
              </p:cNvSpPr>
              <p:nvPr/>
            </p:nvSpPr>
            <p:spPr bwMode="auto">
              <a:xfrm>
                <a:off x="924" y="164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078" name="Oval 582"/>
              <p:cNvSpPr>
                <a:spLocks noChangeArrowheads="1"/>
              </p:cNvSpPr>
              <p:nvPr/>
            </p:nvSpPr>
            <p:spPr bwMode="auto">
              <a:xfrm>
                <a:off x="1026" y="158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079" name="Oval 583"/>
              <p:cNvSpPr>
                <a:spLocks noChangeArrowheads="1"/>
              </p:cNvSpPr>
              <p:nvPr/>
            </p:nvSpPr>
            <p:spPr bwMode="auto">
              <a:xfrm>
                <a:off x="1006" y="162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80" name="Oval 584"/>
              <p:cNvSpPr>
                <a:spLocks noChangeArrowheads="1"/>
              </p:cNvSpPr>
              <p:nvPr/>
            </p:nvSpPr>
            <p:spPr bwMode="auto">
              <a:xfrm>
                <a:off x="1047" y="162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081" name="Oval 585"/>
              <p:cNvSpPr>
                <a:spLocks noChangeArrowheads="1"/>
              </p:cNvSpPr>
              <p:nvPr/>
            </p:nvSpPr>
            <p:spPr bwMode="auto">
              <a:xfrm>
                <a:off x="945"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082" name="Oval 586"/>
              <p:cNvSpPr>
                <a:spLocks noChangeArrowheads="1"/>
              </p:cNvSpPr>
              <p:nvPr/>
            </p:nvSpPr>
            <p:spPr bwMode="auto">
              <a:xfrm>
                <a:off x="986" y="1738"/>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83" name="Oval 587"/>
              <p:cNvSpPr>
                <a:spLocks noChangeArrowheads="1"/>
              </p:cNvSpPr>
              <p:nvPr/>
            </p:nvSpPr>
            <p:spPr bwMode="auto">
              <a:xfrm>
                <a:off x="1026" y="1835"/>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084" name="Oval 588"/>
              <p:cNvSpPr>
                <a:spLocks noChangeArrowheads="1"/>
              </p:cNvSpPr>
              <p:nvPr/>
            </p:nvSpPr>
            <p:spPr bwMode="auto">
              <a:xfrm>
                <a:off x="1068" y="173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085" name="Oval 589"/>
              <p:cNvSpPr>
                <a:spLocks noChangeArrowheads="1"/>
              </p:cNvSpPr>
              <p:nvPr/>
            </p:nvSpPr>
            <p:spPr bwMode="auto">
              <a:xfrm>
                <a:off x="1047"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86" name="Oval 590"/>
              <p:cNvSpPr>
                <a:spLocks noChangeArrowheads="1"/>
              </p:cNvSpPr>
              <p:nvPr/>
            </p:nvSpPr>
            <p:spPr bwMode="auto">
              <a:xfrm>
                <a:off x="945" y="177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087" name="Oval 591"/>
              <p:cNvSpPr>
                <a:spLocks noChangeArrowheads="1"/>
              </p:cNvSpPr>
              <p:nvPr/>
            </p:nvSpPr>
            <p:spPr bwMode="auto">
              <a:xfrm>
                <a:off x="1273" y="17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88" name="Oval 592"/>
              <p:cNvSpPr>
                <a:spLocks noChangeArrowheads="1"/>
              </p:cNvSpPr>
              <p:nvPr/>
            </p:nvSpPr>
            <p:spPr bwMode="auto">
              <a:xfrm>
                <a:off x="1212" y="17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089" name="Oval 593"/>
              <p:cNvSpPr>
                <a:spLocks noChangeArrowheads="1"/>
              </p:cNvSpPr>
              <p:nvPr/>
            </p:nvSpPr>
            <p:spPr bwMode="auto">
              <a:xfrm>
                <a:off x="1212" y="165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90" name="Oval 594"/>
              <p:cNvSpPr>
                <a:spLocks noChangeArrowheads="1"/>
              </p:cNvSpPr>
              <p:nvPr/>
            </p:nvSpPr>
            <p:spPr bwMode="auto">
              <a:xfrm>
                <a:off x="1294"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091" name="Oval 595"/>
              <p:cNvSpPr>
                <a:spLocks noChangeArrowheads="1"/>
              </p:cNvSpPr>
              <p:nvPr/>
            </p:nvSpPr>
            <p:spPr bwMode="auto">
              <a:xfrm>
                <a:off x="1253" y="176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92" name="Oval 596"/>
              <p:cNvSpPr>
                <a:spLocks noChangeArrowheads="1"/>
              </p:cNvSpPr>
              <p:nvPr/>
            </p:nvSpPr>
            <p:spPr bwMode="auto">
              <a:xfrm>
                <a:off x="1171" y="176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093" name="Oval 597"/>
              <p:cNvSpPr>
                <a:spLocks noChangeArrowheads="1"/>
              </p:cNvSpPr>
              <p:nvPr/>
            </p:nvSpPr>
            <p:spPr bwMode="auto">
              <a:xfrm>
                <a:off x="1212" y="180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094" name="Oval 598"/>
              <p:cNvSpPr>
                <a:spLocks noChangeArrowheads="1"/>
              </p:cNvSpPr>
              <p:nvPr/>
            </p:nvSpPr>
            <p:spPr bwMode="auto">
              <a:xfrm>
                <a:off x="1191" y="1593"/>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95" name="Oval 599"/>
              <p:cNvSpPr>
                <a:spLocks noChangeArrowheads="1"/>
              </p:cNvSpPr>
              <p:nvPr/>
            </p:nvSpPr>
            <p:spPr bwMode="auto">
              <a:xfrm>
                <a:off x="1150" y="163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96" name="Oval 600"/>
              <p:cNvSpPr>
                <a:spLocks noChangeArrowheads="1"/>
              </p:cNvSpPr>
              <p:nvPr/>
            </p:nvSpPr>
            <p:spPr bwMode="auto">
              <a:xfrm>
                <a:off x="1253" y="1612"/>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097" name="Oval 601"/>
              <p:cNvSpPr>
                <a:spLocks noChangeArrowheads="1"/>
              </p:cNvSpPr>
              <p:nvPr/>
            </p:nvSpPr>
            <p:spPr bwMode="auto">
              <a:xfrm>
                <a:off x="1171"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98" name="Oval 602"/>
              <p:cNvSpPr>
                <a:spLocks noChangeArrowheads="1"/>
              </p:cNvSpPr>
              <p:nvPr/>
            </p:nvSpPr>
            <p:spPr bwMode="auto">
              <a:xfrm>
                <a:off x="1150" y="17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099" name="Oval 603"/>
              <p:cNvSpPr>
                <a:spLocks noChangeArrowheads="1"/>
              </p:cNvSpPr>
              <p:nvPr/>
            </p:nvSpPr>
            <p:spPr bwMode="auto">
              <a:xfrm>
                <a:off x="1171"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00" name="Oval 604"/>
              <p:cNvSpPr>
                <a:spLocks noChangeArrowheads="1"/>
              </p:cNvSpPr>
              <p:nvPr/>
            </p:nvSpPr>
            <p:spPr bwMode="auto">
              <a:xfrm>
                <a:off x="1191" y="155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01" name="Oval 605"/>
              <p:cNvSpPr>
                <a:spLocks noChangeArrowheads="1"/>
              </p:cNvSpPr>
              <p:nvPr/>
            </p:nvSpPr>
            <p:spPr bwMode="auto">
              <a:xfrm>
                <a:off x="1212" y="15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102" name="Oval 606"/>
              <p:cNvSpPr>
                <a:spLocks noChangeArrowheads="1"/>
              </p:cNvSpPr>
              <p:nvPr/>
            </p:nvSpPr>
            <p:spPr bwMode="auto">
              <a:xfrm>
                <a:off x="1130" y="167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103" name="Oval 607"/>
              <p:cNvSpPr>
                <a:spLocks noChangeArrowheads="1"/>
              </p:cNvSpPr>
              <p:nvPr/>
            </p:nvSpPr>
            <p:spPr bwMode="auto">
              <a:xfrm>
                <a:off x="1233" y="1690"/>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104" name="Oval 608"/>
              <p:cNvSpPr>
                <a:spLocks noChangeArrowheads="1"/>
              </p:cNvSpPr>
              <p:nvPr/>
            </p:nvSpPr>
            <p:spPr bwMode="auto">
              <a:xfrm>
                <a:off x="1294" y="161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05" name="Oval 609"/>
              <p:cNvSpPr>
                <a:spLocks noChangeArrowheads="1"/>
              </p:cNvSpPr>
              <p:nvPr/>
            </p:nvSpPr>
            <p:spPr bwMode="auto">
              <a:xfrm>
                <a:off x="1191" y="1631"/>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06" name="Oval 610"/>
              <p:cNvSpPr>
                <a:spLocks noChangeArrowheads="1"/>
              </p:cNvSpPr>
              <p:nvPr/>
            </p:nvSpPr>
            <p:spPr bwMode="auto">
              <a:xfrm>
                <a:off x="1212" y="17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107" name="Oval 611"/>
              <p:cNvSpPr>
                <a:spLocks noChangeArrowheads="1"/>
              </p:cNvSpPr>
              <p:nvPr/>
            </p:nvSpPr>
            <p:spPr bwMode="auto">
              <a:xfrm>
                <a:off x="1191" y="1729"/>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08" name="Oval 612"/>
              <p:cNvSpPr>
                <a:spLocks noChangeArrowheads="1"/>
              </p:cNvSpPr>
              <p:nvPr/>
            </p:nvSpPr>
            <p:spPr bwMode="auto">
              <a:xfrm>
                <a:off x="1294" y="174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09" name="Oval 613"/>
              <p:cNvSpPr>
                <a:spLocks noChangeArrowheads="1"/>
              </p:cNvSpPr>
              <p:nvPr/>
            </p:nvSpPr>
            <p:spPr bwMode="auto">
              <a:xfrm>
                <a:off x="1314" y="169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10" name="Oval 614"/>
              <p:cNvSpPr>
                <a:spLocks noChangeArrowheads="1"/>
              </p:cNvSpPr>
              <p:nvPr/>
            </p:nvSpPr>
            <p:spPr bwMode="auto">
              <a:xfrm>
                <a:off x="1253" y="165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111" name="Oval 615"/>
              <p:cNvSpPr>
                <a:spLocks noChangeArrowheads="1"/>
              </p:cNvSpPr>
              <p:nvPr/>
            </p:nvSpPr>
            <p:spPr bwMode="auto">
              <a:xfrm>
                <a:off x="1150" y="1593"/>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112" name="Oval 616"/>
              <p:cNvSpPr>
                <a:spLocks noChangeArrowheads="1"/>
              </p:cNvSpPr>
              <p:nvPr/>
            </p:nvSpPr>
            <p:spPr bwMode="auto">
              <a:xfrm>
                <a:off x="1253" y="153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113" name="Oval 617"/>
              <p:cNvSpPr>
                <a:spLocks noChangeArrowheads="1"/>
              </p:cNvSpPr>
              <p:nvPr/>
            </p:nvSpPr>
            <p:spPr bwMode="auto">
              <a:xfrm>
                <a:off x="1233" y="157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14" name="Oval 618"/>
              <p:cNvSpPr>
                <a:spLocks noChangeArrowheads="1"/>
              </p:cNvSpPr>
              <p:nvPr/>
            </p:nvSpPr>
            <p:spPr bwMode="auto">
              <a:xfrm>
                <a:off x="1273" y="157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115" name="Oval 619"/>
              <p:cNvSpPr>
                <a:spLocks noChangeArrowheads="1"/>
              </p:cNvSpPr>
              <p:nvPr/>
            </p:nvSpPr>
            <p:spPr bwMode="auto">
              <a:xfrm>
                <a:off x="1171"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116" name="Oval 620"/>
              <p:cNvSpPr>
                <a:spLocks noChangeArrowheads="1"/>
              </p:cNvSpPr>
              <p:nvPr/>
            </p:nvSpPr>
            <p:spPr bwMode="auto">
              <a:xfrm>
                <a:off x="1212"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17" name="Oval 621"/>
              <p:cNvSpPr>
                <a:spLocks noChangeArrowheads="1"/>
              </p:cNvSpPr>
              <p:nvPr/>
            </p:nvSpPr>
            <p:spPr bwMode="auto">
              <a:xfrm>
                <a:off x="1253" y="178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118" name="Oval 622"/>
              <p:cNvSpPr>
                <a:spLocks noChangeArrowheads="1"/>
              </p:cNvSpPr>
              <p:nvPr/>
            </p:nvSpPr>
            <p:spPr bwMode="auto">
              <a:xfrm>
                <a:off x="1294" y="169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119" name="Oval 623"/>
              <p:cNvSpPr>
                <a:spLocks noChangeArrowheads="1"/>
              </p:cNvSpPr>
              <p:nvPr/>
            </p:nvSpPr>
            <p:spPr bwMode="auto">
              <a:xfrm>
                <a:off x="1273"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20" name="Oval 624"/>
              <p:cNvSpPr>
                <a:spLocks noChangeArrowheads="1"/>
              </p:cNvSpPr>
              <p:nvPr/>
            </p:nvSpPr>
            <p:spPr bwMode="auto">
              <a:xfrm>
                <a:off x="1171" y="172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121" name="Oval 625"/>
              <p:cNvSpPr>
                <a:spLocks noChangeArrowheads="1"/>
              </p:cNvSpPr>
              <p:nvPr/>
            </p:nvSpPr>
            <p:spPr bwMode="auto">
              <a:xfrm>
                <a:off x="1330" y="156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22" name="Oval 626"/>
              <p:cNvSpPr>
                <a:spLocks noChangeArrowheads="1"/>
              </p:cNvSpPr>
              <p:nvPr/>
            </p:nvSpPr>
            <p:spPr bwMode="auto">
              <a:xfrm>
                <a:off x="1268" y="158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123" name="Oval 627"/>
              <p:cNvSpPr>
                <a:spLocks noChangeArrowheads="1"/>
              </p:cNvSpPr>
              <p:nvPr/>
            </p:nvSpPr>
            <p:spPr bwMode="auto">
              <a:xfrm>
                <a:off x="1268" y="150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24" name="Oval 628"/>
              <p:cNvSpPr>
                <a:spLocks noChangeArrowheads="1"/>
              </p:cNvSpPr>
              <p:nvPr/>
            </p:nvSpPr>
            <p:spPr bwMode="auto">
              <a:xfrm>
                <a:off x="1350" y="1507"/>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125" name="Oval 629"/>
              <p:cNvSpPr>
                <a:spLocks noChangeArrowheads="1"/>
              </p:cNvSpPr>
              <p:nvPr/>
            </p:nvSpPr>
            <p:spPr bwMode="auto">
              <a:xfrm>
                <a:off x="1309" y="16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26" name="Oval 630"/>
              <p:cNvSpPr>
                <a:spLocks noChangeArrowheads="1"/>
              </p:cNvSpPr>
              <p:nvPr/>
            </p:nvSpPr>
            <p:spPr bwMode="auto">
              <a:xfrm>
                <a:off x="1227" y="16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127" name="Oval 631"/>
              <p:cNvSpPr>
                <a:spLocks noChangeArrowheads="1"/>
              </p:cNvSpPr>
              <p:nvPr/>
            </p:nvSpPr>
            <p:spPr bwMode="auto">
              <a:xfrm>
                <a:off x="1268" y="166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128" name="Oval 632"/>
              <p:cNvSpPr>
                <a:spLocks noChangeArrowheads="1"/>
              </p:cNvSpPr>
              <p:nvPr/>
            </p:nvSpPr>
            <p:spPr bwMode="auto">
              <a:xfrm>
                <a:off x="1248"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29" name="Oval 633"/>
              <p:cNvSpPr>
                <a:spLocks noChangeArrowheads="1"/>
              </p:cNvSpPr>
              <p:nvPr/>
            </p:nvSpPr>
            <p:spPr bwMode="auto">
              <a:xfrm>
                <a:off x="1207"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30" name="Oval 634"/>
              <p:cNvSpPr>
                <a:spLocks noChangeArrowheads="1"/>
              </p:cNvSpPr>
              <p:nvPr/>
            </p:nvSpPr>
            <p:spPr bwMode="auto">
              <a:xfrm>
                <a:off x="1309" y="14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131" name="Oval 635"/>
              <p:cNvSpPr>
                <a:spLocks noChangeArrowheads="1"/>
              </p:cNvSpPr>
              <p:nvPr/>
            </p:nvSpPr>
            <p:spPr bwMode="auto">
              <a:xfrm>
                <a:off x="1227"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32" name="Oval 636"/>
              <p:cNvSpPr>
                <a:spLocks noChangeArrowheads="1"/>
              </p:cNvSpPr>
              <p:nvPr/>
            </p:nvSpPr>
            <p:spPr bwMode="auto">
              <a:xfrm>
                <a:off x="1207"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33" name="Oval 637"/>
              <p:cNvSpPr>
                <a:spLocks noChangeArrowheads="1"/>
              </p:cNvSpPr>
              <p:nvPr/>
            </p:nvSpPr>
            <p:spPr bwMode="auto">
              <a:xfrm>
                <a:off x="1227"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34" name="Oval 638"/>
              <p:cNvSpPr>
                <a:spLocks noChangeArrowheads="1"/>
              </p:cNvSpPr>
              <p:nvPr/>
            </p:nvSpPr>
            <p:spPr bwMode="auto">
              <a:xfrm>
                <a:off x="1248" y="141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35" name="Oval 639"/>
              <p:cNvSpPr>
                <a:spLocks noChangeArrowheads="1"/>
              </p:cNvSpPr>
              <p:nvPr/>
            </p:nvSpPr>
            <p:spPr bwMode="auto">
              <a:xfrm>
                <a:off x="1268" y="1391"/>
                <a:ext cx="41"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136" name="Oval 640"/>
              <p:cNvSpPr>
                <a:spLocks noChangeArrowheads="1"/>
              </p:cNvSpPr>
              <p:nvPr/>
            </p:nvSpPr>
            <p:spPr bwMode="auto">
              <a:xfrm>
                <a:off x="1186" y="1527"/>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137" name="Oval 641"/>
              <p:cNvSpPr>
                <a:spLocks noChangeArrowheads="1"/>
              </p:cNvSpPr>
              <p:nvPr/>
            </p:nvSpPr>
            <p:spPr bwMode="auto">
              <a:xfrm>
                <a:off x="1289" y="1546"/>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138" name="Oval 642"/>
              <p:cNvSpPr>
                <a:spLocks noChangeArrowheads="1"/>
              </p:cNvSpPr>
              <p:nvPr/>
            </p:nvSpPr>
            <p:spPr bwMode="auto">
              <a:xfrm>
                <a:off x="1350" y="146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39" name="Oval 643"/>
              <p:cNvSpPr>
                <a:spLocks noChangeArrowheads="1"/>
              </p:cNvSpPr>
              <p:nvPr/>
            </p:nvSpPr>
            <p:spPr bwMode="auto">
              <a:xfrm>
                <a:off x="1248"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40" name="Oval 644"/>
              <p:cNvSpPr>
                <a:spLocks noChangeArrowheads="1"/>
              </p:cNvSpPr>
              <p:nvPr/>
            </p:nvSpPr>
            <p:spPr bwMode="auto">
              <a:xfrm>
                <a:off x="1268" y="162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141" name="Oval 645"/>
              <p:cNvSpPr>
                <a:spLocks noChangeArrowheads="1"/>
              </p:cNvSpPr>
              <p:nvPr/>
            </p:nvSpPr>
            <p:spPr bwMode="auto">
              <a:xfrm>
                <a:off x="1248"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42" name="Oval 646"/>
              <p:cNvSpPr>
                <a:spLocks noChangeArrowheads="1"/>
              </p:cNvSpPr>
              <p:nvPr/>
            </p:nvSpPr>
            <p:spPr bwMode="auto">
              <a:xfrm>
                <a:off x="1350" y="1605"/>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43" name="Oval 647"/>
              <p:cNvSpPr>
                <a:spLocks noChangeArrowheads="1"/>
              </p:cNvSpPr>
              <p:nvPr/>
            </p:nvSpPr>
            <p:spPr bwMode="auto">
              <a:xfrm>
                <a:off x="1371"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44" name="Oval 648"/>
              <p:cNvSpPr>
                <a:spLocks noChangeArrowheads="1"/>
              </p:cNvSpPr>
              <p:nvPr/>
            </p:nvSpPr>
            <p:spPr bwMode="auto">
              <a:xfrm>
                <a:off x="1309" y="150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145" name="Oval 649"/>
              <p:cNvSpPr>
                <a:spLocks noChangeArrowheads="1"/>
              </p:cNvSpPr>
              <p:nvPr/>
            </p:nvSpPr>
            <p:spPr bwMode="auto">
              <a:xfrm>
                <a:off x="1207" y="144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146" name="Oval 650"/>
              <p:cNvSpPr>
                <a:spLocks noChangeArrowheads="1"/>
              </p:cNvSpPr>
              <p:nvPr/>
            </p:nvSpPr>
            <p:spPr bwMode="auto">
              <a:xfrm>
                <a:off x="1309" y="1391"/>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147" name="Oval 651"/>
              <p:cNvSpPr>
                <a:spLocks noChangeArrowheads="1"/>
              </p:cNvSpPr>
              <p:nvPr/>
            </p:nvSpPr>
            <p:spPr bwMode="auto">
              <a:xfrm>
                <a:off x="1289" y="14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48" name="Oval 652"/>
              <p:cNvSpPr>
                <a:spLocks noChangeArrowheads="1"/>
              </p:cNvSpPr>
              <p:nvPr/>
            </p:nvSpPr>
            <p:spPr bwMode="auto">
              <a:xfrm>
                <a:off x="1330" y="14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149" name="Oval 653"/>
              <p:cNvSpPr>
                <a:spLocks noChangeArrowheads="1"/>
              </p:cNvSpPr>
              <p:nvPr/>
            </p:nvSpPr>
            <p:spPr bwMode="auto">
              <a:xfrm>
                <a:off x="1227" y="150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150" name="Oval 654"/>
              <p:cNvSpPr>
                <a:spLocks noChangeArrowheads="1"/>
              </p:cNvSpPr>
              <p:nvPr/>
            </p:nvSpPr>
            <p:spPr bwMode="auto">
              <a:xfrm>
                <a:off x="1268"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51" name="Oval 655"/>
              <p:cNvSpPr>
                <a:spLocks noChangeArrowheads="1"/>
              </p:cNvSpPr>
              <p:nvPr/>
            </p:nvSpPr>
            <p:spPr bwMode="auto">
              <a:xfrm>
                <a:off x="1309" y="164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152" name="Oval 656"/>
              <p:cNvSpPr>
                <a:spLocks noChangeArrowheads="1"/>
              </p:cNvSpPr>
              <p:nvPr/>
            </p:nvSpPr>
            <p:spPr bwMode="auto">
              <a:xfrm>
                <a:off x="1350" y="1546"/>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153" name="Oval 657"/>
              <p:cNvSpPr>
                <a:spLocks noChangeArrowheads="1"/>
              </p:cNvSpPr>
              <p:nvPr/>
            </p:nvSpPr>
            <p:spPr bwMode="auto">
              <a:xfrm>
                <a:off x="1330"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54" name="Oval 658"/>
              <p:cNvSpPr>
                <a:spLocks noChangeArrowheads="1"/>
              </p:cNvSpPr>
              <p:nvPr/>
            </p:nvSpPr>
            <p:spPr bwMode="auto">
              <a:xfrm>
                <a:off x="1227" y="158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155" name="Oval 659"/>
              <p:cNvSpPr>
                <a:spLocks noChangeArrowheads="1"/>
              </p:cNvSpPr>
              <p:nvPr/>
            </p:nvSpPr>
            <p:spPr bwMode="auto">
              <a:xfrm>
                <a:off x="1188" y="180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56" name="Oval 660"/>
              <p:cNvSpPr>
                <a:spLocks noChangeArrowheads="1"/>
              </p:cNvSpPr>
              <p:nvPr/>
            </p:nvSpPr>
            <p:spPr bwMode="auto">
              <a:xfrm>
                <a:off x="1127" y="18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157" name="Oval 661"/>
              <p:cNvSpPr>
                <a:spLocks noChangeArrowheads="1"/>
              </p:cNvSpPr>
              <p:nvPr/>
            </p:nvSpPr>
            <p:spPr bwMode="auto">
              <a:xfrm>
                <a:off x="1127" y="174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58" name="Oval 662"/>
              <p:cNvSpPr>
                <a:spLocks noChangeArrowheads="1"/>
              </p:cNvSpPr>
              <p:nvPr/>
            </p:nvSpPr>
            <p:spPr bwMode="auto">
              <a:xfrm>
                <a:off x="1209"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159" name="Oval 663"/>
              <p:cNvSpPr>
                <a:spLocks noChangeArrowheads="1"/>
              </p:cNvSpPr>
              <p:nvPr/>
            </p:nvSpPr>
            <p:spPr bwMode="auto">
              <a:xfrm>
                <a:off x="1168" y="186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60" name="Oval 664"/>
              <p:cNvSpPr>
                <a:spLocks noChangeArrowheads="1"/>
              </p:cNvSpPr>
              <p:nvPr/>
            </p:nvSpPr>
            <p:spPr bwMode="auto">
              <a:xfrm>
                <a:off x="1086" y="186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161" name="Oval 665"/>
              <p:cNvSpPr>
                <a:spLocks noChangeArrowheads="1"/>
              </p:cNvSpPr>
              <p:nvPr/>
            </p:nvSpPr>
            <p:spPr bwMode="auto">
              <a:xfrm>
                <a:off x="1107"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62" name="Oval 666"/>
              <p:cNvSpPr>
                <a:spLocks noChangeArrowheads="1"/>
              </p:cNvSpPr>
              <p:nvPr/>
            </p:nvSpPr>
            <p:spPr bwMode="auto">
              <a:xfrm>
                <a:off x="1065" y="1727"/>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63" name="Oval 667"/>
              <p:cNvSpPr>
                <a:spLocks noChangeArrowheads="1"/>
              </p:cNvSpPr>
              <p:nvPr/>
            </p:nvSpPr>
            <p:spPr bwMode="auto">
              <a:xfrm>
                <a:off x="1168" y="170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164" name="Oval 668"/>
              <p:cNvSpPr>
                <a:spLocks noChangeArrowheads="1"/>
              </p:cNvSpPr>
              <p:nvPr/>
            </p:nvSpPr>
            <p:spPr bwMode="auto">
              <a:xfrm>
                <a:off x="1086"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65" name="Oval 669"/>
              <p:cNvSpPr>
                <a:spLocks noChangeArrowheads="1"/>
              </p:cNvSpPr>
              <p:nvPr/>
            </p:nvSpPr>
            <p:spPr bwMode="auto">
              <a:xfrm>
                <a:off x="1065" y="182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66" name="Oval 670"/>
              <p:cNvSpPr>
                <a:spLocks noChangeArrowheads="1"/>
              </p:cNvSpPr>
              <p:nvPr/>
            </p:nvSpPr>
            <p:spPr bwMode="auto">
              <a:xfrm>
                <a:off x="1086"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67" name="Oval 671"/>
              <p:cNvSpPr>
                <a:spLocks noChangeArrowheads="1"/>
              </p:cNvSpPr>
              <p:nvPr/>
            </p:nvSpPr>
            <p:spPr bwMode="auto">
              <a:xfrm>
                <a:off x="1107" y="16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68" name="Oval 672"/>
              <p:cNvSpPr>
                <a:spLocks noChangeArrowheads="1"/>
              </p:cNvSpPr>
              <p:nvPr/>
            </p:nvSpPr>
            <p:spPr bwMode="auto">
              <a:xfrm>
                <a:off x="1127" y="1630"/>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169" name="Oval 673"/>
              <p:cNvSpPr>
                <a:spLocks noChangeArrowheads="1"/>
              </p:cNvSpPr>
              <p:nvPr/>
            </p:nvSpPr>
            <p:spPr bwMode="auto">
              <a:xfrm>
                <a:off x="1045" y="1766"/>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170" name="Oval 674"/>
              <p:cNvSpPr>
                <a:spLocks noChangeArrowheads="1"/>
              </p:cNvSpPr>
              <p:nvPr/>
            </p:nvSpPr>
            <p:spPr bwMode="auto">
              <a:xfrm>
                <a:off x="1148" y="1786"/>
                <a:ext cx="40"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171" name="Oval 675"/>
              <p:cNvSpPr>
                <a:spLocks noChangeArrowheads="1"/>
              </p:cNvSpPr>
              <p:nvPr/>
            </p:nvSpPr>
            <p:spPr bwMode="auto">
              <a:xfrm>
                <a:off x="1209" y="170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72" name="Oval 676"/>
              <p:cNvSpPr>
                <a:spLocks noChangeArrowheads="1"/>
              </p:cNvSpPr>
              <p:nvPr/>
            </p:nvSpPr>
            <p:spPr bwMode="auto">
              <a:xfrm>
                <a:off x="1107" y="172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73" name="Oval 677"/>
              <p:cNvSpPr>
                <a:spLocks noChangeArrowheads="1"/>
              </p:cNvSpPr>
              <p:nvPr/>
            </p:nvSpPr>
            <p:spPr bwMode="auto">
              <a:xfrm>
                <a:off x="1127" y="186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174" name="Oval 678"/>
              <p:cNvSpPr>
                <a:spLocks noChangeArrowheads="1"/>
              </p:cNvSpPr>
              <p:nvPr/>
            </p:nvSpPr>
            <p:spPr bwMode="auto">
              <a:xfrm>
                <a:off x="1107" y="18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75" name="Oval 679"/>
              <p:cNvSpPr>
                <a:spLocks noChangeArrowheads="1"/>
              </p:cNvSpPr>
              <p:nvPr/>
            </p:nvSpPr>
            <p:spPr bwMode="auto">
              <a:xfrm>
                <a:off x="1209" y="184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76" name="Oval 680"/>
              <p:cNvSpPr>
                <a:spLocks noChangeArrowheads="1"/>
              </p:cNvSpPr>
              <p:nvPr/>
            </p:nvSpPr>
            <p:spPr bwMode="auto">
              <a:xfrm>
                <a:off x="1230"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77" name="Oval 681"/>
              <p:cNvSpPr>
                <a:spLocks noChangeArrowheads="1"/>
              </p:cNvSpPr>
              <p:nvPr/>
            </p:nvSpPr>
            <p:spPr bwMode="auto">
              <a:xfrm>
                <a:off x="1168" y="174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178" name="Oval 682"/>
              <p:cNvSpPr>
                <a:spLocks noChangeArrowheads="1"/>
              </p:cNvSpPr>
              <p:nvPr/>
            </p:nvSpPr>
            <p:spPr bwMode="auto">
              <a:xfrm>
                <a:off x="1065" y="1688"/>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179" name="Oval 683"/>
              <p:cNvSpPr>
                <a:spLocks noChangeArrowheads="1"/>
              </p:cNvSpPr>
              <p:nvPr/>
            </p:nvSpPr>
            <p:spPr bwMode="auto">
              <a:xfrm>
                <a:off x="1168" y="163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180" name="Oval 684"/>
              <p:cNvSpPr>
                <a:spLocks noChangeArrowheads="1"/>
              </p:cNvSpPr>
              <p:nvPr/>
            </p:nvSpPr>
            <p:spPr bwMode="auto">
              <a:xfrm>
                <a:off x="1148" y="166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81" name="Oval 685"/>
              <p:cNvSpPr>
                <a:spLocks noChangeArrowheads="1"/>
              </p:cNvSpPr>
              <p:nvPr/>
            </p:nvSpPr>
            <p:spPr bwMode="auto">
              <a:xfrm>
                <a:off x="1188" y="1669"/>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182" name="Oval 686"/>
              <p:cNvSpPr>
                <a:spLocks noChangeArrowheads="1"/>
              </p:cNvSpPr>
              <p:nvPr/>
            </p:nvSpPr>
            <p:spPr bwMode="auto">
              <a:xfrm>
                <a:off x="1086"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183" name="Oval 687"/>
              <p:cNvSpPr>
                <a:spLocks noChangeArrowheads="1"/>
              </p:cNvSpPr>
              <p:nvPr/>
            </p:nvSpPr>
            <p:spPr bwMode="auto">
              <a:xfrm>
                <a:off x="1127"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84" name="Oval 688"/>
              <p:cNvSpPr>
                <a:spLocks noChangeArrowheads="1"/>
              </p:cNvSpPr>
              <p:nvPr/>
            </p:nvSpPr>
            <p:spPr bwMode="auto">
              <a:xfrm>
                <a:off x="1168" y="188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185" name="Oval 689"/>
              <p:cNvSpPr>
                <a:spLocks noChangeArrowheads="1"/>
              </p:cNvSpPr>
              <p:nvPr/>
            </p:nvSpPr>
            <p:spPr bwMode="auto">
              <a:xfrm>
                <a:off x="1209" y="1786"/>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186" name="Oval 690"/>
              <p:cNvSpPr>
                <a:spLocks noChangeArrowheads="1"/>
              </p:cNvSpPr>
              <p:nvPr/>
            </p:nvSpPr>
            <p:spPr bwMode="auto">
              <a:xfrm>
                <a:off x="1188" y="168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87" name="Oval 691"/>
              <p:cNvSpPr>
                <a:spLocks noChangeArrowheads="1"/>
              </p:cNvSpPr>
              <p:nvPr/>
            </p:nvSpPr>
            <p:spPr bwMode="auto">
              <a:xfrm>
                <a:off x="1086" y="1824"/>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188" name="Oval 692"/>
              <p:cNvSpPr>
                <a:spLocks noChangeArrowheads="1"/>
              </p:cNvSpPr>
              <p:nvPr/>
            </p:nvSpPr>
            <p:spPr bwMode="auto">
              <a:xfrm>
                <a:off x="1245"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89" name="Oval 693"/>
              <p:cNvSpPr>
                <a:spLocks noChangeArrowheads="1"/>
              </p:cNvSpPr>
              <p:nvPr/>
            </p:nvSpPr>
            <p:spPr bwMode="auto">
              <a:xfrm>
                <a:off x="1184" y="1489"/>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190" name="Oval 694"/>
              <p:cNvSpPr>
                <a:spLocks noChangeArrowheads="1"/>
              </p:cNvSpPr>
              <p:nvPr/>
            </p:nvSpPr>
            <p:spPr bwMode="auto">
              <a:xfrm>
                <a:off x="1184" y="1411"/>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91" name="Oval 695"/>
              <p:cNvSpPr>
                <a:spLocks noChangeArrowheads="1"/>
              </p:cNvSpPr>
              <p:nvPr/>
            </p:nvSpPr>
            <p:spPr bwMode="auto">
              <a:xfrm>
                <a:off x="1266"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192" name="Oval 696"/>
              <p:cNvSpPr>
                <a:spLocks noChangeArrowheads="1"/>
              </p:cNvSpPr>
              <p:nvPr/>
            </p:nvSpPr>
            <p:spPr bwMode="auto">
              <a:xfrm>
                <a:off x="1224" y="152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93" name="Oval 697"/>
              <p:cNvSpPr>
                <a:spLocks noChangeArrowheads="1"/>
              </p:cNvSpPr>
              <p:nvPr/>
            </p:nvSpPr>
            <p:spPr bwMode="auto">
              <a:xfrm>
                <a:off x="1142" y="152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194" name="Oval 698"/>
              <p:cNvSpPr>
                <a:spLocks noChangeArrowheads="1"/>
              </p:cNvSpPr>
              <p:nvPr/>
            </p:nvSpPr>
            <p:spPr bwMode="auto">
              <a:xfrm>
                <a:off x="1184" y="1567"/>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195" name="Oval 699"/>
              <p:cNvSpPr>
                <a:spLocks noChangeArrowheads="1"/>
              </p:cNvSpPr>
              <p:nvPr/>
            </p:nvSpPr>
            <p:spPr bwMode="auto">
              <a:xfrm>
                <a:off x="1163"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96" name="Oval 700"/>
              <p:cNvSpPr>
                <a:spLocks noChangeArrowheads="1"/>
              </p:cNvSpPr>
              <p:nvPr/>
            </p:nvSpPr>
            <p:spPr bwMode="auto">
              <a:xfrm>
                <a:off x="1122"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97" name="Oval 701"/>
              <p:cNvSpPr>
                <a:spLocks noChangeArrowheads="1"/>
              </p:cNvSpPr>
              <p:nvPr/>
            </p:nvSpPr>
            <p:spPr bwMode="auto">
              <a:xfrm>
                <a:off x="1224" y="1373"/>
                <a:ext cx="42"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198" name="Oval 702"/>
              <p:cNvSpPr>
                <a:spLocks noChangeArrowheads="1"/>
              </p:cNvSpPr>
              <p:nvPr/>
            </p:nvSpPr>
            <p:spPr bwMode="auto">
              <a:xfrm>
                <a:off x="1142"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199" name="Oval 703"/>
              <p:cNvSpPr>
                <a:spLocks noChangeArrowheads="1"/>
              </p:cNvSpPr>
              <p:nvPr/>
            </p:nvSpPr>
            <p:spPr bwMode="auto">
              <a:xfrm>
                <a:off x="1122"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00" name="Oval 704"/>
              <p:cNvSpPr>
                <a:spLocks noChangeArrowheads="1"/>
              </p:cNvSpPr>
              <p:nvPr/>
            </p:nvSpPr>
            <p:spPr bwMode="auto">
              <a:xfrm>
                <a:off x="1142" y="1353"/>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01" name="Oval 705"/>
              <p:cNvSpPr>
                <a:spLocks noChangeArrowheads="1"/>
              </p:cNvSpPr>
              <p:nvPr/>
            </p:nvSpPr>
            <p:spPr bwMode="auto">
              <a:xfrm>
                <a:off x="1163"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02" name="Oval 706"/>
              <p:cNvSpPr>
                <a:spLocks noChangeArrowheads="1"/>
              </p:cNvSpPr>
              <p:nvPr/>
            </p:nvSpPr>
            <p:spPr bwMode="auto">
              <a:xfrm>
                <a:off x="1184" y="1295"/>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203" name="Oval 707"/>
              <p:cNvSpPr>
                <a:spLocks noChangeArrowheads="1"/>
              </p:cNvSpPr>
              <p:nvPr/>
            </p:nvSpPr>
            <p:spPr bwMode="auto">
              <a:xfrm>
                <a:off x="1101" y="1431"/>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204" name="Oval 708"/>
              <p:cNvSpPr>
                <a:spLocks noChangeArrowheads="1"/>
              </p:cNvSpPr>
              <p:nvPr/>
            </p:nvSpPr>
            <p:spPr bwMode="auto">
              <a:xfrm>
                <a:off x="1204"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205" name="Oval 709"/>
              <p:cNvSpPr>
                <a:spLocks noChangeArrowheads="1"/>
              </p:cNvSpPr>
              <p:nvPr/>
            </p:nvSpPr>
            <p:spPr bwMode="auto">
              <a:xfrm>
                <a:off x="1266"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06" name="Oval 710"/>
              <p:cNvSpPr>
                <a:spLocks noChangeArrowheads="1"/>
              </p:cNvSpPr>
              <p:nvPr/>
            </p:nvSpPr>
            <p:spPr bwMode="auto">
              <a:xfrm>
                <a:off x="1163"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07" name="Oval 711"/>
              <p:cNvSpPr>
                <a:spLocks noChangeArrowheads="1"/>
              </p:cNvSpPr>
              <p:nvPr/>
            </p:nvSpPr>
            <p:spPr bwMode="auto">
              <a:xfrm>
                <a:off x="1184" y="1528"/>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208" name="Oval 712"/>
              <p:cNvSpPr>
                <a:spLocks noChangeArrowheads="1"/>
              </p:cNvSpPr>
              <p:nvPr/>
            </p:nvSpPr>
            <p:spPr bwMode="auto">
              <a:xfrm>
                <a:off x="1163"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09" name="Oval 713"/>
              <p:cNvSpPr>
                <a:spLocks noChangeArrowheads="1"/>
              </p:cNvSpPr>
              <p:nvPr/>
            </p:nvSpPr>
            <p:spPr bwMode="auto">
              <a:xfrm>
                <a:off x="1266"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10" name="Oval 714"/>
              <p:cNvSpPr>
                <a:spLocks noChangeArrowheads="1"/>
              </p:cNvSpPr>
              <p:nvPr/>
            </p:nvSpPr>
            <p:spPr bwMode="auto">
              <a:xfrm>
                <a:off x="1286"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11" name="Oval 715"/>
              <p:cNvSpPr>
                <a:spLocks noChangeArrowheads="1"/>
              </p:cNvSpPr>
              <p:nvPr/>
            </p:nvSpPr>
            <p:spPr bwMode="auto">
              <a:xfrm>
                <a:off x="1224" y="141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212" name="Oval 716"/>
              <p:cNvSpPr>
                <a:spLocks noChangeArrowheads="1"/>
              </p:cNvSpPr>
              <p:nvPr/>
            </p:nvSpPr>
            <p:spPr bwMode="auto">
              <a:xfrm>
                <a:off x="1122"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213" name="Oval 717"/>
              <p:cNvSpPr>
                <a:spLocks noChangeArrowheads="1"/>
              </p:cNvSpPr>
              <p:nvPr/>
            </p:nvSpPr>
            <p:spPr bwMode="auto">
              <a:xfrm>
                <a:off x="1224" y="1295"/>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214" name="Oval 718"/>
              <p:cNvSpPr>
                <a:spLocks noChangeArrowheads="1"/>
              </p:cNvSpPr>
              <p:nvPr/>
            </p:nvSpPr>
            <p:spPr bwMode="auto">
              <a:xfrm>
                <a:off x="1204"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15" name="Oval 719"/>
              <p:cNvSpPr>
                <a:spLocks noChangeArrowheads="1"/>
              </p:cNvSpPr>
              <p:nvPr/>
            </p:nvSpPr>
            <p:spPr bwMode="auto">
              <a:xfrm>
                <a:off x="1245"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216" name="Oval 720"/>
              <p:cNvSpPr>
                <a:spLocks noChangeArrowheads="1"/>
              </p:cNvSpPr>
              <p:nvPr/>
            </p:nvSpPr>
            <p:spPr bwMode="auto">
              <a:xfrm>
                <a:off x="1142" y="1411"/>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217" name="Oval 721"/>
              <p:cNvSpPr>
                <a:spLocks noChangeArrowheads="1"/>
              </p:cNvSpPr>
              <p:nvPr/>
            </p:nvSpPr>
            <p:spPr bwMode="auto">
              <a:xfrm>
                <a:off x="1184" y="1450"/>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18" name="Oval 722"/>
              <p:cNvSpPr>
                <a:spLocks noChangeArrowheads="1"/>
              </p:cNvSpPr>
              <p:nvPr/>
            </p:nvSpPr>
            <p:spPr bwMode="auto">
              <a:xfrm>
                <a:off x="1224" y="154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219" name="Oval 723"/>
              <p:cNvSpPr>
                <a:spLocks noChangeArrowheads="1"/>
              </p:cNvSpPr>
              <p:nvPr/>
            </p:nvSpPr>
            <p:spPr bwMode="auto">
              <a:xfrm>
                <a:off x="1266"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220" name="Oval 724"/>
              <p:cNvSpPr>
                <a:spLocks noChangeArrowheads="1"/>
              </p:cNvSpPr>
              <p:nvPr/>
            </p:nvSpPr>
            <p:spPr bwMode="auto">
              <a:xfrm>
                <a:off x="1245"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21" name="Oval 725"/>
              <p:cNvSpPr>
                <a:spLocks noChangeArrowheads="1"/>
              </p:cNvSpPr>
              <p:nvPr/>
            </p:nvSpPr>
            <p:spPr bwMode="auto">
              <a:xfrm>
                <a:off x="1142" y="148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grpSp>
      </p:grpSp>
      <p:grpSp>
        <p:nvGrpSpPr>
          <p:cNvPr id="235222" name="Group 726"/>
          <p:cNvGrpSpPr>
            <a:grpSpLocks/>
          </p:cNvGrpSpPr>
          <p:nvPr/>
        </p:nvGrpSpPr>
        <p:grpSpPr bwMode="auto">
          <a:xfrm>
            <a:off x="914400" y="1600200"/>
            <a:ext cx="304800" cy="520700"/>
            <a:chOff x="4032" y="3264"/>
            <a:chExt cx="528" cy="472"/>
          </a:xfrm>
        </p:grpSpPr>
        <p:sp>
          <p:nvSpPr>
            <p:cNvPr id="235223" name="Oval 727"/>
            <p:cNvSpPr>
              <a:spLocks noChangeArrowheads="1"/>
            </p:cNvSpPr>
            <p:nvPr/>
          </p:nvSpPr>
          <p:spPr bwMode="auto">
            <a:xfrm>
              <a:off x="4032" y="3264"/>
              <a:ext cx="528" cy="472"/>
            </a:xfrm>
            <a:prstGeom prst="ellipse">
              <a:avLst/>
            </a:prstGeom>
            <a:noFill/>
            <a:ln w="19050">
              <a:solidFill>
                <a:schemeClr val="tx1"/>
              </a:solidFill>
              <a:round/>
              <a:headEnd/>
              <a:tailEnd/>
            </a:ln>
            <a:effectLst/>
          </p:spPr>
          <p:txBody>
            <a:bodyPr wrap="none" anchor="ctr"/>
            <a:lstStyle/>
            <a:p>
              <a:endParaRPr lang="en-US"/>
            </a:p>
          </p:txBody>
        </p:sp>
        <p:sp>
          <p:nvSpPr>
            <p:cNvPr id="235224" name="Oval 728"/>
            <p:cNvSpPr>
              <a:spLocks noChangeArrowheads="1"/>
            </p:cNvSpPr>
            <p:nvPr/>
          </p:nvSpPr>
          <p:spPr bwMode="auto">
            <a:xfrm>
              <a:off x="4449" y="3637"/>
              <a:ext cx="24" cy="22"/>
            </a:xfrm>
            <a:prstGeom prst="ellipse">
              <a:avLst/>
            </a:prstGeom>
            <a:solidFill>
              <a:srgbClr val="FF0000"/>
            </a:solidFill>
            <a:ln w="12700">
              <a:solidFill>
                <a:schemeClr val="tx1"/>
              </a:solidFill>
              <a:round/>
              <a:headEnd/>
              <a:tailEnd/>
            </a:ln>
            <a:effectLst/>
          </p:spPr>
          <p:txBody>
            <a:bodyPr wrap="none" anchor="ctr"/>
            <a:lstStyle/>
            <a:p>
              <a:endParaRPr lang="en-US"/>
            </a:p>
          </p:txBody>
        </p:sp>
        <p:grpSp>
          <p:nvGrpSpPr>
            <p:cNvPr id="235225" name="Group 729"/>
            <p:cNvGrpSpPr>
              <a:grpSpLocks/>
            </p:cNvGrpSpPr>
            <p:nvPr/>
          </p:nvGrpSpPr>
          <p:grpSpPr bwMode="auto">
            <a:xfrm>
              <a:off x="4046" y="3286"/>
              <a:ext cx="505" cy="430"/>
              <a:chOff x="875" y="1295"/>
              <a:chExt cx="537" cy="627"/>
            </a:xfrm>
          </p:grpSpPr>
          <p:sp>
            <p:nvSpPr>
              <p:cNvPr id="235226" name="Oval 730"/>
              <p:cNvSpPr>
                <a:spLocks noChangeArrowheads="1"/>
              </p:cNvSpPr>
              <p:nvPr/>
            </p:nvSpPr>
            <p:spPr bwMode="auto">
              <a:xfrm>
                <a:off x="1019" y="154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27" name="Oval 731"/>
              <p:cNvSpPr>
                <a:spLocks noChangeArrowheads="1"/>
              </p:cNvSpPr>
              <p:nvPr/>
            </p:nvSpPr>
            <p:spPr bwMode="auto">
              <a:xfrm>
                <a:off x="958" y="1561"/>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228" name="Oval 732"/>
              <p:cNvSpPr>
                <a:spLocks noChangeArrowheads="1"/>
              </p:cNvSpPr>
              <p:nvPr/>
            </p:nvSpPr>
            <p:spPr bwMode="auto">
              <a:xfrm>
                <a:off x="958" y="148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29" name="Oval 733"/>
              <p:cNvSpPr>
                <a:spLocks noChangeArrowheads="1"/>
              </p:cNvSpPr>
              <p:nvPr/>
            </p:nvSpPr>
            <p:spPr bwMode="auto">
              <a:xfrm>
                <a:off x="1039"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230" name="Oval 734"/>
              <p:cNvSpPr>
                <a:spLocks noChangeArrowheads="1"/>
              </p:cNvSpPr>
              <p:nvPr/>
            </p:nvSpPr>
            <p:spPr bwMode="auto">
              <a:xfrm>
                <a:off x="998" y="160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31" name="Oval 735"/>
              <p:cNvSpPr>
                <a:spLocks noChangeArrowheads="1"/>
              </p:cNvSpPr>
              <p:nvPr/>
            </p:nvSpPr>
            <p:spPr bwMode="auto">
              <a:xfrm>
                <a:off x="916" y="1600"/>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232" name="Oval 736"/>
              <p:cNvSpPr>
                <a:spLocks noChangeArrowheads="1"/>
              </p:cNvSpPr>
              <p:nvPr/>
            </p:nvSpPr>
            <p:spPr bwMode="auto">
              <a:xfrm>
                <a:off x="958" y="1639"/>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233" name="Oval 737"/>
              <p:cNvSpPr>
                <a:spLocks noChangeArrowheads="1"/>
              </p:cNvSpPr>
              <p:nvPr/>
            </p:nvSpPr>
            <p:spPr bwMode="auto">
              <a:xfrm>
                <a:off x="937"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34" name="Oval 738"/>
              <p:cNvSpPr>
                <a:spLocks noChangeArrowheads="1"/>
              </p:cNvSpPr>
              <p:nvPr/>
            </p:nvSpPr>
            <p:spPr bwMode="auto">
              <a:xfrm>
                <a:off x="896"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35" name="Oval 739"/>
              <p:cNvSpPr>
                <a:spLocks noChangeArrowheads="1"/>
              </p:cNvSpPr>
              <p:nvPr/>
            </p:nvSpPr>
            <p:spPr bwMode="auto">
              <a:xfrm>
                <a:off x="998" y="144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236" name="Oval 740"/>
              <p:cNvSpPr>
                <a:spLocks noChangeArrowheads="1"/>
              </p:cNvSpPr>
              <p:nvPr/>
            </p:nvSpPr>
            <p:spPr bwMode="auto">
              <a:xfrm>
                <a:off x="916" y="1522"/>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37" name="Oval 741"/>
              <p:cNvSpPr>
                <a:spLocks noChangeArrowheads="1"/>
              </p:cNvSpPr>
              <p:nvPr/>
            </p:nvSpPr>
            <p:spPr bwMode="auto">
              <a:xfrm>
                <a:off x="896"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38" name="Oval 742"/>
              <p:cNvSpPr>
                <a:spLocks noChangeArrowheads="1"/>
              </p:cNvSpPr>
              <p:nvPr/>
            </p:nvSpPr>
            <p:spPr bwMode="auto">
              <a:xfrm>
                <a:off x="916" y="142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39" name="Oval 743"/>
              <p:cNvSpPr>
                <a:spLocks noChangeArrowheads="1"/>
              </p:cNvSpPr>
              <p:nvPr/>
            </p:nvSpPr>
            <p:spPr bwMode="auto">
              <a:xfrm>
                <a:off x="937" y="138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40" name="Oval 744"/>
              <p:cNvSpPr>
                <a:spLocks noChangeArrowheads="1"/>
              </p:cNvSpPr>
              <p:nvPr/>
            </p:nvSpPr>
            <p:spPr bwMode="auto">
              <a:xfrm>
                <a:off x="958" y="136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241" name="Oval 745"/>
              <p:cNvSpPr>
                <a:spLocks noChangeArrowheads="1"/>
              </p:cNvSpPr>
              <p:nvPr/>
            </p:nvSpPr>
            <p:spPr bwMode="auto">
              <a:xfrm>
                <a:off x="875" y="150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242" name="Oval 746"/>
              <p:cNvSpPr>
                <a:spLocks noChangeArrowheads="1"/>
              </p:cNvSpPr>
              <p:nvPr/>
            </p:nvSpPr>
            <p:spPr bwMode="auto">
              <a:xfrm>
                <a:off x="978" y="1522"/>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243" name="Oval 747"/>
              <p:cNvSpPr>
                <a:spLocks noChangeArrowheads="1"/>
              </p:cNvSpPr>
              <p:nvPr/>
            </p:nvSpPr>
            <p:spPr bwMode="auto">
              <a:xfrm>
                <a:off x="1039" y="144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44" name="Oval 748"/>
              <p:cNvSpPr>
                <a:spLocks noChangeArrowheads="1"/>
              </p:cNvSpPr>
              <p:nvPr/>
            </p:nvSpPr>
            <p:spPr bwMode="auto">
              <a:xfrm>
                <a:off x="937"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45" name="Oval 749"/>
              <p:cNvSpPr>
                <a:spLocks noChangeArrowheads="1"/>
              </p:cNvSpPr>
              <p:nvPr/>
            </p:nvSpPr>
            <p:spPr bwMode="auto">
              <a:xfrm>
                <a:off x="958" y="1600"/>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246" name="Oval 750"/>
              <p:cNvSpPr>
                <a:spLocks noChangeArrowheads="1"/>
              </p:cNvSpPr>
              <p:nvPr/>
            </p:nvSpPr>
            <p:spPr bwMode="auto">
              <a:xfrm>
                <a:off x="937"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47" name="Oval 751"/>
              <p:cNvSpPr>
                <a:spLocks noChangeArrowheads="1"/>
              </p:cNvSpPr>
              <p:nvPr/>
            </p:nvSpPr>
            <p:spPr bwMode="auto">
              <a:xfrm>
                <a:off x="1039" y="1581"/>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48" name="Oval 752"/>
              <p:cNvSpPr>
                <a:spLocks noChangeArrowheads="1"/>
              </p:cNvSpPr>
              <p:nvPr/>
            </p:nvSpPr>
            <p:spPr bwMode="auto">
              <a:xfrm>
                <a:off x="1060" y="152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49" name="Oval 753"/>
              <p:cNvSpPr>
                <a:spLocks noChangeArrowheads="1"/>
              </p:cNvSpPr>
              <p:nvPr/>
            </p:nvSpPr>
            <p:spPr bwMode="auto">
              <a:xfrm>
                <a:off x="998" y="148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250" name="Oval 754"/>
              <p:cNvSpPr>
                <a:spLocks noChangeArrowheads="1"/>
              </p:cNvSpPr>
              <p:nvPr/>
            </p:nvSpPr>
            <p:spPr bwMode="auto">
              <a:xfrm>
                <a:off x="896" y="142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251" name="Oval 755"/>
              <p:cNvSpPr>
                <a:spLocks noChangeArrowheads="1"/>
              </p:cNvSpPr>
              <p:nvPr/>
            </p:nvSpPr>
            <p:spPr bwMode="auto">
              <a:xfrm>
                <a:off x="998" y="1367"/>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252" name="Oval 756"/>
              <p:cNvSpPr>
                <a:spLocks noChangeArrowheads="1"/>
              </p:cNvSpPr>
              <p:nvPr/>
            </p:nvSpPr>
            <p:spPr bwMode="auto">
              <a:xfrm>
                <a:off x="978" y="140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53" name="Oval 757"/>
              <p:cNvSpPr>
                <a:spLocks noChangeArrowheads="1"/>
              </p:cNvSpPr>
              <p:nvPr/>
            </p:nvSpPr>
            <p:spPr bwMode="auto">
              <a:xfrm>
                <a:off x="1019" y="140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254" name="Oval 758"/>
              <p:cNvSpPr>
                <a:spLocks noChangeArrowheads="1"/>
              </p:cNvSpPr>
              <p:nvPr/>
            </p:nvSpPr>
            <p:spPr bwMode="auto">
              <a:xfrm>
                <a:off x="916"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255" name="Oval 759"/>
              <p:cNvSpPr>
                <a:spLocks noChangeArrowheads="1"/>
              </p:cNvSpPr>
              <p:nvPr/>
            </p:nvSpPr>
            <p:spPr bwMode="auto">
              <a:xfrm>
                <a:off x="958" y="1522"/>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56" name="Oval 760"/>
              <p:cNvSpPr>
                <a:spLocks noChangeArrowheads="1"/>
              </p:cNvSpPr>
              <p:nvPr/>
            </p:nvSpPr>
            <p:spPr bwMode="auto">
              <a:xfrm>
                <a:off x="998" y="161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257" name="Oval 761"/>
              <p:cNvSpPr>
                <a:spLocks noChangeArrowheads="1"/>
              </p:cNvSpPr>
              <p:nvPr/>
            </p:nvSpPr>
            <p:spPr bwMode="auto">
              <a:xfrm>
                <a:off x="1039" y="152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258" name="Oval 762"/>
              <p:cNvSpPr>
                <a:spLocks noChangeArrowheads="1"/>
              </p:cNvSpPr>
              <p:nvPr/>
            </p:nvSpPr>
            <p:spPr bwMode="auto">
              <a:xfrm>
                <a:off x="1019"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59" name="Oval 763"/>
              <p:cNvSpPr>
                <a:spLocks noChangeArrowheads="1"/>
              </p:cNvSpPr>
              <p:nvPr/>
            </p:nvSpPr>
            <p:spPr bwMode="auto">
              <a:xfrm>
                <a:off x="916" y="156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260" name="Oval 764"/>
              <p:cNvSpPr>
                <a:spLocks noChangeArrowheads="1"/>
              </p:cNvSpPr>
              <p:nvPr/>
            </p:nvSpPr>
            <p:spPr bwMode="auto">
              <a:xfrm>
                <a:off x="1160"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61" name="Oval 765"/>
              <p:cNvSpPr>
                <a:spLocks noChangeArrowheads="1"/>
              </p:cNvSpPr>
              <p:nvPr/>
            </p:nvSpPr>
            <p:spPr bwMode="auto">
              <a:xfrm>
                <a:off x="1099" y="148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262" name="Oval 766"/>
              <p:cNvSpPr>
                <a:spLocks noChangeArrowheads="1"/>
              </p:cNvSpPr>
              <p:nvPr/>
            </p:nvSpPr>
            <p:spPr bwMode="auto">
              <a:xfrm>
                <a:off x="1099" y="141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63" name="Oval 767"/>
              <p:cNvSpPr>
                <a:spLocks noChangeArrowheads="1"/>
              </p:cNvSpPr>
              <p:nvPr/>
            </p:nvSpPr>
            <p:spPr bwMode="auto">
              <a:xfrm>
                <a:off x="1181"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264" name="Oval 768"/>
              <p:cNvSpPr>
                <a:spLocks noChangeArrowheads="1"/>
              </p:cNvSpPr>
              <p:nvPr/>
            </p:nvSpPr>
            <p:spPr bwMode="auto">
              <a:xfrm>
                <a:off x="1140" y="152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65" name="Oval 769"/>
              <p:cNvSpPr>
                <a:spLocks noChangeArrowheads="1"/>
              </p:cNvSpPr>
              <p:nvPr/>
            </p:nvSpPr>
            <p:spPr bwMode="auto">
              <a:xfrm>
                <a:off x="1058" y="152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266" name="Oval 770"/>
              <p:cNvSpPr>
                <a:spLocks noChangeArrowheads="1"/>
              </p:cNvSpPr>
              <p:nvPr/>
            </p:nvSpPr>
            <p:spPr bwMode="auto">
              <a:xfrm>
                <a:off x="1099" y="156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267" name="Oval 771"/>
              <p:cNvSpPr>
                <a:spLocks noChangeArrowheads="1"/>
              </p:cNvSpPr>
              <p:nvPr/>
            </p:nvSpPr>
            <p:spPr bwMode="auto">
              <a:xfrm>
                <a:off x="107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68" name="Oval 772"/>
              <p:cNvSpPr>
                <a:spLocks noChangeArrowheads="1"/>
              </p:cNvSpPr>
              <p:nvPr/>
            </p:nvSpPr>
            <p:spPr bwMode="auto">
              <a:xfrm>
                <a:off x="1037"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69" name="Oval 773"/>
              <p:cNvSpPr>
                <a:spLocks noChangeArrowheads="1"/>
              </p:cNvSpPr>
              <p:nvPr/>
            </p:nvSpPr>
            <p:spPr bwMode="auto">
              <a:xfrm>
                <a:off x="1140" y="1373"/>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270" name="Oval 774"/>
              <p:cNvSpPr>
                <a:spLocks noChangeArrowheads="1"/>
              </p:cNvSpPr>
              <p:nvPr/>
            </p:nvSpPr>
            <p:spPr bwMode="auto">
              <a:xfrm>
                <a:off x="1058"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71" name="Oval 775"/>
              <p:cNvSpPr>
                <a:spLocks noChangeArrowheads="1"/>
              </p:cNvSpPr>
              <p:nvPr/>
            </p:nvSpPr>
            <p:spPr bwMode="auto">
              <a:xfrm>
                <a:off x="1037"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72" name="Oval 776"/>
              <p:cNvSpPr>
                <a:spLocks noChangeArrowheads="1"/>
              </p:cNvSpPr>
              <p:nvPr/>
            </p:nvSpPr>
            <p:spPr bwMode="auto">
              <a:xfrm>
                <a:off x="105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73" name="Oval 777"/>
              <p:cNvSpPr>
                <a:spLocks noChangeArrowheads="1"/>
              </p:cNvSpPr>
              <p:nvPr/>
            </p:nvSpPr>
            <p:spPr bwMode="auto">
              <a:xfrm>
                <a:off x="1078"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74" name="Oval 778"/>
              <p:cNvSpPr>
                <a:spLocks noChangeArrowheads="1"/>
              </p:cNvSpPr>
              <p:nvPr/>
            </p:nvSpPr>
            <p:spPr bwMode="auto">
              <a:xfrm>
                <a:off x="1099" y="129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275" name="Oval 779"/>
              <p:cNvSpPr>
                <a:spLocks noChangeArrowheads="1"/>
              </p:cNvSpPr>
              <p:nvPr/>
            </p:nvSpPr>
            <p:spPr bwMode="auto">
              <a:xfrm>
                <a:off x="1016" y="1431"/>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276" name="Oval 780"/>
              <p:cNvSpPr>
                <a:spLocks noChangeArrowheads="1"/>
              </p:cNvSpPr>
              <p:nvPr/>
            </p:nvSpPr>
            <p:spPr bwMode="auto">
              <a:xfrm>
                <a:off x="1119"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277" name="Oval 781"/>
              <p:cNvSpPr>
                <a:spLocks noChangeArrowheads="1"/>
              </p:cNvSpPr>
              <p:nvPr/>
            </p:nvSpPr>
            <p:spPr bwMode="auto">
              <a:xfrm>
                <a:off x="1181"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78" name="Oval 782"/>
              <p:cNvSpPr>
                <a:spLocks noChangeArrowheads="1"/>
              </p:cNvSpPr>
              <p:nvPr/>
            </p:nvSpPr>
            <p:spPr bwMode="auto">
              <a:xfrm>
                <a:off x="1078"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79" name="Oval 783"/>
              <p:cNvSpPr>
                <a:spLocks noChangeArrowheads="1"/>
              </p:cNvSpPr>
              <p:nvPr/>
            </p:nvSpPr>
            <p:spPr bwMode="auto">
              <a:xfrm>
                <a:off x="1099" y="152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280" name="Oval 784"/>
              <p:cNvSpPr>
                <a:spLocks noChangeArrowheads="1"/>
              </p:cNvSpPr>
              <p:nvPr/>
            </p:nvSpPr>
            <p:spPr bwMode="auto">
              <a:xfrm>
                <a:off x="1078"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81" name="Oval 785"/>
              <p:cNvSpPr>
                <a:spLocks noChangeArrowheads="1"/>
              </p:cNvSpPr>
              <p:nvPr/>
            </p:nvSpPr>
            <p:spPr bwMode="auto">
              <a:xfrm>
                <a:off x="1181"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82" name="Oval 786"/>
              <p:cNvSpPr>
                <a:spLocks noChangeArrowheads="1"/>
              </p:cNvSpPr>
              <p:nvPr/>
            </p:nvSpPr>
            <p:spPr bwMode="auto">
              <a:xfrm>
                <a:off x="1201"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83" name="Oval 787"/>
              <p:cNvSpPr>
                <a:spLocks noChangeArrowheads="1"/>
              </p:cNvSpPr>
              <p:nvPr/>
            </p:nvSpPr>
            <p:spPr bwMode="auto">
              <a:xfrm>
                <a:off x="1140" y="141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284" name="Oval 788"/>
              <p:cNvSpPr>
                <a:spLocks noChangeArrowheads="1"/>
              </p:cNvSpPr>
              <p:nvPr/>
            </p:nvSpPr>
            <p:spPr bwMode="auto">
              <a:xfrm>
                <a:off x="1037"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285" name="Oval 789"/>
              <p:cNvSpPr>
                <a:spLocks noChangeArrowheads="1"/>
              </p:cNvSpPr>
              <p:nvPr/>
            </p:nvSpPr>
            <p:spPr bwMode="auto">
              <a:xfrm>
                <a:off x="1140" y="1295"/>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286" name="Oval 790"/>
              <p:cNvSpPr>
                <a:spLocks noChangeArrowheads="1"/>
              </p:cNvSpPr>
              <p:nvPr/>
            </p:nvSpPr>
            <p:spPr bwMode="auto">
              <a:xfrm>
                <a:off x="1119"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87" name="Oval 791"/>
              <p:cNvSpPr>
                <a:spLocks noChangeArrowheads="1"/>
              </p:cNvSpPr>
              <p:nvPr/>
            </p:nvSpPr>
            <p:spPr bwMode="auto">
              <a:xfrm>
                <a:off x="1160"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288" name="Oval 792"/>
              <p:cNvSpPr>
                <a:spLocks noChangeArrowheads="1"/>
              </p:cNvSpPr>
              <p:nvPr/>
            </p:nvSpPr>
            <p:spPr bwMode="auto">
              <a:xfrm>
                <a:off x="1058"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289" name="Oval 793"/>
              <p:cNvSpPr>
                <a:spLocks noChangeArrowheads="1"/>
              </p:cNvSpPr>
              <p:nvPr/>
            </p:nvSpPr>
            <p:spPr bwMode="auto">
              <a:xfrm>
                <a:off x="1099"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90" name="Oval 794"/>
              <p:cNvSpPr>
                <a:spLocks noChangeArrowheads="1"/>
              </p:cNvSpPr>
              <p:nvPr/>
            </p:nvSpPr>
            <p:spPr bwMode="auto">
              <a:xfrm>
                <a:off x="1140" y="154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291" name="Oval 795"/>
              <p:cNvSpPr>
                <a:spLocks noChangeArrowheads="1"/>
              </p:cNvSpPr>
              <p:nvPr/>
            </p:nvSpPr>
            <p:spPr bwMode="auto">
              <a:xfrm>
                <a:off x="1181"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292" name="Oval 796"/>
              <p:cNvSpPr>
                <a:spLocks noChangeArrowheads="1"/>
              </p:cNvSpPr>
              <p:nvPr/>
            </p:nvSpPr>
            <p:spPr bwMode="auto">
              <a:xfrm>
                <a:off x="1160"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93" name="Oval 797"/>
              <p:cNvSpPr>
                <a:spLocks noChangeArrowheads="1"/>
              </p:cNvSpPr>
              <p:nvPr/>
            </p:nvSpPr>
            <p:spPr bwMode="auto">
              <a:xfrm>
                <a:off x="1058" y="148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294" name="Oval 798"/>
              <p:cNvSpPr>
                <a:spLocks noChangeArrowheads="1"/>
              </p:cNvSpPr>
              <p:nvPr/>
            </p:nvSpPr>
            <p:spPr bwMode="auto">
              <a:xfrm>
                <a:off x="1047" y="175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95" name="Oval 799"/>
              <p:cNvSpPr>
                <a:spLocks noChangeArrowheads="1"/>
              </p:cNvSpPr>
              <p:nvPr/>
            </p:nvSpPr>
            <p:spPr bwMode="auto">
              <a:xfrm>
                <a:off x="986" y="177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296" name="Oval 800"/>
              <p:cNvSpPr>
                <a:spLocks noChangeArrowheads="1"/>
              </p:cNvSpPr>
              <p:nvPr/>
            </p:nvSpPr>
            <p:spPr bwMode="auto">
              <a:xfrm>
                <a:off x="986" y="169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97" name="Oval 801"/>
              <p:cNvSpPr>
                <a:spLocks noChangeArrowheads="1"/>
              </p:cNvSpPr>
              <p:nvPr/>
            </p:nvSpPr>
            <p:spPr bwMode="auto">
              <a:xfrm>
                <a:off x="1068"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298" name="Oval 802"/>
              <p:cNvSpPr>
                <a:spLocks noChangeArrowheads="1"/>
              </p:cNvSpPr>
              <p:nvPr/>
            </p:nvSpPr>
            <p:spPr bwMode="auto">
              <a:xfrm>
                <a:off x="1026" y="181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299" name="Oval 803"/>
              <p:cNvSpPr>
                <a:spLocks noChangeArrowheads="1"/>
              </p:cNvSpPr>
              <p:nvPr/>
            </p:nvSpPr>
            <p:spPr bwMode="auto">
              <a:xfrm>
                <a:off x="945" y="181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300" name="Oval 804"/>
              <p:cNvSpPr>
                <a:spLocks noChangeArrowheads="1"/>
              </p:cNvSpPr>
              <p:nvPr/>
            </p:nvSpPr>
            <p:spPr bwMode="auto">
              <a:xfrm>
                <a:off x="986" y="1854"/>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301" name="Oval 805"/>
              <p:cNvSpPr>
                <a:spLocks noChangeArrowheads="1"/>
              </p:cNvSpPr>
              <p:nvPr/>
            </p:nvSpPr>
            <p:spPr bwMode="auto">
              <a:xfrm>
                <a:off x="96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02" name="Oval 806"/>
              <p:cNvSpPr>
                <a:spLocks noChangeArrowheads="1"/>
              </p:cNvSpPr>
              <p:nvPr/>
            </p:nvSpPr>
            <p:spPr bwMode="auto">
              <a:xfrm>
                <a:off x="924"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03" name="Oval 807"/>
              <p:cNvSpPr>
                <a:spLocks noChangeArrowheads="1"/>
              </p:cNvSpPr>
              <p:nvPr/>
            </p:nvSpPr>
            <p:spPr bwMode="auto">
              <a:xfrm>
                <a:off x="1026" y="1660"/>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304" name="Oval 808"/>
              <p:cNvSpPr>
                <a:spLocks noChangeArrowheads="1"/>
              </p:cNvSpPr>
              <p:nvPr/>
            </p:nvSpPr>
            <p:spPr bwMode="auto">
              <a:xfrm>
                <a:off x="945" y="173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05" name="Oval 809"/>
              <p:cNvSpPr>
                <a:spLocks noChangeArrowheads="1"/>
              </p:cNvSpPr>
              <p:nvPr/>
            </p:nvSpPr>
            <p:spPr bwMode="auto">
              <a:xfrm>
                <a:off x="924"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06" name="Oval 810"/>
              <p:cNvSpPr>
                <a:spLocks noChangeArrowheads="1"/>
              </p:cNvSpPr>
              <p:nvPr/>
            </p:nvSpPr>
            <p:spPr bwMode="auto">
              <a:xfrm>
                <a:off x="94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07" name="Oval 811"/>
              <p:cNvSpPr>
                <a:spLocks noChangeArrowheads="1"/>
              </p:cNvSpPr>
              <p:nvPr/>
            </p:nvSpPr>
            <p:spPr bwMode="auto">
              <a:xfrm>
                <a:off x="965" y="1602"/>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08" name="Oval 812"/>
              <p:cNvSpPr>
                <a:spLocks noChangeArrowheads="1"/>
              </p:cNvSpPr>
              <p:nvPr/>
            </p:nvSpPr>
            <p:spPr bwMode="auto">
              <a:xfrm>
                <a:off x="986" y="1582"/>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309" name="Oval 813"/>
              <p:cNvSpPr>
                <a:spLocks noChangeArrowheads="1"/>
              </p:cNvSpPr>
              <p:nvPr/>
            </p:nvSpPr>
            <p:spPr bwMode="auto">
              <a:xfrm>
                <a:off x="903" y="1718"/>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310" name="Oval 814"/>
              <p:cNvSpPr>
                <a:spLocks noChangeArrowheads="1"/>
              </p:cNvSpPr>
              <p:nvPr/>
            </p:nvSpPr>
            <p:spPr bwMode="auto">
              <a:xfrm>
                <a:off x="1006" y="1738"/>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311" name="Oval 815"/>
              <p:cNvSpPr>
                <a:spLocks noChangeArrowheads="1"/>
              </p:cNvSpPr>
              <p:nvPr/>
            </p:nvSpPr>
            <p:spPr bwMode="auto">
              <a:xfrm>
                <a:off x="1068" y="166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12" name="Oval 816"/>
              <p:cNvSpPr>
                <a:spLocks noChangeArrowheads="1"/>
              </p:cNvSpPr>
              <p:nvPr/>
            </p:nvSpPr>
            <p:spPr bwMode="auto">
              <a:xfrm>
                <a:off x="965"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13" name="Oval 817"/>
              <p:cNvSpPr>
                <a:spLocks noChangeArrowheads="1"/>
              </p:cNvSpPr>
              <p:nvPr/>
            </p:nvSpPr>
            <p:spPr bwMode="auto">
              <a:xfrm>
                <a:off x="986" y="1815"/>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314" name="Oval 818"/>
              <p:cNvSpPr>
                <a:spLocks noChangeArrowheads="1"/>
              </p:cNvSpPr>
              <p:nvPr/>
            </p:nvSpPr>
            <p:spPr bwMode="auto">
              <a:xfrm>
                <a:off x="965"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15" name="Oval 819"/>
              <p:cNvSpPr>
                <a:spLocks noChangeArrowheads="1"/>
              </p:cNvSpPr>
              <p:nvPr/>
            </p:nvSpPr>
            <p:spPr bwMode="auto">
              <a:xfrm>
                <a:off x="1068" y="179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16" name="Oval 820"/>
              <p:cNvSpPr>
                <a:spLocks noChangeArrowheads="1"/>
              </p:cNvSpPr>
              <p:nvPr/>
            </p:nvSpPr>
            <p:spPr bwMode="auto">
              <a:xfrm>
                <a:off x="1088" y="173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17" name="Oval 821"/>
              <p:cNvSpPr>
                <a:spLocks noChangeArrowheads="1"/>
              </p:cNvSpPr>
              <p:nvPr/>
            </p:nvSpPr>
            <p:spPr bwMode="auto">
              <a:xfrm>
                <a:off x="1026" y="169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318" name="Oval 822"/>
              <p:cNvSpPr>
                <a:spLocks noChangeArrowheads="1"/>
              </p:cNvSpPr>
              <p:nvPr/>
            </p:nvSpPr>
            <p:spPr bwMode="auto">
              <a:xfrm>
                <a:off x="924" y="164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319" name="Oval 823"/>
              <p:cNvSpPr>
                <a:spLocks noChangeArrowheads="1"/>
              </p:cNvSpPr>
              <p:nvPr/>
            </p:nvSpPr>
            <p:spPr bwMode="auto">
              <a:xfrm>
                <a:off x="1026" y="158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320" name="Oval 824"/>
              <p:cNvSpPr>
                <a:spLocks noChangeArrowheads="1"/>
              </p:cNvSpPr>
              <p:nvPr/>
            </p:nvSpPr>
            <p:spPr bwMode="auto">
              <a:xfrm>
                <a:off x="1006" y="162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21" name="Oval 825"/>
              <p:cNvSpPr>
                <a:spLocks noChangeArrowheads="1"/>
              </p:cNvSpPr>
              <p:nvPr/>
            </p:nvSpPr>
            <p:spPr bwMode="auto">
              <a:xfrm>
                <a:off x="1047" y="162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322" name="Oval 826"/>
              <p:cNvSpPr>
                <a:spLocks noChangeArrowheads="1"/>
              </p:cNvSpPr>
              <p:nvPr/>
            </p:nvSpPr>
            <p:spPr bwMode="auto">
              <a:xfrm>
                <a:off x="945"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323" name="Oval 827"/>
              <p:cNvSpPr>
                <a:spLocks noChangeArrowheads="1"/>
              </p:cNvSpPr>
              <p:nvPr/>
            </p:nvSpPr>
            <p:spPr bwMode="auto">
              <a:xfrm>
                <a:off x="986" y="1738"/>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24" name="Oval 828"/>
              <p:cNvSpPr>
                <a:spLocks noChangeArrowheads="1"/>
              </p:cNvSpPr>
              <p:nvPr/>
            </p:nvSpPr>
            <p:spPr bwMode="auto">
              <a:xfrm>
                <a:off x="1026" y="1835"/>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325" name="Oval 829"/>
              <p:cNvSpPr>
                <a:spLocks noChangeArrowheads="1"/>
              </p:cNvSpPr>
              <p:nvPr/>
            </p:nvSpPr>
            <p:spPr bwMode="auto">
              <a:xfrm>
                <a:off x="1068" y="173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326" name="Oval 830"/>
              <p:cNvSpPr>
                <a:spLocks noChangeArrowheads="1"/>
              </p:cNvSpPr>
              <p:nvPr/>
            </p:nvSpPr>
            <p:spPr bwMode="auto">
              <a:xfrm>
                <a:off x="1047"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27" name="Oval 831"/>
              <p:cNvSpPr>
                <a:spLocks noChangeArrowheads="1"/>
              </p:cNvSpPr>
              <p:nvPr/>
            </p:nvSpPr>
            <p:spPr bwMode="auto">
              <a:xfrm>
                <a:off x="945" y="177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328" name="Oval 832"/>
              <p:cNvSpPr>
                <a:spLocks noChangeArrowheads="1"/>
              </p:cNvSpPr>
              <p:nvPr/>
            </p:nvSpPr>
            <p:spPr bwMode="auto">
              <a:xfrm>
                <a:off x="1273" y="17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29" name="Oval 833"/>
              <p:cNvSpPr>
                <a:spLocks noChangeArrowheads="1"/>
              </p:cNvSpPr>
              <p:nvPr/>
            </p:nvSpPr>
            <p:spPr bwMode="auto">
              <a:xfrm>
                <a:off x="1212" y="17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330" name="Oval 834"/>
              <p:cNvSpPr>
                <a:spLocks noChangeArrowheads="1"/>
              </p:cNvSpPr>
              <p:nvPr/>
            </p:nvSpPr>
            <p:spPr bwMode="auto">
              <a:xfrm>
                <a:off x="1212" y="165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31" name="Oval 835"/>
              <p:cNvSpPr>
                <a:spLocks noChangeArrowheads="1"/>
              </p:cNvSpPr>
              <p:nvPr/>
            </p:nvSpPr>
            <p:spPr bwMode="auto">
              <a:xfrm>
                <a:off x="1294"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332" name="Oval 836"/>
              <p:cNvSpPr>
                <a:spLocks noChangeArrowheads="1"/>
              </p:cNvSpPr>
              <p:nvPr/>
            </p:nvSpPr>
            <p:spPr bwMode="auto">
              <a:xfrm>
                <a:off x="1253" y="176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33" name="Oval 837"/>
              <p:cNvSpPr>
                <a:spLocks noChangeArrowheads="1"/>
              </p:cNvSpPr>
              <p:nvPr/>
            </p:nvSpPr>
            <p:spPr bwMode="auto">
              <a:xfrm>
                <a:off x="1171" y="176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334" name="Oval 838"/>
              <p:cNvSpPr>
                <a:spLocks noChangeArrowheads="1"/>
              </p:cNvSpPr>
              <p:nvPr/>
            </p:nvSpPr>
            <p:spPr bwMode="auto">
              <a:xfrm>
                <a:off x="1212" y="180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335" name="Oval 839"/>
              <p:cNvSpPr>
                <a:spLocks noChangeArrowheads="1"/>
              </p:cNvSpPr>
              <p:nvPr/>
            </p:nvSpPr>
            <p:spPr bwMode="auto">
              <a:xfrm>
                <a:off x="1191" y="1593"/>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36" name="Oval 840"/>
              <p:cNvSpPr>
                <a:spLocks noChangeArrowheads="1"/>
              </p:cNvSpPr>
              <p:nvPr/>
            </p:nvSpPr>
            <p:spPr bwMode="auto">
              <a:xfrm>
                <a:off x="1150" y="163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37" name="Oval 841"/>
              <p:cNvSpPr>
                <a:spLocks noChangeArrowheads="1"/>
              </p:cNvSpPr>
              <p:nvPr/>
            </p:nvSpPr>
            <p:spPr bwMode="auto">
              <a:xfrm>
                <a:off x="1253" y="1612"/>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338" name="Oval 842"/>
              <p:cNvSpPr>
                <a:spLocks noChangeArrowheads="1"/>
              </p:cNvSpPr>
              <p:nvPr/>
            </p:nvSpPr>
            <p:spPr bwMode="auto">
              <a:xfrm>
                <a:off x="1171"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39" name="Oval 843"/>
              <p:cNvSpPr>
                <a:spLocks noChangeArrowheads="1"/>
              </p:cNvSpPr>
              <p:nvPr/>
            </p:nvSpPr>
            <p:spPr bwMode="auto">
              <a:xfrm>
                <a:off x="1150" y="17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40" name="Oval 844"/>
              <p:cNvSpPr>
                <a:spLocks noChangeArrowheads="1"/>
              </p:cNvSpPr>
              <p:nvPr/>
            </p:nvSpPr>
            <p:spPr bwMode="auto">
              <a:xfrm>
                <a:off x="1171"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41" name="Oval 845"/>
              <p:cNvSpPr>
                <a:spLocks noChangeArrowheads="1"/>
              </p:cNvSpPr>
              <p:nvPr/>
            </p:nvSpPr>
            <p:spPr bwMode="auto">
              <a:xfrm>
                <a:off x="1191" y="155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42" name="Oval 846"/>
              <p:cNvSpPr>
                <a:spLocks noChangeArrowheads="1"/>
              </p:cNvSpPr>
              <p:nvPr/>
            </p:nvSpPr>
            <p:spPr bwMode="auto">
              <a:xfrm>
                <a:off x="1212" y="15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343" name="Oval 847"/>
              <p:cNvSpPr>
                <a:spLocks noChangeArrowheads="1"/>
              </p:cNvSpPr>
              <p:nvPr/>
            </p:nvSpPr>
            <p:spPr bwMode="auto">
              <a:xfrm>
                <a:off x="1130" y="167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344" name="Oval 848"/>
              <p:cNvSpPr>
                <a:spLocks noChangeArrowheads="1"/>
              </p:cNvSpPr>
              <p:nvPr/>
            </p:nvSpPr>
            <p:spPr bwMode="auto">
              <a:xfrm>
                <a:off x="1233" y="1690"/>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345" name="Oval 849"/>
              <p:cNvSpPr>
                <a:spLocks noChangeArrowheads="1"/>
              </p:cNvSpPr>
              <p:nvPr/>
            </p:nvSpPr>
            <p:spPr bwMode="auto">
              <a:xfrm>
                <a:off x="1294" y="161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46" name="Oval 850"/>
              <p:cNvSpPr>
                <a:spLocks noChangeArrowheads="1"/>
              </p:cNvSpPr>
              <p:nvPr/>
            </p:nvSpPr>
            <p:spPr bwMode="auto">
              <a:xfrm>
                <a:off x="1191" y="1631"/>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47" name="Oval 851"/>
              <p:cNvSpPr>
                <a:spLocks noChangeArrowheads="1"/>
              </p:cNvSpPr>
              <p:nvPr/>
            </p:nvSpPr>
            <p:spPr bwMode="auto">
              <a:xfrm>
                <a:off x="1212" y="17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348" name="Oval 852"/>
              <p:cNvSpPr>
                <a:spLocks noChangeArrowheads="1"/>
              </p:cNvSpPr>
              <p:nvPr/>
            </p:nvSpPr>
            <p:spPr bwMode="auto">
              <a:xfrm>
                <a:off x="1191" y="1729"/>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49" name="Oval 853"/>
              <p:cNvSpPr>
                <a:spLocks noChangeArrowheads="1"/>
              </p:cNvSpPr>
              <p:nvPr/>
            </p:nvSpPr>
            <p:spPr bwMode="auto">
              <a:xfrm>
                <a:off x="1294" y="174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50" name="Oval 854"/>
              <p:cNvSpPr>
                <a:spLocks noChangeArrowheads="1"/>
              </p:cNvSpPr>
              <p:nvPr/>
            </p:nvSpPr>
            <p:spPr bwMode="auto">
              <a:xfrm>
                <a:off x="1314" y="169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51" name="Oval 855"/>
              <p:cNvSpPr>
                <a:spLocks noChangeArrowheads="1"/>
              </p:cNvSpPr>
              <p:nvPr/>
            </p:nvSpPr>
            <p:spPr bwMode="auto">
              <a:xfrm>
                <a:off x="1253" y="165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352" name="Oval 856"/>
              <p:cNvSpPr>
                <a:spLocks noChangeArrowheads="1"/>
              </p:cNvSpPr>
              <p:nvPr/>
            </p:nvSpPr>
            <p:spPr bwMode="auto">
              <a:xfrm>
                <a:off x="1150" y="1593"/>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353" name="Oval 857"/>
              <p:cNvSpPr>
                <a:spLocks noChangeArrowheads="1"/>
              </p:cNvSpPr>
              <p:nvPr/>
            </p:nvSpPr>
            <p:spPr bwMode="auto">
              <a:xfrm>
                <a:off x="1253" y="153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354" name="Oval 858"/>
              <p:cNvSpPr>
                <a:spLocks noChangeArrowheads="1"/>
              </p:cNvSpPr>
              <p:nvPr/>
            </p:nvSpPr>
            <p:spPr bwMode="auto">
              <a:xfrm>
                <a:off x="1233" y="157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55" name="Oval 859"/>
              <p:cNvSpPr>
                <a:spLocks noChangeArrowheads="1"/>
              </p:cNvSpPr>
              <p:nvPr/>
            </p:nvSpPr>
            <p:spPr bwMode="auto">
              <a:xfrm>
                <a:off x="1273" y="157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356" name="Oval 860"/>
              <p:cNvSpPr>
                <a:spLocks noChangeArrowheads="1"/>
              </p:cNvSpPr>
              <p:nvPr/>
            </p:nvSpPr>
            <p:spPr bwMode="auto">
              <a:xfrm>
                <a:off x="1171"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357" name="Oval 861"/>
              <p:cNvSpPr>
                <a:spLocks noChangeArrowheads="1"/>
              </p:cNvSpPr>
              <p:nvPr/>
            </p:nvSpPr>
            <p:spPr bwMode="auto">
              <a:xfrm>
                <a:off x="1212"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58" name="Oval 862"/>
              <p:cNvSpPr>
                <a:spLocks noChangeArrowheads="1"/>
              </p:cNvSpPr>
              <p:nvPr/>
            </p:nvSpPr>
            <p:spPr bwMode="auto">
              <a:xfrm>
                <a:off x="1253" y="178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359" name="Oval 863"/>
              <p:cNvSpPr>
                <a:spLocks noChangeArrowheads="1"/>
              </p:cNvSpPr>
              <p:nvPr/>
            </p:nvSpPr>
            <p:spPr bwMode="auto">
              <a:xfrm>
                <a:off x="1294" y="169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360" name="Oval 864"/>
              <p:cNvSpPr>
                <a:spLocks noChangeArrowheads="1"/>
              </p:cNvSpPr>
              <p:nvPr/>
            </p:nvSpPr>
            <p:spPr bwMode="auto">
              <a:xfrm>
                <a:off x="1273"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61" name="Oval 865"/>
              <p:cNvSpPr>
                <a:spLocks noChangeArrowheads="1"/>
              </p:cNvSpPr>
              <p:nvPr/>
            </p:nvSpPr>
            <p:spPr bwMode="auto">
              <a:xfrm>
                <a:off x="1171" y="172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362" name="Oval 866"/>
              <p:cNvSpPr>
                <a:spLocks noChangeArrowheads="1"/>
              </p:cNvSpPr>
              <p:nvPr/>
            </p:nvSpPr>
            <p:spPr bwMode="auto">
              <a:xfrm>
                <a:off x="1330" y="156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63" name="Oval 867"/>
              <p:cNvSpPr>
                <a:spLocks noChangeArrowheads="1"/>
              </p:cNvSpPr>
              <p:nvPr/>
            </p:nvSpPr>
            <p:spPr bwMode="auto">
              <a:xfrm>
                <a:off x="1268" y="158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364" name="Oval 868"/>
              <p:cNvSpPr>
                <a:spLocks noChangeArrowheads="1"/>
              </p:cNvSpPr>
              <p:nvPr/>
            </p:nvSpPr>
            <p:spPr bwMode="auto">
              <a:xfrm>
                <a:off x="1268" y="150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65" name="Oval 869"/>
              <p:cNvSpPr>
                <a:spLocks noChangeArrowheads="1"/>
              </p:cNvSpPr>
              <p:nvPr/>
            </p:nvSpPr>
            <p:spPr bwMode="auto">
              <a:xfrm>
                <a:off x="1350" y="1507"/>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366" name="Oval 870"/>
              <p:cNvSpPr>
                <a:spLocks noChangeArrowheads="1"/>
              </p:cNvSpPr>
              <p:nvPr/>
            </p:nvSpPr>
            <p:spPr bwMode="auto">
              <a:xfrm>
                <a:off x="1309" y="16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67" name="Oval 871"/>
              <p:cNvSpPr>
                <a:spLocks noChangeArrowheads="1"/>
              </p:cNvSpPr>
              <p:nvPr/>
            </p:nvSpPr>
            <p:spPr bwMode="auto">
              <a:xfrm>
                <a:off x="1227" y="16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368" name="Oval 872"/>
              <p:cNvSpPr>
                <a:spLocks noChangeArrowheads="1"/>
              </p:cNvSpPr>
              <p:nvPr/>
            </p:nvSpPr>
            <p:spPr bwMode="auto">
              <a:xfrm>
                <a:off x="1268" y="166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369" name="Oval 873"/>
              <p:cNvSpPr>
                <a:spLocks noChangeArrowheads="1"/>
              </p:cNvSpPr>
              <p:nvPr/>
            </p:nvSpPr>
            <p:spPr bwMode="auto">
              <a:xfrm>
                <a:off x="1248"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70" name="Oval 874"/>
              <p:cNvSpPr>
                <a:spLocks noChangeArrowheads="1"/>
              </p:cNvSpPr>
              <p:nvPr/>
            </p:nvSpPr>
            <p:spPr bwMode="auto">
              <a:xfrm>
                <a:off x="1207"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71" name="Oval 875"/>
              <p:cNvSpPr>
                <a:spLocks noChangeArrowheads="1"/>
              </p:cNvSpPr>
              <p:nvPr/>
            </p:nvSpPr>
            <p:spPr bwMode="auto">
              <a:xfrm>
                <a:off x="1309" y="14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372" name="Oval 876"/>
              <p:cNvSpPr>
                <a:spLocks noChangeArrowheads="1"/>
              </p:cNvSpPr>
              <p:nvPr/>
            </p:nvSpPr>
            <p:spPr bwMode="auto">
              <a:xfrm>
                <a:off x="1227"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73" name="Oval 877"/>
              <p:cNvSpPr>
                <a:spLocks noChangeArrowheads="1"/>
              </p:cNvSpPr>
              <p:nvPr/>
            </p:nvSpPr>
            <p:spPr bwMode="auto">
              <a:xfrm>
                <a:off x="1207"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74" name="Oval 878"/>
              <p:cNvSpPr>
                <a:spLocks noChangeArrowheads="1"/>
              </p:cNvSpPr>
              <p:nvPr/>
            </p:nvSpPr>
            <p:spPr bwMode="auto">
              <a:xfrm>
                <a:off x="1227"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75" name="Oval 879"/>
              <p:cNvSpPr>
                <a:spLocks noChangeArrowheads="1"/>
              </p:cNvSpPr>
              <p:nvPr/>
            </p:nvSpPr>
            <p:spPr bwMode="auto">
              <a:xfrm>
                <a:off x="1248" y="141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76" name="Oval 880"/>
              <p:cNvSpPr>
                <a:spLocks noChangeArrowheads="1"/>
              </p:cNvSpPr>
              <p:nvPr/>
            </p:nvSpPr>
            <p:spPr bwMode="auto">
              <a:xfrm>
                <a:off x="1268" y="1391"/>
                <a:ext cx="41"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377" name="Oval 881"/>
              <p:cNvSpPr>
                <a:spLocks noChangeArrowheads="1"/>
              </p:cNvSpPr>
              <p:nvPr/>
            </p:nvSpPr>
            <p:spPr bwMode="auto">
              <a:xfrm>
                <a:off x="1186" y="1527"/>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378" name="Oval 882"/>
              <p:cNvSpPr>
                <a:spLocks noChangeArrowheads="1"/>
              </p:cNvSpPr>
              <p:nvPr/>
            </p:nvSpPr>
            <p:spPr bwMode="auto">
              <a:xfrm>
                <a:off x="1289" y="1546"/>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379" name="Oval 883"/>
              <p:cNvSpPr>
                <a:spLocks noChangeArrowheads="1"/>
              </p:cNvSpPr>
              <p:nvPr/>
            </p:nvSpPr>
            <p:spPr bwMode="auto">
              <a:xfrm>
                <a:off x="1350" y="146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80" name="Oval 884"/>
              <p:cNvSpPr>
                <a:spLocks noChangeArrowheads="1"/>
              </p:cNvSpPr>
              <p:nvPr/>
            </p:nvSpPr>
            <p:spPr bwMode="auto">
              <a:xfrm>
                <a:off x="1248"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81" name="Oval 885"/>
              <p:cNvSpPr>
                <a:spLocks noChangeArrowheads="1"/>
              </p:cNvSpPr>
              <p:nvPr/>
            </p:nvSpPr>
            <p:spPr bwMode="auto">
              <a:xfrm>
                <a:off x="1268" y="162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382" name="Oval 886"/>
              <p:cNvSpPr>
                <a:spLocks noChangeArrowheads="1"/>
              </p:cNvSpPr>
              <p:nvPr/>
            </p:nvSpPr>
            <p:spPr bwMode="auto">
              <a:xfrm>
                <a:off x="1248"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83" name="Oval 887"/>
              <p:cNvSpPr>
                <a:spLocks noChangeArrowheads="1"/>
              </p:cNvSpPr>
              <p:nvPr/>
            </p:nvSpPr>
            <p:spPr bwMode="auto">
              <a:xfrm>
                <a:off x="1350" y="1605"/>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84" name="Oval 888"/>
              <p:cNvSpPr>
                <a:spLocks noChangeArrowheads="1"/>
              </p:cNvSpPr>
              <p:nvPr/>
            </p:nvSpPr>
            <p:spPr bwMode="auto">
              <a:xfrm>
                <a:off x="1371"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85" name="Oval 889"/>
              <p:cNvSpPr>
                <a:spLocks noChangeArrowheads="1"/>
              </p:cNvSpPr>
              <p:nvPr/>
            </p:nvSpPr>
            <p:spPr bwMode="auto">
              <a:xfrm>
                <a:off x="1309" y="150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386" name="Oval 890"/>
              <p:cNvSpPr>
                <a:spLocks noChangeArrowheads="1"/>
              </p:cNvSpPr>
              <p:nvPr/>
            </p:nvSpPr>
            <p:spPr bwMode="auto">
              <a:xfrm>
                <a:off x="1207" y="144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387" name="Oval 891"/>
              <p:cNvSpPr>
                <a:spLocks noChangeArrowheads="1"/>
              </p:cNvSpPr>
              <p:nvPr/>
            </p:nvSpPr>
            <p:spPr bwMode="auto">
              <a:xfrm>
                <a:off x="1309" y="1391"/>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388" name="Oval 892"/>
              <p:cNvSpPr>
                <a:spLocks noChangeArrowheads="1"/>
              </p:cNvSpPr>
              <p:nvPr/>
            </p:nvSpPr>
            <p:spPr bwMode="auto">
              <a:xfrm>
                <a:off x="1289" y="14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89" name="Oval 893"/>
              <p:cNvSpPr>
                <a:spLocks noChangeArrowheads="1"/>
              </p:cNvSpPr>
              <p:nvPr/>
            </p:nvSpPr>
            <p:spPr bwMode="auto">
              <a:xfrm>
                <a:off x="1330" y="14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390" name="Oval 894"/>
              <p:cNvSpPr>
                <a:spLocks noChangeArrowheads="1"/>
              </p:cNvSpPr>
              <p:nvPr/>
            </p:nvSpPr>
            <p:spPr bwMode="auto">
              <a:xfrm>
                <a:off x="1227" y="150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391" name="Oval 895"/>
              <p:cNvSpPr>
                <a:spLocks noChangeArrowheads="1"/>
              </p:cNvSpPr>
              <p:nvPr/>
            </p:nvSpPr>
            <p:spPr bwMode="auto">
              <a:xfrm>
                <a:off x="1268"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92" name="Oval 896"/>
              <p:cNvSpPr>
                <a:spLocks noChangeArrowheads="1"/>
              </p:cNvSpPr>
              <p:nvPr/>
            </p:nvSpPr>
            <p:spPr bwMode="auto">
              <a:xfrm>
                <a:off x="1309" y="164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393" name="Oval 897"/>
              <p:cNvSpPr>
                <a:spLocks noChangeArrowheads="1"/>
              </p:cNvSpPr>
              <p:nvPr/>
            </p:nvSpPr>
            <p:spPr bwMode="auto">
              <a:xfrm>
                <a:off x="1350" y="1546"/>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394" name="Oval 898"/>
              <p:cNvSpPr>
                <a:spLocks noChangeArrowheads="1"/>
              </p:cNvSpPr>
              <p:nvPr/>
            </p:nvSpPr>
            <p:spPr bwMode="auto">
              <a:xfrm>
                <a:off x="1330"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95" name="Oval 899"/>
              <p:cNvSpPr>
                <a:spLocks noChangeArrowheads="1"/>
              </p:cNvSpPr>
              <p:nvPr/>
            </p:nvSpPr>
            <p:spPr bwMode="auto">
              <a:xfrm>
                <a:off x="1227" y="158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396" name="Oval 900"/>
              <p:cNvSpPr>
                <a:spLocks noChangeArrowheads="1"/>
              </p:cNvSpPr>
              <p:nvPr/>
            </p:nvSpPr>
            <p:spPr bwMode="auto">
              <a:xfrm>
                <a:off x="1188" y="180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97" name="Oval 901"/>
              <p:cNvSpPr>
                <a:spLocks noChangeArrowheads="1"/>
              </p:cNvSpPr>
              <p:nvPr/>
            </p:nvSpPr>
            <p:spPr bwMode="auto">
              <a:xfrm>
                <a:off x="1127" y="18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398" name="Oval 902"/>
              <p:cNvSpPr>
                <a:spLocks noChangeArrowheads="1"/>
              </p:cNvSpPr>
              <p:nvPr/>
            </p:nvSpPr>
            <p:spPr bwMode="auto">
              <a:xfrm>
                <a:off x="1127" y="174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399" name="Oval 903"/>
              <p:cNvSpPr>
                <a:spLocks noChangeArrowheads="1"/>
              </p:cNvSpPr>
              <p:nvPr/>
            </p:nvSpPr>
            <p:spPr bwMode="auto">
              <a:xfrm>
                <a:off x="1209"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400" name="Oval 904"/>
              <p:cNvSpPr>
                <a:spLocks noChangeArrowheads="1"/>
              </p:cNvSpPr>
              <p:nvPr/>
            </p:nvSpPr>
            <p:spPr bwMode="auto">
              <a:xfrm>
                <a:off x="1168" y="186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01" name="Oval 905"/>
              <p:cNvSpPr>
                <a:spLocks noChangeArrowheads="1"/>
              </p:cNvSpPr>
              <p:nvPr/>
            </p:nvSpPr>
            <p:spPr bwMode="auto">
              <a:xfrm>
                <a:off x="1086" y="186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402" name="Oval 906"/>
              <p:cNvSpPr>
                <a:spLocks noChangeArrowheads="1"/>
              </p:cNvSpPr>
              <p:nvPr/>
            </p:nvSpPr>
            <p:spPr bwMode="auto">
              <a:xfrm>
                <a:off x="1107"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03" name="Oval 907"/>
              <p:cNvSpPr>
                <a:spLocks noChangeArrowheads="1"/>
              </p:cNvSpPr>
              <p:nvPr/>
            </p:nvSpPr>
            <p:spPr bwMode="auto">
              <a:xfrm>
                <a:off x="1065" y="1727"/>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04" name="Oval 908"/>
              <p:cNvSpPr>
                <a:spLocks noChangeArrowheads="1"/>
              </p:cNvSpPr>
              <p:nvPr/>
            </p:nvSpPr>
            <p:spPr bwMode="auto">
              <a:xfrm>
                <a:off x="1168" y="170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405" name="Oval 909"/>
              <p:cNvSpPr>
                <a:spLocks noChangeArrowheads="1"/>
              </p:cNvSpPr>
              <p:nvPr/>
            </p:nvSpPr>
            <p:spPr bwMode="auto">
              <a:xfrm>
                <a:off x="1086"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06" name="Oval 910"/>
              <p:cNvSpPr>
                <a:spLocks noChangeArrowheads="1"/>
              </p:cNvSpPr>
              <p:nvPr/>
            </p:nvSpPr>
            <p:spPr bwMode="auto">
              <a:xfrm>
                <a:off x="1065" y="182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07" name="Oval 911"/>
              <p:cNvSpPr>
                <a:spLocks noChangeArrowheads="1"/>
              </p:cNvSpPr>
              <p:nvPr/>
            </p:nvSpPr>
            <p:spPr bwMode="auto">
              <a:xfrm>
                <a:off x="1086"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08" name="Oval 912"/>
              <p:cNvSpPr>
                <a:spLocks noChangeArrowheads="1"/>
              </p:cNvSpPr>
              <p:nvPr/>
            </p:nvSpPr>
            <p:spPr bwMode="auto">
              <a:xfrm>
                <a:off x="1107" y="16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09" name="Oval 913"/>
              <p:cNvSpPr>
                <a:spLocks noChangeArrowheads="1"/>
              </p:cNvSpPr>
              <p:nvPr/>
            </p:nvSpPr>
            <p:spPr bwMode="auto">
              <a:xfrm>
                <a:off x="1127" y="1630"/>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410" name="Oval 914"/>
              <p:cNvSpPr>
                <a:spLocks noChangeArrowheads="1"/>
              </p:cNvSpPr>
              <p:nvPr/>
            </p:nvSpPr>
            <p:spPr bwMode="auto">
              <a:xfrm>
                <a:off x="1045" y="1766"/>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411" name="Oval 915"/>
              <p:cNvSpPr>
                <a:spLocks noChangeArrowheads="1"/>
              </p:cNvSpPr>
              <p:nvPr/>
            </p:nvSpPr>
            <p:spPr bwMode="auto">
              <a:xfrm>
                <a:off x="1148" y="1786"/>
                <a:ext cx="40"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412" name="Oval 916"/>
              <p:cNvSpPr>
                <a:spLocks noChangeArrowheads="1"/>
              </p:cNvSpPr>
              <p:nvPr/>
            </p:nvSpPr>
            <p:spPr bwMode="auto">
              <a:xfrm>
                <a:off x="1209" y="170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13" name="Oval 917"/>
              <p:cNvSpPr>
                <a:spLocks noChangeArrowheads="1"/>
              </p:cNvSpPr>
              <p:nvPr/>
            </p:nvSpPr>
            <p:spPr bwMode="auto">
              <a:xfrm>
                <a:off x="1107" y="172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14" name="Oval 918"/>
              <p:cNvSpPr>
                <a:spLocks noChangeArrowheads="1"/>
              </p:cNvSpPr>
              <p:nvPr/>
            </p:nvSpPr>
            <p:spPr bwMode="auto">
              <a:xfrm>
                <a:off x="1127" y="186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415" name="Oval 919"/>
              <p:cNvSpPr>
                <a:spLocks noChangeArrowheads="1"/>
              </p:cNvSpPr>
              <p:nvPr/>
            </p:nvSpPr>
            <p:spPr bwMode="auto">
              <a:xfrm>
                <a:off x="1107" y="18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16" name="Oval 920"/>
              <p:cNvSpPr>
                <a:spLocks noChangeArrowheads="1"/>
              </p:cNvSpPr>
              <p:nvPr/>
            </p:nvSpPr>
            <p:spPr bwMode="auto">
              <a:xfrm>
                <a:off x="1209" y="184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17" name="Oval 921"/>
              <p:cNvSpPr>
                <a:spLocks noChangeArrowheads="1"/>
              </p:cNvSpPr>
              <p:nvPr/>
            </p:nvSpPr>
            <p:spPr bwMode="auto">
              <a:xfrm>
                <a:off x="1230"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18" name="Oval 922"/>
              <p:cNvSpPr>
                <a:spLocks noChangeArrowheads="1"/>
              </p:cNvSpPr>
              <p:nvPr/>
            </p:nvSpPr>
            <p:spPr bwMode="auto">
              <a:xfrm>
                <a:off x="1168" y="174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419" name="Oval 923"/>
              <p:cNvSpPr>
                <a:spLocks noChangeArrowheads="1"/>
              </p:cNvSpPr>
              <p:nvPr/>
            </p:nvSpPr>
            <p:spPr bwMode="auto">
              <a:xfrm>
                <a:off x="1065" y="1688"/>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420" name="Oval 924"/>
              <p:cNvSpPr>
                <a:spLocks noChangeArrowheads="1"/>
              </p:cNvSpPr>
              <p:nvPr/>
            </p:nvSpPr>
            <p:spPr bwMode="auto">
              <a:xfrm>
                <a:off x="1168" y="163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421" name="Oval 925"/>
              <p:cNvSpPr>
                <a:spLocks noChangeArrowheads="1"/>
              </p:cNvSpPr>
              <p:nvPr/>
            </p:nvSpPr>
            <p:spPr bwMode="auto">
              <a:xfrm>
                <a:off x="1148" y="166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22" name="Oval 926"/>
              <p:cNvSpPr>
                <a:spLocks noChangeArrowheads="1"/>
              </p:cNvSpPr>
              <p:nvPr/>
            </p:nvSpPr>
            <p:spPr bwMode="auto">
              <a:xfrm>
                <a:off x="1188" y="1669"/>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423" name="Oval 927"/>
              <p:cNvSpPr>
                <a:spLocks noChangeArrowheads="1"/>
              </p:cNvSpPr>
              <p:nvPr/>
            </p:nvSpPr>
            <p:spPr bwMode="auto">
              <a:xfrm>
                <a:off x="1086"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424" name="Oval 928"/>
              <p:cNvSpPr>
                <a:spLocks noChangeArrowheads="1"/>
              </p:cNvSpPr>
              <p:nvPr/>
            </p:nvSpPr>
            <p:spPr bwMode="auto">
              <a:xfrm>
                <a:off x="1127"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25" name="Oval 929"/>
              <p:cNvSpPr>
                <a:spLocks noChangeArrowheads="1"/>
              </p:cNvSpPr>
              <p:nvPr/>
            </p:nvSpPr>
            <p:spPr bwMode="auto">
              <a:xfrm>
                <a:off x="1168" y="188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426" name="Oval 930"/>
              <p:cNvSpPr>
                <a:spLocks noChangeArrowheads="1"/>
              </p:cNvSpPr>
              <p:nvPr/>
            </p:nvSpPr>
            <p:spPr bwMode="auto">
              <a:xfrm>
                <a:off x="1209" y="1786"/>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427" name="Oval 931"/>
              <p:cNvSpPr>
                <a:spLocks noChangeArrowheads="1"/>
              </p:cNvSpPr>
              <p:nvPr/>
            </p:nvSpPr>
            <p:spPr bwMode="auto">
              <a:xfrm>
                <a:off x="1188" y="168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28" name="Oval 932"/>
              <p:cNvSpPr>
                <a:spLocks noChangeArrowheads="1"/>
              </p:cNvSpPr>
              <p:nvPr/>
            </p:nvSpPr>
            <p:spPr bwMode="auto">
              <a:xfrm>
                <a:off x="1086" y="1824"/>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429" name="Oval 933"/>
              <p:cNvSpPr>
                <a:spLocks noChangeArrowheads="1"/>
              </p:cNvSpPr>
              <p:nvPr/>
            </p:nvSpPr>
            <p:spPr bwMode="auto">
              <a:xfrm>
                <a:off x="1245"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30" name="Oval 934"/>
              <p:cNvSpPr>
                <a:spLocks noChangeArrowheads="1"/>
              </p:cNvSpPr>
              <p:nvPr/>
            </p:nvSpPr>
            <p:spPr bwMode="auto">
              <a:xfrm>
                <a:off x="1184" y="1489"/>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431" name="Oval 935"/>
              <p:cNvSpPr>
                <a:spLocks noChangeArrowheads="1"/>
              </p:cNvSpPr>
              <p:nvPr/>
            </p:nvSpPr>
            <p:spPr bwMode="auto">
              <a:xfrm>
                <a:off x="1184" y="1411"/>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32" name="Oval 936"/>
              <p:cNvSpPr>
                <a:spLocks noChangeArrowheads="1"/>
              </p:cNvSpPr>
              <p:nvPr/>
            </p:nvSpPr>
            <p:spPr bwMode="auto">
              <a:xfrm>
                <a:off x="1266"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433" name="Oval 937"/>
              <p:cNvSpPr>
                <a:spLocks noChangeArrowheads="1"/>
              </p:cNvSpPr>
              <p:nvPr/>
            </p:nvSpPr>
            <p:spPr bwMode="auto">
              <a:xfrm>
                <a:off x="1224" y="152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34" name="Oval 938"/>
              <p:cNvSpPr>
                <a:spLocks noChangeArrowheads="1"/>
              </p:cNvSpPr>
              <p:nvPr/>
            </p:nvSpPr>
            <p:spPr bwMode="auto">
              <a:xfrm>
                <a:off x="1142" y="152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435" name="Oval 939"/>
              <p:cNvSpPr>
                <a:spLocks noChangeArrowheads="1"/>
              </p:cNvSpPr>
              <p:nvPr/>
            </p:nvSpPr>
            <p:spPr bwMode="auto">
              <a:xfrm>
                <a:off x="1184" y="1567"/>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436" name="Oval 940"/>
              <p:cNvSpPr>
                <a:spLocks noChangeArrowheads="1"/>
              </p:cNvSpPr>
              <p:nvPr/>
            </p:nvSpPr>
            <p:spPr bwMode="auto">
              <a:xfrm>
                <a:off x="1163"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37" name="Oval 941"/>
              <p:cNvSpPr>
                <a:spLocks noChangeArrowheads="1"/>
              </p:cNvSpPr>
              <p:nvPr/>
            </p:nvSpPr>
            <p:spPr bwMode="auto">
              <a:xfrm>
                <a:off x="1122"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38" name="Oval 942"/>
              <p:cNvSpPr>
                <a:spLocks noChangeArrowheads="1"/>
              </p:cNvSpPr>
              <p:nvPr/>
            </p:nvSpPr>
            <p:spPr bwMode="auto">
              <a:xfrm>
                <a:off x="1224" y="1373"/>
                <a:ext cx="42"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439" name="Oval 943"/>
              <p:cNvSpPr>
                <a:spLocks noChangeArrowheads="1"/>
              </p:cNvSpPr>
              <p:nvPr/>
            </p:nvSpPr>
            <p:spPr bwMode="auto">
              <a:xfrm>
                <a:off x="1142"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40" name="Oval 944"/>
              <p:cNvSpPr>
                <a:spLocks noChangeArrowheads="1"/>
              </p:cNvSpPr>
              <p:nvPr/>
            </p:nvSpPr>
            <p:spPr bwMode="auto">
              <a:xfrm>
                <a:off x="1122"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41" name="Oval 945"/>
              <p:cNvSpPr>
                <a:spLocks noChangeArrowheads="1"/>
              </p:cNvSpPr>
              <p:nvPr/>
            </p:nvSpPr>
            <p:spPr bwMode="auto">
              <a:xfrm>
                <a:off x="1142" y="1353"/>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42" name="Oval 946"/>
              <p:cNvSpPr>
                <a:spLocks noChangeArrowheads="1"/>
              </p:cNvSpPr>
              <p:nvPr/>
            </p:nvSpPr>
            <p:spPr bwMode="auto">
              <a:xfrm>
                <a:off x="1163"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43" name="Oval 947"/>
              <p:cNvSpPr>
                <a:spLocks noChangeArrowheads="1"/>
              </p:cNvSpPr>
              <p:nvPr/>
            </p:nvSpPr>
            <p:spPr bwMode="auto">
              <a:xfrm>
                <a:off x="1184" y="1295"/>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444" name="Oval 948"/>
              <p:cNvSpPr>
                <a:spLocks noChangeArrowheads="1"/>
              </p:cNvSpPr>
              <p:nvPr/>
            </p:nvSpPr>
            <p:spPr bwMode="auto">
              <a:xfrm>
                <a:off x="1101" y="1431"/>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445" name="Oval 949"/>
              <p:cNvSpPr>
                <a:spLocks noChangeArrowheads="1"/>
              </p:cNvSpPr>
              <p:nvPr/>
            </p:nvSpPr>
            <p:spPr bwMode="auto">
              <a:xfrm>
                <a:off x="1204"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446" name="Oval 950"/>
              <p:cNvSpPr>
                <a:spLocks noChangeArrowheads="1"/>
              </p:cNvSpPr>
              <p:nvPr/>
            </p:nvSpPr>
            <p:spPr bwMode="auto">
              <a:xfrm>
                <a:off x="1266"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47" name="Oval 951"/>
              <p:cNvSpPr>
                <a:spLocks noChangeArrowheads="1"/>
              </p:cNvSpPr>
              <p:nvPr/>
            </p:nvSpPr>
            <p:spPr bwMode="auto">
              <a:xfrm>
                <a:off x="1163"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48" name="Oval 952"/>
              <p:cNvSpPr>
                <a:spLocks noChangeArrowheads="1"/>
              </p:cNvSpPr>
              <p:nvPr/>
            </p:nvSpPr>
            <p:spPr bwMode="auto">
              <a:xfrm>
                <a:off x="1184" y="1528"/>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449" name="Oval 953"/>
              <p:cNvSpPr>
                <a:spLocks noChangeArrowheads="1"/>
              </p:cNvSpPr>
              <p:nvPr/>
            </p:nvSpPr>
            <p:spPr bwMode="auto">
              <a:xfrm>
                <a:off x="1163"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50" name="Oval 954"/>
              <p:cNvSpPr>
                <a:spLocks noChangeArrowheads="1"/>
              </p:cNvSpPr>
              <p:nvPr/>
            </p:nvSpPr>
            <p:spPr bwMode="auto">
              <a:xfrm>
                <a:off x="1266"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51" name="Oval 955"/>
              <p:cNvSpPr>
                <a:spLocks noChangeArrowheads="1"/>
              </p:cNvSpPr>
              <p:nvPr/>
            </p:nvSpPr>
            <p:spPr bwMode="auto">
              <a:xfrm>
                <a:off x="1286"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52" name="Oval 956"/>
              <p:cNvSpPr>
                <a:spLocks noChangeArrowheads="1"/>
              </p:cNvSpPr>
              <p:nvPr/>
            </p:nvSpPr>
            <p:spPr bwMode="auto">
              <a:xfrm>
                <a:off x="1224" y="141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453" name="Oval 957"/>
              <p:cNvSpPr>
                <a:spLocks noChangeArrowheads="1"/>
              </p:cNvSpPr>
              <p:nvPr/>
            </p:nvSpPr>
            <p:spPr bwMode="auto">
              <a:xfrm>
                <a:off x="1122"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454" name="Oval 958"/>
              <p:cNvSpPr>
                <a:spLocks noChangeArrowheads="1"/>
              </p:cNvSpPr>
              <p:nvPr/>
            </p:nvSpPr>
            <p:spPr bwMode="auto">
              <a:xfrm>
                <a:off x="1224" y="1295"/>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455" name="Oval 959"/>
              <p:cNvSpPr>
                <a:spLocks noChangeArrowheads="1"/>
              </p:cNvSpPr>
              <p:nvPr/>
            </p:nvSpPr>
            <p:spPr bwMode="auto">
              <a:xfrm>
                <a:off x="1204"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56" name="Oval 960"/>
              <p:cNvSpPr>
                <a:spLocks noChangeArrowheads="1"/>
              </p:cNvSpPr>
              <p:nvPr/>
            </p:nvSpPr>
            <p:spPr bwMode="auto">
              <a:xfrm>
                <a:off x="1245"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457" name="Oval 961"/>
              <p:cNvSpPr>
                <a:spLocks noChangeArrowheads="1"/>
              </p:cNvSpPr>
              <p:nvPr/>
            </p:nvSpPr>
            <p:spPr bwMode="auto">
              <a:xfrm>
                <a:off x="1142" y="1411"/>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458" name="Oval 962"/>
              <p:cNvSpPr>
                <a:spLocks noChangeArrowheads="1"/>
              </p:cNvSpPr>
              <p:nvPr/>
            </p:nvSpPr>
            <p:spPr bwMode="auto">
              <a:xfrm>
                <a:off x="1184" y="1450"/>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59" name="Oval 963"/>
              <p:cNvSpPr>
                <a:spLocks noChangeArrowheads="1"/>
              </p:cNvSpPr>
              <p:nvPr/>
            </p:nvSpPr>
            <p:spPr bwMode="auto">
              <a:xfrm>
                <a:off x="1224" y="154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460" name="Oval 964"/>
              <p:cNvSpPr>
                <a:spLocks noChangeArrowheads="1"/>
              </p:cNvSpPr>
              <p:nvPr/>
            </p:nvSpPr>
            <p:spPr bwMode="auto">
              <a:xfrm>
                <a:off x="1266"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461" name="Oval 965"/>
              <p:cNvSpPr>
                <a:spLocks noChangeArrowheads="1"/>
              </p:cNvSpPr>
              <p:nvPr/>
            </p:nvSpPr>
            <p:spPr bwMode="auto">
              <a:xfrm>
                <a:off x="1245"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62" name="Oval 966"/>
              <p:cNvSpPr>
                <a:spLocks noChangeArrowheads="1"/>
              </p:cNvSpPr>
              <p:nvPr/>
            </p:nvSpPr>
            <p:spPr bwMode="auto">
              <a:xfrm>
                <a:off x="1142" y="148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grpSp>
      </p:grpSp>
      <p:grpSp>
        <p:nvGrpSpPr>
          <p:cNvPr id="235463" name="Group 967"/>
          <p:cNvGrpSpPr>
            <a:grpSpLocks/>
          </p:cNvGrpSpPr>
          <p:nvPr/>
        </p:nvGrpSpPr>
        <p:grpSpPr bwMode="auto">
          <a:xfrm>
            <a:off x="1066800" y="1981200"/>
            <a:ext cx="304800" cy="520700"/>
            <a:chOff x="4032" y="3264"/>
            <a:chExt cx="528" cy="472"/>
          </a:xfrm>
        </p:grpSpPr>
        <p:sp>
          <p:nvSpPr>
            <p:cNvPr id="235464" name="Oval 968"/>
            <p:cNvSpPr>
              <a:spLocks noChangeArrowheads="1"/>
            </p:cNvSpPr>
            <p:nvPr/>
          </p:nvSpPr>
          <p:spPr bwMode="auto">
            <a:xfrm>
              <a:off x="4032" y="3264"/>
              <a:ext cx="528" cy="472"/>
            </a:xfrm>
            <a:prstGeom prst="ellipse">
              <a:avLst/>
            </a:prstGeom>
            <a:noFill/>
            <a:ln w="19050">
              <a:solidFill>
                <a:schemeClr val="tx1"/>
              </a:solidFill>
              <a:round/>
              <a:headEnd/>
              <a:tailEnd/>
            </a:ln>
            <a:effectLst/>
          </p:spPr>
          <p:txBody>
            <a:bodyPr wrap="none" anchor="ctr"/>
            <a:lstStyle/>
            <a:p>
              <a:endParaRPr lang="en-US"/>
            </a:p>
          </p:txBody>
        </p:sp>
        <p:sp>
          <p:nvSpPr>
            <p:cNvPr id="235465" name="Oval 969"/>
            <p:cNvSpPr>
              <a:spLocks noChangeArrowheads="1"/>
            </p:cNvSpPr>
            <p:nvPr/>
          </p:nvSpPr>
          <p:spPr bwMode="auto">
            <a:xfrm>
              <a:off x="4449" y="3637"/>
              <a:ext cx="24" cy="22"/>
            </a:xfrm>
            <a:prstGeom prst="ellipse">
              <a:avLst/>
            </a:prstGeom>
            <a:solidFill>
              <a:srgbClr val="FF0000"/>
            </a:solidFill>
            <a:ln w="12700">
              <a:solidFill>
                <a:schemeClr val="tx1"/>
              </a:solidFill>
              <a:round/>
              <a:headEnd/>
              <a:tailEnd/>
            </a:ln>
            <a:effectLst/>
          </p:spPr>
          <p:txBody>
            <a:bodyPr wrap="none" anchor="ctr"/>
            <a:lstStyle/>
            <a:p>
              <a:endParaRPr lang="en-US"/>
            </a:p>
          </p:txBody>
        </p:sp>
        <p:grpSp>
          <p:nvGrpSpPr>
            <p:cNvPr id="235466" name="Group 970"/>
            <p:cNvGrpSpPr>
              <a:grpSpLocks/>
            </p:cNvGrpSpPr>
            <p:nvPr/>
          </p:nvGrpSpPr>
          <p:grpSpPr bwMode="auto">
            <a:xfrm>
              <a:off x="4046" y="3286"/>
              <a:ext cx="505" cy="430"/>
              <a:chOff x="875" y="1295"/>
              <a:chExt cx="537" cy="627"/>
            </a:xfrm>
          </p:grpSpPr>
          <p:sp>
            <p:nvSpPr>
              <p:cNvPr id="235467" name="Oval 971"/>
              <p:cNvSpPr>
                <a:spLocks noChangeArrowheads="1"/>
              </p:cNvSpPr>
              <p:nvPr/>
            </p:nvSpPr>
            <p:spPr bwMode="auto">
              <a:xfrm>
                <a:off x="1019" y="154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68" name="Oval 972"/>
              <p:cNvSpPr>
                <a:spLocks noChangeArrowheads="1"/>
              </p:cNvSpPr>
              <p:nvPr/>
            </p:nvSpPr>
            <p:spPr bwMode="auto">
              <a:xfrm>
                <a:off x="958" y="1561"/>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469" name="Oval 973"/>
              <p:cNvSpPr>
                <a:spLocks noChangeArrowheads="1"/>
              </p:cNvSpPr>
              <p:nvPr/>
            </p:nvSpPr>
            <p:spPr bwMode="auto">
              <a:xfrm>
                <a:off x="958" y="148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70" name="Oval 974"/>
              <p:cNvSpPr>
                <a:spLocks noChangeArrowheads="1"/>
              </p:cNvSpPr>
              <p:nvPr/>
            </p:nvSpPr>
            <p:spPr bwMode="auto">
              <a:xfrm>
                <a:off x="1039"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471" name="Oval 975"/>
              <p:cNvSpPr>
                <a:spLocks noChangeArrowheads="1"/>
              </p:cNvSpPr>
              <p:nvPr/>
            </p:nvSpPr>
            <p:spPr bwMode="auto">
              <a:xfrm>
                <a:off x="998" y="160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72" name="Oval 976"/>
              <p:cNvSpPr>
                <a:spLocks noChangeArrowheads="1"/>
              </p:cNvSpPr>
              <p:nvPr/>
            </p:nvSpPr>
            <p:spPr bwMode="auto">
              <a:xfrm>
                <a:off x="916" y="1600"/>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473" name="Oval 977"/>
              <p:cNvSpPr>
                <a:spLocks noChangeArrowheads="1"/>
              </p:cNvSpPr>
              <p:nvPr/>
            </p:nvSpPr>
            <p:spPr bwMode="auto">
              <a:xfrm>
                <a:off x="958" y="1639"/>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474" name="Oval 978"/>
              <p:cNvSpPr>
                <a:spLocks noChangeArrowheads="1"/>
              </p:cNvSpPr>
              <p:nvPr/>
            </p:nvSpPr>
            <p:spPr bwMode="auto">
              <a:xfrm>
                <a:off x="937"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75" name="Oval 979"/>
              <p:cNvSpPr>
                <a:spLocks noChangeArrowheads="1"/>
              </p:cNvSpPr>
              <p:nvPr/>
            </p:nvSpPr>
            <p:spPr bwMode="auto">
              <a:xfrm>
                <a:off x="896"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76" name="Oval 980"/>
              <p:cNvSpPr>
                <a:spLocks noChangeArrowheads="1"/>
              </p:cNvSpPr>
              <p:nvPr/>
            </p:nvSpPr>
            <p:spPr bwMode="auto">
              <a:xfrm>
                <a:off x="998" y="144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477" name="Oval 981"/>
              <p:cNvSpPr>
                <a:spLocks noChangeArrowheads="1"/>
              </p:cNvSpPr>
              <p:nvPr/>
            </p:nvSpPr>
            <p:spPr bwMode="auto">
              <a:xfrm>
                <a:off x="916" y="1522"/>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78" name="Oval 982"/>
              <p:cNvSpPr>
                <a:spLocks noChangeArrowheads="1"/>
              </p:cNvSpPr>
              <p:nvPr/>
            </p:nvSpPr>
            <p:spPr bwMode="auto">
              <a:xfrm>
                <a:off x="896"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79" name="Oval 983"/>
              <p:cNvSpPr>
                <a:spLocks noChangeArrowheads="1"/>
              </p:cNvSpPr>
              <p:nvPr/>
            </p:nvSpPr>
            <p:spPr bwMode="auto">
              <a:xfrm>
                <a:off x="916" y="142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80" name="Oval 984"/>
              <p:cNvSpPr>
                <a:spLocks noChangeArrowheads="1"/>
              </p:cNvSpPr>
              <p:nvPr/>
            </p:nvSpPr>
            <p:spPr bwMode="auto">
              <a:xfrm>
                <a:off x="937" y="138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81" name="Oval 985"/>
              <p:cNvSpPr>
                <a:spLocks noChangeArrowheads="1"/>
              </p:cNvSpPr>
              <p:nvPr/>
            </p:nvSpPr>
            <p:spPr bwMode="auto">
              <a:xfrm>
                <a:off x="958" y="136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482" name="Oval 986"/>
              <p:cNvSpPr>
                <a:spLocks noChangeArrowheads="1"/>
              </p:cNvSpPr>
              <p:nvPr/>
            </p:nvSpPr>
            <p:spPr bwMode="auto">
              <a:xfrm>
                <a:off x="875" y="150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483" name="Oval 987"/>
              <p:cNvSpPr>
                <a:spLocks noChangeArrowheads="1"/>
              </p:cNvSpPr>
              <p:nvPr/>
            </p:nvSpPr>
            <p:spPr bwMode="auto">
              <a:xfrm>
                <a:off x="978" y="1522"/>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484" name="Oval 988"/>
              <p:cNvSpPr>
                <a:spLocks noChangeArrowheads="1"/>
              </p:cNvSpPr>
              <p:nvPr/>
            </p:nvSpPr>
            <p:spPr bwMode="auto">
              <a:xfrm>
                <a:off x="1039" y="144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85" name="Oval 989"/>
              <p:cNvSpPr>
                <a:spLocks noChangeArrowheads="1"/>
              </p:cNvSpPr>
              <p:nvPr/>
            </p:nvSpPr>
            <p:spPr bwMode="auto">
              <a:xfrm>
                <a:off x="937"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86" name="Oval 990"/>
              <p:cNvSpPr>
                <a:spLocks noChangeArrowheads="1"/>
              </p:cNvSpPr>
              <p:nvPr/>
            </p:nvSpPr>
            <p:spPr bwMode="auto">
              <a:xfrm>
                <a:off x="958" y="1600"/>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487" name="Oval 991"/>
              <p:cNvSpPr>
                <a:spLocks noChangeArrowheads="1"/>
              </p:cNvSpPr>
              <p:nvPr/>
            </p:nvSpPr>
            <p:spPr bwMode="auto">
              <a:xfrm>
                <a:off x="937"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88" name="Oval 992"/>
              <p:cNvSpPr>
                <a:spLocks noChangeArrowheads="1"/>
              </p:cNvSpPr>
              <p:nvPr/>
            </p:nvSpPr>
            <p:spPr bwMode="auto">
              <a:xfrm>
                <a:off x="1039" y="1581"/>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89" name="Oval 993"/>
              <p:cNvSpPr>
                <a:spLocks noChangeArrowheads="1"/>
              </p:cNvSpPr>
              <p:nvPr/>
            </p:nvSpPr>
            <p:spPr bwMode="auto">
              <a:xfrm>
                <a:off x="1060" y="152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90" name="Oval 994"/>
              <p:cNvSpPr>
                <a:spLocks noChangeArrowheads="1"/>
              </p:cNvSpPr>
              <p:nvPr/>
            </p:nvSpPr>
            <p:spPr bwMode="auto">
              <a:xfrm>
                <a:off x="998" y="148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491" name="Oval 995"/>
              <p:cNvSpPr>
                <a:spLocks noChangeArrowheads="1"/>
              </p:cNvSpPr>
              <p:nvPr/>
            </p:nvSpPr>
            <p:spPr bwMode="auto">
              <a:xfrm>
                <a:off x="896" y="142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492" name="Oval 996"/>
              <p:cNvSpPr>
                <a:spLocks noChangeArrowheads="1"/>
              </p:cNvSpPr>
              <p:nvPr/>
            </p:nvSpPr>
            <p:spPr bwMode="auto">
              <a:xfrm>
                <a:off x="998" y="1367"/>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493" name="Oval 997"/>
              <p:cNvSpPr>
                <a:spLocks noChangeArrowheads="1"/>
              </p:cNvSpPr>
              <p:nvPr/>
            </p:nvSpPr>
            <p:spPr bwMode="auto">
              <a:xfrm>
                <a:off x="978" y="140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94" name="Oval 998"/>
              <p:cNvSpPr>
                <a:spLocks noChangeArrowheads="1"/>
              </p:cNvSpPr>
              <p:nvPr/>
            </p:nvSpPr>
            <p:spPr bwMode="auto">
              <a:xfrm>
                <a:off x="1019" y="140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495" name="Oval 999"/>
              <p:cNvSpPr>
                <a:spLocks noChangeArrowheads="1"/>
              </p:cNvSpPr>
              <p:nvPr/>
            </p:nvSpPr>
            <p:spPr bwMode="auto">
              <a:xfrm>
                <a:off x="916"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496" name="Oval 1000"/>
              <p:cNvSpPr>
                <a:spLocks noChangeArrowheads="1"/>
              </p:cNvSpPr>
              <p:nvPr/>
            </p:nvSpPr>
            <p:spPr bwMode="auto">
              <a:xfrm>
                <a:off x="958" y="1522"/>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497" name="Oval 1001"/>
              <p:cNvSpPr>
                <a:spLocks noChangeArrowheads="1"/>
              </p:cNvSpPr>
              <p:nvPr/>
            </p:nvSpPr>
            <p:spPr bwMode="auto">
              <a:xfrm>
                <a:off x="998" y="161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498" name="Oval 1002"/>
              <p:cNvSpPr>
                <a:spLocks noChangeArrowheads="1"/>
              </p:cNvSpPr>
              <p:nvPr/>
            </p:nvSpPr>
            <p:spPr bwMode="auto">
              <a:xfrm>
                <a:off x="1039" y="152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499" name="Oval 1003"/>
              <p:cNvSpPr>
                <a:spLocks noChangeArrowheads="1"/>
              </p:cNvSpPr>
              <p:nvPr/>
            </p:nvSpPr>
            <p:spPr bwMode="auto">
              <a:xfrm>
                <a:off x="1019"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00" name="Oval 1004"/>
              <p:cNvSpPr>
                <a:spLocks noChangeArrowheads="1"/>
              </p:cNvSpPr>
              <p:nvPr/>
            </p:nvSpPr>
            <p:spPr bwMode="auto">
              <a:xfrm>
                <a:off x="916" y="156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501" name="Oval 1005"/>
              <p:cNvSpPr>
                <a:spLocks noChangeArrowheads="1"/>
              </p:cNvSpPr>
              <p:nvPr/>
            </p:nvSpPr>
            <p:spPr bwMode="auto">
              <a:xfrm>
                <a:off x="1160"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02" name="Oval 1006"/>
              <p:cNvSpPr>
                <a:spLocks noChangeArrowheads="1"/>
              </p:cNvSpPr>
              <p:nvPr/>
            </p:nvSpPr>
            <p:spPr bwMode="auto">
              <a:xfrm>
                <a:off x="1099" y="148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503" name="Oval 1007"/>
              <p:cNvSpPr>
                <a:spLocks noChangeArrowheads="1"/>
              </p:cNvSpPr>
              <p:nvPr/>
            </p:nvSpPr>
            <p:spPr bwMode="auto">
              <a:xfrm>
                <a:off x="1099" y="141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04" name="Oval 1008"/>
              <p:cNvSpPr>
                <a:spLocks noChangeArrowheads="1"/>
              </p:cNvSpPr>
              <p:nvPr/>
            </p:nvSpPr>
            <p:spPr bwMode="auto">
              <a:xfrm>
                <a:off x="1181"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505" name="Oval 1009"/>
              <p:cNvSpPr>
                <a:spLocks noChangeArrowheads="1"/>
              </p:cNvSpPr>
              <p:nvPr/>
            </p:nvSpPr>
            <p:spPr bwMode="auto">
              <a:xfrm>
                <a:off x="1140" y="152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06" name="Oval 1010"/>
              <p:cNvSpPr>
                <a:spLocks noChangeArrowheads="1"/>
              </p:cNvSpPr>
              <p:nvPr/>
            </p:nvSpPr>
            <p:spPr bwMode="auto">
              <a:xfrm>
                <a:off x="1058" y="152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507" name="Oval 1011"/>
              <p:cNvSpPr>
                <a:spLocks noChangeArrowheads="1"/>
              </p:cNvSpPr>
              <p:nvPr/>
            </p:nvSpPr>
            <p:spPr bwMode="auto">
              <a:xfrm>
                <a:off x="1099" y="156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508" name="Oval 1012"/>
              <p:cNvSpPr>
                <a:spLocks noChangeArrowheads="1"/>
              </p:cNvSpPr>
              <p:nvPr/>
            </p:nvSpPr>
            <p:spPr bwMode="auto">
              <a:xfrm>
                <a:off x="107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09" name="Oval 1013"/>
              <p:cNvSpPr>
                <a:spLocks noChangeArrowheads="1"/>
              </p:cNvSpPr>
              <p:nvPr/>
            </p:nvSpPr>
            <p:spPr bwMode="auto">
              <a:xfrm>
                <a:off x="1037"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10" name="Oval 1014"/>
              <p:cNvSpPr>
                <a:spLocks noChangeArrowheads="1"/>
              </p:cNvSpPr>
              <p:nvPr/>
            </p:nvSpPr>
            <p:spPr bwMode="auto">
              <a:xfrm>
                <a:off x="1140" y="1373"/>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511" name="Oval 1015"/>
              <p:cNvSpPr>
                <a:spLocks noChangeArrowheads="1"/>
              </p:cNvSpPr>
              <p:nvPr/>
            </p:nvSpPr>
            <p:spPr bwMode="auto">
              <a:xfrm>
                <a:off x="1058"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12" name="Oval 1016"/>
              <p:cNvSpPr>
                <a:spLocks noChangeArrowheads="1"/>
              </p:cNvSpPr>
              <p:nvPr/>
            </p:nvSpPr>
            <p:spPr bwMode="auto">
              <a:xfrm>
                <a:off x="1037"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13" name="Oval 1017"/>
              <p:cNvSpPr>
                <a:spLocks noChangeArrowheads="1"/>
              </p:cNvSpPr>
              <p:nvPr/>
            </p:nvSpPr>
            <p:spPr bwMode="auto">
              <a:xfrm>
                <a:off x="105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14" name="Oval 1018"/>
              <p:cNvSpPr>
                <a:spLocks noChangeArrowheads="1"/>
              </p:cNvSpPr>
              <p:nvPr/>
            </p:nvSpPr>
            <p:spPr bwMode="auto">
              <a:xfrm>
                <a:off x="1078"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15" name="Oval 1019"/>
              <p:cNvSpPr>
                <a:spLocks noChangeArrowheads="1"/>
              </p:cNvSpPr>
              <p:nvPr/>
            </p:nvSpPr>
            <p:spPr bwMode="auto">
              <a:xfrm>
                <a:off x="1099" y="129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516" name="Oval 1020"/>
              <p:cNvSpPr>
                <a:spLocks noChangeArrowheads="1"/>
              </p:cNvSpPr>
              <p:nvPr/>
            </p:nvSpPr>
            <p:spPr bwMode="auto">
              <a:xfrm>
                <a:off x="1016" y="1431"/>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517" name="Oval 1021"/>
              <p:cNvSpPr>
                <a:spLocks noChangeArrowheads="1"/>
              </p:cNvSpPr>
              <p:nvPr/>
            </p:nvSpPr>
            <p:spPr bwMode="auto">
              <a:xfrm>
                <a:off x="1119"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518" name="Oval 1022"/>
              <p:cNvSpPr>
                <a:spLocks noChangeArrowheads="1"/>
              </p:cNvSpPr>
              <p:nvPr/>
            </p:nvSpPr>
            <p:spPr bwMode="auto">
              <a:xfrm>
                <a:off x="1181"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19" name="Oval 1023"/>
              <p:cNvSpPr>
                <a:spLocks noChangeArrowheads="1"/>
              </p:cNvSpPr>
              <p:nvPr/>
            </p:nvSpPr>
            <p:spPr bwMode="auto">
              <a:xfrm>
                <a:off x="1078"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20" name="Oval 1024"/>
              <p:cNvSpPr>
                <a:spLocks noChangeArrowheads="1"/>
              </p:cNvSpPr>
              <p:nvPr/>
            </p:nvSpPr>
            <p:spPr bwMode="auto">
              <a:xfrm>
                <a:off x="1099" y="152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521" name="Oval 1025"/>
              <p:cNvSpPr>
                <a:spLocks noChangeArrowheads="1"/>
              </p:cNvSpPr>
              <p:nvPr/>
            </p:nvSpPr>
            <p:spPr bwMode="auto">
              <a:xfrm>
                <a:off x="1078"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22" name="Oval 1026"/>
              <p:cNvSpPr>
                <a:spLocks noChangeArrowheads="1"/>
              </p:cNvSpPr>
              <p:nvPr/>
            </p:nvSpPr>
            <p:spPr bwMode="auto">
              <a:xfrm>
                <a:off x="1181"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23" name="Oval 1027"/>
              <p:cNvSpPr>
                <a:spLocks noChangeArrowheads="1"/>
              </p:cNvSpPr>
              <p:nvPr/>
            </p:nvSpPr>
            <p:spPr bwMode="auto">
              <a:xfrm>
                <a:off x="1201"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24" name="Oval 1028"/>
              <p:cNvSpPr>
                <a:spLocks noChangeArrowheads="1"/>
              </p:cNvSpPr>
              <p:nvPr/>
            </p:nvSpPr>
            <p:spPr bwMode="auto">
              <a:xfrm>
                <a:off x="1140" y="141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525" name="Oval 1029"/>
              <p:cNvSpPr>
                <a:spLocks noChangeArrowheads="1"/>
              </p:cNvSpPr>
              <p:nvPr/>
            </p:nvSpPr>
            <p:spPr bwMode="auto">
              <a:xfrm>
                <a:off x="1037"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526" name="Oval 1030"/>
              <p:cNvSpPr>
                <a:spLocks noChangeArrowheads="1"/>
              </p:cNvSpPr>
              <p:nvPr/>
            </p:nvSpPr>
            <p:spPr bwMode="auto">
              <a:xfrm>
                <a:off x="1140" y="1295"/>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527" name="Oval 1031"/>
              <p:cNvSpPr>
                <a:spLocks noChangeArrowheads="1"/>
              </p:cNvSpPr>
              <p:nvPr/>
            </p:nvSpPr>
            <p:spPr bwMode="auto">
              <a:xfrm>
                <a:off x="1119"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28" name="Oval 1032"/>
              <p:cNvSpPr>
                <a:spLocks noChangeArrowheads="1"/>
              </p:cNvSpPr>
              <p:nvPr/>
            </p:nvSpPr>
            <p:spPr bwMode="auto">
              <a:xfrm>
                <a:off x="1160"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529" name="Oval 1033"/>
              <p:cNvSpPr>
                <a:spLocks noChangeArrowheads="1"/>
              </p:cNvSpPr>
              <p:nvPr/>
            </p:nvSpPr>
            <p:spPr bwMode="auto">
              <a:xfrm>
                <a:off x="1058"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530" name="Oval 1034"/>
              <p:cNvSpPr>
                <a:spLocks noChangeArrowheads="1"/>
              </p:cNvSpPr>
              <p:nvPr/>
            </p:nvSpPr>
            <p:spPr bwMode="auto">
              <a:xfrm>
                <a:off x="1099"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31" name="Oval 1035"/>
              <p:cNvSpPr>
                <a:spLocks noChangeArrowheads="1"/>
              </p:cNvSpPr>
              <p:nvPr/>
            </p:nvSpPr>
            <p:spPr bwMode="auto">
              <a:xfrm>
                <a:off x="1140" y="154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532" name="Oval 1036"/>
              <p:cNvSpPr>
                <a:spLocks noChangeArrowheads="1"/>
              </p:cNvSpPr>
              <p:nvPr/>
            </p:nvSpPr>
            <p:spPr bwMode="auto">
              <a:xfrm>
                <a:off x="1181"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533" name="Oval 1037"/>
              <p:cNvSpPr>
                <a:spLocks noChangeArrowheads="1"/>
              </p:cNvSpPr>
              <p:nvPr/>
            </p:nvSpPr>
            <p:spPr bwMode="auto">
              <a:xfrm>
                <a:off x="1160"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34" name="Oval 1038"/>
              <p:cNvSpPr>
                <a:spLocks noChangeArrowheads="1"/>
              </p:cNvSpPr>
              <p:nvPr/>
            </p:nvSpPr>
            <p:spPr bwMode="auto">
              <a:xfrm>
                <a:off x="1058" y="148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535" name="Oval 1039"/>
              <p:cNvSpPr>
                <a:spLocks noChangeArrowheads="1"/>
              </p:cNvSpPr>
              <p:nvPr/>
            </p:nvSpPr>
            <p:spPr bwMode="auto">
              <a:xfrm>
                <a:off x="1047" y="175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36" name="Oval 1040"/>
              <p:cNvSpPr>
                <a:spLocks noChangeArrowheads="1"/>
              </p:cNvSpPr>
              <p:nvPr/>
            </p:nvSpPr>
            <p:spPr bwMode="auto">
              <a:xfrm>
                <a:off x="986" y="177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537" name="Oval 1041"/>
              <p:cNvSpPr>
                <a:spLocks noChangeArrowheads="1"/>
              </p:cNvSpPr>
              <p:nvPr/>
            </p:nvSpPr>
            <p:spPr bwMode="auto">
              <a:xfrm>
                <a:off x="986" y="169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38" name="Oval 1042"/>
              <p:cNvSpPr>
                <a:spLocks noChangeArrowheads="1"/>
              </p:cNvSpPr>
              <p:nvPr/>
            </p:nvSpPr>
            <p:spPr bwMode="auto">
              <a:xfrm>
                <a:off x="1068"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539" name="Oval 1043"/>
              <p:cNvSpPr>
                <a:spLocks noChangeArrowheads="1"/>
              </p:cNvSpPr>
              <p:nvPr/>
            </p:nvSpPr>
            <p:spPr bwMode="auto">
              <a:xfrm>
                <a:off x="1026" y="181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40" name="Oval 1044"/>
              <p:cNvSpPr>
                <a:spLocks noChangeArrowheads="1"/>
              </p:cNvSpPr>
              <p:nvPr/>
            </p:nvSpPr>
            <p:spPr bwMode="auto">
              <a:xfrm>
                <a:off x="945" y="181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541" name="Oval 1045"/>
              <p:cNvSpPr>
                <a:spLocks noChangeArrowheads="1"/>
              </p:cNvSpPr>
              <p:nvPr/>
            </p:nvSpPr>
            <p:spPr bwMode="auto">
              <a:xfrm>
                <a:off x="986" y="1854"/>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542" name="Oval 1046"/>
              <p:cNvSpPr>
                <a:spLocks noChangeArrowheads="1"/>
              </p:cNvSpPr>
              <p:nvPr/>
            </p:nvSpPr>
            <p:spPr bwMode="auto">
              <a:xfrm>
                <a:off x="96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43" name="Oval 1047"/>
              <p:cNvSpPr>
                <a:spLocks noChangeArrowheads="1"/>
              </p:cNvSpPr>
              <p:nvPr/>
            </p:nvSpPr>
            <p:spPr bwMode="auto">
              <a:xfrm>
                <a:off x="924"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44" name="Oval 1048"/>
              <p:cNvSpPr>
                <a:spLocks noChangeArrowheads="1"/>
              </p:cNvSpPr>
              <p:nvPr/>
            </p:nvSpPr>
            <p:spPr bwMode="auto">
              <a:xfrm>
                <a:off x="1026" y="1660"/>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545" name="Oval 1049"/>
              <p:cNvSpPr>
                <a:spLocks noChangeArrowheads="1"/>
              </p:cNvSpPr>
              <p:nvPr/>
            </p:nvSpPr>
            <p:spPr bwMode="auto">
              <a:xfrm>
                <a:off x="945" y="173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46" name="Oval 1050"/>
              <p:cNvSpPr>
                <a:spLocks noChangeArrowheads="1"/>
              </p:cNvSpPr>
              <p:nvPr/>
            </p:nvSpPr>
            <p:spPr bwMode="auto">
              <a:xfrm>
                <a:off x="924"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47" name="Oval 1051"/>
              <p:cNvSpPr>
                <a:spLocks noChangeArrowheads="1"/>
              </p:cNvSpPr>
              <p:nvPr/>
            </p:nvSpPr>
            <p:spPr bwMode="auto">
              <a:xfrm>
                <a:off x="94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48" name="Oval 1052"/>
              <p:cNvSpPr>
                <a:spLocks noChangeArrowheads="1"/>
              </p:cNvSpPr>
              <p:nvPr/>
            </p:nvSpPr>
            <p:spPr bwMode="auto">
              <a:xfrm>
                <a:off x="965" y="1602"/>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49" name="Oval 1053"/>
              <p:cNvSpPr>
                <a:spLocks noChangeArrowheads="1"/>
              </p:cNvSpPr>
              <p:nvPr/>
            </p:nvSpPr>
            <p:spPr bwMode="auto">
              <a:xfrm>
                <a:off x="986" y="1582"/>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550" name="Oval 1054"/>
              <p:cNvSpPr>
                <a:spLocks noChangeArrowheads="1"/>
              </p:cNvSpPr>
              <p:nvPr/>
            </p:nvSpPr>
            <p:spPr bwMode="auto">
              <a:xfrm>
                <a:off x="903" y="1718"/>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551" name="Oval 1055"/>
              <p:cNvSpPr>
                <a:spLocks noChangeArrowheads="1"/>
              </p:cNvSpPr>
              <p:nvPr/>
            </p:nvSpPr>
            <p:spPr bwMode="auto">
              <a:xfrm>
                <a:off x="1006" y="1738"/>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552" name="Oval 1056"/>
              <p:cNvSpPr>
                <a:spLocks noChangeArrowheads="1"/>
              </p:cNvSpPr>
              <p:nvPr/>
            </p:nvSpPr>
            <p:spPr bwMode="auto">
              <a:xfrm>
                <a:off x="1068" y="166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53" name="Oval 1057"/>
              <p:cNvSpPr>
                <a:spLocks noChangeArrowheads="1"/>
              </p:cNvSpPr>
              <p:nvPr/>
            </p:nvSpPr>
            <p:spPr bwMode="auto">
              <a:xfrm>
                <a:off x="965"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54" name="Oval 1058"/>
              <p:cNvSpPr>
                <a:spLocks noChangeArrowheads="1"/>
              </p:cNvSpPr>
              <p:nvPr/>
            </p:nvSpPr>
            <p:spPr bwMode="auto">
              <a:xfrm>
                <a:off x="986" y="1815"/>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555" name="Oval 1059"/>
              <p:cNvSpPr>
                <a:spLocks noChangeArrowheads="1"/>
              </p:cNvSpPr>
              <p:nvPr/>
            </p:nvSpPr>
            <p:spPr bwMode="auto">
              <a:xfrm>
                <a:off x="965"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56" name="Oval 1060"/>
              <p:cNvSpPr>
                <a:spLocks noChangeArrowheads="1"/>
              </p:cNvSpPr>
              <p:nvPr/>
            </p:nvSpPr>
            <p:spPr bwMode="auto">
              <a:xfrm>
                <a:off x="1068" y="179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57" name="Oval 1061"/>
              <p:cNvSpPr>
                <a:spLocks noChangeArrowheads="1"/>
              </p:cNvSpPr>
              <p:nvPr/>
            </p:nvSpPr>
            <p:spPr bwMode="auto">
              <a:xfrm>
                <a:off x="1088" y="173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58" name="Oval 1062"/>
              <p:cNvSpPr>
                <a:spLocks noChangeArrowheads="1"/>
              </p:cNvSpPr>
              <p:nvPr/>
            </p:nvSpPr>
            <p:spPr bwMode="auto">
              <a:xfrm>
                <a:off x="1026" y="169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559" name="Oval 1063"/>
              <p:cNvSpPr>
                <a:spLocks noChangeArrowheads="1"/>
              </p:cNvSpPr>
              <p:nvPr/>
            </p:nvSpPr>
            <p:spPr bwMode="auto">
              <a:xfrm>
                <a:off x="924" y="164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560" name="Oval 1064"/>
              <p:cNvSpPr>
                <a:spLocks noChangeArrowheads="1"/>
              </p:cNvSpPr>
              <p:nvPr/>
            </p:nvSpPr>
            <p:spPr bwMode="auto">
              <a:xfrm>
                <a:off x="1026" y="158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561" name="Oval 1065"/>
              <p:cNvSpPr>
                <a:spLocks noChangeArrowheads="1"/>
              </p:cNvSpPr>
              <p:nvPr/>
            </p:nvSpPr>
            <p:spPr bwMode="auto">
              <a:xfrm>
                <a:off x="1006" y="162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62" name="Oval 1066"/>
              <p:cNvSpPr>
                <a:spLocks noChangeArrowheads="1"/>
              </p:cNvSpPr>
              <p:nvPr/>
            </p:nvSpPr>
            <p:spPr bwMode="auto">
              <a:xfrm>
                <a:off x="1047" y="162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563" name="Oval 1067"/>
              <p:cNvSpPr>
                <a:spLocks noChangeArrowheads="1"/>
              </p:cNvSpPr>
              <p:nvPr/>
            </p:nvSpPr>
            <p:spPr bwMode="auto">
              <a:xfrm>
                <a:off x="945"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564" name="Oval 1068"/>
              <p:cNvSpPr>
                <a:spLocks noChangeArrowheads="1"/>
              </p:cNvSpPr>
              <p:nvPr/>
            </p:nvSpPr>
            <p:spPr bwMode="auto">
              <a:xfrm>
                <a:off x="986" y="1738"/>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65" name="Oval 1069"/>
              <p:cNvSpPr>
                <a:spLocks noChangeArrowheads="1"/>
              </p:cNvSpPr>
              <p:nvPr/>
            </p:nvSpPr>
            <p:spPr bwMode="auto">
              <a:xfrm>
                <a:off x="1026" y="1835"/>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566" name="Oval 1070"/>
              <p:cNvSpPr>
                <a:spLocks noChangeArrowheads="1"/>
              </p:cNvSpPr>
              <p:nvPr/>
            </p:nvSpPr>
            <p:spPr bwMode="auto">
              <a:xfrm>
                <a:off x="1068" y="173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567" name="Oval 1071"/>
              <p:cNvSpPr>
                <a:spLocks noChangeArrowheads="1"/>
              </p:cNvSpPr>
              <p:nvPr/>
            </p:nvSpPr>
            <p:spPr bwMode="auto">
              <a:xfrm>
                <a:off x="1047"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68" name="Oval 1072"/>
              <p:cNvSpPr>
                <a:spLocks noChangeArrowheads="1"/>
              </p:cNvSpPr>
              <p:nvPr/>
            </p:nvSpPr>
            <p:spPr bwMode="auto">
              <a:xfrm>
                <a:off x="945" y="177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569" name="Oval 1073"/>
              <p:cNvSpPr>
                <a:spLocks noChangeArrowheads="1"/>
              </p:cNvSpPr>
              <p:nvPr/>
            </p:nvSpPr>
            <p:spPr bwMode="auto">
              <a:xfrm>
                <a:off x="1273" y="17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70" name="Oval 1074"/>
              <p:cNvSpPr>
                <a:spLocks noChangeArrowheads="1"/>
              </p:cNvSpPr>
              <p:nvPr/>
            </p:nvSpPr>
            <p:spPr bwMode="auto">
              <a:xfrm>
                <a:off x="1212" y="17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571" name="Oval 1075"/>
              <p:cNvSpPr>
                <a:spLocks noChangeArrowheads="1"/>
              </p:cNvSpPr>
              <p:nvPr/>
            </p:nvSpPr>
            <p:spPr bwMode="auto">
              <a:xfrm>
                <a:off x="1212" y="165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72" name="Oval 1076"/>
              <p:cNvSpPr>
                <a:spLocks noChangeArrowheads="1"/>
              </p:cNvSpPr>
              <p:nvPr/>
            </p:nvSpPr>
            <p:spPr bwMode="auto">
              <a:xfrm>
                <a:off x="1294"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573" name="Oval 1077"/>
              <p:cNvSpPr>
                <a:spLocks noChangeArrowheads="1"/>
              </p:cNvSpPr>
              <p:nvPr/>
            </p:nvSpPr>
            <p:spPr bwMode="auto">
              <a:xfrm>
                <a:off x="1253" y="176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74" name="Oval 1078"/>
              <p:cNvSpPr>
                <a:spLocks noChangeArrowheads="1"/>
              </p:cNvSpPr>
              <p:nvPr/>
            </p:nvSpPr>
            <p:spPr bwMode="auto">
              <a:xfrm>
                <a:off x="1171" y="176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575" name="Oval 1079"/>
              <p:cNvSpPr>
                <a:spLocks noChangeArrowheads="1"/>
              </p:cNvSpPr>
              <p:nvPr/>
            </p:nvSpPr>
            <p:spPr bwMode="auto">
              <a:xfrm>
                <a:off x="1212" y="180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576" name="Oval 1080"/>
              <p:cNvSpPr>
                <a:spLocks noChangeArrowheads="1"/>
              </p:cNvSpPr>
              <p:nvPr/>
            </p:nvSpPr>
            <p:spPr bwMode="auto">
              <a:xfrm>
                <a:off x="1191" y="1593"/>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77" name="Oval 1081"/>
              <p:cNvSpPr>
                <a:spLocks noChangeArrowheads="1"/>
              </p:cNvSpPr>
              <p:nvPr/>
            </p:nvSpPr>
            <p:spPr bwMode="auto">
              <a:xfrm>
                <a:off x="1150" y="163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78" name="Oval 1082"/>
              <p:cNvSpPr>
                <a:spLocks noChangeArrowheads="1"/>
              </p:cNvSpPr>
              <p:nvPr/>
            </p:nvSpPr>
            <p:spPr bwMode="auto">
              <a:xfrm>
                <a:off x="1253" y="1612"/>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579" name="Oval 1083"/>
              <p:cNvSpPr>
                <a:spLocks noChangeArrowheads="1"/>
              </p:cNvSpPr>
              <p:nvPr/>
            </p:nvSpPr>
            <p:spPr bwMode="auto">
              <a:xfrm>
                <a:off x="1171"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80" name="Oval 1084"/>
              <p:cNvSpPr>
                <a:spLocks noChangeArrowheads="1"/>
              </p:cNvSpPr>
              <p:nvPr/>
            </p:nvSpPr>
            <p:spPr bwMode="auto">
              <a:xfrm>
                <a:off x="1150" y="17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81" name="Oval 1085"/>
              <p:cNvSpPr>
                <a:spLocks noChangeArrowheads="1"/>
              </p:cNvSpPr>
              <p:nvPr/>
            </p:nvSpPr>
            <p:spPr bwMode="auto">
              <a:xfrm>
                <a:off x="1171"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82" name="Oval 1086"/>
              <p:cNvSpPr>
                <a:spLocks noChangeArrowheads="1"/>
              </p:cNvSpPr>
              <p:nvPr/>
            </p:nvSpPr>
            <p:spPr bwMode="auto">
              <a:xfrm>
                <a:off x="1191" y="155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83" name="Oval 1087"/>
              <p:cNvSpPr>
                <a:spLocks noChangeArrowheads="1"/>
              </p:cNvSpPr>
              <p:nvPr/>
            </p:nvSpPr>
            <p:spPr bwMode="auto">
              <a:xfrm>
                <a:off x="1212" y="15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584" name="Oval 1088"/>
              <p:cNvSpPr>
                <a:spLocks noChangeArrowheads="1"/>
              </p:cNvSpPr>
              <p:nvPr/>
            </p:nvSpPr>
            <p:spPr bwMode="auto">
              <a:xfrm>
                <a:off x="1130" y="167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585" name="Oval 1089"/>
              <p:cNvSpPr>
                <a:spLocks noChangeArrowheads="1"/>
              </p:cNvSpPr>
              <p:nvPr/>
            </p:nvSpPr>
            <p:spPr bwMode="auto">
              <a:xfrm>
                <a:off x="1233" y="1690"/>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586" name="Oval 1090"/>
              <p:cNvSpPr>
                <a:spLocks noChangeArrowheads="1"/>
              </p:cNvSpPr>
              <p:nvPr/>
            </p:nvSpPr>
            <p:spPr bwMode="auto">
              <a:xfrm>
                <a:off x="1294" y="161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87" name="Oval 1091"/>
              <p:cNvSpPr>
                <a:spLocks noChangeArrowheads="1"/>
              </p:cNvSpPr>
              <p:nvPr/>
            </p:nvSpPr>
            <p:spPr bwMode="auto">
              <a:xfrm>
                <a:off x="1191" y="1631"/>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88" name="Oval 1092"/>
              <p:cNvSpPr>
                <a:spLocks noChangeArrowheads="1"/>
              </p:cNvSpPr>
              <p:nvPr/>
            </p:nvSpPr>
            <p:spPr bwMode="auto">
              <a:xfrm>
                <a:off x="1212" y="17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589" name="Oval 1093"/>
              <p:cNvSpPr>
                <a:spLocks noChangeArrowheads="1"/>
              </p:cNvSpPr>
              <p:nvPr/>
            </p:nvSpPr>
            <p:spPr bwMode="auto">
              <a:xfrm>
                <a:off x="1191" y="1729"/>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90" name="Oval 1094"/>
              <p:cNvSpPr>
                <a:spLocks noChangeArrowheads="1"/>
              </p:cNvSpPr>
              <p:nvPr/>
            </p:nvSpPr>
            <p:spPr bwMode="auto">
              <a:xfrm>
                <a:off x="1294" y="174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91" name="Oval 1095"/>
              <p:cNvSpPr>
                <a:spLocks noChangeArrowheads="1"/>
              </p:cNvSpPr>
              <p:nvPr/>
            </p:nvSpPr>
            <p:spPr bwMode="auto">
              <a:xfrm>
                <a:off x="1314" y="169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92" name="Oval 1096"/>
              <p:cNvSpPr>
                <a:spLocks noChangeArrowheads="1"/>
              </p:cNvSpPr>
              <p:nvPr/>
            </p:nvSpPr>
            <p:spPr bwMode="auto">
              <a:xfrm>
                <a:off x="1253" y="165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593" name="Oval 1097"/>
              <p:cNvSpPr>
                <a:spLocks noChangeArrowheads="1"/>
              </p:cNvSpPr>
              <p:nvPr/>
            </p:nvSpPr>
            <p:spPr bwMode="auto">
              <a:xfrm>
                <a:off x="1150" y="1593"/>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594" name="Oval 1098"/>
              <p:cNvSpPr>
                <a:spLocks noChangeArrowheads="1"/>
              </p:cNvSpPr>
              <p:nvPr/>
            </p:nvSpPr>
            <p:spPr bwMode="auto">
              <a:xfrm>
                <a:off x="1253" y="153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595" name="Oval 1099"/>
              <p:cNvSpPr>
                <a:spLocks noChangeArrowheads="1"/>
              </p:cNvSpPr>
              <p:nvPr/>
            </p:nvSpPr>
            <p:spPr bwMode="auto">
              <a:xfrm>
                <a:off x="1233" y="157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96" name="Oval 1100"/>
              <p:cNvSpPr>
                <a:spLocks noChangeArrowheads="1"/>
              </p:cNvSpPr>
              <p:nvPr/>
            </p:nvSpPr>
            <p:spPr bwMode="auto">
              <a:xfrm>
                <a:off x="1273" y="157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597" name="Oval 1101"/>
              <p:cNvSpPr>
                <a:spLocks noChangeArrowheads="1"/>
              </p:cNvSpPr>
              <p:nvPr/>
            </p:nvSpPr>
            <p:spPr bwMode="auto">
              <a:xfrm>
                <a:off x="1171"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598" name="Oval 1102"/>
              <p:cNvSpPr>
                <a:spLocks noChangeArrowheads="1"/>
              </p:cNvSpPr>
              <p:nvPr/>
            </p:nvSpPr>
            <p:spPr bwMode="auto">
              <a:xfrm>
                <a:off x="1212"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599" name="Oval 1103"/>
              <p:cNvSpPr>
                <a:spLocks noChangeArrowheads="1"/>
              </p:cNvSpPr>
              <p:nvPr/>
            </p:nvSpPr>
            <p:spPr bwMode="auto">
              <a:xfrm>
                <a:off x="1253" y="178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600" name="Oval 1104"/>
              <p:cNvSpPr>
                <a:spLocks noChangeArrowheads="1"/>
              </p:cNvSpPr>
              <p:nvPr/>
            </p:nvSpPr>
            <p:spPr bwMode="auto">
              <a:xfrm>
                <a:off x="1294" y="169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601" name="Oval 1105"/>
              <p:cNvSpPr>
                <a:spLocks noChangeArrowheads="1"/>
              </p:cNvSpPr>
              <p:nvPr/>
            </p:nvSpPr>
            <p:spPr bwMode="auto">
              <a:xfrm>
                <a:off x="1273"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02" name="Oval 1106"/>
              <p:cNvSpPr>
                <a:spLocks noChangeArrowheads="1"/>
              </p:cNvSpPr>
              <p:nvPr/>
            </p:nvSpPr>
            <p:spPr bwMode="auto">
              <a:xfrm>
                <a:off x="1171" y="172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603" name="Oval 1107"/>
              <p:cNvSpPr>
                <a:spLocks noChangeArrowheads="1"/>
              </p:cNvSpPr>
              <p:nvPr/>
            </p:nvSpPr>
            <p:spPr bwMode="auto">
              <a:xfrm>
                <a:off x="1330" y="156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04" name="Oval 1108"/>
              <p:cNvSpPr>
                <a:spLocks noChangeArrowheads="1"/>
              </p:cNvSpPr>
              <p:nvPr/>
            </p:nvSpPr>
            <p:spPr bwMode="auto">
              <a:xfrm>
                <a:off x="1268" y="158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605" name="Oval 1109"/>
              <p:cNvSpPr>
                <a:spLocks noChangeArrowheads="1"/>
              </p:cNvSpPr>
              <p:nvPr/>
            </p:nvSpPr>
            <p:spPr bwMode="auto">
              <a:xfrm>
                <a:off x="1268" y="150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06" name="Oval 1110"/>
              <p:cNvSpPr>
                <a:spLocks noChangeArrowheads="1"/>
              </p:cNvSpPr>
              <p:nvPr/>
            </p:nvSpPr>
            <p:spPr bwMode="auto">
              <a:xfrm>
                <a:off x="1350" y="1507"/>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607" name="Oval 1111"/>
              <p:cNvSpPr>
                <a:spLocks noChangeArrowheads="1"/>
              </p:cNvSpPr>
              <p:nvPr/>
            </p:nvSpPr>
            <p:spPr bwMode="auto">
              <a:xfrm>
                <a:off x="1309" y="16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08" name="Oval 1112"/>
              <p:cNvSpPr>
                <a:spLocks noChangeArrowheads="1"/>
              </p:cNvSpPr>
              <p:nvPr/>
            </p:nvSpPr>
            <p:spPr bwMode="auto">
              <a:xfrm>
                <a:off x="1227" y="16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609" name="Oval 1113"/>
              <p:cNvSpPr>
                <a:spLocks noChangeArrowheads="1"/>
              </p:cNvSpPr>
              <p:nvPr/>
            </p:nvSpPr>
            <p:spPr bwMode="auto">
              <a:xfrm>
                <a:off x="1268" y="166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610" name="Oval 1114"/>
              <p:cNvSpPr>
                <a:spLocks noChangeArrowheads="1"/>
              </p:cNvSpPr>
              <p:nvPr/>
            </p:nvSpPr>
            <p:spPr bwMode="auto">
              <a:xfrm>
                <a:off x="1248"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11" name="Oval 1115"/>
              <p:cNvSpPr>
                <a:spLocks noChangeArrowheads="1"/>
              </p:cNvSpPr>
              <p:nvPr/>
            </p:nvSpPr>
            <p:spPr bwMode="auto">
              <a:xfrm>
                <a:off x="1207"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12" name="Oval 1116"/>
              <p:cNvSpPr>
                <a:spLocks noChangeArrowheads="1"/>
              </p:cNvSpPr>
              <p:nvPr/>
            </p:nvSpPr>
            <p:spPr bwMode="auto">
              <a:xfrm>
                <a:off x="1309" y="14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613" name="Oval 1117"/>
              <p:cNvSpPr>
                <a:spLocks noChangeArrowheads="1"/>
              </p:cNvSpPr>
              <p:nvPr/>
            </p:nvSpPr>
            <p:spPr bwMode="auto">
              <a:xfrm>
                <a:off x="1227"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14" name="Oval 1118"/>
              <p:cNvSpPr>
                <a:spLocks noChangeArrowheads="1"/>
              </p:cNvSpPr>
              <p:nvPr/>
            </p:nvSpPr>
            <p:spPr bwMode="auto">
              <a:xfrm>
                <a:off x="1207"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15" name="Oval 1119"/>
              <p:cNvSpPr>
                <a:spLocks noChangeArrowheads="1"/>
              </p:cNvSpPr>
              <p:nvPr/>
            </p:nvSpPr>
            <p:spPr bwMode="auto">
              <a:xfrm>
                <a:off x="1227"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16" name="Oval 1120"/>
              <p:cNvSpPr>
                <a:spLocks noChangeArrowheads="1"/>
              </p:cNvSpPr>
              <p:nvPr/>
            </p:nvSpPr>
            <p:spPr bwMode="auto">
              <a:xfrm>
                <a:off x="1248" y="141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17" name="Oval 1121"/>
              <p:cNvSpPr>
                <a:spLocks noChangeArrowheads="1"/>
              </p:cNvSpPr>
              <p:nvPr/>
            </p:nvSpPr>
            <p:spPr bwMode="auto">
              <a:xfrm>
                <a:off x="1268" y="1391"/>
                <a:ext cx="41"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618" name="Oval 1122"/>
              <p:cNvSpPr>
                <a:spLocks noChangeArrowheads="1"/>
              </p:cNvSpPr>
              <p:nvPr/>
            </p:nvSpPr>
            <p:spPr bwMode="auto">
              <a:xfrm>
                <a:off x="1186" y="1527"/>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619" name="Oval 1123"/>
              <p:cNvSpPr>
                <a:spLocks noChangeArrowheads="1"/>
              </p:cNvSpPr>
              <p:nvPr/>
            </p:nvSpPr>
            <p:spPr bwMode="auto">
              <a:xfrm>
                <a:off x="1289" y="1546"/>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620" name="Oval 1124"/>
              <p:cNvSpPr>
                <a:spLocks noChangeArrowheads="1"/>
              </p:cNvSpPr>
              <p:nvPr/>
            </p:nvSpPr>
            <p:spPr bwMode="auto">
              <a:xfrm>
                <a:off x="1350" y="146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21" name="Oval 1125"/>
              <p:cNvSpPr>
                <a:spLocks noChangeArrowheads="1"/>
              </p:cNvSpPr>
              <p:nvPr/>
            </p:nvSpPr>
            <p:spPr bwMode="auto">
              <a:xfrm>
                <a:off x="1248"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22" name="Oval 1126"/>
              <p:cNvSpPr>
                <a:spLocks noChangeArrowheads="1"/>
              </p:cNvSpPr>
              <p:nvPr/>
            </p:nvSpPr>
            <p:spPr bwMode="auto">
              <a:xfrm>
                <a:off x="1268" y="162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623" name="Oval 1127"/>
              <p:cNvSpPr>
                <a:spLocks noChangeArrowheads="1"/>
              </p:cNvSpPr>
              <p:nvPr/>
            </p:nvSpPr>
            <p:spPr bwMode="auto">
              <a:xfrm>
                <a:off x="1248"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24" name="Oval 1128"/>
              <p:cNvSpPr>
                <a:spLocks noChangeArrowheads="1"/>
              </p:cNvSpPr>
              <p:nvPr/>
            </p:nvSpPr>
            <p:spPr bwMode="auto">
              <a:xfrm>
                <a:off x="1350" y="1605"/>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25" name="Oval 1129"/>
              <p:cNvSpPr>
                <a:spLocks noChangeArrowheads="1"/>
              </p:cNvSpPr>
              <p:nvPr/>
            </p:nvSpPr>
            <p:spPr bwMode="auto">
              <a:xfrm>
                <a:off x="1371"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26" name="Oval 1130"/>
              <p:cNvSpPr>
                <a:spLocks noChangeArrowheads="1"/>
              </p:cNvSpPr>
              <p:nvPr/>
            </p:nvSpPr>
            <p:spPr bwMode="auto">
              <a:xfrm>
                <a:off x="1309" y="150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627" name="Oval 1131"/>
              <p:cNvSpPr>
                <a:spLocks noChangeArrowheads="1"/>
              </p:cNvSpPr>
              <p:nvPr/>
            </p:nvSpPr>
            <p:spPr bwMode="auto">
              <a:xfrm>
                <a:off x="1207" y="144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628" name="Oval 1132"/>
              <p:cNvSpPr>
                <a:spLocks noChangeArrowheads="1"/>
              </p:cNvSpPr>
              <p:nvPr/>
            </p:nvSpPr>
            <p:spPr bwMode="auto">
              <a:xfrm>
                <a:off x="1309" y="1391"/>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629" name="Oval 1133"/>
              <p:cNvSpPr>
                <a:spLocks noChangeArrowheads="1"/>
              </p:cNvSpPr>
              <p:nvPr/>
            </p:nvSpPr>
            <p:spPr bwMode="auto">
              <a:xfrm>
                <a:off x="1289" y="14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30" name="Oval 1134"/>
              <p:cNvSpPr>
                <a:spLocks noChangeArrowheads="1"/>
              </p:cNvSpPr>
              <p:nvPr/>
            </p:nvSpPr>
            <p:spPr bwMode="auto">
              <a:xfrm>
                <a:off x="1330" y="14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631" name="Oval 1135"/>
              <p:cNvSpPr>
                <a:spLocks noChangeArrowheads="1"/>
              </p:cNvSpPr>
              <p:nvPr/>
            </p:nvSpPr>
            <p:spPr bwMode="auto">
              <a:xfrm>
                <a:off x="1227" y="150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632" name="Oval 1136"/>
              <p:cNvSpPr>
                <a:spLocks noChangeArrowheads="1"/>
              </p:cNvSpPr>
              <p:nvPr/>
            </p:nvSpPr>
            <p:spPr bwMode="auto">
              <a:xfrm>
                <a:off x="1268"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33" name="Oval 1137"/>
              <p:cNvSpPr>
                <a:spLocks noChangeArrowheads="1"/>
              </p:cNvSpPr>
              <p:nvPr/>
            </p:nvSpPr>
            <p:spPr bwMode="auto">
              <a:xfrm>
                <a:off x="1309" y="164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634" name="Oval 1138"/>
              <p:cNvSpPr>
                <a:spLocks noChangeArrowheads="1"/>
              </p:cNvSpPr>
              <p:nvPr/>
            </p:nvSpPr>
            <p:spPr bwMode="auto">
              <a:xfrm>
                <a:off x="1350" y="1546"/>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635" name="Oval 1139"/>
              <p:cNvSpPr>
                <a:spLocks noChangeArrowheads="1"/>
              </p:cNvSpPr>
              <p:nvPr/>
            </p:nvSpPr>
            <p:spPr bwMode="auto">
              <a:xfrm>
                <a:off x="1330"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36" name="Oval 1140"/>
              <p:cNvSpPr>
                <a:spLocks noChangeArrowheads="1"/>
              </p:cNvSpPr>
              <p:nvPr/>
            </p:nvSpPr>
            <p:spPr bwMode="auto">
              <a:xfrm>
                <a:off x="1227" y="158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637" name="Oval 1141"/>
              <p:cNvSpPr>
                <a:spLocks noChangeArrowheads="1"/>
              </p:cNvSpPr>
              <p:nvPr/>
            </p:nvSpPr>
            <p:spPr bwMode="auto">
              <a:xfrm>
                <a:off x="1188" y="180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38" name="Oval 1142"/>
              <p:cNvSpPr>
                <a:spLocks noChangeArrowheads="1"/>
              </p:cNvSpPr>
              <p:nvPr/>
            </p:nvSpPr>
            <p:spPr bwMode="auto">
              <a:xfrm>
                <a:off x="1127" y="18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639" name="Oval 1143"/>
              <p:cNvSpPr>
                <a:spLocks noChangeArrowheads="1"/>
              </p:cNvSpPr>
              <p:nvPr/>
            </p:nvSpPr>
            <p:spPr bwMode="auto">
              <a:xfrm>
                <a:off x="1127" y="174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40" name="Oval 1144"/>
              <p:cNvSpPr>
                <a:spLocks noChangeArrowheads="1"/>
              </p:cNvSpPr>
              <p:nvPr/>
            </p:nvSpPr>
            <p:spPr bwMode="auto">
              <a:xfrm>
                <a:off x="1209"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641" name="Oval 1145"/>
              <p:cNvSpPr>
                <a:spLocks noChangeArrowheads="1"/>
              </p:cNvSpPr>
              <p:nvPr/>
            </p:nvSpPr>
            <p:spPr bwMode="auto">
              <a:xfrm>
                <a:off x="1168" y="186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42" name="Oval 1146"/>
              <p:cNvSpPr>
                <a:spLocks noChangeArrowheads="1"/>
              </p:cNvSpPr>
              <p:nvPr/>
            </p:nvSpPr>
            <p:spPr bwMode="auto">
              <a:xfrm>
                <a:off x="1086" y="186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643" name="Oval 1147"/>
              <p:cNvSpPr>
                <a:spLocks noChangeArrowheads="1"/>
              </p:cNvSpPr>
              <p:nvPr/>
            </p:nvSpPr>
            <p:spPr bwMode="auto">
              <a:xfrm>
                <a:off x="1107"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44" name="Oval 1148"/>
              <p:cNvSpPr>
                <a:spLocks noChangeArrowheads="1"/>
              </p:cNvSpPr>
              <p:nvPr/>
            </p:nvSpPr>
            <p:spPr bwMode="auto">
              <a:xfrm>
                <a:off x="1065" y="1727"/>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45" name="Oval 1149"/>
              <p:cNvSpPr>
                <a:spLocks noChangeArrowheads="1"/>
              </p:cNvSpPr>
              <p:nvPr/>
            </p:nvSpPr>
            <p:spPr bwMode="auto">
              <a:xfrm>
                <a:off x="1168" y="170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646" name="Oval 1150"/>
              <p:cNvSpPr>
                <a:spLocks noChangeArrowheads="1"/>
              </p:cNvSpPr>
              <p:nvPr/>
            </p:nvSpPr>
            <p:spPr bwMode="auto">
              <a:xfrm>
                <a:off x="1086"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47" name="Oval 1151"/>
              <p:cNvSpPr>
                <a:spLocks noChangeArrowheads="1"/>
              </p:cNvSpPr>
              <p:nvPr/>
            </p:nvSpPr>
            <p:spPr bwMode="auto">
              <a:xfrm>
                <a:off x="1065" y="182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48" name="Oval 1152"/>
              <p:cNvSpPr>
                <a:spLocks noChangeArrowheads="1"/>
              </p:cNvSpPr>
              <p:nvPr/>
            </p:nvSpPr>
            <p:spPr bwMode="auto">
              <a:xfrm>
                <a:off x="1086"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49" name="Oval 1153"/>
              <p:cNvSpPr>
                <a:spLocks noChangeArrowheads="1"/>
              </p:cNvSpPr>
              <p:nvPr/>
            </p:nvSpPr>
            <p:spPr bwMode="auto">
              <a:xfrm>
                <a:off x="1107" y="16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50" name="Oval 1154"/>
              <p:cNvSpPr>
                <a:spLocks noChangeArrowheads="1"/>
              </p:cNvSpPr>
              <p:nvPr/>
            </p:nvSpPr>
            <p:spPr bwMode="auto">
              <a:xfrm>
                <a:off x="1127" y="1630"/>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651" name="Oval 1155"/>
              <p:cNvSpPr>
                <a:spLocks noChangeArrowheads="1"/>
              </p:cNvSpPr>
              <p:nvPr/>
            </p:nvSpPr>
            <p:spPr bwMode="auto">
              <a:xfrm>
                <a:off x="1045" y="1766"/>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652" name="Oval 1156"/>
              <p:cNvSpPr>
                <a:spLocks noChangeArrowheads="1"/>
              </p:cNvSpPr>
              <p:nvPr/>
            </p:nvSpPr>
            <p:spPr bwMode="auto">
              <a:xfrm>
                <a:off x="1148" y="1786"/>
                <a:ext cx="40"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653" name="Oval 1157"/>
              <p:cNvSpPr>
                <a:spLocks noChangeArrowheads="1"/>
              </p:cNvSpPr>
              <p:nvPr/>
            </p:nvSpPr>
            <p:spPr bwMode="auto">
              <a:xfrm>
                <a:off x="1209" y="170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54" name="Oval 1158"/>
              <p:cNvSpPr>
                <a:spLocks noChangeArrowheads="1"/>
              </p:cNvSpPr>
              <p:nvPr/>
            </p:nvSpPr>
            <p:spPr bwMode="auto">
              <a:xfrm>
                <a:off x="1107" y="172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55" name="Oval 1159"/>
              <p:cNvSpPr>
                <a:spLocks noChangeArrowheads="1"/>
              </p:cNvSpPr>
              <p:nvPr/>
            </p:nvSpPr>
            <p:spPr bwMode="auto">
              <a:xfrm>
                <a:off x="1127" y="186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656" name="Oval 1160"/>
              <p:cNvSpPr>
                <a:spLocks noChangeArrowheads="1"/>
              </p:cNvSpPr>
              <p:nvPr/>
            </p:nvSpPr>
            <p:spPr bwMode="auto">
              <a:xfrm>
                <a:off x="1107" y="18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57" name="Oval 1161"/>
              <p:cNvSpPr>
                <a:spLocks noChangeArrowheads="1"/>
              </p:cNvSpPr>
              <p:nvPr/>
            </p:nvSpPr>
            <p:spPr bwMode="auto">
              <a:xfrm>
                <a:off x="1209" y="184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58" name="Oval 1162"/>
              <p:cNvSpPr>
                <a:spLocks noChangeArrowheads="1"/>
              </p:cNvSpPr>
              <p:nvPr/>
            </p:nvSpPr>
            <p:spPr bwMode="auto">
              <a:xfrm>
                <a:off x="1230"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59" name="Oval 1163"/>
              <p:cNvSpPr>
                <a:spLocks noChangeArrowheads="1"/>
              </p:cNvSpPr>
              <p:nvPr/>
            </p:nvSpPr>
            <p:spPr bwMode="auto">
              <a:xfrm>
                <a:off x="1168" y="174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660" name="Oval 1164"/>
              <p:cNvSpPr>
                <a:spLocks noChangeArrowheads="1"/>
              </p:cNvSpPr>
              <p:nvPr/>
            </p:nvSpPr>
            <p:spPr bwMode="auto">
              <a:xfrm>
                <a:off x="1065" y="1688"/>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661" name="Oval 1165"/>
              <p:cNvSpPr>
                <a:spLocks noChangeArrowheads="1"/>
              </p:cNvSpPr>
              <p:nvPr/>
            </p:nvSpPr>
            <p:spPr bwMode="auto">
              <a:xfrm>
                <a:off x="1168" y="163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662" name="Oval 1166"/>
              <p:cNvSpPr>
                <a:spLocks noChangeArrowheads="1"/>
              </p:cNvSpPr>
              <p:nvPr/>
            </p:nvSpPr>
            <p:spPr bwMode="auto">
              <a:xfrm>
                <a:off x="1148" y="166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63" name="Oval 1167"/>
              <p:cNvSpPr>
                <a:spLocks noChangeArrowheads="1"/>
              </p:cNvSpPr>
              <p:nvPr/>
            </p:nvSpPr>
            <p:spPr bwMode="auto">
              <a:xfrm>
                <a:off x="1188" y="1669"/>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664" name="Oval 1168"/>
              <p:cNvSpPr>
                <a:spLocks noChangeArrowheads="1"/>
              </p:cNvSpPr>
              <p:nvPr/>
            </p:nvSpPr>
            <p:spPr bwMode="auto">
              <a:xfrm>
                <a:off x="1086"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665" name="Oval 1169"/>
              <p:cNvSpPr>
                <a:spLocks noChangeArrowheads="1"/>
              </p:cNvSpPr>
              <p:nvPr/>
            </p:nvSpPr>
            <p:spPr bwMode="auto">
              <a:xfrm>
                <a:off x="1127"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66" name="Oval 1170"/>
              <p:cNvSpPr>
                <a:spLocks noChangeArrowheads="1"/>
              </p:cNvSpPr>
              <p:nvPr/>
            </p:nvSpPr>
            <p:spPr bwMode="auto">
              <a:xfrm>
                <a:off x="1168" y="188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667" name="Oval 1171"/>
              <p:cNvSpPr>
                <a:spLocks noChangeArrowheads="1"/>
              </p:cNvSpPr>
              <p:nvPr/>
            </p:nvSpPr>
            <p:spPr bwMode="auto">
              <a:xfrm>
                <a:off x="1209" y="1786"/>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668" name="Oval 1172"/>
              <p:cNvSpPr>
                <a:spLocks noChangeArrowheads="1"/>
              </p:cNvSpPr>
              <p:nvPr/>
            </p:nvSpPr>
            <p:spPr bwMode="auto">
              <a:xfrm>
                <a:off x="1188" y="168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69" name="Oval 1173"/>
              <p:cNvSpPr>
                <a:spLocks noChangeArrowheads="1"/>
              </p:cNvSpPr>
              <p:nvPr/>
            </p:nvSpPr>
            <p:spPr bwMode="auto">
              <a:xfrm>
                <a:off x="1086" y="1824"/>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670" name="Oval 1174"/>
              <p:cNvSpPr>
                <a:spLocks noChangeArrowheads="1"/>
              </p:cNvSpPr>
              <p:nvPr/>
            </p:nvSpPr>
            <p:spPr bwMode="auto">
              <a:xfrm>
                <a:off x="1245"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71" name="Oval 1175"/>
              <p:cNvSpPr>
                <a:spLocks noChangeArrowheads="1"/>
              </p:cNvSpPr>
              <p:nvPr/>
            </p:nvSpPr>
            <p:spPr bwMode="auto">
              <a:xfrm>
                <a:off x="1184" y="1489"/>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672" name="Oval 1176"/>
              <p:cNvSpPr>
                <a:spLocks noChangeArrowheads="1"/>
              </p:cNvSpPr>
              <p:nvPr/>
            </p:nvSpPr>
            <p:spPr bwMode="auto">
              <a:xfrm>
                <a:off x="1184" y="1411"/>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73" name="Oval 1177"/>
              <p:cNvSpPr>
                <a:spLocks noChangeArrowheads="1"/>
              </p:cNvSpPr>
              <p:nvPr/>
            </p:nvSpPr>
            <p:spPr bwMode="auto">
              <a:xfrm>
                <a:off x="1266"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674" name="Oval 1178"/>
              <p:cNvSpPr>
                <a:spLocks noChangeArrowheads="1"/>
              </p:cNvSpPr>
              <p:nvPr/>
            </p:nvSpPr>
            <p:spPr bwMode="auto">
              <a:xfrm>
                <a:off x="1224" y="152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75" name="Oval 1179"/>
              <p:cNvSpPr>
                <a:spLocks noChangeArrowheads="1"/>
              </p:cNvSpPr>
              <p:nvPr/>
            </p:nvSpPr>
            <p:spPr bwMode="auto">
              <a:xfrm>
                <a:off x="1142" y="152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676" name="Oval 1180"/>
              <p:cNvSpPr>
                <a:spLocks noChangeArrowheads="1"/>
              </p:cNvSpPr>
              <p:nvPr/>
            </p:nvSpPr>
            <p:spPr bwMode="auto">
              <a:xfrm>
                <a:off x="1184" y="1567"/>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677" name="Oval 1181"/>
              <p:cNvSpPr>
                <a:spLocks noChangeArrowheads="1"/>
              </p:cNvSpPr>
              <p:nvPr/>
            </p:nvSpPr>
            <p:spPr bwMode="auto">
              <a:xfrm>
                <a:off x="1163"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78" name="Oval 1182"/>
              <p:cNvSpPr>
                <a:spLocks noChangeArrowheads="1"/>
              </p:cNvSpPr>
              <p:nvPr/>
            </p:nvSpPr>
            <p:spPr bwMode="auto">
              <a:xfrm>
                <a:off x="1122"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79" name="Oval 1183"/>
              <p:cNvSpPr>
                <a:spLocks noChangeArrowheads="1"/>
              </p:cNvSpPr>
              <p:nvPr/>
            </p:nvSpPr>
            <p:spPr bwMode="auto">
              <a:xfrm>
                <a:off x="1224" y="1373"/>
                <a:ext cx="42"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680" name="Oval 1184"/>
              <p:cNvSpPr>
                <a:spLocks noChangeArrowheads="1"/>
              </p:cNvSpPr>
              <p:nvPr/>
            </p:nvSpPr>
            <p:spPr bwMode="auto">
              <a:xfrm>
                <a:off x="1142"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81" name="Oval 1185"/>
              <p:cNvSpPr>
                <a:spLocks noChangeArrowheads="1"/>
              </p:cNvSpPr>
              <p:nvPr/>
            </p:nvSpPr>
            <p:spPr bwMode="auto">
              <a:xfrm>
                <a:off x="1122"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82" name="Oval 1186"/>
              <p:cNvSpPr>
                <a:spLocks noChangeArrowheads="1"/>
              </p:cNvSpPr>
              <p:nvPr/>
            </p:nvSpPr>
            <p:spPr bwMode="auto">
              <a:xfrm>
                <a:off x="1142" y="1353"/>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83" name="Oval 1187"/>
              <p:cNvSpPr>
                <a:spLocks noChangeArrowheads="1"/>
              </p:cNvSpPr>
              <p:nvPr/>
            </p:nvSpPr>
            <p:spPr bwMode="auto">
              <a:xfrm>
                <a:off x="1163"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84" name="Oval 1188"/>
              <p:cNvSpPr>
                <a:spLocks noChangeArrowheads="1"/>
              </p:cNvSpPr>
              <p:nvPr/>
            </p:nvSpPr>
            <p:spPr bwMode="auto">
              <a:xfrm>
                <a:off x="1184" y="1295"/>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685" name="Oval 1189"/>
              <p:cNvSpPr>
                <a:spLocks noChangeArrowheads="1"/>
              </p:cNvSpPr>
              <p:nvPr/>
            </p:nvSpPr>
            <p:spPr bwMode="auto">
              <a:xfrm>
                <a:off x="1101" y="1431"/>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686" name="Oval 1190"/>
              <p:cNvSpPr>
                <a:spLocks noChangeArrowheads="1"/>
              </p:cNvSpPr>
              <p:nvPr/>
            </p:nvSpPr>
            <p:spPr bwMode="auto">
              <a:xfrm>
                <a:off x="1204"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687" name="Oval 1191"/>
              <p:cNvSpPr>
                <a:spLocks noChangeArrowheads="1"/>
              </p:cNvSpPr>
              <p:nvPr/>
            </p:nvSpPr>
            <p:spPr bwMode="auto">
              <a:xfrm>
                <a:off x="1266"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88" name="Oval 1192"/>
              <p:cNvSpPr>
                <a:spLocks noChangeArrowheads="1"/>
              </p:cNvSpPr>
              <p:nvPr/>
            </p:nvSpPr>
            <p:spPr bwMode="auto">
              <a:xfrm>
                <a:off x="1163"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89" name="Oval 1193"/>
              <p:cNvSpPr>
                <a:spLocks noChangeArrowheads="1"/>
              </p:cNvSpPr>
              <p:nvPr/>
            </p:nvSpPr>
            <p:spPr bwMode="auto">
              <a:xfrm>
                <a:off x="1184" y="1528"/>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690" name="Oval 1194"/>
              <p:cNvSpPr>
                <a:spLocks noChangeArrowheads="1"/>
              </p:cNvSpPr>
              <p:nvPr/>
            </p:nvSpPr>
            <p:spPr bwMode="auto">
              <a:xfrm>
                <a:off x="1163"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91" name="Oval 1195"/>
              <p:cNvSpPr>
                <a:spLocks noChangeArrowheads="1"/>
              </p:cNvSpPr>
              <p:nvPr/>
            </p:nvSpPr>
            <p:spPr bwMode="auto">
              <a:xfrm>
                <a:off x="1266"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92" name="Oval 1196"/>
              <p:cNvSpPr>
                <a:spLocks noChangeArrowheads="1"/>
              </p:cNvSpPr>
              <p:nvPr/>
            </p:nvSpPr>
            <p:spPr bwMode="auto">
              <a:xfrm>
                <a:off x="1286"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93" name="Oval 1197"/>
              <p:cNvSpPr>
                <a:spLocks noChangeArrowheads="1"/>
              </p:cNvSpPr>
              <p:nvPr/>
            </p:nvSpPr>
            <p:spPr bwMode="auto">
              <a:xfrm>
                <a:off x="1224" y="141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694" name="Oval 1198"/>
              <p:cNvSpPr>
                <a:spLocks noChangeArrowheads="1"/>
              </p:cNvSpPr>
              <p:nvPr/>
            </p:nvSpPr>
            <p:spPr bwMode="auto">
              <a:xfrm>
                <a:off x="1122"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695" name="Oval 1199"/>
              <p:cNvSpPr>
                <a:spLocks noChangeArrowheads="1"/>
              </p:cNvSpPr>
              <p:nvPr/>
            </p:nvSpPr>
            <p:spPr bwMode="auto">
              <a:xfrm>
                <a:off x="1224" y="1295"/>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696" name="Oval 1200"/>
              <p:cNvSpPr>
                <a:spLocks noChangeArrowheads="1"/>
              </p:cNvSpPr>
              <p:nvPr/>
            </p:nvSpPr>
            <p:spPr bwMode="auto">
              <a:xfrm>
                <a:off x="1204"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697" name="Oval 1201"/>
              <p:cNvSpPr>
                <a:spLocks noChangeArrowheads="1"/>
              </p:cNvSpPr>
              <p:nvPr/>
            </p:nvSpPr>
            <p:spPr bwMode="auto">
              <a:xfrm>
                <a:off x="1245"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698" name="Oval 1202"/>
              <p:cNvSpPr>
                <a:spLocks noChangeArrowheads="1"/>
              </p:cNvSpPr>
              <p:nvPr/>
            </p:nvSpPr>
            <p:spPr bwMode="auto">
              <a:xfrm>
                <a:off x="1142" y="1411"/>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699" name="Oval 1203"/>
              <p:cNvSpPr>
                <a:spLocks noChangeArrowheads="1"/>
              </p:cNvSpPr>
              <p:nvPr/>
            </p:nvSpPr>
            <p:spPr bwMode="auto">
              <a:xfrm>
                <a:off x="1184" y="1450"/>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00" name="Oval 1204"/>
              <p:cNvSpPr>
                <a:spLocks noChangeArrowheads="1"/>
              </p:cNvSpPr>
              <p:nvPr/>
            </p:nvSpPr>
            <p:spPr bwMode="auto">
              <a:xfrm>
                <a:off x="1224" y="154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701" name="Oval 1205"/>
              <p:cNvSpPr>
                <a:spLocks noChangeArrowheads="1"/>
              </p:cNvSpPr>
              <p:nvPr/>
            </p:nvSpPr>
            <p:spPr bwMode="auto">
              <a:xfrm>
                <a:off x="1266"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702" name="Oval 1206"/>
              <p:cNvSpPr>
                <a:spLocks noChangeArrowheads="1"/>
              </p:cNvSpPr>
              <p:nvPr/>
            </p:nvSpPr>
            <p:spPr bwMode="auto">
              <a:xfrm>
                <a:off x="1245"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03" name="Oval 1207"/>
              <p:cNvSpPr>
                <a:spLocks noChangeArrowheads="1"/>
              </p:cNvSpPr>
              <p:nvPr/>
            </p:nvSpPr>
            <p:spPr bwMode="auto">
              <a:xfrm>
                <a:off x="1142" y="148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grpSp>
      </p:grpSp>
      <p:grpSp>
        <p:nvGrpSpPr>
          <p:cNvPr id="235704" name="Group 1208"/>
          <p:cNvGrpSpPr>
            <a:grpSpLocks/>
          </p:cNvGrpSpPr>
          <p:nvPr/>
        </p:nvGrpSpPr>
        <p:grpSpPr bwMode="auto">
          <a:xfrm>
            <a:off x="990600" y="2514600"/>
            <a:ext cx="304800" cy="520700"/>
            <a:chOff x="4032" y="3264"/>
            <a:chExt cx="528" cy="472"/>
          </a:xfrm>
        </p:grpSpPr>
        <p:sp>
          <p:nvSpPr>
            <p:cNvPr id="235705" name="Oval 1209"/>
            <p:cNvSpPr>
              <a:spLocks noChangeArrowheads="1"/>
            </p:cNvSpPr>
            <p:nvPr/>
          </p:nvSpPr>
          <p:spPr bwMode="auto">
            <a:xfrm>
              <a:off x="4032" y="3264"/>
              <a:ext cx="528" cy="472"/>
            </a:xfrm>
            <a:prstGeom prst="ellipse">
              <a:avLst/>
            </a:prstGeom>
            <a:noFill/>
            <a:ln w="19050">
              <a:solidFill>
                <a:schemeClr val="tx1"/>
              </a:solidFill>
              <a:round/>
              <a:headEnd/>
              <a:tailEnd/>
            </a:ln>
            <a:effectLst/>
          </p:spPr>
          <p:txBody>
            <a:bodyPr wrap="none" anchor="ctr"/>
            <a:lstStyle/>
            <a:p>
              <a:endParaRPr lang="en-US"/>
            </a:p>
          </p:txBody>
        </p:sp>
        <p:sp>
          <p:nvSpPr>
            <p:cNvPr id="235706" name="Oval 1210"/>
            <p:cNvSpPr>
              <a:spLocks noChangeArrowheads="1"/>
            </p:cNvSpPr>
            <p:nvPr/>
          </p:nvSpPr>
          <p:spPr bwMode="auto">
            <a:xfrm>
              <a:off x="4449" y="3637"/>
              <a:ext cx="24" cy="22"/>
            </a:xfrm>
            <a:prstGeom prst="ellipse">
              <a:avLst/>
            </a:prstGeom>
            <a:solidFill>
              <a:srgbClr val="FF0000"/>
            </a:solidFill>
            <a:ln w="12700">
              <a:solidFill>
                <a:schemeClr val="tx1"/>
              </a:solidFill>
              <a:round/>
              <a:headEnd/>
              <a:tailEnd/>
            </a:ln>
            <a:effectLst/>
          </p:spPr>
          <p:txBody>
            <a:bodyPr wrap="none" anchor="ctr"/>
            <a:lstStyle/>
            <a:p>
              <a:endParaRPr lang="en-US"/>
            </a:p>
          </p:txBody>
        </p:sp>
        <p:grpSp>
          <p:nvGrpSpPr>
            <p:cNvPr id="235707" name="Group 1211"/>
            <p:cNvGrpSpPr>
              <a:grpSpLocks/>
            </p:cNvGrpSpPr>
            <p:nvPr/>
          </p:nvGrpSpPr>
          <p:grpSpPr bwMode="auto">
            <a:xfrm>
              <a:off x="4046" y="3286"/>
              <a:ext cx="505" cy="430"/>
              <a:chOff x="875" y="1295"/>
              <a:chExt cx="537" cy="627"/>
            </a:xfrm>
          </p:grpSpPr>
          <p:sp>
            <p:nvSpPr>
              <p:cNvPr id="235708" name="Oval 1212"/>
              <p:cNvSpPr>
                <a:spLocks noChangeArrowheads="1"/>
              </p:cNvSpPr>
              <p:nvPr/>
            </p:nvSpPr>
            <p:spPr bwMode="auto">
              <a:xfrm>
                <a:off x="1019" y="154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09" name="Oval 1213"/>
              <p:cNvSpPr>
                <a:spLocks noChangeArrowheads="1"/>
              </p:cNvSpPr>
              <p:nvPr/>
            </p:nvSpPr>
            <p:spPr bwMode="auto">
              <a:xfrm>
                <a:off x="958" y="1561"/>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710" name="Oval 1214"/>
              <p:cNvSpPr>
                <a:spLocks noChangeArrowheads="1"/>
              </p:cNvSpPr>
              <p:nvPr/>
            </p:nvSpPr>
            <p:spPr bwMode="auto">
              <a:xfrm>
                <a:off x="958" y="148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11" name="Oval 1215"/>
              <p:cNvSpPr>
                <a:spLocks noChangeArrowheads="1"/>
              </p:cNvSpPr>
              <p:nvPr/>
            </p:nvSpPr>
            <p:spPr bwMode="auto">
              <a:xfrm>
                <a:off x="1039"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712" name="Oval 1216"/>
              <p:cNvSpPr>
                <a:spLocks noChangeArrowheads="1"/>
              </p:cNvSpPr>
              <p:nvPr/>
            </p:nvSpPr>
            <p:spPr bwMode="auto">
              <a:xfrm>
                <a:off x="998" y="160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13" name="Oval 1217"/>
              <p:cNvSpPr>
                <a:spLocks noChangeArrowheads="1"/>
              </p:cNvSpPr>
              <p:nvPr/>
            </p:nvSpPr>
            <p:spPr bwMode="auto">
              <a:xfrm>
                <a:off x="916" y="1600"/>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714" name="Oval 1218"/>
              <p:cNvSpPr>
                <a:spLocks noChangeArrowheads="1"/>
              </p:cNvSpPr>
              <p:nvPr/>
            </p:nvSpPr>
            <p:spPr bwMode="auto">
              <a:xfrm>
                <a:off x="958" y="1639"/>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715" name="Oval 1219"/>
              <p:cNvSpPr>
                <a:spLocks noChangeArrowheads="1"/>
              </p:cNvSpPr>
              <p:nvPr/>
            </p:nvSpPr>
            <p:spPr bwMode="auto">
              <a:xfrm>
                <a:off x="937"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16" name="Oval 1220"/>
              <p:cNvSpPr>
                <a:spLocks noChangeArrowheads="1"/>
              </p:cNvSpPr>
              <p:nvPr/>
            </p:nvSpPr>
            <p:spPr bwMode="auto">
              <a:xfrm>
                <a:off x="896"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17" name="Oval 1221"/>
              <p:cNvSpPr>
                <a:spLocks noChangeArrowheads="1"/>
              </p:cNvSpPr>
              <p:nvPr/>
            </p:nvSpPr>
            <p:spPr bwMode="auto">
              <a:xfrm>
                <a:off x="998" y="144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718" name="Oval 1222"/>
              <p:cNvSpPr>
                <a:spLocks noChangeArrowheads="1"/>
              </p:cNvSpPr>
              <p:nvPr/>
            </p:nvSpPr>
            <p:spPr bwMode="auto">
              <a:xfrm>
                <a:off x="916" y="1522"/>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19" name="Oval 1223"/>
              <p:cNvSpPr>
                <a:spLocks noChangeArrowheads="1"/>
              </p:cNvSpPr>
              <p:nvPr/>
            </p:nvSpPr>
            <p:spPr bwMode="auto">
              <a:xfrm>
                <a:off x="896"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20" name="Oval 1224"/>
              <p:cNvSpPr>
                <a:spLocks noChangeArrowheads="1"/>
              </p:cNvSpPr>
              <p:nvPr/>
            </p:nvSpPr>
            <p:spPr bwMode="auto">
              <a:xfrm>
                <a:off x="916" y="142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21" name="Oval 1225"/>
              <p:cNvSpPr>
                <a:spLocks noChangeArrowheads="1"/>
              </p:cNvSpPr>
              <p:nvPr/>
            </p:nvSpPr>
            <p:spPr bwMode="auto">
              <a:xfrm>
                <a:off x="937" y="138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22" name="Oval 1226"/>
              <p:cNvSpPr>
                <a:spLocks noChangeArrowheads="1"/>
              </p:cNvSpPr>
              <p:nvPr/>
            </p:nvSpPr>
            <p:spPr bwMode="auto">
              <a:xfrm>
                <a:off x="958" y="136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723" name="Oval 1227"/>
              <p:cNvSpPr>
                <a:spLocks noChangeArrowheads="1"/>
              </p:cNvSpPr>
              <p:nvPr/>
            </p:nvSpPr>
            <p:spPr bwMode="auto">
              <a:xfrm>
                <a:off x="875" y="150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724" name="Oval 1228"/>
              <p:cNvSpPr>
                <a:spLocks noChangeArrowheads="1"/>
              </p:cNvSpPr>
              <p:nvPr/>
            </p:nvSpPr>
            <p:spPr bwMode="auto">
              <a:xfrm>
                <a:off x="978" y="1522"/>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725" name="Oval 1229"/>
              <p:cNvSpPr>
                <a:spLocks noChangeArrowheads="1"/>
              </p:cNvSpPr>
              <p:nvPr/>
            </p:nvSpPr>
            <p:spPr bwMode="auto">
              <a:xfrm>
                <a:off x="1039" y="144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26" name="Oval 1230"/>
              <p:cNvSpPr>
                <a:spLocks noChangeArrowheads="1"/>
              </p:cNvSpPr>
              <p:nvPr/>
            </p:nvSpPr>
            <p:spPr bwMode="auto">
              <a:xfrm>
                <a:off x="937"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27" name="Oval 1231"/>
              <p:cNvSpPr>
                <a:spLocks noChangeArrowheads="1"/>
              </p:cNvSpPr>
              <p:nvPr/>
            </p:nvSpPr>
            <p:spPr bwMode="auto">
              <a:xfrm>
                <a:off x="958" y="1600"/>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728" name="Oval 1232"/>
              <p:cNvSpPr>
                <a:spLocks noChangeArrowheads="1"/>
              </p:cNvSpPr>
              <p:nvPr/>
            </p:nvSpPr>
            <p:spPr bwMode="auto">
              <a:xfrm>
                <a:off x="937"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29" name="Oval 1233"/>
              <p:cNvSpPr>
                <a:spLocks noChangeArrowheads="1"/>
              </p:cNvSpPr>
              <p:nvPr/>
            </p:nvSpPr>
            <p:spPr bwMode="auto">
              <a:xfrm>
                <a:off x="1039" y="1581"/>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30" name="Oval 1234"/>
              <p:cNvSpPr>
                <a:spLocks noChangeArrowheads="1"/>
              </p:cNvSpPr>
              <p:nvPr/>
            </p:nvSpPr>
            <p:spPr bwMode="auto">
              <a:xfrm>
                <a:off x="1060" y="152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31" name="Oval 1235"/>
              <p:cNvSpPr>
                <a:spLocks noChangeArrowheads="1"/>
              </p:cNvSpPr>
              <p:nvPr/>
            </p:nvSpPr>
            <p:spPr bwMode="auto">
              <a:xfrm>
                <a:off x="998" y="148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732" name="Oval 1236"/>
              <p:cNvSpPr>
                <a:spLocks noChangeArrowheads="1"/>
              </p:cNvSpPr>
              <p:nvPr/>
            </p:nvSpPr>
            <p:spPr bwMode="auto">
              <a:xfrm>
                <a:off x="896" y="142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733" name="Oval 1237"/>
              <p:cNvSpPr>
                <a:spLocks noChangeArrowheads="1"/>
              </p:cNvSpPr>
              <p:nvPr/>
            </p:nvSpPr>
            <p:spPr bwMode="auto">
              <a:xfrm>
                <a:off x="998" y="1367"/>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734" name="Oval 1238"/>
              <p:cNvSpPr>
                <a:spLocks noChangeArrowheads="1"/>
              </p:cNvSpPr>
              <p:nvPr/>
            </p:nvSpPr>
            <p:spPr bwMode="auto">
              <a:xfrm>
                <a:off x="978" y="140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35" name="Oval 1239"/>
              <p:cNvSpPr>
                <a:spLocks noChangeArrowheads="1"/>
              </p:cNvSpPr>
              <p:nvPr/>
            </p:nvSpPr>
            <p:spPr bwMode="auto">
              <a:xfrm>
                <a:off x="1019" y="140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736" name="Oval 1240"/>
              <p:cNvSpPr>
                <a:spLocks noChangeArrowheads="1"/>
              </p:cNvSpPr>
              <p:nvPr/>
            </p:nvSpPr>
            <p:spPr bwMode="auto">
              <a:xfrm>
                <a:off x="916"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737" name="Oval 1241"/>
              <p:cNvSpPr>
                <a:spLocks noChangeArrowheads="1"/>
              </p:cNvSpPr>
              <p:nvPr/>
            </p:nvSpPr>
            <p:spPr bwMode="auto">
              <a:xfrm>
                <a:off x="958" y="1522"/>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38" name="Oval 1242"/>
              <p:cNvSpPr>
                <a:spLocks noChangeArrowheads="1"/>
              </p:cNvSpPr>
              <p:nvPr/>
            </p:nvSpPr>
            <p:spPr bwMode="auto">
              <a:xfrm>
                <a:off x="998" y="161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739" name="Oval 1243"/>
              <p:cNvSpPr>
                <a:spLocks noChangeArrowheads="1"/>
              </p:cNvSpPr>
              <p:nvPr/>
            </p:nvSpPr>
            <p:spPr bwMode="auto">
              <a:xfrm>
                <a:off x="1039" y="152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740" name="Oval 1244"/>
              <p:cNvSpPr>
                <a:spLocks noChangeArrowheads="1"/>
              </p:cNvSpPr>
              <p:nvPr/>
            </p:nvSpPr>
            <p:spPr bwMode="auto">
              <a:xfrm>
                <a:off x="1019"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41" name="Oval 1245"/>
              <p:cNvSpPr>
                <a:spLocks noChangeArrowheads="1"/>
              </p:cNvSpPr>
              <p:nvPr/>
            </p:nvSpPr>
            <p:spPr bwMode="auto">
              <a:xfrm>
                <a:off x="916" y="156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742" name="Oval 1246"/>
              <p:cNvSpPr>
                <a:spLocks noChangeArrowheads="1"/>
              </p:cNvSpPr>
              <p:nvPr/>
            </p:nvSpPr>
            <p:spPr bwMode="auto">
              <a:xfrm>
                <a:off x="1160"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43" name="Oval 1247"/>
              <p:cNvSpPr>
                <a:spLocks noChangeArrowheads="1"/>
              </p:cNvSpPr>
              <p:nvPr/>
            </p:nvSpPr>
            <p:spPr bwMode="auto">
              <a:xfrm>
                <a:off x="1099" y="148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744" name="Oval 1248"/>
              <p:cNvSpPr>
                <a:spLocks noChangeArrowheads="1"/>
              </p:cNvSpPr>
              <p:nvPr/>
            </p:nvSpPr>
            <p:spPr bwMode="auto">
              <a:xfrm>
                <a:off x="1099" y="141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45" name="Oval 1249"/>
              <p:cNvSpPr>
                <a:spLocks noChangeArrowheads="1"/>
              </p:cNvSpPr>
              <p:nvPr/>
            </p:nvSpPr>
            <p:spPr bwMode="auto">
              <a:xfrm>
                <a:off x="1181"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746" name="Oval 1250"/>
              <p:cNvSpPr>
                <a:spLocks noChangeArrowheads="1"/>
              </p:cNvSpPr>
              <p:nvPr/>
            </p:nvSpPr>
            <p:spPr bwMode="auto">
              <a:xfrm>
                <a:off x="1140" y="152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47" name="Oval 1251"/>
              <p:cNvSpPr>
                <a:spLocks noChangeArrowheads="1"/>
              </p:cNvSpPr>
              <p:nvPr/>
            </p:nvSpPr>
            <p:spPr bwMode="auto">
              <a:xfrm>
                <a:off x="1058" y="152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748" name="Oval 1252"/>
              <p:cNvSpPr>
                <a:spLocks noChangeArrowheads="1"/>
              </p:cNvSpPr>
              <p:nvPr/>
            </p:nvSpPr>
            <p:spPr bwMode="auto">
              <a:xfrm>
                <a:off x="1099" y="156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749" name="Oval 1253"/>
              <p:cNvSpPr>
                <a:spLocks noChangeArrowheads="1"/>
              </p:cNvSpPr>
              <p:nvPr/>
            </p:nvSpPr>
            <p:spPr bwMode="auto">
              <a:xfrm>
                <a:off x="107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50" name="Oval 1254"/>
              <p:cNvSpPr>
                <a:spLocks noChangeArrowheads="1"/>
              </p:cNvSpPr>
              <p:nvPr/>
            </p:nvSpPr>
            <p:spPr bwMode="auto">
              <a:xfrm>
                <a:off x="1037"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51" name="Oval 1255"/>
              <p:cNvSpPr>
                <a:spLocks noChangeArrowheads="1"/>
              </p:cNvSpPr>
              <p:nvPr/>
            </p:nvSpPr>
            <p:spPr bwMode="auto">
              <a:xfrm>
                <a:off x="1140" y="1373"/>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752" name="Oval 1256"/>
              <p:cNvSpPr>
                <a:spLocks noChangeArrowheads="1"/>
              </p:cNvSpPr>
              <p:nvPr/>
            </p:nvSpPr>
            <p:spPr bwMode="auto">
              <a:xfrm>
                <a:off x="1058"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53" name="Oval 1257"/>
              <p:cNvSpPr>
                <a:spLocks noChangeArrowheads="1"/>
              </p:cNvSpPr>
              <p:nvPr/>
            </p:nvSpPr>
            <p:spPr bwMode="auto">
              <a:xfrm>
                <a:off x="1037"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54" name="Oval 1258"/>
              <p:cNvSpPr>
                <a:spLocks noChangeArrowheads="1"/>
              </p:cNvSpPr>
              <p:nvPr/>
            </p:nvSpPr>
            <p:spPr bwMode="auto">
              <a:xfrm>
                <a:off x="105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55" name="Oval 1259"/>
              <p:cNvSpPr>
                <a:spLocks noChangeArrowheads="1"/>
              </p:cNvSpPr>
              <p:nvPr/>
            </p:nvSpPr>
            <p:spPr bwMode="auto">
              <a:xfrm>
                <a:off x="1078"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56" name="Oval 1260"/>
              <p:cNvSpPr>
                <a:spLocks noChangeArrowheads="1"/>
              </p:cNvSpPr>
              <p:nvPr/>
            </p:nvSpPr>
            <p:spPr bwMode="auto">
              <a:xfrm>
                <a:off x="1099" y="129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757" name="Oval 1261"/>
              <p:cNvSpPr>
                <a:spLocks noChangeArrowheads="1"/>
              </p:cNvSpPr>
              <p:nvPr/>
            </p:nvSpPr>
            <p:spPr bwMode="auto">
              <a:xfrm>
                <a:off x="1016" y="1431"/>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758" name="Oval 1262"/>
              <p:cNvSpPr>
                <a:spLocks noChangeArrowheads="1"/>
              </p:cNvSpPr>
              <p:nvPr/>
            </p:nvSpPr>
            <p:spPr bwMode="auto">
              <a:xfrm>
                <a:off x="1119"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759" name="Oval 1263"/>
              <p:cNvSpPr>
                <a:spLocks noChangeArrowheads="1"/>
              </p:cNvSpPr>
              <p:nvPr/>
            </p:nvSpPr>
            <p:spPr bwMode="auto">
              <a:xfrm>
                <a:off x="1181"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60" name="Oval 1264"/>
              <p:cNvSpPr>
                <a:spLocks noChangeArrowheads="1"/>
              </p:cNvSpPr>
              <p:nvPr/>
            </p:nvSpPr>
            <p:spPr bwMode="auto">
              <a:xfrm>
                <a:off x="1078"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61" name="Oval 1265"/>
              <p:cNvSpPr>
                <a:spLocks noChangeArrowheads="1"/>
              </p:cNvSpPr>
              <p:nvPr/>
            </p:nvSpPr>
            <p:spPr bwMode="auto">
              <a:xfrm>
                <a:off x="1099" y="152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762" name="Oval 1266"/>
              <p:cNvSpPr>
                <a:spLocks noChangeArrowheads="1"/>
              </p:cNvSpPr>
              <p:nvPr/>
            </p:nvSpPr>
            <p:spPr bwMode="auto">
              <a:xfrm>
                <a:off x="1078"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63" name="Oval 1267"/>
              <p:cNvSpPr>
                <a:spLocks noChangeArrowheads="1"/>
              </p:cNvSpPr>
              <p:nvPr/>
            </p:nvSpPr>
            <p:spPr bwMode="auto">
              <a:xfrm>
                <a:off x="1181"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64" name="Oval 1268"/>
              <p:cNvSpPr>
                <a:spLocks noChangeArrowheads="1"/>
              </p:cNvSpPr>
              <p:nvPr/>
            </p:nvSpPr>
            <p:spPr bwMode="auto">
              <a:xfrm>
                <a:off x="1201"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65" name="Oval 1269"/>
              <p:cNvSpPr>
                <a:spLocks noChangeArrowheads="1"/>
              </p:cNvSpPr>
              <p:nvPr/>
            </p:nvSpPr>
            <p:spPr bwMode="auto">
              <a:xfrm>
                <a:off x="1140" y="141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766" name="Oval 1270"/>
              <p:cNvSpPr>
                <a:spLocks noChangeArrowheads="1"/>
              </p:cNvSpPr>
              <p:nvPr/>
            </p:nvSpPr>
            <p:spPr bwMode="auto">
              <a:xfrm>
                <a:off x="1037"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767" name="Oval 1271"/>
              <p:cNvSpPr>
                <a:spLocks noChangeArrowheads="1"/>
              </p:cNvSpPr>
              <p:nvPr/>
            </p:nvSpPr>
            <p:spPr bwMode="auto">
              <a:xfrm>
                <a:off x="1140" y="1295"/>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768" name="Oval 1272"/>
              <p:cNvSpPr>
                <a:spLocks noChangeArrowheads="1"/>
              </p:cNvSpPr>
              <p:nvPr/>
            </p:nvSpPr>
            <p:spPr bwMode="auto">
              <a:xfrm>
                <a:off x="1119"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69" name="Oval 1273"/>
              <p:cNvSpPr>
                <a:spLocks noChangeArrowheads="1"/>
              </p:cNvSpPr>
              <p:nvPr/>
            </p:nvSpPr>
            <p:spPr bwMode="auto">
              <a:xfrm>
                <a:off x="1160"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770" name="Oval 1274"/>
              <p:cNvSpPr>
                <a:spLocks noChangeArrowheads="1"/>
              </p:cNvSpPr>
              <p:nvPr/>
            </p:nvSpPr>
            <p:spPr bwMode="auto">
              <a:xfrm>
                <a:off x="1058"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771" name="Oval 1275"/>
              <p:cNvSpPr>
                <a:spLocks noChangeArrowheads="1"/>
              </p:cNvSpPr>
              <p:nvPr/>
            </p:nvSpPr>
            <p:spPr bwMode="auto">
              <a:xfrm>
                <a:off x="1099"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72" name="Oval 1276"/>
              <p:cNvSpPr>
                <a:spLocks noChangeArrowheads="1"/>
              </p:cNvSpPr>
              <p:nvPr/>
            </p:nvSpPr>
            <p:spPr bwMode="auto">
              <a:xfrm>
                <a:off x="1140" y="154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773" name="Oval 1277"/>
              <p:cNvSpPr>
                <a:spLocks noChangeArrowheads="1"/>
              </p:cNvSpPr>
              <p:nvPr/>
            </p:nvSpPr>
            <p:spPr bwMode="auto">
              <a:xfrm>
                <a:off x="1181"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774" name="Oval 1278"/>
              <p:cNvSpPr>
                <a:spLocks noChangeArrowheads="1"/>
              </p:cNvSpPr>
              <p:nvPr/>
            </p:nvSpPr>
            <p:spPr bwMode="auto">
              <a:xfrm>
                <a:off x="1160"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75" name="Oval 1279"/>
              <p:cNvSpPr>
                <a:spLocks noChangeArrowheads="1"/>
              </p:cNvSpPr>
              <p:nvPr/>
            </p:nvSpPr>
            <p:spPr bwMode="auto">
              <a:xfrm>
                <a:off x="1058" y="148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776" name="Oval 1280"/>
              <p:cNvSpPr>
                <a:spLocks noChangeArrowheads="1"/>
              </p:cNvSpPr>
              <p:nvPr/>
            </p:nvSpPr>
            <p:spPr bwMode="auto">
              <a:xfrm>
                <a:off x="1047" y="175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77" name="Oval 1281"/>
              <p:cNvSpPr>
                <a:spLocks noChangeArrowheads="1"/>
              </p:cNvSpPr>
              <p:nvPr/>
            </p:nvSpPr>
            <p:spPr bwMode="auto">
              <a:xfrm>
                <a:off x="986" y="177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778" name="Oval 1282"/>
              <p:cNvSpPr>
                <a:spLocks noChangeArrowheads="1"/>
              </p:cNvSpPr>
              <p:nvPr/>
            </p:nvSpPr>
            <p:spPr bwMode="auto">
              <a:xfrm>
                <a:off x="986" y="169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79" name="Oval 1283"/>
              <p:cNvSpPr>
                <a:spLocks noChangeArrowheads="1"/>
              </p:cNvSpPr>
              <p:nvPr/>
            </p:nvSpPr>
            <p:spPr bwMode="auto">
              <a:xfrm>
                <a:off x="1068"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780" name="Oval 1284"/>
              <p:cNvSpPr>
                <a:spLocks noChangeArrowheads="1"/>
              </p:cNvSpPr>
              <p:nvPr/>
            </p:nvSpPr>
            <p:spPr bwMode="auto">
              <a:xfrm>
                <a:off x="1026" y="181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81" name="Oval 1285"/>
              <p:cNvSpPr>
                <a:spLocks noChangeArrowheads="1"/>
              </p:cNvSpPr>
              <p:nvPr/>
            </p:nvSpPr>
            <p:spPr bwMode="auto">
              <a:xfrm>
                <a:off x="945" y="181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782" name="Oval 1286"/>
              <p:cNvSpPr>
                <a:spLocks noChangeArrowheads="1"/>
              </p:cNvSpPr>
              <p:nvPr/>
            </p:nvSpPr>
            <p:spPr bwMode="auto">
              <a:xfrm>
                <a:off x="986" y="1854"/>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783" name="Oval 1287"/>
              <p:cNvSpPr>
                <a:spLocks noChangeArrowheads="1"/>
              </p:cNvSpPr>
              <p:nvPr/>
            </p:nvSpPr>
            <p:spPr bwMode="auto">
              <a:xfrm>
                <a:off x="96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84" name="Oval 1288"/>
              <p:cNvSpPr>
                <a:spLocks noChangeArrowheads="1"/>
              </p:cNvSpPr>
              <p:nvPr/>
            </p:nvSpPr>
            <p:spPr bwMode="auto">
              <a:xfrm>
                <a:off x="924"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85" name="Oval 1289"/>
              <p:cNvSpPr>
                <a:spLocks noChangeArrowheads="1"/>
              </p:cNvSpPr>
              <p:nvPr/>
            </p:nvSpPr>
            <p:spPr bwMode="auto">
              <a:xfrm>
                <a:off x="1026" y="1660"/>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786" name="Oval 1290"/>
              <p:cNvSpPr>
                <a:spLocks noChangeArrowheads="1"/>
              </p:cNvSpPr>
              <p:nvPr/>
            </p:nvSpPr>
            <p:spPr bwMode="auto">
              <a:xfrm>
                <a:off x="945" y="173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87" name="Oval 1291"/>
              <p:cNvSpPr>
                <a:spLocks noChangeArrowheads="1"/>
              </p:cNvSpPr>
              <p:nvPr/>
            </p:nvSpPr>
            <p:spPr bwMode="auto">
              <a:xfrm>
                <a:off x="924"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88" name="Oval 1292"/>
              <p:cNvSpPr>
                <a:spLocks noChangeArrowheads="1"/>
              </p:cNvSpPr>
              <p:nvPr/>
            </p:nvSpPr>
            <p:spPr bwMode="auto">
              <a:xfrm>
                <a:off x="94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89" name="Oval 1293"/>
              <p:cNvSpPr>
                <a:spLocks noChangeArrowheads="1"/>
              </p:cNvSpPr>
              <p:nvPr/>
            </p:nvSpPr>
            <p:spPr bwMode="auto">
              <a:xfrm>
                <a:off x="965" y="1602"/>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90" name="Oval 1294"/>
              <p:cNvSpPr>
                <a:spLocks noChangeArrowheads="1"/>
              </p:cNvSpPr>
              <p:nvPr/>
            </p:nvSpPr>
            <p:spPr bwMode="auto">
              <a:xfrm>
                <a:off x="986" y="1582"/>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791" name="Oval 1295"/>
              <p:cNvSpPr>
                <a:spLocks noChangeArrowheads="1"/>
              </p:cNvSpPr>
              <p:nvPr/>
            </p:nvSpPr>
            <p:spPr bwMode="auto">
              <a:xfrm>
                <a:off x="903" y="1718"/>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792" name="Oval 1296"/>
              <p:cNvSpPr>
                <a:spLocks noChangeArrowheads="1"/>
              </p:cNvSpPr>
              <p:nvPr/>
            </p:nvSpPr>
            <p:spPr bwMode="auto">
              <a:xfrm>
                <a:off x="1006" y="1738"/>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793" name="Oval 1297"/>
              <p:cNvSpPr>
                <a:spLocks noChangeArrowheads="1"/>
              </p:cNvSpPr>
              <p:nvPr/>
            </p:nvSpPr>
            <p:spPr bwMode="auto">
              <a:xfrm>
                <a:off x="1068" y="166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94" name="Oval 1298"/>
              <p:cNvSpPr>
                <a:spLocks noChangeArrowheads="1"/>
              </p:cNvSpPr>
              <p:nvPr/>
            </p:nvSpPr>
            <p:spPr bwMode="auto">
              <a:xfrm>
                <a:off x="965"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95" name="Oval 1299"/>
              <p:cNvSpPr>
                <a:spLocks noChangeArrowheads="1"/>
              </p:cNvSpPr>
              <p:nvPr/>
            </p:nvSpPr>
            <p:spPr bwMode="auto">
              <a:xfrm>
                <a:off x="986" y="1815"/>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796" name="Oval 1300"/>
              <p:cNvSpPr>
                <a:spLocks noChangeArrowheads="1"/>
              </p:cNvSpPr>
              <p:nvPr/>
            </p:nvSpPr>
            <p:spPr bwMode="auto">
              <a:xfrm>
                <a:off x="965"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97" name="Oval 1301"/>
              <p:cNvSpPr>
                <a:spLocks noChangeArrowheads="1"/>
              </p:cNvSpPr>
              <p:nvPr/>
            </p:nvSpPr>
            <p:spPr bwMode="auto">
              <a:xfrm>
                <a:off x="1068" y="179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98" name="Oval 1302"/>
              <p:cNvSpPr>
                <a:spLocks noChangeArrowheads="1"/>
              </p:cNvSpPr>
              <p:nvPr/>
            </p:nvSpPr>
            <p:spPr bwMode="auto">
              <a:xfrm>
                <a:off x="1088" y="173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799" name="Oval 1303"/>
              <p:cNvSpPr>
                <a:spLocks noChangeArrowheads="1"/>
              </p:cNvSpPr>
              <p:nvPr/>
            </p:nvSpPr>
            <p:spPr bwMode="auto">
              <a:xfrm>
                <a:off x="1026" y="169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800" name="Oval 1304"/>
              <p:cNvSpPr>
                <a:spLocks noChangeArrowheads="1"/>
              </p:cNvSpPr>
              <p:nvPr/>
            </p:nvSpPr>
            <p:spPr bwMode="auto">
              <a:xfrm>
                <a:off x="924" y="164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801" name="Oval 1305"/>
              <p:cNvSpPr>
                <a:spLocks noChangeArrowheads="1"/>
              </p:cNvSpPr>
              <p:nvPr/>
            </p:nvSpPr>
            <p:spPr bwMode="auto">
              <a:xfrm>
                <a:off x="1026" y="158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802" name="Oval 1306"/>
              <p:cNvSpPr>
                <a:spLocks noChangeArrowheads="1"/>
              </p:cNvSpPr>
              <p:nvPr/>
            </p:nvSpPr>
            <p:spPr bwMode="auto">
              <a:xfrm>
                <a:off x="1006" y="162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03" name="Oval 1307"/>
              <p:cNvSpPr>
                <a:spLocks noChangeArrowheads="1"/>
              </p:cNvSpPr>
              <p:nvPr/>
            </p:nvSpPr>
            <p:spPr bwMode="auto">
              <a:xfrm>
                <a:off x="1047" y="162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804" name="Oval 1308"/>
              <p:cNvSpPr>
                <a:spLocks noChangeArrowheads="1"/>
              </p:cNvSpPr>
              <p:nvPr/>
            </p:nvSpPr>
            <p:spPr bwMode="auto">
              <a:xfrm>
                <a:off x="945"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805" name="Oval 1309"/>
              <p:cNvSpPr>
                <a:spLocks noChangeArrowheads="1"/>
              </p:cNvSpPr>
              <p:nvPr/>
            </p:nvSpPr>
            <p:spPr bwMode="auto">
              <a:xfrm>
                <a:off x="986" y="1738"/>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06" name="Oval 1310"/>
              <p:cNvSpPr>
                <a:spLocks noChangeArrowheads="1"/>
              </p:cNvSpPr>
              <p:nvPr/>
            </p:nvSpPr>
            <p:spPr bwMode="auto">
              <a:xfrm>
                <a:off x="1026" y="1835"/>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807" name="Oval 1311"/>
              <p:cNvSpPr>
                <a:spLocks noChangeArrowheads="1"/>
              </p:cNvSpPr>
              <p:nvPr/>
            </p:nvSpPr>
            <p:spPr bwMode="auto">
              <a:xfrm>
                <a:off x="1068" y="173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808" name="Oval 1312"/>
              <p:cNvSpPr>
                <a:spLocks noChangeArrowheads="1"/>
              </p:cNvSpPr>
              <p:nvPr/>
            </p:nvSpPr>
            <p:spPr bwMode="auto">
              <a:xfrm>
                <a:off x="1047"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09" name="Oval 1313"/>
              <p:cNvSpPr>
                <a:spLocks noChangeArrowheads="1"/>
              </p:cNvSpPr>
              <p:nvPr/>
            </p:nvSpPr>
            <p:spPr bwMode="auto">
              <a:xfrm>
                <a:off x="945" y="177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810" name="Oval 1314"/>
              <p:cNvSpPr>
                <a:spLocks noChangeArrowheads="1"/>
              </p:cNvSpPr>
              <p:nvPr/>
            </p:nvSpPr>
            <p:spPr bwMode="auto">
              <a:xfrm>
                <a:off x="1273" y="17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11" name="Oval 1315"/>
              <p:cNvSpPr>
                <a:spLocks noChangeArrowheads="1"/>
              </p:cNvSpPr>
              <p:nvPr/>
            </p:nvSpPr>
            <p:spPr bwMode="auto">
              <a:xfrm>
                <a:off x="1212" y="17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812" name="Oval 1316"/>
              <p:cNvSpPr>
                <a:spLocks noChangeArrowheads="1"/>
              </p:cNvSpPr>
              <p:nvPr/>
            </p:nvSpPr>
            <p:spPr bwMode="auto">
              <a:xfrm>
                <a:off x="1212" y="165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13" name="Oval 1317"/>
              <p:cNvSpPr>
                <a:spLocks noChangeArrowheads="1"/>
              </p:cNvSpPr>
              <p:nvPr/>
            </p:nvSpPr>
            <p:spPr bwMode="auto">
              <a:xfrm>
                <a:off x="1294"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814" name="Oval 1318"/>
              <p:cNvSpPr>
                <a:spLocks noChangeArrowheads="1"/>
              </p:cNvSpPr>
              <p:nvPr/>
            </p:nvSpPr>
            <p:spPr bwMode="auto">
              <a:xfrm>
                <a:off x="1253" y="176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15" name="Oval 1319"/>
              <p:cNvSpPr>
                <a:spLocks noChangeArrowheads="1"/>
              </p:cNvSpPr>
              <p:nvPr/>
            </p:nvSpPr>
            <p:spPr bwMode="auto">
              <a:xfrm>
                <a:off x="1171" y="176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816" name="Oval 1320"/>
              <p:cNvSpPr>
                <a:spLocks noChangeArrowheads="1"/>
              </p:cNvSpPr>
              <p:nvPr/>
            </p:nvSpPr>
            <p:spPr bwMode="auto">
              <a:xfrm>
                <a:off x="1212" y="180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817" name="Oval 1321"/>
              <p:cNvSpPr>
                <a:spLocks noChangeArrowheads="1"/>
              </p:cNvSpPr>
              <p:nvPr/>
            </p:nvSpPr>
            <p:spPr bwMode="auto">
              <a:xfrm>
                <a:off x="1191" y="1593"/>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18" name="Oval 1322"/>
              <p:cNvSpPr>
                <a:spLocks noChangeArrowheads="1"/>
              </p:cNvSpPr>
              <p:nvPr/>
            </p:nvSpPr>
            <p:spPr bwMode="auto">
              <a:xfrm>
                <a:off x="1150" y="163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19" name="Oval 1323"/>
              <p:cNvSpPr>
                <a:spLocks noChangeArrowheads="1"/>
              </p:cNvSpPr>
              <p:nvPr/>
            </p:nvSpPr>
            <p:spPr bwMode="auto">
              <a:xfrm>
                <a:off x="1253" y="1612"/>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820" name="Oval 1324"/>
              <p:cNvSpPr>
                <a:spLocks noChangeArrowheads="1"/>
              </p:cNvSpPr>
              <p:nvPr/>
            </p:nvSpPr>
            <p:spPr bwMode="auto">
              <a:xfrm>
                <a:off x="1171"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21" name="Oval 1325"/>
              <p:cNvSpPr>
                <a:spLocks noChangeArrowheads="1"/>
              </p:cNvSpPr>
              <p:nvPr/>
            </p:nvSpPr>
            <p:spPr bwMode="auto">
              <a:xfrm>
                <a:off x="1150" y="17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22" name="Oval 1326"/>
              <p:cNvSpPr>
                <a:spLocks noChangeArrowheads="1"/>
              </p:cNvSpPr>
              <p:nvPr/>
            </p:nvSpPr>
            <p:spPr bwMode="auto">
              <a:xfrm>
                <a:off x="1171"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23" name="Oval 1327"/>
              <p:cNvSpPr>
                <a:spLocks noChangeArrowheads="1"/>
              </p:cNvSpPr>
              <p:nvPr/>
            </p:nvSpPr>
            <p:spPr bwMode="auto">
              <a:xfrm>
                <a:off x="1191" y="155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24" name="Oval 1328"/>
              <p:cNvSpPr>
                <a:spLocks noChangeArrowheads="1"/>
              </p:cNvSpPr>
              <p:nvPr/>
            </p:nvSpPr>
            <p:spPr bwMode="auto">
              <a:xfrm>
                <a:off x="1212" y="15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825" name="Oval 1329"/>
              <p:cNvSpPr>
                <a:spLocks noChangeArrowheads="1"/>
              </p:cNvSpPr>
              <p:nvPr/>
            </p:nvSpPr>
            <p:spPr bwMode="auto">
              <a:xfrm>
                <a:off x="1130" y="167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826" name="Oval 1330"/>
              <p:cNvSpPr>
                <a:spLocks noChangeArrowheads="1"/>
              </p:cNvSpPr>
              <p:nvPr/>
            </p:nvSpPr>
            <p:spPr bwMode="auto">
              <a:xfrm>
                <a:off x="1233" y="1690"/>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827" name="Oval 1331"/>
              <p:cNvSpPr>
                <a:spLocks noChangeArrowheads="1"/>
              </p:cNvSpPr>
              <p:nvPr/>
            </p:nvSpPr>
            <p:spPr bwMode="auto">
              <a:xfrm>
                <a:off x="1294" y="161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28" name="Oval 1332"/>
              <p:cNvSpPr>
                <a:spLocks noChangeArrowheads="1"/>
              </p:cNvSpPr>
              <p:nvPr/>
            </p:nvSpPr>
            <p:spPr bwMode="auto">
              <a:xfrm>
                <a:off x="1191" y="1631"/>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29" name="Oval 1333"/>
              <p:cNvSpPr>
                <a:spLocks noChangeArrowheads="1"/>
              </p:cNvSpPr>
              <p:nvPr/>
            </p:nvSpPr>
            <p:spPr bwMode="auto">
              <a:xfrm>
                <a:off x="1212" y="17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830" name="Oval 1334"/>
              <p:cNvSpPr>
                <a:spLocks noChangeArrowheads="1"/>
              </p:cNvSpPr>
              <p:nvPr/>
            </p:nvSpPr>
            <p:spPr bwMode="auto">
              <a:xfrm>
                <a:off x="1191" y="1729"/>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31" name="Oval 1335"/>
              <p:cNvSpPr>
                <a:spLocks noChangeArrowheads="1"/>
              </p:cNvSpPr>
              <p:nvPr/>
            </p:nvSpPr>
            <p:spPr bwMode="auto">
              <a:xfrm>
                <a:off x="1294" y="174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32" name="Oval 1336"/>
              <p:cNvSpPr>
                <a:spLocks noChangeArrowheads="1"/>
              </p:cNvSpPr>
              <p:nvPr/>
            </p:nvSpPr>
            <p:spPr bwMode="auto">
              <a:xfrm>
                <a:off x="1314" y="169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33" name="Oval 1337"/>
              <p:cNvSpPr>
                <a:spLocks noChangeArrowheads="1"/>
              </p:cNvSpPr>
              <p:nvPr/>
            </p:nvSpPr>
            <p:spPr bwMode="auto">
              <a:xfrm>
                <a:off x="1253" y="165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834" name="Oval 1338"/>
              <p:cNvSpPr>
                <a:spLocks noChangeArrowheads="1"/>
              </p:cNvSpPr>
              <p:nvPr/>
            </p:nvSpPr>
            <p:spPr bwMode="auto">
              <a:xfrm>
                <a:off x="1150" y="1593"/>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835" name="Oval 1339"/>
              <p:cNvSpPr>
                <a:spLocks noChangeArrowheads="1"/>
              </p:cNvSpPr>
              <p:nvPr/>
            </p:nvSpPr>
            <p:spPr bwMode="auto">
              <a:xfrm>
                <a:off x="1253" y="153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836" name="Oval 1340"/>
              <p:cNvSpPr>
                <a:spLocks noChangeArrowheads="1"/>
              </p:cNvSpPr>
              <p:nvPr/>
            </p:nvSpPr>
            <p:spPr bwMode="auto">
              <a:xfrm>
                <a:off x="1233" y="157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37" name="Oval 1341"/>
              <p:cNvSpPr>
                <a:spLocks noChangeArrowheads="1"/>
              </p:cNvSpPr>
              <p:nvPr/>
            </p:nvSpPr>
            <p:spPr bwMode="auto">
              <a:xfrm>
                <a:off x="1273" y="157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838" name="Oval 1342"/>
              <p:cNvSpPr>
                <a:spLocks noChangeArrowheads="1"/>
              </p:cNvSpPr>
              <p:nvPr/>
            </p:nvSpPr>
            <p:spPr bwMode="auto">
              <a:xfrm>
                <a:off x="1171"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839" name="Oval 1343"/>
              <p:cNvSpPr>
                <a:spLocks noChangeArrowheads="1"/>
              </p:cNvSpPr>
              <p:nvPr/>
            </p:nvSpPr>
            <p:spPr bwMode="auto">
              <a:xfrm>
                <a:off x="1212"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40" name="Oval 1344"/>
              <p:cNvSpPr>
                <a:spLocks noChangeArrowheads="1"/>
              </p:cNvSpPr>
              <p:nvPr/>
            </p:nvSpPr>
            <p:spPr bwMode="auto">
              <a:xfrm>
                <a:off x="1253" y="178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841" name="Oval 1345"/>
              <p:cNvSpPr>
                <a:spLocks noChangeArrowheads="1"/>
              </p:cNvSpPr>
              <p:nvPr/>
            </p:nvSpPr>
            <p:spPr bwMode="auto">
              <a:xfrm>
                <a:off x="1294" y="169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842" name="Oval 1346"/>
              <p:cNvSpPr>
                <a:spLocks noChangeArrowheads="1"/>
              </p:cNvSpPr>
              <p:nvPr/>
            </p:nvSpPr>
            <p:spPr bwMode="auto">
              <a:xfrm>
                <a:off x="1273"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43" name="Oval 1347"/>
              <p:cNvSpPr>
                <a:spLocks noChangeArrowheads="1"/>
              </p:cNvSpPr>
              <p:nvPr/>
            </p:nvSpPr>
            <p:spPr bwMode="auto">
              <a:xfrm>
                <a:off x="1171" y="172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844" name="Oval 1348"/>
              <p:cNvSpPr>
                <a:spLocks noChangeArrowheads="1"/>
              </p:cNvSpPr>
              <p:nvPr/>
            </p:nvSpPr>
            <p:spPr bwMode="auto">
              <a:xfrm>
                <a:off x="1330" y="156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45" name="Oval 1349"/>
              <p:cNvSpPr>
                <a:spLocks noChangeArrowheads="1"/>
              </p:cNvSpPr>
              <p:nvPr/>
            </p:nvSpPr>
            <p:spPr bwMode="auto">
              <a:xfrm>
                <a:off x="1268" y="158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846" name="Oval 1350"/>
              <p:cNvSpPr>
                <a:spLocks noChangeArrowheads="1"/>
              </p:cNvSpPr>
              <p:nvPr/>
            </p:nvSpPr>
            <p:spPr bwMode="auto">
              <a:xfrm>
                <a:off x="1268" y="150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47" name="Oval 1351"/>
              <p:cNvSpPr>
                <a:spLocks noChangeArrowheads="1"/>
              </p:cNvSpPr>
              <p:nvPr/>
            </p:nvSpPr>
            <p:spPr bwMode="auto">
              <a:xfrm>
                <a:off x="1350" y="1507"/>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848" name="Oval 1352"/>
              <p:cNvSpPr>
                <a:spLocks noChangeArrowheads="1"/>
              </p:cNvSpPr>
              <p:nvPr/>
            </p:nvSpPr>
            <p:spPr bwMode="auto">
              <a:xfrm>
                <a:off x="1309" y="16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49" name="Oval 1353"/>
              <p:cNvSpPr>
                <a:spLocks noChangeArrowheads="1"/>
              </p:cNvSpPr>
              <p:nvPr/>
            </p:nvSpPr>
            <p:spPr bwMode="auto">
              <a:xfrm>
                <a:off x="1227" y="16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850" name="Oval 1354"/>
              <p:cNvSpPr>
                <a:spLocks noChangeArrowheads="1"/>
              </p:cNvSpPr>
              <p:nvPr/>
            </p:nvSpPr>
            <p:spPr bwMode="auto">
              <a:xfrm>
                <a:off x="1268" y="166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851" name="Oval 1355"/>
              <p:cNvSpPr>
                <a:spLocks noChangeArrowheads="1"/>
              </p:cNvSpPr>
              <p:nvPr/>
            </p:nvSpPr>
            <p:spPr bwMode="auto">
              <a:xfrm>
                <a:off x="1248"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52" name="Oval 1356"/>
              <p:cNvSpPr>
                <a:spLocks noChangeArrowheads="1"/>
              </p:cNvSpPr>
              <p:nvPr/>
            </p:nvSpPr>
            <p:spPr bwMode="auto">
              <a:xfrm>
                <a:off x="1207"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53" name="Oval 1357"/>
              <p:cNvSpPr>
                <a:spLocks noChangeArrowheads="1"/>
              </p:cNvSpPr>
              <p:nvPr/>
            </p:nvSpPr>
            <p:spPr bwMode="auto">
              <a:xfrm>
                <a:off x="1309" y="14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854" name="Oval 1358"/>
              <p:cNvSpPr>
                <a:spLocks noChangeArrowheads="1"/>
              </p:cNvSpPr>
              <p:nvPr/>
            </p:nvSpPr>
            <p:spPr bwMode="auto">
              <a:xfrm>
                <a:off x="1227"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55" name="Oval 1359"/>
              <p:cNvSpPr>
                <a:spLocks noChangeArrowheads="1"/>
              </p:cNvSpPr>
              <p:nvPr/>
            </p:nvSpPr>
            <p:spPr bwMode="auto">
              <a:xfrm>
                <a:off x="1207"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56" name="Oval 1360"/>
              <p:cNvSpPr>
                <a:spLocks noChangeArrowheads="1"/>
              </p:cNvSpPr>
              <p:nvPr/>
            </p:nvSpPr>
            <p:spPr bwMode="auto">
              <a:xfrm>
                <a:off x="1227"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57" name="Oval 1361"/>
              <p:cNvSpPr>
                <a:spLocks noChangeArrowheads="1"/>
              </p:cNvSpPr>
              <p:nvPr/>
            </p:nvSpPr>
            <p:spPr bwMode="auto">
              <a:xfrm>
                <a:off x="1248" y="141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58" name="Oval 1362"/>
              <p:cNvSpPr>
                <a:spLocks noChangeArrowheads="1"/>
              </p:cNvSpPr>
              <p:nvPr/>
            </p:nvSpPr>
            <p:spPr bwMode="auto">
              <a:xfrm>
                <a:off x="1268" y="1391"/>
                <a:ext cx="41"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859" name="Oval 1363"/>
              <p:cNvSpPr>
                <a:spLocks noChangeArrowheads="1"/>
              </p:cNvSpPr>
              <p:nvPr/>
            </p:nvSpPr>
            <p:spPr bwMode="auto">
              <a:xfrm>
                <a:off x="1186" y="1527"/>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860" name="Oval 1364"/>
              <p:cNvSpPr>
                <a:spLocks noChangeArrowheads="1"/>
              </p:cNvSpPr>
              <p:nvPr/>
            </p:nvSpPr>
            <p:spPr bwMode="auto">
              <a:xfrm>
                <a:off x="1289" y="1546"/>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861" name="Oval 1365"/>
              <p:cNvSpPr>
                <a:spLocks noChangeArrowheads="1"/>
              </p:cNvSpPr>
              <p:nvPr/>
            </p:nvSpPr>
            <p:spPr bwMode="auto">
              <a:xfrm>
                <a:off x="1350" y="146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62" name="Oval 1366"/>
              <p:cNvSpPr>
                <a:spLocks noChangeArrowheads="1"/>
              </p:cNvSpPr>
              <p:nvPr/>
            </p:nvSpPr>
            <p:spPr bwMode="auto">
              <a:xfrm>
                <a:off x="1248"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63" name="Oval 1367"/>
              <p:cNvSpPr>
                <a:spLocks noChangeArrowheads="1"/>
              </p:cNvSpPr>
              <p:nvPr/>
            </p:nvSpPr>
            <p:spPr bwMode="auto">
              <a:xfrm>
                <a:off x="1268" y="162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864" name="Oval 1368"/>
              <p:cNvSpPr>
                <a:spLocks noChangeArrowheads="1"/>
              </p:cNvSpPr>
              <p:nvPr/>
            </p:nvSpPr>
            <p:spPr bwMode="auto">
              <a:xfrm>
                <a:off x="1248"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65" name="Oval 1369"/>
              <p:cNvSpPr>
                <a:spLocks noChangeArrowheads="1"/>
              </p:cNvSpPr>
              <p:nvPr/>
            </p:nvSpPr>
            <p:spPr bwMode="auto">
              <a:xfrm>
                <a:off x="1350" y="1605"/>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66" name="Oval 1370"/>
              <p:cNvSpPr>
                <a:spLocks noChangeArrowheads="1"/>
              </p:cNvSpPr>
              <p:nvPr/>
            </p:nvSpPr>
            <p:spPr bwMode="auto">
              <a:xfrm>
                <a:off x="1371"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67" name="Oval 1371"/>
              <p:cNvSpPr>
                <a:spLocks noChangeArrowheads="1"/>
              </p:cNvSpPr>
              <p:nvPr/>
            </p:nvSpPr>
            <p:spPr bwMode="auto">
              <a:xfrm>
                <a:off x="1309" y="150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868" name="Oval 1372"/>
              <p:cNvSpPr>
                <a:spLocks noChangeArrowheads="1"/>
              </p:cNvSpPr>
              <p:nvPr/>
            </p:nvSpPr>
            <p:spPr bwMode="auto">
              <a:xfrm>
                <a:off x="1207" y="144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869" name="Oval 1373"/>
              <p:cNvSpPr>
                <a:spLocks noChangeArrowheads="1"/>
              </p:cNvSpPr>
              <p:nvPr/>
            </p:nvSpPr>
            <p:spPr bwMode="auto">
              <a:xfrm>
                <a:off x="1309" y="1391"/>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870" name="Oval 1374"/>
              <p:cNvSpPr>
                <a:spLocks noChangeArrowheads="1"/>
              </p:cNvSpPr>
              <p:nvPr/>
            </p:nvSpPr>
            <p:spPr bwMode="auto">
              <a:xfrm>
                <a:off x="1289" y="14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71" name="Oval 1375"/>
              <p:cNvSpPr>
                <a:spLocks noChangeArrowheads="1"/>
              </p:cNvSpPr>
              <p:nvPr/>
            </p:nvSpPr>
            <p:spPr bwMode="auto">
              <a:xfrm>
                <a:off x="1330" y="14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872" name="Oval 1376"/>
              <p:cNvSpPr>
                <a:spLocks noChangeArrowheads="1"/>
              </p:cNvSpPr>
              <p:nvPr/>
            </p:nvSpPr>
            <p:spPr bwMode="auto">
              <a:xfrm>
                <a:off x="1227" y="150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873" name="Oval 1377"/>
              <p:cNvSpPr>
                <a:spLocks noChangeArrowheads="1"/>
              </p:cNvSpPr>
              <p:nvPr/>
            </p:nvSpPr>
            <p:spPr bwMode="auto">
              <a:xfrm>
                <a:off x="1268"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74" name="Oval 1378"/>
              <p:cNvSpPr>
                <a:spLocks noChangeArrowheads="1"/>
              </p:cNvSpPr>
              <p:nvPr/>
            </p:nvSpPr>
            <p:spPr bwMode="auto">
              <a:xfrm>
                <a:off x="1309" y="164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875" name="Oval 1379"/>
              <p:cNvSpPr>
                <a:spLocks noChangeArrowheads="1"/>
              </p:cNvSpPr>
              <p:nvPr/>
            </p:nvSpPr>
            <p:spPr bwMode="auto">
              <a:xfrm>
                <a:off x="1350" y="1546"/>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876" name="Oval 1380"/>
              <p:cNvSpPr>
                <a:spLocks noChangeArrowheads="1"/>
              </p:cNvSpPr>
              <p:nvPr/>
            </p:nvSpPr>
            <p:spPr bwMode="auto">
              <a:xfrm>
                <a:off x="1330"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77" name="Oval 1381"/>
              <p:cNvSpPr>
                <a:spLocks noChangeArrowheads="1"/>
              </p:cNvSpPr>
              <p:nvPr/>
            </p:nvSpPr>
            <p:spPr bwMode="auto">
              <a:xfrm>
                <a:off x="1227" y="158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878" name="Oval 1382"/>
              <p:cNvSpPr>
                <a:spLocks noChangeArrowheads="1"/>
              </p:cNvSpPr>
              <p:nvPr/>
            </p:nvSpPr>
            <p:spPr bwMode="auto">
              <a:xfrm>
                <a:off x="1188" y="180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79" name="Oval 1383"/>
              <p:cNvSpPr>
                <a:spLocks noChangeArrowheads="1"/>
              </p:cNvSpPr>
              <p:nvPr/>
            </p:nvSpPr>
            <p:spPr bwMode="auto">
              <a:xfrm>
                <a:off x="1127" y="18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880" name="Oval 1384"/>
              <p:cNvSpPr>
                <a:spLocks noChangeArrowheads="1"/>
              </p:cNvSpPr>
              <p:nvPr/>
            </p:nvSpPr>
            <p:spPr bwMode="auto">
              <a:xfrm>
                <a:off x="1127" y="174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81" name="Oval 1385"/>
              <p:cNvSpPr>
                <a:spLocks noChangeArrowheads="1"/>
              </p:cNvSpPr>
              <p:nvPr/>
            </p:nvSpPr>
            <p:spPr bwMode="auto">
              <a:xfrm>
                <a:off x="1209"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882" name="Oval 1386"/>
              <p:cNvSpPr>
                <a:spLocks noChangeArrowheads="1"/>
              </p:cNvSpPr>
              <p:nvPr/>
            </p:nvSpPr>
            <p:spPr bwMode="auto">
              <a:xfrm>
                <a:off x="1168" y="186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83" name="Oval 1387"/>
              <p:cNvSpPr>
                <a:spLocks noChangeArrowheads="1"/>
              </p:cNvSpPr>
              <p:nvPr/>
            </p:nvSpPr>
            <p:spPr bwMode="auto">
              <a:xfrm>
                <a:off x="1086" y="186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884" name="Oval 1388"/>
              <p:cNvSpPr>
                <a:spLocks noChangeArrowheads="1"/>
              </p:cNvSpPr>
              <p:nvPr/>
            </p:nvSpPr>
            <p:spPr bwMode="auto">
              <a:xfrm>
                <a:off x="1107"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85" name="Oval 1389"/>
              <p:cNvSpPr>
                <a:spLocks noChangeArrowheads="1"/>
              </p:cNvSpPr>
              <p:nvPr/>
            </p:nvSpPr>
            <p:spPr bwMode="auto">
              <a:xfrm>
                <a:off x="1065" y="1727"/>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86" name="Oval 1390"/>
              <p:cNvSpPr>
                <a:spLocks noChangeArrowheads="1"/>
              </p:cNvSpPr>
              <p:nvPr/>
            </p:nvSpPr>
            <p:spPr bwMode="auto">
              <a:xfrm>
                <a:off x="1168" y="170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887" name="Oval 1391"/>
              <p:cNvSpPr>
                <a:spLocks noChangeArrowheads="1"/>
              </p:cNvSpPr>
              <p:nvPr/>
            </p:nvSpPr>
            <p:spPr bwMode="auto">
              <a:xfrm>
                <a:off x="1086"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88" name="Oval 1392"/>
              <p:cNvSpPr>
                <a:spLocks noChangeArrowheads="1"/>
              </p:cNvSpPr>
              <p:nvPr/>
            </p:nvSpPr>
            <p:spPr bwMode="auto">
              <a:xfrm>
                <a:off x="1065" y="182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89" name="Oval 1393"/>
              <p:cNvSpPr>
                <a:spLocks noChangeArrowheads="1"/>
              </p:cNvSpPr>
              <p:nvPr/>
            </p:nvSpPr>
            <p:spPr bwMode="auto">
              <a:xfrm>
                <a:off x="1086"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90" name="Oval 1394"/>
              <p:cNvSpPr>
                <a:spLocks noChangeArrowheads="1"/>
              </p:cNvSpPr>
              <p:nvPr/>
            </p:nvSpPr>
            <p:spPr bwMode="auto">
              <a:xfrm>
                <a:off x="1107" y="16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91" name="Oval 1395"/>
              <p:cNvSpPr>
                <a:spLocks noChangeArrowheads="1"/>
              </p:cNvSpPr>
              <p:nvPr/>
            </p:nvSpPr>
            <p:spPr bwMode="auto">
              <a:xfrm>
                <a:off x="1127" y="1630"/>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892" name="Oval 1396"/>
              <p:cNvSpPr>
                <a:spLocks noChangeArrowheads="1"/>
              </p:cNvSpPr>
              <p:nvPr/>
            </p:nvSpPr>
            <p:spPr bwMode="auto">
              <a:xfrm>
                <a:off x="1045" y="1766"/>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893" name="Oval 1397"/>
              <p:cNvSpPr>
                <a:spLocks noChangeArrowheads="1"/>
              </p:cNvSpPr>
              <p:nvPr/>
            </p:nvSpPr>
            <p:spPr bwMode="auto">
              <a:xfrm>
                <a:off x="1148" y="1786"/>
                <a:ext cx="40"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894" name="Oval 1398"/>
              <p:cNvSpPr>
                <a:spLocks noChangeArrowheads="1"/>
              </p:cNvSpPr>
              <p:nvPr/>
            </p:nvSpPr>
            <p:spPr bwMode="auto">
              <a:xfrm>
                <a:off x="1209" y="170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95" name="Oval 1399"/>
              <p:cNvSpPr>
                <a:spLocks noChangeArrowheads="1"/>
              </p:cNvSpPr>
              <p:nvPr/>
            </p:nvSpPr>
            <p:spPr bwMode="auto">
              <a:xfrm>
                <a:off x="1107" y="172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96" name="Oval 1400"/>
              <p:cNvSpPr>
                <a:spLocks noChangeArrowheads="1"/>
              </p:cNvSpPr>
              <p:nvPr/>
            </p:nvSpPr>
            <p:spPr bwMode="auto">
              <a:xfrm>
                <a:off x="1127" y="186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897" name="Oval 1401"/>
              <p:cNvSpPr>
                <a:spLocks noChangeArrowheads="1"/>
              </p:cNvSpPr>
              <p:nvPr/>
            </p:nvSpPr>
            <p:spPr bwMode="auto">
              <a:xfrm>
                <a:off x="1107" y="18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98" name="Oval 1402"/>
              <p:cNvSpPr>
                <a:spLocks noChangeArrowheads="1"/>
              </p:cNvSpPr>
              <p:nvPr/>
            </p:nvSpPr>
            <p:spPr bwMode="auto">
              <a:xfrm>
                <a:off x="1209" y="184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899" name="Oval 1403"/>
              <p:cNvSpPr>
                <a:spLocks noChangeArrowheads="1"/>
              </p:cNvSpPr>
              <p:nvPr/>
            </p:nvSpPr>
            <p:spPr bwMode="auto">
              <a:xfrm>
                <a:off x="1230"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00" name="Oval 1404"/>
              <p:cNvSpPr>
                <a:spLocks noChangeArrowheads="1"/>
              </p:cNvSpPr>
              <p:nvPr/>
            </p:nvSpPr>
            <p:spPr bwMode="auto">
              <a:xfrm>
                <a:off x="1168" y="174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901" name="Oval 1405"/>
              <p:cNvSpPr>
                <a:spLocks noChangeArrowheads="1"/>
              </p:cNvSpPr>
              <p:nvPr/>
            </p:nvSpPr>
            <p:spPr bwMode="auto">
              <a:xfrm>
                <a:off x="1065" y="1688"/>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902" name="Oval 1406"/>
              <p:cNvSpPr>
                <a:spLocks noChangeArrowheads="1"/>
              </p:cNvSpPr>
              <p:nvPr/>
            </p:nvSpPr>
            <p:spPr bwMode="auto">
              <a:xfrm>
                <a:off x="1168" y="163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903" name="Oval 1407"/>
              <p:cNvSpPr>
                <a:spLocks noChangeArrowheads="1"/>
              </p:cNvSpPr>
              <p:nvPr/>
            </p:nvSpPr>
            <p:spPr bwMode="auto">
              <a:xfrm>
                <a:off x="1148" y="166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04" name="Oval 1408"/>
              <p:cNvSpPr>
                <a:spLocks noChangeArrowheads="1"/>
              </p:cNvSpPr>
              <p:nvPr/>
            </p:nvSpPr>
            <p:spPr bwMode="auto">
              <a:xfrm>
                <a:off x="1188" y="1669"/>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905" name="Oval 1409"/>
              <p:cNvSpPr>
                <a:spLocks noChangeArrowheads="1"/>
              </p:cNvSpPr>
              <p:nvPr/>
            </p:nvSpPr>
            <p:spPr bwMode="auto">
              <a:xfrm>
                <a:off x="1086"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906" name="Oval 1410"/>
              <p:cNvSpPr>
                <a:spLocks noChangeArrowheads="1"/>
              </p:cNvSpPr>
              <p:nvPr/>
            </p:nvSpPr>
            <p:spPr bwMode="auto">
              <a:xfrm>
                <a:off x="1127"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07" name="Oval 1411"/>
              <p:cNvSpPr>
                <a:spLocks noChangeArrowheads="1"/>
              </p:cNvSpPr>
              <p:nvPr/>
            </p:nvSpPr>
            <p:spPr bwMode="auto">
              <a:xfrm>
                <a:off x="1168" y="188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908" name="Oval 1412"/>
              <p:cNvSpPr>
                <a:spLocks noChangeArrowheads="1"/>
              </p:cNvSpPr>
              <p:nvPr/>
            </p:nvSpPr>
            <p:spPr bwMode="auto">
              <a:xfrm>
                <a:off x="1209" y="1786"/>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909" name="Oval 1413"/>
              <p:cNvSpPr>
                <a:spLocks noChangeArrowheads="1"/>
              </p:cNvSpPr>
              <p:nvPr/>
            </p:nvSpPr>
            <p:spPr bwMode="auto">
              <a:xfrm>
                <a:off x="1188" y="168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10" name="Oval 1414"/>
              <p:cNvSpPr>
                <a:spLocks noChangeArrowheads="1"/>
              </p:cNvSpPr>
              <p:nvPr/>
            </p:nvSpPr>
            <p:spPr bwMode="auto">
              <a:xfrm>
                <a:off x="1086" y="1824"/>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911" name="Oval 1415"/>
              <p:cNvSpPr>
                <a:spLocks noChangeArrowheads="1"/>
              </p:cNvSpPr>
              <p:nvPr/>
            </p:nvSpPr>
            <p:spPr bwMode="auto">
              <a:xfrm>
                <a:off x="1245"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12" name="Oval 1416"/>
              <p:cNvSpPr>
                <a:spLocks noChangeArrowheads="1"/>
              </p:cNvSpPr>
              <p:nvPr/>
            </p:nvSpPr>
            <p:spPr bwMode="auto">
              <a:xfrm>
                <a:off x="1184" y="1489"/>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913" name="Oval 1417"/>
              <p:cNvSpPr>
                <a:spLocks noChangeArrowheads="1"/>
              </p:cNvSpPr>
              <p:nvPr/>
            </p:nvSpPr>
            <p:spPr bwMode="auto">
              <a:xfrm>
                <a:off x="1184" y="1411"/>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14" name="Oval 1418"/>
              <p:cNvSpPr>
                <a:spLocks noChangeArrowheads="1"/>
              </p:cNvSpPr>
              <p:nvPr/>
            </p:nvSpPr>
            <p:spPr bwMode="auto">
              <a:xfrm>
                <a:off x="1266"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915" name="Oval 1419"/>
              <p:cNvSpPr>
                <a:spLocks noChangeArrowheads="1"/>
              </p:cNvSpPr>
              <p:nvPr/>
            </p:nvSpPr>
            <p:spPr bwMode="auto">
              <a:xfrm>
                <a:off x="1224" y="152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16" name="Oval 1420"/>
              <p:cNvSpPr>
                <a:spLocks noChangeArrowheads="1"/>
              </p:cNvSpPr>
              <p:nvPr/>
            </p:nvSpPr>
            <p:spPr bwMode="auto">
              <a:xfrm>
                <a:off x="1142" y="152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917" name="Oval 1421"/>
              <p:cNvSpPr>
                <a:spLocks noChangeArrowheads="1"/>
              </p:cNvSpPr>
              <p:nvPr/>
            </p:nvSpPr>
            <p:spPr bwMode="auto">
              <a:xfrm>
                <a:off x="1184" y="1567"/>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918" name="Oval 1422"/>
              <p:cNvSpPr>
                <a:spLocks noChangeArrowheads="1"/>
              </p:cNvSpPr>
              <p:nvPr/>
            </p:nvSpPr>
            <p:spPr bwMode="auto">
              <a:xfrm>
                <a:off x="1163"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19" name="Oval 1423"/>
              <p:cNvSpPr>
                <a:spLocks noChangeArrowheads="1"/>
              </p:cNvSpPr>
              <p:nvPr/>
            </p:nvSpPr>
            <p:spPr bwMode="auto">
              <a:xfrm>
                <a:off x="1122"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20" name="Oval 1424"/>
              <p:cNvSpPr>
                <a:spLocks noChangeArrowheads="1"/>
              </p:cNvSpPr>
              <p:nvPr/>
            </p:nvSpPr>
            <p:spPr bwMode="auto">
              <a:xfrm>
                <a:off x="1224" y="1373"/>
                <a:ext cx="42"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921" name="Oval 1425"/>
              <p:cNvSpPr>
                <a:spLocks noChangeArrowheads="1"/>
              </p:cNvSpPr>
              <p:nvPr/>
            </p:nvSpPr>
            <p:spPr bwMode="auto">
              <a:xfrm>
                <a:off x="1142"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22" name="Oval 1426"/>
              <p:cNvSpPr>
                <a:spLocks noChangeArrowheads="1"/>
              </p:cNvSpPr>
              <p:nvPr/>
            </p:nvSpPr>
            <p:spPr bwMode="auto">
              <a:xfrm>
                <a:off x="1122"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23" name="Oval 1427"/>
              <p:cNvSpPr>
                <a:spLocks noChangeArrowheads="1"/>
              </p:cNvSpPr>
              <p:nvPr/>
            </p:nvSpPr>
            <p:spPr bwMode="auto">
              <a:xfrm>
                <a:off x="1142" y="1353"/>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24" name="Oval 1428"/>
              <p:cNvSpPr>
                <a:spLocks noChangeArrowheads="1"/>
              </p:cNvSpPr>
              <p:nvPr/>
            </p:nvSpPr>
            <p:spPr bwMode="auto">
              <a:xfrm>
                <a:off x="1163"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25" name="Oval 1429"/>
              <p:cNvSpPr>
                <a:spLocks noChangeArrowheads="1"/>
              </p:cNvSpPr>
              <p:nvPr/>
            </p:nvSpPr>
            <p:spPr bwMode="auto">
              <a:xfrm>
                <a:off x="1184" y="1295"/>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926" name="Oval 1430"/>
              <p:cNvSpPr>
                <a:spLocks noChangeArrowheads="1"/>
              </p:cNvSpPr>
              <p:nvPr/>
            </p:nvSpPr>
            <p:spPr bwMode="auto">
              <a:xfrm>
                <a:off x="1101" y="1431"/>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927" name="Oval 1431"/>
              <p:cNvSpPr>
                <a:spLocks noChangeArrowheads="1"/>
              </p:cNvSpPr>
              <p:nvPr/>
            </p:nvSpPr>
            <p:spPr bwMode="auto">
              <a:xfrm>
                <a:off x="1204"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928" name="Oval 1432"/>
              <p:cNvSpPr>
                <a:spLocks noChangeArrowheads="1"/>
              </p:cNvSpPr>
              <p:nvPr/>
            </p:nvSpPr>
            <p:spPr bwMode="auto">
              <a:xfrm>
                <a:off x="1266"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29" name="Oval 1433"/>
              <p:cNvSpPr>
                <a:spLocks noChangeArrowheads="1"/>
              </p:cNvSpPr>
              <p:nvPr/>
            </p:nvSpPr>
            <p:spPr bwMode="auto">
              <a:xfrm>
                <a:off x="1163"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30" name="Oval 1434"/>
              <p:cNvSpPr>
                <a:spLocks noChangeArrowheads="1"/>
              </p:cNvSpPr>
              <p:nvPr/>
            </p:nvSpPr>
            <p:spPr bwMode="auto">
              <a:xfrm>
                <a:off x="1184" y="1528"/>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931" name="Oval 1435"/>
              <p:cNvSpPr>
                <a:spLocks noChangeArrowheads="1"/>
              </p:cNvSpPr>
              <p:nvPr/>
            </p:nvSpPr>
            <p:spPr bwMode="auto">
              <a:xfrm>
                <a:off x="1163"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32" name="Oval 1436"/>
              <p:cNvSpPr>
                <a:spLocks noChangeArrowheads="1"/>
              </p:cNvSpPr>
              <p:nvPr/>
            </p:nvSpPr>
            <p:spPr bwMode="auto">
              <a:xfrm>
                <a:off x="1266"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33" name="Oval 1437"/>
              <p:cNvSpPr>
                <a:spLocks noChangeArrowheads="1"/>
              </p:cNvSpPr>
              <p:nvPr/>
            </p:nvSpPr>
            <p:spPr bwMode="auto">
              <a:xfrm>
                <a:off x="1286"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34" name="Oval 1438"/>
              <p:cNvSpPr>
                <a:spLocks noChangeArrowheads="1"/>
              </p:cNvSpPr>
              <p:nvPr/>
            </p:nvSpPr>
            <p:spPr bwMode="auto">
              <a:xfrm>
                <a:off x="1224" y="141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935" name="Oval 1439"/>
              <p:cNvSpPr>
                <a:spLocks noChangeArrowheads="1"/>
              </p:cNvSpPr>
              <p:nvPr/>
            </p:nvSpPr>
            <p:spPr bwMode="auto">
              <a:xfrm>
                <a:off x="1122"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936" name="Oval 1440"/>
              <p:cNvSpPr>
                <a:spLocks noChangeArrowheads="1"/>
              </p:cNvSpPr>
              <p:nvPr/>
            </p:nvSpPr>
            <p:spPr bwMode="auto">
              <a:xfrm>
                <a:off x="1224" y="1295"/>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937" name="Oval 1441"/>
              <p:cNvSpPr>
                <a:spLocks noChangeArrowheads="1"/>
              </p:cNvSpPr>
              <p:nvPr/>
            </p:nvSpPr>
            <p:spPr bwMode="auto">
              <a:xfrm>
                <a:off x="1204"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38" name="Oval 1442"/>
              <p:cNvSpPr>
                <a:spLocks noChangeArrowheads="1"/>
              </p:cNvSpPr>
              <p:nvPr/>
            </p:nvSpPr>
            <p:spPr bwMode="auto">
              <a:xfrm>
                <a:off x="1245"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939" name="Oval 1443"/>
              <p:cNvSpPr>
                <a:spLocks noChangeArrowheads="1"/>
              </p:cNvSpPr>
              <p:nvPr/>
            </p:nvSpPr>
            <p:spPr bwMode="auto">
              <a:xfrm>
                <a:off x="1142" y="1411"/>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940" name="Oval 1444"/>
              <p:cNvSpPr>
                <a:spLocks noChangeArrowheads="1"/>
              </p:cNvSpPr>
              <p:nvPr/>
            </p:nvSpPr>
            <p:spPr bwMode="auto">
              <a:xfrm>
                <a:off x="1184" y="1450"/>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41" name="Oval 1445"/>
              <p:cNvSpPr>
                <a:spLocks noChangeArrowheads="1"/>
              </p:cNvSpPr>
              <p:nvPr/>
            </p:nvSpPr>
            <p:spPr bwMode="auto">
              <a:xfrm>
                <a:off x="1224" y="154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942" name="Oval 1446"/>
              <p:cNvSpPr>
                <a:spLocks noChangeArrowheads="1"/>
              </p:cNvSpPr>
              <p:nvPr/>
            </p:nvSpPr>
            <p:spPr bwMode="auto">
              <a:xfrm>
                <a:off x="1266"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943" name="Oval 1447"/>
              <p:cNvSpPr>
                <a:spLocks noChangeArrowheads="1"/>
              </p:cNvSpPr>
              <p:nvPr/>
            </p:nvSpPr>
            <p:spPr bwMode="auto">
              <a:xfrm>
                <a:off x="1245"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44" name="Oval 1448"/>
              <p:cNvSpPr>
                <a:spLocks noChangeArrowheads="1"/>
              </p:cNvSpPr>
              <p:nvPr/>
            </p:nvSpPr>
            <p:spPr bwMode="auto">
              <a:xfrm>
                <a:off x="1142" y="148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grpSp>
      </p:grpSp>
      <p:grpSp>
        <p:nvGrpSpPr>
          <p:cNvPr id="235945" name="Group 1449"/>
          <p:cNvGrpSpPr>
            <a:grpSpLocks/>
          </p:cNvGrpSpPr>
          <p:nvPr/>
        </p:nvGrpSpPr>
        <p:grpSpPr bwMode="auto">
          <a:xfrm>
            <a:off x="914400" y="2819400"/>
            <a:ext cx="304800" cy="520700"/>
            <a:chOff x="4032" y="3264"/>
            <a:chExt cx="528" cy="472"/>
          </a:xfrm>
        </p:grpSpPr>
        <p:sp>
          <p:nvSpPr>
            <p:cNvPr id="235946" name="Oval 1450"/>
            <p:cNvSpPr>
              <a:spLocks noChangeArrowheads="1"/>
            </p:cNvSpPr>
            <p:nvPr/>
          </p:nvSpPr>
          <p:spPr bwMode="auto">
            <a:xfrm>
              <a:off x="4032" y="3264"/>
              <a:ext cx="528" cy="472"/>
            </a:xfrm>
            <a:prstGeom prst="ellipse">
              <a:avLst/>
            </a:prstGeom>
            <a:noFill/>
            <a:ln w="19050">
              <a:solidFill>
                <a:schemeClr val="tx1"/>
              </a:solidFill>
              <a:round/>
              <a:headEnd/>
              <a:tailEnd/>
            </a:ln>
            <a:effectLst/>
          </p:spPr>
          <p:txBody>
            <a:bodyPr wrap="none" anchor="ctr"/>
            <a:lstStyle/>
            <a:p>
              <a:endParaRPr lang="en-US"/>
            </a:p>
          </p:txBody>
        </p:sp>
        <p:sp>
          <p:nvSpPr>
            <p:cNvPr id="235947" name="Oval 1451"/>
            <p:cNvSpPr>
              <a:spLocks noChangeArrowheads="1"/>
            </p:cNvSpPr>
            <p:nvPr/>
          </p:nvSpPr>
          <p:spPr bwMode="auto">
            <a:xfrm>
              <a:off x="4449" y="3637"/>
              <a:ext cx="24" cy="22"/>
            </a:xfrm>
            <a:prstGeom prst="ellipse">
              <a:avLst/>
            </a:prstGeom>
            <a:solidFill>
              <a:srgbClr val="FF0000"/>
            </a:solidFill>
            <a:ln w="12700">
              <a:solidFill>
                <a:schemeClr val="tx1"/>
              </a:solidFill>
              <a:round/>
              <a:headEnd/>
              <a:tailEnd/>
            </a:ln>
            <a:effectLst/>
          </p:spPr>
          <p:txBody>
            <a:bodyPr wrap="none" anchor="ctr"/>
            <a:lstStyle/>
            <a:p>
              <a:endParaRPr lang="en-US"/>
            </a:p>
          </p:txBody>
        </p:sp>
        <p:grpSp>
          <p:nvGrpSpPr>
            <p:cNvPr id="235948" name="Group 1452"/>
            <p:cNvGrpSpPr>
              <a:grpSpLocks/>
            </p:cNvGrpSpPr>
            <p:nvPr/>
          </p:nvGrpSpPr>
          <p:grpSpPr bwMode="auto">
            <a:xfrm>
              <a:off x="4046" y="3286"/>
              <a:ext cx="505" cy="430"/>
              <a:chOff x="875" y="1295"/>
              <a:chExt cx="537" cy="627"/>
            </a:xfrm>
          </p:grpSpPr>
          <p:sp>
            <p:nvSpPr>
              <p:cNvPr id="235949" name="Oval 1453"/>
              <p:cNvSpPr>
                <a:spLocks noChangeArrowheads="1"/>
              </p:cNvSpPr>
              <p:nvPr/>
            </p:nvSpPr>
            <p:spPr bwMode="auto">
              <a:xfrm>
                <a:off x="1019" y="154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50" name="Oval 1454"/>
              <p:cNvSpPr>
                <a:spLocks noChangeArrowheads="1"/>
              </p:cNvSpPr>
              <p:nvPr/>
            </p:nvSpPr>
            <p:spPr bwMode="auto">
              <a:xfrm>
                <a:off x="958" y="1561"/>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951" name="Oval 1455"/>
              <p:cNvSpPr>
                <a:spLocks noChangeArrowheads="1"/>
              </p:cNvSpPr>
              <p:nvPr/>
            </p:nvSpPr>
            <p:spPr bwMode="auto">
              <a:xfrm>
                <a:off x="958" y="148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52" name="Oval 1456"/>
              <p:cNvSpPr>
                <a:spLocks noChangeArrowheads="1"/>
              </p:cNvSpPr>
              <p:nvPr/>
            </p:nvSpPr>
            <p:spPr bwMode="auto">
              <a:xfrm>
                <a:off x="1039"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953" name="Oval 1457"/>
              <p:cNvSpPr>
                <a:spLocks noChangeArrowheads="1"/>
              </p:cNvSpPr>
              <p:nvPr/>
            </p:nvSpPr>
            <p:spPr bwMode="auto">
              <a:xfrm>
                <a:off x="998" y="160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54" name="Oval 1458"/>
              <p:cNvSpPr>
                <a:spLocks noChangeArrowheads="1"/>
              </p:cNvSpPr>
              <p:nvPr/>
            </p:nvSpPr>
            <p:spPr bwMode="auto">
              <a:xfrm>
                <a:off x="916" y="1600"/>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955" name="Oval 1459"/>
              <p:cNvSpPr>
                <a:spLocks noChangeArrowheads="1"/>
              </p:cNvSpPr>
              <p:nvPr/>
            </p:nvSpPr>
            <p:spPr bwMode="auto">
              <a:xfrm>
                <a:off x="958" y="1639"/>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956" name="Oval 1460"/>
              <p:cNvSpPr>
                <a:spLocks noChangeArrowheads="1"/>
              </p:cNvSpPr>
              <p:nvPr/>
            </p:nvSpPr>
            <p:spPr bwMode="auto">
              <a:xfrm>
                <a:off x="937"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57" name="Oval 1461"/>
              <p:cNvSpPr>
                <a:spLocks noChangeArrowheads="1"/>
              </p:cNvSpPr>
              <p:nvPr/>
            </p:nvSpPr>
            <p:spPr bwMode="auto">
              <a:xfrm>
                <a:off x="896"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58" name="Oval 1462"/>
              <p:cNvSpPr>
                <a:spLocks noChangeArrowheads="1"/>
              </p:cNvSpPr>
              <p:nvPr/>
            </p:nvSpPr>
            <p:spPr bwMode="auto">
              <a:xfrm>
                <a:off x="998" y="144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959" name="Oval 1463"/>
              <p:cNvSpPr>
                <a:spLocks noChangeArrowheads="1"/>
              </p:cNvSpPr>
              <p:nvPr/>
            </p:nvSpPr>
            <p:spPr bwMode="auto">
              <a:xfrm>
                <a:off x="916" y="1522"/>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60" name="Oval 1464"/>
              <p:cNvSpPr>
                <a:spLocks noChangeArrowheads="1"/>
              </p:cNvSpPr>
              <p:nvPr/>
            </p:nvSpPr>
            <p:spPr bwMode="auto">
              <a:xfrm>
                <a:off x="896"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61" name="Oval 1465"/>
              <p:cNvSpPr>
                <a:spLocks noChangeArrowheads="1"/>
              </p:cNvSpPr>
              <p:nvPr/>
            </p:nvSpPr>
            <p:spPr bwMode="auto">
              <a:xfrm>
                <a:off x="916" y="142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62" name="Oval 1466"/>
              <p:cNvSpPr>
                <a:spLocks noChangeArrowheads="1"/>
              </p:cNvSpPr>
              <p:nvPr/>
            </p:nvSpPr>
            <p:spPr bwMode="auto">
              <a:xfrm>
                <a:off x="937" y="138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63" name="Oval 1467"/>
              <p:cNvSpPr>
                <a:spLocks noChangeArrowheads="1"/>
              </p:cNvSpPr>
              <p:nvPr/>
            </p:nvSpPr>
            <p:spPr bwMode="auto">
              <a:xfrm>
                <a:off x="958" y="136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964" name="Oval 1468"/>
              <p:cNvSpPr>
                <a:spLocks noChangeArrowheads="1"/>
              </p:cNvSpPr>
              <p:nvPr/>
            </p:nvSpPr>
            <p:spPr bwMode="auto">
              <a:xfrm>
                <a:off x="875" y="150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965" name="Oval 1469"/>
              <p:cNvSpPr>
                <a:spLocks noChangeArrowheads="1"/>
              </p:cNvSpPr>
              <p:nvPr/>
            </p:nvSpPr>
            <p:spPr bwMode="auto">
              <a:xfrm>
                <a:off x="978" y="1522"/>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966" name="Oval 1470"/>
              <p:cNvSpPr>
                <a:spLocks noChangeArrowheads="1"/>
              </p:cNvSpPr>
              <p:nvPr/>
            </p:nvSpPr>
            <p:spPr bwMode="auto">
              <a:xfrm>
                <a:off x="1039" y="144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67" name="Oval 1471"/>
              <p:cNvSpPr>
                <a:spLocks noChangeArrowheads="1"/>
              </p:cNvSpPr>
              <p:nvPr/>
            </p:nvSpPr>
            <p:spPr bwMode="auto">
              <a:xfrm>
                <a:off x="937"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68" name="Oval 1472"/>
              <p:cNvSpPr>
                <a:spLocks noChangeArrowheads="1"/>
              </p:cNvSpPr>
              <p:nvPr/>
            </p:nvSpPr>
            <p:spPr bwMode="auto">
              <a:xfrm>
                <a:off x="958" y="1600"/>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969" name="Oval 1473"/>
              <p:cNvSpPr>
                <a:spLocks noChangeArrowheads="1"/>
              </p:cNvSpPr>
              <p:nvPr/>
            </p:nvSpPr>
            <p:spPr bwMode="auto">
              <a:xfrm>
                <a:off x="937"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70" name="Oval 1474"/>
              <p:cNvSpPr>
                <a:spLocks noChangeArrowheads="1"/>
              </p:cNvSpPr>
              <p:nvPr/>
            </p:nvSpPr>
            <p:spPr bwMode="auto">
              <a:xfrm>
                <a:off x="1039" y="1581"/>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71" name="Oval 1475"/>
              <p:cNvSpPr>
                <a:spLocks noChangeArrowheads="1"/>
              </p:cNvSpPr>
              <p:nvPr/>
            </p:nvSpPr>
            <p:spPr bwMode="auto">
              <a:xfrm>
                <a:off x="1060" y="152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72" name="Oval 1476"/>
              <p:cNvSpPr>
                <a:spLocks noChangeArrowheads="1"/>
              </p:cNvSpPr>
              <p:nvPr/>
            </p:nvSpPr>
            <p:spPr bwMode="auto">
              <a:xfrm>
                <a:off x="998" y="148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973" name="Oval 1477"/>
              <p:cNvSpPr>
                <a:spLocks noChangeArrowheads="1"/>
              </p:cNvSpPr>
              <p:nvPr/>
            </p:nvSpPr>
            <p:spPr bwMode="auto">
              <a:xfrm>
                <a:off x="896" y="142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974" name="Oval 1478"/>
              <p:cNvSpPr>
                <a:spLocks noChangeArrowheads="1"/>
              </p:cNvSpPr>
              <p:nvPr/>
            </p:nvSpPr>
            <p:spPr bwMode="auto">
              <a:xfrm>
                <a:off x="998" y="1367"/>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975" name="Oval 1479"/>
              <p:cNvSpPr>
                <a:spLocks noChangeArrowheads="1"/>
              </p:cNvSpPr>
              <p:nvPr/>
            </p:nvSpPr>
            <p:spPr bwMode="auto">
              <a:xfrm>
                <a:off x="978" y="140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76" name="Oval 1480"/>
              <p:cNvSpPr>
                <a:spLocks noChangeArrowheads="1"/>
              </p:cNvSpPr>
              <p:nvPr/>
            </p:nvSpPr>
            <p:spPr bwMode="auto">
              <a:xfrm>
                <a:off x="1019" y="140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977" name="Oval 1481"/>
              <p:cNvSpPr>
                <a:spLocks noChangeArrowheads="1"/>
              </p:cNvSpPr>
              <p:nvPr/>
            </p:nvSpPr>
            <p:spPr bwMode="auto">
              <a:xfrm>
                <a:off x="916"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978" name="Oval 1482"/>
              <p:cNvSpPr>
                <a:spLocks noChangeArrowheads="1"/>
              </p:cNvSpPr>
              <p:nvPr/>
            </p:nvSpPr>
            <p:spPr bwMode="auto">
              <a:xfrm>
                <a:off x="958" y="1522"/>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79" name="Oval 1483"/>
              <p:cNvSpPr>
                <a:spLocks noChangeArrowheads="1"/>
              </p:cNvSpPr>
              <p:nvPr/>
            </p:nvSpPr>
            <p:spPr bwMode="auto">
              <a:xfrm>
                <a:off x="998" y="161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980" name="Oval 1484"/>
              <p:cNvSpPr>
                <a:spLocks noChangeArrowheads="1"/>
              </p:cNvSpPr>
              <p:nvPr/>
            </p:nvSpPr>
            <p:spPr bwMode="auto">
              <a:xfrm>
                <a:off x="1039" y="152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981" name="Oval 1485"/>
              <p:cNvSpPr>
                <a:spLocks noChangeArrowheads="1"/>
              </p:cNvSpPr>
              <p:nvPr/>
            </p:nvSpPr>
            <p:spPr bwMode="auto">
              <a:xfrm>
                <a:off x="1019"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82" name="Oval 1486"/>
              <p:cNvSpPr>
                <a:spLocks noChangeArrowheads="1"/>
              </p:cNvSpPr>
              <p:nvPr/>
            </p:nvSpPr>
            <p:spPr bwMode="auto">
              <a:xfrm>
                <a:off x="916" y="156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983" name="Oval 1487"/>
              <p:cNvSpPr>
                <a:spLocks noChangeArrowheads="1"/>
              </p:cNvSpPr>
              <p:nvPr/>
            </p:nvSpPr>
            <p:spPr bwMode="auto">
              <a:xfrm>
                <a:off x="1160"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84" name="Oval 1488"/>
              <p:cNvSpPr>
                <a:spLocks noChangeArrowheads="1"/>
              </p:cNvSpPr>
              <p:nvPr/>
            </p:nvSpPr>
            <p:spPr bwMode="auto">
              <a:xfrm>
                <a:off x="1099" y="148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985" name="Oval 1489"/>
              <p:cNvSpPr>
                <a:spLocks noChangeArrowheads="1"/>
              </p:cNvSpPr>
              <p:nvPr/>
            </p:nvSpPr>
            <p:spPr bwMode="auto">
              <a:xfrm>
                <a:off x="1099" y="141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86" name="Oval 1490"/>
              <p:cNvSpPr>
                <a:spLocks noChangeArrowheads="1"/>
              </p:cNvSpPr>
              <p:nvPr/>
            </p:nvSpPr>
            <p:spPr bwMode="auto">
              <a:xfrm>
                <a:off x="1181"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987" name="Oval 1491"/>
              <p:cNvSpPr>
                <a:spLocks noChangeArrowheads="1"/>
              </p:cNvSpPr>
              <p:nvPr/>
            </p:nvSpPr>
            <p:spPr bwMode="auto">
              <a:xfrm>
                <a:off x="1140" y="152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88" name="Oval 1492"/>
              <p:cNvSpPr>
                <a:spLocks noChangeArrowheads="1"/>
              </p:cNvSpPr>
              <p:nvPr/>
            </p:nvSpPr>
            <p:spPr bwMode="auto">
              <a:xfrm>
                <a:off x="1058" y="152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989" name="Oval 1493"/>
              <p:cNvSpPr>
                <a:spLocks noChangeArrowheads="1"/>
              </p:cNvSpPr>
              <p:nvPr/>
            </p:nvSpPr>
            <p:spPr bwMode="auto">
              <a:xfrm>
                <a:off x="1099" y="156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5990" name="Oval 1494"/>
              <p:cNvSpPr>
                <a:spLocks noChangeArrowheads="1"/>
              </p:cNvSpPr>
              <p:nvPr/>
            </p:nvSpPr>
            <p:spPr bwMode="auto">
              <a:xfrm>
                <a:off x="107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91" name="Oval 1495"/>
              <p:cNvSpPr>
                <a:spLocks noChangeArrowheads="1"/>
              </p:cNvSpPr>
              <p:nvPr/>
            </p:nvSpPr>
            <p:spPr bwMode="auto">
              <a:xfrm>
                <a:off x="1037"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92" name="Oval 1496"/>
              <p:cNvSpPr>
                <a:spLocks noChangeArrowheads="1"/>
              </p:cNvSpPr>
              <p:nvPr/>
            </p:nvSpPr>
            <p:spPr bwMode="auto">
              <a:xfrm>
                <a:off x="1140" y="1373"/>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993" name="Oval 1497"/>
              <p:cNvSpPr>
                <a:spLocks noChangeArrowheads="1"/>
              </p:cNvSpPr>
              <p:nvPr/>
            </p:nvSpPr>
            <p:spPr bwMode="auto">
              <a:xfrm>
                <a:off x="1058"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94" name="Oval 1498"/>
              <p:cNvSpPr>
                <a:spLocks noChangeArrowheads="1"/>
              </p:cNvSpPr>
              <p:nvPr/>
            </p:nvSpPr>
            <p:spPr bwMode="auto">
              <a:xfrm>
                <a:off x="1037"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95" name="Oval 1499"/>
              <p:cNvSpPr>
                <a:spLocks noChangeArrowheads="1"/>
              </p:cNvSpPr>
              <p:nvPr/>
            </p:nvSpPr>
            <p:spPr bwMode="auto">
              <a:xfrm>
                <a:off x="105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96" name="Oval 1500"/>
              <p:cNvSpPr>
                <a:spLocks noChangeArrowheads="1"/>
              </p:cNvSpPr>
              <p:nvPr/>
            </p:nvSpPr>
            <p:spPr bwMode="auto">
              <a:xfrm>
                <a:off x="1078"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5997" name="Oval 1501"/>
              <p:cNvSpPr>
                <a:spLocks noChangeArrowheads="1"/>
              </p:cNvSpPr>
              <p:nvPr/>
            </p:nvSpPr>
            <p:spPr bwMode="auto">
              <a:xfrm>
                <a:off x="1099" y="129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5998" name="Oval 1502"/>
              <p:cNvSpPr>
                <a:spLocks noChangeArrowheads="1"/>
              </p:cNvSpPr>
              <p:nvPr/>
            </p:nvSpPr>
            <p:spPr bwMode="auto">
              <a:xfrm>
                <a:off x="1016" y="1431"/>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5999" name="Oval 1503"/>
              <p:cNvSpPr>
                <a:spLocks noChangeArrowheads="1"/>
              </p:cNvSpPr>
              <p:nvPr/>
            </p:nvSpPr>
            <p:spPr bwMode="auto">
              <a:xfrm>
                <a:off x="1119"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000" name="Oval 1504"/>
              <p:cNvSpPr>
                <a:spLocks noChangeArrowheads="1"/>
              </p:cNvSpPr>
              <p:nvPr/>
            </p:nvSpPr>
            <p:spPr bwMode="auto">
              <a:xfrm>
                <a:off x="1181"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01" name="Oval 1505"/>
              <p:cNvSpPr>
                <a:spLocks noChangeArrowheads="1"/>
              </p:cNvSpPr>
              <p:nvPr/>
            </p:nvSpPr>
            <p:spPr bwMode="auto">
              <a:xfrm>
                <a:off x="1078"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02" name="Oval 1506"/>
              <p:cNvSpPr>
                <a:spLocks noChangeArrowheads="1"/>
              </p:cNvSpPr>
              <p:nvPr/>
            </p:nvSpPr>
            <p:spPr bwMode="auto">
              <a:xfrm>
                <a:off x="1099" y="152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003" name="Oval 1507"/>
              <p:cNvSpPr>
                <a:spLocks noChangeArrowheads="1"/>
              </p:cNvSpPr>
              <p:nvPr/>
            </p:nvSpPr>
            <p:spPr bwMode="auto">
              <a:xfrm>
                <a:off x="1078"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04" name="Oval 1508"/>
              <p:cNvSpPr>
                <a:spLocks noChangeArrowheads="1"/>
              </p:cNvSpPr>
              <p:nvPr/>
            </p:nvSpPr>
            <p:spPr bwMode="auto">
              <a:xfrm>
                <a:off x="1181"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05" name="Oval 1509"/>
              <p:cNvSpPr>
                <a:spLocks noChangeArrowheads="1"/>
              </p:cNvSpPr>
              <p:nvPr/>
            </p:nvSpPr>
            <p:spPr bwMode="auto">
              <a:xfrm>
                <a:off x="1201"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06" name="Oval 1510"/>
              <p:cNvSpPr>
                <a:spLocks noChangeArrowheads="1"/>
              </p:cNvSpPr>
              <p:nvPr/>
            </p:nvSpPr>
            <p:spPr bwMode="auto">
              <a:xfrm>
                <a:off x="1140" y="141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007" name="Oval 1511"/>
              <p:cNvSpPr>
                <a:spLocks noChangeArrowheads="1"/>
              </p:cNvSpPr>
              <p:nvPr/>
            </p:nvSpPr>
            <p:spPr bwMode="auto">
              <a:xfrm>
                <a:off x="1037"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008" name="Oval 1512"/>
              <p:cNvSpPr>
                <a:spLocks noChangeArrowheads="1"/>
              </p:cNvSpPr>
              <p:nvPr/>
            </p:nvSpPr>
            <p:spPr bwMode="auto">
              <a:xfrm>
                <a:off x="1140" y="1295"/>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009" name="Oval 1513"/>
              <p:cNvSpPr>
                <a:spLocks noChangeArrowheads="1"/>
              </p:cNvSpPr>
              <p:nvPr/>
            </p:nvSpPr>
            <p:spPr bwMode="auto">
              <a:xfrm>
                <a:off x="1119"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10" name="Oval 1514"/>
              <p:cNvSpPr>
                <a:spLocks noChangeArrowheads="1"/>
              </p:cNvSpPr>
              <p:nvPr/>
            </p:nvSpPr>
            <p:spPr bwMode="auto">
              <a:xfrm>
                <a:off x="1160"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011" name="Oval 1515"/>
              <p:cNvSpPr>
                <a:spLocks noChangeArrowheads="1"/>
              </p:cNvSpPr>
              <p:nvPr/>
            </p:nvSpPr>
            <p:spPr bwMode="auto">
              <a:xfrm>
                <a:off x="1058"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012" name="Oval 1516"/>
              <p:cNvSpPr>
                <a:spLocks noChangeArrowheads="1"/>
              </p:cNvSpPr>
              <p:nvPr/>
            </p:nvSpPr>
            <p:spPr bwMode="auto">
              <a:xfrm>
                <a:off x="1099"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13" name="Oval 1517"/>
              <p:cNvSpPr>
                <a:spLocks noChangeArrowheads="1"/>
              </p:cNvSpPr>
              <p:nvPr/>
            </p:nvSpPr>
            <p:spPr bwMode="auto">
              <a:xfrm>
                <a:off x="1140" y="154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014" name="Oval 1518"/>
              <p:cNvSpPr>
                <a:spLocks noChangeArrowheads="1"/>
              </p:cNvSpPr>
              <p:nvPr/>
            </p:nvSpPr>
            <p:spPr bwMode="auto">
              <a:xfrm>
                <a:off x="1181"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015" name="Oval 1519"/>
              <p:cNvSpPr>
                <a:spLocks noChangeArrowheads="1"/>
              </p:cNvSpPr>
              <p:nvPr/>
            </p:nvSpPr>
            <p:spPr bwMode="auto">
              <a:xfrm>
                <a:off x="1160"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16" name="Oval 1520"/>
              <p:cNvSpPr>
                <a:spLocks noChangeArrowheads="1"/>
              </p:cNvSpPr>
              <p:nvPr/>
            </p:nvSpPr>
            <p:spPr bwMode="auto">
              <a:xfrm>
                <a:off x="1058" y="148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017" name="Oval 1521"/>
              <p:cNvSpPr>
                <a:spLocks noChangeArrowheads="1"/>
              </p:cNvSpPr>
              <p:nvPr/>
            </p:nvSpPr>
            <p:spPr bwMode="auto">
              <a:xfrm>
                <a:off x="1047" y="175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18" name="Oval 1522"/>
              <p:cNvSpPr>
                <a:spLocks noChangeArrowheads="1"/>
              </p:cNvSpPr>
              <p:nvPr/>
            </p:nvSpPr>
            <p:spPr bwMode="auto">
              <a:xfrm>
                <a:off x="986" y="177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019" name="Oval 1523"/>
              <p:cNvSpPr>
                <a:spLocks noChangeArrowheads="1"/>
              </p:cNvSpPr>
              <p:nvPr/>
            </p:nvSpPr>
            <p:spPr bwMode="auto">
              <a:xfrm>
                <a:off x="986" y="169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20" name="Oval 1524"/>
              <p:cNvSpPr>
                <a:spLocks noChangeArrowheads="1"/>
              </p:cNvSpPr>
              <p:nvPr/>
            </p:nvSpPr>
            <p:spPr bwMode="auto">
              <a:xfrm>
                <a:off x="1068"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021" name="Oval 1525"/>
              <p:cNvSpPr>
                <a:spLocks noChangeArrowheads="1"/>
              </p:cNvSpPr>
              <p:nvPr/>
            </p:nvSpPr>
            <p:spPr bwMode="auto">
              <a:xfrm>
                <a:off x="1026" y="181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22" name="Oval 1526"/>
              <p:cNvSpPr>
                <a:spLocks noChangeArrowheads="1"/>
              </p:cNvSpPr>
              <p:nvPr/>
            </p:nvSpPr>
            <p:spPr bwMode="auto">
              <a:xfrm>
                <a:off x="945" y="181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023" name="Oval 1527"/>
              <p:cNvSpPr>
                <a:spLocks noChangeArrowheads="1"/>
              </p:cNvSpPr>
              <p:nvPr/>
            </p:nvSpPr>
            <p:spPr bwMode="auto">
              <a:xfrm>
                <a:off x="986" y="1854"/>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024" name="Oval 1528"/>
              <p:cNvSpPr>
                <a:spLocks noChangeArrowheads="1"/>
              </p:cNvSpPr>
              <p:nvPr/>
            </p:nvSpPr>
            <p:spPr bwMode="auto">
              <a:xfrm>
                <a:off x="96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25" name="Oval 1529"/>
              <p:cNvSpPr>
                <a:spLocks noChangeArrowheads="1"/>
              </p:cNvSpPr>
              <p:nvPr/>
            </p:nvSpPr>
            <p:spPr bwMode="auto">
              <a:xfrm>
                <a:off x="924"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26" name="Oval 1530"/>
              <p:cNvSpPr>
                <a:spLocks noChangeArrowheads="1"/>
              </p:cNvSpPr>
              <p:nvPr/>
            </p:nvSpPr>
            <p:spPr bwMode="auto">
              <a:xfrm>
                <a:off x="1026" y="1660"/>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027" name="Oval 1531"/>
              <p:cNvSpPr>
                <a:spLocks noChangeArrowheads="1"/>
              </p:cNvSpPr>
              <p:nvPr/>
            </p:nvSpPr>
            <p:spPr bwMode="auto">
              <a:xfrm>
                <a:off x="945" y="173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28" name="Oval 1532"/>
              <p:cNvSpPr>
                <a:spLocks noChangeArrowheads="1"/>
              </p:cNvSpPr>
              <p:nvPr/>
            </p:nvSpPr>
            <p:spPr bwMode="auto">
              <a:xfrm>
                <a:off x="924"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29" name="Oval 1533"/>
              <p:cNvSpPr>
                <a:spLocks noChangeArrowheads="1"/>
              </p:cNvSpPr>
              <p:nvPr/>
            </p:nvSpPr>
            <p:spPr bwMode="auto">
              <a:xfrm>
                <a:off x="94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30" name="Oval 1534"/>
              <p:cNvSpPr>
                <a:spLocks noChangeArrowheads="1"/>
              </p:cNvSpPr>
              <p:nvPr/>
            </p:nvSpPr>
            <p:spPr bwMode="auto">
              <a:xfrm>
                <a:off x="965" y="1602"/>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31" name="Oval 1535"/>
              <p:cNvSpPr>
                <a:spLocks noChangeArrowheads="1"/>
              </p:cNvSpPr>
              <p:nvPr/>
            </p:nvSpPr>
            <p:spPr bwMode="auto">
              <a:xfrm>
                <a:off x="986" y="1582"/>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032" name="Oval 1536"/>
              <p:cNvSpPr>
                <a:spLocks noChangeArrowheads="1"/>
              </p:cNvSpPr>
              <p:nvPr/>
            </p:nvSpPr>
            <p:spPr bwMode="auto">
              <a:xfrm>
                <a:off x="903" y="1718"/>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033" name="Oval 1537"/>
              <p:cNvSpPr>
                <a:spLocks noChangeArrowheads="1"/>
              </p:cNvSpPr>
              <p:nvPr/>
            </p:nvSpPr>
            <p:spPr bwMode="auto">
              <a:xfrm>
                <a:off x="1006" y="1738"/>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034" name="Oval 1538"/>
              <p:cNvSpPr>
                <a:spLocks noChangeArrowheads="1"/>
              </p:cNvSpPr>
              <p:nvPr/>
            </p:nvSpPr>
            <p:spPr bwMode="auto">
              <a:xfrm>
                <a:off x="1068" y="166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35" name="Oval 1539"/>
              <p:cNvSpPr>
                <a:spLocks noChangeArrowheads="1"/>
              </p:cNvSpPr>
              <p:nvPr/>
            </p:nvSpPr>
            <p:spPr bwMode="auto">
              <a:xfrm>
                <a:off x="965"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36" name="Oval 1540"/>
              <p:cNvSpPr>
                <a:spLocks noChangeArrowheads="1"/>
              </p:cNvSpPr>
              <p:nvPr/>
            </p:nvSpPr>
            <p:spPr bwMode="auto">
              <a:xfrm>
                <a:off x="986" y="1815"/>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037" name="Oval 1541"/>
              <p:cNvSpPr>
                <a:spLocks noChangeArrowheads="1"/>
              </p:cNvSpPr>
              <p:nvPr/>
            </p:nvSpPr>
            <p:spPr bwMode="auto">
              <a:xfrm>
                <a:off x="965"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38" name="Oval 1542"/>
              <p:cNvSpPr>
                <a:spLocks noChangeArrowheads="1"/>
              </p:cNvSpPr>
              <p:nvPr/>
            </p:nvSpPr>
            <p:spPr bwMode="auto">
              <a:xfrm>
                <a:off x="1068" y="179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39" name="Oval 1543"/>
              <p:cNvSpPr>
                <a:spLocks noChangeArrowheads="1"/>
              </p:cNvSpPr>
              <p:nvPr/>
            </p:nvSpPr>
            <p:spPr bwMode="auto">
              <a:xfrm>
                <a:off x="1088" y="173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40" name="Oval 1544"/>
              <p:cNvSpPr>
                <a:spLocks noChangeArrowheads="1"/>
              </p:cNvSpPr>
              <p:nvPr/>
            </p:nvSpPr>
            <p:spPr bwMode="auto">
              <a:xfrm>
                <a:off x="1026" y="169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041" name="Oval 1545"/>
              <p:cNvSpPr>
                <a:spLocks noChangeArrowheads="1"/>
              </p:cNvSpPr>
              <p:nvPr/>
            </p:nvSpPr>
            <p:spPr bwMode="auto">
              <a:xfrm>
                <a:off x="924" y="164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042" name="Oval 1546"/>
              <p:cNvSpPr>
                <a:spLocks noChangeArrowheads="1"/>
              </p:cNvSpPr>
              <p:nvPr/>
            </p:nvSpPr>
            <p:spPr bwMode="auto">
              <a:xfrm>
                <a:off x="1026" y="158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043" name="Oval 1547"/>
              <p:cNvSpPr>
                <a:spLocks noChangeArrowheads="1"/>
              </p:cNvSpPr>
              <p:nvPr/>
            </p:nvSpPr>
            <p:spPr bwMode="auto">
              <a:xfrm>
                <a:off x="1006" y="162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44" name="Oval 1548"/>
              <p:cNvSpPr>
                <a:spLocks noChangeArrowheads="1"/>
              </p:cNvSpPr>
              <p:nvPr/>
            </p:nvSpPr>
            <p:spPr bwMode="auto">
              <a:xfrm>
                <a:off x="1047" y="162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045" name="Oval 1549"/>
              <p:cNvSpPr>
                <a:spLocks noChangeArrowheads="1"/>
              </p:cNvSpPr>
              <p:nvPr/>
            </p:nvSpPr>
            <p:spPr bwMode="auto">
              <a:xfrm>
                <a:off x="945"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046" name="Oval 1550"/>
              <p:cNvSpPr>
                <a:spLocks noChangeArrowheads="1"/>
              </p:cNvSpPr>
              <p:nvPr/>
            </p:nvSpPr>
            <p:spPr bwMode="auto">
              <a:xfrm>
                <a:off x="986" y="1738"/>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47" name="Oval 1551"/>
              <p:cNvSpPr>
                <a:spLocks noChangeArrowheads="1"/>
              </p:cNvSpPr>
              <p:nvPr/>
            </p:nvSpPr>
            <p:spPr bwMode="auto">
              <a:xfrm>
                <a:off x="1026" y="1835"/>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048" name="Oval 1552"/>
              <p:cNvSpPr>
                <a:spLocks noChangeArrowheads="1"/>
              </p:cNvSpPr>
              <p:nvPr/>
            </p:nvSpPr>
            <p:spPr bwMode="auto">
              <a:xfrm>
                <a:off x="1068" y="173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049" name="Oval 1553"/>
              <p:cNvSpPr>
                <a:spLocks noChangeArrowheads="1"/>
              </p:cNvSpPr>
              <p:nvPr/>
            </p:nvSpPr>
            <p:spPr bwMode="auto">
              <a:xfrm>
                <a:off x="1047"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50" name="Oval 1554"/>
              <p:cNvSpPr>
                <a:spLocks noChangeArrowheads="1"/>
              </p:cNvSpPr>
              <p:nvPr/>
            </p:nvSpPr>
            <p:spPr bwMode="auto">
              <a:xfrm>
                <a:off x="945" y="177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051" name="Oval 1555"/>
              <p:cNvSpPr>
                <a:spLocks noChangeArrowheads="1"/>
              </p:cNvSpPr>
              <p:nvPr/>
            </p:nvSpPr>
            <p:spPr bwMode="auto">
              <a:xfrm>
                <a:off x="1273" y="17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52" name="Oval 1556"/>
              <p:cNvSpPr>
                <a:spLocks noChangeArrowheads="1"/>
              </p:cNvSpPr>
              <p:nvPr/>
            </p:nvSpPr>
            <p:spPr bwMode="auto">
              <a:xfrm>
                <a:off x="1212" y="17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053" name="Oval 1557"/>
              <p:cNvSpPr>
                <a:spLocks noChangeArrowheads="1"/>
              </p:cNvSpPr>
              <p:nvPr/>
            </p:nvSpPr>
            <p:spPr bwMode="auto">
              <a:xfrm>
                <a:off x="1212" y="165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54" name="Oval 1558"/>
              <p:cNvSpPr>
                <a:spLocks noChangeArrowheads="1"/>
              </p:cNvSpPr>
              <p:nvPr/>
            </p:nvSpPr>
            <p:spPr bwMode="auto">
              <a:xfrm>
                <a:off x="1294"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055" name="Oval 1559"/>
              <p:cNvSpPr>
                <a:spLocks noChangeArrowheads="1"/>
              </p:cNvSpPr>
              <p:nvPr/>
            </p:nvSpPr>
            <p:spPr bwMode="auto">
              <a:xfrm>
                <a:off x="1253" y="176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56" name="Oval 1560"/>
              <p:cNvSpPr>
                <a:spLocks noChangeArrowheads="1"/>
              </p:cNvSpPr>
              <p:nvPr/>
            </p:nvSpPr>
            <p:spPr bwMode="auto">
              <a:xfrm>
                <a:off x="1171" y="176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057" name="Oval 1561"/>
              <p:cNvSpPr>
                <a:spLocks noChangeArrowheads="1"/>
              </p:cNvSpPr>
              <p:nvPr/>
            </p:nvSpPr>
            <p:spPr bwMode="auto">
              <a:xfrm>
                <a:off x="1212" y="180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058" name="Oval 1562"/>
              <p:cNvSpPr>
                <a:spLocks noChangeArrowheads="1"/>
              </p:cNvSpPr>
              <p:nvPr/>
            </p:nvSpPr>
            <p:spPr bwMode="auto">
              <a:xfrm>
                <a:off x="1191" y="1593"/>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59" name="Oval 1563"/>
              <p:cNvSpPr>
                <a:spLocks noChangeArrowheads="1"/>
              </p:cNvSpPr>
              <p:nvPr/>
            </p:nvSpPr>
            <p:spPr bwMode="auto">
              <a:xfrm>
                <a:off x="1150" y="163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60" name="Oval 1564"/>
              <p:cNvSpPr>
                <a:spLocks noChangeArrowheads="1"/>
              </p:cNvSpPr>
              <p:nvPr/>
            </p:nvSpPr>
            <p:spPr bwMode="auto">
              <a:xfrm>
                <a:off x="1253" y="1612"/>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061" name="Oval 1565"/>
              <p:cNvSpPr>
                <a:spLocks noChangeArrowheads="1"/>
              </p:cNvSpPr>
              <p:nvPr/>
            </p:nvSpPr>
            <p:spPr bwMode="auto">
              <a:xfrm>
                <a:off x="1171"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62" name="Oval 1566"/>
              <p:cNvSpPr>
                <a:spLocks noChangeArrowheads="1"/>
              </p:cNvSpPr>
              <p:nvPr/>
            </p:nvSpPr>
            <p:spPr bwMode="auto">
              <a:xfrm>
                <a:off x="1150" y="17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63" name="Oval 1567"/>
              <p:cNvSpPr>
                <a:spLocks noChangeArrowheads="1"/>
              </p:cNvSpPr>
              <p:nvPr/>
            </p:nvSpPr>
            <p:spPr bwMode="auto">
              <a:xfrm>
                <a:off x="1171"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64" name="Oval 1568"/>
              <p:cNvSpPr>
                <a:spLocks noChangeArrowheads="1"/>
              </p:cNvSpPr>
              <p:nvPr/>
            </p:nvSpPr>
            <p:spPr bwMode="auto">
              <a:xfrm>
                <a:off x="1191" y="155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65" name="Oval 1569"/>
              <p:cNvSpPr>
                <a:spLocks noChangeArrowheads="1"/>
              </p:cNvSpPr>
              <p:nvPr/>
            </p:nvSpPr>
            <p:spPr bwMode="auto">
              <a:xfrm>
                <a:off x="1212" y="15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066" name="Oval 1570"/>
              <p:cNvSpPr>
                <a:spLocks noChangeArrowheads="1"/>
              </p:cNvSpPr>
              <p:nvPr/>
            </p:nvSpPr>
            <p:spPr bwMode="auto">
              <a:xfrm>
                <a:off x="1130" y="167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067" name="Oval 1571"/>
              <p:cNvSpPr>
                <a:spLocks noChangeArrowheads="1"/>
              </p:cNvSpPr>
              <p:nvPr/>
            </p:nvSpPr>
            <p:spPr bwMode="auto">
              <a:xfrm>
                <a:off x="1233" y="1690"/>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068" name="Oval 1572"/>
              <p:cNvSpPr>
                <a:spLocks noChangeArrowheads="1"/>
              </p:cNvSpPr>
              <p:nvPr/>
            </p:nvSpPr>
            <p:spPr bwMode="auto">
              <a:xfrm>
                <a:off x="1294" y="161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69" name="Oval 1573"/>
              <p:cNvSpPr>
                <a:spLocks noChangeArrowheads="1"/>
              </p:cNvSpPr>
              <p:nvPr/>
            </p:nvSpPr>
            <p:spPr bwMode="auto">
              <a:xfrm>
                <a:off x="1191" y="1631"/>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70" name="Oval 1574"/>
              <p:cNvSpPr>
                <a:spLocks noChangeArrowheads="1"/>
              </p:cNvSpPr>
              <p:nvPr/>
            </p:nvSpPr>
            <p:spPr bwMode="auto">
              <a:xfrm>
                <a:off x="1212" y="17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071" name="Oval 1575"/>
              <p:cNvSpPr>
                <a:spLocks noChangeArrowheads="1"/>
              </p:cNvSpPr>
              <p:nvPr/>
            </p:nvSpPr>
            <p:spPr bwMode="auto">
              <a:xfrm>
                <a:off x="1191" y="1729"/>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72" name="Oval 1576"/>
              <p:cNvSpPr>
                <a:spLocks noChangeArrowheads="1"/>
              </p:cNvSpPr>
              <p:nvPr/>
            </p:nvSpPr>
            <p:spPr bwMode="auto">
              <a:xfrm>
                <a:off x="1294" y="174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73" name="Oval 1577"/>
              <p:cNvSpPr>
                <a:spLocks noChangeArrowheads="1"/>
              </p:cNvSpPr>
              <p:nvPr/>
            </p:nvSpPr>
            <p:spPr bwMode="auto">
              <a:xfrm>
                <a:off x="1314" y="169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74" name="Oval 1578"/>
              <p:cNvSpPr>
                <a:spLocks noChangeArrowheads="1"/>
              </p:cNvSpPr>
              <p:nvPr/>
            </p:nvSpPr>
            <p:spPr bwMode="auto">
              <a:xfrm>
                <a:off x="1253" y="165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075" name="Oval 1579"/>
              <p:cNvSpPr>
                <a:spLocks noChangeArrowheads="1"/>
              </p:cNvSpPr>
              <p:nvPr/>
            </p:nvSpPr>
            <p:spPr bwMode="auto">
              <a:xfrm>
                <a:off x="1150" y="1593"/>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076" name="Oval 1580"/>
              <p:cNvSpPr>
                <a:spLocks noChangeArrowheads="1"/>
              </p:cNvSpPr>
              <p:nvPr/>
            </p:nvSpPr>
            <p:spPr bwMode="auto">
              <a:xfrm>
                <a:off x="1253" y="153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077" name="Oval 1581"/>
              <p:cNvSpPr>
                <a:spLocks noChangeArrowheads="1"/>
              </p:cNvSpPr>
              <p:nvPr/>
            </p:nvSpPr>
            <p:spPr bwMode="auto">
              <a:xfrm>
                <a:off x="1233" y="157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78" name="Oval 1582"/>
              <p:cNvSpPr>
                <a:spLocks noChangeArrowheads="1"/>
              </p:cNvSpPr>
              <p:nvPr/>
            </p:nvSpPr>
            <p:spPr bwMode="auto">
              <a:xfrm>
                <a:off x="1273" y="157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079" name="Oval 1583"/>
              <p:cNvSpPr>
                <a:spLocks noChangeArrowheads="1"/>
              </p:cNvSpPr>
              <p:nvPr/>
            </p:nvSpPr>
            <p:spPr bwMode="auto">
              <a:xfrm>
                <a:off x="1171"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080" name="Oval 1584"/>
              <p:cNvSpPr>
                <a:spLocks noChangeArrowheads="1"/>
              </p:cNvSpPr>
              <p:nvPr/>
            </p:nvSpPr>
            <p:spPr bwMode="auto">
              <a:xfrm>
                <a:off x="1212"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81" name="Oval 1585"/>
              <p:cNvSpPr>
                <a:spLocks noChangeArrowheads="1"/>
              </p:cNvSpPr>
              <p:nvPr/>
            </p:nvSpPr>
            <p:spPr bwMode="auto">
              <a:xfrm>
                <a:off x="1253" y="178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082" name="Oval 1586"/>
              <p:cNvSpPr>
                <a:spLocks noChangeArrowheads="1"/>
              </p:cNvSpPr>
              <p:nvPr/>
            </p:nvSpPr>
            <p:spPr bwMode="auto">
              <a:xfrm>
                <a:off x="1294" y="169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083" name="Oval 1587"/>
              <p:cNvSpPr>
                <a:spLocks noChangeArrowheads="1"/>
              </p:cNvSpPr>
              <p:nvPr/>
            </p:nvSpPr>
            <p:spPr bwMode="auto">
              <a:xfrm>
                <a:off x="1273"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84" name="Oval 1588"/>
              <p:cNvSpPr>
                <a:spLocks noChangeArrowheads="1"/>
              </p:cNvSpPr>
              <p:nvPr/>
            </p:nvSpPr>
            <p:spPr bwMode="auto">
              <a:xfrm>
                <a:off x="1171" y="172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085" name="Oval 1589"/>
              <p:cNvSpPr>
                <a:spLocks noChangeArrowheads="1"/>
              </p:cNvSpPr>
              <p:nvPr/>
            </p:nvSpPr>
            <p:spPr bwMode="auto">
              <a:xfrm>
                <a:off x="1330" y="156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86" name="Oval 1590"/>
              <p:cNvSpPr>
                <a:spLocks noChangeArrowheads="1"/>
              </p:cNvSpPr>
              <p:nvPr/>
            </p:nvSpPr>
            <p:spPr bwMode="auto">
              <a:xfrm>
                <a:off x="1268" y="158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087" name="Oval 1591"/>
              <p:cNvSpPr>
                <a:spLocks noChangeArrowheads="1"/>
              </p:cNvSpPr>
              <p:nvPr/>
            </p:nvSpPr>
            <p:spPr bwMode="auto">
              <a:xfrm>
                <a:off x="1268" y="150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88" name="Oval 1592"/>
              <p:cNvSpPr>
                <a:spLocks noChangeArrowheads="1"/>
              </p:cNvSpPr>
              <p:nvPr/>
            </p:nvSpPr>
            <p:spPr bwMode="auto">
              <a:xfrm>
                <a:off x="1350" y="1507"/>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089" name="Oval 1593"/>
              <p:cNvSpPr>
                <a:spLocks noChangeArrowheads="1"/>
              </p:cNvSpPr>
              <p:nvPr/>
            </p:nvSpPr>
            <p:spPr bwMode="auto">
              <a:xfrm>
                <a:off x="1309" y="16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90" name="Oval 1594"/>
              <p:cNvSpPr>
                <a:spLocks noChangeArrowheads="1"/>
              </p:cNvSpPr>
              <p:nvPr/>
            </p:nvSpPr>
            <p:spPr bwMode="auto">
              <a:xfrm>
                <a:off x="1227" y="16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091" name="Oval 1595"/>
              <p:cNvSpPr>
                <a:spLocks noChangeArrowheads="1"/>
              </p:cNvSpPr>
              <p:nvPr/>
            </p:nvSpPr>
            <p:spPr bwMode="auto">
              <a:xfrm>
                <a:off x="1268" y="166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092" name="Oval 1596"/>
              <p:cNvSpPr>
                <a:spLocks noChangeArrowheads="1"/>
              </p:cNvSpPr>
              <p:nvPr/>
            </p:nvSpPr>
            <p:spPr bwMode="auto">
              <a:xfrm>
                <a:off x="1248"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93" name="Oval 1597"/>
              <p:cNvSpPr>
                <a:spLocks noChangeArrowheads="1"/>
              </p:cNvSpPr>
              <p:nvPr/>
            </p:nvSpPr>
            <p:spPr bwMode="auto">
              <a:xfrm>
                <a:off x="1207"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94" name="Oval 1598"/>
              <p:cNvSpPr>
                <a:spLocks noChangeArrowheads="1"/>
              </p:cNvSpPr>
              <p:nvPr/>
            </p:nvSpPr>
            <p:spPr bwMode="auto">
              <a:xfrm>
                <a:off x="1309" y="14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095" name="Oval 1599"/>
              <p:cNvSpPr>
                <a:spLocks noChangeArrowheads="1"/>
              </p:cNvSpPr>
              <p:nvPr/>
            </p:nvSpPr>
            <p:spPr bwMode="auto">
              <a:xfrm>
                <a:off x="1227"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96" name="Oval 1600"/>
              <p:cNvSpPr>
                <a:spLocks noChangeArrowheads="1"/>
              </p:cNvSpPr>
              <p:nvPr/>
            </p:nvSpPr>
            <p:spPr bwMode="auto">
              <a:xfrm>
                <a:off x="1207"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97" name="Oval 1601"/>
              <p:cNvSpPr>
                <a:spLocks noChangeArrowheads="1"/>
              </p:cNvSpPr>
              <p:nvPr/>
            </p:nvSpPr>
            <p:spPr bwMode="auto">
              <a:xfrm>
                <a:off x="1227"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98" name="Oval 1602"/>
              <p:cNvSpPr>
                <a:spLocks noChangeArrowheads="1"/>
              </p:cNvSpPr>
              <p:nvPr/>
            </p:nvSpPr>
            <p:spPr bwMode="auto">
              <a:xfrm>
                <a:off x="1248" y="141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099" name="Oval 1603"/>
              <p:cNvSpPr>
                <a:spLocks noChangeArrowheads="1"/>
              </p:cNvSpPr>
              <p:nvPr/>
            </p:nvSpPr>
            <p:spPr bwMode="auto">
              <a:xfrm>
                <a:off x="1268" y="1391"/>
                <a:ext cx="41"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100" name="Oval 1604"/>
              <p:cNvSpPr>
                <a:spLocks noChangeArrowheads="1"/>
              </p:cNvSpPr>
              <p:nvPr/>
            </p:nvSpPr>
            <p:spPr bwMode="auto">
              <a:xfrm>
                <a:off x="1186" y="1527"/>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101" name="Oval 1605"/>
              <p:cNvSpPr>
                <a:spLocks noChangeArrowheads="1"/>
              </p:cNvSpPr>
              <p:nvPr/>
            </p:nvSpPr>
            <p:spPr bwMode="auto">
              <a:xfrm>
                <a:off x="1289" y="1546"/>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102" name="Oval 1606"/>
              <p:cNvSpPr>
                <a:spLocks noChangeArrowheads="1"/>
              </p:cNvSpPr>
              <p:nvPr/>
            </p:nvSpPr>
            <p:spPr bwMode="auto">
              <a:xfrm>
                <a:off x="1350" y="146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03" name="Oval 1607"/>
              <p:cNvSpPr>
                <a:spLocks noChangeArrowheads="1"/>
              </p:cNvSpPr>
              <p:nvPr/>
            </p:nvSpPr>
            <p:spPr bwMode="auto">
              <a:xfrm>
                <a:off x="1248"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04" name="Oval 1608"/>
              <p:cNvSpPr>
                <a:spLocks noChangeArrowheads="1"/>
              </p:cNvSpPr>
              <p:nvPr/>
            </p:nvSpPr>
            <p:spPr bwMode="auto">
              <a:xfrm>
                <a:off x="1268" y="162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105" name="Oval 1609"/>
              <p:cNvSpPr>
                <a:spLocks noChangeArrowheads="1"/>
              </p:cNvSpPr>
              <p:nvPr/>
            </p:nvSpPr>
            <p:spPr bwMode="auto">
              <a:xfrm>
                <a:off x="1248"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06" name="Oval 1610"/>
              <p:cNvSpPr>
                <a:spLocks noChangeArrowheads="1"/>
              </p:cNvSpPr>
              <p:nvPr/>
            </p:nvSpPr>
            <p:spPr bwMode="auto">
              <a:xfrm>
                <a:off x="1350" y="1605"/>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07" name="Oval 1611"/>
              <p:cNvSpPr>
                <a:spLocks noChangeArrowheads="1"/>
              </p:cNvSpPr>
              <p:nvPr/>
            </p:nvSpPr>
            <p:spPr bwMode="auto">
              <a:xfrm>
                <a:off x="1371"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08" name="Oval 1612"/>
              <p:cNvSpPr>
                <a:spLocks noChangeArrowheads="1"/>
              </p:cNvSpPr>
              <p:nvPr/>
            </p:nvSpPr>
            <p:spPr bwMode="auto">
              <a:xfrm>
                <a:off x="1309" y="150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109" name="Oval 1613"/>
              <p:cNvSpPr>
                <a:spLocks noChangeArrowheads="1"/>
              </p:cNvSpPr>
              <p:nvPr/>
            </p:nvSpPr>
            <p:spPr bwMode="auto">
              <a:xfrm>
                <a:off x="1207" y="144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110" name="Oval 1614"/>
              <p:cNvSpPr>
                <a:spLocks noChangeArrowheads="1"/>
              </p:cNvSpPr>
              <p:nvPr/>
            </p:nvSpPr>
            <p:spPr bwMode="auto">
              <a:xfrm>
                <a:off x="1309" y="1391"/>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111" name="Oval 1615"/>
              <p:cNvSpPr>
                <a:spLocks noChangeArrowheads="1"/>
              </p:cNvSpPr>
              <p:nvPr/>
            </p:nvSpPr>
            <p:spPr bwMode="auto">
              <a:xfrm>
                <a:off x="1289" y="14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12" name="Oval 1616"/>
              <p:cNvSpPr>
                <a:spLocks noChangeArrowheads="1"/>
              </p:cNvSpPr>
              <p:nvPr/>
            </p:nvSpPr>
            <p:spPr bwMode="auto">
              <a:xfrm>
                <a:off x="1330" y="14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113" name="Oval 1617"/>
              <p:cNvSpPr>
                <a:spLocks noChangeArrowheads="1"/>
              </p:cNvSpPr>
              <p:nvPr/>
            </p:nvSpPr>
            <p:spPr bwMode="auto">
              <a:xfrm>
                <a:off x="1227" y="150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114" name="Oval 1618"/>
              <p:cNvSpPr>
                <a:spLocks noChangeArrowheads="1"/>
              </p:cNvSpPr>
              <p:nvPr/>
            </p:nvSpPr>
            <p:spPr bwMode="auto">
              <a:xfrm>
                <a:off x="1268"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15" name="Oval 1619"/>
              <p:cNvSpPr>
                <a:spLocks noChangeArrowheads="1"/>
              </p:cNvSpPr>
              <p:nvPr/>
            </p:nvSpPr>
            <p:spPr bwMode="auto">
              <a:xfrm>
                <a:off x="1309" y="164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116" name="Oval 1620"/>
              <p:cNvSpPr>
                <a:spLocks noChangeArrowheads="1"/>
              </p:cNvSpPr>
              <p:nvPr/>
            </p:nvSpPr>
            <p:spPr bwMode="auto">
              <a:xfrm>
                <a:off x="1350" y="1546"/>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117" name="Oval 1621"/>
              <p:cNvSpPr>
                <a:spLocks noChangeArrowheads="1"/>
              </p:cNvSpPr>
              <p:nvPr/>
            </p:nvSpPr>
            <p:spPr bwMode="auto">
              <a:xfrm>
                <a:off x="1330"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18" name="Oval 1622"/>
              <p:cNvSpPr>
                <a:spLocks noChangeArrowheads="1"/>
              </p:cNvSpPr>
              <p:nvPr/>
            </p:nvSpPr>
            <p:spPr bwMode="auto">
              <a:xfrm>
                <a:off x="1227" y="158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119" name="Oval 1623"/>
              <p:cNvSpPr>
                <a:spLocks noChangeArrowheads="1"/>
              </p:cNvSpPr>
              <p:nvPr/>
            </p:nvSpPr>
            <p:spPr bwMode="auto">
              <a:xfrm>
                <a:off x="1188" y="180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20" name="Oval 1624"/>
              <p:cNvSpPr>
                <a:spLocks noChangeArrowheads="1"/>
              </p:cNvSpPr>
              <p:nvPr/>
            </p:nvSpPr>
            <p:spPr bwMode="auto">
              <a:xfrm>
                <a:off x="1127" y="18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121" name="Oval 1625"/>
              <p:cNvSpPr>
                <a:spLocks noChangeArrowheads="1"/>
              </p:cNvSpPr>
              <p:nvPr/>
            </p:nvSpPr>
            <p:spPr bwMode="auto">
              <a:xfrm>
                <a:off x="1127" y="174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22" name="Oval 1626"/>
              <p:cNvSpPr>
                <a:spLocks noChangeArrowheads="1"/>
              </p:cNvSpPr>
              <p:nvPr/>
            </p:nvSpPr>
            <p:spPr bwMode="auto">
              <a:xfrm>
                <a:off x="1209"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123" name="Oval 1627"/>
              <p:cNvSpPr>
                <a:spLocks noChangeArrowheads="1"/>
              </p:cNvSpPr>
              <p:nvPr/>
            </p:nvSpPr>
            <p:spPr bwMode="auto">
              <a:xfrm>
                <a:off x="1168" y="186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24" name="Oval 1628"/>
              <p:cNvSpPr>
                <a:spLocks noChangeArrowheads="1"/>
              </p:cNvSpPr>
              <p:nvPr/>
            </p:nvSpPr>
            <p:spPr bwMode="auto">
              <a:xfrm>
                <a:off x="1086" y="186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125" name="Oval 1629"/>
              <p:cNvSpPr>
                <a:spLocks noChangeArrowheads="1"/>
              </p:cNvSpPr>
              <p:nvPr/>
            </p:nvSpPr>
            <p:spPr bwMode="auto">
              <a:xfrm>
                <a:off x="1107"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26" name="Oval 1630"/>
              <p:cNvSpPr>
                <a:spLocks noChangeArrowheads="1"/>
              </p:cNvSpPr>
              <p:nvPr/>
            </p:nvSpPr>
            <p:spPr bwMode="auto">
              <a:xfrm>
                <a:off x="1065" y="1727"/>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27" name="Oval 1631"/>
              <p:cNvSpPr>
                <a:spLocks noChangeArrowheads="1"/>
              </p:cNvSpPr>
              <p:nvPr/>
            </p:nvSpPr>
            <p:spPr bwMode="auto">
              <a:xfrm>
                <a:off x="1168" y="170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128" name="Oval 1632"/>
              <p:cNvSpPr>
                <a:spLocks noChangeArrowheads="1"/>
              </p:cNvSpPr>
              <p:nvPr/>
            </p:nvSpPr>
            <p:spPr bwMode="auto">
              <a:xfrm>
                <a:off x="1086"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29" name="Oval 1633"/>
              <p:cNvSpPr>
                <a:spLocks noChangeArrowheads="1"/>
              </p:cNvSpPr>
              <p:nvPr/>
            </p:nvSpPr>
            <p:spPr bwMode="auto">
              <a:xfrm>
                <a:off x="1065" y="182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30" name="Oval 1634"/>
              <p:cNvSpPr>
                <a:spLocks noChangeArrowheads="1"/>
              </p:cNvSpPr>
              <p:nvPr/>
            </p:nvSpPr>
            <p:spPr bwMode="auto">
              <a:xfrm>
                <a:off x="1086"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31" name="Oval 1635"/>
              <p:cNvSpPr>
                <a:spLocks noChangeArrowheads="1"/>
              </p:cNvSpPr>
              <p:nvPr/>
            </p:nvSpPr>
            <p:spPr bwMode="auto">
              <a:xfrm>
                <a:off x="1107" y="16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32" name="Oval 1636"/>
              <p:cNvSpPr>
                <a:spLocks noChangeArrowheads="1"/>
              </p:cNvSpPr>
              <p:nvPr/>
            </p:nvSpPr>
            <p:spPr bwMode="auto">
              <a:xfrm>
                <a:off x="1127" y="1630"/>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133" name="Oval 1637"/>
              <p:cNvSpPr>
                <a:spLocks noChangeArrowheads="1"/>
              </p:cNvSpPr>
              <p:nvPr/>
            </p:nvSpPr>
            <p:spPr bwMode="auto">
              <a:xfrm>
                <a:off x="1045" y="1766"/>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134" name="Oval 1638"/>
              <p:cNvSpPr>
                <a:spLocks noChangeArrowheads="1"/>
              </p:cNvSpPr>
              <p:nvPr/>
            </p:nvSpPr>
            <p:spPr bwMode="auto">
              <a:xfrm>
                <a:off x="1148" y="1786"/>
                <a:ext cx="40"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135" name="Oval 1639"/>
              <p:cNvSpPr>
                <a:spLocks noChangeArrowheads="1"/>
              </p:cNvSpPr>
              <p:nvPr/>
            </p:nvSpPr>
            <p:spPr bwMode="auto">
              <a:xfrm>
                <a:off x="1209" y="170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36" name="Oval 1640"/>
              <p:cNvSpPr>
                <a:spLocks noChangeArrowheads="1"/>
              </p:cNvSpPr>
              <p:nvPr/>
            </p:nvSpPr>
            <p:spPr bwMode="auto">
              <a:xfrm>
                <a:off x="1107" y="172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37" name="Oval 1641"/>
              <p:cNvSpPr>
                <a:spLocks noChangeArrowheads="1"/>
              </p:cNvSpPr>
              <p:nvPr/>
            </p:nvSpPr>
            <p:spPr bwMode="auto">
              <a:xfrm>
                <a:off x="1127" y="186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138" name="Oval 1642"/>
              <p:cNvSpPr>
                <a:spLocks noChangeArrowheads="1"/>
              </p:cNvSpPr>
              <p:nvPr/>
            </p:nvSpPr>
            <p:spPr bwMode="auto">
              <a:xfrm>
                <a:off x="1107" y="18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39" name="Oval 1643"/>
              <p:cNvSpPr>
                <a:spLocks noChangeArrowheads="1"/>
              </p:cNvSpPr>
              <p:nvPr/>
            </p:nvSpPr>
            <p:spPr bwMode="auto">
              <a:xfrm>
                <a:off x="1209" y="184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40" name="Oval 1644"/>
              <p:cNvSpPr>
                <a:spLocks noChangeArrowheads="1"/>
              </p:cNvSpPr>
              <p:nvPr/>
            </p:nvSpPr>
            <p:spPr bwMode="auto">
              <a:xfrm>
                <a:off x="1230"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41" name="Oval 1645"/>
              <p:cNvSpPr>
                <a:spLocks noChangeArrowheads="1"/>
              </p:cNvSpPr>
              <p:nvPr/>
            </p:nvSpPr>
            <p:spPr bwMode="auto">
              <a:xfrm>
                <a:off x="1168" y="174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142" name="Oval 1646"/>
              <p:cNvSpPr>
                <a:spLocks noChangeArrowheads="1"/>
              </p:cNvSpPr>
              <p:nvPr/>
            </p:nvSpPr>
            <p:spPr bwMode="auto">
              <a:xfrm>
                <a:off x="1065" y="1688"/>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143" name="Oval 1647"/>
              <p:cNvSpPr>
                <a:spLocks noChangeArrowheads="1"/>
              </p:cNvSpPr>
              <p:nvPr/>
            </p:nvSpPr>
            <p:spPr bwMode="auto">
              <a:xfrm>
                <a:off x="1168" y="163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144" name="Oval 1648"/>
              <p:cNvSpPr>
                <a:spLocks noChangeArrowheads="1"/>
              </p:cNvSpPr>
              <p:nvPr/>
            </p:nvSpPr>
            <p:spPr bwMode="auto">
              <a:xfrm>
                <a:off x="1148" y="166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45" name="Oval 1649"/>
              <p:cNvSpPr>
                <a:spLocks noChangeArrowheads="1"/>
              </p:cNvSpPr>
              <p:nvPr/>
            </p:nvSpPr>
            <p:spPr bwMode="auto">
              <a:xfrm>
                <a:off x="1188" y="1669"/>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146" name="Oval 1650"/>
              <p:cNvSpPr>
                <a:spLocks noChangeArrowheads="1"/>
              </p:cNvSpPr>
              <p:nvPr/>
            </p:nvSpPr>
            <p:spPr bwMode="auto">
              <a:xfrm>
                <a:off x="1086"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147" name="Oval 1651"/>
              <p:cNvSpPr>
                <a:spLocks noChangeArrowheads="1"/>
              </p:cNvSpPr>
              <p:nvPr/>
            </p:nvSpPr>
            <p:spPr bwMode="auto">
              <a:xfrm>
                <a:off x="1127"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48" name="Oval 1652"/>
              <p:cNvSpPr>
                <a:spLocks noChangeArrowheads="1"/>
              </p:cNvSpPr>
              <p:nvPr/>
            </p:nvSpPr>
            <p:spPr bwMode="auto">
              <a:xfrm>
                <a:off x="1168" y="188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149" name="Oval 1653"/>
              <p:cNvSpPr>
                <a:spLocks noChangeArrowheads="1"/>
              </p:cNvSpPr>
              <p:nvPr/>
            </p:nvSpPr>
            <p:spPr bwMode="auto">
              <a:xfrm>
                <a:off x="1209" y="1786"/>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150" name="Oval 1654"/>
              <p:cNvSpPr>
                <a:spLocks noChangeArrowheads="1"/>
              </p:cNvSpPr>
              <p:nvPr/>
            </p:nvSpPr>
            <p:spPr bwMode="auto">
              <a:xfrm>
                <a:off x="1188" y="168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51" name="Oval 1655"/>
              <p:cNvSpPr>
                <a:spLocks noChangeArrowheads="1"/>
              </p:cNvSpPr>
              <p:nvPr/>
            </p:nvSpPr>
            <p:spPr bwMode="auto">
              <a:xfrm>
                <a:off x="1086" y="1824"/>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152" name="Oval 1656"/>
              <p:cNvSpPr>
                <a:spLocks noChangeArrowheads="1"/>
              </p:cNvSpPr>
              <p:nvPr/>
            </p:nvSpPr>
            <p:spPr bwMode="auto">
              <a:xfrm>
                <a:off x="1245"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53" name="Oval 1657"/>
              <p:cNvSpPr>
                <a:spLocks noChangeArrowheads="1"/>
              </p:cNvSpPr>
              <p:nvPr/>
            </p:nvSpPr>
            <p:spPr bwMode="auto">
              <a:xfrm>
                <a:off x="1184" y="1489"/>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154" name="Oval 1658"/>
              <p:cNvSpPr>
                <a:spLocks noChangeArrowheads="1"/>
              </p:cNvSpPr>
              <p:nvPr/>
            </p:nvSpPr>
            <p:spPr bwMode="auto">
              <a:xfrm>
                <a:off x="1184" y="1411"/>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55" name="Oval 1659"/>
              <p:cNvSpPr>
                <a:spLocks noChangeArrowheads="1"/>
              </p:cNvSpPr>
              <p:nvPr/>
            </p:nvSpPr>
            <p:spPr bwMode="auto">
              <a:xfrm>
                <a:off x="1266"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156" name="Oval 1660"/>
              <p:cNvSpPr>
                <a:spLocks noChangeArrowheads="1"/>
              </p:cNvSpPr>
              <p:nvPr/>
            </p:nvSpPr>
            <p:spPr bwMode="auto">
              <a:xfrm>
                <a:off x="1224" y="152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57" name="Oval 1661"/>
              <p:cNvSpPr>
                <a:spLocks noChangeArrowheads="1"/>
              </p:cNvSpPr>
              <p:nvPr/>
            </p:nvSpPr>
            <p:spPr bwMode="auto">
              <a:xfrm>
                <a:off x="1142" y="152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158" name="Oval 1662"/>
              <p:cNvSpPr>
                <a:spLocks noChangeArrowheads="1"/>
              </p:cNvSpPr>
              <p:nvPr/>
            </p:nvSpPr>
            <p:spPr bwMode="auto">
              <a:xfrm>
                <a:off x="1184" y="1567"/>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159" name="Oval 1663"/>
              <p:cNvSpPr>
                <a:spLocks noChangeArrowheads="1"/>
              </p:cNvSpPr>
              <p:nvPr/>
            </p:nvSpPr>
            <p:spPr bwMode="auto">
              <a:xfrm>
                <a:off x="1163"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60" name="Oval 1664"/>
              <p:cNvSpPr>
                <a:spLocks noChangeArrowheads="1"/>
              </p:cNvSpPr>
              <p:nvPr/>
            </p:nvSpPr>
            <p:spPr bwMode="auto">
              <a:xfrm>
                <a:off x="1122"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61" name="Oval 1665"/>
              <p:cNvSpPr>
                <a:spLocks noChangeArrowheads="1"/>
              </p:cNvSpPr>
              <p:nvPr/>
            </p:nvSpPr>
            <p:spPr bwMode="auto">
              <a:xfrm>
                <a:off x="1224" y="1373"/>
                <a:ext cx="42"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162" name="Oval 1666"/>
              <p:cNvSpPr>
                <a:spLocks noChangeArrowheads="1"/>
              </p:cNvSpPr>
              <p:nvPr/>
            </p:nvSpPr>
            <p:spPr bwMode="auto">
              <a:xfrm>
                <a:off x="1142"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63" name="Oval 1667"/>
              <p:cNvSpPr>
                <a:spLocks noChangeArrowheads="1"/>
              </p:cNvSpPr>
              <p:nvPr/>
            </p:nvSpPr>
            <p:spPr bwMode="auto">
              <a:xfrm>
                <a:off x="1122"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64" name="Oval 1668"/>
              <p:cNvSpPr>
                <a:spLocks noChangeArrowheads="1"/>
              </p:cNvSpPr>
              <p:nvPr/>
            </p:nvSpPr>
            <p:spPr bwMode="auto">
              <a:xfrm>
                <a:off x="1142" y="1353"/>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65" name="Oval 1669"/>
              <p:cNvSpPr>
                <a:spLocks noChangeArrowheads="1"/>
              </p:cNvSpPr>
              <p:nvPr/>
            </p:nvSpPr>
            <p:spPr bwMode="auto">
              <a:xfrm>
                <a:off x="1163"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66" name="Oval 1670"/>
              <p:cNvSpPr>
                <a:spLocks noChangeArrowheads="1"/>
              </p:cNvSpPr>
              <p:nvPr/>
            </p:nvSpPr>
            <p:spPr bwMode="auto">
              <a:xfrm>
                <a:off x="1184" y="1295"/>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167" name="Oval 1671"/>
              <p:cNvSpPr>
                <a:spLocks noChangeArrowheads="1"/>
              </p:cNvSpPr>
              <p:nvPr/>
            </p:nvSpPr>
            <p:spPr bwMode="auto">
              <a:xfrm>
                <a:off x="1101" y="1431"/>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168" name="Oval 1672"/>
              <p:cNvSpPr>
                <a:spLocks noChangeArrowheads="1"/>
              </p:cNvSpPr>
              <p:nvPr/>
            </p:nvSpPr>
            <p:spPr bwMode="auto">
              <a:xfrm>
                <a:off x="1204"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169" name="Oval 1673"/>
              <p:cNvSpPr>
                <a:spLocks noChangeArrowheads="1"/>
              </p:cNvSpPr>
              <p:nvPr/>
            </p:nvSpPr>
            <p:spPr bwMode="auto">
              <a:xfrm>
                <a:off x="1266"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70" name="Oval 1674"/>
              <p:cNvSpPr>
                <a:spLocks noChangeArrowheads="1"/>
              </p:cNvSpPr>
              <p:nvPr/>
            </p:nvSpPr>
            <p:spPr bwMode="auto">
              <a:xfrm>
                <a:off x="1163"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71" name="Oval 1675"/>
              <p:cNvSpPr>
                <a:spLocks noChangeArrowheads="1"/>
              </p:cNvSpPr>
              <p:nvPr/>
            </p:nvSpPr>
            <p:spPr bwMode="auto">
              <a:xfrm>
                <a:off x="1184" y="1528"/>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172" name="Oval 1676"/>
              <p:cNvSpPr>
                <a:spLocks noChangeArrowheads="1"/>
              </p:cNvSpPr>
              <p:nvPr/>
            </p:nvSpPr>
            <p:spPr bwMode="auto">
              <a:xfrm>
                <a:off x="1163"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73" name="Oval 1677"/>
              <p:cNvSpPr>
                <a:spLocks noChangeArrowheads="1"/>
              </p:cNvSpPr>
              <p:nvPr/>
            </p:nvSpPr>
            <p:spPr bwMode="auto">
              <a:xfrm>
                <a:off x="1266"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74" name="Oval 1678"/>
              <p:cNvSpPr>
                <a:spLocks noChangeArrowheads="1"/>
              </p:cNvSpPr>
              <p:nvPr/>
            </p:nvSpPr>
            <p:spPr bwMode="auto">
              <a:xfrm>
                <a:off x="1286"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75" name="Oval 1679"/>
              <p:cNvSpPr>
                <a:spLocks noChangeArrowheads="1"/>
              </p:cNvSpPr>
              <p:nvPr/>
            </p:nvSpPr>
            <p:spPr bwMode="auto">
              <a:xfrm>
                <a:off x="1224" y="141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176" name="Oval 1680"/>
              <p:cNvSpPr>
                <a:spLocks noChangeArrowheads="1"/>
              </p:cNvSpPr>
              <p:nvPr/>
            </p:nvSpPr>
            <p:spPr bwMode="auto">
              <a:xfrm>
                <a:off x="1122"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177" name="Oval 1681"/>
              <p:cNvSpPr>
                <a:spLocks noChangeArrowheads="1"/>
              </p:cNvSpPr>
              <p:nvPr/>
            </p:nvSpPr>
            <p:spPr bwMode="auto">
              <a:xfrm>
                <a:off x="1224" y="1295"/>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178" name="Oval 1682"/>
              <p:cNvSpPr>
                <a:spLocks noChangeArrowheads="1"/>
              </p:cNvSpPr>
              <p:nvPr/>
            </p:nvSpPr>
            <p:spPr bwMode="auto">
              <a:xfrm>
                <a:off x="1204"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79" name="Oval 1683"/>
              <p:cNvSpPr>
                <a:spLocks noChangeArrowheads="1"/>
              </p:cNvSpPr>
              <p:nvPr/>
            </p:nvSpPr>
            <p:spPr bwMode="auto">
              <a:xfrm>
                <a:off x="1245"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180" name="Oval 1684"/>
              <p:cNvSpPr>
                <a:spLocks noChangeArrowheads="1"/>
              </p:cNvSpPr>
              <p:nvPr/>
            </p:nvSpPr>
            <p:spPr bwMode="auto">
              <a:xfrm>
                <a:off x="1142" y="1411"/>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181" name="Oval 1685"/>
              <p:cNvSpPr>
                <a:spLocks noChangeArrowheads="1"/>
              </p:cNvSpPr>
              <p:nvPr/>
            </p:nvSpPr>
            <p:spPr bwMode="auto">
              <a:xfrm>
                <a:off x="1184" y="1450"/>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82" name="Oval 1686"/>
              <p:cNvSpPr>
                <a:spLocks noChangeArrowheads="1"/>
              </p:cNvSpPr>
              <p:nvPr/>
            </p:nvSpPr>
            <p:spPr bwMode="auto">
              <a:xfrm>
                <a:off x="1224" y="154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183" name="Oval 1687"/>
              <p:cNvSpPr>
                <a:spLocks noChangeArrowheads="1"/>
              </p:cNvSpPr>
              <p:nvPr/>
            </p:nvSpPr>
            <p:spPr bwMode="auto">
              <a:xfrm>
                <a:off x="1266"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184" name="Oval 1688"/>
              <p:cNvSpPr>
                <a:spLocks noChangeArrowheads="1"/>
              </p:cNvSpPr>
              <p:nvPr/>
            </p:nvSpPr>
            <p:spPr bwMode="auto">
              <a:xfrm>
                <a:off x="1245"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85" name="Oval 1689"/>
              <p:cNvSpPr>
                <a:spLocks noChangeArrowheads="1"/>
              </p:cNvSpPr>
              <p:nvPr/>
            </p:nvSpPr>
            <p:spPr bwMode="auto">
              <a:xfrm>
                <a:off x="1142" y="148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grpSp>
      </p:grpSp>
      <p:grpSp>
        <p:nvGrpSpPr>
          <p:cNvPr id="236186" name="Group 1690"/>
          <p:cNvGrpSpPr>
            <a:grpSpLocks/>
          </p:cNvGrpSpPr>
          <p:nvPr/>
        </p:nvGrpSpPr>
        <p:grpSpPr bwMode="auto">
          <a:xfrm>
            <a:off x="762000" y="2362200"/>
            <a:ext cx="304800" cy="520700"/>
            <a:chOff x="4032" y="3264"/>
            <a:chExt cx="528" cy="472"/>
          </a:xfrm>
        </p:grpSpPr>
        <p:sp>
          <p:nvSpPr>
            <p:cNvPr id="236187" name="Oval 1691"/>
            <p:cNvSpPr>
              <a:spLocks noChangeArrowheads="1"/>
            </p:cNvSpPr>
            <p:nvPr/>
          </p:nvSpPr>
          <p:spPr bwMode="auto">
            <a:xfrm>
              <a:off x="4032" y="3264"/>
              <a:ext cx="528" cy="472"/>
            </a:xfrm>
            <a:prstGeom prst="ellipse">
              <a:avLst/>
            </a:prstGeom>
            <a:noFill/>
            <a:ln w="19050">
              <a:solidFill>
                <a:schemeClr val="tx1"/>
              </a:solidFill>
              <a:round/>
              <a:headEnd/>
              <a:tailEnd/>
            </a:ln>
            <a:effectLst/>
          </p:spPr>
          <p:txBody>
            <a:bodyPr wrap="none" anchor="ctr"/>
            <a:lstStyle/>
            <a:p>
              <a:endParaRPr lang="en-US"/>
            </a:p>
          </p:txBody>
        </p:sp>
        <p:sp>
          <p:nvSpPr>
            <p:cNvPr id="236188" name="Oval 1692"/>
            <p:cNvSpPr>
              <a:spLocks noChangeArrowheads="1"/>
            </p:cNvSpPr>
            <p:nvPr/>
          </p:nvSpPr>
          <p:spPr bwMode="auto">
            <a:xfrm>
              <a:off x="4449" y="3637"/>
              <a:ext cx="24" cy="22"/>
            </a:xfrm>
            <a:prstGeom prst="ellipse">
              <a:avLst/>
            </a:prstGeom>
            <a:solidFill>
              <a:srgbClr val="FF0000"/>
            </a:solidFill>
            <a:ln w="12700">
              <a:solidFill>
                <a:schemeClr val="tx1"/>
              </a:solidFill>
              <a:round/>
              <a:headEnd/>
              <a:tailEnd/>
            </a:ln>
            <a:effectLst/>
          </p:spPr>
          <p:txBody>
            <a:bodyPr wrap="none" anchor="ctr"/>
            <a:lstStyle/>
            <a:p>
              <a:endParaRPr lang="en-US"/>
            </a:p>
          </p:txBody>
        </p:sp>
        <p:grpSp>
          <p:nvGrpSpPr>
            <p:cNvPr id="236189" name="Group 1693"/>
            <p:cNvGrpSpPr>
              <a:grpSpLocks/>
            </p:cNvGrpSpPr>
            <p:nvPr/>
          </p:nvGrpSpPr>
          <p:grpSpPr bwMode="auto">
            <a:xfrm>
              <a:off x="4046" y="3286"/>
              <a:ext cx="505" cy="430"/>
              <a:chOff x="875" y="1295"/>
              <a:chExt cx="537" cy="627"/>
            </a:xfrm>
          </p:grpSpPr>
          <p:sp>
            <p:nvSpPr>
              <p:cNvPr id="236190" name="Oval 1694"/>
              <p:cNvSpPr>
                <a:spLocks noChangeArrowheads="1"/>
              </p:cNvSpPr>
              <p:nvPr/>
            </p:nvSpPr>
            <p:spPr bwMode="auto">
              <a:xfrm>
                <a:off x="1019" y="154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91" name="Oval 1695"/>
              <p:cNvSpPr>
                <a:spLocks noChangeArrowheads="1"/>
              </p:cNvSpPr>
              <p:nvPr/>
            </p:nvSpPr>
            <p:spPr bwMode="auto">
              <a:xfrm>
                <a:off x="958" y="1561"/>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192" name="Oval 1696"/>
              <p:cNvSpPr>
                <a:spLocks noChangeArrowheads="1"/>
              </p:cNvSpPr>
              <p:nvPr/>
            </p:nvSpPr>
            <p:spPr bwMode="auto">
              <a:xfrm>
                <a:off x="958" y="148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93" name="Oval 1697"/>
              <p:cNvSpPr>
                <a:spLocks noChangeArrowheads="1"/>
              </p:cNvSpPr>
              <p:nvPr/>
            </p:nvSpPr>
            <p:spPr bwMode="auto">
              <a:xfrm>
                <a:off x="1039"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194" name="Oval 1698"/>
              <p:cNvSpPr>
                <a:spLocks noChangeArrowheads="1"/>
              </p:cNvSpPr>
              <p:nvPr/>
            </p:nvSpPr>
            <p:spPr bwMode="auto">
              <a:xfrm>
                <a:off x="998" y="160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95" name="Oval 1699"/>
              <p:cNvSpPr>
                <a:spLocks noChangeArrowheads="1"/>
              </p:cNvSpPr>
              <p:nvPr/>
            </p:nvSpPr>
            <p:spPr bwMode="auto">
              <a:xfrm>
                <a:off x="916" y="1600"/>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196" name="Oval 1700"/>
              <p:cNvSpPr>
                <a:spLocks noChangeArrowheads="1"/>
              </p:cNvSpPr>
              <p:nvPr/>
            </p:nvSpPr>
            <p:spPr bwMode="auto">
              <a:xfrm>
                <a:off x="958" y="1639"/>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197" name="Oval 1701"/>
              <p:cNvSpPr>
                <a:spLocks noChangeArrowheads="1"/>
              </p:cNvSpPr>
              <p:nvPr/>
            </p:nvSpPr>
            <p:spPr bwMode="auto">
              <a:xfrm>
                <a:off x="937"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98" name="Oval 1702"/>
              <p:cNvSpPr>
                <a:spLocks noChangeArrowheads="1"/>
              </p:cNvSpPr>
              <p:nvPr/>
            </p:nvSpPr>
            <p:spPr bwMode="auto">
              <a:xfrm>
                <a:off x="896"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199" name="Oval 1703"/>
              <p:cNvSpPr>
                <a:spLocks noChangeArrowheads="1"/>
              </p:cNvSpPr>
              <p:nvPr/>
            </p:nvSpPr>
            <p:spPr bwMode="auto">
              <a:xfrm>
                <a:off x="998" y="144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200" name="Oval 1704"/>
              <p:cNvSpPr>
                <a:spLocks noChangeArrowheads="1"/>
              </p:cNvSpPr>
              <p:nvPr/>
            </p:nvSpPr>
            <p:spPr bwMode="auto">
              <a:xfrm>
                <a:off x="916" y="1522"/>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01" name="Oval 1705"/>
              <p:cNvSpPr>
                <a:spLocks noChangeArrowheads="1"/>
              </p:cNvSpPr>
              <p:nvPr/>
            </p:nvSpPr>
            <p:spPr bwMode="auto">
              <a:xfrm>
                <a:off x="896"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02" name="Oval 1706"/>
              <p:cNvSpPr>
                <a:spLocks noChangeArrowheads="1"/>
              </p:cNvSpPr>
              <p:nvPr/>
            </p:nvSpPr>
            <p:spPr bwMode="auto">
              <a:xfrm>
                <a:off x="916" y="142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03" name="Oval 1707"/>
              <p:cNvSpPr>
                <a:spLocks noChangeArrowheads="1"/>
              </p:cNvSpPr>
              <p:nvPr/>
            </p:nvSpPr>
            <p:spPr bwMode="auto">
              <a:xfrm>
                <a:off x="937" y="138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04" name="Oval 1708"/>
              <p:cNvSpPr>
                <a:spLocks noChangeArrowheads="1"/>
              </p:cNvSpPr>
              <p:nvPr/>
            </p:nvSpPr>
            <p:spPr bwMode="auto">
              <a:xfrm>
                <a:off x="958" y="136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205" name="Oval 1709"/>
              <p:cNvSpPr>
                <a:spLocks noChangeArrowheads="1"/>
              </p:cNvSpPr>
              <p:nvPr/>
            </p:nvSpPr>
            <p:spPr bwMode="auto">
              <a:xfrm>
                <a:off x="875" y="150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206" name="Oval 1710"/>
              <p:cNvSpPr>
                <a:spLocks noChangeArrowheads="1"/>
              </p:cNvSpPr>
              <p:nvPr/>
            </p:nvSpPr>
            <p:spPr bwMode="auto">
              <a:xfrm>
                <a:off x="978" y="1522"/>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207" name="Oval 1711"/>
              <p:cNvSpPr>
                <a:spLocks noChangeArrowheads="1"/>
              </p:cNvSpPr>
              <p:nvPr/>
            </p:nvSpPr>
            <p:spPr bwMode="auto">
              <a:xfrm>
                <a:off x="1039" y="144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08" name="Oval 1712"/>
              <p:cNvSpPr>
                <a:spLocks noChangeArrowheads="1"/>
              </p:cNvSpPr>
              <p:nvPr/>
            </p:nvSpPr>
            <p:spPr bwMode="auto">
              <a:xfrm>
                <a:off x="937"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09" name="Oval 1713"/>
              <p:cNvSpPr>
                <a:spLocks noChangeArrowheads="1"/>
              </p:cNvSpPr>
              <p:nvPr/>
            </p:nvSpPr>
            <p:spPr bwMode="auto">
              <a:xfrm>
                <a:off x="958" y="1600"/>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210" name="Oval 1714"/>
              <p:cNvSpPr>
                <a:spLocks noChangeArrowheads="1"/>
              </p:cNvSpPr>
              <p:nvPr/>
            </p:nvSpPr>
            <p:spPr bwMode="auto">
              <a:xfrm>
                <a:off x="937"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11" name="Oval 1715"/>
              <p:cNvSpPr>
                <a:spLocks noChangeArrowheads="1"/>
              </p:cNvSpPr>
              <p:nvPr/>
            </p:nvSpPr>
            <p:spPr bwMode="auto">
              <a:xfrm>
                <a:off x="1039" y="1581"/>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12" name="Oval 1716"/>
              <p:cNvSpPr>
                <a:spLocks noChangeArrowheads="1"/>
              </p:cNvSpPr>
              <p:nvPr/>
            </p:nvSpPr>
            <p:spPr bwMode="auto">
              <a:xfrm>
                <a:off x="1060" y="152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13" name="Oval 1717"/>
              <p:cNvSpPr>
                <a:spLocks noChangeArrowheads="1"/>
              </p:cNvSpPr>
              <p:nvPr/>
            </p:nvSpPr>
            <p:spPr bwMode="auto">
              <a:xfrm>
                <a:off x="998" y="148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214" name="Oval 1718"/>
              <p:cNvSpPr>
                <a:spLocks noChangeArrowheads="1"/>
              </p:cNvSpPr>
              <p:nvPr/>
            </p:nvSpPr>
            <p:spPr bwMode="auto">
              <a:xfrm>
                <a:off x="896" y="142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215" name="Oval 1719"/>
              <p:cNvSpPr>
                <a:spLocks noChangeArrowheads="1"/>
              </p:cNvSpPr>
              <p:nvPr/>
            </p:nvSpPr>
            <p:spPr bwMode="auto">
              <a:xfrm>
                <a:off x="998" y="1367"/>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216" name="Oval 1720"/>
              <p:cNvSpPr>
                <a:spLocks noChangeArrowheads="1"/>
              </p:cNvSpPr>
              <p:nvPr/>
            </p:nvSpPr>
            <p:spPr bwMode="auto">
              <a:xfrm>
                <a:off x="978" y="140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17" name="Oval 1721"/>
              <p:cNvSpPr>
                <a:spLocks noChangeArrowheads="1"/>
              </p:cNvSpPr>
              <p:nvPr/>
            </p:nvSpPr>
            <p:spPr bwMode="auto">
              <a:xfrm>
                <a:off x="1019" y="140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218" name="Oval 1722"/>
              <p:cNvSpPr>
                <a:spLocks noChangeArrowheads="1"/>
              </p:cNvSpPr>
              <p:nvPr/>
            </p:nvSpPr>
            <p:spPr bwMode="auto">
              <a:xfrm>
                <a:off x="916"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219" name="Oval 1723"/>
              <p:cNvSpPr>
                <a:spLocks noChangeArrowheads="1"/>
              </p:cNvSpPr>
              <p:nvPr/>
            </p:nvSpPr>
            <p:spPr bwMode="auto">
              <a:xfrm>
                <a:off x="958" y="1522"/>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20" name="Oval 1724"/>
              <p:cNvSpPr>
                <a:spLocks noChangeArrowheads="1"/>
              </p:cNvSpPr>
              <p:nvPr/>
            </p:nvSpPr>
            <p:spPr bwMode="auto">
              <a:xfrm>
                <a:off x="998" y="161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221" name="Oval 1725"/>
              <p:cNvSpPr>
                <a:spLocks noChangeArrowheads="1"/>
              </p:cNvSpPr>
              <p:nvPr/>
            </p:nvSpPr>
            <p:spPr bwMode="auto">
              <a:xfrm>
                <a:off x="1039" y="152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222" name="Oval 1726"/>
              <p:cNvSpPr>
                <a:spLocks noChangeArrowheads="1"/>
              </p:cNvSpPr>
              <p:nvPr/>
            </p:nvSpPr>
            <p:spPr bwMode="auto">
              <a:xfrm>
                <a:off x="1019"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23" name="Oval 1727"/>
              <p:cNvSpPr>
                <a:spLocks noChangeArrowheads="1"/>
              </p:cNvSpPr>
              <p:nvPr/>
            </p:nvSpPr>
            <p:spPr bwMode="auto">
              <a:xfrm>
                <a:off x="916" y="156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224" name="Oval 1728"/>
              <p:cNvSpPr>
                <a:spLocks noChangeArrowheads="1"/>
              </p:cNvSpPr>
              <p:nvPr/>
            </p:nvSpPr>
            <p:spPr bwMode="auto">
              <a:xfrm>
                <a:off x="1160"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25" name="Oval 1729"/>
              <p:cNvSpPr>
                <a:spLocks noChangeArrowheads="1"/>
              </p:cNvSpPr>
              <p:nvPr/>
            </p:nvSpPr>
            <p:spPr bwMode="auto">
              <a:xfrm>
                <a:off x="1099" y="148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226" name="Oval 1730"/>
              <p:cNvSpPr>
                <a:spLocks noChangeArrowheads="1"/>
              </p:cNvSpPr>
              <p:nvPr/>
            </p:nvSpPr>
            <p:spPr bwMode="auto">
              <a:xfrm>
                <a:off x="1099" y="141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27" name="Oval 1731"/>
              <p:cNvSpPr>
                <a:spLocks noChangeArrowheads="1"/>
              </p:cNvSpPr>
              <p:nvPr/>
            </p:nvSpPr>
            <p:spPr bwMode="auto">
              <a:xfrm>
                <a:off x="1181"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228" name="Oval 1732"/>
              <p:cNvSpPr>
                <a:spLocks noChangeArrowheads="1"/>
              </p:cNvSpPr>
              <p:nvPr/>
            </p:nvSpPr>
            <p:spPr bwMode="auto">
              <a:xfrm>
                <a:off x="1140" y="152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29" name="Oval 1733"/>
              <p:cNvSpPr>
                <a:spLocks noChangeArrowheads="1"/>
              </p:cNvSpPr>
              <p:nvPr/>
            </p:nvSpPr>
            <p:spPr bwMode="auto">
              <a:xfrm>
                <a:off x="1058" y="152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230" name="Oval 1734"/>
              <p:cNvSpPr>
                <a:spLocks noChangeArrowheads="1"/>
              </p:cNvSpPr>
              <p:nvPr/>
            </p:nvSpPr>
            <p:spPr bwMode="auto">
              <a:xfrm>
                <a:off x="1099" y="156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231" name="Oval 1735"/>
              <p:cNvSpPr>
                <a:spLocks noChangeArrowheads="1"/>
              </p:cNvSpPr>
              <p:nvPr/>
            </p:nvSpPr>
            <p:spPr bwMode="auto">
              <a:xfrm>
                <a:off x="107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32" name="Oval 1736"/>
              <p:cNvSpPr>
                <a:spLocks noChangeArrowheads="1"/>
              </p:cNvSpPr>
              <p:nvPr/>
            </p:nvSpPr>
            <p:spPr bwMode="auto">
              <a:xfrm>
                <a:off x="1037"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33" name="Oval 1737"/>
              <p:cNvSpPr>
                <a:spLocks noChangeArrowheads="1"/>
              </p:cNvSpPr>
              <p:nvPr/>
            </p:nvSpPr>
            <p:spPr bwMode="auto">
              <a:xfrm>
                <a:off x="1140" y="1373"/>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234" name="Oval 1738"/>
              <p:cNvSpPr>
                <a:spLocks noChangeArrowheads="1"/>
              </p:cNvSpPr>
              <p:nvPr/>
            </p:nvSpPr>
            <p:spPr bwMode="auto">
              <a:xfrm>
                <a:off x="1058"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35" name="Oval 1739"/>
              <p:cNvSpPr>
                <a:spLocks noChangeArrowheads="1"/>
              </p:cNvSpPr>
              <p:nvPr/>
            </p:nvSpPr>
            <p:spPr bwMode="auto">
              <a:xfrm>
                <a:off x="1037"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36" name="Oval 1740"/>
              <p:cNvSpPr>
                <a:spLocks noChangeArrowheads="1"/>
              </p:cNvSpPr>
              <p:nvPr/>
            </p:nvSpPr>
            <p:spPr bwMode="auto">
              <a:xfrm>
                <a:off x="105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37" name="Oval 1741"/>
              <p:cNvSpPr>
                <a:spLocks noChangeArrowheads="1"/>
              </p:cNvSpPr>
              <p:nvPr/>
            </p:nvSpPr>
            <p:spPr bwMode="auto">
              <a:xfrm>
                <a:off x="1078"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38" name="Oval 1742"/>
              <p:cNvSpPr>
                <a:spLocks noChangeArrowheads="1"/>
              </p:cNvSpPr>
              <p:nvPr/>
            </p:nvSpPr>
            <p:spPr bwMode="auto">
              <a:xfrm>
                <a:off x="1099" y="129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239" name="Oval 1743"/>
              <p:cNvSpPr>
                <a:spLocks noChangeArrowheads="1"/>
              </p:cNvSpPr>
              <p:nvPr/>
            </p:nvSpPr>
            <p:spPr bwMode="auto">
              <a:xfrm>
                <a:off x="1016" y="1431"/>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240" name="Oval 1744"/>
              <p:cNvSpPr>
                <a:spLocks noChangeArrowheads="1"/>
              </p:cNvSpPr>
              <p:nvPr/>
            </p:nvSpPr>
            <p:spPr bwMode="auto">
              <a:xfrm>
                <a:off x="1119"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241" name="Oval 1745"/>
              <p:cNvSpPr>
                <a:spLocks noChangeArrowheads="1"/>
              </p:cNvSpPr>
              <p:nvPr/>
            </p:nvSpPr>
            <p:spPr bwMode="auto">
              <a:xfrm>
                <a:off x="1181"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42" name="Oval 1746"/>
              <p:cNvSpPr>
                <a:spLocks noChangeArrowheads="1"/>
              </p:cNvSpPr>
              <p:nvPr/>
            </p:nvSpPr>
            <p:spPr bwMode="auto">
              <a:xfrm>
                <a:off x="1078"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43" name="Oval 1747"/>
              <p:cNvSpPr>
                <a:spLocks noChangeArrowheads="1"/>
              </p:cNvSpPr>
              <p:nvPr/>
            </p:nvSpPr>
            <p:spPr bwMode="auto">
              <a:xfrm>
                <a:off x="1099" y="152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244" name="Oval 1748"/>
              <p:cNvSpPr>
                <a:spLocks noChangeArrowheads="1"/>
              </p:cNvSpPr>
              <p:nvPr/>
            </p:nvSpPr>
            <p:spPr bwMode="auto">
              <a:xfrm>
                <a:off x="1078"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45" name="Oval 1749"/>
              <p:cNvSpPr>
                <a:spLocks noChangeArrowheads="1"/>
              </p:cNvSpPr>
              <p:nvPr/>
            </p:nvSpPr>
            <p:spPr bwMode="auto">
              <a:xfrm>
                <a:off x="1181"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46" name="Oval 1750"/>
              <p:cNvSpPr>
                <a:spLocks noChangeArrowheads="1"/>
              </p:cNvSpPr>
              <p:nvPr/>
            </p:nvSpPr>
            <p:spPr bwMode="auto">
              <a:xfrm>
                <a:off x="1201"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47" name="Oval 1751"/>
              <p:cNvSpPr>
                <a:spLocks noChangeArrowheads="1"/>
              </p:cNvSpPr>
              <p:nvPr/>
            </p:nvSpPr>
            <p:spPr bwMode="auto">
              <a:xfrm>
                <a:off x="1140" y="141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248" name="Oval 1752"/>
              <p:cNvSpPr>
                <a:spLocks noChangeArrowheads="1"/>
              </p:cNvSpPr>
              <p:nvPr/>
            </p:nvSpPr>
            <p:spPr bwMode="auto">
              <a:xfrm>
                <a:off x="1037"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249" name="Oval 1753"/>
              <p:cNvSpPr>
                <a:spLocks noChangeArrowheads="1"/>
              </p:cNvSpPr>
              <p:nvPr/>
            </p:nvSpPr>
            <p:spPr bwMode="auto">
              <a:xfrm>
                <a:off x="1140" y="1295"/>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250" name="Oval 1754"/>
              <p:cNvSpPr>
                <a:spLocks noChangeArrowheads="1"/>
              </p:cNvSpPr>
              <p:nvPr/>
            </p:nvSpPr>
            <p:spPr bwMode="auto">
              <a:xfrm>
                <a:off x="1119"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51" name="Oval 1755"/>
              <p:cNvSpPr>
                <a:spLocks noChangeArrowheads="1"/>
              </p:cNvSpPr>
              <p:nvPr/>
            </p:nvSpPr>
            <p:spPr bwMode="auto">
              <a:xfrm>
                <a:off x="1160"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252" name="Oval 1756"/>
              <p:cNvSpPr>
                <a:spLocks noChangeArrowheads="1"/>
              </p:cNvSpPr>
              <p:nvPr/>
            </p:nvSpPr>
            <p:spPr bwMode="auto">
              <a:xfrm>
                <a:off x="1058"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253" name="Oval 1757"/>
              <p:cNvSpPr>
                <a:spLocks noChangeArrowheads="1"/>
              </p:cNvSpPr>
              <p:nvPr/>
            </p:nvSpPr>
            <p:spPr bwMode="auto">
              <a:xfrm>
                <a:off x="1099"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54" name="Oval 1758"/>
              <p:cNvSpPr>
                <a:spLocks noChangeArrowheads="1"/>
              </p:cNvSpPr>
              <p:nvPr/>
            </p:nvSpPr>
            <p:spPr bwMode="auto">
              <a:xfrm>
                <a:off x="1140" y="154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255" name="Oval 1759"/>
              <p:cNvSpPr>
                <a:spLocks noChangeArrowheads="1"/>
              </p:cNvSpPr>
              <p:nvPr/>
            </p:nvSpPr>
            <p:spPr bwMode="auto">
              <a:xfrm>
                <a:off x="1181"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256" name="Oval 1760"/>
              <p:cNvSpPr>
                <a:spLocks noChangeArrowheads="1"/>
              </p:cNvSpPr>
              <p:nvPr/>
            </p:nvSpPr>
            <p:spPr bwMode="auto">
              <a:xfrm>
                <a:off x="1160"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57" name="Oval 1761"/>
              <p:cNvSpPr>
                <a:spLocks noChangeArrowheads="1"/>
              </p:cNvSpPr>
              <p:nvPr/>
            </p:nvSpPr>
            <p:spPr bwMode="auto">
              <a:xfrm>
                <a:off x="1058" y="148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258" name="Oval 1762"/>
              <p:cNvSpPr>
                <a:spLocks noChangeArrowheads="1"/>
              </p:cNvSpPr>
              <p:nvPr/>
            </p:nvSpPr>
            <p:spPr bwMode="auto">
              <a:xfrm>
                <a:off x="1047" y="175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59" name="Oval 1763"/>
              <p:cNvSpPr>
                <a:spLocks noChangeArrowheads="1"/>
              </p:cNvSpPr>
              <p:nvPr/>
            </p:nvSpPr>
            <p:spPr bwMode="auto">
              <a:xfrm>
                <a:off x="986" y="177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260" name="Oval 1764"/>
              <p:cNvSpPr>
                <a:spLocks noChangeArrowheads="1"/>
              </p:cNvSpPr>
              <p:nvPr/>
            </p:nvSpPr>
            <p:spPr bwMode="auto">
              <a:xfrm>
                <a:off x="986" y="169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61" name="Oval 1765"/>
              <p:cNvSpPr>
                <a:spLocks noChangeArrowheads="1"/>
              </p:cNvSpPr>
              <p:nvPr/>
            </p:nvSpPr>
            <p:spPr bwMode="auto">
              <a:xfrm>
                <a:off x="1068"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262" name="Oval 1766"/>
              <p:cNvSpPr>
                <a:spLocks noChangeArrowheads="1"/>
              </p:cNvSpPr>
              <p:nvPr/>
            </p:nvSpPr>
            <p:spPr bwMode="auto">
              <a:xfrm>
                <a:off x="1026" y="181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63" name="Oval 1767"/>
              <p:cNvSpPr>
                <a:spLocks noChangeArrowheads="1"/>
              </p:cNvSpPr>
              <p:nvPr/>
            </p:nvSpPr>
            <p:spPr bwMode="auto">
              <a:xfrm>
                <a:off x="945" y="181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264" name="Oval 1768"/>
              <p:cNvSpPr>
                <a:spLocks noChangeArrowheads="1"/>
              </p:cNvSpPr>
              <p:nvPr/>
            </p:nvSpPr>
            <p:spPr bwMode="auto">
              <a:xfrm>
                <a:off x="986" y="1854"/>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265" name="Oval 1769"/>
              <p:cNvSpPr>
                <a:spLocks noChangeArrowheads="1"/>
              </p:cNvSpPr>
              <p:nvPr/>
            </p:nvSpPr>
            <p:spPr bwMode="auto">
              <a:xfrm>
                <a:off x="96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66" name="Oval 1770"/>
              <p:cNvSpPr>
                <a:spLocks noChangeArrowheads="1"/>
              </p:cNvSpPr>
              <p:nvPr/>
            </p:nvSpPr>
            <p:spPr bwMode="auto">
              <a:xfrm>
                <a:off x="924"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67" name="Oval 1771"/>
              <p:cNvSpPr>
                <a:spLocks noChangeArrowheads="1"/>
              </p:cNvSpPr>
              <p:nvPr/>
            </p:nvSpPr>
            <p:spPr bwMode="auto">
              <a:xfrm>
                <a:off x="1026" y="1660"/>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268" name="Oval 1772"/>
              <p:cNvSpPr>
                <a:spLocks noChangeArrowheads="1"/>
              </p:cNvSpPr>
              <p:nvPr/>
            </p:nvSpPr>
            <p:spPr bwMode="auto">
              <a:xfrm>
                <a:off x="945" y="173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69" name="Oval 1773"/>
              <p:cNvSpPr>
                <a:spLocks noChangeArrowheads="1"/>
              </p:cNvSpPr>
              <p:nvPr/>
            </p:nvSpPr>
            <p:spPr bwMode="auto">
              <a:xfrm>
                <a:off x="924"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70" name="Oval 1774"/>
              <p:cNvSpPr>
                <a:spLocks noChangeArrowheads="1"/>
              </p:cNvSpPr>
              <p:nvPr/>
            </p:nvSpPr>
            <p:spPr bwMode="auto">
              <a:xfrm>
                <a:off x="94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71" name="Oval 1775"/>
              <p:cNvSpPr>
                <a:spLocks noChangeArrowheads="1"/>
              </p:cNvSpPr>
              <p:nvPr/>
            </p:nvSpPr>
            <p:spPr bwMode="auto">
              <a:xfrm>
                <a:off x="965" y="1602"/>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72" name="Oval 1776"/>
              <p:cNvSpPr>
                <a:spLocks noChangeArrowheads="1"/>
              </p:cNvSpPr>
              <p:nvPr/>
            </p:nvSpPr>
            <p:spPr bwMode="auto">
              <a:xfrm>
                <a:off x="986" y="1582"/>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273" name="Oval 1777"/>
              <p:cNvSpPr>
                <a:spLocks noChangeArrowheads="1"/>
              </p:cNvSpPr>
              <p:nvPr/>
            </p:nvSpPr>
            <p:spPr bwMode="auto">
              <a:xfrm>
                <a:off x="903" y="1718"/>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274" name="Oval 1778"/>
              <p:cNvSpPr>
                <a:spLocks noChangeArrowheads="1"/>
              </p:cNvSpPr>
              <p:nvPr/>
            </p:nvSpPr>
            <p:spPr bwMode="auto">
              <a:xfrm>
                <a:off x="1006" y="1738"/>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275" name="Oval 1779"/>
              <p:cNvSpPr>
                <a:spLocks noChangeArrowheads="1"/>
              </p:cNvSpPr>
              <p:nvPr/>
            </p:nvSpPr>
            <p:spPr bwMode="auto">
              <a:xfrm>
                <a:off x="1068" y="166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76" name="Oval 1780"/>
              <p:cNvSpPr>
                <a:spLocks noChangeArrowheads="1"/>
              </p:cNvSpPr>
              <p:nvPr/>
            </p:nvSpPr>
            <p:spPr bwMode="auto">
              <a:xfrm>
                <a:off x="965"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77" name="Oval 1781"/>
              <p:cNvSpPr>
                <a:spLocks noChangeArrowheads="1"/>
              </p:cNvSpPr>
              <p:nvPr/>
            </p:nvSpPr>
            <p:spPr bwMode="auto">
              <a:xfrm>
                <a:off x="986" y="1815"/>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278" name="Oval 1782"/>
              <p:cNvSpPr>
                <a:spLocks noChangeArrowheads="1"/>
              </p:cNvSpPr>
              <p:nvPr/>
            </p:nvSpPr>
            <p:spPr bwMode="auto">
              <a:xfrm>
                <a:off x="965"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79" name="Oval 1783"/>
              <p:cNvSpPr>
                <a:spLocks noChangeArrowheads="1"/>
              </p:cNvSpPr>
              <p:nvPr/>
            </p:nvSpPr>
            <p:spPr bwMode="auto">
              <a:xfrm>
                <a:off x="1068" y="179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80" name="Oval 1784"/>
              <p:cNvSpPr>
                <a:spLocks noChangeArrowheads="1"/>
              </p:cNvSpPr>
              <p:nvPr/>
            </p:nvSpPr>
            <p:spPr bwMode="auto">
              <a:xfrm>
                <a:off x="1088" y="173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81" name="Oval 1785"/>
              <p:cNvSpPr>
                <a:spLocks noChangeArrowheads="1"/>
              </p:cNvSpPr>
              <p:nvPr/>
            </p:nvSpPr>
            <p:spPr bwMode="auto">
              <a:xfrm>
                <a:off x="1026" y="169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282" name="Oval 1786"/>
              <p:cNvSpPr>
                <a:spLocks noChangeArrowheads="1"/>
              </p:cNvSpPr>
              <p:nvPr/>
            </p:nvSpPr>
            <p:spPr bwMode="auto">
              <a:xfrm>
                <a:off x="924" y="164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283" name="Oval 1787"/>
              <p:cNvSpPr>
                <a:spLocks noChangeArrowheads="1"/>
              </p:cNvSpPr>
              <p:nvPr/>
            </p:nvSpPr>
            <p:spPr bwMode="auto">
              <a:xfrm>
                <a:off x="1026" y="158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284" name="Oval 1788"/>
              <p:cNvSpPr>
                <a:spLocks noChangeArrowheads="1"/>
              </p:cNvSpPr>
              <p:nvPr/>
            </p:nvSpPr>
            <p:spPr bwMode="auto">
              <a:xfrm>
                <a:off x="1006" y="162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85" name="Oval 1789"/>
              <p:cNvSpPr>
                <a:spLocks noChangeArrowheads="1"/>
              </p:cNvSpPr>
              <p:nvPr/>
            </p:nvSpPr>
            <p:spPr bwMode="auto">
              <a:xfrm>
                <a:off x="1047" y="162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286" name="Oval 1790"/>
              <p:cNvSpPr>
                <a:spLocks noChangeArrowheads="1"/>
              </p:cNvSpPr>
              <p:nvPr/>
            </p:nvSpPr>
            <p:spPr bwMode="auto">
              <a:xfrm>
                <a:off x="945"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287" name="Oval 1791"/>
              <p:cNvSpPr>
                <a:spLocks noChangeArrowheads="1"/>
              </p:cNvSpPr>
              <p:nvPr/>
            </p:nvSpPr>
            <p:spPr bwMode="auto">
              <a:xfrm>
                <a:off x="986" y="1738"/>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88" name="Oval 1792"/>
              <p:cNvSpPr>
                <a:spLocks noChangeArrowheads="1"/>
              </p:cNvSpPr>
              <p:nvPr/>
            </p:nvSpPr>
            <p:spPr bwMode="auto">
              <a:xfrm>
                <a:off x="1026" y="1835"/>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289" name="Oval 1793"/>
              <p:cNvSpPr>
                <a:spLocks noChangeArrowheads="1"/>
              </p:cNvSpPr>
              <p:nvPr/>
            </p:nvSpPr>
            <p:spPr bwMode="auto">
              <a:xfrm>
                <a:off x="1068" y="173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290" name="Oval 1794"/>
              <p:cNvSpPr>
                <a:spLocks noChangeArrowheads="1"/>
              </p:cNvSpPr>
              <p:nvPr/>
            </p:nvSpPr>
            <p:spPr bwMode="auto">
              <a:xfrm>
                <a:off x="1047"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91" name="Oval 1795"/>
              <p:cNvSpPr>
                <a:spLocks noChangeArrowheads="1"/>
              </p:cNvSpPr>
              <p:nvPr/>
            </p:nvSpPr>
            <p:spPr bwMode="auto">
              <a:xfrm>
                <a:off x="945" y="177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292" name="Oval 1796"/>
              <p:cNvSpPr>
                <a:spLocks noChangeArrowheads="1"/>
              </p:cNvSpPr>
              <p:nvPr/>
            </p:nvSpPr>
            <p:spPr bwMode="auto">
              <a:xfrm>
                <a:off x="1273" y="17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93" name="Oval 1797"/>
              <p:cNvSpPr>
                <a:spLocks noChangeArrowheads="1"/>
              </p:cNvSpPr>
              <p:nvPr/>
            </p:nvSpPr>
            <p:spPr bwMode="auto">
              <a:xfrm>
                <a:off x="1212" y="17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294" name="Oval 1798"/>
              <p:cNvSpPr>
                <a:spLocks noChangeArrowheads="1"/>
              </p:cNvSpPr>
              <p:nvPr/>
            </p:nvSpPr>
            <p:spPr bwMode="auto">
              <a:xfrm>
                <a:off x="1212" y="165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95" name="Oval 1799"/>
              <p:cNvSpPr>
                <a:spLocks noChangeArrowheads="1"/>
              </p:cNvSpPr>
              <p:nvPr/>
            </p:nvSpPr>
            <p:spPr bwMode="auto">
              <a:xfrm>
                <a:off x="1294"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296" name="Oval 1800"/>
              <p:cNvSpPr>
                <a:spLocks noChangeArrowheads="1"/>
              </p:cNvSpPr>
              <p:nvPr/>
            </p:nvSpPr>
            <p:spPr bwMode="auto">
              <a:xfrm>
                <a:off x="1253" y="176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297" name="Oval 1801"/>
              <p:cNvSpPr>
                <a:spLocks noChangeArrowheads="1"/>
              </p:cNvSpPr>
              <p:nvPr/>
            </p:nvSpPr>
            <p:spPr bwMode="auto">
              <a:xfrm>
                <a:off x="1171" y="176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298" name="Oval 1802"/>
              <p:cNvSpPr>
                <a:spLocks noChangeArrowheads="1"/>
              </p:cNvSpPr>
              <p:nvPr/>
            </p:nvSpPr>
            <p:spPr bwMode="auto">
              <a:xfrm>
                <a:off x="1212" y="180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299" name="Oval 1803"/>
              <p:cNvSpPr>
                <a:spLocks noChangeArrowheads="1"/>
              </p:cNvSpPr>
              <p:nvPr/>
            </p:nvSpPr>
            <p:spPr bwMode="auto">
              <a:xfrm>
                <a:off x="1191" y="1593"/>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00" name="Oval 1804"/>
              <p:cNvSpPr>
                <a:spLocks noChangeArrowheads="1"/>
              </p:cNvSpPr>
              <p:nvPr/>
            </p:nvSpPr>
            <p:spPr bwMode="auto">
              <a:xfrm>
                <a:off x="1150" y="163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01" name="Oval 1805"/>
              <p:cNvSpPr>
                <a:spLocks noChangeArrowheads="1"/>
              </p:cNvSpPr>
              <p:nvPr/>
            </p:nvSpPr>
            <p:spPr bwMode="auto">
              <a:xfrm>
                <a:off x="1253" y="1612"/>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302" name="Oval 1806"/>
              <p:cNvSpPr>
                <a:spLocks noChangeArrowheads="1"/>
              </p:cNvSpPr>
              <p:nvPr/>
            </p:nvSpPr>
            <p:spPr bwMode="auto">
              <a:xfrm>
                <a:off x="1171"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03" name="Oval 1807"/>
              <p:cNvSpPr>
                <a:spLocks noChangeArrowheads="1"/>
              </p:cNvSpPr>
              <p:nvPr/>
            </p:nvSpPr>
            <p:spPr bwMode="auto">
              <a:xfrm>
                <a:off x="1150" y="17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04" name="Oval 1808"/>
              <p:cNvSpPr>
                <a:spLocks noChangeArrowheads="1"/>
              </p:cNvSpPr>
              <p:nvPr/>
            </p:nvSpPr>
            <p:spPr bwMode="auto">
              <a:xfrm>
                <a:off x="1171"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05" name="Oval 1809"/>
              <p:cNvSpPr>
                <a:spLocks noChangeArrowheads="1"/>
              </p:cNvSpPr>
              <p:nvPr/>
            </p:nvSpPr>
            <p:spPr bwMode="auto">
              <a:xfrm>
                <a:off x="1191" y="155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06" name="Oval 1810"/>
              <p:cNvSpPr>
                <a:spLocks noChangeArrowheads="1"/>
              </p:cNvSpPr>
              <p:nvPr/>
            </p:nvSpPr>
            <p:spPr bwMode="auto">
              <a:xfrm>
                <a:off x="1212" y="15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307" name="Oval 1811"/>
              <p:cNvSpPr>
                <a:spLocks noChangeArrowheads="1"/>
              </p:cNvSpPr>
              <p:nvPr/>
            </p:nvSpPr>
            <p:spPr bwMode="auto">
              <a:xfrm>
                <a:off x="1130" y="167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308" name="Oval 1812"/>
              <p:cNvSpPr>
                <a:spLocks noChangeArrowheads="1"/>
              </p:cNvSpPr>
              <p:nvPr/>
            </p:nvSpPr>
            <p:spPr bwMode="auto">
              <a:xfrm>
                <a:off x="1233" y="1690"/>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309" name="Oval 1813"/>
              <p:cNvSpPr>
                <a:spLocks noChangeArrowheads="1"/>
              </p:cNvSpPr>
              <p:nvPr/>
            </p:nvSpPr>
            <p:spPr bwMode="auto">
              <a:xfrm>
                <a:off x="1294" y="161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10" name="Oval 1814"/>
              <p:cNvSpPr>
                <a:spLocks noChangeArrowheads="1"/>
              </p:cNvSpPr>
              <p:nvPr/>
            </p:nvSpPr>
            <p:spPr bwMode="auto">
              <a:xfrm>
                <a:off x="1191" y="1631"/>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11" name="Oval 1815"/>
              <p:cNvSpPr>
                <a:spLocks noChangeArrowheads="1"/>
              </p:cNvSpPr>
              <p:nvPr/>
            </p:nvSpPr>
            <p:spPr bwMode="auto">
              <a:xfrm>
                <a:off x="1212" y="17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312" name="Oval 1816"/>
              <p:cNvSpPr>
                <a:spLocks noChangeArrowheads="1"/>
              </p:cNvSpPr>
              <p:nvPr/>
            </p:nvSpPr>
            <p:spPr bwMode="auto">
              <a:xfrm>
                <a:off x="1191" y="1729"/>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13" name="Oval 1817"/>
              <p:cNvSpPr>
                <a:spLocks noChangeArrowheads="1"/>
              </p:cNvSpPr>
              <p:nvPr/>
            </p:nvSpPr>
            <p:spPr bwMode="auto">
              <a:xfrm>
                <a:off x="1294" y="174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14" name="Oval 1818"/>
              <p:cNvSpPr>
                <a:spLocks noChangeArrowheads="1"/>
              </p:cNvSpPr>
              <p:nvPr/>
            </p:nvSpPr>
            <p:spPr bwMode="auto">
              <a:xfrm>
                <a:off x="1314" y="169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15" name="Oval 1819"/>
              <p:cNvSpPr>
                <a:spLocks noChangeArrowheads="1"/>
              </p:cNvSpPr>
              <p:nvPr/>
            </p:nvSpPr>
            <p:spPr bwMode="auto">
              <a:xfrm>
                <a:off x="1253" y="165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316" name="Oval 1820"/>
              <p:cNvSpPr>
                <a:spLocks noChangeArrowheads="1"/>
              </p:cNvSpPr>
              <p:nvPr/>
            </p:nvSpPr>
            <p:spPr bwMode="auto">
              <a:xfrm>
                <a:off x="1150" y="1593"/>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317" name="Oval 1821"/>
              <p:cNvSpPr>
                <a:spLocks noChangeArrowheads="1"/>
              </p:cNvSpPr>
              <p:nvPr/>
            </p:nvSpPr>
            <p:spPr bwMode="auto">
              <a:xfrm>
                <a:off x="1253" y="153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318" name="Oval 1822"/>
              <p:cNvSpPr>
                <a:spLocks noChangeArrowheads="1"/>
              </p:cNvSpPr>
              <p:nvPr/>
            </p:nvSpPr>
            <p:spPr bwMode="auto">
              <a:xfrm>
                <a:off x="1233" y="157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19" name="Oval 1823"/>
              <p:cNvSpPr>
                <a:spLocks noChangeArrowheads="1"/>
              </p:cNvSpPr>
              <p:nvPr/>
            </p:nvSpPr>
            <p:spPr bwMode="auto">
              <a:xfrm>
                <a:off x="1273" y="157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320" name="Oval 1824"/>
              <p:cNvSpPr>
                <a:spLocks noChangeArrowheads="1"/>
              </p:cNvSpPr>
              <p:nvPr/>
            </p:nvSpPr>
            <p:spPr bwMode="auto">
              <a:xfrm>
                <a:off x="1171"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321" name="Oval 1825"/>
              <p:cNvSpPr>
                <a:spLocks noChangeArrowheads="1"/>
              </p:cNvSpPr>
              <p:nvPr/>
            </p:nvSpPr>
            <p:spPr bwMode="auto">
              <a:xfrm>
                <a:off x="1212"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22" name="Oval 1826"/>
              <p:cNvSpPr>
                <a:spLocks noChangeArrowheads="1"/>
              </p:cNvSpPr>
              <p:nvPr/>
            </p:nvSpPr>
            <p:spPr bwMode="auto">
              <a:xfrm>
                <a:off x="1253" y="178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323" name="Oval 1827"/>
              <p:cNvSpPr>
                <a:spLocks noChangeArrowheads="1"/>
              </p:cNvSpPr>
              <p:nvPr/>
            </p:nvSpPr>
            <p:spPr bwMode="auto">
              <a:xfrm>
                <a:off x="1294" y="169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324" name="Oval 1828"/>
              <p:cNvSpPr>
                <a:spLocks noChangeArrowheads="1"/>
              </p:cNvSpPr>
              <p:nvPr/>
            </p:nvSpPr>
            <p:spPr bwMode="auto">
              <a:xfrm>
                <a:off x="1273"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25" name="Oval 1829"/>
              <p:cNvSpPr>
                <a:spLocks noChangeArrowheads="1"/>
              </p:cNvSpPr>
              <p:nvPr/>
            </p:nvSpPr>
            <p:spPr bwMode="auto">
              <a:xfrm>
                <a:off x="1171" y="172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326" name="Oval 1830"/>
              <p:cNvSpPr>
                <a:spLocks noChangeArrowheads="1"/>
              </p:cNvSpPr>
              <p:nvPr/>
            </p:nvSpPr>
            <p:spPr bwMode="auto">
              <a:xfrm>
                <a:off x="1330" y="156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27" name="Oval 1831"/>
              <p:cNvSpPr>
                <a:spLocks noChangeArrowheads="1"/>
              </p:cNvSpPr>
              <p:nvPr/>
            </p:nvSpPr>
            <p:spPr bwMode="auto">
              <a:xfrm>
                <a:off x="1268" y="158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328" name="Oval 1832"/>
              <p:cNvSpPr>
                <a:spLocks noChangeArrowheads="1"/>
              </p:cNvSpPr>
              <p:nvPr/>
            </p:nvSpPr>
            <p:spPr bwMode="auto">
              <a:xfrm>
                <a:off x="1268" y="150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29" name="Oval 1833"/>
              <p:cNvSpPr>
                <a:spLocks noChangeArrowheads="1"/>
              </p:cNvSpPr>
              <p:nvPr/>
            </p:nvSpPr>
            <p:spPr bwMode="auto">
              <a:xfrm>
                <a:off x="1350" y="1507"/>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330" name="Oval 1834"/>
              <p:cNvSpPr>
                <a:spLocks noChangeArrowheads="1"/>
              </p:cNvSpPr>
              <p:nvPr/>
            </p:nvSpPr>
            <p:spPr bwMode="auto">
              <a:xfrm>
                <a:off x="1309" y="16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31" name="Oval 1835"/>
              <p:cNvSpPr>
                <a:spLocks noChangeArrowheads="1"/>
              </p:cNvSpPr>
              <p:nvPr/>
            </p:nvSpPr>
            <p:spPr bwMode="auto">
              <a:xfrm>
                <a:off x="1227" y="16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332" name="Oval 1836"/>
              <p:cNvSpPr>
                <a:spLocks noChangeArrowheads="1"/>
              </p:cNvSpPr>
              <p:nvPr/>
            </p:nvSpPr>
            <p:spPr bwMode="auto">
              <a:xfrm>
                <a:off x="1268" y="166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333" name="Oval 1837"/>
              <p:cNvSpPr>
                <a:spLocks noChangeArrowheads="1"/>
              </p:cNvSpPr>
              <p:nvPr/>
            </p:nvSpPr>
            <p:spPr bwMode="auto">
              <a:xfrm>
                <a:off x="1248"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34" name="Oval 1838"/>
              <p:cNvSpPr>
                <a:spLocks noChangeArrowheads="1"/>
              </p:cNvSpPr>
              <p:nvPr/>
            </p:nvSpPr>
            <p:spPr bwMode="auto">
              <a:xfrm>
                <a:off x="1207"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35" name="Oval 1839"/>
              <p:cNvSpPr>
                <a:spLocks noChangeArrowheads="1"/>
              </p:cNvSpPr>
              <p:nvPr/>
            </p:nvSpPr>
            <p:spPr bwMode="auto">
              <a:xfrm>
                <a:off x="1309" y="14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336" name="Oval 1840"/>
              <p:cNvSpPr>
                <a:spLocks noChangeArrowheads="1"/>
              </p:cNvSpPr>
              <p:nvPr/>
            </p:nvSpPr>
            <p:spPr bwMode="auto">
              <a:xfrm>
                <a:off x="1227"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37" name="Oval 1841"/>
              <p:cNvSpPr>
                <a:spLocks noChangeArrowheads="1"/>
              </p:cNvSpPr>
              <p:nvPr/>
            </p:nvSpPr>
            <p:spPr bwMode="auto">
              <a:xfrm>
                <a:off x="1207"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38" name="Oval 1842"/>
              <p:cNvSpPr>
                <a:spLocks noChangeArrowheads="1"/>
              </p:cNvSpPr>
              <p:nvPr/>
            </p:nvSpPr>
            <p:spPr bwMode="auto">
              <a:xfrm>
                <a:off x="1227"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39" name="Oval 1843"/>
              <p:cNvSpPr>
                <a:spLocks noChangeArrowheads="1"/>
              </p:cNvSpPr>
              <p:nvPr/>
            </p:nvSpPr>
            <p:spPr bwMode="auto">
              <a:xfrm>
                <a:off x="1248" y="141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40" name="Oval 1844"/>
              <p:cNvSpPr>
                <a:spLocks noChangeArrowheads="1"/>
              </p:cNvSpPr>
              <p:nvPr/>
            </p:nvSpPr>
            <p:spPr bwMode="auto">
              <a:xfrm>
                <a:off x="1268" y="1391"/>
                <a:ext cx="41"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341" name="Oval 1845"/>
              <p:cNvSpPr>
                <a:spLocks noChangeArrowheads="1"/>
              </p:cNvSpPr>
              <p:nvPr/>
            </p:nvSpPr>
            <p:spPr bwMode="auto">
              <a:xfrm>
                <a:off x="1186" y="1527"/>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342" name="Oval 1846"/>
              <p:cNvSpPr>
                <a:spLocks noChangeArrowheads="1"/>
              </p:cNvSpPr>
              <p:nvPr/>
            </p:nvSpPr>
            <p:spPr bwMode="auto">
              <a:xfrm>
                <a:off x="1289" y="1546"/>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343" name="Oval 1847"/>
              <p:cNvSpPr>
                <a:spLocks noChangeArrowheads="1"/>
              </p:cNvSpPr>
              <p:nvPr/>
            </p:nvSpPr>
            <p:spPr bwMode="auto">
              <a:xfrm>
                <a:off x="1350" y="146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44" name="Oval 1848"/>
              <p:cNvSpPr>
                <a:spLocks noChangeArrowheads="1"/>
              </p:cNvSpPr>
              <p:nvPr/>
            </p:nvSpPr>
            <p:spPr bwMode="auto">
              <a:xfrm>
                <a:off x="1248"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45" name="Oval 1849"/>
              <p:cNvSpPr>
                <a:spLocks noChangeArrowheads="1"/>
              </p:cNvSpPr>
              <p:nvPr/>
            </p:nvSpPr>
            <p:spPr bwMode="auto">
              <a:xfrm>
                <a:off x="1268" y="162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346" name="Oval 1850"/>
              <p:cNvSpPr>
                <a:spLocks noChangeArrowheads="1"/>
              </p:cNvSpPr>
              <p:nvPr/>
            </p:nvSpPr>
            <p:spPr bwMode="auto">
              <a:xfrm>
                <a:off x="1248"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47" name="Oval 1851"/>
              <p:cNvSpPr>
                <a:spLocks noChangeArrowheads="1"/>
              </p:cNvSpPr>
              <p:nvPr/>
            </p:nvSpPr>
            <p:spPr bwMode="auto">
              <a:xfrm>
                <a:off x="1350" y="1605"/>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48" name="Oval 1852"/>
              <p:cNvSpPr>
                <a:spLocks noChangeArrowheads="1"/>
              </p:cNvSpPr>
              <p:nvPr/>
            </p:nvSpPr>
            <p:spPr bwMode="auto">
              <a:xfrm>
                <a:off x="1371"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49" name="Oval 1853"/>
              <p:cNvSpPr>
                <a:spLocks noChangeArrowheads="1"/>
              </p:cNvSpPr>
              <p:nvPr/>
            </p:nvSpPr>
            <p:spPr bwMode="auto">
              <a:xfrm>
                <a:off x="1309" y="150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350" name="Oval 1854"/>
              <p:cNvSpPr>
                <a:spLocks noChangeArrowheads="1"/>
              </p:cNvSpPr>
              <p:nvPr/>
            </p:nvSpPr>
            <p:spPr bwMode="auto">
              <a:xfrm>
                <a:off x="1207" y="144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351" name="Oval 1855"/>
              <p:cNvSpPr>
                <a:spLocks noChangeArrowheads="1"/>
              </p:cNvSpPr>
              <p:nvPr/>
            </p:nvSpPr>
            <p:spPr bwMode="auto">
              <a:xfrm>
                <a:off x="1309" y="1391"/>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352" name="Oval 1856"/>
              <p:cNvSpPr>
                <a:spLocks noChangeArrowheads="1"/>
              </p:cNvSpPr>
              <p:nvPr/>
            </p:nvSpPr>
            <p:spPr bwMode="auto">
              <a:xfrm>
                <a:off x="1289" y="14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53" name="Oval 1857"/>
              <p:cNvSpPr>
                <a:spLocks noChangeArrowheads="1"/>
              </p:cNvSpPr>
              <p:nvPr/>
            </p:nvSpPr>
            <p:spPr bwMode="auto">
              <a:xfrm>
                <a:off x="1330" y="14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354" name="Oval 1858"/>
              <p:cNvSpPr>
                <a:spLocks noChangeArrowheads="1"/>
              </p:cNvSpPr>
              <p:nvPr/>
            </p:nvSpPr>
            <p:spPr bwMode="auto">
              <a:xfrm>
                <a:off x="1227" y="150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355" name="Oval 1859"/>
              <p:cNvSpPr>
                <a:spLocks noChangeArrowheads="1"/>
              </p:cNvSpPr>
              <p:nvPr/>
            </p:nvSpPr>
            <p:spPr bwMode="auto">
              <a:xfrm>
                <a:off x="1268"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56" name="Oval 1860"/>
              <p:cNvSpPr>
                <a:spLocks noChangeArrowheads="1"/>
              </p:cNvSpPr>
              <p:nvPr/>
            </p:nvSpPr>
            <p:spPr bwMode="auto">
              <a:xfrm>
                <a:off x="1309" y="164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357" name="Oval 1861"/>
              <p:cNvSpPr>
                <a:spLocks noChangeArrowheads="1"/>
              </p:cNvSpPr>
              <p:nvPr/>
            </p:nvSpPr>
            <p:spPr bwMode="auto">
              <a:xfrm>
                <a:off x="1350" y="1546"/>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358" name="Oval 1862"/>
              <p:cNvSpPr>
                <a:spLocks noChangeArrowheads="1"/>
              </p:cNvSpPr>
              <p:nvPr/>
            </p:nvSpPr>
            <p:spPr bwMode="auto">
              <a:xfrm>
                <a:off x="1330"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59" name="Oval 1863"/>
              <p:cNvSpPr>
                <a:spLocks noChangeArrowheads="1"/>
              </p:cNvSpPr>
              <p:nvPr/>
            </p:nvSpPr>
            <p:spPr bwMode="auto">
              <a:xfrm>
                <a:off x="1227" y="158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360" name="Oval 1864"/>
              <p:cNvSpPr>
                <a:spLocks noChangeArrowheads="1"/>
              </p:cNvSpPr>
              <p:nvPr/>
            </p:nvSpPr>
            <p:spPr bwMode="auto">
              <a:xfrm>
                <a:off x="1188" y="180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61" name="Oval 1865"/>
              <p:cNvSpPr>
                <a:spLocks noChangeArrowheads="1"/>
              </p:cNvSpPr>
              <p:nvPr/>
            </p:nvSpPr>
            <p:spPr bwMode="auto">
              <a:xfrm>
                <a:off x="1127" y="18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362" name="Oval 1866"/>
              <p:cNvSpPr>
                <a:spLocks noChangeArrowheads="1"/>
              </p:cNvSpPr>
              <p:nvPr/>
            </p:nvSpPr>
            <p:spPr bwMode="auto">
              <a:xfrm>
                <a:off x="1127" y="174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63" name="Oval 1867"/>
              <p:cNvSpPr>
                <a:spLocks noChangeArrowheads="1"/>
              </p:cNvSpPr>
              <p:nvPr/>
            </p:nvSpPr>
            <p:spPr bwMode="auto">
              <a:xfrm>
                <a:off x="1209"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364" name="Oval 1868"/>
              <p:cNvSpPr>
                <a:spLocks noChangeArrowheads="1"/>
              </p:cNvSpPr>
              <p:nvPr/>
            </p:nvSpPr>
            <p:spPr bwMode="auto">
              <a:xfrm>
                <a:off x="1168" y="186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65" name="Oval 1869"/>
              <p:cNvSpPr>
                <a:spLocks noChangeArrowheads="1"/>
              </p:cNvSpPr>
              <p:nvPr/>
            </p:nvSpPr>
            <p:spPr bwMode="auto">
              <a:xfrm>
                <a:off x="1086" y="186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366" name="Oval 1870"/>
              <p:cNvSpPr>
                <a:spLocks noChangeArrowheads="1"/>
              </p:cNvSpPr>
              <p:nvPr/>
            </p:nvSpPr>
            <p:spPr bwMode="auto">
              <a:xfrm>
                <a:off x="1107"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67" name="Oval 1871"/>
              <p:cNvSpPr>
                <a:spLocks noChangeArrowheads="1"/>
              </p:cNvSpPr>
              <p:nvPr/>
            </p:nvSpPr>
            <p:spPr bwMode="auto">
              <a:xfrm>
                <a:off x="1065" y="1727"/>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68" name="Oval 1872"/>
              <p:cNvSpPr>
                <a:spLocks noChangeArrowheads="1"/>
              </p:cNvSpPr>
              <p:nvPr/>
            </p:nvSpPr>
            <p:spPr bwMode="auto">
              <a:xfrm>
                <a:off x="1168" y="170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369" name="Oval 1873"/>
              <p:cNvSpPr>
                <a:spLocks noChangeArrowheads="1"/>
              </p:cNvSpPr>
              <p:nvPr/>
            </p:nvSpPr>
            <p:spPr bwMode="auto">
              <a:xfrm>
                <a:off x="1086"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70" name="Oval 1874"/>
              <p:cNvSpPr>
                <a:spLocks noChangeArrowheads="1"/>
              </p:cNvSpPr>
              <p:nvPr/>
            </p:nvSpPr>
            <p:spPr bwMode="auto">
              <a:xfrm>
                <a:off x="1065" y="182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71" name="Oval 1875"/>
              <p:cNvSpPr>
                <a:spLocks noChangeArrowheads="1"/>
              </p:cNvSpPr>
              <p:nvPr/>
            </p:nvSpPr>
            <p:spPr bwMode="auto">
              <a:xfrm>
                <a:off x="1086"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72" name="Oval 1876"/>
              <p:cNvSpPr>
                <a:spLocks noChangeArrowheads="1"/>
              </p:cNvSpPr>
              <p:nvPr/>
            </p:nvSpPr>
            <p:spPr bwMode="auto">
              <a:xfrm>
                <a:off x="1107" y="16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73" name="Oval 1877"/>
              <p:cNvSpPr>
                <a:spLocks noChangeArrowheads="1"/>
              </p:cNvSpPr>
              <p:nvPr/>
            </p:nvSpPr>
            <p:spPr bwMode="auto">
              <a:xfrm>
                <a:off x="1127" y="1630"/>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374" name="Oval 1878"/>
              <p:cNvSpPr>
                <a:spLocks noChangeArrowheads="1"/>
              </p:cNvSpPr>
              <p:nvPr/>
            </p:nvSpPr>
            <p:spPr bwMode="auto">
              <a:xfrm>
                <a:off x="1045" y="1766"/>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375" name="Oval 1879"/>
              <p:cNvSpPr>
                <a:spLocks noChangeArrowheads="1"/>
              </p:cNvSpPr>
              <p:nvPr/>
            </p:nvSpPr>
            <p:spPr bwMode="auto">
              <a:xfrm>
                <a:off x="1148" y="1786"/>
                <a:ext cx="40"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376" name="Oval 1880"/>
              <p:cNvSpPr>
                <a:spLocks noChangeArrowheads="1"/>
              </p:cNvSpPr>
              <p:nvPr/>
            </p:nvSpPr>
            <p:spPr bwMode="auto">
              <a:xfrm>
                <a:off x="1209" y="170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77" name="Oval 1881"/>
              <p:cNvSpPr>
                <a:spLocks noChangeArrowheads="1"/>
              </p:cNvSpPr>
              <p:nvPr/>
            </p:nvSpPr>
            <p:spPr bwMode="auto">
              <a:xfrm>
                <a:off x="1107" y="172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78" name="Oval 1882"/>
              <p:cNvSpPr>
                <a:spLocks noChangeArrowheads="1"/>
              </p:cNvSpPr>
              <p:nvPr/>
            </p:nvSpPr>
            <p:spPr bwMode="auto">
              <a:xfrm>
                <a:off x="1127" y="186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379" name="Oval 1883"/>
              <p:cNvSpPr>
                <a:spLocks noChangeArrowheads="1"/>
              </p:cNvSpPr>
              <p:nvPr/>
            </p:nvSpPr>
            <p:spPr bwMode="auto">
              <a:xfrm>
                <a:off x="1107" y="18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80" name="Oval 1884"/>
              <p:cNvSpPr>
                <a:spLocks noChangeArrowheads="1"/>
              </p:cNvSpPr>
              <p:nvPr/>
            </p:nvSpPr>
            <p:spPr bwMode="auto">
              <a:xfrm>
                <a:off x="1209" y="184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81" name="Oval 1885"/>
              <p:cNvSpPr>
                <a:spLocks noChangeArrowheads="1"/>
              </p:cNvSpPr>
              <p:nvPr/>
            </p:nvSpPr>
            <p:spPr bwMode="auto">
              <a:xfrm>
                <a:off x="1230"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82" name="Oval 1886"/>
              <p:cNvSpPr>
                <a:spLocks noChangeArrowheads="1"/>
              </p:cNvSpPr>
              <p:nvPr/>
            </p:nvSpPr>
            <p:spPr bwMode="auto">
              <a:xfrm>
                <a:off x="1168" y="174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383" name="Oval 1887"/>
              <p:cNvSpPr>
                <a:spLocks noChangeArrowheads="1"/>
              </p:cNvSpPr>
              <p:nvPr/>
            </p:nvSpPr>
            <p:spPr bwMode="auto">
              <a:xfrm>
                <a:off x="1065" y="1688"/>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384" name="Oval 1888"/>
              <p:cNvSpPr>
                <a:spLocks noChangeArrowheads="1"/>
              </p:cNvSpPr>
              <p:nvPr/>
            </p:nvSpPr>
            <p:spPr bwMode="auto">
              <a:xfrm>
                <a:off x="1168" y="163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385" name="Oval 1889"/>
              <p:cNvSpPr>
                <a:spLocks noChangeArrowheads="1"/>
              </p:cNvSpPr>
              <p:nvPr/>
            </p:nvSpPr>
            <p:spPr bwMode="auto">
              <a:xfrm>
                <a:off x="1148" y="166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86" name="Oval 1890"/>
              <p:cNvSpPr>
                <a:spLocks noChangeArrowheads="1"/>
              </p:cNvSpPr>
              <p:nvPr/>
            </p:nvSpPr>
            <p:spPr bwMode="auto">
              <a:xfrm>
                <a:off x="1188" y="1669"/>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387" name="Oval 1891"/>
              <p:cNvSpPr>
                <a:spLocks noChangeArrowheads="1"/>
              </p:cNvSpPr>
              <p:nvPr/>
            </p:nvSpPr>
            <p:spPr bwMode="auto">
              <a:xfrm>
                <a:off x="1086"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388" name="Oval 1892"/>
              <p:cNvSpPr>
                <a:spLocks noChangeArrowheads="1"/>
              </p:cNvSpPr>
              <p:nvPr/>
            </p:nvSpPr>
            <p:spPr bwMode="auto">
              <a:xfrm>
                <a:off x="1127"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89" name="Oval 1893"/>
              <p:cNvSpPr>
                <a:spLocks noChangeArrowheads="1"/>
              </p:cNvSpPr>
              <p:nvPr/>
            </p:nvSpPr>
            <p:spPr bwMode="auto">
              <a:xfrm>
                <a:off x="1168" y="188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390" name="Oval 1894"/>
              <p:cNvSpPr>
                <a:spLocks noChangeArrowheads="1"/>
              </p:cNvSpPr>
              <p:nvPr/>
            </p:nvSpPr>
            <p:spPr bwMode="auto">
              <a:xfrm>
                <a:off x="1209" y="1786"/>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391" name="Oval 1895"/>
              <p:cNvSpPr>
                <a:spLocks noChangeArrowheads="1"/>
              </p:cNvSpPr>
              <p:nvPr/>
            </p:nvSpPr>
            <p:spPr bwMode="auto">
              <a:xfrm>
                <a:off x="1188" y="168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92" name="Oval 1896"/>
              <p:cNvSpPr>
                <a:spLocks noChangeArrowheads="1"/>
              </p:cNvSpPr>
              <p:nvPr/>
            </p:nvSpPr>
            <p:spPr bwMode="auto">
              <a:xfrm>
                <a:off x="1086" y="1824"/>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393" name="Oval 1897"/>
              <p:cNvSpPr>
                <a:spLocks noChangeArrowheads="1"/>
              </p:cNvSpPr>
              <p:nvPr/>
            </p:nvSpPr>
            <p:spPr bwMode="auto">
              <a:xfrm>
                <a:off x="1245"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94" name="Oval 1898"/>
              <p:cNvSpPr>
                <a:spLocks noChangeArrowheads="1"/>
              </p:cNvSpPr>
              <p:nvPr/>
            </p:nvSpPr>
            <p:spPr bwMode="auto">
              <a:xfrm>
                <a:off x="1184" y="1489"/>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395" name="Oval 1899"/>
              <p:cNvSpPr>
                <a:spLocks noChangeArrowheads="1"/>
              </p:cNvSpPr>
              <p:nvPr/>
            </p:nvSpPr>
            <p:spPr bwMode="auto">
              <a:xfrm>
                <a:off x="1184" y="1411"/>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96" name="Oval 1900"/>
              <p:cNvSpPr>
                <a:spLocks noChangeArrowheads="1"/>
              </p:cNvSpPr>
              <p:nvPr/>
            </p:nvSpPr>
            <p:spPr bwMode="auto">
              <a:xfrm>
                <a:off x="1266"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397" name="Oval 1901"/>
              <p:cNvSpPr>
                <a:spLocks noChangeArrowheads="1"/>
              </p:cNvSpPr>
              <p:nvPr/>
            </p:nvSpPr>
            <p:spPr bwMode="auto">
              <a:xfrm>
                <a:off x="1224" y="152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398" name="Oval 1902"/>
              <p:cNvSpPr>
                <a:spLocks noChangeArrowheads="1"/>
              </p:cNvSpPr>
              <p:nvPr/>
            </p:nvSpPr>
            <p:spPr bwMode="auto">
              <a:xfrm>
                <a:off x="1142" y="152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399" name="Oval 1903"/>
              <p:cNvSpPr>
                <a:spLocks noChangeArrowheads="1"/>
              </p:cNvSpPr>
              <p:nvPr/>
            </p:nvSpPr>
            <p:spPr bwMode="auto">
              <a:xfrm>
                <a:off x="1184" y="1567"/>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400" name="Oval 1904"/>
              <p:cNvSpPr>
                <a:spLocks noChangeArrowheads="1"/>
              </p:cNvSpPr>
              <p:nvPr/>
            </p:nvSpPr>
            <p:spPr bwMode="auto">
              <a:xfrm>
                <a:off x="1163"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01" name="Oval 1905"/>
              <p:cNvSpPr>
                <a:spLocks noChangeArrowheads="1"/>
              </p:cNvSpPr>
              <p:nvPr/>
            </p:nvSpPr>
            <p:spPr bwMode="auto">
              <a:xfrm>
                <a:off x="1122"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02" name="Oval 1906"/>
              <p:cNvSpPr>
                <a:spLocks noChangeArrowheads="1"/>
              </p:cNvSpPr>
              <p:nvPr/>
            </p:nvSpPr>
            <p:spPr bwMode="auto">
              <a:xfrm>
                <a:off x="1224" y="1373"/>
                <a:ext cx="42"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403" name="Oval 1907"/>
              <p:cNvSpPr>
                <a:spLocks noChangeArrowheads="1"/>
              </p:cNvSpPr>
              <p:nvPr/>
            </p:nvSpPr>
            <p:spPr bwMode="auto">
              <a:xfrm>
                <a:off x="1142"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04" name="Oval 1908"/>
              <p:cNvSpPr>
                <a:spLocks noChangeArrowheads="1"/>
              </p:cNvSpPr>
              <p:nvPr/>
            </p:nvSpPr>
            <p:spPr bwMode="auto">
              <a:xfrm>
                <a:off x="1122"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05" name="Oval 1909"/>
              <p:cNvSpPr>
                <a:spLocks noChangeArrowheads="1"/>
              </p:cNvSpPr>
              <p:nvPr/>
            </p:nvSpPr>
            <p:spPr bwMode="auto">
              <a:xfrm>
                <a:off x="1142" y="1353"/>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06" name="Oval 1910"/>
              <p:cNvSpPr>
                <a:spLocks noChangeArrowheads="1"/>
              </p:cNvSpPr>
              <p:nvPr/>
            </p:nvSpPr>
            <p:spPr bwMode="auto">
              <a:xfrm>
                <a:off x="1163"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07" name="Oval 1911"/>
              <p:cNvSpPr>
                <a:spLocks noChangeArrowheads="1"/>
              </p:cNvSpPr>
              <p:nvPr/>
            </p:nvSpPr>
            <p:spPr bwMode="auto">
              <a:xfrm>
                <a:off x="1184" y="1295"/>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408" name="Oval 1912"/>
              <p:cNvSpPr>
                <a:spLocks noChangeArrowheads="1"/>
              </p:cNvSpPr>
              <p:nvPr/>
            </p:nvSpPr>
            <p:spPr bwMode="auto">
              <a:xfrm>
                <a:off x="1101" y="1431"/>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409" name="Oval 1913"/>
              <p:cNvSpPr>
                <a:spLocks noChangeArrowheads="1"/>
              </p:cNvSpPr>
              <p:nvPr/>
            </p:nvSpPr>
            <p:spPr bwMode="auto">
              <a:xfrm>
                <a:off x="1204"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410" name="Oval 1914"/>
              <p:cNvSpPr>
                <a:spLocks noChangeArrowheads="1"/>
              </p:cNvSpPr>
              <p:nvPr/>
            </p:nvSpPr>
            <p:spPr bwMode="auto">
              <a:xfrm>
                <a:off x="1266"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11" name="Oval 1915"/>
              <p:cNvSpPr>
                <a:spLocks noChangeArrowheads="1"/>
              </p:cNvSpPr>
              <p:nvPr/>
            </p:nvSpPr>
            <p:spPr bwMode="auto">
              <a:xfrm>
                <a:off x="1163"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12" name="Oval 1916"/>
              <p:cNvSpPr>
                <a:spLocks noChangeArrowheads="1"/>
              </p:cNvSpPr>
              <p:nvPr/>
            </p:nvSpPr>
            <p:spPr bwMode="auto">
              <a:xfrm>
                <a:off x="1184" y="1528"/>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413" name="Oval 1917"/>
              <p:cNvSpPr>
                <a:spLocks noChangeArrowheads="1"/>
              </p:cNvSpPr>
              <p:nvPr/>
            </p:nvSpPr>
            <p:spPr bwMode="auto">
              <a:xfrm>
                <a:off x="1163"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14" name="Oval 1918"/>
              <p:cNvSpPr>
                <a:spLocks noChangeArrowheads="1"/>
              </p:cNvSpPr>
              <p:nvPr/>
            </p:nvSpPr>
            <p:spPr bwMode="auto">
              <a:xfrm>
                <a:off x="1266"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15" name="Oval 1919"/>
              <p:cNvSpPr>
                <a:spLocks noChangeArrowheads="1"/>
              </p:cNvSpPr>
              <p:nvPr/>
            </p:nvSpPr>
            <p:spPr bwMode="auto">
              <a:xfrm>
                <a:off x="1286"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16" name="Oval 1920"/>
              <p:cNvSpPr>
                <a:spLocks noChangeArrowheads="1"/>
              </p:cNvSpPr>
              <p:nvPr/>
            </p:nvSpPr>
            <p:spPr bwMode="auto">
              <a:xfrm>
                <a:off x="1224" y="141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417" name="Oval 1921"/>
              <p:cNvSpPr>
                <a:spLocks noChangeArrowheads="1"/>
              </p:cNvSpPr>
              <p:nvPr/>
            </p:nvSpPr>
            <p:spPr bwMode="auto">
              <a:xfrm>
                <a:off x="1122"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418" name="Oval 1922"/>
              <p:cNvSpPr>
                <a:spLocks noChangeArrowheads="1"/>
              </p:cNvSpPr>
              <p:nvPr/>
            </p:nvSpPr>
            <p:spPr bwMode="auto">
              <a:xfrm>
                <a:off x="1224" y="1295"/>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419" name="Oval 1923"/>
              <p:cNvSpPr>
                <a:spLocks noChangeArrowheads="1"/>
              </p:cNvSpPr>
              <p:nvPr/>
            </p:nvSpPr>
            <p:spPr bwMode="auto">
              <a:xfrm>
                <a:off x="1204"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20" name="Oval 1924"/>
              <p:cNvSpPr>
                <a:spLocks noChangeArrowheads="1"/>
              </p:cNvSpPr>
              <p:nvPr/>
            </p:nvSpPr>
            <p:spPr bwMode="auto">
              <a:xfrm>
                <a:off x="1245"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421" name="Oval 1925"/>
              <p:cNvSpPr>
                <a:spLocks noChangeArrowheads="1"/>
              </p:cNvSpPr>
              <p:nvPr/>
            </p:nvSpPr>
            <p:spPr bwMode="auto">
              <a:xfrm>
                <a:off x="1142" y="1411"/>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422" name="Oval 1926"/>
              <p:cNvSpPr>
                <a:spLocks noChangeArrowheads="1"/>
              </p:cNvSpPr>
              <p:nvPr/>
            </p:nvSpPr>
            <p:spPr bwMode="auto">
              <a:xfrm>
                <a:off x="1184" y="1450"/>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23" name="Oval 1927"/>
              <p:cNvSpPr>
                <a:spLocks noChangeArrowheads="1"/>
              </p:cNvSpPr>
              <p:nvPr/>
            </p:nvSpPr>
            <p:spPr bwMode="auto">
              <a:xfrm>
                <a:off x="1224" y="154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424" name="Oval 1928"/>
              <p:cNvSpPr>
                <a:spLocks noChangeArrowheads="1"/>
              </p:cNvSpPr>
              <p:nvPr/>
            </p:nvSpPr>
            <p:spPr bwMode="auto">
              <a:xfrm>
                <a:off x="1266"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425" name="Oval 1929"/>
              <p:cNvSpPr>
                <a:spLocks noChangeArrowheads="1"/>
              </p:cNvSpPr>
              <p:nvPr/>
            </p:nvSpPr>
            <p:spPr bwMode="auto">
              <a:xfrm>
                <a:off x="1245"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26" name="Oval 1930"/>
              <p:cNvSpPr>
                <a:spLocks noChangeArrowheads="1"/>
              </p:cNvSpPr>
              <p:nvPr/>
            </p:nvSpPr>
            <p:spPr bwMode="auto">
              <a:xfrm>
                <a:off x="1142" y="148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grpSp>
      </p:grpSp>
      <p:grpSp>
        <p:nvGrpSpPr>
          <p:cNvPr id="236427" name="Group 1931"/>
          <p:cNvGrpSpPr>
            <a:grpSpLocks/>
          </p:cNvGrpSpPr>
          <p:nvPr/>
        </p:nvGrpSpPr>
        <p:grpSpPr bwMode="auto">
          <a:xfrm>
            <a:off x="762000" y="1524000"/>
            <a:ext cx="304800" cy="520700"/>
            <a:chOff x="4032" y="3264"/>
            <a:chExt cx="528" cy="472"/>
          </a:xfrm>
        </p:grpSpPr>
        <p:sp>
          <p:nvSpPr>
            <p:cNvPr id="236428" name="Oval 1932"/>
            <p:cNvSpPr>
              <a:spLocks noChangeArrowheads="1"/>
            </p:cNvSpPr>
            <p:nvPr/>
          </p:nvSpPr>
          <p:spPr bwMode="auto">
            <a:xfrm>
              <a:off x="4032" y="3264"/>
              <a:ext cx="528" cy="472"/>
            </a:xfrm>
            <a:prstGeom prst="ellipse">
              <a:avLst/>
            </a:prstGeom>
            <a:noFill/>
            <a:ln w="19050">
              <a:solidFill>
                <a:schemeClr val="tx1"/>
              </a:solidFill>
              <a:round/>
              <a:headEnd/>
              <a:tailEnd/>
            </a:ln>
            <a:effectLst/>
          </p:spPr>
          <p:txBody>
            <a:bodyPr wrap="none" anchor="ctr"/>
            <a:lstStyle/>
            <a:p>
              <a:endParaRPr lang="en-US"/>
            </a:p>
          </p:txBody>
        </p:sp>
        <p:sp>
          <p:nvSpPr>
            <p:cNvPr id="236429" name="Oval 1933"/>
            <p:cNvSpPr>
              <a:spLocks noChangeArrowheads="1"/>
            </p:cNvSpPr>
            <p:nvPr/>
          </p:nvSpPr>
          <p:spPr bwMode="auto">
            <a:xfrm>
              <a:off x="4449" y="3637"/>
              <a:ext cx="24" cy="22"/>
            </a:xfrm>
            <a:prstGeom prst="ellipse">
              <a:avLst/>
            </a:prstGeom>
            <a:solidFill>
              <a:srgbClr val="FF0000"/>
            </a:solidFill>
            <a:ln w="12700">
              <a:solidFill>
                <a:schemeClr val="tx1"/>
              </a:solidFill>
              <a:round/>
              <a:headEnd/>
              <a:tailEnd/>
            </a:ln>
            <a:effectLst/>
          </p:spPr>
          <p:txBody>
            <a:bodyPr wrap="none" anchor="ctr"/>
            <a:lstStyle/>
            <a:p>
              <a:endParaRPr lang="en-US"/>
            </a:p>
          </p:txBody>
        </p:sp>
        <p:grpSp>
          <p:nvGrpSpPr>
            <p:cNvPr id="236430" name="Group 1934"/>
            <p:cNvGrpSpPr>
              <a:grpSpLocks/>
            </p:cNvGrpSpPr>
            <p:nvPr/>
          </p:nvGrpSpPr>
          <p:grpSpPr bwMode="auto">
            <a:xfrm>
              <a:off x="4046" y="3286"/>
              <a:ext cx="505" cy="430"/>
              <a:chOff x="875" y="1295"/>
              <a:chExt cx="537" cy="627"/>
            </a:xfrm>
          </p:grpSpPr>
          <p:sp>
            <p:nvSpPr>
              <p:cNvPr id="236431" name="Oval 1935"/>
              <p:cNvSpPr>
                <a:spLocks noChangeArrowheads="1"/>
              </p:cNvSpPr>
              <p:nvPr/>
            </p:nvSpPr>
            <p:spPr bwMode="auto">
              <a:xfrm>
                <a:off x="1019" y="154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32" name="Oval 1936"/>
              <p:cNvSpPr>
                <a:spLocks noChangeArrowheads="1"/>
              </p:cNvSpPr>
              <p:nvPr/>
            </p:nvSpPr>
            <p:spPr bwMode="auto">
              <a:xfrm>
                <a:off x="958" y="1561"/>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433" name="Oval 1937"/>
              <p:cNvSpPr>
                <a:spLocks noChangeArrowheads="1"/>
              </p:cNvSpPr>
              <p:nvPr/>
            </p:nvSpPr>
            <p:spPr bwMode="auto">
              <a:xfrm>
                <a:off x="958" y="148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34" name="Oval 1938"/>
              <p:cNvSpPr>
                <a:spLocks noChangeArrowheads="1"/>
              </p:cNvSpPr>
              <p:nvPr/>
            </p:nvSpPr>
            <p:spPr bwMode="auto">
              <a:xfrm>
                <a:off x="1039"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435" name="Oval 1939"/>
              <p:cNvSpPr>
                <a:spLocks noChangeArrowheads="1"/>
              </p:cNvSpPr>
              <p:nvPr/>
            </p:nvSpPr>
            <p:spPr bwMode="auto">
              <a:xfrm>
                <a:off x="998" y="160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36" name="Oval 1940"/>
              <p:cNvSpPr>
                <a:spLocks noChangeArrowheads="1"/>
              </p:cNvSpPr>
              <p:nvPr/>
            </p:nvSpPr>
            <p:spPr bwMode="auto">
              <a:xfrm>
                <a:off x="916" y="1600"/>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437" name="Oval 1941"/>
              <p:cNvSpPr>
                <a:spLocks noChangeArrowheads="1"/>
              </p:cNvSpPr>
              <p:nvPr/>
            </p:nvSpPr>
            <p:spPr bwMode="auto">
              <a:xfrm>
                <a:off x="958" y="1639"/>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438" name="Oval 1942"/>
              <p:cNvSpPr>
                <a:spLocks noChangeArrowheads="1"/>
              </p:cNvSpPr>
              <p:nvPr/>
            </p:nvSpPr>
            <p:spPr bwMode="auto">
              <a:xfrm>
                <a:off x="937"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39" name="Oval 1943"/>
              <p:cNvSpPr>
                <a:spLocks noChangeArrowheads="1"/>
              </p:cNvSpPr>
              <p:nvPr/>
            </p:nvSpPr>
            <p:spPr bwMode="auto">
              <a:xfrm>
                <a:off x="896"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40" name="Oval 1944"/>
              <p:cNvSpPr>
                <a:spLocks noChangeArrowheads="1"/>
              </p:cNvSpPr>
              <p:nvPr/>
            </p:nvSpPr>
            <p:spPr bwMode="auto">
              <a:xfrm>
                <a:off x="998" y="144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441" name="Oval 1945"/>
              <p:cNvSpPr>
                <a:spLocks noChangeArrowheads="1"/>
              </p:cNvSpPr>
              <p:nvPr/>
            </p:nvSpPr>
            <p:spPr bwMode="auto">
              <a:xfrm>
                <a:off x="916" y="1522"/>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42" name="Oval 1946"/>
              <p:cNvSpPr>
                <a:spLocks noChangeArrowheads="1"/>
              </p:cNvSpPr>
              <p:nvPr/>
            </p:nvSpPr>
            <p:spPr bwMode="auto">
              <a:xfrm>
                <a:off x="896"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43" name="Oval 1947"/>
              <p:cNvSpPr>
                <a:spLocks noChangeArrowheads="1"/>
              </p:cNvSpPr>
              <p:nvPr/>
            </p:nvSpPr>
            <p:spPr bwMode="auto">
              <a:xfrm>
                <a:off x="916" y="142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44" name="Oval 1948"/>
              <p:cNvSpPr>
                <a:spLocks noChangeArrowheads="1"/>
              </p:cNvSpPr>
              <p:nvPr/>
            </p:nvSpPr>
            <p:spPr bwMode="auto">
              <a:xfrm>
                <a:off x="937" y="138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45" name="Oval 1949"/>
              <p:cNvSpPr>
                <a:spLocks noChangeArrowheads="1"/>
              </p:cNvSpPr>
              <p:nvPr/>
            </p:nvSpPr>
            <p:spPr bwMode="auto">
              <a:xfrm>
                <a:off x="958" y="136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446" name="Oval 1950"/>
              <p:cNvSpPr>
                <a:spLocks noChangeArrowheads="1"/>
              </p:cNvSpPr>
              <p:nvPr/>
            </p:nvSpPr>
            <p:spPr bwMode="auto">
              <a:xfrm>
                <a:off x="875" y="150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447" name="Oval 1951"/>
              <p:cNvSpPr>
                <a:spLocks noChangeArrowheads="1"/>
              </p:cNvSpPr>
              <p:nvPr/>
            </p:nvSpPr>
            <p:spPr bwMode="auto">
              <a:xfrm>
                <a:off x="978" y="1522"/>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448" name="Oval 1952"/>
              <p:cNvSpPr>
                <a:spLocks noChangeArrowheads="1"/>
              </p:cNvSpPr>
              <p:nvPr/>
            </p:nvSpPr>
            <p:spPr bwMode="auto">
              <a:xfrm>
                <a:off x="1039" y="144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49" name="Oval 1953"/>
              <p:cNvSpPr>
                <a:spLocks noChangeArrowheads="1"/>
              </p:cNvSpPr>
              <p:nvPr/>
            </p:nvSpPr>
            <p:spPr bwMode="auto">
              <a:xfrm>
                <a:off x="937"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50" name="Oval 1954"/>
              <p:cNvSpPr>
                <a:spLocks noChangeArrowheads="1"/>
              </p:cNvSpPr>
              <p:nvPr/>
            </p:nvSpPr>
            <p:spPr bwMode="auto">
              <a:xfrm>
                <a:off x="958" y="1600"/>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451" name="Oval 1955"/>
              <p:cNvSpPr>
                <a:spLocks noChangeArrowheads="1"/>
              </p:cNvSpPr>
              <p:nvPr/>
            </p:nvSpPr>
            <p:spPr bwMode="auto">
              <a:xfrm>
                <a:off x="937"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52" name="Oval 1956"/>
              <p:cNvSpPr>
                <a:spLocks noChangeArrowheads="1"/>
              </p:cNvSpPr>
              <p:nvPr/>
            </p:nvSpPr>
            <p:spPr bwMode="auto">
              <a:xfrm>
                <a:off x="1039" y="1581"/>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53" name="Oval 1957"/>
              <p:cNvSpPr>
                <a:spLocks noChangeArrowheads="1"/>
              </p:cNvSpPr>
              <p:nvPr/>
            </p:nvSpPr>
            <p:spPr bwMode="auto">
              <a:xfrm>
                <a:off x="1060" y="152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54" name="Oval 1958"/>
              <p:cNvSpPr>
                <a:spLocks noChangeArrowheads="1"/>
              </p:cNvSpPr>
              <p:nvPr/>
            </p:nvSpPr>
            <p:spPr bwMode="auto">
              <a:xfrm>
                <a:off x="998" y="148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455" name="Oval 1959"/>
              <p:cNvSpPr>
                <a:spLocks noChangeArrowheads="1"/>
              </p:cNvSpPr>
              <p:nvPr/>
            </p:nvSpPr>
            <p:spPr bwMode="auto">
              <a:xfrm>
                <a:off x="896" y="142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456" name="Oval 1960"/>
              <p:cNvSpPr>
                <a:spLocks noChangeArrowheads="1"/>
              </p:cNvSpPr>
              <p:nvPr/>
            </p:nvSpPr>
            <p:spPr bwMode="auto">
              <a:xfrm>
                <a:off x="998" y="1367"/>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457" name="Oval 1961"/>
              <p:cNvSpPr>
                <a:spLocks noChangeArrowheads="1"/>
              </p:cNvSpPr>
              <p:nvPr/>
            </p:nvSpPr>
            <p:spPr bwMode="auto">
              <a:xfrm>
                <a:off x="978" y="140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58" name="Oval 1962"/>
              <p:cNvSpPr>
                <a:spLocks noChangeArrowheads="1"/>
              </p:cNvSpPr>
              <p:nvPr/>
            </p:nvSpPr>
            <p:spPr bwMode="auto">
              <a:xfrm>
                <a:off x="1019" y="140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459" name="Oval 1963"/>
              <p:cNvSpPr>
                <a:spLocks noChangeArrowheads="1"/>
              </p:cNvSpPr>
              <p:nvPr/>
            </p:nvSpPr>
            <p:spPr bwMode="auto">
              <a:xfrm>
                <a:off x="916"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460" name="Oval 1964"/>
              <p:cNvSpPr>
                <a:spLocks noChangeArrowheads="1"/>
              </p:cNvSpPr>
              <p:nvPr/>
            </p:nvSpPr>
            <p:spPr bwMode="auto">
              <a:xfrm>
                <a:off x="958" y="1522"/>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61" name="Oval 1965"/>
              <p:cNvSpPr>
                <a:spLocks noChangeArrowheads="1"/>
              </p:cNvSpPr>
              <p:nvPr/>
            </p:nvSpPr>
            <p:spPr bwMode="auto">
              <a:xfrm>
                <a:off x="998" y="161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462" name="Oval 1966"/>
              <p:cNvSpPr>
                <a:spLocks noChangeArrowheads="1"/>
              </p:cNvSpPr>
              <p:nvPr/>
            </p:nvSpPr>
            <p:spPr bwMode="auto">
              <a:xfrm>
                <a:off x="1039" y="152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463" name="Oval 1967"/>
              <p:cNvSpPr>
                <a:spLocks noChangeArrowheads="1"/>
              </p:cNvSpPr>
              <p:nvPr/>
            </p:nvSpPr>
            <p:spPr bwMode="auto">
              <a:xfrm>
                <a:off x="1019"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64" name="Oval 1968"/>
              <p:cNvSpPr>
                <a:spLocks noChangeArrowheads="1"/>
              </p:cNvSpPr>
              <p:nvPr/>
            </p:nvSpPr>
            <p:spPr bwMode="auto">
              <a:xfrm>
                <a:off x="916" y="156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465" name="Oval 1969"/>
              <p:cNvSpPr>
                <a:spLocks noChangeArrowheads="1"/>
              </p:cNvSpPr>
              <p:nvPr/>
            </p:nvSpPr>
            <p:spPr bwMode="auto">
              <a:xfrm>
                <a:off x="1160"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66" name="Oval 1970"/>
              <p:cNvSpPr>
                <a:spLocks noChangeArrowheads="1"/>
              </p:cNvSpPr>
              <p:nvPr/>
            </p:nvSpPr>
            <p:spPr bwMode="auto">
              <a:xfrm>
                <a:off x="1099" y="148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467" name="Oval 1971"/>
              <p:cNvSpPr>
                <a:spLocks noChangeArrowheads="1"/>
              </p:cNvSpPr>
              <p:nvPr/>
            </p:nvSpPr>
            <p:spPr bwMode="auto">
              <a:xfrm>
                <a:off x="1099" y="141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68" name="Oval 1972"/>
              <p:cNvSpPr>
                <a:spLocks noChangeArrowheads="1"/>
              </p:cNvSpPr>
              <p:nvPr/>
            </p:nvSpPr>
            <p:spPr bwMode="auto">
              <a:xfrm>
                <a:off x="1181"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469" name="Oval 1973"/>
              <p:cNvSpPr>
                <a:spLocks noChangeArrowheads="1"/>
              </p:cNvSpPr>
              <p:nvPr/>
            </p:nvSpPr>
            <p:spPr bwMode="auto">
              <a:xfrm>
                <a:off x="1140" y="152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70" name="Oval 1974"/>
              <p:cNvSpPr>
                <a:spLocks noChangeArrowheads="1"/>
              </p:cNvSpPr>
              <p:nvPr/>
            </p:nvSpPr>
            <p:spPr bwMode="auto">
              <a:xfrm>
                <a:off x="1058" y="152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471" name="Oval 1975"/>
              <p:cNvSpPr>
                <a:spLocks noChangeArrowheads="1"/>
              </p:cNvSpPr>
              <p:nvPr/>
            </p:nvSpPr>
            <p:spPr bwMode="auto">
              <a:xfrm>
                <a:off x="1099" y="156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472" name="Oval 1976"/>
              <p:cNvSpPr>
                <a:spLocks noChangeArrowheads="1"/>
              </p:cNvSpPr>
              <p:nvPr/>
            </p:nvSpPr>
            <p:spPr bwMode="auto">
              <a:xfrm>
                <a:off x="107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73" name="Oval 1977"/>
              <p:cNvSpPr>
                <a:spLocks noChangeArrowheads="1"/>
              </p:cNvSpPr>
              <p:nvPr/>
            </p:nvSpPr>
            <p:spPr bwMode="auto">
              <a:xfrm>
                <a:off x="1037"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74" name="Oval 1978"/>
              <p:cNvSpPr>
                <a:spLocks noChangeArrowheads="1"/>
              </p:cNvSpPr>
              <p:nvPr/>
            </p:nvSpPr>
            <p:spPr bwMode="auto">
              <a:xfrm>
                <a:off x="1140" y="1373"/>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475" name="Oval 1979"/>
              <p:cNvSpPr>
                <a:spLocks noChangeArrowheads="1"/>
              </p:cNvSpPr>
              <p:nvPr/>
            </p:nvSpPr>
            <p:spPr bwMode="auto">
              <a:xfrm>
                <a:off x="1058"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76" name="Oval 1980"/>
              <p:cNvSpPr>
                <a:spLocks noChangeArrowheads="1"/>
              </p:cNvSpPr>
              <p:nvPr/>
            </p:nvSpPr>
            <p:spPr bwMode="auto">
              <a:xfrm>
                <a:off x="1037"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77" name="Oval 1981"/>
              <p:cNvSpPr>
                <a:spLocks noChangeArrowheads="1"/>
              </p:cNvSpPr>
              <p:nvPr/>
            </p:nvSpPr>
            <p:spPr bwMode="auto">
              <a:xfrm>
                <a:off x="105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78" name="Oval 1982"/>
              <p:cNvSpPr>
                <a:spLocks noChangeArrowheads="1"/>
              </p:cNvSpPr>
              <p:nvPr/>
            </p:nvSpPr>
            <p:spPr bwMode="auto">
              <a:xfrm>
                <a:off x="1078"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79" name="Oval 1983"/>
              <p:cNvSpPr>
                <a:spLocks noChangeArrowheads="1"/>
              </p:cNvSpPr>
              <p:nvPr/>
            </p:nvSpPr>
            <p:spPr bwMode="auto">
              <a:xfrm>
                <a:off x="1099" y="129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480" name="Oval 1984"/>
              <p:cNvSpPr>
                <a:spLocks noChangeArrowheads="1"/>
              </p:cNvSpPr>
              <p:nvPr/>
            </p:nvSpPr>
            <p:spPr bwMode="auto">
              <a:xfrm>
                <a:off x="1016" y="1431"/>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481" name="Oval 1985"/>
              <p:cNvSpPr>
                <a:spLocks noChangeArrowheads="1"/>
              </p:cNvSpPr>
              <p:nvPr/>
            </p:nvSpPr>
            <p:spPr bwMode="auto">
              <a:xfrm>
                <a:off x="1119"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482" name="Oval 1986"/>
              <p:cNvSpPr>
                <a:spLocks noChangeArrowheads="1"/>
              </p:cNvSpPr>
              <p:nvPr/>
            </p:nvSpPr>
            <p:spPr bwMode="auto">
              <a:xfrm>
                <a:off x="1181"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83" name="Oval 1987"/>
              <p:cNvSpPr>
                <a:spLocks noChangeArrowheads="1"/>
              </p:cNvSpPr>
              <p:nvPr/>
            </p:nvSpPr>
            <p:spPr bwMode="auto">
              <a:xfrm>
                <a:off x="1078"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84" name="Oval 1988"/>
              <p:cNvSpPr>
                <a:spLocks noChangeArrowheads="1"/>
              </p:cNvSpPr>
              <p:nvPr/>
            </p:nvSpPr>
            <p:spPr bwMode="auto">
              <a:xfrm>
                <a:off x="1099" y="152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485" name="Oval 1989"/>
              <p:cNvSpPr>
                <a:spLocks noChangeArrowheads="1"/>
              </p:cNvSpPr>
              <p:nvPr/>
            </p:nvSpPr>
            <p:spPr bwMode="auto">
              <a:xfrm>
                <a:off x="1078"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86" name="Oval 1990"/>
              <p:cNvSpPr>
                <a:spLocks noChangeArrowheads="1"/>
              </p:cNvSpPr>
              <p:nvPr/>
            </p:nvSpPr>
            <p:spPr bwMode="auto">
              <a:xfrm>
                <a:off x="1181"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87" name="Oval 1991"/>
              <p:cNvSpPr>
                <a:spLocks noChangeArrowheads="1"/>
              </p:cNvSpPr>
              <p:nvPr/>
            </p:nvSpPr>
            <p:spPr bwMode="auto">
              <a:xfrm>
                <a:off x="1201"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88" name="Oval 1992"/>
              <p:cNvSpPr>
                <a:spLocks noChangeArrowheads="1"/>
              </p:cNvSpPr>
              <p:nvPr/>
            </p:nvSpPr>
            <p:spPr bwMode="auto">
              <a:xfrm>
                <a:off x="1140" y="141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489" name="Oval 1993"/>
              <p:cNvSpPr>
                <a:spLocks noChangeArrowheads="1"/>
              </p:cNvSpPr>
              <p:nvPr/>
            </p:nvSpPr>
            <p:spPr bwMode="auto">
              <a:xfrm>
                <a:off x="1037"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490" name="Oval 1994"/>
              <p:cNvSpPr>
                <a:spLocks noChangeArrowheads="1"/>
              </p:cNvSpPr>
              <p:nvPr/>
            </p:nvSpPr>
            <p:spPr bwMode="auto">
              <a:xfrm>
                <a:off x="1140" y="1295"/>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491" name="Oval 1995"/>
              <p:cNvSpPr>
                <a:spLocks noChangeArrowheads="1"/>
              </p:cNvSpPr>
              <p:nvPr/>
            </p:nvSpPr>
            <p:spPr bwMode="auto">
              <a:xfrm>
                <a:off x="1119"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92" name="Oval 1996"/>
              <p:cNvSpPr>
                <a:spLocks noChangeArrowheads="1"/>
              </p:cNvSpPr>
              <p:nvPr/>
            </p:nvSpPr>
            <p:spPr bwMode="auto">
              <a:xfrm>
                <a:off x="1160"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493" name="Oval 1997"/>
              <p:cNvSpPr>
                <a:spLocks noChangeArrowheads="1"/>
              </p:cNvSpPr>
              <p:nvPr/>
            </p:nvSpPr>
            <p:spPr bwMode="auto">
              <a:xfrm>
                <a:off x="1058"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494" name="Oval 1998"/>
              <p:cNvSpPr>
                <a:spLocks noChangeArrowheads="1"/>
              </p:cNvSpPr>
              <p:nvPr/>
            </p:nvSpPr>
            <p:spPr bwMode="auto">
              <a:xfrm>
                <a:off x="1099"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95" name="Oval 1999"/>
              <p:cNvSpPr>
                <a:spLocks noChangeArrowheads="1"/>
              </p:cNvSpPr>
              <p:nvPr/>
            </p:nvSpPr>
            <p:spPr bwMode="auto">
              <a:xfrm>
                <a:off x="1140" y="154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496" name="Oval 2000"/>
              <p:cNvSpPr>
                <a:spLocks noChangeArrowheads="1"/>
              </p:cNvSpPr>
              <p:nvPr/>
            </p:nvSpPr>
            <p:spPr bwMode="auto">
              <a:xfrm>
                <a:off x="1181"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497" name="Oval 2001"/>
              <p:cNvSpPr>
                <a:spLocks noChangeArrowheads="1"/>
              </p:cNvSpPr>
              <p:nvPr/>
            </p:nvSpPr>
            <p:spPr bwMode="auto">
              <a:xfrm>
                <a:off x="1160"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498" name="Oval 2002"/>
              <p:cNvSpPr>
                <a:spLocks noChangeArrowheads="1"/>
              </p:cNvSpPr>
              <p:nvPr/>
            </p:nvSpPr>
            <p:spPr bwMode="auto">
              <a:xfrm>
                <a:off x="1058" y="148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499" name="Oval 2003"/>
              <p:cNvSpPr>
                <a:spLocks noChangeArrowheads="1"/>
              </p:cNvSpPr>
              <p:nvPr/>
            </p:nvSpPr>
            <p:spPr bwMode="auto">
              <a:xfrm>
                <a:off x="1047" y="175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00" name="Oval 2004"/>
              <p:cNvSpPr>
                <a:spLocks noChangeArrowheads="1"/>
              </p:cNvSpPr>
              <p:nvPr/>
            </p:nvSpPr>
            <p:spPr bwMode="auto">
              <a:xfrm>
                <a:off x="986" y="177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501" name="Oval 2005"/>
              <p:cNvSpPr>
                <a:spLocks noChangeArrowheads="1"/>
              </p:cNvSpPr>
              <p:nvPr/>
            </p:nvSpPr>
            <p:spPr bwMode="auto">
              <a:xfrm>
                <a:off x="986" y="169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02" name="Oval 2006"/>
              <p:cNvSpPr>
                <a:spLocks noChangeArrowheads="1"/>
              </p:cNvSpPr>
              <p:nvPr/>
            </p:nvSpPr>
            <p:spPr bwMode="auto">
              <a:xfrm>
                <a:off x="1068"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503" name="Oval 2007"/>
              <p:cNvSpPr>
                <a:spLocks noChangeArrowheads="1"/>
              </p:cNvSpPr>
              <p:nvPr/>
            </p:nvSpPr>
            <p:spPr bwMode="auto">
              <a:xfrm>
                <a:off x="1026" y="181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04" name="Oval 2008"/>
              <p:cNvSpPr>
                <a:spLocks noChangeArrowheads="1"/>
              </p:cNvSpPr>
              <p:nvPr/>
            </p:nvSpPr>
            <p:spPr bwMode="auto">
              <a:xfrm>
                <a:off x="945" y="181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505" name="Oval 2009"/>
              <p:cNvSpPr>
                <a:spLocks noChangeArrowheads="1"/>
              </p:cNvSpPr>
              <p:nvPr/>
            </p:nvSpPr>
            <p:spPr bwMode="auto">
              <a:xfrm>
                <a:off x="986" y="1854"/>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506" name="Oval 2010"/>
              <p:cNvSpPr>
                <a:spLocks noChangeArrowheads="1"/>
              </p:cNvSpPr>
              <p:nvPr/>
            </p:nvSpPr>
            <p:spPr bwMode="auto">
              <a:xfrm>
                <a:off x="96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07" name="Oval 2011"/>
              <p:cNvSpPr>
                <a:spLocks noChangeArrowheads="1"/>
              </p:cNvSpPr>
              <p:nvPr/>
            </p:nvSpPr>
            <p:spPr bwMode="auto">
              <a:xfrm>
                <a:off x="924"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08" name="Oval 2012"/>
              <p:cNvSpPr>
                <a:spLocks noChangeArrowheads="1"/>
              </p:cNvSpPr>
              <p:nvPr/>
            </p:nvSpPr>
            <p:spPr bwMode="auto">
              <a:xfrm>
                <a:off x="1026" y="1660"/>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509" name="Oval 2013"/>
              <p:cNvSpPr>
                <a:spLocks noChangeArrowheads="1"/>
              </p:cNvSpPr>
              <p:nvPr/>
            </p:nvSpPr>
            <p:spPr bwMode="auto">
              <a:xfrm>
                <a:off x="945" y="173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10" name="Oval 2014"/>
              <p:cNvSpPr>
                <a:spLocks noChangeArrowheads="1"/>
              </p:cNvSpPr>
              <p:nvPr/>
            </p:nvSpPr>
            <p:spPr bwMode="auto">
              <a:xfrm>
                <a:off x="924"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11" name="Oval 2015"/>
              <p:cNvSpPr>
                <a:spLocks noChangeArrowheads="1"/>
              </p:cNvSpPr>
              <p:nvPr/>
            </p:nvSpPr>
            <p:spPr bwMode="auto">
              <a:xfrm>
                <a:off x="94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12" name="Oval 2016"/>
              <p:cNvSpPr>
                <a:spLocks noChangeArrowheads="1"/>
              </p:cNvSpPr>
              <p:nvPr/>
            </p:nvSpPr>
            <p:spPr bwMode="auto">
              <a:xfrm>
                <a:off x="965" y="1602"/>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13" name="Oval 2017"/>
              <p:cNvSpPr>
                <a:spLocks noChangeArrowheads="1"/>
              </p:cNvSpPr>
              <p:nvPr/>
            </p:nvSpPr>
            <p:spPr bwMode="auto">
              <a:xfrm>
                <a:off x="986" y="1582"/>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514" name="Oval 2018"/>
              <p:cNvSpPr>
                <a:spLocks noChangeArrowheads="1"/>
              </p:cNvSpPr>
              <p:nvPr/>
            </p:nvSpPr>
            <p:spPr bwMode="auto">
              <a:xfrm>
                <a:off x="903" y="1718"/>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515" name="Oval 2019"/>
              <p:cNvSpPr>
                <a:spLocks noChangeArrowheads="1"/>
              </p:cNvSpPr>
              <p:nvPr/>
            </p:nvSpPr>
            <p:spPr bwMode="auto">
              <a:xfrm>
                <a:off x="1006" y="1738"/>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516" name="Oval 2020"/>
              <p:cNvSpPr>
                <a:spLocks noChangeArrowheads="1"/>
              </p:cNvSpPr>
              <p:nvPr/>
            </p:nvSpPr>
            <p:spPr bwMode="auto">
              <a:xfrm>
                <a:off x="1068" y="166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17" name="Oval 2021"/>
              <p:cNvSpPr>
                <a:spLocks noChangeArrowheads="1"/>
              </p:cNvSpPr>
              <p:nvPr/>
            </p:nvSpPr>
            <p:spPr bwMode="auto">
              <a:xfrm>
                <a:off x="965"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18" name="Oval 2022"/>
              <p:cNvSpPr>
                <a:spLocks noChangeArrowheads="1"/>
              </p:cNvSpPr>
              <p:nvPr/>
            </p:nvSpPr>
            <p:spPr bwMode="auto">
              <a:xfrm>
                <a:off x="986" y="1815"/>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519" name="Oval 2023"/>
              <p:cNvSpPr>
                <a:spLocks noChangeArrowheads="1"/>
              </p:cNvSpPr>
              <p:nvPr/>
            </p:nvSpPr>
            <p:spPr bwMode="auto">
              <a:xfrm>
                <a:off x="965"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20" name="Oval 2024"/>
              <p:cNvSpPr>
                <a:spLocks noChangeArrowheads="1"/>
              </p:cNvSpPr>
              <p:nvPr/>
            </p:nvSpPr>
            <p:spPr bwMode="auto">
              <a:xfrm>
                <a:off x="1068" y="179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21" name="Oval 2025"/>
              <p:cNvSpPr>
                <a:spLocks noChangeArrowheads="1"/>
              </p:cNvSpPr>
              <p:nvPr/>
            </p:nvSpPr>
            <p:spPr bwMode="auto">
              <a:xfrm>
                <a:off x="1088" y="173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22" name="Oval 2026"/>
              <p:cNvSpPr>
                <a:spLocks noChangeArrowheads="1"/>
              </p:cNvSpPr>
              <p:nvPr/>
            </p:nvSpPr>
            <p:spPr bwMode="auto">
              <a:xfrm>
                <a:off x="1026" y="169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523" name="Oval 2027"/>
              <p:cNvSpPr>
                <a:spLocks noChangeArrowheads="1"/>
              </p:cNvSpPr>
              <p:nvPr/>
            </p:nvSpPr>
            <p:spPr bwMode="auto">
              <a:xfrm>
                <a:off x="924" y="164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524" name="Oval 2028"/>
              <p:cNvSpPr>
                <a:spLocks noChangeArrowheads="1"/>
              </p:cNvSpPr>
              <p:nvPr/>
            </p:nvSpPr>
            <p:spPr bwMode="auto">
              <a:xfrm>
                <a:off x="1026" y="158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525" name="Oval 2029"/>
              <p:cNvSpPr>
                <a:spLocks noChangeArrowheads="1"/>
              </p:cNvSpPr>
              <p:nvPr/>
            </p:nvSpPr>
            <p:spPr bwMode="auto">
              <a:xfrm>
                <a:off x="1006" y="162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26" name="Oval 2030"/>
              <p:cNvSpPr>
                <a:spLocks noChangeArrowheads="1"/>
              </p:cNvSpPr>
              <p:nvPr/>
            </p:nvSpPr>
            <p:spPr bwMode="auto">
              <a:xfrm>
                <a:off x="1047" y="162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527" name="Oval 2031"/>
              <p:cNvSpPr>
                <a:spLocks noChangeArrowheads="1"/>
              </p:cNvSpPr>
              <p:nvPr/>
            </p:nvSpPr>
            <p:spPr bwMode="auto">
              <a:xfrm>
                <a:off x="945"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528" name="Oval 2032"/>
              <p:cNvSpPr>
                <a:spLocks noChangeArrowheads="1"/>
              </p:cNvSpPr>
              <p:nvPr/>
            </p:nvSpPr>
            <p:spPr bwMode="auto">
              <a:xfrm>
                <a:off x="986" y="1738"/>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29" name="Oval 2033"/>
              <p:cNvSpPr>
                <a:spLocks noChangeArrowheads="1"/>
              </p:cNvSpPr>
              <p:nvPr/>
            </p:nvSpPr>
            <p:spPr bwMode="auto">
              <a:xfrm>
                <a:off x="1026" y="1835"/>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530" name="Oval 2034"/>
              <p:cNvSpPr>
                <a:spLocks noChangeArrowheads="1"/>
              </p:cNvSpPr>
              <p:nvPr/>
            </p:nvSpPr>
            <p:spPr bwMode="auto">
              <a:xfrm>
                <a:off x="1068" y="173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531" name="Oval 2035"/>
              <p:cNvSpPr>
                <a:spLocks noChangeArrowheads="1"/>
              </p:cNvSpPr>
              <p:nvPr/>
            </p:nvSpPr>
            <p:spPr bwMode="auto">
              <a:xfrm>
                <a:off x="1047"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32" name="Oval 2036"/>
              <p:cNvSpPr>
                <a:spLocks noChangeArrowheads="1"/>
              </p:cNvSpPr>
              <p:nvPr/>
            </p:nvSpPr>
            <p:spPr bwMode="auto">
              <a:xfrm>
                <a:off x="945" y="177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533" name="Oval 2037"/>
              <p:cNvSpPr>
                <a:spLocks noChangeArrowheads="1"/>
              </p:cNvSpPr>
              <p:nvPr/>
            </p:nvSpPr>
            <p:spPr bwMode="auto">
              <a:xfrm>
                <a:off x="1273" y="17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34" name="Oval 2038"/>
              <p:cNvSpPr>
                <a:spLocks noChangeArrowheads="1"/>
              </p:cNvSpPr>
              <p:nvPr/>
            </p:nvSpPr>
            <p:spPr bwMode="auto">
              <a:xfrm>
                <a:off x="1212" y="17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535" name="Oval 2039"/>
              <p:cNvSpPr>
                <a:spLocks noChangeArrowheads="1"/>
              </p:cNvSpPr>
              <p:nvPr/>
            </p:nvSpPr>
            <p:spPr bwMode="auto">
              <a:xfrm>
                <a:off x="1212" y="165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36" name="Oval 2040"/>
              <p:cNvSpPr>
                <a:spLocks noChangeArrowheads="1"/>
              </p:cNvSpPr>
              <p:nvPr/>
            </p:nvSpPr>
            <p:spPr bwMode="auto">
              <a:xfrm>
                <a:off x="1294"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537" name="Oval 2041"/>
              <p:cNvSpPr>
                <a:spLocks noChangeArrowheads="1"/>
              </p:cNvSpPr>
              <p:nvPr/>
            </p:nvSpPr>
            <p:spPr bwMode="auto">
              <a:xfrm>
                <a:off x="1253" y="176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38" name="Oval 2042"/>
              <p:cNvSpPr>
                <a:spLocks noChangeArrowheads="1"/>
              </p:cNvSpPr>
              <p:nvPr/>
            </p:nvSpPr>
            <p:spPr bwMode="auto">
              <a:xfrm>
                <a:off x="1171" y="176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539" name="Oval 2043"/>
              <p:cNvSpPr>
                <a:spLocks noChangeArrowheads="1"/>
              </p:cNvSpPr>
              <p:nvPr/>
            </p:nvSpPr>
            <p:spPr bwMode="auto">
              <a:xfrm>
                <a:off x="1212" y="180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540" name="Oval 2044"/>
              <p:cNvSpPr>
                <a:spLocks noChangeArrowheads="1"/>
              </p:cNvSpPr>
              <p:nvPr/>
            </p:nvSpPr>
            <p:spPr bwMode="auto">
              <a:xfrm>
                <a:off x="1191" y="1593"/>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41" name="Oval 2045"/>
              <p:cNvSpPr>
                <a:spLocks noChangeArrowheads="1"/>
              </p:cNvSpPr>
              <p:nvPr/>
            </p:nvSpPr>
            <p:spPr bwMode="auto">
              <a:xfrm>
                <a:off x="1150" y="163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42" name="Oval 2046"/>
              <p:cNvSpPr>
                <a:spLocks noChangeArrowheads="1"/>
              </p:cNvSpPr>
              <p:nvPr/>
            </p:nvSpPr>
            <p:spPr bwMode="auto">
              <a:xfrm>
                <a:off x="1253" y="1612"/>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543" name="Oval 2047"/>
              <p:cNvSpPr>
                <a:spLocks noChangeArrowheads="1"/>
              </p:cNvSpPr>
              <p:nvPr/>
            </p:nvSpPr>
            <p:spPr bwMode="auto">
              <a:xfrm>
                <a:off x="1171"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44" name="Oval 2048"/>
              <p:cNvSpPr>
                <a:spLocks noChangeArrowheads="1"/>
              </p:cNvSpPr>
              <p:nvPr/>
            </p:nvSpPr>
            <p:spPr bwMode="auto">
              <a:xfrm>
                <a:off x="1150" y="17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45" name="Oval 2049"/>
              <p:cNvSpPr>
                <a:spLocks noChangeArrowheads="1"/>
              </p:cNvSpPr>
              <p:nvPr/>
            </p:nvSpPr>
            <p:spPr bwMode="auto">
              <a:xfrm>
                <a:off x="1171"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46" name="Oval 2050"/>
              <p:cNvSpPr>
                <a:spLocks noChangeArrowheads="1"/>
              </p:cNvSpPr>
              <p:nvPr/>
            </p:nvSpPr>
            <p:spPr bwMode="auto">
              <a:xfrm>
                <a:off x="1191" y="155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47" name="Oval 2051"/>
              <p:cNvSpPr>
                <a:spLocks noChangeArrowheads="1"/>
              </p:cNvSpPr>
              <p:nvPr/>
            </p:nvSpPr>
            <p:spPr bwMode="auto">
              <a:xfrm>
                <a:off x="1212" y="15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548" name="Oval 2052"/>
              <p:cNvSpPr>
                <a:spLocks noChangeArrowheads="1"/>
              </p:cNvSpPr>
              <p:nvPr/>
            </p:nvSpPr>
            <p:spPr bwMode="auto">
              <a:xfrm>
                <a:off x="1130" y="167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549" name="Oval 2053"/>
              <p:cNvSpPr>
                <a:spLocks noChangeArrowheads="1"/>
              </p:cNvSpPr>
              <p:nvPr/>
            </p:nvSpPr>
            <p:spPr bwMode="auto">
              <a:xfrm>
                <a:off x="1233" y="1690"/>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550" name="Oval 2054"/>
              <p:cNvSpPr>
                <a:spLocks noChangeArrowheads="1"/>
              </p:cNvSpPr>
              <p:nvPr/>
            </p:nvSpPr>
            <p:spPr bwMode="auto">
              <a:xfrm>
                <a:off x="1294" y="161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51" name="Oval 2055"/>
              <p:cNvSpPr>
                <a:spLocks noChangeArrowheads="1"/>
              </p:cNvSpPr>
              <p:nvPr/>
            </p:nvSpPr>
            <p:spPr bwMode="auto">
              <a:xfrm>
                <a:off x="1191" y="1631"/>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52" name="Oval 2056"/>
              <p:cNvSpPr>
                <a:spLocks noChangeArrowheads="1"/>
              </p:cNvSpPr>
              <p:nvPr/>
            </p:nvSpPr>
            <p:spPr bwMode="auto">
              <a:xfrm>
                <a:off x="1212" y="17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553" name="Oval 2057"/>
              <p:cNvSpPr>
                <a:spLocks noChangeArrowheads="1"/>
              </p:cNvSpPr>
              <p:nvPr/>
            </p:nvSpPr>
            <p:spPr bwMode="auto">
              <a:xfrm>
                <a:off x="1191" y="1729"/>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54" name="Oval 2058"/>
              <p:cNvSpPr>
                <a:spLocks noChangeArrowheads="1"/>
              </p:cNvSpPr>
              <p:nvPr/>
            </p:nvSpPr>
            <p:spPr bwMode="auto">
              <a:xfrm>
                <a:off x="1294" y="174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55" name="Oval 2059"/>
              <p:cNvSpPr>
                <a:spLocks noChangeArrowheads="1"/>
              </p:cNvSpPr>
              <p:nvPr/>
            </p:nvSpPr>
            <p:spPr bwMode="auto">
              <a:xfrm>
                <a:off x="1314" y="169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56" name="Oval 2060"/>
              <p:cNvSpPr>
                <a:spLocks noChangeArrowheads="1"/>
              </p:cNvSpPr>
              <p:nvPr/>
            </p:nvSpPr>
            <p:spPr bwMode="auto">
              <a:xfrm>
                <a:off x="1253" y="165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557" name="Oval 2061"/>
              <p:cNvSpPr>
                <a:spLocks noChangeArrowheads="1"/>
              </p:cNvSpPr>
              <p:nvPr/>
            </p:nvSpPr>
            <p:spPr bwMode="auto">
              <a:xfrm>
                <a:off x="1150" y="1593"/>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558" name="Oval 2062"/>
              <p:cNvSpPr>
                <a:spLocks noChangeArrowheads="1"/>
              </p:cNvSpPr>
              <p:nvPr/>
            </p:nvSpPr>
            <p:spPr bwMode="auto">
              <a:xfrm>
                <a:off x="1253" y="153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559" name="Oval 2063"/>
              <p:cNvSpPr>
                <a:spLocks noChangeArrowheads="1"/>
              </p:cNvSpPr>
              <p:nvPr/>
            </p:nvSpPr>
            <p:spPr bwMode="auto">
              <a:xfrm>
                <a:off x="1233" y="157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60" name="Oval 2064"/>
              <p:cNvSpPr>
                <a:spLocks noChangeArrowheads="1"/>
              </p:cNvSpPr>
              <p:nvPr/>
            </p:nvSpPr>
            <p:spPr bwMode="auto">
              <a:xfrm>
                <a:off x="1273" y="157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561" name="Oval 2065"/>
              <p:cNvSpPr>
                <a:spLocks noChangeArrowheads="1"/>
              </p:cNvSpPr>
              <p:nvPr/>
            </p:nvSpPr>
            <p:spPr bwMode="auto">
              <a:xfrm>
                <a:off x="1171"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562" name="Oval 2066"/>
              <p:cNvSpPr>
                <a:spLocks noChangeArrowheads="1"/>
              </p:cNvSpPr>
              <p:nvPr/>
            </p:nvSpPr>
            <p:spPr bwMode="auto">
              <a:xfrm>
                <a:off x="1212"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63" name="Oval 2067"/>
              <p:cNvSpPr>
                <a:spLocks noChangeArrowheads="1"/>
              </p:cNvSpPr>
              <p:nvPr/>
            </p:nvSpPr>
            <p:spPr bwMode="auto">
              <a:xfrm>
                <a:off x="1253" y="178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564" name="Oval 2068"/>
              <p:cNvSpPr>
                <a:spLocks noChangeArrowheads="1"/>
              </p:cNvSpPr>
              <p:nvPr/>
            </p:nvSpPr>
            <p:spPr bwMode="auto">
              <a:xfrm>
                <a:off x="1294" y="169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565" name="Oval 2069"/>
              <p:cNvSpPr>
                <a:spLocks noChangeArrowheads="1"/>
              </p:cNvSpPr>
              <p:nvPr/>
            </p:nvSpPr>
            <p:spPr bwMode="auto">
              <a:xfrm>
                <a:off x="1273"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66" name="Oval 2070"/>
              <p:cNvSpPr>
                <a:spLocks noChangeArrowheads="1"/>
              </p:cNvSpPr>
              <p:nvPr/>
            </p:nvSpPr>
            <p:spPr bwMode="auto">
              <a:xfrm>
                <a:off x="1171" y="172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567" name="Oval 2071"/>
              <p:cNvSpPr>
                <a:spLocks noChangeArrowheads="1"/>
              </p:cNvSpPr>
              <p:nvPr/>
            </p:nvSpPr>
            <p:spPr bwMode="auto">
              <a:xfrm>
                <a:off x="1330" y="156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68" name="Oval 2072"/>
              <p:cNvSpPr>
                <a:spLocks noChangeArrowheads="1"/>
              </p:cNvSpPr>
              <p:nvPr/>
            </p:nvSpPr>
            <p:spPr bwMode="auto">
              <a:xfrm>
                <a:off x="1268" y="158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569" name="Oval 2073"/>
              <p:cNvSpPr>
                <a:spLocks noChangeArrowheads="1"/>
              </p:cNvSpPr>
              <p:nvPr/>
            </p:nvSpPr>
            <p:spPr bwMode="auto">
              <a:xfrm>
                <a:off x="1268" y="150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70" name="Oval 2074"/>
              <p:cNvSpPr>
                <a:spLocks noChangeArrowheads="1"/>
              </p:cNvSpPr>
              <p:nvPr/>
            </p:nvSpPr>
            <p:spPr bwMode="auto">
              <a:xfrm>
                <a:off x="1350" y="1507"/>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571" name="Oval 2075"/>
              <p:cNvSpPr>
                <a:spLocks noChangeArrowheads="1"/>
              </p:cNvSpPr>
              <p:nvPr/>
            </p:nvSpPr>
            <p:spPr bwMode="auto">
              <a:xfrm>
                <a:off x="1309" y="16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72" name="Oval 2076"/>
              <p:cNvSpPr>
                <a:spLocks noChangeArrowheads="1"/>
              </p:cNvSpPr>
              <p:nvPr/>
            </p:nvSpPr>
            <p:spPr bwMode="auto">
              <a:xfrm>
                <a:off x="1227" y="16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573" name="Oval 2077"/>
              <p:cNvSpPr>
                <a:spLocks noChangeArrowheads="1"/>
              </p:cNvSpPr>
              <p:nvPr/>
            </p:nvSpPr>
            <p:spPr bwMode="auto">
              <a:xfrm>
                <a:off x="1268" y="166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574" name="Oval 2078"/>
              <p:cNvSpPr>
                <a:spLocks noChangeArrowheads="1"/>
              </p:cNvSpPr>
              <p:nvPr/>
            </p:nvSpPr>
            <p:spPr bwMode="auto">
              <a:xfrm>
                <a:off x="1248"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75" name="Oval 2079"/>
              <p:cNvSpPr>
                <a:spLocks noChangeArrowheads="1"/>
              </p:cNvSpPr>
              <p:nvPr/>
            </p:nvSpPr>
            <p:spPr bwMode="auto">
              <a:xfrm>
                <a:off x="1207"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76" name="Oval 2080"/>
              <p:cNvSpPr>
                <a:spLocks noChangeArrowheads="1"/>
              </p:cNvSpPr>
              <p:nvPr/>
            </p:nvSpPr>
            <p:spPr bwMode="auto">
              <a:xfrm>
                <a:off x="1309" y="14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577" name="Oval 2081"/>
              <p:cNvSpPr>
                <a:spLocks noChangeArrowheads="1"/>
              </p:cNvSpPr>
              <p:nvPr/>
            </p:nvSpPr>
            <p:spPr bwMode="auto">
              <a:xfrm>
                <a:off x="1227"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78" name="Oval 2082"/>
              <p:cNvSpPr>
                <a:spLocks noChangeArrowheads="1"/>
              </p:cNvSpPr>
              <p:nvPr/>
            </p:nvSpPr>
            <p:spPr bwMode="auto">
              <a:xfrm>
                <a:off x="1207"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79" name="Oval 2083"/>
              <p:cNvSpPr>
                <a:spLocks noChangeArrowheads="1"/>
              </p:cNvSpPr>
              <p:nvPr/>
            </p:nvSpPr>
            <p:spPr bwMode="auto">
              <a:xfrm>
                <a:off x="1227"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80" name="Oval 2084"/>
              <p:cNvSpPr>
                <a:spLocks noChangeArrowheads="1"/>
              </p:cNvSpPr>
              <p:nvPr/>
            </p:nvSpPr>
            <p:spPr bwMode="auto">
              <a:xfrm>
                <a:off x="1248" y="141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81" name="Oval 2085"/>
              <p:cNvSpPr>
                <a:spLocks noChangeArrowheads="1"/>
              </p:cNvSpPr>
              <p:nvPr/>
            </p:nvSpPr>
            <p:spPr bwMode="auto">
              <a:xfrm>
                <a:off x="1268" y="1391"/>
                <a:ext cx="41"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582" name="Oval 2086"/>
              <p:cNvSpPr>
                <a:spLocks noChangeArrowheads="1"/>
              </p:cNvSpPr>
              <p:nvPr/>
            </p:nvSpPr>
            <p:spPr bwMode="auto">
              <a:xfrm>
                <a:off x="1186" y="1527"/>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583" name="Oval 2087"/>
              <p:cNvSpPr>
                <a:spLocks noChangeArrowheads="1"/>
              </p:cNvSpPr>
              <p:nvPr/>
            </p:nvSpPr>
            <p:spPr bwMode="auto">
              <a:xfrm>
                <a:off x="1289" y="1546"/>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584" name="Oval 2088"/>
              <p:cNvSpPr>
                <a:spLocks noChangeArrowheads="1"/>
              </p:cNvSpPr>
              <p:nvPr/>
            </p:nvSpPr>
            <p:spPr bwMode="auto">
              <a:xfrm>
                <a:off x="1350" y="146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85" name="Oval 2089"/>
              <p:cNvSpPr>
                <a:spLocks noChangeArrowheads="1"/>
              </p:cNvSpPr>
              <p:nvPr/>
            </p:nvSpPr>
            <p:spPr bwMode="auto">
              <a:xfrm>
                <a:off x="1248"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86" name="Oval 2090"/>
              <p:cNvSpPr>
                <a:spLocks noChangeArrowheads="1"/>
              </p:cNvSpPr>
              <p:nvPr/>
            </p:nvSpPr>
            <p:spPr bwMode="auto">
              <a:xfrm>
                <a:off x="1268" y="162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587" name="Oval 2091"/>
              <p:cNvSpPr>
                <a:spLocks noChangeArrowheads="1"/>
              </p:cNvSpPr>
              <p:nvPr/>
            </p:nvSpPr>
            <p:spPr bwMode="auto">
              <a:xfrm>
                <a:off x="1248"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88" name="Oval 2092"/>
              <p:cNvSpPr>
                <a:spLocks noChangeArrowheads="1"/>
              </p:cNvSpPr>
              <p:nvPr/>
            </p:nvSpPr>
            <p:spPr bwMode="auto">
              <a:xfrm>
                <a:off x="1350" y="1605"/>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89" name="Oval 2093"/>
              <p:cNvSpPr>
                <a:spLocks noChangeArrowheads="1"/>
              </p:cNvSpPr>
              <p:nvPr/>
            </p:nvSpPr>
            <p:spPr bwMode="auto">
              <a:xfrm>
                <a:off x="1371"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90" name="Oval 2094"/>
              <p:cNvSpPr>
                <a:spLocks noChangeArrowheads="1"/>
              </p:cNvSpPr>
              <p:nvPr/>
            </p:nvSpPr>
            <p:spPr bwMode="auto">
              <a:xfrm>
                <a:off x="1309" y="150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591" name="Oval 2095"/>
              <p:cNvSpPr>
                <a:spLocks noChangeArrowheads="1"/>
              </p:cNvSpPr>
              <p:nvPr/>
            </p:nvSpPr>
            <p:spPr bwMode="auto">
              <a:xfrm>
                <a:off x="1207" y="144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592" name="Oval 2096"/>
              <p:cNvSpPr>
                <a:spLocks noChangeArrowheads="1"/>
              </p:cNvSpPr>
              <p:nvPr/>
            </p:nvSpPr>
            <p:spPr bwMode="auto">
              <a:xfrm>
                <a:off x="1309" y="1391"/>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593" name="Oval 2097"/>
              <p:cNvSpPr>
                <a:spLocks noChangeArrowheads="1"/>
              </p:cNvSpPr>
              <p:nvPr/>
            </p:nvSpPr>
            <p:spPr bwMode="auto">
              <a:xfrm>
                <a:off x="1289" y="14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94" name="Oval 2098"/>
              <p:cNvSpPr>
                <a:spLocks noChangeArrowheads="1"/>
              </p:cNvSpPr>
              <p:nvPr/>
            </p:nvSpPr>
            <p:spPr bwMode="auto">
              <a:xfrm>
                <a:off x="1330" y="14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595" name="Oval 2099"/>
              <p:cNvSpPr>
                <a:spLocks noChangeArrowheads="1"/>
              </p:cNvSpPr>
              <p:nvPr/>
            </p:nvSpPr>
            <p:spPr bwMode="auto">
              <a:xfrm>
                <a:off x="1227" y="150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596" name="Oval 2100"/>
              <p:cNvSpPr>
                <a:spLocks noChangeArrowheads="1"/>
              </p:cNvSpPr>
              <p:nvPr/>
            </p:nvSpPr>
            <p:spPr bwMode="auto">
              <a:xfrm>
                <a:off x="1268"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597" name="Oval 2101"/>
              <p:cNvSpPr>
                <a:spLocks noChangeArrowheads="1"/>
              </p:cNvSpPr>
              <p:nvPr/>
            </p:nvSpPr>
            <p:spPr bwMode="auto">
              <a:xfrm>
                <a:off x="1309" y="164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598" name="Oval 2102"/>
              <p:cNvSpPr>
                <a:spLocks noChangeArrowheads="1"/>
              </p:cNvSpPr>
              <p:nvPr/>
            </p:nvSpPr>
            <p:spPr bwMode="auto">
              <a:xfrm>
                <a:off x="1350" y="1546"/>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599" name="Oval 2103"/>
              <p:cNvSpPr>
                <a:spLocks noChangeArrowheads="1"/>
              </p:cNvSpPr>
              <p:nvPr/>
            </p:nvSpPr>
            <p:spPr bwMode="auto">
              <a:xfrm>
                <a:off x="1330"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00" name="Oval 2104"/>
              <p:cNvSpPr>
                <a:spLocks noChangeArrowheads="1"/>
              </p:cNvSpPr>
              <p:nvPr/>
            </p:nvSpPr>
            <p:spPr bwMode="auto">
              <a:xfrm>
                <a:off x="1227" y="158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601" name="Oval 2105"/>
              <p:cNvSpPr>
                <a:spLocks noChangeArrowheads="1"/>
              </p:cNvSpPr>
              <p:nvPr/>
            </p:nvSpPr>
            <p:spPr bwMode="auto">
              <a:xfrm>
                <a:off x="1188" y="180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02" name="Oval 2106"/>
              <p:cNvSpPr>
                <a:spLocks noChangeArrowheads="1"/>
              </p:cNvSpPr>
              <p:nvPr/>
            </p:nvSpPr>
            <p:spPr bwMode="auto">
              <a:xfrm>
                <a:off x="1127" y="18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603" name="Oval 2107"/>
              <p:cNvSpPr>
                <a:spLocks noChangeArrowheads="1"/>
              </p:cNvSpPr>
              <p:nvPr/>
            </p:nvSpPr>
            <p:spPr bwMode="auto">
              <a:xfrm>
                <a:off x="1127" y="174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04" name="Oval 2108"/>
              <p:cNvSpPr>
                <a:spLocks noChangeArrowheads="1"/>
              </p:cNvSpPr>
              <p:nvPr/>
            </p:nvSpPr>
            <p:spPr bwMode="auto">
              <a:xfrm>
                <a:off x="1209"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605" name="Oval 2109"/>
              <p:cNvSpPr>
                <a:spLocks noChangeArrowheads="1"/>
              </p:cNvSpPr>
              <p:nvPr/>
            </p:nvSpPr>
            <p:spPr bwMode="auto">
              <a:xfrm>
                <a:off x="1168" y="186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06" name="Oval 2110"/>
              <p:cNvSpPr>
                <a:spLocks noChangeArrowheads="1"/>
              </p:cNvSpPr>
              <p:nvPr/>
            </p:nvSpPr>
            <p:spPr bwMode="auto">
              <a:xfrm>
                <a:off x="1086" y="186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607" name="Oval 2111"/>
              <p:cNvSpPr>
                <a:spLocks noChangeArrowheads="1"/>
              </p:cNvSpPr>
              <p:nvPr/>
            </p:nvSpPr>
            <p:spPr bwMode="auto">
              <a:xfrm>
                <a:off x="1107"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08" name="Oval 2112"/>
              <p:cNvSpPr>
                <a:spLocks noChangeArrowheads="1"/>
              </p:cNvSpPr>
              <p:nvPr/>
            </p:nvSpPr>
            <p:spPr bwMode="auto">
              <a:xfrm>
                <a:off x="1065" y="1727"/>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09" name="Oval 2113"/>
              <p:cNvSpPr>
                <a:spLocks noChangeArrowheads="1"/>
              </p:cNvSpPr>
              <p:nvPr/>
            </p:nvSpPr>
            <p:spPr bwMode="auto">
              <a:xfrm>
                <a:off x="1168" y="170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610" name="Oval 2114"/>
              <p:cNvSpPr>
                <a:spLocks noChangeArrowheads="1"/>
              </p:cNvSpPr>
              <p:nvPr/>
            </p:nvSpPr>
            <p:spPr bwMode="auto">
              <a:xfrm>
                <a:off x="1086"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11" name="Oval 2115"/>
              <p:cNvSpPr>
                <a:spLocks noChangeArrowheads="1"/>
              </p:cNvSpPr>
              <p:nvPr/>
            </p:nvSpPr>
            <p:spPr bwMode="auto">
              <a:xfrm>
                <a:off x="1065" y="182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12" name="Oval 2116"/>
              <p:cNvSpPr>
                <a:spLocks noChangeArrowheads="1"/>
              </p:cNvSpPr>
              <p:nvPr/>
            </p:nvSpPr>
            <p:spPr bwMode="auto">
              <a:xfrm>
                <a:off x="1086"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13" name="Oval 2117"/>
              <p:cNvSpPr>
                <a:spLocks noChangeArrowheads="1"/>
              </p:cNvSpPr>
              <p:nvPr/>
            </p:nvSpPr>
            <p:spPr bwMode="auto">
              <a:xfrm>
                <a:off x="1107" y="16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14" name="Oval 2118"/>
              <p:cNvSpPr>
                <a:spLocks noChangeArrowheads="1"/>
              </p:cNvSpPr>
              <p:nvPr/>
            </p:nvSpPr>
            <p:spPr bwMode="auto">
              <a:xfrm>
                <a:off x="1127" y="1630"/>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615" name="Oval 2119"/>
              <p:cNvSpPr>
                <a:spLocks noChangeArrowheads="1"/>
              </p:cNvSpPr>
              <p:nvPr/>
            </p:nvSpPr>
            <p:spPr bwMode="auto">
              <a:xfrm>
                <a:off x="1045" y="1766"/>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616" name="Oval 2120"/>
              <p:cNvSpPr>
                <a:spLocks noChangeArrowheads="1"/>
              </p:cNvSpPr>
              <p:nvPr/>
            </p:nvSpPr>
            <p:spPr bwMode="auto">
              <a:xfrm>
                <a:off x="1148" y="1786"/>
                <a:ext cx="40"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617" name="Oval 2121"/>
              <p:cNvSpPr>
                <a:spLocks noChangeArrowheads="1"/>
              </p:cNvSpPr>
              <p:nvPr/>
            </p:nvSpPr>
            <p:spPr bwMode="auto">
              <a:xfrm>
                <a:off x="1209" y="170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18" name="Oval 2122"/>
              <p:cNvSpPr>
                <a:spLocks noChangeArrowheads="1"/>
              </p:cNvSpPr>
              <p:nvPr/>
            </p:nvSpPr>
            <p:spPr bwMode="auto">
              <a:xfrm>
                <a:off x="1107" y="172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19" name="Oval 2123"/>
              <p:cNvSpPr>
                <a:spLocks noChangeArrowheads="1"/>
              </p:cNvSpPr>
              <p:nvPr/>
            </p:nvSpPr>
            <p:spPr bwMode="auto">
              <a:xfrm>
                <a:off x="1127" y="186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620" name="Oval 2124"/>
              <p:cNvSpPr>
                <a:spLocks noChangeArrowheads="1"/>
              </p:cNvSpPr>
              <p:nvPr/>
            </p:nvSpPr>
            <p:spPr bwMode="auto">
              <a:xfrm>
                <a:off x="1107" y="18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21" name="Oval 2125"/>
              <p:cNvSpPr>
                <a:spLocks noChangeArrowheads="1"/>
              </p:cNvSpPr>
              <p:nvPr/>
            </p:nvSpPr>
            <p:spPr bwMode="auto">
              <a:xfrm>
                <a:off x="1209" y="184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22" name="Oval 2126"/>
              <p:cNvSpPr>
                <a:spLocks noChangeArrowheads="1"/>
              </p:cNvSpPr>
              <p:nvPr/>
            </p:nvSpPr>
            <p:spPr bwMode="auto">
              <a:xfrm>
                <a:off x="1230"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23" name="Oval 2127"/>
              <p:cNvSpPr>
                <a:spLocks noChangeArrowheads="1"/>
              </p:cNvSpPr>
              <p:nvPr/>
            </p:nvSpPr>
            <p:spPr bwMode="auto">
              <a:xfrm>
                <a:off x="1168" y="174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624" name="Oval 2128"/>
              <p:cNvSpPr>
                <a:spLocks noChangeArrowheads="1"/>
              </p:cNvSpPr>
              <p:nvPr/>
            </p:nvSpPr>
            <p:spPr bwMode="auto">
              <a:xfrm>
                <a:off x="1065" y="1688"/>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625" name="Oval 2129"/>
              <p:cNvSpPr>
                <a:spLocks noChangeArrowheads="1"/>
              </p:cNvSpPr>
              <p:nvPr/>
            </p:nvSpPr>
            <p:spPr bwMode="auto">
              <a:xfrm>
                <a:off x="1168" y="163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626" name="Oval 2130"/>
              <p:cNvSpPr>
                <a:spLocks noChangeArrowheads="1"/>
              </p:cNvSpPr>
              <p:nvPr/>
            </p:nvSpPr>
            <p:spPr bwMode="auto">
              <a:xfrm>
                <a:off x="1148" y="166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27" name="Oval 2131"/>
              <p:cNvSpPr>
                <a:spLocks noChangeArrowheads="1"/>
              </p:cNvSpPr>
              <p:nvPr/>
            </p:nvSpPr>
            <p:spPr bwMode="auto">
              <a:xfrm>
                <a:off x="1188" y="1669"/>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628" name="Oval 2132"/>
              <p:cNvSpPr>
                <a:spLocks noChangeArrowheads="1"/>
              </p:cNvSpPr>
              <p:nvPr/>
            </p:nvSpPr>
            <p:spPr bwMode="auto">
              <a:xfrm>
                <a:off x="1086"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629" name="Oval 2133"/>
              <p:cNvSpPr>
                <a:spLocks noChangeArrowheads="1"/>
              </p:cNvSpPr>
              <p:nvPr/>
            </p:nvSpPr>
            <p:spPr bwMode="auto">
              <a:xfrm>
                <a:off x="1127"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30" name="Oval 2134"/>
              <p:cNvSpPr>
                <a:spLocks noChangeArrowheads="1"/>
              </p:cNvSpPr>
              <p:nvPr/>
            </p:nvSpPr>
            <p:spPr bwMode="auto">
              <a:xfrm>
                <a:off x="1168" y="188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631" name="Oval 2135"/>
              <p:cNvSpPr>
                <a:spLocks noChangeArrowheads="1"/>
              </p:cNvSpPr>
              <p:nvPr/>
            </p:nvSpPr>
            <p:spPr bwMode="auto">
              <a:xfrm>
                <a:off x="1209" y="1786"/>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632" name="Oval 2136"/>
              <p:cNvSpPr>
                <a:spLocks noChangeArrowheads="1"/>
              </p:cNvSpPr>
              <p:nvPr/>
            </p:nvSpPr>
            <p:spPr bwMode="auto">
              <a:xfrm>
                <a:off x="1188" y="168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33" name="Oval 2137"/>
              <p:cNvSpPr>
                <a:spLocks noChangeArrowheads="1"/>
              </p:cNvSpPr>
              <p:nvPr/>
            </p:nvSpPr>
            <p:spPr bwMode="auto">
              <a:xfrm>
                <a:off x="1086" y="1824"/>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634" name="Oval 2138"/>
              <p:cNvSpPr>
                <a:spLocks noChangeArrowheads="1"/>
              </p:cNvSpPr>
              <p:nvPr/>
            </p:nvSpPr>
            <p:spPr bwMode="auto">
              <a:xfrm>
                <a:off x="1245"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35" name="Oval 2139"/>
              <p:cNvSpPr>
                <a:spLocks noChangeArrowheads="1"/>
              </p:cNvSpPr>
              <p:nvPr/>
            </p:nvSpPr>
            <p:spPr bwMode="auto">
              <a:xfrm>
                <a:off x="1184" y="1489"/>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636" name="Oval 2140"/>
              <p:cNvSpPr>
                <a:spLocks noChangeArrowheads="1"/>
              </p:cNvSpPr>
              <p:nvPr/>
            </p:nvSpPr>
            <p:spPr bwMode="auto">
              <a:xfrm>
                <a:off x="1184" y="1411"/>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37" name="Oval 2141"/>
              <p:cNvSpPr>
                <a:spLocks noChangeArrowheads="1"/>
              </p:cNvSpPr>
              <p:nvPr/>
            </p:nvSpPr>
            <p:spPr bwMode="auto">
              <a:xfrm>
                <a:off x="1266"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638" name="Oval 2142"/>
              <p:cNvSpPr>
                <a:spLocks noChangeArrowheads="1"/>
              </p:cNvSpPr>
              <p:nvPr/>
            </p:nvSpPr>
            <p:spPr bwMode="auto">
              <a:xfrm>
                <a:off x="1224" y="152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39" name="Oval 2143"/>
              <p:cNvSpPr>
                <a:spLocks noChangeArrowheads="1"/>
              </p:cNvSpPr>
              <p:nvPr/>
            </p:nvSpPr>
            <p:spPr bwMode="auto">
              <a:xfrm>
                <a:off x="1142" y="152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640" name="Oval 2144"/>
              <p:cNvSpPr>
                <a:spLocks noChangeArrowheads="1"/>
              </p:cNvSpPr>
              <p:nvPr/>
            </p:nvSpPr>
            <p:spPr bwMode="auto">
              <a:xfrm>
                <a:off x="1184" y="1567"/>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641" name="Oval 2145"/>
              <p:cNvSpPr>
                <a:spLocks noChangeArrowheads="1"/>
              </p:cNvSpPr>
              <p:nvPr/>
            </p:nvSpPr>
            <p:spPr bwMode="auto">
              <a:xfrm>
                <a:off x="1163"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42" name="Oval 2146"/>
              <p:cNvSpPr>
                <a:spLocks noChangeArrowheads="1"/>
              </p:cNvSpPr>
              <p:nvPr/>
            </p:nvSpPr>
            <p:spPr bwMode="auto">
              <a:xfrm>
                <a:off x="1122"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43" name="Oval 2147"/>
              <p:cNvSpPr>
                <a:spLocks noChangeArrowheads="1"/>
              </p:cNvSpPr>
              <p:nvPr/>
            </p:nvSpPr>
            <p:spPr bwMode="auto">
              <a:xfrm>
                <a:off x="1224" y="1373"/>
                <a:ext cx="42"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644" name="Oval 2148"/>
              <p:cNvSpPr>
                <a:spLocks noChangeArrowheads="1"/>
              </p:cNvSpPr>
              <p:nvPr/>
            </p:nvSpPr>
            <p:spPr bwMode="auto">
              <a:xfrm>
                <a:off x="1142"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45" name="Oval 2149"/>
              <p:cNvSpPr>
                <a:spLocks noChangeArrowheads="1"/>
              </p:cNvSpPr>
              <p:nvPr/>
            </p:nvSpPr>
            <p:spPr bwMode="auto">
              <a:xfrm>
                <a:off x="1122"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46" name="Oval 2150"/>
              <p:cNvSpPr>
                <a:spLocks noChangeArrowheads="1"/>
              </p:cNvSpPr>
              <p:nvPr/>
            </p:nvSpPr>
            <p:spPr bwMode="auto">
              <a:xfrm>
                <a:off x="1142" y="1353"/>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47" name="Oval 2151"/>
              <p:cNvSpPr>
                <a:spLocks noChangeArrowheads="1"/>
              </p:cNvSpPr>
              <p:nvPr/>
            </p:nvSpPr>
            <p:spPr bwMode="auto">
              <a:xfrm>
                <a:off x="1163"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48" name="Oval 2152"/>
              <p:cNvSpPr>
                <a:spLocks noChangeArrowheads="1"/>
              </p:cNvSpPr>
              <p:nvPr/>
            </p:nvSpPr>
            <p:spPr bwMode="auto">
              <a:xfrm>
                <a:off x="1184" y="1295"/>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649" name="Oval 2153"/>
              <p:cNvSpPr>
                <a:spLocks noChangeArrowheads="1"/>
              </p:cNvSpPr>
              <p:nvPr/>
            </p:nvSpPr>
            <p:spPr bwMode="auto">
              <a:xfrm>
                <a:off x="1101" y="1431"/>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650" name="Oval 2154"/>
              <p:cNvSpPr>
                <a:spLocks noChangeArrowheads="1"/>
              </p:cNvSpPr>
              <p:nvPr/>
            </p:nvSpPr>
            <p:spPr bwMode="auto">
              <a:xfrm>
                <a:off x="1204"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651" name="Oval 2155"/>
              <p:cNvSpPr>
                <a:spLocks noChangeArrowheads="1"/>
              </p:cNvSpPr>
              <p:nvPr/>
            </p:nvSpPr>
            <p:spPr bwMode="auto">
              <a:xfrm>
                <a:off x="1266"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52" name="Oval 2156"/>
              <p:cNvSpPr>
                <a:spLocks noChangeArrowheads="1"/>
              </p:cNvSpPr>
              <p:nvPr/>
            </p:nvSpPr>
            <p:spPr bwMode="auto">
              <a:xfrm>
                <a:off x="1163"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53" name="Oval 2157"/>
              <p:cNvSpPr>
                <a:spLocks noChangeArrowheads="1"/>
              </p:cNvSpPr>
              <p:nvPr/>
            </p:nvSpPr>
            <p:spPr bwMode="auto">
              <a:xfrm>
                <a:off x="1184" y="1528"/>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654" name="Oval 2158"/>
              <p:cNvSpPr>
                <a:spLocks noChangeArrowheads="1"/>
              </p:cNvSpPr>
              <p:nvPr/>
            </p:nvSpPr>
            <p:spPr bwMode="auto">
              <a:xfrm>
                <a:off x="1163"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55" name="Oval 2159"/>
              <p:cNvSpPr>
                <a:spLocks noChangeArrowheads="1"/>
              </p:cNvSpPr>
              <p:nvPr/>
            </p:nvSpPr>
            <p:spPr bwMode="auto">
              <a:xfrm>
                <a:off x="1266"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56" name="Oval 2160"/>
              <p:cNvSpPr>
                <a:spLocks noChangeArrowheads="1"/>
              </p:cNvSpPr>
              <p:nvPr/>
            </p:nvSpPr>
            <p:spPr bwMode="auto">
              <a:xfrm>
                <a:off x="1286"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57" name="Oval 2161"/>
              <p:cNvSpPr>
                <a:spLocks noChangeArrowheads="1"/>
              </p:cNvSpPr>
              <p:nvPr/>
            </p:nvSpPr>
            <p:spPr bwMode="auto">
              <a:xfrm>
                <a:off x="1224" y="141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658" name="Oval 2162"/>
              <p:cNvSpPr>
                <a:spLocks noChangeArrowheads="1"/>
              </p:cNvSpPr>
              <p:nvPr/>
            </p:nvSpPr>
            <p:spPr bwMode="auto">
              <a:xfrm>
                <a:off x="1122"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659" name="Oval 2163"/>
              <p:cNvSpPr>
                <a:spLocks noChangeArrowheads="1"/>
              </p:cNvSpPr>
              <p:nvPr/>
            </p:nvSpPr>
            <p:spPr bwMode="auto">
              <a:xfrm>
                <a:off x="1224" y="1295"/>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660" name="Oval 2164"/>
              <p:cNvSpPr>
                <a:spLocks noChangeArrowheads="1"/>
              </p:cNvSpPr>
              <p:nvPr/>
            </p:nvSpPr>
            <p:spPr bwMode="auto">
              <a:xfrm>
                <a:off x="1204"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61" name="Oval 2165"/>
              <p:cNvSpPr>
                <a:spLocks noChangeArrowheads="1"/>
              </p:cNvSpPr>
              <p:nvPr/>
            </p:nvSpPr>
            <p:spPr bwMode="auto">
              <a:xfrm>
                <a:off x="1245"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662" name="Oval 2166"/>
              <p:cNvSpPr>
                <a:spLocks noChangeArrowheads="1"/>
              </p:cNvSpPr>
              <p:nvPr/>
            </p:nvSpPr>
            <p:spPr bwMode="auto">
              <a:xfrm>
                <a:off x="1142" y="1411"/>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663" name="Oval 2167"/>
              <p:cNvSpPr>
                <a:spLocks noChangeArrowheads="1"/>
              </p:cNvSpPr>
              <p:nvPr/>
            </p:nvSpPr>
            <p:spPr bwMode="auto">
              <a:xfrm>
                <a:off x="1184" y="1450"/>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64" name="Oval 2168"/>
              <p:cNvSpPr>
                <a:spLocks noChangeArrowheads="1"/>
              </p:cNvSpPr>
              <p:nvPr/>
            </p:nvSpPr>
            <p:spPr bwMode="auto">
              <a:xfrm>
                <a:off x="1224" y="154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665" name="Oval 2169"/>
              <p:cNvSpPr>
                <a:spLocks noChangeArrowheads="1"/>
              </p:cNvSpPr>
              <p:nvPr/>
            </p:nvSpPr>
            <p:spPr bwMode="auto">
              <a:xfrm>
                <a:off x="1266"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666" name="Oval 2170"/>
              <p:cNvSpPr>
                <a:spLocks noChangeArrowheads="1"/>
              </p:cNvSpPr>
              <p:nvPr/>
            </p:nvSpPr>
            <p:spPr bwMode="auto">
              <a:xfrm>
                <a:off x="1245"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67" name="Oval 2171"/>
              <p:cNvSpPr>
                <a:spLocks noChangeArrowheads="1"/>
              </p:cNvSpPr>
              <p:nvPr/>
            </p:nvSpPr>
            <p:spPr bwMode="auto">
              <a:xfrm>
                <a:off x="1142" y="148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grpSp>
      </p:grpSp>
      <p:grpSp>
        <p:nvGrpSpPr>
          <p:cNvPr id="236668" name="Group 2172"/>
          <p:cNvGrpSpPr>
            <a:grpSpLocks/>
          </p:cNvGrpSpPr>
          <p:nvPr/>
        </p:nvGrpSpPr>
        <p:grpSpPr bwMode="auto">
          <a:xfrm>
            <a:off x="990600" y="1447800"/>
            <a:ext cx="304800" cy="520700"/>
            <a:chOff x="4032" y="3264"/>
            <a:chExt cx="528" cy="472"/>
          </a:xfrm>
        </p:grpSpPr>
        <p:sp>
          <p:nvSpPr>
            <p:cNvPr id="236669" name="Oval 2173"/>
            <p:cNvSpPr>
              <a:spLocks noChangeArrowheads="1"/>
            </p:cNvSpPr>
            <p:nvPr/>
          </p:nvSpPr>
          <p:spPr bwMode="auto">
            <a:xfrm>
              <a:off x="4032" y="3264"/>
              <a:ext cx="528" cy="472"/>
            </a:xfrm>
            <a:prstGeom prst="ellipse">
              <a:avLst/>
            </a:prstGeom>
            <a:noFill/>
            <a:ln w="19050">
              <a:solidFill>
                <a:schemeClr val="tx1"/>
              </a:solidFill>
              <a:round/>
              <a:headEnd/>
              <a:tailEnd/>
            </a:ln>
            <a:effectLst/>
          </p:spPr>
          <p:txBody>
            <a:bodyPr wrap="none" anchor="ctr"/>
            <a:lstStyle/>
            <a:p>
              <a:endParaRPr lang="en-US"/>
            </a:p>
          </p:txBody>
        </p:sp>
        <p:sp>
          <p:nvSpPr>
            <p:cNvPr id="236670" name="Oval 2174"/>
            <p:cNvSpPr>
              <a:spLocks noChangeArrowheads="1"/>
            </p:cNvSpPr>
            <p:nvPr/>
          </p:nvSpPr>
          <p:spPr bwMode="auto">
            <a:xfrm>
              <a:off x="4449" y="3637"/>
              <a:ext cx="24" cy="22"/>
            </a:xfrm>
            <a:prstGeom prst="ellipse">
              <a:avLst/>
            </a:prstGeom>
            <a:solidFill>
              <a:srgbClr val="FF0000"/>
            </a:solidFill>
            <a:ln w="12700">
              <a:solidFill>
                <a:schemeClr val="tx1"/>
              </a:solidFill>
              <a:round/>
              <a:headEnd/>
              <a:tailEnd/>
            </a:ln>
            <a:effectLst/>
          </p:spPr>
          <p:txBody>
            <a:bodyPr wrap="none" anchor="ctr"/>
            <a:lstStyle/>
            <a:p>
              <a:endParaRPr lang="en-US"/>
            </a:p>
          </p:txBody>
        </p:sp>
        <p:grpSp>
          <p:nvGrpSpPr>
            <p:cNvPr id="236671" name="Group 2175"/>
            <p:cNvGrpSpPr>
              <a:grpSpLocks/>
            </p:cNvGrpSpPr>
            <p:nvPr/>
          </p:nvGrpSpPr>
          <p:grpSpPr bwMode="auto">
            <a:xfrm>
              <a:off x="4046" y="3286"/>
              <a:ext cx="505" cy="430"/>
              <a:chOff x="875" y="1295"/>
              <a:chExt cx="537" cy="627"/>
            </a:xfrm>
          </p:grpSpPr>
          <p:sp>
            <p:nvSpPr>
              <p:cNvPr id="236672" name="Oval 2176"/>
              <p:cNvSpPr>
                <a:spLocks noChangeArrowheads="1"/>
              </p:cNvSpPr>
              <p:nvPr/>
            </p:nvSpPr>
            <p:spPr bwMode="auto">
              <a:xfrm>
                <a:off x="1019" y="154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73" name="Oval 2177"/>
              <p:cNvSpPr>
                <a:spLocks noChangeArrowheads="1"/>
              </p:cNvSpPr>
              <p:nvPr/>
            </p:nvSpPr>
            <p:spPr bwMode="auto">
              <a:xfrm>
                <a:off x="958" y="1561"/>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674" name="Oval 2178"/>
              <p:cNvSpPr>
                <a:spLocks noChangeArrowheads="1"/>
              </p:cNvSpPr>
              <p:nvPr/>
            </p:nvSpPr>
            <p:spPr bwMode="auto">
              <a:xfrm>
                <a:off x="958" y="148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75" name="Oval 2179"/>
              <p:cNvSpPr>
                <a:spLocks noChangeArrowheads="1"/>
              </p:cNvSpPr>
              <p:nvPr/>
            </p:nvSpPr>
            <p:spPr bwMode="auto">
              <a:xfrm>
                <a:off x="1039"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676" name="Oval 2180"/>
              <p:cNvSpPr>
                <a:spLocks noChangeArrowheads="1"/>
              </p:cNvSpPr>
              <p:nvPr/>
            </p:nvSpPr>
            <p:spPr bwMode="auto">
              <a:xfrm>
                <a:off x="998" y="160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77" name="Oval 2181"/>
              <p:cNvSpPr>
                <a:spLocks noChangeArrowheads="1"/>
              </p:cNvSpPr>
              <p:nvPr/>
            </p:nvSpPr>
            <p:spPr bwMode="auto">
              <a:xfrm>
                <a:off x="916" y="1600"/>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678" name="Oval 2182"/>
              <p:cNvSpPr>
                <a:spLocks noChangeArrowheads="1"/>
              </p:cNvSpPr>
              <p:nvPr/>
            </p:nvSpPr>
            <p:spPr bwMode="auto">
              <a:xfrm>
                <a:off x="958" y="1639"/>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679" name="Oval 2183"/>
              <p:cNvSpPr>
                <a:spLocks noChangeArrowheads="1"/>
              </p:cNvSpPr>
              <p:nvPr/>
            </p:nvSpPr>
            <p:spPr bwMode="auto">
              <a:xfrm>
                <a:off x="937"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80" name="Oval 2184"/>
              <p:cNvSpPr>
                <a:spLocks noChangeArrowheads="1"/>
              </p:cNvSpPr>
              <p:nvPr/>
            </p:nvSpPr>
            <p:spPr bwMode="auto">
              <a:xfrm>
                <a:off x="896"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81" name="Oval 2185"/>
              <p:cNvSpPr>
                <a:spLocks noChangeArrowheads="1"/>
              </p:cNvSpPr>
              <p:nvPr/>
            </p:nvSpPr>
            <p:spPr bwMode="auto">
              <a:xfrm>
                <a:off x="998" y="144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682" name="Oval 2186"/>
              <p:cNvSpPr>
                <a:spLocks noChangeArrowheads="1"/>
              </p:cNvSpPr>
              <p:nvPr/>
            </p:nvSpPr>
            <p:spPr bwMode="auto">
              <a:xfrm>
                <a:off x="916" y="1522"/>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83" name="Oval 2187"/>
              <p:cNvSpPr>
                <a:spLocks noChangeArrowheads="1"/>
              </p:cNvSpPr>
              <p:nvPr/>
            </p:nvSpPr>
            <p:spPr bwMode="auto">
              <a:xfrm>
                <a:off x="896"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84" name="Oval 2188"/>
              <p:cNvSpPr>
                <a:spLocks noChangeArrowheads="1"/>
              </p:cNvSpPr>
              <p:nvPr/>
            </p:nvSpPr>
            <p:spPr bwMode="auto">
              <a:xfrm>
                <a:off x="916" y="142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85" name="Oval 2189"/>
              <p:cNvSpPr>
                <a:spLocks noChangeArrowheads="1"/>
              </p:cNvSpPr>
              <p:nvPr/>
            </p:nvSpPr>
            <p:spPr bwMode="auto">
              <a:xfrm>
                <a:off x="937" y="138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86" name="Oval 2190"/>
              <p:cNvSpPr>
                <a:spLocks noChangeArrowheads="1"/>
              </p:cNvSpPr>
              <p:nvPr/>
            </p:nvSpPr>
            <p:spPr bwMode="auto">
              <a:xfrm>
                <a:off x="958" y="136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687" name="Oval 2191"/>
              <p:cNvSpPr>
                <a:spLocks noChangeArrowheads="1"/>
              </p:cNvSpPr>
              <p:nvPr/>
            </p:nvSpPr>
            <p:spPr bwMode="auto">
              <a:xfrm>
                <a:off x="875" y="150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688" name="Oval 2192"/>
              <p:cNvSpPr>
                <a:spLocks noChangeArrowheads="1"/>
              </p:cNvSpPr>
              <p:nvPr/>
            </p:nvSpPr>
            <p:spPr bwMode="auto">
              <a:xfrm>
                <a:off x="978" y="1522"/>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689" name="Oval 2193"/>
              <p:cNvSpPr>
                <a:spLocks noChangeArrowheads="1"/>
              </p:cNvSpPr>
              <p:nvPr/>
            </p:nvSpPr>
            <p:spPr bwMode="auto">
              <a:xfrm>
                <a:off x="1039" y="144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90" name="Oval 2194"/>
              <p:cNvSpPr>
                <a:spLocks noChangeArrowheads="1"/>
              </p:cNvSpPr>
              <p:nvPr/>
            </p:nvSpPr>
            <p:spPr bwMode="auto">
              <a:xfrm>
                <a:off x="937"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91" name="Oval 2195"/>
              <p:cNvSpPr>
                <a:spLocks noChangeArrowheads="1"/>
              </p:cNvSpPr>
              <p:nvPr/>
            </p:nvSpPr>
            <p:spPr bwMode="auto">
              <a:xfrm>
                <a:off x="958" y="1600"/>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692" name="Oval 2196"/>
              <p:cNvSpPr>
                <a:spLocks noChangeArrowheads="1"/>
              </p:cNvSpPr>
              <p:nvPr/>
            </p:nvSpPr>
            <p:spPr bwMode="auto">
              <a:xfrm>
                <a:off x="937"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93" name="Oval 2197"/>
              <p:cNvSpPr>
                <a:spLocks noChangeArrowheads="1"/>
              </p:cNvSpPr>
              <p:nvPr/>
            </p:nvSpPr>
            <p:spPr bwMode="auto">
              <a:xfrm>
                <a:off x="1039" y="1581"/>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94" name="Oval 2198"/>
              <p:cNvSpPr>
                <a:spLocks noChangeArrowheads="1"/>
              </p:cNvSpPr>
              <p:nvPr/>
            </p:nvSpPr>
            <p:spPr bwMode="auto">
              <a:xfrm>
                <a:off x="1060" y="152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95" name="Oval 2199"/>
              <p:cNvSpPr>
                <a:spLocks noChangeArrowheads="1"/>
              </p:cNvSpPr>
              <p:nvPr/>
            </p:nvSpPr>
            <p:spPr bwMode="auto">
              <a:xfrm>
                <a:off x="998" y="148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696" name="Oval 2200"/>
              <p:cNvSpPr>
                <a:spLocks noChangeArrowheads="1"/>
              </p:cNvSpPr>
              <p:nvPr/>
            </p:nvSpPr>
            <p:spPr bwMode="auto">
              <a:xfrm>
                <a:off x="896" y="142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697" name="Oval 2201"/>
              <p:cNvSpPr>
                <a:spLocks noChangeArrowheads="1"/>
              </p:cNvSpPr>
              <p:nvPr/>
            </p:nvSpPr>
            <p:spPr bwMode="auto">
              <a:xfrm>
                <a:off x="998" y="1367"/>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698" name="Oval 2202"/>
              <p:cNvSpPr>
                <a:spLocks noChangeArrowheads="1"/>
              </p:cNvSpPr>
              <p:nvPr/>
            </p:nvSpPr>
            <p:spPr bwMode="auto">
              <a:xfrm>
                <a:off x="978" y="140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699" name="Oval 2203"/>
              <p:cNvSpPr>
                <a:spLocks noChangeArrowheads="1"/>
              </p:cNvSpPr>
              <p:nvPr/>
            </p:nvSpPr>
            <p:spPr bwMode="auto">
              <a:xfrm>
                <a:off x="1019" y="140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700" name="Oval 2204"/>
              <p:cNvSpPr>
                <a:spLocks noChangeArrowheads="1"/>
              </p:cNvSpPr>
              <p:nvPr/>
            </p:nvSpPr>
            <p:spPr bwMode="auto">
              <a:xfrm>
                <a:off x="916"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701" name="Oval 2205"/>
              <p:cNvSpPr>
                <a:spLocks noChangeArrowheads="1"/>
              </p:cNvSpPr>
              <p:nvPr/>
            </p:nvSpPr>
            <p:spPr bwMode="auto">
              <a:xfrm>
                <a:off x="958" y="1522"/>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02" name="Oval 2206"/>
              <p:cNvSpPr>
                <a:spLocks noChangeArrowheads="1"/>
              </p:cNvSpPr>
              <p:nvPr/>
            </p:nvSpPr>
            <p:spPr bwMode="auto">
              <a:xfrm>
                <a:off x="998" y="161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703" name="Oval 2207"/>
              <p:cNvSpPr>
                <a:spLocks noChangeArrowheads="1"/>
              </p:cNvSpPr>
              <p:nvPr/>
            </p:nvSpPr>
            <p:spPr bwMode="auto">
              <a:xfrm>
                <a:off x="1039" y="152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704" name="Oval 2208"/>
              <p:cNvSpPr>
                <a:spLocks noChangeArrowheads="1"/>
              </p:cNvSpPr>
              <p:nvPr/>
            </p:nvSpPr>
            <p:spPr bwMode="auto">
              <a:xfrm>
                <a:off x="1019"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05" name="Oval 2209"/>
              <p:cNvSpPr>
                <a:spLocks noChangeArrowheads="1"/>
              </p:cNvSpPr>
              <p:nvPr/>
            </p:nvSpPr>
            <p:spPr bwMode="auto">
              <a:xfrm>
                <a:off x="916" y="156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706" name="Oval 2210"/>
              <p:cNvSpPr>
                <a:spLocks noChangeArrowheads="1"/>
              </p:cNvSpPr>
              <p:nvPr/>
            </p:nvSpPr>
            <p:spPr bwMode="auto">
              <a:xfrm>
                <a:off x="1160"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07" name="Oval 2211"/>
              <p:cNvSpPr>
                <a:spLocks noChangeArrowheads="1"/>
              </p:cNvSpPr>
              <p:nvPr/>
            </p:nvSpPr>
            <p:spPr bwMode="auto">
              <a:xfrm>
                <a:off x="1099" y="148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708" name="Oval 2212"/>
              <p:cNvSpPr>
                <a:spLocks noChangeArrowheads="1"/>
              </p:cNvSpPr>
              <p:nvPr/>
            </p:nvSpPr>
            <p:spPr bwMode="auto">
              <a:xfrm>
                <a:off x="1099" y="141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09" name="Oval 2213"/>
              <p:cNvSpPr>
                <a:spLocks noChangeArrowheads="1"/>
              </p:cNvSpPr>
              <p:nvPr/>
            </p:nvSpPr>
            <p:spPr bwMode="auto">
              <a:xfrm>
                <a:off x="1181"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710" name="Oval 2214"/>
              <p:cNvSpPr>
                <a:spLocks noChangeArrowheads="1"/>
              </p:cNvSpPr>
              <p:nvPr/>
            </p:nvSpPr>
            <p:spPr bwMode="auto">
              <a:xfrm>
                <a:off x="1140" y="152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11" name="Oval 2215"/>
              <p:cNvSpPr>
                <a:spLocks noChangeArrowheads="1"/>
              </p:cNvSpPr>
              <p:nvPr/>
            </p:nvSpPr>
            <p:spPr bwMode="auto">
              <a:xfrm>
                <a:off x="1058" y="152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712" name="Oval 2216"/>
              <p:cNvSpPr>
                <a:spLocks noChangeArrowheads="1"/>
              </p:cNvSpPr>
              <p:nvPr/>
            </p:nvSpPr>
            <p:spPr bwMode="auto">
              <a:xfrm>
                <a:off x="1099" y="156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713" name="Oval 2217"/>
              <p:cNvSpPr>
                <a:spLocks noChangeArrowheads="1"/>
              </p:cNvSpPr>
              <p:nvPr/>
            </p:nvSpPr>
            <p:spPr bwMode="auto">
              <a:xfrm>
                <a:off x="107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14" name="Oval 2218"/>
              <p:cNvSpPr>
                <a:spLocks noChangeArrowheads="1"/>
              </p:cNvSpPr>
              <p:nvPr/>
            </p:nvSpPr>
            <p:spPr bwMode="auto">
              <a:xfrm>
                <a:off x="1037"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15" name="Oval 2219"/>
              <p:cNvSpPr>
                <a:spLocks noChangeArrowheads="1"/>
              </p:cNvSpPr>
              <p:nvPr/>
            </p:nvSpPr>
            <p:spPr bwMode="auto">
              <a:xfrm>
                <a:off x="1140" y="1373"/>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716" name="Oval 2220"/>
              <p:cNvSpPr>
                <a:spLocks noChangeArrowheads="1"/>
              </p:cNvSpPr>
              <p:nvPr/>
            </p:nvSpPr>
            <p:spPr bwMode="auto">
              <a:xfrm>
                <a:off x="1058"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17" name="Oval 2221"/>
              <p:cNvSpPr>
                <a:spLocks noChangeArrowheads="1"/>
              </p:cNvSpPr>
              <p:nvPr/>
            </p:nvSpPr>
            <p:spPr bwMode="auto">
              <a:xfrm>
                <a:off x="1037"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18" name="Oval 2222"/>
              <p:cNvSpPr>
                <a:spLocks noChangeArrowheads="1"/>
              </p:cNvSpPr>
              <p:nvPr/>
            </p:nvSpPr>
            <p:spPr bwMode="auto">
              <a:xfrm>
                <a:off x="105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19" name="Oval 2223"/>
              <p:cNvSpPr>
                <a:spLocks noChangeArrowheads="1"/>
              </p:cNvSpPr>
              <p:nvPr/>
            </p:nvSpPr>
            <p:spPr bwMode="auto">
              <a:xfrm>
                <a:off x="1078"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20" name="Oval 2224"/>
              <p:cNvSpPr>
                <a:spLocks noChangeArrowheads="1"/>
              </p:cNvSpPr>
              <p:nvPr/>
            </p:nvSpPr>
            <p:spPr bwMode="auto">
              <a:xfrm>
                <a:off x="1099" y="129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721" name="Oval 2225"/>
              <p:cNvSpPr>
                <a:spLocks noChangeArrowheads="1"/>
              </p:cNvSpPr>
              <p:nvPr/>
            </p:nvSpPr>
            <p:spPr bwMode="auto">
              <a:xfrm>
                <a:off x="1016" y="1431"/>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722" name="Oval 2226"/>
              <p:cNvSpPr>
                <a:spLocks noChangeArrowheads="1"/>
              </p:cNvSpPr>
              <p:nvPr/>
            </p:nvSpPr>
            <p:spPr bwMode="auto">
              <a:xfrm>
                <a:off x="1119"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723" name="Oval 2227"/>
              <p:cNvSpPr>
                <a:spLocks noChangeArrowheads="1"/>
              </p:cNvSpPr>
              <p:nvPr/>
            </p:nvSpPr>
            <p:spPr bwMode="auto">
              <a:xfrm>
                <a:off x="1181"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24" name="Oval 2228"/>
              <p:cNvSpPr>
                <a:spLocks noChangeArrowheads="1"/>
              </p:cNvSpPr>
              <p:nvPr/>
            </p:nvSpPr>
            <p:spPr bwMode="auto">
              <a:xfrm>
                <a:off x="1078"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25" name="Oval 2229"/>
              <p:cNvSpPr>
                <a:spLocks noChangeArrowheads="1"/>
              </p:cNvSpPr>
              <p:nvPr/>
            </p:nvSpPr>
            <p:spPr bwMode="auto">
              <a:xfrm>
                <a:off x="1099" y="152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726" name="Oval 2230"/>
              <p:cNvSpPr>
                <a:spLocks noChangeArrowheads="1"/>
              </p:cNvSpPr>
              <p:nvPr/>
            </p:nvSpPr>
            <p:spPr bwMode="auto">
              <a:xfrm>
                <a:off x="1078"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27" name="Oval 2231"/>
              <p:cNvSpPr>
                <a:spLocks noChangeArrowheads="1"/>
              </p:cNvSpPr>
              <p:nvPr/>
            </p:nvSpPr>
            <p:spPr bwMode="auto">
              <a:xfrm>
                <a:off x="1181"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28" name="Oval 2232"/>
              <p:cNvSpPr>
                <a:spLocks noChangeArrowheads="1"/>
              </p:cNvSpPr>
              <p:nvPr/>
            </p:nvSpPr>
            <p:spPr bwMode="auto">
              <a:xfrm>
                <a:off x="1201"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29" name="Oval 2233"/>
              <p:cNvSpPr>
                <a:spLocks noChangeArrowheads="1"/>
              </p:cNvSpPr>
              <p:nvPr/>
            </p:nvSpPr>
            <p:spPr bwMode="auto">
              <a:xfrm>
                <a:off x="1140" y="141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730" name="Oval 2234"/>
              <p:cNvSpPr>
                <a:spLocks noChangeArrowheads="1"/>
              </p:cNvSpPr>
              <p:nvPr/>
            </p:nvSpPr>
            <p:spPr bwMode="auto">
              <a:xfrm>
                <a:off x="1037"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731" name="Oval 2235"/>
              <p:cNvSpPr>
                <a:spLocks noChangeArrowheads="1"/>
              </p:cNvSpPr>
              <p:nvPr/>
            </p:nvSpPr>
            <p:spPr bwMode="auto">
              <a:xfrm>
                <a:off x="1140" y="1295"/>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732" name="Oval 2236"/>
              <p:cNvSpPr>
                <a:spLocks noChangeArrowheads="1"/>
              </p:cNvSpPr>
              <p:nvPr/>
            </p:nvSpPr>
            <p:spPr bwMode="auto">
              <a:xfrm>
                <a:off x="1119"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33" name="Oval 2237"/>
              <p:cNvSpPr>
                <a:spLocks noChangeArrowheads="1"/>
              </p:cNvSpPr>
              <p:nvPr/>
            </p:nvSpPr>
            <p:spPr bwMode="auto">
              <a:xfrm>
                <a:off x="1160"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734" name="Oval 2238"/>
              <p:cNvSpPr>
                <a:spLocks noChangeArrowheads="1"/>
              </p:cNvSpPr>
              <p:nvPr/>
            </p:nvSpPr>
            <p:spPr bwMode="auto">
              <a:xfrm>
                <a:off x="1058"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735" name="Oval 2239"/>
              <p:cNvSpPr>
                <a:spLocks noChangeArrowheads="1"/>
              </p:cNvSpPr>
              <p:nvPr/>
            </p:nvSpPr>
            <p:spPr bwMode="auto">
              <a:xfrm>
                <a:off x="1099"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36" name="Oval 2240"/>
              <p:cNvSpPr>
                <a:spLocks noChangeArrowheads="1"/>
              </p:cNvSpPr>
              <p:nvPr/>
            </p:nvSpPr>
            <p:spPr bwMode="auto">
              <a:xfrm>
                <a:off x="1140" y="154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737" name="Oval 2241"/>
              <p:cNvSpPr>
                <a:spLocks noChangeArrowheads="1"/>
              </p:cNvSpPr>
              <p:nvPr/>
            </p:nvSpPr>
            <p:spPr bwMode="auto">
              <a:xfrm>
                <a:off x="1181"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738" name="Oval 2242"/>
              <p:cNvSpPr>
                <a:spLocks noChangeArrowheads="1"/>
              </p:cNvSpPr>
              <p:nvPr/>
            </p:nvSpPr>
            <p:spPr bwMode="auto">
              <a:xfrm>
                <a:off x="1160"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39" name="Oval 2243"/>
              <p:cNvSpPr>
                <a:spLocks noChangeArrowheads="1"/>
              </p:cNvSpPr>
              <p:nvPr/>
            </p:nvSpPr>
            <p:spPr bwMode="auto">
              <a:xfrm>
                <a:off x="1058" y="148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740" name="Oval 2244"/>
              <p:cNvSpPr>
                <a:spLocks noChangeArrowheads="1"/>
              </p:cNvSpPr>
              <p:nvPr/>
            </p:nvSpPr>
            <p:spPr bwMode="auto">
              <a:xfrm>
                <a:off x="1047" y="175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41" name="Oval 2245"/>
              <p:cNvSpPr>
                <a:spLocks noChangeArrowheads="1"/>
              </p:cNvSpPr>
              <p:nvPr/>
            </p:nvSpPr>
            <p:spPr bwMode="auto">
              <a:xfrm>
                <a:off x="986" y="177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742" name="Oval 2246"/>
              <p:cNvSpPr>
                <a:spLocks noChangeArrowheads="1"/>
              </p:cNvSpPr>
              <p:nvPr/>
            </p:nvSpPr>
            <p:spPr bwMode="auto">
              <a:xfrm>
                <a:off x="986" y="169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43" name="Oval 2247"/>
              <p:cNvSpPr>
                <a:spLocks noChangeArrowheads="1"/>
              </p:cNvSpPr>
              <p:nvPr/>
            </p:nvSpPr>
            <p:spPr bwMode="auto">
              <a:xfrm>
                <a:off x="1068"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744" name="Oval 2248"/>
              <p:cNvSpPr>
                <a:spLocks noChangeArrowheads="1"/>
              </p:cNvSpPr>
              <p:nvPr/>
            </p:nvSpPr>
            <p:spPr bwMode="auto">
              <a:xfrm>
                <a:off x="1026" y="181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45" name="Oval 2249"/>
              <p:cNvSpPr>
                <a:spLocks noChangeArrowheads="1"/>
              </p:cNvSpPr>
              <p:nvPr/>
            </p:nvSpPr>
            <p:spPr bwMode="auto">
              <a:xfrm>
                <a:off x="945" y="181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746" name="Oval 2250"/>
              <p:cNvSpPr>
                <a:spLocks noChangeArrowheads="1"/>
              </p:cNvSpPr>
              <p:nvPr/>
            </p:nvSpPr>
            <p:spPr bwMode="auto">
              <a:xfrm>
                <a:off x="986" y="1854"/>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747" name="Oval 2251"/>
              <p:cNvSpPr>
                <a:spLocks noChangeArrowheads="1"/>
              </p:cNvSpPr>
              <p:nvPr/>
            </p:nvSpPr>
            <p:spPr bwMode="auto">
              <a:xfrm>
                <a:off x="96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48" name="Oval 2252"/>
              <p:cNvSpPr>
                <a:spLocks noChangeArrowheads="1"/>
              </p:cNvSpPr>
              <p:nvPr/>
            </p:nvSpPr>
            <p:spPr bwMode="auto">
              <a:xfrm>
                <a:off x="924"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49" name="Oval 2253"/>
              <p:cNvSpPr>
                <a:spLocks noChangeArrowheads="1"/>
              </p:cNvSpPr>
              <p:nvPr/>
            </p:nvSpPr>
            <p:spPr bwMode="auto">
              <a:xfrm>
                <a:off x="1026" y="1660"/>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750" name="Oval 2254"/>
              <p:cNvSpPr>
                <a:spLocks noChangeArrowheads="1"/>
              </p:cNvSpPr>
              <p:nvPr/>
            </p:nvSpPr>
            <p:spPr bwMode="auto">
              <a:xfrm>
                <a:off x="945" y="173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51" name="Oval 2255"/>
              <p:cNvSpPr>
                <a:spLocks noChangeArrowheads="1"/>
              </p:cNvSpPr>
              <p:nvPr/>
            </p:nvSpPr>
            <p:spPr bwMode="auto">
              <a:xfrm>
                <a:off x="924"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52" name="Oval 2256"/>
              <p:cNvSpPr>
                <a:spLocks noChangeArrowheads="1"/>
              </p:cNvSpPr>
              <p:nvPr/>
            </p:nvSpPr>
            <p:spPr bwMode="auto">
              <a:xfrm>
                <a:off x="94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53" name="Oval 2257"/>
              <p:cNvSpPr>
                <a:spLocks noChangeArrowheads="1"/>
              </p:cNvSpPr>
              <p:nvPr/>
            </p:nvSpPr>
            <p:spPr bwMode="auto">
              <a:xfrm>
                <a:off x="965" y="1602"/>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54" name="Oval 2258"/>
              <p:cNvSpPr>
                <a:spLocks noChangeArrowheads="1"/>
              </p:cNvSpPr>
              <p:nvPr/>
            </p:nvSpPr>
            <p:spPr bwMode="auto">
              <a:xfrm>
                <a:off x="986" y="1582"/>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755" name="Oval 2259"/>
              <p:cNvSpPr>
                <a:spLocks noChangeArrowheads="1"/>
              </p:cNvSpPr>
              <p:nvPr/>
            </p:nvSpPr>
            <p:spPr bwMode="auto">
              <a:xfrm>
                <a:off x="903" y="1718"/>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756" name="Oval 2260"/>
              <p:cNvSpPr>
                <a:spLocks noChangeArrowheads="1"/>
              </p:cNvSpPr>
              <p:nvPr/>
            </p:nvSpPr>
            <p:spPr bwMode="auto">
              <a:xfrm>
                <a:off x="1006" y="1738"/>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757" name="Oval 2261"/>
              <p:cNvSpPr>
                <a:spLocks noChangeArrowheads="1"/>
              </p:cNvSpPr>
              <p:nvPr/>
            </p:nvSpPr>
            <p:spPr bwMode="auto">
              <a:xfrm>
                <a:off x="1068" y="166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58" name="Oval 2262"/>
              <p:cNvSpPr>
                <a:spLocks noChangeArrowheads="1"/>
              </p:cNvSpPr>
              <p:nvPr/>
            </p:nvSpPr>
            <p:spPr bwMode="auto">
              <a:xfrm>
                <a:off x="965"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59" name="Oval 2263"/>
              <p:cNvSpPr>
                <a:spLocks noChangeArrowheads="1"/>
              </p:cNvSpPr>
              <p:nvPr/>
            </p:nvSpPr>
            <p:spPr bwMode="auto">
              <a:xfrm>
                <a:off x="986" y="1815"/>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760" name="Oval 2264"/>
              <p:cNvSpPr>
                <a:spLocks noChangeArrowheads="1"/>
              </p:cNvSpPr>
              <p:nvPr/>
            </p:nvSpPr>
            <p:spPr bwMode="auto">
              <a:xfrm>
                <a:off x="965"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61" name="Oval 2265"/>
              <p:cNvSpPr>
                <a:spLocks noChangeArrowheads="1"/>
              </p:cNvSpPr>
              <p:nvPr/>
            </p:nvSpPr>
            <p:spPr bwMode="auto">
              <a:xfrm>
                <a:off x="1068" y="179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62" name="Oval 2266"/>
              <p:cNvSpPr>
                <a:spLocks noChangeArrowheads="1"/>
              </p:cNvSpPr>
              <p:nvPr/>
            </p:nvSpPr>
            <p:spPr bwMode="auto">
              <a:xfrm>
                <a:off x="1088" y="173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63" name="Oval 2267"/>
              <p:cNvSpPr>
                <a:spLocks noChangeArrowheads="1"/>
              </p:cNvSpPr>
              <p:nvPr/>
            </p:nvSpPr>
            <p:spPr bwMode="auto">
              <a:xfrm>
                <a:off x="1026" y="169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764" name="Oval 2268"/>
              <p:cNvSpPr>
                <a:spLocks noChangeArrowheads="1"/>
              </p:cNvSpPr>
              <p:nvPr/>
            </p:nvSpPr>
            <p:spPr bwMode="auto">
              <a:xfrm>
                <a:off x="924" y="164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765" name="Oval 2269"/>
              <p:cNvSpPr>
                <a:spLocks noChangeArrowheads="1"/>
              </p:cNvSpPr>
              <p:nvPr/>
            </p:nvSpPr>
            <p:spPr bwMode="auto">
              <a:xfrm>
                <a:off x="1026" y="158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766" name="Oval 2270"/>
              <p:cNvSpPr>
                <a:spLocks noChangeArrowheads="1"/>
              </p:cNvSpPr>
              <p:nvPr/>
            </p:nvSpPr>
            <p:spPr bwMode="auto">
              <a:xfrm>
                <a:off x="1006" y="162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67" name="Oval 2271"/>
              <p:cNvSpPr>
                <a:spLocks noChangeArrowheads="1"/>
              </p:cNvSpPr>
              <p:nvPr/>
            </p:nvSpPr>
            <p:spPr bwMode="auto">
              <a:xfrm>
                <a:off x="1047" y="162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768" name="Oval 2272"/>
              <p:cNvSpPr>
                <a:spLocks noChangeArrowheads="1"/>
              </p:cNvSpPr>
              <p:nvPr/>
            </p:nvSpPr>
            <p:spPr bwMode="auto">
              <a:xfrm>
                <a:off x="945"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769" name="Oval 2273"/>
              <p:cNvSpPr>
                <a:spLocks noChangeArrowheads="1"/>
              </p:cNvSpPr>
              <p:nvPr/>
            </p:nvSpPr>
            <p:spPr bwMode="auto">
              <a:xfrm>
                <a:off x="986" y="1738"/>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70" name="Oval 2274"/>
              <p:cNvSpPr>
                <a:spLocks noChangeArrowheads="1"/>
              </p:cNvSpPr>
              <p:nvPr/>
            </p:nvSpPr>
            <p:spPr bwMode="auto">
              <a:xfrm>
                <a:off x="1026" y="1835"/>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771" name="Oval 2275"/>
              <p:cNvSpPr>
                <a:spLocks noChangeArrowheads="1"/>
              </p:cNvSpPr>
              <p:nvPr/>
            </p:nvSpPr>
            <p:spPr bwMode="auto">
              <a:xfrm>
                <a:off x="1068" y="173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772" name="Oval 2276"/>
              <p:cNvSpPr>
                <a:spLocks noChangeArrowheads="1"/>
              </p:cNvSpPr>
              <p:nvPr/>
            </p:nvSpPr>
            <p:spPr bwMode="auto">
              <a:xfrm>
                <a:off x="1047"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73" name="Oval 2277"/>
              <p:cNvSpPr>
                <a:spLocks noChangeArrowheads="1"/>
              </p:cNvSpPr>
              <p:nvPr/>
            </p:nvSpPr>
            <p:spPr bwMode="auto">
              <a:xfrm>
                <a:off x="945" y="177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774" name="Oval 2278"/>
              <p:cNvSpPr>
                <a:spLocks noChangeArrowheads="1"/>
              </p:cNvSpPr>
              <p:nvPr/>
            </p:nvSpPr>
            <p:spPr bwMode="auto">
              <a:xfrm>
                <a:off x="1273" y="17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75" name="Oval 2279"/>
              <p:cNvSpPr>
                <a:spLocks noChangeArrowheads="1"/>
              </p:cNvSpPr>
              <p:nvPr/>
            </p:nvSpPr>
            <p:spPr bwMode="auto">
              <a:xfrm>
                <a:off x="1212" y="17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776" name="Oval 2280"/>
              <p:cNvSpPr>
                <a:spLocks noChangeArrowheads="1"/>
              </p:cNvSpPr>
              <p:nvPr/>
            </p:nvSpPr>
            <p:spPr bwMode="auto">
              <a:xfrm>
                <a:off x="1212" y="165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77" name="Oval 2281"/>
              <p:cNvSpPr>
                <a:spLocks noChangeArrowheads="1"/>
              </p:cNvSpPr>
              <p:nvPr/>
            </p:nvSpPr>
            <p:spPr bwMode="auto">
              <a:xfrm>
                <a:off x="1294"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778" name="Oval 2282"/>
              <p:cNvSpPr>
                <a:spLocks noChangeArrowheads="1"/>
              </p:cNvSpPr>
              <p:nvPr/>
            </p:nvSpPr>
            <p:spPr bwMode="auto">
              <a:xfrm>
                <a:off x="1253" y="176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79" name="Oval 2283"/>
              <p:cNvSpPr>
                <a:spLocks noChangeArrowheads="1"/>
              </p:cNvSpPr>
              <p:nvPr/>
            </p:nvSpPr>
            <p:spPr bwMode="auto">
              <a:xfrm>
                <a:off x="1171" y="176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780" name="Oval 2284"/>
              <p:cNvSpPr>
                <a:spLocks noChangeArrowheads="1"/>
              </p:cNvSpPr>
              <p:nvPr/>
            </p:nvSpPr>
            <p:spPr bwMode="auto">
              <a:xfrm>
                <a:off x="1212" y="180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781" name="Oval 2285"/>
              <p:cNvSpPr>
                <a:spLocks noChangeArrowheads="1"/>
              </p:cNvSpPr>
              <p:nvPr/>
            </p:nvSpPr>
            <p:spPr bwMode="auto">
              <a:xfrm>
                <a:off x="1191" y="1593"/>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82" name="Oval 2286"/>
              <p:cNvSpPr>
                <a:spLocks noChangeArrowheads="1"/>
              </p:cNvSpPr>
              <p:nvPr/>
            </p:nvSpPr>
            <p:spPr bwMode="auto">
              <a:xfrm>
                <a:off x="1150" y="163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83" name="Oval 2287"/>
              <p:cNvSpPr>
                <a:spLocks noChangeArrowheads="1"/>
              </p:cNvSpPr>
              <p:nvPr/>
            </p:nvSpPr>
            <p:spPr bwMode="auto">
              <a:xfrm>
                <a:off x="1253" y="1612"/>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784" name="Oval 2288"/>
              <p:cNvSpPr>
                <a:spLocks noChangeArrowheads="1"/>
              </p:cNvSpPr>
              <p:nvPr/>
            </p:nvSpPr>
            <p:spPr bwMode="auto">
              <a:xfrm>
                <a:off x="1171"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85" name="Oval 2289"/>
              <p:cNvSpPr>
                <a:spLocks noChangeArrowheads="1"/>
              </p:cNvSpPr>
              <p:nvPr/>
            </p:nvSpPr>
            <p:spPr bwMode="auto">
              <a:xfrm>
                <a:off x="1150" y="17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86" name="Oval 2290"/>
              <p:cNvSpPr>
                <a:spLocks noChangeArrowheads="1"/>
              </p:cNvSpPr>
              <p:nvPr/>
            </p:nvSpPr>
            <p:spPr bwMode="auto">
              <a:xfrm>
                <a:off x="1171"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87" name="Oval 2291"/>
              <p:cNvSpPr>
                <a:spLocks noChangeArrowheads="1"/>
              </p:cNvSpPr>
              <p:nvPr/>
            </p:nvSpPr>
            <p:spPr bwMode="auto">
              <a:xfrm>
                <a:off x="1191" y="155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88" name="Oval 2292"/>
              <p:cNvSpPr>
                <a:spLocks noChangeArrowheads="1"/>
              </p:cNvSpPr>
              <p:nvPr/>
            </p:nvSpPr>
            <p:spPr bwMode="auto">
              <a:xfrm>
                <a:off x="1212" y="15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789" name="Oval 2293"/>
              <p:cNvSpPr>
                <a:spLocks noChangeArrowheads="1"/>
              </p:cNvSpPr>
              <p:nvPr/>
            </p:nvSpPr>
            <p:spPr bwMode="auto">
              <a:xfrm>
                <a:off x="1130" y="167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790" name="Oval 2294"/>
              <p:cNvSpPr>
                <a:spLocks noChangeArrowheads="1"/>
              </p:cNvSpPr>
              <p:nvPr/>
            </p:nvSpPr>
            <p:spPr bwMode="auto">
              <a:xfrm>
                <a:off x="1233" y="1690"/>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791" name="Oval 2295"/>
              <p:cNvSpPr>
                <a:spLocks noChangeArrowheads="1"/>
              </p:cNvSpPr>
              <p:nvPr/>
            </p:nvSpPr>
            <p:spPr bwMode="auto">
              <a:xfrm>
                <a:off x="1294" y="161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92" name="Oval 2296"/>
              <p:cNvSpPr>
                <a:spLocks noChangeArrowheads="1"/>
              </p:cNvSpPr>
              <p:nvPr/>
            </p:nvSpPr>
            <p:spPr bwMode="auto">
              <a:xfrm>
                <a:off x="1191" y="1631"/>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93" name="Oval 2297"/>
              <p:cNvSpPr>
                <a:spLocks noChangeArrowheads="1"/>
              </p:cNvSpPr>
              <p:nvPr/>
            </p:nvSpPr>
            <p:spPr bwMode="auto">
              <a:xfrm>
                <a:off x="1212" y="17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794" name="Oval 2298"/>
              <p:cNvSpPr>
                <a:spLocks noChangeArrowheads="1"/>
              </p:cNvSpPr>
              <p:nvPr/>
            </p:nvSpPr>
            <p:spPr bwMode="auto">
              <a:xfrm>
                <a:off x="1191" y="1729"/>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95" name="Oval 2299"/>
              <p:cNvSpPr>
                <a:spLocks noChangeArrowheads="1"/>
              </p:cNvSpPr>
              <p:nvPr/>
            </p:nvSpPr>
            <p:spPr bwMode="auto">
              <a:xfrm>
                <a:off x="1294" y="174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96" name="Oval 2300"/>
              <p:cNvSpPr>
                <a:spLocks noChangeArrowheads="1"/>
              </p:cNvSpPr>
              <p:nvPr/>
            </p:nvSpPr>
            <p:spPr bwMode="auto">
              <a:xfrm>
                <a:off x="1314" y="169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797" name="Oval 2301"/>
              <p:cNvSpPr>
                <a:spLocks noChangeArrowheads="1"/>
              </p:cNvSpPr>
              <p:nvPr/>
            </p:nvSpPr>
            <p:spPr bwMode="auto">
              <a:xfrm>
                <a:off x="1253" y="165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798" name="Oval 2302"/>
              <p:cNvSpPr>
                <a:spLocks noChangeArrowheads="1"/>
              </p:cNvSpPr>
              <p:nvPr/>
            </p:nvSpPr>
            <p:spPr bwMode="auto">
              <a:xfrm>
                <a:off x="1150" y="1593"/>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799" name="Oval 2303"/>
              <p:cNvSpPr>
                <a:spLocks noChangeArrowheads="1"/>
              </p:cNvSpPr>
              <p:nvPr/>
            </p:nvSpPr>
            <p:spPr bwMode="auto">
              <a:xfrm>
                <a:off x="1253" y="153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800" name="Oval 2304"/>
              <p:cNvSpPr>
                <a:spLocks noChangeArrowheads="1"/>
              </p:cNvSpPr>
              <p:nvPr/>
            </p:nvSpPr>
            <p:spPr bwMode="auto">
              <a:xfrm>
                <a:off x="1233" y="157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01" name="Oval 2305"/>
              <p:cNvSpPr>
                <a:spLocks noChangeArrowheads="1"/>
              </p:cNvSpPr>
              <p:nvPr/>
            </p:nvSpPr>
            <p:spPr bwMode="auto">
              <a:xfrm>
                <a:off x="1273" y="157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802" name="Oval 2306"/>
              <p:cNvSpPr>
                <a:spLocks noChangeArrowheads="1"/>
              </p:cNvSpPr>
              <p:nvPr/>
            </p:nvSpPr>
            <p:spPr bwMode="auto">
              <a:xfrm>
                <a:off x="1171"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803" name="Oval 2307"/>
              <p:cNvSpPr>
                <a:spLocks noChangeArrowheads="1"/>
              </p:cNvSpPr>
              <p:nvPr/>
            </p:nvSpPr>
            <p:spPr bwMode="auto">
              <a:xfrm>
                <a:off x="1212"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04" name="Oval 2308"/>
              <p:cNvSpPr>
                <a:spLocks noChangeArrowheads="1"/>
              </p:cNvSpPr>
              <p:nvPr/>
            </p:nvSpPr>
            <p:spPr bwMode="auto">
              <a:xfrm>
                <a:off x="1253" y="178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805" name="Oval 2309"/>
              <p:cNvSpPr>
                <a:spLocks noChangeArrowheads="1"/>
              </p:cNvSpPr>
              <p:nvPr/>
            </p:nvSpPr>
            <p:spPr bwMode="auto">
              <a:xfrm>
                <a:off x="1294" y="169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806" name="Oval 2310"/>
              <p:cNvSpPr>
                <a:spLocks noChangeArrowheads="1"/>
              </p:cNvSpPr>
              <p:nvPr/>
            </p:nvSpPr>
            <p:spPr bwMode="auto">
              <a:xfrm>
                <a:off x="1273"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07" name="Oval 2311"/>
              <p:cNvSpPr>
                <a:spLocks noChangeArrowheads="1"/>
              </p:cNvSpPr>
              <p:nvPr/>
            </p:nvSpPr>
            <p:spPr bwMode="auto">
              <a:xfrm>
                <a:off x="1171" y="172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808" name="Oval 2312"/>
              <p:cNvSpPr>
                <a:spLocks noChangeArrowheads="1"/>
              </p:cNvSpPr>
              <p:nvPr/>
            </p:nvSpPr>
            <p:spPr bwMode="auto">
              <a:xfrm>
                <a:off x="1330" y="156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09" name="Oval 2313"/>
              <p:cNvSpPr>
                <a:spLocks noChangeArrowheads="1"/>
              </p:cNvSpPr>
              <p:nvPr/>
            </p:nvSpPr>
            <p:spPr bwMode="auto">
              <a:xfrm>
                <a:off x="1268" y="158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810" name="Oval 2314"/>
              <p:cNvSpPr>
                <a:spLocks noChangeArrowheads="1"/>
              </p:cNvSpPr>
              <p:nvPr/>
            </p:nvSpPr>
            <p:spPr bwMode="auto">
              <a:xfrm>
                <a:off x="1268" y="150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11" name="Oval 2315"/>
              <p:cNvSpPr>
                <a:spLocks noChangeArrowheads="1"/>
              </p:cNvSpPr>
              <p:nvPr/>
            </p:nvSpPr>
            <p:spPr bwMode="auto">
              <a:xfrm>
                <a:off x="1350" y="1507"/>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812" name="Oval 2316"/>
              <p:cNvSpPr>
                <a:spLocks noChangeArrowheads="1"/>
              </p:cNvSpPr>
              <p:nvPr/>
            </p:nvSpPr>
            <p:spPr bwMode="auto">
              <a:xfrm>
                <a:off x="1309" y="16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13" name="Oval 2317"/>
              <p:cNvSpPr>
                <a:spLocks noChangeArrowheads="1"/>
              </p:cNvSpPr>
              <p:nvPr/>
            </p:nvSpPr>
            <p:spPr bwMode="auto">
              <a:xfrm>
                <a:off x="1227" y="16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814" name="Oval 2318"/>
              <p:cNvSpPr>
                <a:spLocks noChangeArrowheads="1"/>
              </p:cNvSpPr>
              <p:nvPr/>
            </p:nvSpPr>
            <p:spPr bwMode="auto">
              <a:xfrm>
                <a:off x="1268" y="166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815" name="Oval 2319"/>
              <p:cNvSpPr>
                <a:spLocks noChangeArrowheads="1"/>
              </p:cNvSpPr>
              <p:nvPr/>
            </p:nvSpPr>
            <p:spPr bwMode="auto">
              <a:xfrm>
                <a:off x="1248"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16" name="Oval 2320"/>
              <p:cNvSpPr>
                <a:spLocks noChangeArrowheads="1"/>
              </p:cNvSpPr>
              <p:nvPr/>
            </p:nvSpPr>
            <p:spPr bwMode="auto">
              <a:xfrm>
                <a:off x="1207"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17" name="Oval 2321"/>
              <p:cNvSpPr>
                <a:spLocks noChangeArrowheads="1"/>
              </p:cNvSpPr>
              <p:nvPr/>
            </p:nvSpPr>
            <p:spPr bwMode="auto">
              <a:xfrm>
                <a:off x="1309" y="14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818" name="Oval 2322"/>
              <p:cNvSpPr>
                <a:spLocks noChangeArrowheads="1"/>
              </p:cNvSpPr>
              <p:nvPr/>
            </p:nvSpPr>
            <p:spPr bwMode="auto">
              <a:xfrm>
                <a:off x="1227"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19" name="Oval 2323"/>
              <p:cNvSpPr>
                <a:spLocks noChangeArrowheads="1"/>
              </p:cNvSpPr>
              <p:nvPr/>
            </p:nvSpPr>
            <p:spPr bwMode="auto">
              <a:xfrm>
                <a:off x="1207"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20" name="Oval 2324"/>
              <p:cNvSpPr>
                <a:spLocks noChangeArrowheads="1"/>
              </p:cNvSpPr>
              <p:nvPr/>
            </p:nvSpPr>
            <p:spPr bwMode="auto">
              <a:xfrm>
                <a:off x="1227"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21" name="Oval 2325"/>
              <p:cNvSpPr>
                <a:spLocks noChangeArrowheads="1"/>
              </p:cNvSpPr>
              <p:nvPr/>
            </p:nvSpPr>
            <p:spPr bwMode="auto">
              <a:xfrm>
                <a:off x="1248" y="141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22" name="Oval 2326"/>
              <p:cNvSpPr>
                <a:spLocks noChangeArrowheads="1"/>
              </p:cNvSpPr>
              <p:nvPr/>
            </p:nvSpPr>
            <p:spPr bwMode="auto">
              <a:xfrm>
                <a:off x="1268" y="1391"/>
                <a:ext cx="41"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823" name="Oval 2327"/>
              <p:cNvSpPr>
                <a:spLocks noChangeArrowheads="1"/>
              </p:cNvSpPr>
              <p:nvPr/>
            </p:nvSpPr>
            <p:spPr bwMode="auto">
              <a:xfrm>
                <a:off x="1186" y="1527"/>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824" name="Oval 2328"/>
              <p:cNvSpPr>
                <a:spLocks noChangeArrowheads="1"/>
              </p:cNvSpPr>
              <p:nvPr/>
            </p:nvSpPr>
            <p:spPr bwMode="auto">
              <a:xfrm>
                <a:off x="1289" y="1546"/>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825" name="Oval 2329"/>
              <p:cNvSpPr>
                <a:spLocks noChangeArrowheads="1"/>
              </p:cNvSpPr>
              <p:nvPr/>
            </p:nvSpPr>
            <p:spPr bwMode="auto">
              <a:xfrm>
                <a:off x="1350" y="146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26" name="Oval 2330"/>
              <p:cNvSpPr>
                <a:spLocks noChangeArrowheads="1"/>
              </p:cNvSpPr>
              <p:nvPr/>
            </p:nvSpPr>
            <p:spPr bwMode="auto">
              <a:xfrm>
                <a:off x="1248"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27" name="Oval 2331"/>
              <p:cNvSpPr>
                <a:spLocks noChangeArrowheads="1"/>
              </p:cNvSpPr>
              <p:nvPr/>
            </p:nvSpPr>
            <p:spPr bwMode="auto">
              <a:xfrm>
                <a:off x="1268" y="162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828" name="Oval 2332"/>
              <p:cNvSpPr>
                <a:spLocks noChangeArrowheads="1"/>
              </p:cNvSpPr>
              <p:nvPr/>
            </p:nvSpPr>
            <p:spPr bwMode="auto">
              <a:xfrm>
                <a:off x="1248"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29" name="Oval 2333"/>
              <p:cNvSpPr>
                <a:spLocks noChangeArrowheads="1"/>
              </p:cNvSpPr>
              <p:nvPr/>
            </p:nvSpPr>
            <p:spPr bwMode="auto">
              <a:xfrm>
                <a:off x="1350" y="1605"/>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30" name="Oval 2334"/>
              <p:cNvSpPr>
                <a:spLocks noChangeArrowheads="1"/>
              </p:cNvSpPr>
              <p:nvPr/>
            </p:nvSpPr>
            <p:spPr bwMode="auto">
              <a:xfrm>
                <a:off x="1371"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31" name="Oval 2335"/>
              <p:cNvSpPr>
                <a:spLocks noChangeArrowheads="1"/>
              </p:cNvSpPr>
              <p:nvPr/>
            </p:nvSpPr>
            <p:spPr bwMode="auto">
              <a:xfrm>
                <a:off x="1309" y="150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832" name="Oval 2336"/>
              <p:cNvSpPr>
                <a:spLocks noChangeArrowheads="1"/>
              </p:cNvSpPr>
              <p:nvPr/>
            </p:nvSpPr>
            <p:spPr bwMode="auto">
              <a:xfrm>
                <a:off x="1207" y="144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833" name="Oval 2337"/>
              <p:cNvSpPr>
                <a:spLocks noChangeArrowheads="1"/>
              </p:cNvSpPr>
              <p:nvPr/>
            </p:nvSpPr>
            <p:spPr bwMode="auto">
              <a:xfrm>
                <a:off x="1309" y="1391"/>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834" name="Oval 2338"/>
              <p:cNvSpPr>
                <a:spLocks noChangeArrowheads="1"/>
              </p:cNvSpPr>
              <p:nvPr/>
            </p:nvSpPr>
            <p:spPr bwMode="auto">
              <a:xfrm>
                <a:off x="1289" y="14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35" name="Oval 2339"/>
              <p:cNvSpPr>
                <a:spLocks noChangeArrowheads="1"/>
              </p:cNvSpPr>
              <p:nvPr/>
            </p:nvSpPr>
            <p:spPr bwMode="auto">
              <a:xfrm>
                <a:off x="1330" y="14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836" name="Oval 2340"/>
              <p:cNvSpPr>
                <a:spLocks noChangeArrowheads="1"/>
              </p:cNvSpPr>
              <p:nvPr/>
            </p:nvSpPr>
            <p:spPr bwMode="auto">
              <a:xfrm>
                <a:off x="1227" y="150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837" name="Oval 2341"/>
              <p:cNvSpPr>
                <a:spLocks noChangeArrowheads="1"/>
              </p:cNvSpPr>
              <p:nvPr/>
            </p:nvSpPr>
            <p:spPr bwMode="auto">
              <a:xfrm>
                <a:off x="1268"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38" name="Oval 2342"/>
              <p:cNvSpPr>
                <a:spLocks noChangeArrowheads="1"/>
              </p:cNvSpPr>
              <p:nvPr/>
            </p:nvSpPr>
            <p:spPr bwMode="auto">
              <a:xfrm>
                <a:off x="1309" y="164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839" name="Oval 2343"/>
              <p:cNvSpPr>
                <a:spLocks noChangeArrowheads="1"/>
              </p:cNvSpPr>
              <p:nvPr/>
            </p:nvSpPr>
            <p:spPr bwMode="auto">
              <a:xfrm>
                <a:off x="1350" y="1546"/>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840" name="Oval 2344"/>
              <p:cNvSpPr>
                <a:spLocks noChangeArrowheads="1"/>
              </p:cNvSpPr>
              <p:nvPr/>
            </p:nvSpPr>
            <p:spPr bwMode="auto">
              <a:xfrm>
                <a:off x="1330"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41" name="Oval 2345"/>
              <p:cNvSpPr>
                <a:spLocks noChangeArrowheads="1"/>
              </p:cNvSpPr>
              <p:nvPr/>
            </p:nvSpPr>
            <p:spPr bwMode="auto">
              <a:xfrm>
                <a:off x="1227" y="158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842" name="Oval 2346"/>
              <p:cNvSpPr>
                <a:spLocks noChangeArrowheads="1"/>
              </p:cNvSpPr>
              <p:nvPr/>
            </p:nvSpPr>
            <p:spPr bwMode="auto">
              <a:xfrm>
                <a:off x="1188" y="180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43" name="Oval 2347"/>
              <p:cNvSpPr>
                <a:spLocks noChangeArrowheads="1"/>
              </p:cNvSpPr>
              <p:nvPr/>
            </p:nvSpPr>
            <p:spPr bwMode="auto">
              <a:xfrm>
                <a:off x="1127" y="18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844" name="Oval 2348"/>
              <p:cNvSpPr>
                <a:spLocks noChangeArrowheads="1"/>
              </p:cNvSpPr>
              <p:nvPr/>
            </p:nvSpPr>
            <p:spPr bwMode="auto">
              <a:xfrm>
                <a:off x="1127" y="174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45" name="Oval 2349"/>
              <p:cNvSpPr>
                <a:spLocks noChangeArrowheads="1"/>
              </p:cNvSpPr>
              <p:nvPr/>
            </p:nvSpPr>
            <p:spPr bwMode="auto">
              <a:xfrm>
                <a:off x="1209"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846" name="Oval 2350"/>
              <p:cNvSpPr>
                <a:spLocks noChangeArrowheads="1"/>
              </p:cNvSpPr>
              <p:nvPr/>
            </p:nvSpPr>
            <p:spPr bwMode="auto">
              <a:xfrm>
                <a:off x="1168" y="186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47" name="Oval 2351"/>
              <p:cNvSpPr>
                <a:spLocks noChangeArrowheads="1"/>
              </p:cNvSpPr>
              <p:nvPr/>
            </p:nvSpPr>
            <p:spPr bwMode="auto">
              <a:xfrm>
                <a:off x="1086" y="186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848" name="Oval 2352"/>
              <p:cNvSpPr>
                <a:spLocks noChangeArrowheads="1"/>
              </p:cNvSpPr>
              <p:nvPr/>
            </p:nvSpPr>
            <p:spPr bwMode="auto">
              <a:xfrm>
                <a:off x="1107"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49" name="Oval 2353"/>
              <p:cNvSpPr>
                <a:spLocks noChangeArrowheads="1"/>
              </p:cNvSpPr>
              <p:nvPr/>
            </p:nvSpPr>
            <p:spPr bwMode="auto">
              <a:xfrm>
                <a:off x="1065" y="1727"/>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50" name="Oval 2354"/>
              <p:cNvSpPr>
                <a:spLocks noChangeArrowheads="1"/>
              </p:cNvSpPr>
              <p:nvPr/>
            </p:nvSpPr>
            <p:spPr bwMode="auto">
              <a:xfrm>
                <a:off x="1168" y="170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851" name="Oval 2355"/>
              <p:cNvSpPr>
                <a:spLocks noChangeArrowheads="1"/>
              </p:cNvSpPr>
              <p:nvPr/>
            </p:nvSpPr>
            <p:spPr bwMode="auto">
              <a:xfrm>
                <a:off x="1086"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52" name="Oval 2356"/>
              <p:cNvSpPr>
                <a:spLocks noChangeArrowheads="1"/>
              </p:cNvSpPr>
              <p:nvPr/>
            </p:nvSpPr>
            <p:spPr bwMode="auto">
              <a:xfrm>
                <a:off x="1065" y="182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53" name="Oval 2357"/>
              <p:cNvSpPr>
                <a:spLocks noChangeArrowheads="1"/>
              </p:cNvSpPr>
              <p:nvPr/>
            </p:nvSpPr>
            <p:spPr bwMode="auto">
              <a:xfrm>
                <a:off x="1086"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54" name="Oval 2358"/>
              <p:cNvSpPr>
                <a:spLocks noChangeArrowheads="1"/>
              </p:cNvSpPr>
              <p:nvPr/>
            </p:nvSpPr>
            <p:spPr bwMode="auto">
              <a:xfrm>
                <a:off x="1107" y="16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55" name="Oval 2359"/>
              <p:cNvSpPr>
                <a:spLocks noChangeArrowheads="1"/>
              </p:cNvSpPr>
              <p:nvPr/>
            </p:nvSpPr>
            <p:spPr bwMode="auto">
              <a:xfrm>
                <a:off x="1127" y="1630"/>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856" name="Oval 2360"/>
              <p:cNvSpPr>
                <a:spLocks noChangeArrowheads="1"/>
              </p:cNvSpPr>
              <p:nvPr/>
            </p:nvSpPr>
            <p:spPr bwMode="auto">
              <a:xfrm>
                <a:off x="1045" y="1766"/>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857" name="Oval 2361"/>
              <p:cNvSpPr>
                <a:spLocks noChangeArrowheads="1"/>
              </p:cNvSpPr>
              <p:nvPr/>
            </p:nvSpPr>
            <p:spPr bwMode="auto">
              <a:xfrm>
                <a:off x="1148" y="1786"/>
                <a:ext cx="40"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858" name="Oval 2362"/>
              <p:cNvSpPr>
                <a:spLocks noChangeArrowheads="1"/>
              </p:cNvSpPr>
              <p:nvPr/>
            </p:nvSpPr>
            <p:spPr bwMode="auto">
              <a:xfrm>
                <a:off x="1209" y="170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59" name="Oval 2363"/>
              <p:cNvSpPr>
                <a:spLocks noChangeArrowheads="1"/>
              </p:cNvSpPr>
              <p:nvPr/>
            </p:nvSpPr>
            <p:spPr bwMode="auto">
              <a:xfrm>
                <a:off x="1107" y="172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60" name="Oval 2364"/>
              <p:cNvSpPr>
                <a:spLocks noChangeArrowheads="1"/>
              </p:cNvSpPr>
              <p:nvPr/>
            </p:nvSpPr>
            <p:spPr bwMode="auto">
              <a:xfrm>
                <a:off x="1127" y="186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861" name="Oval 2365"/>
              <p:cNvSpPr>
                <a:spLocks noChangeArrowheads="1"/>
              </p:cNvSpPr>
              <p:nvPr/>
            </p:nvSpPr>
            <p:spPr bwMode="auto">
              <a:xfrm>
                <a:off x="1107" y="18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62" name="Oval 2366"/>
              <p:cNvSpPr>
                <a:spLocks noChangeArrowheads="1"/>
              </p:cNvSpPr>
              <p:nvPr/>
            </p:nvSpPr>
            <p:spPr bwMode="auto">
              <a:xfrm>
                <a:off x="1209" y="184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63" name="Oval 2367"/>
              <p:cNvSpPr>
                <a:spLocks noChangeArrowheads="1"/>
              </p:cNvSpPr>
              <p:nvPr/>
            </p:nvSpPr>
            <p:spPr bwMode="auto">
              <a:xfrm>
                <a:off x="1230"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64" name="Oval 2368"/>
              <p:cNvSpPr>
                <a:spLocks noChangeArrowheads="1"/>
              </p:cNvSpPr>
              <p:nvPr/>
            </p:nvSpPr>
            <p:spPr bwMode="auto">
              <a:xfrm>
                <a:off x="1168" y="174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865" name="Oval 2369"/>
              <p:cNvSpPr>
                <a:spLocks noChangeArrowheads="1"/>
              </p:cNvSpPr>
              <p:nvPr/>
            </p:nvSpPr>
            <p:spPr bwMode="auto">
              <a:xfrm>
                <a:off x="1065" y="1688"/>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866" name="Oval 2370"/>
              <p:cNvSpPr>
                <a:spLocks noChangeArrowheads="1"/>
              </p:cNvSpPr>
              <p:nvPr/>
            </p:nvSpPr>
            <p:spPr bwMode="auto">
              <a:xfrm>
                <a:off x="1168" y="163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867" name="Oval 2371"/>
              <p:cNvSpPr>
                <a:spLocks noChangeArrowheads="1"/>
              </p:cNvSpPr>
              <p:nvPr/>
            </p:nvSpPr>
            <p:spPr bwMode="auto">
              <a:xfrm>
                <a:off x="1148" y="166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68" name="Oval 2372"/>
              <p:cNvSpPr>
                <a:spLocks noChangeArrowheads="1"/>
              </p:cNvSpPr>
              <p:nvPr/>
            </p:nvSpPr>
            <p:spPr bwMode="auto">
              <a:xfrm>
                <a:off x="1188" y="1669"/>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869" name="Oval 2373"/>
              <p:cNvSpPr>
                <a:spLocks noChangeArrowheads="1"/>
              </p:cNvSpPr>
              <p:nvPr/>
            </p:nvSpPr>
            <p:spPr bwMode="auto">
              <a:xfrm>
                <a:off x="1086"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870" name="Oval 2374"/>
              <p:cNvSpPr>
                <a:spLocks noChangeArrowheads="1"/>
              </p:cNvSpPr>
              <p:nvPr/>
            </p:nvSpPr>
            <p:spPr bwMode="auto">
              <a:xfrm>
                <a:off x="1127"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71" name="Oval 2375"/>
              <p:cNvSpPr>
                <a:spLocks noChangeArrowheads="1"/>
              </p:cNvSpPr>
              <p:nvPr/>
            </p:nvSpPr>
            <p:spPr bwMode="auto">
              <a:xfrm>
                <a:off x="1168" y="188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872" name="Oval 2376"/>
              <p:cNvSpPr>
                <a:spLocks noChangeArrowheads="1"/>
              </p:cNvSpPr>
              <p:nvPr/>
            </p:nvSpPr>
            <p:spPr bwMode="auto">
              <a:xfrm>
                <a:off x="1209" y="1786"/>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873" name="Oval 2377"/>
              <p:cNvSpPr>
                <a:spLocks noChangeArrowheads="1"/>
              </p:cNvSpPr>
              <p:nvPr/>
            </p:nvSpPr>
            <p:spPr bwMode="auto">
              <a:xfrm>
                <a:off x="1188" y="168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74" name="Oval 2378"/>
              <p:cNvSpPr>
                <a:spLocks noChangeArrowheads="1"/>
              </p:cNvSpPr>
              <p:nvPr/>
            </p:nvSpPr>
            <p:spPr bwMode="auto">
              <a:xfrm>
                <a:off x="1086" y="1824"/>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875" name="Oval 2379"/>
              <p:cNvSpPr>
                <a:spLocks noChangeArrowheads="1"/>
              </p:cNvSpPr>
              <p:nvPr/>
            </p:nvSpPr>
            <p:spPr bwMode="auto">
              <a:xfrm>
                <a:off x="1245"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76" name="Oval 2380"/>
              <p:cNvSpPr>
                <a:spLocks noChangeArrowheads="1"/>
              </p:cNvSpPr>
              <p:nvPr/>
            </p:nvSpPr>
            <p:spPr bwMode="auto">
              <a:xfrm>
                <a:off x="1184" y="1489"/>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877" name="Oval 2381"/>
              <p:cNvSpPr>
                <a:spLocks noChangeArrowheads="1"/>
              </p:cNvSpPr>
              <p:nvPr/>
            </p:nvSpPr>
            <p:spPr bwMode="auto">
              <a:xfrm>
                <a:off x="1184" y="1411"/>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78" name="Oval 2382"/>
              <p:cNvSpPr>
                <a:spLocks noChangeArrowheads="1"/>
              </p:cNvSpPr>
              <p:nvPr/>
            </p:nvSpPr>
            <p:spPr bwMode="auto">
              <a:xfrm>
                <a:off x="1266"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879" name="Oval 2383"/>
              <p:cNvSpPr>
                <a:spLocks noChangeArrowheads="1"/>
              </p:cNvSpPr>
              <p:nvPr/>
            </p:nvSpPr>
            <p:spPr bwMode="auto">
              <a:xfrm>
                <a:off x="1224" y="152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80" name="Oval 2384"/>
              <p:cNvSpPr>
                <a:spLocks noChangeArrowheads="1"/>
              </p:cNvSpPr>
              <p:nvPr/>
            </p:nvSpPr>
            <p:spPr bwMode="auto">
              <a:xfrm>
                <a:off x="1142" y="152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881" name="Oval 2385"/>
              <p:cNvSpPr>
                <a:spLocks noChangeArrowheads="1"/>
              </p:cNvSpPr>
              <p:nvPr/>
            </p:nvSpPr>
            <p:spPr bwMode="auto">
              <a:xfrm>
                <a:off x="1184" y="1567"/>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882" name="Oval 2386"/>
              <p:cNvSpPr>
                <a:spLocks noChangeArrowheads="1"/>
              </p:cNvSpPr>
              <p:nvPr/>
            </p:nvSpPr>
            <p:spPr bwMode="auto">
              <a:xfrm>
                <a:off x="1163"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83" name="Oval 2387"/>
              <p:cNvSpPr>
                <a:spLocks noChangeArrowheads="1"/>
              </p:cNvSpPr>
              <p:nvPr/>
            </p:nvSpPr>
            <p:spPr bwMode="auto">
              <a:xfrm>
                <a:off x="1122"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84" name="Oval 2388"/>
              <p:cNvSpPr>
                <a:spLocks noChangeArrowheads="1"/>
              </p:cNvSpPr>
              <p:nvPr/>
            </p:nvSpPr>
            <p:spPr bwMode="auto">
              <a:xfrm>
                <a:off x="1224" y="1373"/>
                <a:ext cx="42"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885" name="Oval 2389"/>
              <p:cNvSpPr>
                <a:spLocks noChangeArrowheads="1"/>
              </p:cNvSpPr>
              <p:nvPr/>
            </p:nvSpPr>
            <p:spPr bwMode="auto">
              <a:xfrm>
                <a:off x="1142"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86" name="Oval 2390"/>
              <p:cNvSpPr>
                <a:spLocks noChangeArrowheads="1"/>
              </p:cNvSpPr>
              <p:nvPr/>
            </p:nvSpPr>
            <p:spPr bwMode="auto">
              <a:xfrm>
                <a:off x="1122"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87" name="Oval 2391"/>
              <p:cNvSpPr>
                <a:spLocks noChangeArrowheads="1"/>
              </p:cNvSpPr>
              <p:nvPr/>
            </p:nvSpPr>
            <p:spPr bwMode="auto">
              <a:xfrm>
                <a:off x="1142" y="1353"/>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88" name="Oval 2392"/>
              <p:cNvSpPr>
                <a:spLocks noChangeArrowheads="1"/>
              </p:cNvSpPr>
              <p:nvPr/>
            </p:nvSpPr>
            <p:spPr bwMode="auto">
              <a:xfrm>
                <a:off x="1163"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89" name="Oval 2393"/>
              <p:cNvSpPr>
                <a:spLocks noChangeArrowheads="1"/>
              </p:cNvSpPr>
              <p:nvPr/>
            </p:nvSpPr>
            <p:spPr bwMode="auto">
              <a:xfrm>
                <a:off x="1184" y="1295"/>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890" name="Oval 2394"/>
              <p:cNvSpPr>
                <a:spLocks noChangeArrowheads="1"/>
              </p:cNvSpPr>
              <p:nvPr/>
            </p:nvSpPr>
            <p:spPr bwMode="auto">
              <a:xfrm>
                <a:off x="1101" y="1431"/>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891" name="Oval 2395"/>
              <p:cNvSpPr>
                <a:spLocks noChangeArrowheads="1"/>
              </p:cNvSpPr>
              <p:nvPr/>
            </p:nvSpPr>
            <p:spPr bwMode="auto">
              <a:xfrm>
                <a:off x="1204"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892" name="Oval 2396"/>
              <p:cNvSpPr>
                <a:spLocks noChangeArrowheads="1"/>
              </p:cNvSpPr>
              <p:nvPr/>
            </p:nvSpPr>
            <p:spPr bwMode="auto">
              <a:xfrm>
                <a:off x="1266"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93" name="Oval 2397"/>
              <p:cNvSpPr>
                <a:spLocks noChangeArrowheads="1"/>
              </p:cNvSpPr>
              <p:nvPr/>
            </p:nvSpPr>
            <p:spPr bwMode="auto">
              <a:xfrm>
                <a:off x="1163"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94" name="Oval 2398"/>
              <p:cNvSpPr>
                <a:spLocks noChangeArrowheads="1"/>
              </p:cNvSpPr>
              <p:nvPr/>
            </p:nvSpPr>
            <p:spPr bwMode="auto">
              <a:xfrm>
                <a:off x="1184" y="1528"/>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895" name="Oval 2399"/>
              <p:cNvSpPr>
                <a:spLocks noChangeArrowheads="1"/>
              </p:cNvSpPr>
              <p:nvPr/>
            </p:nvSpPr>
            <p:spPr bwMode="auto">
              <a:xfrm>
                <a:off x="1163"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96" name="Oval 2400"/>
              <p:cNvSpPr>
                <a:spLocks noChangeArrowheads="1"/>
              </p:cNvSpPr>
              <p:nvPr/>
            </p:nvSpPr>
            <p:spPr bwMode="auto">
              <a:xfrm>
                <a:off x="1266"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97" name="Oval 2401"/>
              <p:cNvSpPr>
                <a:spLocks noChangeArrowheads="1"/>
              </p:cNvSpPr>
              <p:nvPr/>
            </p:nvSpPr>
            <p:spPr bwMode="auto">
              <a:xfrm>
                <a:off x="1286"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898" name="Oval 2402"/>
              <p:cNvSpPr>
                <a:spLocks noChangeArrowheads="1"/>
              </p:cNvSpPr>
              <p:nvPr/>
            </p:nvSpPr>
            <p:spPr bwMode="auto">
              <a:xfrm>
                <a:off x="1224" y="141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899" name="Oval 2403"/>
              <p:cNvSpPr>
                <a:spLocks noChangeArrowheads="1"/>
              </p:cNvSpPr>
              <p:nvPr/>
            </p:nvSpPr>
            <p:spPr bwMode="auto">
              <a:xfrm>
                <a:off x="1122"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900" name="Oval 2404"/>
              <p:cNvSpPr>
                <a:spLocks noChangeArrowheads="1"/>
              </p:cNvSpPr>
              <p:nvPr/>
            </p:nvSpPr>
            <p:spPr bwMode="auto">
              <a:xfrm>
                <a:off x="1224" y="1295"/>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901" name="Oval 2405"/>
              <p:cNvSpPr>
                <a:spLocks noChangeArrowheads="1"/>
              </p:cNvSpPr>
              <p:nvPr/>
            </p:nvSpPr>
            <p:spPr bwMode="auto">
              <a:xfrm>
                <a:off x="1204"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02" name="Oval 2406"/>
              <p:cNvSpPr>
                <a:spLocks noChangeArrowheads="1"/>
              </p:cNvSpPr>
              <p:nvPr/>
            </p:nvSpPr>
            <p:spPr bwMode="auto">
              <a:xfrm>
                <a:off x="1245"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903" name="Oval 2407"/>
              <p:cNvSpPr>
                <a:spLocks noChangeArrowheads="1"/>
              </p:cNvSpPr>
              <p:nvPr/>
            </p:nvSpPr>
            <p:spPr bwMode="auto">
              <a:xfrm>
                <a:off x="1142" y="1411"/>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904" name="Oval 2408"/>
              <p:cNvSpPr>
                <a:spLocks noChangeArrowheads="1"/>
              </p:cNvSpPr>
              <p:nvPr/>
            </p:nvSpPr>
            <p:spPr bwMode="auto">
              <a:xfrm>
                <a:off x="1184" y="1450"/>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05" name="Oval 2409"/>
              <p:cNvSpPr>
                <a:spLocks noChangeArrowheads="1"/>
              </p:cNvSpPr>
              <p:nvPr/>
            </p:nvSpPr>
            <p:spPr bwMode="auto">
              <a:xfrm>
                <a:off x="1224" y="154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906" name="Oval 2410"/>
              <p:cNvSpPr>
                <a:spLocks noChangeArrowheads="1"/>
              </p:cNvSpPr>
              <p:nvPr/>
            </p:nvSpPr>
            <p:spPr bwMode="auto">
              <a:xfrm>
                <a:off x="1266"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907" name="Oval 2411"/>
              <p:cNvSpPr>
                <a:spLocks noChangeArrowheads="1"/>
              </p:cNvSpPr>
              <p:nvPr/>
            </p:nvSpPr>
            <p:spPr bwMode="auto">
              <a:xfrm>
                <a:off x="1245"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08" name="Oval 2412"/>
              <p:cNvSpPr>
                <a:spLocks noChangeArrowheads="1"/>
              </p:cNvSpPr>
              <p:nvPr/>
            </p:nvSpPr>
            <p:spPr bwMode="auto">
              <a:xfrm>
                <a:off x="1142" y="148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grpSp>
      </p:grpSp>
      <p:grpSp>
        <p:nvGrpSpPr>
          <p:cNvPr id="236909" name="Group 2413"/>
          <p:cNvGrpSpPr>
            <a:grpSpLocks/>
          </p:cNvGrpSpPr>
          <p:nvPr/>
        </p:nvGrpSpPr>
        <p:grpSpPr bwMode="auto">
          <a:xfrm>
            <a:off x="1066800" y="1676400"/>
            <a:ext cx="304800" cy="520700"/>
            <a:chOff x="4032" y="3264"/>
            <a:chExt cx="528" cy="472"/>
          </a:xfrm>
        </p:grpSpPr>
        <p:sp>
          <p:nvSpPr>
            <p:cNvPr id="236910" name="Oval 2414"/>
            <p:cNvSpPr>
              <a:spLocks noChangeArrowheads="1"/>
            </p:cNvSpPr>
            <p:nvPr/>
          </p:nvSpPr>
          <p:spPr bwMode="auto">
            <a:xfrm>
              <a:off x="4032" y="3264"/>
              <a:ext cx="528" cy="472"/>
            </a:xfrm>
            <a:prstGeom prst="ellipse">
              <a:avLst/>
            </a:prstGeom>
            <a:noFill/>
            <a:ln w="19050">
              <a:solidFill>
                <a:schemeClr val="tx1"/>
              </a:solidFill>
              <a:round/>
              <a:headEnd/>
              <a:tailEnd/>
            </a:ln>
            <a:effectLst/>
          </p:spPr>
          <p:txBody>
            <a:bodyPr wrap="none" anchor="ctr"/>
            <a:lstStyle/>
            <a:p>
              <a:endParaRPr lang="en-US"/>
            </a:p>
          </p:txBody>
        </p:sp>
        <p:sp>
          <p:nvSpPr>
            <p:cNvPr id="236911" name="Oval 2415"/>
            <p:cNvSpPr>
              <a:spLocks noChangeArrowheads="1"/>
            </p:cNvSpPr>
            <p:nvPr/>
          </p:nvSpPr>
          <p:spPr bwMode="auto">
            <a:xfrm>
              <a:off x="4449" y="3637"/>
              <a:ext cx="24" cy="22"/>
            </a:xfrm>
            <a:prstGeom prst="ellipse">
              <a:avLst/>
            </a:prstGeom>
            <a:solidFill>
              <a:srgbClr val="FF0000"/>
            </a:solidFill>
            <a:ln w="12700">
              <a:solidFill>
                <a:schemeClr val="tx1"/>
              </a:solidFill>
              <a:round/>
              <a:headEnd/>
              <a:tailEnd/>
            </a:ln>
            <a:effectLst/>
          </p:spPr>
          <p:txBody>
            <a:bodyPr wrap="none" anchor="ctr"/>
            <a:lstStyle/>
            <a:p>
              <a:endParaRPr lang="en-US"/>
            </a:p>
          </p:txBody>
        </p:sp>
        <p:grpSp>
          <p:nvGrpSpPr>
            <p:cNvPr id="236912" name="Group 2416"/>
            <p:cNvGrpSpPr>
              <a:grpSpLocks/>
            </p:cNvGrpSpPr>
            <p:nvPr/>
          </p:nvGrpSpPr>
          <p:grpSpPr bwMode="auto">
            <a:xfrm>
              <a:off x="4046" y="3286"/>
              <a:ext cx="505" cy="430"/>
              <a:chOff x="875" y="1295"/>
              <a:chExt cx="537" cy="627"/>
            </a:xfrm>
          </p:grpSpPr>
          <p:sp>
            <p:nvSpPr>
              <p:cNvPr id="236913" name="Oval 2417"/>
              <p:cNvSpPr>
                <a:spLocks noChangeArrowheads="1"/>
              </p:cNvSpPr>
              <p:nvPr/>
            </p:nvSpPr>
            <p:spPr bwMode="auto">
              <a:xfrm>
                <a:off x="1019" y="154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14" name="Oval 2418"/>
              <p:cNvSpPr>
                <a:spLocks noChangeArrowheads="1"/>
              </p:cNvSpPr>
              <p:nvPr/>
            </p:nvSpPr>
            <p:spPr bwMode="auto">
              <a:xfrm>
                <a:off x="958" y="1561"/>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915" name="Oval 2419"/>
              <p:cNvSpPr>
                <a:spLocks noChangeArrowheads="1"/>
              </p:cNvSpPr>
              <p:nvPr/>
            </p:nvSpPr>
            <p:spPr bwMode="auto">
              <a:xfrm>
                <a:off x="958" y="148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16" name="Oval 2420"/>
              <p:cNvSpPr>
                <a:spLocks noChangeArrowheads="1"/>
              </p:cNvSpPr>
              <p:nvPr/>
            </p:nvSpPr>
            <p:spPr bwMode="auto">
              <a:xfrm>
                <a:off x="1039"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917" name="Oval 2421"/>
              <p:cNvSpPr>
                <a:spLocks noChangeArrowheads="1"/>
              </p:cNvSpPr>
              <p:nvPr/>
            </p:nvSpPr>
            <p:spPr bwMode="auto">
              <a:xfrm>
                <a:off x="998" y="160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18" name="Oval 2422"/>
              <p:cNvSpPr>
                <a:spLocks noChangeArrowheads="1"/>
              </p:cNvSpPr>
              <p:nvPr/>
            </p:nvSpPr>
            <p:spPr bwMode="auto">
              <a:xfrm>
                <a:off x="916" y="1600"/>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919" name="Oval 2423"/>
              <p:cNvSpPr>
                <a:spLocks noChangeArrowheads="1"/>
              </p:cNvSpPr>
              <p:nvPr/>
            </p:nvSpPr>
            <p:spPr bwMode="auto">
              <a:xfrm>
                <a:off x="958" y="1639"/>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920" name="Oval 2424"/>
              <p:cNvSpPr>
                <a:spLocks noChangeArrowheads="1"/>
              </p:cNvSpPr>
              <p:nvPr/>
            </p:nvSpPr>
            <p:spPr bwMode="auto">
              <a:xfrm>
                <a:off x="937"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21" name="Oval 2425"/>
              <p:cNvSpPr>
                <a:spLocks noChangeArrowheads="1"/>
              </p:cNvSpPr>
              <p:nvPr/>
            </p:nvSpPr>
            <p:spPr bwMode="auto">
              <a:xfrm>
                <a:off x="896"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22" name="Oval 2426"/>
              <p:cNvSpPr>
                <a:spLocks noChangeArrowheads="1"/>
              </p:cNvSpPr>
              <p:nvPr/>
            </p:nvSpPr>
            <p:spPr bwMode="auto">
              <a:xfrm>
                <a:off x="998" y="144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923" name="Oval 2427"/>
              <p:cNvSpPr>
                <a:spLocks noChangeArrowheads="1"/>
              </p:cNvSpPr>
              <p:nvPr/>
            </p:nvSpPr>
            <p:spPr bwMode="auto">
              <a:xfrm>
                <a:off x="916" y="1522"/>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24" name="Oval 2428"/>
              <p:cNvSpPr>
                <a:spLocks noChangeArrowheads="1"/>
              </p:cNvSpPr>
              <p:nvPr/>
            </p:nvSpPr>
            <p:spPr bwMode="auto">
              <a:xfrm>
                <a:off x="896"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25" name="Oval 2429"/>
              <p:cNvSpPr>
                <a:spLocks noChangeArrowheads="1"/>
              </p:cNvSpPr>
              <p:nvPr/>
            </p:nvSpPr>
            <p:spPr bwMode="auto">
              <a:xfrm>
                <a:off x="916" y="142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26" name="Oval 2430"/>
              <p:cNvSpPr>
                <a:spLocks noChangeArrowheads="1"/>
              </p:cNvSpPr>
              <p:nvPr/>
            </p:nvSpPr>
            <p:spPr bwMode="auto">
              <a:xfrm>
                <a:off x="937" y="138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27" name="Oval 2431"/>
              <p:cNvSpPr>
                <a:spLocks noChangeArrowheads="1"/>
              </p:cNvSpPr>
              <p:nvPr/>
            </p:nvSpPr>
            <p:spPr bwMode="auto">
              <a:xfrm>
                <a:off x="958" y="136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928" name="Oval 2432"/>
              <p:cNvSpPr>
                <a:spLocks noChangeArrowheads="1"/>
              </p:cNvSpPr>
              <p:nvPr/>
            </p:nvSpPr>
            <p:spPr bwMode="auto">
              <a:xfrm>
                <a:off x="875" y="150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929" name="Oval 2433"/>
              <p:cNvSpPr>
                <a:spLocks noChangeArrowheads="1"/>
              </p:cNvSpPr>
              <p:nvPr/>
            </p:nvSpPr>
            <p:spPr bwMode="auto">
              <a:xfrm>
                <a:off x="978" y="1522"/>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930" name="Oval 2434"/>
              <p:cNvSpPr>
                <a:spLocks noChangeArrowheads="1"/>
              </p:cNvSpPr>
              <p:nvPr/>
            </p:nvSpPr>
            <p:spPr bwMode="auto">
              <a:xfrm>
                <a:off x="1039" y="144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31" name="Oval 2435"/>
              <p:cNvSpPr>
                <a:spLocks noChangeArrowheads="1"/>
              </p:cNvSpPr>
              <p:nvPr/>
            </p:nvSpPr>
            <p:spPr bwMode="auto">
              <a:xfrm>
                <a:off x="937"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32" name="Oval 2436"/>
              <p:cNvSpPr>
                <a:spLocks noChangeArrowheads="1"/>
              </p:cNvSpPr>
              <p:nvPr/>
            </p:nvSpPr>
            <p:spPr bwMode="auto">
              <a:xfrm>
                <a:off x="958" y="1600"/>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933" name="Oval 2437"/>
              <p:cNvSpPr>
                <a:spLocks noChangeArrowheads="1"/>
              </p:cNvSpPr>
              <p:nvPr/>
            </p:nvSpPr>
            <p:spPr bwMode="auto">
              <a:xfrm>
                <a:off x="937"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34" name="Oval 2438"/>
              <p:cNvSpPr>
                <a:spLocks noChangeArrowheads="1"/>
              </p:cNvSpPr>
              <p:nvPr/>
            </p:nvSpPr>
            <p:spPr bwMode="auto">
              <a:xfrm>
                <a:off x="1039" y="1581"/>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35" name="Oval 2439"/>
              <p:cNvSpPr>
                <a:spLocks noChangeArrowheads="1"/>
              </p:cNvSpPr>
              <p:nvPr/>
            </p:nvSpPr>
            <p:spPr bwMode="auto">
              <a:xfrm>
                <a:off x="1060" y="152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36" name="Oval 2440"/>
              <p:cNvSpPr>
                <a:spLocks noChangeArrowheads="1"/>
              </p:cNvSpPr>
              <p:nvPr/>
            </p:nvSpPr>
            <p:spPr bwMode="auto">
              <a:xfrm>
                <a:off x="998" y="148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937" name="Oval 2441"/>
              <p:cNvSpPr>
                <a:spLocks noChangeArrowheads="1"/>
              </p:cNvSpPr>
              <p:nvPr/>
            </p:nvSpPr>
            <p:spPr bwMode="auto">
              <a:xfrm>
                <a:off x="896" y="142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938" name="Oval 2442"/>
              <p:cNvSpPr>
                <a:spLocks noChangeArrowheads="1"/>
              </p:cNvSpPr>
              <p:nvPr/>
            </p:nvSpPr>
            <p:spPr bwMode="auto">
              <a:xfrm>
                <a:off x="998" y="1367"/>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939" name="Oval 2443"/>
              <p:cNvSpPr>
                <a:spLocks noChangeArrowheads="1"/>
              </p:cNvSpPr>
              <p:nvPr/>
            </p:nvSpPr>
            <p:spPr bwMode="auto">
              <a:xfrm>
                <a:off x="978" y="140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40" name="Oval 2444"/>
              <p:cNvSpPr>
                <a:spLocks noChangeArrowheads="1"/>
              </p:cNvSpPr>
              <p:nvPr/>
            </p:nvSpPr>
            <p:spPr bwMode="auto">
              <a:xfrm>
                <a:off x="1019" y="140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941" name="Oval 2445"/>
              <p:cNvSpPr>
                <a:spLocks noChangeArrowheads="1"/>
              </p:cNvSpPr>
              <p:nvPr/>
            </p:nvSpPr>
            <p:spPr bwMode="auto">
              <a:xfrm>
                <a:off x="916"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942" name="Oval 2446"/>
              <p:cNvSpPr>
                <a:spLocks noChangeArrowheads="1"/>
              </p:cNvSpPr>
              <p:nvPr/>
            </p:nvSpPr>
            <p:spPr bwMode="auto">
              <a:xfrm>
                <a:off x="958" y="1522"/>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43" name="Oval 2447"/>
              <p:cNvSpPr>
                <a:spLocks noChangeArrowheads="1"/>
              </p:cNvSpPr>
              <p:nvPr/>
            </p:nvSpPr>
            <p:spPr bwMode="auto">
              <a:xfrm>
                <a:off x="998" y="161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944" name="Oval 2448"/>
              <p:cNvSpPr>
                <a:spLocks noChangeArrowheads="1"/>
              </p:cNvSpPr>
              <p:nvPr/>
            </p:nvSpPr>
            <p:spPr bwMode="auto">
              <a:xfrm>
                <a:off x="1039" y="152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945" name="Oval 2449"/>
              <p:cNvSpPr>
                <a:spLocks noChangeArrowheads="1"/>
              </p:cNvSpPr>
              <p:nvPr/>
            </p:nvSpPr>
            <p:spPr bwMode="auto">
              <a:xfrm>
                <a:off x="1019"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46" name="Oval 2450"/>
              <p:cNvSpPr>
                <a:spLocks noChangeArrowheads="1"/>
              </p:cNvSpPr>
              <p:nvPr/>
            </p:nvSpPr>
            <p:spPr bwMode="auto">
              <a:xfrm>
                <a:off x="916" y="156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947" name="Oval 2451"/>
              <p:cNvSpPr>
                <a:spLocks noChangeArrowheads="1"/>
              </p:cNvSpPr>
              <p:nvPr/>
            </p:nvSpPr>
            <p:spPr bwMode="auto">
              <a:xfrm>
                <a:off x="1160"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48" name="Oval 2452"/>
              <p:cNvSpPr>
                <a:spLocks noChangeArrowheads="1"/>
              </p:cNvSpPr>
              <p:nvPr/>
            </p:nvSpPr>
            <p:spPr bwMode="auto">
              <a:xfrm>
                <a:off x="1099" y="148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949" name="Oval 2453"/>
              <p:cNvSpPr>
                <a:spLocks noChangeArrowheads="1"/>
              </p:cNvSpPr>
              <p:nvPr/>
            </p:nvSpPr>
            <p:spPr bwMode="auto">
              <a:xfrm>
                <a:off x="1099" y="141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50" name="Oval 2454"/>
              <p:cNvSpPr>
                <a:spLocks noChangeArrowheads="1"/>
              </p:cNvSpPr>
              <p:nvPr/>
            </p:nvSpPr>
            <p:spPr bwMode="auto">
              <a:xfrm>
                <a:off x="1181"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951" name="Oval 2455"/>
              <p:cNvSpPr>
                <a:spLocks noChangeArrowheads="1"/>
              </p:cNvSpPr>
              <p:nvPr/>
            </p:nvSpPr>
            <p:spPr bwMode="auto">
              <a:xfrm>
                <a:off x="1140" y="152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52" name="Oval 2456"/>
              <p:cNvSpPr>
                <a:spLocks noChangeArrowheads="1"/>
              </p:cNvSpPr>
              <p:nvPr/>
            </p:nvSpPr>
            <p:spPr bwMode="auto">
              <a:xfrm>
                <a:off x="1058" y="152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953" name="Oval 2457"/>
              <p:cNvSpPr>
                <a:spLocks noChangeArrowheads="1"/>
              </p:cNvSpPr>
              <p:nvPr/>
            </p:nvSpPr>
            <p:spPr bwMode="auto">
              <a:xfrm>
                <a:off x="1099" y="156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954" name="Oval 2458"/>
              <p:cNvSpPr>
                <a:spLocks noChangeArrowheads="1"/>
              </p:cNvSpPr>
              <p:nvPr/>
            </p:nvSpPr>
            <p:spPr bwMode="auto">
              <a:xfrm>
                <a:off x="107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55" name="Oval 2459"/>
              <p:cNvSpPr>
                <a:spLocks noChangeArrowheads="1"/>
              </p:cNvSpPr>
              <p:nvPr/>
            </p:nvSpPr>
            <p:spPr bwMode="auto">
              <a:xfrm>
                <a:off x="1037"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56" name="Oval 2460"/>
              <p:cNvSpPr>
                <a:spLocks noChangeArrowheads="1"/>
              </p:cNvSpPr>
              <p:nvPr/>
            </p:nvSpPr>
            <p:spPr bwMode="auto">
              <a:xfrm>
                <a:off x="1140" y="1373"/>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957" name="Oval 2461"/>
              <p:cNvSpPr>
                <a:spLocks noChangeArrowheads="1"/>
              </p:cNvSpPr>
              <p:nvPr/>
            </p:nvSpPr>
            <p:spPr bwMode="auto">
              <a:xfrm>
                <a:off x="1058"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58" name="Oval 2462"/>
              <p:cNvSpPr>
                <a:spLocks noChangeArrowheads="1"/>
              </p:cNvSpPr>
              <p:nvPr/>
            </p:nvSpPr>
            <p:spPr bwMode="auto">
              <a:xfrm>
                <a:off x="1037"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59" name="Oval 2463"/>
              <p:cNvSpPr>
                <a:spLocks noChangeArrowheads="1"/>
              </p:cNvSpPr>
              <p:nvPr/>
            </p:nvSpPr>
            <p:spPr bwMode="auto">
              <a:xfrm>
                <a:off x="105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60" name="Oval 2464"/>
              <p:cNvSpPr>
                <a:spLocks noChangeArrowheads="1"/>
              </p:cNvSpPr>
              <p:nvPr/>
            </p:nvSpPr>
            <p:spPr bwMode="auto">
              <a:xfrm>
                <a:off x="1078"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61" name="Oval 2465"/>
              <p:cNvSpPr>
                <a:spLocks noChangeArrowheads="1"/>
              </p:cNvSpPr>
              <p:nvPr/>
            </p:nvSpPr>
            <p:spPr bwMode="auto">
              <a:xfrm>
                <a:off x="1099" y="129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962" name="Oval 2466"/>
              <p:cNvSpPr>
                <a:spLocks noChangeArrowheads="1"/>
              </p:cNvSpPr>
              <p:nvPr/>
            </p:nvSpPr>
            <p:spPr bwMode="auto">
              <a:xfrm>
                <a:off x="1016" y="1431"/>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963" name="Oval 2467"/>
              <p:cNvSpPr>
                <a:spLocks noChangeArrowheads="1"/>
              </p:cNvSpPr>
              <p:nvPr/>
            </p:nvSpPr>
            <p:spPr bwMode="auto">
              <a:xfrm>
                <a:off x="1119"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964" name="Oval 2468"/>
              <p:cNvSpPr>
                <a:spLocks noChangeArrowheads="1"/>
              </p:cNvSpPr>
              <p:nvPr/>
            </p:nvSpPr>
            <p:spPr bwMode="auto">
              <a:xfrm>
                <a:off x="1181"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65" name="Oval 2469"/>
              <p:cNvSpPr>
                <a:spLocks noChangeArrowheads="1"/>
              </p:cNvSpPr>
              <p:nvPr/>
            </p:nvSpPr>
            <p:spPr bwMode="auto">
              <a:xfrm>
                <a:off x="1078"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66" name="Oval 2470"/>
              <p:cNvSpPr>
                <a:spLocks noChangeArrowheads="1"/>
              </p:cNvSpPr>
              <p:nvPr/>
            </p:nvSpPr>
            <p:spPr bwMode="auto">
              <a:xfrm>
                <a:off x="1099" y="152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967" name="Oval 2471"/>
              <p:cNvSpPr>
                <a:spLocks noChangeArrowheads="1"/>
              </p:cNvSpPr>
              <p:nvPr/>
            </p:nvSpPr>
            <p:spPr bwMode="auto">
              <a:xfrm>
                <a:off x="1078"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68" name="Oval 2472"/>
              <p:cNvSpPr>
                <a:spLocks noChangeArrowheads="1"/>
              </p:cNvSpPr>
              <p:nvPr/>
            </p:nvSpPr>
            <p:spPr bwMode="auto">
              <a:xfrm>
                <a:off x="1181"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69" name="Oval 2473"/>
              <p:cNvSpPr>
                <a:spLocks noChangeArrowheads="1"/>
              </p:cNvSpPr>
              <p:nvPr/>
            </p:nvSpPr>
            <p:spPr bwMode="auto">
              <a:xfrm>
                <a:off x="1201"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70" name="Oval 2474"/>
              <p:cNvSpPr>
                <a:spLocks noChangeArrowheads="1"/>
              </p:cNvSpPr>
              <p:nvPr/>
            </p:nvSpPr>
            <p:spPr bwMode="auto">
              <a:xfrm>
                <a:off x="1140" y="141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971" name="Oval 2475"/>
              <p:cNvSpPr>
                <a:spLocks noChangeArrowheads="1"/>
              </p:cNvSpPr>
              <p:nvPr/>
            </p:nvSpPr>
            <p:spPr bwMode="auto">
              <a:xfrm>
                <a:off x="1037"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972" name="Oval 2476"/>
              <p:cNvSpPr>
                <a:spLocks noChangeArrowheads="1"/>
              </p:cNvSpPr>
              <p:nvPr/>
            </p:nvSpPr>
            <p:spPr bwMode="auto">
              <a:xfrm>
                <a:off x="1140" y="1295"/>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973" name="Oval 2477"/>
              <p:cNvSpPr>
                <a:spLocks noChangeArrowheads="1"/>
              </p:cNvSpPr>
              <p:nvPr/>
            </p:nvSpPr>
            <p:spPr bwMode="auto">
              <a:xfrm>
                <a:off x="1119"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74" name="Oval 2478"/>
              <p:cNvSpPr>
                <a:spLocks noChangeArrowheads="1"/>
              </p:cNvSpPr>
              <p:nvPr/>
            </p:nvSpPr>
            <p:spPr bwMode="auto">
              <a:xfrm>
                <a:off x="1160"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975" name="Oval 2479"/>
              <p:cNvSpPr>
                <a:spLocks noChangeArrowheads="1"/>
              </p:cNvSpPr>
              <p:nvPr/>
            </p:nvSpPr>
            <p:spPr bwMode="auto">
              <a:xfrm>
                <a:off x="1058"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976" name="Oval 2480"/>
              <p:cNvSpPr>
                <a:spLocks noChangeArrowheads="1"/>
              </p:cNvSpPr>
              <p:nvPr/>
            </p:nvSpPr>
            <p:spPr bwMode="auto">
              <a:xfrm>
                <a:off x="1099"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77" name="Oval 2481"/>
              <p:cNvSpPr>
                <a:spLocks noChangeArrowheads="1"/>
              </p:cNvSpPr>
              <p:nvPr/>
            </p:nvSpPr>
            <p:spPr bwMode="auto">
              <a:xfrm>
                <a:off x="1140" y="154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978" name="Oval 2482"/>
              <p:cNvSpPr>
                <a:spLocks noChangeArrowheads="1"/>
              </p:cNvSpPr>
              <p:nvPr/>
            </p:nvSpPr>
            <p:spPr bwMode="auto">
              <a:xfrm>
                <a:off x="1181"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979" name="Oval 2483"/>
              <p:cNvSpPr>
                <a:spLocks noChangeArrowheads="1"/>
              </p:cNvSpPr>
              <p:nvPr/>
            </p:nvSpPr>
            <p:spPr bwMode="auto">
              <a:xfrm>
                <a:off x="1160"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80" name="Oval 2484"/>
              <p:cNvSpPr>
                <a:spLocks noChangeArrowheads="1"/>
              </p:cNvSpPr>
              <p:nvPr/>
            </p:nvSpPr>
            <p:spPr bwMode="auto">
              <a:xfrm>
                <a:off x="1058" y="148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981" name="Oval 2485"/>
              <p:cNvSpPr>
                <a:spLocks noChangeArrowheads="1"/>
              </p:cNvSpPr>
              <p:nvPr/>
            </p:nvSpPr>
            <p:spPr bwMode="auto">
              <a:xfrm>
                <a:off x="1047" y="175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82" name="Oval 2486"/>
              <p:cNvSpPr>
                <a:spLocks noChangeArrowheads="1"/>
              </p:cNvSpPr>
              <p:nvPr/>
            </p:nvSpPr>
            <p:spPr bwMode="auto">
              <a:xfrm>
                <a:off x="986" y="177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983" name="Oval 2487"/>
              <p:cNvSpPr>
                <a:spLocks noChangeArrowheads="1"/>
              </p:cNvSpPr>
              <p:nvPr/>
            </p:nvSpPr>
            <p:spPr bwMode="auto">
              <a:xfrm>
                <a:off x="986" y="169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84" name="Oval 2488"/>
              <p:cNvSpPr>
                <a:spLocks noChangeArrowheads="1"/>
              </p:cNvSpPr>
              <p:nvPr/>
            </p:nvSpPr>
            <p:spPr bwMode="auto">
              <a:xfrm>
                <a:off x="1068"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985" name="Oval 2489"/>
              <p:cNvSpPr>
                <a:spLocks noChangeArrowheads="1"/>
              </p:cNvSpPr>
              <p:nvPr/>
            </p:nvSpPr>
            <p:spPr bwMode="auto">
              <a:xfrm>
                <a:off x="1026" y="181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86" name="Oval 2490"/>
              <p:cNvSpPr>
                <a:spLocks noChangeArrowheads="1"/>
              </p:cNvSpPr>
              <p:nvPr/>
            </p:nvSpPr>
            <p:spPr bwMode="auto">
              <a:xfrm>
                <a:off x="945" y="181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987" name="Oval 2491"/>
              <p:cNvSpPr>
                <a:spLocks noChangeArrowheads="1"/>
              </p:cNvSpPr>
              <p:nvPr/>
            </p:nvSpPr>
            <p:spPr bwMode="auto">
              <a:xfrm>
                <a:off x="986" y="1854"/>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988" name="Oval 2492"/>
              <p:cNvSpPr>
                <a:spLocks noChangeArrowheads="1"/>
              </p:cNvSpPr>
              <p:nvPr/>
            </p:nvSpPr>
            <p:spPr bwMode="auto">
              <a:xfrm>
                <a:off x="96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89" name="Oval 2493"/>
              <p:cNvSpPr>
                <a:spLocks noChangeArrowheads="1"/>
              </p:cNvSpPr>
              <p:nvPr/>
            </p:nvSpPr>
            <p:spPr bwMode="auto">
              <a:xfrm>
                <a:off x="924"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90" name="Oval 2494"/>
              <p:cNvSpPr>
                <a:spLocks noChangeArrowheads="1"/>
              </p:cNvSpPr>
              <p:nvPr/>
            </p:nvSpPr>
            <p:spPr bwMode="auto">
              <a:xfrm>
                <a:off x="1026" y="1660"/>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991" name="Oval 2495"/>
              <p:cNvSpPr>
                <a:spLocks noChangeArrowheads="1"/>
              </p:cNvSpPr>
              <p:nvPr/>
            </p:nvSpPr>
            <p:spPr bwMode="auto">
              <a:xfrm>
                <a:off x="945" y="173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92" name="Oval 2496"/>
              <p:cNvSpPr>
                <a:spLocks noChangeArrowheads="1"/>
              </p:cNvSpPr>
              <p:nvPr/>
            </p:nvSpPr>
            <p:spPr bwMode="auto">
              <a:xfrm>
                <a:off x="924"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93" name="Oval 2497"/>
              <p:cNvSpPr>
                <a:spLocks noChangeArrowheads="1"/>
              </p:cNvSpPr>
              <p:nvPr/>
            </p:nvSpPr>
            <p:spPr bwMode="auto">
              <a:xfrm>
                <a:off x="94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94" name="Oval 2498"/>
              <p:cNvSpPr>
                <a:spLocks noChangeArrowheads="1"/>
              </p:cNvSpPr>
              <p:nvPr/>
            </p:nvSpPr>
            <p:spPr bwMode="auto">
              <a:xfrm>
                <a:off x="965" y="1602"/>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95" name="Oval 2499"/>
              <p:cNvSpPr>
                <a:spLocks noChangeArrowheads="1"/>
              </p:cNvSpPr>
              <p:nvPr/>
            </p:nvSpPr>
            <p:spPr bwMode="auto">
              <a:xfrm>
                <a:off x="986" y="1582"/>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6996" name="Oval 2500"/>
              <p:cNvSpPr>
                <a:spLocks noChangeArrowheads="1"/>
              </p:cNvSpPr>
              <p:nvPr/>
            </p:nvSpPr>
            <p:spPr bwMode="auto">
              <a:xfrm>
                <a:off x="903" y="1718"/>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6997" name="Oval 2501"/>
              <p:cNvSpPr>
                <a:spLocks noChangeArrowheads="1"/>
              </p:cNvSpPr>
              <p:nvPr/>
            </p:nvSpPr>
            <p:spPr bwMode="auto">
              <a:xfrm>
                <a:off x="1006" y="1738"/>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6998" name="Oval 2502"/>
              <p:cNvSpPr>
                <a:spLocks noChangeArrowheads="1"/>
              </p:cNvSpPr>
              <p:nvPr/>
            </p:nvSpPr>
            <p:spPr bwMode="auto">
              <a:xfrm>
                <a:off x="1068" y="166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6999" name="Oval 2503"/>
              <p:cNvSpPr>
                <a:spLocks noChangeArrowheads="1"/>
              </p:cNvSpPr>
              <p:nvPr/>
            </p:nvSpPr>
            <p:spPr bwMode="auto">
              <a:xfrm>
                <a:off x="965"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00" name="Oval 2504"/>
              <p:cNvSpPr>
                <a:spLocks noChangeArrowheads="1"/>
              </p:cNvSpPr>
              <p:nvPr/>
            </p:nvSpPr>
            <p:spPr bwMode="auto">
              <a:xfrm>
                <a:off x="986" y="1815"/>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001" name="Oval 2505"/>
              <p:cNvSpPr>
                <a:spLocks noChangeArrowheads="1"/>
              </p:cNvSpPr>
              <p:nvPr/>
            </p:nvSpPr>
            <p:spPr bwMode="auto">
              <a:xfrm>
                <a:off x="965"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02" name="Oval 2506"/>
              <p:cNvSpPr>
                <a:spLocks noChangeArrowheads="1"/>
              </p:cNvSpPr>
              <p:nvPr/>
            </p:nvSpPr>
            <p:spPr bwMode="auto">
              <a:xfrm>
                <a:off x="1068" y="179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03" name="Oval 2507"/>
              <p:cNvSpPr>
                <a:spLocks noChangeArrowheads="1"/>
              </p:cNvSpPr>
              <p:nvPr/>
            </p:nvSpPr>
            <p:spPr bwMode="auto">
              <a:xfrm>
                <a:off x="1088" y="173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04" name="Oval 2508"/>
              <p:cNvSpPr>
                <a:spLocks noChangeArrowheads="1"/>
              </p:cNvSpPr>
              <p:nvPr/>
            </p:nvSpPr>
            <p:spPr bwMode="auto">
              <a:xfrm>
                <a:off x="1026" y="169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005" name="Oval 2509"/>
              <p:cNvSpPr>
                <a:spLocks noChangeArrowheads="1"/>
              </p:cNvSpPr>
              <p:nvPr/>
            </p:nvSpPr>
            <p:spPr bwMode="auto">
              <a:xfrm>
                <a:off x="924" y="164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006" name="Oval 2510"/>
              <p:cNvSpPr>
                <a:spLocks noChangeArrowheads="1"/>
              </p:cNvSpPr>
              <p:nvPr/>
            </p:nvSpPr>
            <p:spPr bwMode="auto">
              <a:xfrm>
                <a:off x="1026" y="158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007" name="Oval 2511"/>
              <p:cNvSpPr>
                <a:spLocks noChangeArrowheads="1"/>
              </p:cNvSpPr>
              <p:nvPr/>
            </p:nvSpPr>
            <p:spPr bwMode="auto">
              <a:xfrm>
                <a:off x="1006" y="162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08" name="Oval 2512"/>
              <p:cNvSpPr>
                <a:spLocks noChangeArrowheads="1"/>
              </p:cNvSpPr>
              <p:nvPr/>
            </p:nvSpPr>
            <p:spPr bwMode="auto">
              <a:xfrm>
                <a:off x="1047" y="162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009" name="Oval 2513"/>
              <p:cNvSpPr>
                <a:spLocks noChangeArrowheads="1"/>
              </p:cNvSpPr>
              <p:nvPr/>
            </p:nvSpPr>
            <p:spPr bwMode="auto">
              <a:xfrm>
                <a:off x="945"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010" name="Oval 2514"/>
              <p:cNvSpPr>
                <a:spLocks noChangeArrowheads="1"/>
              </p:cNvSpPr>
              <p:nvPr/>
            </p:nvSpPr>
            <p:spPr bwMode="auto">
              <a:xfrm>
                <a:off x="986" y="1738"/>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11" name="Oval 2515"/>
              <p:cNvSpPr>
                <a:spLocks noChangeArrowheads="1"/>
              </p:cNvSpPr>
              <p:nvPr/>
            </p:nvSpPr>
            <p:spPr bwMode="auto">
              <a:xfrm>
                <a:off x="1026" y="1835"/>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012" name="Oval 2516"/>
              <p:cNvSpPr>
                <a:spLocks noChangeArrowheads="1"/>
              </p:cNvSpPr>
              <p:nvPr/>
            </p:nvSpPr>
            <p:spPr bwMode="auto">
              <a:xfrm>
                <a:off x="1068" y="173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013" name="Oval 2517"/>
              <p:cNvSpPr>
                <a:spLocks noChangeArrowheads="1"/>
              </p:cNvSpPr>
              <p:nvPr/>
            </p:nvSpPr>
            <p:spPr bwMode="auto">
              <a:xfrm>
                <a:off x="1047"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14" name="Oval 2518"/>
              <p:cNvSpPr>
                <a:spLocks noChangeArrowheads="1"/>
              </p:cNvSpPr>
              <p:nvPr/>
            </p:nvSpPr>
            <p:spPr bwMode="auto">
              <a:xfrm>
                <a:off x="945" y="177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015" name="Oval 2519"/>
              <p:cNvSpPr>
                <a:spLocks noChangeArrowheads="1"/>
              </p:cNvSpPr>
              <p:nvPr/>
            </p:nvSpPr>
            <p:spPr bwMode="auto">
              <a:xfrm>
                <a:off x="1273" y="17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16" name="Oval 2520"/>
              <p:cNvSpPr>
                <a:spLocks noChangeArrowheads="1"/>
              </p:cNvSpPr>
              <p:nvPr/>
            </p:nvSpPr>
            <p:spPr bwMode="auto">
              <a:xfrm>
                <a:off x="1212" y="17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017" name="Oval 2521"/>
              <p:cNvSpPr>
                <a:spLocks noChangeArrowheads="1"/>
              </p:cNvSpPr>
              <p:nvPr/>
            </p:nvSpPr>
            <p:spPr bwMode="auto">
              <a:xfrm>
                <a:off x="1212" y="165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18" name="Oval 2522"/>
              <p:cNvSpPr>
                <a:spLocks noChangeArrowheads="1"/>
              </p:cNvSpPr>
              <p:nvPr/>
            </p:nvSpPr>
            <p:spPr bwMode="auto">
              <a:xfrm>
                <a:off x="1294"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019" name="Oval 2523"/>
              <p:cNvSpPr>
                <a:spLocks noChangeArrowheads="1"/>
              </p:cNvSpPr>
              <p:nvPr/>
            </p:nvSpPr>
            <p:spPr bwMode="auto">
              <a:xfrm>
                <a:off x="1253" y="176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20" name="Oval 2524"/>
              <p:cNvSpPr>
                <a:spLocks noChangeArrowheads="1"/>
              </p:cNvSpPr>
              <p:nvPr/>
            </p:nvSpPr>
            <p:spPr bwMode="auto">
              <a:xfrm>
                <a:off x="1171" y="176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021" name="Oval 2525"/>
              <p:cNvSpPr>
                <a:spLocks noChangeArrowheads="1"/>
              </p:cNvSpPr>
              <p:nvPr/>
            </p:nvSpPr>
            <p:spPr bwMode="auto">
              <a:xfrm>
                <a:off x="1212" y="180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022" name="Oval 2526"/>
              <p:cNvSpPr>
                <a:spLocks noChangeArrowheads="1"/>
              </p:cNvSpPr>
              <p:nvPr/>
            </p:nvSpPr>
            <p:spPr bwMode="auto">
              <a:xfrm>
                <a:off x="1191" y="1593"/>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23" name="Oval 2527"/>
              <p:cNvSpPr>
                <a:spLocks noChangeArrowheads="1"/>
              </p:cNvSpPr>
              <p:nvPr/>
            </p:nvSpPr>
            <p:spPr bwMode="auto">
              <a:xfrm>
                <a:off x="1150" y="163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24" name="Oval 2528"/>
              <p:cNvSpPr>
                <a:spLocks noChangeArrowheads="1"/>
              </p:cNvSpPr>
              <p:nvPr/>
            </p:nvSpPr>
            <p:spPr bwMode="auto">
              <a:xfrm>
                <a:off x="1253" y="1612"/>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025" name="Oval 2529"/>
              <p:cNvSpPr>
                <a:spLocks noChangeArrowheads="1"/>
              </p:cNvSpPr>
              <p:nvPr/>
            </p:nvSpPr>
            <p:spPr bwMode="auto">
              <a:xfrm>
                <a:off x="1171"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26" name="Oval 2530"/>
              <p:cNvSpPr>
                <a:spLocks noChangeArrowheads="1"/>
              </p:cNvSpPr>
              <p:nvPr/>
            </p:nvSpPr>
            <p:spPr bwMode="auto">
              <a:xfrm>
                <a:off x="1150" y="17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27" name="Oval 2531"/>
              <p:cNvSpPr>
                <a:spLocks noChangeArrowheads="1"/>
              </p:cNvSpPr>
              <p:nvPr/>
            </p:nvSpPr>
            <p:spPr bwMode="auto">
              <a:xfrm>
                <a:off x="1171"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28" name="Oval 2532"/>
              <p:cNvSpPr>
                <a:spLocks noChangeArrowheads="1"/>
              </p:cNvSpPr>
              <p:nvPr/>
            </p:nvSpPr>
            <p:spPr bwMode="auto">
              <a:xfrm>
                <a:off x="1191" y="155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29" name="Oval 2533"/>
              <p:cNvSpPr>
                <a:spLocks noChangeArrowheads="1"/>
              </p:cNvSpPr>
              <p:nvPr/>
            </p:nvSpPr>
            <p:spPr bwMode="auto">
              <a:xfrm>
                <a:off x="1212" y="15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030" name="Oval 2534"/>
              <p:cNvSpPr>
                <a:spLocks noChangeArrowheads="1"/>
              </p:cNvSpPr>
              <p:nvPr/>
            </p:nvSpPr>
            <p:spPr bwMode="auto">
              <a:xfrm>
                <a:off x="1130" y="167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031" name="Oval 2535"/>
              <p:cNvSpPr>
                <a:spLocks noChangeArrowheads="1"/>
              </p:cNvSpPr>
              <p:nvPr/>
            </p:nvSpPr>
            <p:spPr bwMode="auto">
              <a:xfrm>
                <a:off x="1233" y="1690"/>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032" name="Oval 2536"/>
              <p:cNvSpPr>
                <a:spLocks noChangeArrowheads="1"/>
              </p:cNvSpPr>
              <p:nvPr/>
            </p:nvSpPr>
            <p:spPr bwMode="auto">
              <a:xfrm>
                <a:off x="1294" y="161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33" name="Oval 2537"/>
              <p:cNvSpPr>
                <a:spLocks noChangeArrowheads="1"/>
              </p:cNvSpPr>
              <p:nvPr/>
            </p:nvSpPr>
            <p:spPr bwMode="auto">
              <a:xfrm>
                <a:off x="1191" y="1631"/>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34" name="Oval 2538"/>
              <p:cNvSpPr>
                <a:spLocks noChangeArrowheads="1"/>
              </p:cNvSpPr>
              <p:nvPr/>
            </p:nvSpPr>
            <p:spPr bwMode="auto">
              <a:xfrm>
                <a:off x="1212" y="17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035" name="Oval 2539"/>
              <p:cNvSpPr>
                <a:spLocks noChangeArrowheads="1"/>
              </p:cNvSpPr>
              <p:nvPr/>
            </p:nvSpPr>
            <p:spPr bwMode="auto">
              <a:xfrm>
                <a:off x="1191" y="1729"/>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36" name="Oval 2540"/>
              <p:cNvSpPr>
                <a:spLocks noChangeArrowheads="1"/>
              </p:cNvSpPr>
              <p:nvPr/>
            </p:nvSpPr>
            <p:spPr bwMode="auto">
              <a:xfrm>
                <a:off x="1294" y="174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37" name="Oval 2541"/>
              <p:cNvSpPr>
                <a:spLocks noChangeArrowheads="1"/>
              </p:cNvSpPr>
              <p:nvPr/>
            </p:nvSpPr>
            <p:spPr bwMode="auto">
              <a:xfrm>
                <a:off x="1314" y="169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38" name="Oval 2542"/>
              <p:cNvSpPr>
                <a:spLocks noChangeArrowheads="1"/>
              </p:cNvSpPr>
              <p:nvPr/>
            </p:nvSpPr>
            <p:spPr bwMode="auto">
              <a:xfrm>
                <a:off x="1253" y="165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039" name="Oval 2543"/>
              <p:cNvSpPr>
                <a:spLocks noChangeArrowheads="1"/>
              </p:cNvSpPr>
              <p:nvPr/>
            </p:nvSpPr>
            <p:spPr bwMode="auto">
              <a:xfrm>
                <a:off x="1150" y="1593"/>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040" name="Oval 2544"/>
              <p:cNvSpPr>
                <a:spLocks noChangeArrowheads="1"/>
              </p:cNvSpPr>
              <p:nvPr/>
            </p:nvSpPr>
            <p:spPr bwMode="auto">
              <a:xfrm>
                <a:off x="1253" y="153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041" name="Oval 2545"/>
              <p:cNvSpPr>
                <a:spLocks noChangeArrowheads="1"/>
              </p:cNvSpPr>
              <p:nvPr/>
            </p:nvSpPr>
            <p:spPr bwMode="auto">
              <a:xfrm>
                <a:off x="1233" y="157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42" name="Oval 2546"/>
              <p:cNvSpPr>
                <a:spLocks noChangeArrowheads="1"/>
              </p:cNvSpPr>
              <p:nvPr/>
            </p:nvSpPr>
            <p:spPr bwMode="auto">
              <a:xfrm>
                <a:off x="1273" y="157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043" name="Oval 2547"/>
              <p:cNvSpPr>
                <a:spLocks noChangeArrowheads="1"/>
              </p:cNvSpPr>
              <p:nvPr/>
            </p:nvSpPr>
            <p:spPr bwMode="auto">
              <a:xfrm>
                <a:off x="1171"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044" name="Oval 2548"/>
              <p:cNvSpPr>
                <a:spLocks noChangeArrowheads="1"/>
              </p:cNvSpPr>
              <p:nvPr/>
            </p:nvSpPr>
            <p:spPr bwMode="auto">
              <a:xfrm>
                <a:off x="1212"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45" name="Oval 2549"/>
              <p:cNvSpPr>
                <a:spLocks noChangeArrowheads="1"/>
              </p:cNvSpPr>
              <p:nvPr/>
            </p:nvSpPr>
            <p:spPr bwMode="auto">
              <a:xfrm>
                <a:off x="1253" y="178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046" name="Oval 2550"/>
              <p:cNvSpPr>
                <a:spLocks noChangeArrowheads="1"/>
              </p:cNvSpPr>
              <p:nvPr/>
            </p:nvSpPr>
            <p:spPr bwMode="auto">
              <a:xfrm>
                <a:off x="1294" y="169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047" name="Oval 2551"/>
              <p:cNvSpPr>
                <a:spLocks noChangeArrowheads="1"/>
              </p:cNvSpPr>
              <p:nvPr/>
            </p:nvSpPr>
            <p:spPr bwMode="auto">
              <a:xfrm>
                <a:off x="1273"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48" name="Oval 2552"/>
              <p:cNvSpPr>
                <a:spLocks noChangeArrowheads="1"/>
              </p:cNvSpPr>
              <p:nvPr/>
            </p:nvSpPr>
            <p:spPr bwMode="auto">
              <a:xfrm>
                <a:off x="1171" y="172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049" name="Oval 2553"/>
              <p:cNvSpPr>
                <a:spLocks noChangeArrowheads="1"/>
              </p:cNvSpPr>
              <p:nvPr/>
            </p:nvSpPr>
            <p:spPr bwMode="auto">
              <a:xfrm>
                <a:off x="1330" y="156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50" name="Oval 2554"/>
              <p:cNvSpPr>
                <a:spLocks noChangeArrowheads="1"/>
              </p:cNvSpPr>
              <p:nvPr/>
            </p:nvSpPr>
            <p:spPr bwMode="auto">
              <a:xfrm>
                <a:off x="1268" y="158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051" name="Oval 2555"/>
              <p:cNvSpPr>
                <a:spLocks noChangeArrowheads="1"/>
              </p:cNvSpPr>
              <p:nvPr/>
            </p:nvSpPr>
            <p:spPr bwMode="auto">
              <a:xfrm>
                <a:off x="1268" y="150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52" name="Oval 2556"/>
              <p:cNvSpPr>
                <a:spLocks noChangeArrowheads="1"/>
              </p:cNvSpPr>
              <p:nvPr/>
            </p:nvSpPr>
            <p:spPr bwMode="auto">
              <a:xfrm>
                <a:off x="1350" y="1507"/>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053" name="Oval 2557"/>
              <p:cNvSpPr>
                <a:spLocks noChangeArrowheads="1"/>
              </p:cNvSpPr>
              <p:nvPr/>
            </p:nvSpPr>
            <p:spPr bwMode="auto">
              <a:xfrm>
                <a:off x="1309" y="16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54" name="Oval 2558"/>
              <p:cNvSpPr>
                <a:spLocks noChangeArrowheads="1"/>
              </p:cNvSpPr>
              <p:nvPr/>
            </p:nvSpPr>
            <p:spPr bwMode="auto">
              <a:xfrm>
                <a:off x="1227" y="16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055" name="Oval 2559"/>
              <p:cNvSpPr>
                <a:spLocks noChangeArrowheads="1"/>
              </p:cNvSpPr>
              <p:nvPr/>
            </p:nvSpPr>
            <p:spPr bwMode="auto">
              <a:xfrm>
                <a:off x="1268" y="166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056" name="Oval 2560"/>
              <p:cNvSpPr>
                <a:spLocks noChangeArrowheads="1"/>
              </p:cNvSpPr>
              <p:nvPr/>
            </p:nvSpPr>
            <p:spPr bwMode="auto">
              <a:xfrm>
                <a:off x="1248"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57" name="Oval 2561"/>
              <p:cNvSpPr>
                <a:spLocks noChangeArrowheads="1"/>
              </p:cNvSpPr>
              <p:nvPr/>
            </p:nvSpPr>
            <p:spPr bwMode="auto">
              <a:xfrm>
                <a:off x="1207"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58" name="Oval 2562"/>
              <p:cNvSpPr>
                <a:spLocks noChangeArrowheads="1"/>
              </p:cNvSpPr>
              <p:nvPr/>
            </p:nvSpPr>
            <p:spPr bwMode="auto">
              <a:xfrm>
                <a:off x="1309" y="14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059" name="Oval 2563"/>
              <p:cNvSpPr>
                <a:spLocks noChangeArrowheads="1"/>
              </p:cNvSpPr>
              <p:nvPr/>
            </p:nvSpPr>
            <p:spPr bwMode="auto">
              <a:xfrm>
                <a:off x="1227"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60" name="Oval 2564"/>
              <p:cNvSpPr>
                <a:spLocks noChangeArrowheads="1"/>
              </p:cNvSpPr>
              <p:nvPr/>
            </p:nvSpPr>
            <p:spPr bwMode="auto">
              <a:xfrm>
                <a:off x="1207"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61" name="Oval 2565"/>
              <p:cNvSpPr>
                <a:spLocks noChangeArrowheads="1"/>
              </p:cNvSpPr>
              <p:nvPr/>
            </p:nvSpPr>
            <p:spPr bwMode="auto">
              <a:xfrm>
                <a:off x="1227"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62" name="Oval 2566"/>
              <p:cNvSpPr>
                <a:spLocks noChangeArrowheads="1"/>
              </p:cNvSpPr>
              <p:nvPr/>
            </p:nvSpPr>
            <p:spPr bwMode="auto">
              <a:xfrm>
                <a:off x="1248" y="141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63" name="Oval 2567"/>
              <p:cNvSpPr>
                <a:spLocks noChangeArrowheads="1"/>
              </p:cNvSpPr>
              <p:nvPr/>
            </p:nvSpPr>
            <p:spPr bwMode="auto">
              <a:xfrm>
                <a:off x="1268" y="1391"/>
                <a:ext cx="41"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064" name="Oval 2568"/>
              <p:cNvSpPr>
                <a:spLocks noChangeArrowheads="1"/>
              </p:cNvSpPr>
              <p:nvPr/>
            </p:nvSpPr>
            <p:spPr bwMode="auto">
              <a:xfrm>
                <a:off x="1186" y="1527"/>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065" name="Oval 2569"/>
              <p:cNvSpPr>
                <a:spLocks noChangeArrowheads="1"/>
              </p:cNvSpPr>
              <p:nvPr/>
            </p:nvSpPr>
            <p:spPr bwMode="auto">
              <a:xfrm>
                <a:off x="1289" y="1546"/>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066" name="Oval 2570"/>
              <p:cNvSpPr>
                <a:spLocks noChangeArrowheads="1"/>
              </p:cNvSpPr>
              <p:nvPr/>
            </p:nvSpPr>
            <p:spPr bwMode="auto">
              <a:xfrm>
                <a:off x="1350" y="146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67" name="Oval 2571"/>
              <p:cNvSpPr>
                <a:spLocks noChangeArrowheads="1"/>
              </p:cNvSpPr>
              <p:nvPr/>
            </p:nvSpPr>
            <p:spPr bwMode="auto">
              <a:xfrm>
                <a:off x="1248"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68" name="Oval 2572"/>
              <p:cNvSpPr>
                <a:spLocks noChangeArrowheads="1"/>
              </p:cNvSpPr>
              <p:nvPr/>
            </p:nvSpPr>
            <p:spPr bwMode="auto">
              <a:xfrm>
                <a:off x="1268" y="162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069" name="Oval 2573"/>
              <p:cNvSpPr>
                <a:spLocks noChangeArrowheads="1"/>
              </p:cNvSpPr>
              <p:nvPr/>
            </p:nvSpPr>
            <p:spPr bwMode="auto">
              <a:xfrm>
                <a:off x="1248"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70" name="Oval 2574"/>
              <p:cNvSpPr>
                <a:spLocks noChangeArrowheads="1"/>
              </p:cNvSpPr>
              <p:nvPr/>
            </p:nvSpPr>
            <p:spPr bwMode="auto">
              <a:xfrm>
                <a:off x="1350" y="1605"/>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71" name="Oval 2575"/>
              <p:cNvSpPr>
                <a:spLocks noChangeArrowheads="1"/>
              </p:cNvSpPr>
              <p:nvPr/>
            </p:nvSpPr>
            <p:spPr bwMode="auto">
              <a:xfrm>
                <a:off x="1371"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72" name="Oval 2576"/>
              <p:cNvSpPr>
                <a:spLocks noChangeArrowheads="1"/>
              </p:cNvSpPr>
              <p:nvPr/>
            </p:nvSpPr>
            <p:spPr bwMode="auto">
              <a:xfrm>
                <a:off x="1309" y="150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073" name="Oval 2577"/>
              <p:cNvSpPr>
                <a:spLocks noChangeArrowheads="1"/>
              </p:cNvSpPr>
              <p:nvPr/>
            </p:nvSpPr>
            <p:spPr bwMode="auto">
              <a:xfrm>
                <a:off x="1207" y="144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074" name="Oval 2578"/>
              <p:cNvSpPr>
                <a:spLocks noChangeArrowheads="1"/>
              </p:cNvSpPr>
              <p:nvPr/>
            </p:nvSpPr>
            <p:spPr bwMode="auto">
              <a:xfrm>
                <a:off x="1309" y="1391"/>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075" name="Oval 2579"/>
              <p:cNvSpPr>
                <a:spLocks noChangeArrowheads="1"/>
              </p:cNvSpPr>
              <p:nvPr/>
            </p:nvSpPr>
            <p:spPr bwMode="auto">
              <a:xfrm>
                <a:off x="1289" y="14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76" name="Oval 2580"/>
              <p:cNvSpPr>
                <a:spLocks noChangeArrowheads="1"/>
              </p:cNvSpPr>
              <p:nvPr/>
            </p:nvSpPr>
            <p:spPr bwMode="auto">
              <a:xfrm>
                <a:off x="1330" y="14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077" name="Oval 2581"/>
              <p:cNvSpPr>
                <a:spLocks noChangeArrowheads="1"/>
              </p:cNvSpPr>
              <p:nvPr/>
            </p:nvSpPr>
            <p:spPr bwMode="auto">
              <a:xfrm>
                <a:off x="1227" y="150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078" name="Oval 2582"/>
              <p:cNvSpPr>
                <a:spLocks noChangeArrowheads="1"/>
              </p:cNvSpPr>
              <p:nvPr/>
            </p:nvSpPr>
            <p:spPr bwMode="auto">
              <a:xfrm>
                <a:off x="1268"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79" name="Oval 2583"/>
              <p:cNvSpPr>
                <a:spLocks noChangeArrowheads="1"/>
              </p:cNvSpPr>
              <p:nvPr/>
            </p:nvSpPr>
            <p:spPr bwMode="auto">
              <a:xfrm>
                <a:off x="1309" y="164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080" name="Oval 2584"/>
              <p:cNvSpPr>
                <a:spLocks noChangeArrowheads="1"/>
              </p:cNvSpPr>
              <p:nvPr/>
            </p:nvSpPr>
            <p:spPr bwMode="auto">
              <a:xfrm>
                <a:off x="1350" y="1546"/>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081" name="Oval 2585"/>
              <p:cNvSpPr>
                <a:spLocks noChangeArrowheads="1"/>
              </p:cNvSpPr>
              <p:nvPr/>
            </p:nvSpPr>
            <p:spPr bwMode="auto">
              <a:xfrm>
                <a:off x="1330"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82" name="Oval 2586"/>
              <p:cNvSpPr>
                <a:spLocks noChangeArrowheads="1"/>
              </p:cNvSpPr>
              <p:nvPr/>
            </p:nvSpPr>
            <p:spPr bwMode="auto">
              <a:xfrm>
                <a:off x="1227" y="158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083" name="Oval 2587"/>
              <p:cNvSpPr>
                <a:spLocks noChangeArrowheads="1"/>
              </p:cNvSpPr>
              <p:nvPr/>
            </p:nvSpPr>
            <p:spPr bwMode="auto">
              <a:xfrm>
                <a:off x="1188" y="180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84" name="Oval 2588"/>
              <p:cNvSpPr>
                <a:spLocks noChangeArrowheads="1"/>
              </p:cNvSpPr>
              <p:nvPr/>
            </p:nvSpPr>
            <p:spPr bwMode="auto">
              <a:xfrm>
                <a:off x="1127" y="18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085" name="Oval 2589"/>
              <p:cNvSpPr>
                <a:spLocks noChangeArrowheads="1"/>
              </p:cNvSpPr>
              <p:nvPr/>
            </p:nvSpPr>
            <p:spPr bwMode="auto">
              <a:xfrm>
                <a:off x="1127" y="174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86" name="Oval 2590"/>
              <p:cNvSpPr>
                <a:spLocks noChangeArrowheads="1"/>
              </p:cNvSpPr>
              <p:nvPr/>
            </p:nvSpPr>
            <p:spPr bwMode="auto">
              <a:xfrm>
                <a:off x="1209"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087" name="Oval 2591"/>
              <p:cNvSpPr>
                <a:spLocks noChangeArrowheads="1"/>
              </p:cNvSpPr>
              <p:nvPr/>
            </p:nvSpPr>
            <p:spPr bwMode="auto">
              <a:xfrm>
                <a:off x="1168" y="186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88" name="Oval 2592"/>
              <p:cNvSpPr>
                <a:spLocks noChangeArrowheads="1"/>
              </p:cNvSpPr>
              <p:nvPr/>
            </p:nvSpPr>
            <p:spPr bwMode="auto">
              <a:xfrm>
                <a:off x="1086" y="186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089" name="Oval 2593"/>
              <p:cNvSpPr>
                <a:spLocks noChangeArrowheads="1"/>
              </p:cNvSpPr>
              <p:nvPr/>
            </p:nvSpPr>
            <p:spPr bwMode="auto">
              <a:xfrm>
                <a:off x="1107"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90" name="Oval 2594"/>
              <p:cNvSpPr>
                <a:spLocks noChangeArrowheads="1"/>
              </p:cNvSpPr>
              <p:nvPr/>
            </p:nvSpPr>
            <p:spPr bwMode="auto">
              <a:xfrm>
                <a:off x="1065" y="1727"/>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91" name="Oval 2595"/>
              <p:cNvSpPr>
                <a:spLocks noChangeArrowheads="1"/>
              </p:cNvSpPr>
              <p:nvPr/>
            </p:nvSpPr>
            <p:spPr bwMode="auto">
              <a:xfrm>
                <a:off x="1168" y="170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092" name="Oval 2596"/>
              <p:cNvSpPr>
                <a:spLocks noChangeArrowheads="1"/>
              </p:cNvSpPr>
              <p:nvPr/>
            </p:nvSpPr>
            <p:spPr bwMode="auto">
              <a:xfrm>
                <a:off x="1086"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93" name="Oval 2597"/>
              <p:cNvSpPr>
                <a:spLocks noChangeArrowheads="1"/>
              </p:cNvSpPr>
              <p:nvPr/>
            </p:nvSpPr>
            <p:spPr bwMode="auto">
              <a:xfrm>
                <a:off x="1065" y="182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94" name="Oval 2598"/>
              <p:cNvSpPr>
                <a:spLocks noChangeArrowheads="1"/>
              </p:cNvSpPr>
              <p:nvPr/>
            </p:nvSpPr>
            <p:spPr bwMode="auto">
              <a:xfrm>
                <a:off x="1086"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95" name="Oval 2599"/>
              <p:cNvSpPr>
                <a:spLocks noChangeArrowheads="1"/>
              </p:cNvSpPr>
              <p:nvPr/>
            </p:nvSpPr>
            <p:spPr bwMode="auto">
              <a:xfrm>
                <a:off x="1107" y="16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096" name="Oval 2600"/>
              <p:cNvSpPr>
                <a:spLocks noChangeArrowheads="1"/>
              </p:cNvSpPr>
              <p:nvPr/>
            </p:nvSpPr>
            <p:spPr bwMode="auto">
              <a:xfrm>
                <a:off x="1127" y="1630"/>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097" name="Oval 2601"/>
              <p:cNvSpPr>
                <a:spLocks noChangeArrowheads="1"/>
              </p:cNvSpPr>
              <p:nvPr/>
            </p:nvSpPr>
            <p:spPr bwMode="auto">
              <a:xfrm>
                <a:off x="1045" y="1766"/>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098" name="Oval 2602"/>
              <p:cNvSpPr>
                <a:spLocks noChangeArrowheads="1"/>
              </p:cNvSpPr>
              <p:nvPr/>
            </p:nvSpPr>
            <p:spPr bwMode="auto">
              <a:xfrm>
                <a:off x="1148" y="1786"/>
                <a:ext cx="40"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099" name="Oval 2603"/>
              <p:cNvSpPr>
                <a:spLocks noChangeArrowheads="1"/>
              </p:cNvSpPr>
              <p:nvPr/>
            </p:nvSpPr>
            <p:spPr bwMode="auto">
              <a:xfrm>
                <a:off x="1209" y="170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00" name="Oval 2604"/>
              <p:cNvSpPr>
                <a:spLocks noChangeArrowheads="1"/>
              </p:cNvSpPr>
              <p:nvPr/>
            </p:nvSpPr>
            <p:spPr bwMode="auto">
              <a:xfrm>
                <a:off x="1107" y="172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01" name="Oval 2605"/>
              <p:cNvSpPr>
                <a:spLocks noChangeArrowheads="1"/>
              </p:cNvSpPr>
              <p:nvPr/>
            </p:nvSpPr>
            <p:spPr bwMode="auto">
              <a:xfrm>
                <a:off x="1127" y="186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102" name="Oval 2606"/>
              <p:cNvSpPr>
                <a:spLocks noChangeArrowheads="1"/>
              </p:cNvSpPr>
              <p:nvPr/>
            </p:nvSpPr>
            <p:spPr bwMode="auto">
              <a:xfrm>
                <a:off x="1107" y="18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03" name="Oval 2607"/>
              <p:cNvSpPr>
                <a:spLocks noChangeArrowheads="1"/>
              </p:cNvSpPr>
              <p:nvPr/>
            </p:nvSpPr>
            <p:spPr bwMode="auto">
              <a:xfrm>
                <a:off x="1209" y="184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04" name="Oval 2608"/>
              <p:cNvSpPr>
                <a:spLocks noChangeArrowheads="1"/>
              </p:cNvSpPr>
              <p:nvPr/>
            </p:nvSpPr>
            <p:spPr bwMode="auto">
              <a:xfrm>
                <a:off x="1230"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05" name="Oval 2609"/>
              <p:cNvSpPr>
                <a:spLocks noChangeArrowheads="1"/>
              </p:cNvSpPr>
              <p:nvPr/>
            </p:nvSpPr>
            <p:spPr bwMode="auto">
              <a:xfrm>
                <a:off x="1168" y="174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106" name="Oval 2610"/>
              <p:cNvSpPr>
                <a:spLocks noChangeArrowheads="1"/>
              </p:cNvSpPr>
              <p:nvPr/>
            </p:nvSpPr>
            <p:spPr bwMode="auto">
              <a:xfrm>
                <a:off x="1065" y="1688"/>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107" name="Oval 2611"/>
              <p:cNvSpPr>
                <a:spLocks noChangeArrowheads="1"/>
              </p:cNvSpPr>
              <p:nvPr/>
            </p:nvSpPr>
            <p:spPr bwMode="auto">
              <a:xfrm>
                <a:off x="1168" y="163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108" name="Oval 2612"/>
              <p:cNvSpPr>
                <a:spLocks noChangeArrowheads="1"/>
              </p:cNvSpPr>
              <p:nvPr/>
            </p:nvSpPr>
            <p:spPr bwMode="auto">
              <a:xfrm>
                <a:off x="1148" y="166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09" name="Oval 2613"/>
              <p:cNvSpPr>
                <a:spLocks noChangeArrowheads="1"/>
              </p:cNvSpPr>
              <p:nvPr/>
            </p:nvSpPr>
            <p:spPr bwMode="auto">
              <a:xfrm>
                <a:off x="1188" y="1669"/>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110" name="Oval 2614"/>
              <p:cNvSpPr>
                <a:spLocks noChangeArrowheads="1"/>
              </p:cNvSpPr>
              <p:nvPr/>
            </p:nvSpPr>
            <p:spPr bwMode="auto">
              <a:xfrm>
                <a:off x="1086"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111" name="Oval 2615"/>
              <p:cNvSpPr>
                <a:spLocks noChangeArrowheads="1"/>
              </p:cNvSpPr>
              <p:nvPr/>
            </p:nvSpPr>
            <p:spPr bwMode="auto">
              <a:xfrm>
                <a:off x="1127"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12" name="Oval 2616"/>
              <p:cNvSpPr>
                <a:spLocks noChangeArrowheads="1"/>
              </p:cNvSpPr>
              <p:nvPr/>
            </p:nvSpPr>
            <p:spPr bwMode="auto">
              <a:xfrm>
                <a:off x="1168" y="188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113" name="Oval 2617"/>
              <p:cNvSpPr>
                <a:spLocks noChangeArrowheads="1"/>
              </p:cNvSpPr>
              <p:nvPr/>
            </p:nvSpPr>
            <p:spPr bwMode="auto">
              <a:xfrm>
                <a:off x="1209" y="1786"/>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114" name="Oval 2618"/>
              <p:cNvSpPr>
                <a:spLocks noChangeArrowheads="1"/>
              </p:cNvSpPr>
              <p:nvPr/>
            </p:nvSpPr>
            <p:spPr bwMode="auto">
              <a:xfrm>
                <a:off x="1188" y="168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15" name="Oval 2619"/>
              <p:cNvSpPr>
                <a:spLocks noChangeArrowheads="1"/>
              </p:cNvSpPr>
              <p:nvPr/>
            </p:nvSpPr>
            <p:spPr bwMode="auto">
              <a:xfrm>
                <a:off x="1086" y="1824"/>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116" name="Oval 2620"/>
              <p:cNvSpPr>
                <a:spLocks noChangeArrowheads="1"/>
              </p:cNvSpPr>
              <p:nvPr/>
            </p:nvSpPr>
            <p:spPr bwMode="auto">
              <a:xfrm>
                <a:off x="1245"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17" name="Oval 2621"/>
              <p:cNvSpPr>
                <a:spLocks noChangeArrowheads="1"/>
              </p:cNvSpPr>
              <p:nvPr/>
            </p:nvSpPr>
            <p:spPr bwMode="auto">
              <a:xfrm>
                <a:off x="1184" y="1489"/>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118" name="Oval 2622"/>
              <p:cNvSpPr>
                <a:spLocks noChangeArrowheads="1"/>
              </p:cNvSpPr>
              <p:nvPr/>
            </p:nvSpPr>
            <p:spPr bwMode="auto">
              <a:xfrm>
                <a:off x="1184" y="1411"/>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19" name="Oval 2623"/>
              <p:cNvSpPr>
                <a:spLocks noChangeArrowheads="1"/>
              </p:cNvSpPr>
              <p:nvPr/>
            </p:nvSpPr>
            <p:spPr bwMode="auto">
              <a:xfrm>
                <a:off x="1266"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120" name="Oval 2624"/>
              <p:cNvSpPr>
                <a:spLocks noChangeArrowheads="1"/>
              </p:cNvSpPr>
              <p:nvPr/>
            </p:nvSpPr>
            <p:spPr bwMode="auto">
              <a:xfrm>
                <a:off x="1224" y="152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21" name="Oval 2625"/>
              <p:cNvSpPr>
                <a:spLocks noChangeArrowheads="1"/>
              </p:cNvSpPr>
              <p:nvPr/>
            </p:nvSpPr>
            <p:spPr bwMode="auto">
              <a:xfrm>
                <a:off x="1142" y="152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122" name="Oval 2626"/>
              <p:cNvSpPr>
                <a:spLocks noChangeArrowheads="1"/>
              </p:cNvSpPr>
              <p:nvPr/>
            </p:nvSpPr>
            <p:spPr bwMode="auto">
              <a:xfrm>
                <a:off x="1184" y="1567"/>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123" name="Oval 2627"/>
              <p:cNvSpPr>
                <a:spLocks noChangeArrowheads="1"/>
              </p:cNvSpPr>
              <p:nvPr/>
            </p:nvSpPr>
            <p:spPr bwMode="auto">
              <a:xfrm>
                <a:off x="1163"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24" name="Oval 2628"/>
              <p:cNvSpPr>
                <a:spLocks noChangeArrowheads="1"/>
              </p:cNvSpPr>
              <p:nvPr/>
            </p:nvSpPr>
            <p:spPr bwMode="auto">
              <a:xfrm>
                <a:off x="1122"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25" name="Oval 2629"/>
              <p:cNvSpPr>
                <a:spLocks noChangeArrowheads="1"/>
              </p:cNvSpPr>
              <p:nvPr/>
            </p:nvSpPr>
            <p:spPr bwMode="auto">
              <a:xfrm>
                <a:off x="1224" y="1373"/>
                <a:ext cx="42"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126" name="Oval 2630"/>
              <p:cNvSpPr>
                <a:spLocks noChangeArrowheads="1"/>
              </p:cNvSpPr>
              <p:nvPr/>
            </p:nvSpPr>
            <p:spPr bwMode="auto">
              <a:xfrm>
                <a:off x="1142"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27" name="Oval 2631"/>
              <p:cNvSpPr>
                <a:spLocks noChangeArrowheads="1"/>
              </p:cNvSpPr>
              <p:nvPr/>
            </p:nvSpPr>
            <p:spPr bwMode="auto">
              <a:xfrm>
                <a:off x="1122"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28" name="Oval 2632"/>
              <p:cNvSpPr>
                <a:spLocks noChangeArrowheads="1"/>
              </p:cNvSpPr>
              <p:nvPr/>
            </p:nvSpPr>
            <p:spPr bwMode="auto">
              <a:xfrm>
                <a:off x="1142" y="1353"/>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29" name="Oval 2633"/>
              <p:cNvSpPr>
                <a:spLocks noChangeArrowheads="1"/>
              </p:cNvSpPr>
              <p:nvPr/>
            </p:nvSpPr>
            <p:spPr bwMode="auto">
              <a:xfrm>
                <a:off x="1163"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30" name="Oval 2634"/>
              <p:cNvSpPr>
                <a:spLocks noChangeArrowheads="1"/>
              </p:cNvSpPr>
              <p:nvPr/>
            </p:nvSpPr>
            <p:spPr bwMode="auto">
              <a:xfrm>
                <a:off x="1184" y="1295"/>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131" name="Oval 2635"/>
              <p:cNvSpPr>
                <a:spLocks noChangeArrowheads="1"/>
              </p:cNvSpPr>
              <p:nvPr/>
            </p:nvSpPr>
            <p:spPr bwMode="auto">
              <a:xfrm>
                <a:off x="1101" y="1431"/>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132" name="Oval 2636"/>
              <p:cNvSpPr>
                <a:spLocks noChangeArrowheads="1"/>
              </p:cNvSpPr>
              <p:nvPr/>
            </p:nvSpPr>
            <p:spPr bwMode="auto">
              <a:xfrm>
                <a:off x="1204"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133" name="Oval 2637"/>
              <p:cNvSpPr>
                <a:spLocks noChangeArrowheads="1"/>
              </p:cNvSpPr>
              <p:nvPr/>
            </p:nvSpPr>
            <p:spPr bwMode="auto">
              <a:xfrm>
                <a:off x="1266"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34" name="Oval 2638"/>
              <p:cNvSpPr>
                <a:spLocks noChangeArrowheads="1"/>
              </p:cNvSpPr>
              <p:nvPr/>
            </p:nvSpPr>
            <p:spPr bwMode="auto">
              <a:xfrm>
                <a:off x="1163"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35" name="Oval 2639"/>
              <p:cNvSpPr>
                <a:spLocks noChangeArrowheads="1"/>
              </p:cNvSpPr>
              <p:nvPr/>
            </p:nvSpPr>
            <p:spPr bwMode="auto">
              <a:xfrm>
                <a:off x="1184" y="1528"/>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136" name="Oval 2640"/>
              <p:cNvSpPr>
                <a:spLocks noChangeArrowheads="1"/>
              </p:cNvSpPr>
              <p:nvPr/>
            </p:nvSpPr>
            <p:spPr bwMode="auto">
              <a:xfrm>
                <a:off x="1163"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37" name="Oval 2641"/>
              <p:cNvSpPr>
                <a:spLocks noChangeArrowheads="1"/>
              </p:cNvSpPr>
              <p:nvPr/>
            </p:nvSpPr>
            <p:spPr bwMode="auto">
              <a:xfrm>
                <a:off x="1266"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38" name="Oval 2642"/>
              <p:cNvSpPr>
                <a:spLocks noChangeArrowheads="1"/>
              </p:cNvSpPr>
              <p:nvPr/>
            </p:nvSpPr>
            <p:spPr bwMode="auto">
              <a:xfrm>
                <a:off x="1286"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39" name="Oval 2643"/>
              <p:cNvSpPr>
                <a:spLocks noChangeArrowheads="1"/>
              </p:cNvSpPr>
              <p:nvPr/>
            </p:nvSpPr>
            <p:spPr bwMode="auto">
              <a:xfrm>
                <a:off x="1224" y="141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140" name="Oval 2644"/>
              <p:cNvSpPr>
                <a:spLocks noChangeArrowheads="1"/>
              </p:cNvSpPr>
              <p:nvPr/>
            </p:nvSpPr>
            <p:spPr bwMode="auto">
              <a:xfrm>
                <a:off x="1122"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141" name="Oval 2645"/>
              <p:cNvSpPr>
                <a:spLocks noChangeArrowheads="1"/>
              </p:cNvSpPr>
              <p:nvPr/>
            </p:nvSpPr>
            <p:spPr bwMode="auto">
              <a:xfrm>
                <a:off x="1224" y="1295"/>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142" name="Oval 2646"/>
              <p:cNvSpPr>
                <a:spLocks noChangeArrowheads="1"/>
              </p:cNvSpPr>
              <p:nvPr/>
            </p:nvSpPr>
            <p:spPr bwMode="auto">
              <a:xfrm>
                <a:off x="1204"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43" name="Oval 2647"/>
              <p:cNvSpPr>
                <a:spLocks noChangeArrowheads="1"/>
              </p:cNvSpPr>
              <p:nvPr/>
            </p:nvSpPr>
            <p:spPr bwMode="auto">
              <a:xfrm>
                <a:off x="1245"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144" name="Oval 2648"/>
              <p:cNvSpPr>
                <a:spLocks noChangeArrowheads="1"/>
              </p:cNvSpPr>
              <p:nvPr/>
            </p:nvSpPr>
            <p:spPr bwMode="auto">
              <a:xfrm>
                <a:off x="1142" y="1411"/>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145" name="Oval 2649"/>
              <p:cNvSpPr>
                <a:spLocks noChangeArrowheads="1"/>
              </p:cNvSpPr>
              <p:nvPr/>
            </p:nvSpPr>
            <p:spPr bwMode="auto">
              <a:xfrm>
                <a:off x="1184" y="1450"/>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46" name="Oval 2650"/>
              <p:cNvSpPr>
                <a:spLocks noChangeArrowheads="1"/>
              </p:cNvSpPr>
              <p:nvPr/>
            </p:nvSpPr>
            <p:spPr bwMode="auto">
              <a:xfrm>
                <a:off x="1224" y="154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147" name="Oval 2651"/>
              <p:cNvSpPr>
                <a:spLocks noChangeArrowheads="1"/>
              </p:cNvSpPr>
              <p:nvPr/>
            </p:nvSpPr>
            <p:spPr bwMode="auto">
              <a:xfrm>
                <a:off x="1266"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148" name="Oval 2652"/>
              <p:cNvSpPr>
                <a:spLocks noChangeArrowheads="1"/>
              </p:cNvSpPr>
              <p:nvPr/>
            </p:nvSpPr>
            <p:spPr bwMode="auto">
              <a:xfrm>
                <a:off x="1245"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49" name="Oval 2653"/>
              <p:cNvSpPr>
                <a:spLocks noChangeArrowheads="1"/>
              </p:cNvSpPr>
              <p:nvPr/>
            </p:nvSpPr>
            <p:spPr bwMode="auto">
              <a:xfrm>
                <a:off x="1142" y="148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grpSp>
      </p:grpSp>
      <p:grpSp>
        <p:nvGrpSpPr>
          <p:cNvPr id="237150" name="Group 2654"/>
          <p:cNvGrpSpPr>
            <a:grpSpLocks/>
          </p:cNvGrpSpPr>
          <p:nvPr/>
        </p:nvGrpSpPr>
        <p:grpSpPr bwMode="auto">
          <a:xfrm>
            <a:off x="1066800" y="2286000"/>
            <a:ext cx="304800" cy="520700"/>
            <a:chOff x="4032" y="3264"/>
            <a:chExt cx="528" cy="472"/>
          </a:xfrm>
        </p:grpSpPr>
        <p:sp>
          <p:nvSpPr>
            <p:cNvPr id="237151" name="Oval 2655"/>
            <p:cNvSpPr>
              <a:spLocks noChangeArrowheads="1"/>
            </p:cNvSpPr>
            <p:nvPr/>
          </p:nvSpPr>
          <p:spPr bwMode="auto">
            <a:xfrm>
              <a:off x="4032" y="3264"/>
              <a:ext cx="528" cy="472"/>
            </a:xfrm>
            <a:prstGeom prst="ellipse">
              <a:avLst/>
            </a:prstGeom>
            <a:noFill/>
            <a:ln w="19050">
              <a:solidFill>
                <a:schemeClr val="tx1"/>
              </a:solidFill>
              <a:round/>
              <a:headEnd/>
              <a:tailEnd/>
            </a:ln>
            <a:effectLst/>
          </p:spPr>
          <p:txBody>
            <a:bodyPr wrap="none" anchor="ctr"/>
            <a:lstStyle/>
            <a:p>
              <a:endParaRPr lang="en-US"/>
            </a:p>
          </p:txBody>
        </p:sp>
        <p:sp>
          <p:nvSpPr>
            <p:cNvPr id="237152" name="Oval 2656"/>
            <p:cNvSpPr>
              <a:spLocks noChangeArrowheads="1"/>
            </p:cNvSpPr>
            <p:nvPr/>
          </p:nvSpPr>
          <p:spPr bwMode="auto">
            <a:xfrm>
              <a:off x="4449" y="3637"/>
              <a:ext cx="24" cy="22"/>
            </a:xfrm>
            <a:prstGeom prst="ellipse">
              <a:avLst/>
            </a:prstGeom>
            <a:solidFill>
              <a:srgbClr val="FF0000"/>
            </a:solidFill>
            <a:ln w="12700">
              <a:solidFill>
                <a:schemeClr val="tx1"/>
              </a:solidFill>
              <a:round/>
              <a:headEnd/>
              <a:tailEnd/>
            </a:ln>
            <a:effectLst/>
          </p:spPr>
          <p:txBody>
            <a:bodyPr wrap="none" anchor="ctr"/>
            <a:lstStyle/>
            <a:p>
              <a:endParaRPr lang="en-US"/>
            </a:p>
          </p:txBody>
        </p:sp>
        <p:grpSp>
          <p:nvGrpSpPr>
            <p:cNvPr id="237153" name="Group 2657"/>
            <p:cNvGrpSpPr>
              <a:grpSpLocks/>
            </p:cNvGrpSpPr>
            <p:nvPr/>
          </p:nvGrpSpPr>
          <p:grpSpPr bwMode="auto">
            <a:xfrm>
              <a:off x="4046" y="3286"/>
              <a:ext cx="505" cy="430"/>
              <a:chOff x="875" y="1295"/>
              <a:chExt cx="537" cy="627"/>
            </a:xfrm>
          </p:grpSpPr>
          <p:sp>
            <p:nvSpPr>
              <p:cNvPr id="237154" name="Oval 2658"/>
              <p:cNvSpPr>
                <a:spLocks noChangeArrowheads="1"/>
              </p:cNvSpPr>
              <p:nvPr/>
            </p:nvSpPr>
            <p:spPr bwMode="auto">
              <a:xfrm>
                <a:off x="1019" y="154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55" name="Oval 2659"/>
              <p:cNvSpPr>
                <a:spLocks noChangeArrowheads="1"/>
              </p:cNvSpPr>
              <p:nvPr/>
            </p:nvSpPr>
            <p:spPr bwMode="auto">
              <a:xfrm>
                <a:off x="958" y="1561"/>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156" name="Oval 2660"/>
              <p:cNvSpPr>
                <a:spLocks noChangeArrowheads="1"/>
              </p:cNvSpPr>
              <p:nvPr/>
            </p:nvSpPr>
            <p:spPr bwMode="auto">
              <a:xfrm>
                <a:off x="958" y="148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57" name="Oval 2661"/>
              <p:cNvSpPr>
                <a:spLocks noChangeArrowheads="1"/>
              </p:cNvSpPr>
              <p:nvPr/>
            </p:nvSpPr>
            <p:spPr bwMode="auto">
              <a:xfrm>
                <a:off x="1039"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158" name="Oval 2662"/>
              <p:cNvSpPr>
                <a:spLocks noChangeArrowheads="1"/>
              </p:cNvSpPr>
              <p:nvPr/>
            </p:nvSpPr>
            <p:spPr bwMode="auto">
              <a:xfrm>
                <a:off x="998" y="160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59" name="Oval 2663"/>
              <p:cNvSpPr>
                <a:spLocks noChangeArrowheads="1"/>
              </p:cNvSpPr>
              <p:nvPr/>
            </p:nvSpPr>
            <p:spPr bwMode="auto">
              <a:xfrm>
                <a:off x="916" y="1600"/>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160" name="Oval 2664"/>
              <p:cNvSpPr>
                <a:spLocks noChangeArrowheads="1"/>
              </p:cNvSpPr>
              <p:nvPr/>
            </p:nvSpPr>
            <p:spPr bwMode="auto">
              <a:xfrm>
                <a:off x="958" y="1639"/>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161" name="Oval 2665"/>
              <p:cNvSpPr>
                <a:spLocks noChangeArrowheads="1"/>
              </p:cNvSpPr>
              <p:nvPr/>
            </p:nvSpPr>
            <p:spPr bwMode="auto">
              <a:xfrm>
                <a:off x="937"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62" name="Oval 2666"/>
              <p:cNvSpPr>
                <a:spLocks noChangeArrowheads="1"/>
              </p:cNvSpPr>
              <p:nvPr/>
            </p:nvSpPr>
            <p:spPr bwMode="auto">
              <a:xfrm>
                <a:off x="896"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63" name="Oval 2667"/>
              <p:cNvSpPr>
                <a:spLocks noChangeArrowheads="1"/>
              </p:cNvSpPr>
              <p:nvPr/>
            </p:nvSpPr>
            <p:spPr bwMode="auto">
              <a:xfrm>
                <a:off x="998" y="144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164" name="Oval 2668"/>
              <p:cNvSpPr>
                <a:spLocks noChangeArrowheads="1"/>
              </p:cNvSpPr>
              <p:nvPr/>
            </p:nvSpPr>
            <p:spPr bwMode="auto">
              <a:xfrm>
                <a:off x="916" y="1522"/>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65" name="Oval 2669"/>
              <p:cNvSpPr>
                <a:spLocks noChangeArrowheads="1"/>
              </p:cNvSpPr>
              <p:nvPr/>
            </p:nvSpPr>
            <p:spPr bwMode="auto">
              <a:xfrm>
                <a:off x="896"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66" name="Oval 2670"/>
              <p:cNvSpPr>
                <a:spLocks noChangeArrowheads="1"/>
              </p:cNvSpPr>
              <p:nvPr/>
            </p:nvSpPr>
            <p:spPr bwMode="auto">
              <a:xfrm>
                <a:off x="916" y="142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67" name="Oval 2671"/>
              <p:cNvSpPr>
                <a:spLocks noChangeArrowheads="1"/>
              </p:cNvSpPr>
              <p:nvPr/>
            </p:nvSpPr>
            <p:spPr bwMode="auto">
              <a:xfrm>
                <a:off x="937" y="138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68" name="Oval 2672"/>
              <p:cNvSpPr>
                <a:spLocks noChangeArrowheads="1"/>
              </p:cNvSpPr>
              <p:nvPr/>
            </p:nvSpPr>
            <p:spPr bwMode="auto">
              <a:xfrm>
                <a:off x="958" y="136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169" name="Oval 2673"/>
              <p:cNvSpPr>
                <a:spLocks noChangeArrowheads="1"/>
              </p:cNvSpPr>
              <p:nvPr/>
            </p:nvSpPr>
            <p:spPr bwMode="auto">
              <a:xfrm>
                <a:off x="875" y="150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170" name="Oval 2674"/>
              <p:cNvSpPr>
                <a:spLocks noChangeArrowheads="1"/>
              </p:cNvSpPr>
              <p:nvPr/>
            </p:nvSpPr>
            <p:spPr bwMode="auto">
              <a:xfrm>
                <a:off x="978" y="1522"/>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171" name="Oval 2675"/>
              <p:cNvSpPr>
                <a:spLocks noChangeArrowheads="1"/>
              </p:cNvSpPr>
              <p:nvPr/>
            </p:nvSpPr>
            <p:spPr bwMode="auto">
              <a:xfrm>
                <a:off x="1039" y="144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72" name="Oval 2676"/>
              <p:cNvSpPr>
                <a:spLocks noChangeArrowheads="1"/>
              </p:cNvSpPr>
              <p:nvPr/>
            </p:nvSpPr>
            <p:spPr bwMode="auto">
              <a:xfrm>
                <a:off x="937" y="146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73" name="Oval 2677"/>
              <p:cNvSpPr>
                <a:spLocks noChangeArrowheads="1"/>
              </p:cNvSpPr>
              <p:nvPr/>
            </p:nvSpPr>
            <p:spPr bwMode="auto">
              <a:xfrm>
                <a:off x="958" y="1600"/>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174" name="Oval 2678"/>
              <p:cNvSpPr>
                <a:spLocks noChangeArrowheads="1"/>
              </p:cNvSpPr>
              <p:nvPr/>
            </p:nvSpPr>
            <p:spPr bwMode="auto">
              <a:xfrm>
                <a:off x="937" y="156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75" name="Oval 2679"/>
              <p:cNvSpPr>
                <a:spLocks noChangeArrowheads="1"/>
              </p:cNvSpPr>
              <p:nvPr/>
            </p:nvSpPr>
            <p:spPr bwMode="auto">
              <a:xfrm>
                <a:off x="1039" y="1581"/>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76" name="Oval 2680"/>
              <p:cNvSpPr>
                <a:spLocks noChangeArrowheads="1"/>
              </p:cNvSpPr>
              <p:nvPr/>
            </p:nvSpPr>
            <p:spPr bwMode="auto">
              <a:xfrm>
                <a:off x="1060" y="152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77" name="Oval 2681"/>
              <p:cNvSpPr>
                <a:spLocks noChangeArrowheads="1"/>
              </p:cNvSpPr>
              <p:nvPr/>
            </p:nvSpPr>
            <p:spPr bwMode="auto">
              <a:xfrm>
                <a:off x="998" y="148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178" name="Oval 2682"/>
              <p:cNvSpPr>
                <a:spLocks noChangeArrowheads="1"/>
              </p:cNvSpPr>
              <p:nvPr/>
            </p:nvSpPr>
            <p:spPr bwMode="auto">
              <a:xfrm>
                <a:off x="896" y="142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179" name="Oval 2683"/>
              <p:cNvSpPr>
                <a:spLocks noChangeArrowheads="1"/>
              </p:cNvSpPr>
              <p:nvPr/>
            </p:nvSpPr>
            <p:spPr bwMode="auto">
              <a:xfrm>
                <a:off x="998" y="1367"/>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180" name="Oval 2684"/>
              <p:cNvSpPr>
                <a:spLocks noChangeArrowheads="1"/>
              </p:cNvSpPr>
              <p:nvPr/>
            </p:nvSpPr>
            <p:spPr bwMode="auto">
              <a:xfrm>
                <a:off x="978" y="140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81" name="Oval 2685"/>
              <p:cNvSpPr>
                <a:spLocks noChangeArrowheads="1"/>
              </p:cNvSpPr>
              <p:nvPr/>
            </p:nvSpPr>
            <p:spPr bwMode="auto">
              <a:xfrm>
                <a:off x="1019" y="140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182" name="Oval 2686"/>
              <p:cNvSpPr>
                <a:spLocks noChangeArrowheads="1"/>
              </p:cNvSpPr>
              <p:nvPr/>
            </p:nvSpPr>
            <p:spPr bwMode="auto">
              <a:xfrm>
                <a:off x="916" y="1483"/>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183" name="Oval 2687"/>
              <p:cNvSpPr>
                <a:spLocks noChangeArrowheads="1"/>
              </p:cNvSpPr>
              <p:nvPr/>
            </p:nvSpPr>
            <p:spPr bwMode="auto">
              <a:xfrm>
                <a:off x="958" y="1522"/>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84" name="Oval 2688"/>
              <p:cNvSpPr>
                <a:spLocks noChangeArrowheads="1"/>
              </p:cNvSpPr>
              <p:nvPr/>
            </p:nvSpPr>
            <p:spPr bwMode="auto">
              <a:xfrm>
                <a:off x="998" y="161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185" name="Oval 2689"/>
              <p:cNvSpPr>
                <a:spLocks noChangeArrowheads="1"/>
              </p:cNvSpPr>
              <p:nvPr/>
            </p:nvSpPr>
            <p:spPr bwMode="auto">
              <a:xfrm>
                <a:off x="1039" y="152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186" name="Oval 2690"/>
              <p:cNvSpPr>
                <a:spLocks noChangeArrowheads="1"/>
              </p:cNvSpPr>
              <p:nvPr/>
            </p:nvSpPr>
            <p:spPr bwMode="auto">
              <a:xfrm>
                <a:off x="1019" y="142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87" name="Oval 2691"/>
              <p:cNvSpPr>
                <a:spLocks noChangeArrowheads="1"/>
              </p:cNvSpPr>
              <p:nvPr/>
            </p:nvSpPr>
            <p:spPr bwMode="auto">
              <a:xfrm>
                <a:off x="916" y="156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188" name="Oval 2692"/>
              <p:cNvSpPr>
                <a:spLocks noChangeArrowheads="1"/>
              </p:cNvSpPr>
              <p:nvPr/>
            </p:nvSpPr>
            <p:spPr bwMode="auto">
              <a:xfrm>
                <a:off x="1160"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89" name="Oval 2693"/>
              <p:cNvSpPr>
                <a:spLocks noChangeArrowheads="1"/>
              </p:cNvSpPr>
              <p:nvPr/>
            </p:nvSpPr>
            <p:spPr bwMode="auto">
              <a:xfrm>
                <a:off x="1099" y="148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190" name="Oval 2694"/>
              <p:cNvSpPr>
                <a:spLocks noChangeArrowheads="1"/>
              </p:cNvSpPr>
              <p:nvPr/>
            </p:nvSpPr>
            <p:spPr bwMode="auto">
              <a:xfrm>
                <a:off x="1099" y="141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91" name="Oval 2695"/>
              <p:cNvSpPr>
                <a:spLocks noChangeArrowheads="1"/>
              </p:cNvSpPr>
              <p:nvPr/>
            </p:nvSpPr>
            <p:spPr bwMode="auto">
              <a:xfrm>
                <a:off x="1181"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192" name="Oval 2696"/>
              <p:cNvSpPr>
                <a:spLocks noChangeArrowheads="1"/>
              </p:cNvSpPr>
              <p:nvPr/>
            </p:nvSpPr>
            <p:spPr bwMode="auto">
              <a:xfrm>
                <a:off x="1140" y="152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93" name="Oval 2697"/>
              <p:cNvSpPr>
                <a:spLocks noChangeArrowheads="1"/>
              </p:cNvSpPr>
              <p:nvPr/>
            </p:nvSpPr>
            <p:spPr bwMode="auto">
              <a:xfrm>
                <a:off x="1058" y="152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194" name="Oval 2698"/>
              <p:cNvSpPr>
                <a:spLocks noChangeArrowheads="1"/>
              </p:cNvSpPr>
              <p:nvPr/>
            </p:nvSpPr>
            <p:spPr bwMode="auto">
              <a:xfrm>
                <a:off x="1099" y="156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195" name="Oval 2699"/>
              <p:cNvSpPr>
                <a:spLocks noChangeArrowheads="1"/>
              </p:cNvSpPr>
              <p:nvPr/>
            </p:nvSpPr>
            <p:spPr bwMode="auto">
              <a:xfrm>
                <a:off x="107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96" name="Oval 2700"/>
              <p:cNvSpPr>
                <a:spLocks noChangeArrowheads="1"/>
              </p:cNvSpPr>
              <p:nvPr/>
            </p:nvSpPr>
            <p:spPr bwMode="auto">
              <a:xfrm>
                <a:off x="1037"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97" name="Oval 2701"/>
              <p:cNvSpPr>
                <a:spLocks noChangeArrowheads="1"/>
              </p:cNvSpPr>
              <p:nvPr/>
            </p:nvSpPr>
            <p:spPr bwMode="auto">
              <a:xfrm>
                <a:off x="1140" y="1373"/>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198" name="Oval 2702"/>
              <p:cNvSpPr>
                <a:spLocks noChangeArrowheads="1"/>
              </p:cNvSpPr>
              <p:nvPr/>
            </p:nvSpPr>
            <p:spPr bwMode="auto">
              <a:xfrm>
                <a:off x="1058"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199" name="Oval 2703"/>
              <p:cNvSpPr>
                <a:spLocks noChangeArrowheads="1"/>
              </p:cNvSpPr>
              <p:nvPr/>
            </p:nvSpPr>
            <p:spPr bwMode="auto">
              <a:xfrm>
                <a:off x="1037"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00" name="Oval 2704"/>
              <p:cNvSpPr>
                <a:spLocks noChangeArrowheads="1"/>
              </p:cNvSpPr>
              <p:nvPr/>
            </p:nvSpPr>
            <p:spPr bwMode="auto">
              <a:xfrm>
                <a:off x="1058"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01" name="Oval 2705"/>
              <p:cNvSpPr>
                <a:spLocks noChangeArrowheads="1"/>
              </p:cNvSpPr>
              <p:nvPr/>
            </p:nvSpPr>
            <p:spPr bwMode="auto">
              <a:xfrm>
                <a:off x="1078"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02" name="Oval 2706"/>
              <p:cNvSpPr>
                <a:spLocks noChangeArrowheads="1"/>
              </p:cNvSpPr>
              <p:nvPr/>
            </p:nvSpPr>
            <p:spPr bwMode="auto">
              <a:xfrm>
                <a:off x="1099" y="129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203" name="Oval 2707"/>
              <p:cNvSpPr>
                <a:spLocks noChangeArrowheads="1"/>
              </p:cNvSpPr>
              <p:nvPr/>
            </p:nvSpPr>
            <p:spPr bwMode="auto">
              <a:xfrm>
                <a:off x="1016" y="1431"/>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204" name="Oval 2708"/>
              <p:cNvSpPr>
                <a:spLocks noChangeArrowheads="1"/>
              </p:cNvSpPr>
              <p:nvPr/>
            </p:nvSpPr>
            <p:spPr bwMode="auto">
              <a:xfrm>
                <a:off x="1119"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205" name="Oval 2709"/>
              <p:cNvSpPr>
                <a:spLocks noChangeArrowheads="1"/>
              </p:cNvSpPr>
              <p:nvPr/>
            </p:nvSpPr>
            <p:spPr bwMode="auto">
              <a:xfrm>
                <a:off x="1181"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06" name="Oval 2710"/>
              <p:cNvSpPr>
                <a:spLocks noChangeArrowheads="1"/>
              </p:cNvSpPr>
              <p:nvPr/>
            </p:nvSpPr>
            <p:spPr bwMode="auto">
              <a:xfrm>
                <a:off x="1078"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07" name="Oval 2711"/>
              <p:cNvSpPr>
                <a:spLocks noChangeArrowheads="1"/>
              </p:cNvSpPr>
              <p:nvPr/>
            </p:nvSpPr>
            <p:spPr bwMode="auto">
              <a:xfrm>
                <a:off x="1099" y="152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208" name="Oval 2712"/>
              <p:cNvSpPr>
                <a:spLocks noChangeArrowheads="1"/>
              </p:cNvSpPr>
              <p:nvPr/>
            </p:nvSpPr>
            <p:spPr bwMode="auto">
              <a:xfrm>
                <a:off x="1078"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09" name="Oval 2713"/>
              <p:cNvSpPr>
                <a:spLocks noChangeArrowheads="1"/>
              </p:cNvSpPr>
              <p:nvPr/>
            </p:nvSpPr>
            <p:spPr bwMode="auto">
              <a:xfrm>
                <a:off x="1181"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10" name="Oval 2714"/>
              <p:cNvSpPr>
                <a:spLocks noChangeArrowheads="1"/>
              </p:cNvSpPr>
              <p:nvPr/>
            </p:nvSpPr>
            <p:spPr bwMode="auto">
              <a:xfrm>
                <a:off x="1201"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11" name="Oval 2715"/>
              <p:cNvSpPr>
                <a:spLocks noChangeArrowheads="1"/>
              </p:cNvSpPr>
              <p:nvPr/>
            </p:nvSpPr>
            <p:spPr bwMode="auto">
              <a:xfrm>
                <a:off x="1140" y="141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212" name="Oval 2716"/>
              <p:cNvSpPr>
                <a:spLocks noChangeArrowheads="1"/>
              </p:cNvSpPr>
              <p:nvPr/>
            </p:nvSpPr>
            <p:spPr bwMode="auto">
              <a:xfrm>
                <a:off x="1037"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213" name="Oval 2717"/>
              <p:cNvSpPr>
                <a:spLocks noChangeArrowheads="1"/>
              </p:cNvSpPr>
              <p:nvPr/>
            </p:nvSpPr>
            <p:spPr bwMode="auto">
              <a:xfrm>
                <a:off x="1140" y="1295"/>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214" name="Oval 2718"/>
              <p:cNvSpPr>
                <a:spLocks noChangeArrowheads="1"/>
              </p:cNvSpPr>
              <p:nvPr/>
            </p:nvSpPr>
            <p:spPr bwMode="auto">
              <a:xfrm>
                <a:off x="1119"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15" name="Oval 2719"/>
              <p:cNvSpPr>
                <a:spLocks noChangeArrowheads="1"/>
              </p:cNvSpPr>
              <p:nvPr/>
            </p:nvSpPr>
            <p:spPr bwMode="auto">
              <a:xfrm>
                <a:off x="1160"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216" name="Oval 2720"/>
              <p:cNvSpPr>
                <a:spLocks noChangeArrowheads="1"/>
              </p:cNvSpPr>
              <p:nvPr/>
            </p:nvSpPr>
            <p:spPr bwMode="auto">
              <a:xfrm>
                <a:off x="1058"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217" name="Oval 2721"/>
              <p:cNvSpPr>
                <a:spLocks noChangeArrowheads="1"/>
              </p:cNvSpPr>
              <p:nvPr/>
            </p:nvSpPr>
            <p:spPr bwMode="auto">
              <a:xfrm>
                <a:off x="1099"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18" name="Oval 2722"/>
              <p:cNvSpPr>
                <a:spLocks noChangeArrowheads="1"/>
              </p:cNvSpPr>
              <p:nvPr/>
            </p:nvSpPr>
            <p:spPr bwMode="auto">
              <a:xfrm>
                <a:off x="1140" y="154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219" name="Oval 2723"/>
              <p:cNvSpPr>
                <a:spLocks noChangeArrowheads="1"/>
              </p:cNvSpPr>
              <p:nvPr/>
            </p:nvSpPr>
            <p:spPr bwMode="auto">
              <a:xfrm>
                <a:off x="1181"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220" name="Oval 2724"/>
              <p:cNvSpPr>
                <a:spLocks noChangeArrowheads="1"/>
              </p:cNvSpPr>
              <p:nvPr/>
            </p:nvSpPr>
            <p:spPr bwMode="auto">
              <a:xfrm>
                <a:off x="1160"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21" name="Oval 2725"/>
              <p:cNvSpPr>
                <a:spLocks noChangeArrowheads="1"/>
              </p:cNvSpPr>
              <p:nvPr/>
            </p:nvSpPr>
            <p:spPr bwMode="auto">
              <a:xfrm>
                <a:off x="1058" y="148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222" name="Oval 2726"/>
              <p:cNvSpPr>
                <a:spLocks noChangeArrowheads="1"/>
              </p:cNvSpPr>
              <p:nvPr/>
            </p:nvSpPr>
            <p:spPr bwMode="auto">
              <a:xfrm>
                <a:off x="1047" y="175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23" name="Oval 2727"/>
              <p:cNvSpPr>
                <a:spLocks noChangeArrowheads="1"/>
              </p:cNvSpPr>
              <p:nvPr/>
            </p:nvSpPr>
            <p:spPr bwMode="auto">
              <a:xfrm>
                <a:off x="986" y="1777"/>
                <a:ext cx="40"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224" name="Oval 2728"/>
              <p:cNvSpPr>
                <a:spLocks noChangeArrowheads="1"/>
              </p:cNvSpPr>
              <p:nvPr/>
            </p:nvSpPr>
            <p:spPr bwMode="auto">
              <a:xfrm>
                <a:off x="986" y="169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25" name="Oval 2729"/>
              <p:cNvSpPr>
                <a:spLocks noChangeArrowheads="1"/>
              </p:cNvSpPr>
              <p:nvPr/>
            </p:nvSpPr>
            <p:spPr bwMode="auto">
              <a:xfrm>
                <a:off x="1068"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226" name="Oval 2730"/>
              <p:cNvSpPr>
                <a:spLocks noChangeArrowheads="1"/>
              </p:cNvSpPr>
              <p:nvPr/>
            </p:nvSpPr>
            <p:spPr bwMode="auto">
              <a:xfrm>
                <a:off x="1026" y="181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27" name="Oval 2731"/>
              <p:cNvSpPr>
                <a:spLocks noChangeArrowheads="1"/>
              </p:cNvSpPr>
              <p:nvPr/>
            </p:nvSpPr>
            <p:spPr bwMode="auto">
              <a:xfrm>
                <a:off x="945" y="181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228" name="Oval 2732"/>
              <p:cNvSpPr>
                <a:spLocks noChangeArrowheads="1"/>
              </p:cNvSpPr>
              <p:nvPr/>
            </p:nvSpPr>
            <p:spPr bwMode="auto">
              <a:xfrm>
                <a:off x="986" y="1854"/>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229" name="Oval 2733"/>
              <p:cNvSpPr>
                <a:spLocks noChangeArrowheads="1"/>
              </p:cNvSpPr>
              <p:nvPr/>
            </p:nvSpPr>
            <p:spPr bwMode="auto">
              <a:xfrm>
                <a:off x="96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30" name="Oval 2734"/>
              <p:cNvSpPr>
                <a:spLocks noChangeArrowheads="1"/>
              </p:cNvSpPr>
              <p:nvPr/>
            </p:nvSpPr>
            <p:spPr bwMode="auto">
              <a:xfrm>
                <a:off x="924"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31" name="Oval 2735"/>
              <p:cNvSpPr>
                <a:spLocks noChangeArrowheads="1"/>
              </p:cNvSpPr>
              <p:nvPr/>
            </p:nvSpPr>
            <p:spPr bwMode="auto">
              <a:xfrm>
                <a:off x="1026" y="1660"/>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232" name="Oval 2736"/>
              <p:cNvSpPr>
                <a:spLocks noChangeArrowheads="1"/>
              </p:cNvSpPr>
              <p:nvPr/>
            </p:nvSpPr>
            <p:spPr bwMode="auto">
              <a:xfrm>
                <a:off x="945" y="173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33" name="Oval 2737"/>
              <p:cNvSpPr>
                <a:spLocks noChangeArrowheads="1"/>
              </p:cNvSpPr>
              <p:nvPr/>
            </p:nvSpPr>
            <p:spPr bwMode="auto">
              <a:xfrm>
                <a:off x="924"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34" name="Oval 2738"/>
              <p:cNvSpPr>
                <a:spLocks noChangeArrowheads="1"/>
              </p:cNvSpPr>
              <p:nvPr/>
            </p:nvSpPr>
            <p:spPr bwMode="auto">
              <a:xfrm>
                <a:off x="945"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35" name="Oval 2739"/>
              <p:cNvSpPr>
                <a:spLocks noChangeArrowheads="1"/>
              </p:cNvSpPr>
              <p:nvPr/>
            </p:nvSpPr>
            <p:spPr bwMode="auto">
              <a:xfrm>
                <a:off x="965" y="1602"/>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36" name="Oval 2740"/>
              <p:cNvSpPr>
                <a:spLocks noChangeArrowheads="1"/>
              </p:cNvSpPr>
              <p:nvPr/>
            </p:nvSpPr>
            <p:spPr bwMode="auto">
              <a:xfrm>
                <a:off x="986" y="1582"/>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237" name="Oval 2741"/>
              <p:cNvSpPr>
                <a:spLocks noChangeArrowheads="1"/>
              </p:cNvSpPr>
              <p:nvPr/>
            </p:nvSpPr>
            <p:spPr bwMode="auto">
              <a:xfrm>
                <a:off x="903" y="1718"/>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238" name="Oval 2742"/>
              <p:cNvSpPr>
                <a:spLocks noChangeArrowheads="1"/>
              </p:cNvSpPr>
              <p:nvPr/>
            </p:nvSpPr>
            <p:spPr bwMode="auto">
              <a:xfrm>
                <a:off x="1006" y="1738"/>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239" name="Oval 2743"/>
              <p:cNvSpPr>
                <a:spLocks noChangeArrowheads="1"/>
              </p:cNvSpPr>
              <p:nvPr/>
            </p:nvSpPr>
            <p:spPr bwMode="auto">
              <a:xfrm>
                <a:off x="1068" y="166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40" name="Oval 2744"/>
              <p:cNvSpPr>
                <a:spLocks noChangeArrowheads="1"/>
              </p:cNvSpPr>
              <p:nvPr/>
            </p:nvSpPr>
            <p:spPr bwMode="auto">
              <a:xfrm>
                <a:off x="965" y="167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41" name="Oval 2745"/>
              <p:cNvSpPr>
                <a:spLocks noChangeArrowheads="1"/>
              </p:cNvSpPr>
              <p:nvPr/>
            </p:nvSpPr>
            <p:spPr bwMode="auto">
              <a:xfrm>
                <a:off x="986" y="1815"/>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242" name="Oval 2746"/>
              <p:cNvSpPr>
                <a:spLocks noChangeArrowheads="1"/>
              </p:cNvSpPr>
              <p:nvPr/>
            </p:nvSpPr>
            <p:spPr bwMode="auto">
              <a:xfrm>
                <a:off x="965" y="1777"/>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43" name="Oval 2747"/>
              <p:cNvSpPr>
                <a:spLocks noChangeArrowheads="1"/>
              </p:cNvSpPr>
              <p:nvPr/>
            </p:nvSpPr>
            <p:spPr bwMode="auto">
              <a:xfrm>
                <a:off x="1068" y="179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44" name="Oval 2748"/>
              <p:cNvSpPr>
                <a:spLocks noChangeArrowheads="1"/>
              </p:cNvSpPr>
              <p:nvPr/>
            </p:nvSpPr>
            <p:spPr bwMode="auto">
              <a:xfrm>
                <a:off x="1088" y="173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45" name="Oval 2749"/>
              <p:cNvSpPr>
                <a:spLocks noChangeArrowheads="1"/>
              </p:cNvSpPr>
              <p:nvPr/>
            </p:nvSpPr>
            <p:spPr bwMode="auto">
              <a:xfrm>
                <a:off x="1026" y="169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246" name="Oval 2750"/>
              <p:cNvSpPr>
                <a:spLocks noChangeArrowheads="1"/>
              </p:cNvSpPr>
              <p:nvPr/>
            </p:nvSpPr>
            <p:spPr bwMode="auto">
              <a:xfrm>
                <a:off x="924" y="164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247" name="Oval 2751"/>
              <p:cNvSpPr>
                <a:spLocks noChangeArrowheads="1"/>
              </p:cNvSpPr>
              <p:nvPr/>
            </p:nvSpPr>
            <p:spPr bwMode="auto">
              <a:xfrm>
                <a:off x="1026" y="1582"/>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248" name="Oval 2752"/>
              <p:cNvSpPr>
                <a:spLocks noChangeArrowheads="1"/>
              </p:cNvSpPr>
              <p:nvPr/>
            </p:nvSpPr>
            <p:spPr bwMode="auto">
              <a:xfrm>
                <a:off x="1006" y="162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49" name="Oval 2753"/>
              <p:cNvSpPr>
                <a:spLocks noChangeArrowheads="1"/>
              </p:cNvSpPr>
              <p:nvPr/>
            </p:nvSpPr>
            <p:spPr bwMode="auto">
              <a:xfrm>
                <a:off x="1047" y="162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250" name="Oval 2754"/>
              <p:cNvSpPr>
                <a:spLocks noChangeArrowheads="1"/>
              </p:cNvSpPr>
              <p:nvPr/>
            </p:nvSpPr>
            <p:spPr bwMode="auto">
              <a:xfrm>
                <a:off x="945" y="169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251" name="Oval 2755"/>
              <p:cNvSpPr>
                <a:spLocks noChangeArrowheads="1"/>
              </p:cNvSpPr>
              <p:nvPr/>
            </p:nvSpPr>
            <p:spPr bwMode="auto">
              <a:xfrm>
                <a:off x="986" y="1738"/>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52" name="Oval 2756"/>
              <p:cNvSpPr>
                <a:spLocks noChangeArrowheads="1"/>
              </p:cNvSpPr>
              <p:nvPr/>
            </p:nvSpPr>
            <p:spPr bwMode="auto">
              <a:xfrm>
                <a:off x="1026" y="1835"/>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253" name="Oval 2757"/>
              <p:cNvSpPr>
                <a:spLocks noChangeArrowheads="1"/>
              </p:cNvSpPr>
              <p:nvPr/>
            </p:nvSpPr>
            <p:spPr bwMode="auto">
              <a:xfrm>
                <a:off x="1068" y="173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254" name="Oval 2758"/>
              <p:cNvSpPr>
                <a:spLocks noChangeArrowheads="1"/>
              </p:cNvSpPr>
              <p:nvPr/>
            </p:nvSpPr>
            <p:spPr bwMode="auto">
              <a:xfrm>
                <a:off x="1047" y="164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55" name="Oval 2759"/>
              <p:cNvSpPr>
                <a:spLocks noChangeArrowheads="1"/>
              </p:cNvSpPr>
              <p:nvPr/>
            </p:nvSpPr>
            <p:spPr bwMode="auto">
              <a:xfrm>
                <a:off x="945" y="177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256" name="Oval 2760"/>
              <p:cNvSpPr>
                <a:spLocks noChangeArrowheads="1"/>
              </p:cNvSpPr>
              <p:nvPr/>
            </p:nvSpPr>
            <p:spPr bwMode="auto">
              <a:xfrm>
                <a:off x="1273" y="17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57" name="Oval 2761"/>
              <p:cNvSpPr>
                <a:spLocks noChangeArrowheads="1"/>
              </p:cNvSpPr>
              <p:nvPr/>
            </p:nvSpPr>
            <p:spPr bwMode="auto">
              <a:xfrm>
                <a:off x="1212" y="17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258" name="Oval 2762"/>
              <p:cNvSpPr>
                <a:spLocks noChangeArrowheads="1"/>
              </p:cNvSpPr>
              <p:nvPr/>
            </p:nvSpPr>
            <p:spPr bwMode="auto">
              <a:xfrm>
                <a:off x="1212" y="165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59" name="Oval 2763"/>
              <p:cNvSpPr>
                <a:spLocks noChangeArrowheads="1"/>
              </p:cNvSpPr>
              <p:nvPr/>
            </p:nvSpPr>
            <p:spPr bwMode="auto">
              <a:xfrm>
                <a:off x="1294"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260" name="Oval 2764"/>
              <p:cNvSpPr>
                <a:spLocks noChangeArrowheads="1"/>
              </p:cNvSpPr>
              <p:nvPr/>
            </p:nvSpPr>
            <p:spPr bwMode="auto">
              <a:xfrm>
                <a:off x="1253" y="176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61" name="Oval 2765"/>
              <p:cNvSpPr>
                <a:spLocks noChangeArrowheads="1"/>
              </p:cNvSpPr>
              <p:nvPr/>
            </p:nvSpPr>
            <p:spPr bwMode="auto">
              <a:xfrm>
                <a:off x="1171" y="1768"/>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262" name="Oval 2766"/>
              <p:cNvSpPr>
                <a:spLocks noChangeArrowheads="1"/>
              </p:cNvSpPr>
              <p:nvPr/>
            </p:nvSpPr>
            <p:spPr bwMode="auto">
              <a:xfrm>
                <a:off x="1212" y="1807"/>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263" name="Oval 2767"/>
              <p:cNvSpPr>
                <a:spLocks noChangeArrowheads="1"/>
              </p:cNvSpPr>
              <p:nvPr/>
            </p:nvSpPr>
            <p:spPr bwMode="auto">
              <a:xfrm>
                <a:off x="1191" y="1593"/>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64" name="Oval 2768"/>
              <p:cNvSpPr>
                <a:spLocks noChangeArrowheads="1"/>
              </p:cNvSpPr>
              <p:nvPr/>
            </p:nvSpPr>
            <p:spPr bwMode="auto">
              <a:xfrm>
                <a:off x="1150" y="1631"/>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65" name="Oval 2769"/>
              <p:cNvSpPr>
                <a:spLocks noChangeArrowheads="1"/>
              </p:cNvSpPr>
              <p:nvPr/>
            </p:nvSpPr>
            <p:spPr bwMode="auto">
              <a:xfrm>
                <a:off x="1253" y="1612"/>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266" name="Oval 2770"/>
              <p:cNvSpPr>
                <a:spLocks noChangeArrowheads="1"/>
              </p:cNvSpPr>
              <p:nvPr/>
            </p:nvSpPr>
            <p:spPr bwMode="auto">
              <a:xfrm>
                <a:off x="1171"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67" name="Oval 2771"/>
              <p:cNvSpPr>
                <a:spLocks noChangeArrowheads="1"/>
              </p:cNvSpPr>
              <p:nvPr/>
            </p:nvSpPr>
            <p:spPr bwMode="auto">
              <a:xfrm>
                <a:off x="1150" y="17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68" name="Oval 2772"/>
              <p:cNvSpPr>
                <a:spLocks noChangeArrowheads="1"/>
              </p:cNvSpPr>
              <p:nvPr/>
            </p:nvSpPr>
            <p:spPr bwMode="auto">
              <a:xfrm>
                <a:off x="1171"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69" name="Oval 2773"/>
              <p:cNvSpPr>
                <a:spLocks noChangeArrowheads="1"/>
              </p:cNvSpPr>
              <p:nvPr/>
            </p:nvSpPr>
            <p:spPr bwMode="auto">
              <a:xfrm>
                <a:off x="1191" y="155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70" name="Oval 2774"/>
              <p:cNvSpPr>
                <a:spLocks noChangeArrowheads="1"/>
              </p:cNvSpPr>
              <p:nvPr/>
            </p:nvSpPr>
            <p:spPr bwMode="auto">
              <a:xfrm>
                <a:off x="1212" y="15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271" name="Oval 2775"/>
              <p:cNvSpPr>
                <a:spLocks noChangeArrowheads="1"/>
              </p:cNvSpPr>
              <p:nvPr/>
            </p:nvSpPr>
            <p:spPr bwMode="auto">
              <a:xfrm>
                <a:off x="1130" y="167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272" name="Oval 2776"/>
              <p:cNvSpPr>
                <a:spLocks noChangeArrowheads="1"/>
              </p:cNvSpPr>
              <p:nvPr/>
            </p:nvSpPr>
            <p:spPr bwMode="auto">
              <a:xfrm>
                <a:off x="1233" y="1690"/>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273" name="Oval 2777"/>
              <p:cNvSpPr>
                <a:spLocks noChangeArrowheads="1"/>
              </p:cNvSpPr>
              <p:nvPr/>
            </p:nvSpPr>
            <p:spPr bwMode="auto">
              <a:xfrm>
                <a:off x="1294" y="161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74" name="Oval 2778"/>
              <p:cNvSpPr>
                <a:spLocks noChangeArrowheads="1"/>
              </p:cNvSpPr>
              <p:nvPr/>
            </p:nvSpPr>
            <p:spPr bwMode="auto">
              <a:xfrm>
                <a:off x="1191" y="1631"/>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75" name="Oval 2779"/>
              <p:cNvSpPr>
                <a:spLocks noChangeArrowheads="1"/>
              </p:cNvSpPr>
              <p:nvPr/>
            </p:nvSpPr>
            <p:spPr bwMode="auto">
              <a:xfrm>
                <a:off x="1212" y="17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276" name="Oval 2780"/>
              <p:cNvSpPr>
                <a:spLocks noChangeArrowheads="1"/>
              </p:cNvSpPr>
              <p:nvPr/>
            </p:nvSpPr>
            <p:spPr bwMode="auto">
              <a:xfrm>
                <a:off x="1191" y="1729"/>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77" name="Oval 2781"/>
              <p:cNvSpPr>
                <a:spLocks noChangeArrowheads="1"/>
              </p:cNvSpPr>
              <p:nvPr/>
            </p:nvSpPr>
            <p:spPr bwMode="auto">
              <a:xfrm>
                <a:off x="1294" y="174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78" name="Oval 2782"/>
              <p:cNvSpPr>
                <a:spLocks noChangeArrowheads="1"/>
              </p:cNvSpPr>
              <p:nvPr/>
            </p:nvSpPr>
            <p:spPr bwMode="auto">
              <a:xfrm>
                <a:off x="1314" y="169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79" name="Oval 2783"/>
              <p:cNvSpPr>
                <a:spLocks noChangeArrowheads="1"/>
              </p:cNvSpPr>
              <p:nvPr/>
            </p:nvSpPr>
            <p:spPr bwMode="auto">
              <a:xfrm>
                <a:off x="1253" y="1651"/>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280" name="Oval 2784"/>
              <p:cNvSpPr>
                <a:spLocks noChangeArrowheads="1"/>
              </p:cNvSpPr>
              <p:nvPr/>
            </p:nvSpPr>
            <p:spPr bwMode="auto">
              <a:xfrm>
                <a:off x="1150" y="1593"/>
                <a:ext cx="41"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281" name="Oval 2785"/>
              <p:cNvSpPr>
                <a:spLocks noChangeArrowheads="1"/>
              </p:cNvSpPr>
              <p:nvPr/>
            </p:nvSpPr>
            <p:spPr bwMode="auto">
              <a:xfrm>
                <a:off x="1253" y="153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282" name="Oval 2786"/>
              <p:cNvSpPr>
                <a:spLocks noChangeArrowheads="1"/>
              </p:cNvSpPr>
              <p:nvPr/>
            </p:nvSpPr>
            <p:spPr bwMode="auto">
              <a:xfrm>
                <a:off x="1233" y="1573"/>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83" name="Oval 2787"/>
              <p:cNvSpPr>
                <a:spLocks noChangeArrowheads="1"/>
              </p:cNvSpPr>
              <p:nvPr/>
            </p:nvSpPr>
            <p:spPr bwMode="auto">
              <a:xfrm>
                <a:off x="1273" y="157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284" name="Oval 2788"/>
              <p:cNvSpPr>
                <a:spLocks noChangeArrowheads="1"/>
              </p:cNvSpPr>
              <p:nvPr/>
            </p:nvSpPr>
            <p:spPr bwMode="auto">
              <a:xfrm>
                <a:off x="1171" y="165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285" name="Oval 2789"/>
              <p:cNvSpPr>
                <a:spLocks noChangeArrowheads="1"/>
              </p:cNvSpPr>
              <p:nvPr/>
            </p:nvSpPr>
            <p:spPr bwMode="auto">
              <a:xfrm>
                <a:off x="1212" y="169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86" name="Oval 2790"/>
              <p:cNvSpPr>
                <a:spLocks noChangeArrowheads="1"/>
              </p:cNvSpPr>
              <p:nvPr/>
            </p:nvSpPr>
            <p:spPr bwMode="auto">
              <a:xfrm>
                <a:off x="1253" y="178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287" name="Oval 2791"/>
              <p:cNvSpPr>
                <a:spLocks noChangeArrowheads="1"/>
              </p:cNvSpPr>
              <p:nvPr/>
            </p:nvSpPr>
            <p:spPr bwMode="auto">
              <a:xfrm>
                <a:off x="1294" y="169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288" name="Oval 2792"/>
              <p:cNvSpPr>
                <a:spLocks noChangeArrowheads="1"/>
              </p:cNvSpPr>
              <p:nvPr/>
            </p:nvSpPr>
            <p:spPr bwMode="auto">
              <a:xfrm>
                <a:off x="1273" y="159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89" name="Oval 2793"/>
              <p:cNvSpPr>
                <a:spLocks noChangeArrowheads="1"/>
              </p:cNvSpPr>
              <p:nvPr/>
            </p:nvSpPr>
            <p:spPr bwMode="auto">
              <a:xfrm>
                <a:off x="1171" y="172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290" name="Oval 2794"/>
              <p:cNvSpPr>
                <a:spLocks noChangeArrowheads="1"/>
              </p:cNvSpPr>
              <p:nvPr/>
            </p:nvSpPr>
            <p:spPr bwMode="auto">
              <a:xfrm>
                <a:off x="1330" y="156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91" name="Oval 2795"/>
              <p:cNvSpPr>
                <a:spLocks noChangeArrowheads="1"/>
              </p:cNvSpPr>
              <p:nvPr/>
            </p:nvSpPr>
            <p:spPr bwMode="auto">
              <a:xfrm>
                <a:off x="1268" y="1585"/>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292" name="Oval 2796"/>
              <p:cNvSpPr>
                <a:spLocks noChangeArrowheads="1"/>
              </p:cNvSpPr>
              <p:nvPr/>
            </p:nvSpPr>
            <p:spPr bwMode="auto">
              <a:xfrm>
                <a:off x="1268" y="150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93" name="Oval 2797"/>
              <p:cNvSpPr>
                <a:spLocks noChangeArrowheads="1"/>
              </p:cNvSpPr>
              <p:nvPr/>
            </p:nvSpPr>
            <p:spPr bwMode="auto">
              <a:xfrm>
                <a:off x="1350" y="1507"/>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294" name="Oval 2798"/>
              <p:cNvSpPr>
                <a:spLocks noChangeArrowheads="1"/>
              </p:cNvSpPr>
              <p:nvPr/>
            </p:nvSpPr>
            <p:spPr bwMode="auto">
              <a:xfrm>
                <a:off x="1309" y="16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95" name="Oval 2799"/>
              <p:cNvSpPr>
                <a:spLocks noChangeArrowheads="1"/>
              </p:cNvSpPr>
              <p:nvPr/>
            </p:nvSpPr>
            <p:spPr bwMode="auto">
              <a:xfrm>
                <a:off x="1227" y="16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296" name="Oval 2800"/>
              <p:cNvSpPr>
                <a:spLocks noChangeArrowheads="1"/>
              </p:cNvSpPr>
              <p:nvPr/>
            </p:nvSpPr>
            <p:spPr bwMode="auto">
              <a:xfrm>
                <a:off x="1268" y="166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297" name="Oval 2801"/>
              <p:cNvSpPr>
                <a:spLocks noChangeArrowheads="1"/>
              </p:cNvSpPr>
              <p:nvPr/>
            </p:nvSpPr>
            <p:spPr bwMode="auto">
              <a:xfrm>
                <a:off x="1248"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98" name="Oval 2802"/>
              <p:cNvSpPr>
                <a:spLocks noChangeArrowheads="1"/>
              </p:cNvSpPr>
              <p:nvPr/>
            </p:nvSpPr>
            <p:spPr bwMode="auto">
              <a:xfrm>
                <a:off x="1207"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299" name="Oval 2803"/>
              <p:cNvSpPr>
                <a:spLocks noChangeArrowheads="1"/>
              </p:cNvSpPr>
              <p:nvPr/>
            </p:nvSpPr>
            <p:spPr bwMode="auto">
              <a:xfrm>
                <a:off x="1309" y="146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300" name="Oval 2804"/>
              <p:cNvSpPr>
                <a:spLocks noChangeArrowheads="1"/>
              </p:cNvSpPr>
              <p:nvPr/>
            </p:nvSpPr>
            <p:spPr bwMode="auto">
              <a:xfrm>
                <a:off x="1227"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01" name="Oval 2805"/>
              <p:cNvSpPr>
                <a:spLocks noChangeArrowheads="1"/>
              </p:cNvSpPr>
              <p:nvPr/>
            </p:nvSpPr>
            <p:spPr bwMode="auto">
              <a:xfrm>
                <a:off x="1207"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02" name="Oval 2806"/>
              <p:cNvSpPr>
                <a:spLocks noChangeArrowheads="1"/>
              </p:cNvSpPr>
              <p:nvPr/>
            </p:nvSpPr>
            <p:spPr bwMode="auto">
              <a:xfrm>
                <a:off x="1227"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03" name="Oval 2807"/>
              <p:cNvSpPr>
                <a:spLocks noChangeArrowheads="1"/>
              </p:cNvSpPr>
              <p:nvPr/>
            </p:nvSpPr>
            <p:spPr bwMode="auto">
              <a:xfrm>
                <a:off x="1248" y="141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04" name="Oval 2808"/>
              <p:cNvSpPr>
                <a:spLocks noChangeArrowheads="1"/>
              </p:cNvSpPr>
              <p:nvPr/>
            </p:nvSpPr>
            <p:spPr bwMode="auto">
              <a:xfrm>
                <a:off x="1268" y="1391"/>
                <a:ext cx="41" cy="38"/>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305" name="Oval 2809"/>
              <p:cNvSpPr>
                <a:spLocks noChangeArrowheads="1"/>
              </p:cNvSpPr>
              <p:nvPr/>
            </p:nvSpPr>
            <p:spPr bwMode="auto">
              <a:xfrm>
                <a:off x="1186" y="1527"/>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306" name="Oval 2810"/>
              <p:cNvSpPr>
                <a:spLocks noChangeArrowheads="1"/>
              </p:cNvSpPr>
              <p:nvPr/>
            </p:nvSpPr>
            <p:spPr bwMode="auto">
              <a:xfrm>
                <a:off x="1289" y="1546"/>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307" name="Oval 2811"/>
              <p:cNvSpPr>
                <a:spLocks noChangeArrowheads="1"/>
              </p:cNvSpPr>
              <p:nvPr/>
            </p:nvSpPr>
            <p:spPr bwMode="auto">
              <a:xfrm>
                <a:off x="1350" y="146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08" name="Oval 2812"/>
              <p:cNvSpPr>
                <a:spLocks noChangeArrowheads="1"/>
              </p:cNvSpPr>
              <p:nvPr/>
            </p:nvSpPr>
            <p:spPr bwMode="auto">
              <a:xfrm>
                <a:off x="1248" y="14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09" name="Oval 2813"/>
              <p:cNvSpPr>
                <a:spLocks noChangeArrowheads="1"/>
              </p:cNvSpPr>
              <p:nvPr/>
            </p:nvSpPr>
            <p:spPr bwMode="auto">
              <a:xfrm>
                <a:off x="1268" y="1624"/>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310" name="Oval 2814"/>
              <p:cNvSpPr>
                <a:spLocks noChangeArrowheads="1"/>
              </p:cNvSpPr>
              <p:nvPr/>
            </p:nvSpPr>
            <p:spPr bwMode="auto">
              <a:xfrm>
                <a:off x="1248" y="1585"/>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11" name="Oval 2815"/>
              <p:cNvSpPr>
                <a:spLocks noChangeArrowheads="1"/>
              </p:cNvSpPr>
              <p:nvPr/>
            </p:nvSpPr>
            <p:spPr bwMode="auto">
              <a:xfrm>
                <a:off x="1350" y="1605"/>
                <a:ext cx="42"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12" name="Oval 2816"/>
              <p:cNvSpPr>
                <a:spLocks noChangeArrowheads="1"/>
              </p:cNvSpPr>
              <p:nvPr/>
            </p:nvSpPr>
            <p:spPr bwMode="auto">
              <a:xfrm>
                <a:off x="1371"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13" name="Oval 2817"/>
              <p:cNvSpPr>
                <a:spLocks noChangeArrowheads="1"/>
              </p:cNvSpPr>
              <p:nvPr/>
            </p:nvSpPr>
            <p:spPr bwMode="auto">
              <a:xfrm>
                <a:off x="1309" y="150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314" name="Oval 2818"/>
              <p:cNvSpPr>
                <a:spLocks noChangeArrowheads="1"/>
              </p:cNvSpPr>
              <p:nvPr/>
            </p:nvSpPr>
            <p:spPr bwMode="auto">
              <a:xfrm>
                <a:off x="1207" y="1449"/>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315" name="Oval 2819"/>
              <p:cNvSpPr>
                <a:spLocks noChangeArrowheads="1"/>
              </p:cNvSpPr>
              <p:nvPr/>
            </p:nvSpPr>
            <p:spPr bwMode="auto">
              <a:xfrm>
                <a:off x="1309" y="1391"/>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316" name="Oval 2820"/>
              <p:cNvSpPr>
                <a:spLocks noChangeArrowheads="1"/>
              </p:cNvSpPr>
              <p:nvPr/>
            </p:nvSpPr>
            <p:spPr bwMode="auto">
              <a:xfrm>
                <a:off x="1289" y="142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17" name="Oval 2821"/>
              <p:cNvSpPr>
                <a:spLocks noChangeArrowheads="1"/>
              </p:cNvSpPr>
              <p:nvPr/>
            </p:nvSpPr>
            <p:spPr bwMode="auto">
              <a:xfrm>
                <a:off x="1330" y="1429"/>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318" name="Oval 2822"/>
              <p:cNvSpPr>
                <a:spLocks noChangeArrowheads="1"/>
              </p:cNvSpPr>
              <p:nvPr/>
            </p:nvSpPr>
            <p:spPr bwMode="auto">
              <a:xfrm>
                <a:off x="1227" y="150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319" name="Oval 2823"/>
              <p:cNvSpPr>
                <a:spLocks noChangeArrowheads="1"/>
              </p:cNvSpPr>
              <p:nvPr/>
            </p:nvSpPr>
            <p:spPr bwMode="auto">
              <a:xfrm>
                <a:off x="1268" y="1546"/>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20" name="Oval 2824"/>
              <p:cNvSpPr>
                <a:spLocks noChangeArrowheads="1"/>
              </p:cNvSpPr>
              <p:nvPr/>
            </p:nvSpPr>
            <p:spPr bwMode="auto">
              <a:xfrm>
                <a:off x="1309" y="164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321" name="Oval 2825"/>
              <p:cNvSpPr>
                <a:spLocks noChangeArrowheads="1"/>
              </p:cNvSpPr>
              <p:nvPr/>
            </p:nvSpPr>
            <p:spPr bwMode="auto">
              <a:xfrm>
                <a:off x="1350" y="1546"/>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322" name="Oval 2826"/>
              <p:cNvSpPr>
                <a:spLocks noChangeArrowheads="1"/>
              </p:cNvSpPr>
              <p:nvPr/>
            </p:nvSpPr>
            <p:spPr bwMode="auto">
              <a:xfrm>
                <a:off x="1330" y="14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23" name="Oval 2827"/>
              <p:cNvSpPr>
                <a:spLocks noChangeArrowheads="1"/>
              </p:cNvSpPr>
              <p:nvPr/>
            </p:nvSpPr>
            <p:spPr bwMode="auto">
              <a:xfrm>
                <a:off x="1227" y="1585"/>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324" name="Oval 2828"/>
              <p:cNvSpPr>
                <a:spLocks noChangeArrowheads="1"/>
              </p:cNvSpPr>
              <p:nvPr/>
            </p:nvSpPr>
            <p:spPr bwMode="auto">
              <a:xfrm>
                <a:off x="1188" y="1805"/>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25" name="Oval 2829"/>
              <p:cNvSpPr>
                <a:spLocks noChangeArrowheads="1"/>
              </p:cNvSpPr>
              <p:nvPr/>
            </p:nvSpPr>
            <p:spPr bwMode="auto">
              <a:xfrm>
                <a:off x="1127" y="182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326" name="Oval 2830"/>
              <p:cNvSpPr>
                <a:spLocks noChangeArrowheads="1"/>
              </p:cNvSpPr>
              <p:nvPr/>
            </p:nvSpPr>
            <p:spPr bwMode="auto">
              <a:xfrm>
                <a:off x="1127" y="174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27" name="Oval 2831"/>
              <p:cNvSpPr>
                <a:spLocks noChangeArrowheads="1"/>
              </p:cNvSpPr>
              <p:nvPr/>
            </p:nvSpPr>
            <p:spPr bwMode="auto">
              <a:xfrm>
                <a:off x="1209"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328" name="Oval 2832"/>
              <p:cNvSpPr>
                <a:spLocks noChangeArrowheads="1"/>
              </p:cNvSpPr>
              <p:nvPr/>
            </p:nvSpPr>
            <p:spPr bwMode="auto">
              <a:xfrm>
                <a:off x="1168" y="186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29" name="Oval 2833"/>
              <p:cNvSpPr>
                <a:spLocks noChangeArrowheads="1"/>
              </p:cNvSpPr>
              <p:nvPr/>
            </p:nvSpPr>
            <p:spPr bwMode="auto">
              <a:xfrm>
                <a:off x="1086" y="186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330" name="Oval 2834"/>
              <p:cNvSpPr>
                <a:spLocks noChangeArrowheads="1"/>
              </p:cNvSpPr>
              <p:nvPr/>
            </p:nvSpPr>
            <p:spPr bwMode="auto">
              <a:xfrm>
                <a:off x="1107"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31" name="Oval 2835"/>
              <p:cNvSpPr>
                <a:spLocks noChangeArrowheads="1"/>
              </p:cNvSpPr>
              <p:nvPr/>
            </p:nvSpPr>
            <p:spPr bwMode="auto">
              <a:xfrm>
                <a:off x="1065" y="1727"/>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32" name="Oval 2836"/>
              <p:cNvSpPr>
                <a:spLocks noChangeArrowheads="1"/>
              </p:cNvSpPr>
              <p:nvPr/>
            </p:nvSpPr>
            <p:spPr bwMode="auto">
              <a:xfrm>
                <a:off x="1168" y="1708"/>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333" name="Oval 2837"/>
              <p:cNvSpPr>
                <a:spLocks noChangeArrowheads="1"/>
              </p:cNvSpPr>
              <p:nvPr/>
            </p:nvSpPr>
            <p:spPr bwMode="auto">
              <a:xfrm>
                <a:off x="1086"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34" name="Oval 2838"/>
              <p:cNvSpPr>
                <a:spLocks noChangeArrowheads="1"/>
              </p:cNvSpPr>
              <p:nvPr/>
            </p:nvSpPr>
            <p:spPr bwMode="auto">
              <a:xfrm>
                <a:off x="1065" y="1824"/>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35" name="Oval 2839"/>
              <p:cNvSpPr>
                <a:spLocks noChangeArrowheads="1"/>
              </p:cNvSpPr>
              <p:nvPr/>
            </p:nvSpPr>
            <p:spPr bwMode="auto">
              <a:xfrm>
                <a:off x="1086" y="168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36" name="Oval 2840"/>
              <p:cNvSpPr>
                <a:spLocks noChangeArrowheads="1"/>
              </p:cNvSpPr>
              <p:nvPr/>
            </p:nvSpPr>
            <p:spPr bwMode="auto">
              <a:xfrm>
                <a:off x="1107" y="164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37" name="Oval 2841"/>
              <p:cNvSpPr>
                <a:spLocks noChangeArrowheads="1"/>
              </p:cNvSpPr>
              <p:nvPr/>
            </p:nvSpPr>
            <p:spPr bwMode="auto">
              <a:xfrm>
                <a:off x="1127" y="1630"/>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338" name="Oval 2842"/>
              <p:cNvSpPr>
                <a:spLocks noChangeArrowheads="1"/>
              </p:cNvSpPr>
              <p:nvPr/>
            </p:nvSpPr>
            <p:spPr bwMode="auto">
              <a:xfrm>
                <a:off x="1045" y="1766"/>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339" name="Oval 2843"/>
              <p:cNvSpPr>
                <a:spLocks noChangeArrowheads="1"/>
              </p:cNvSpPr>
              <p:nvPr/>
            </p:nvSpPr>
            <p:spPr bwMode="auto">
              <a:xfrm>
                <a:off x="1148" y="1786"/>
                <a:ext cx="40" cy="3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340" name="Oval 2844"/>
              <p:cNvSpPr>
                <a:spLocks noChangeArrowheads="1"/>
              </p:cNvSpPr>
              <p:nvPr/>
            </p:nvSpPr>
            <p:spPr bwMode="auto">
              <a:xfrm>
                <a:off x="1209" y="1708"/>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41" name="Oval 2845"/>
              <p:cNvSpPr>
                <a:spLocks noChangeArrowheads="1"/>
              </p:cNvSpPr>
              <p:nvPr/>
            </p:nvSpPr>
            <p:spPr bwMode="auto">
              <a:xfrm>
                <a:off x="1107" y="1727"/>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42" name="Oval 2846"/>
              <p:cNvSpPr>
                <a:spLocks noChangeArrowheads="1"/>
              </p:cNvSpPr>
              <p:nvPr/>
            </p:nvSpPr>
            <p:spPr bwMode="auto">
              <a:xfrm>
                <a:off x="1127" y="1863"/>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343" name="Oval 2847"/>
              <p:cNvSpPr>
                <a:spLocks noChangeArrowheads="1"/>
              </p:cNvSpPr>
              <p:nvPr/>
            </p:nvSpPr>
            <p:spPr bwMode="auto">
              <a:xfrm>
                <a:off x="1107" y="182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44" name="Oval 2848"/>
              <p:cNvSpPr>
                <a:spLocks noChangeArrowheads="1"/>
              </p:cNvSpPr>
              <p:nvPr/>
            </p:nvSpPr>
            <p:spPr bwMode="auto">
              <a:xfrm>
                <a:off x="1209" y="184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45" name="Oval 2849"/>
              <p:cNvSpPr>
                <a:spLocks noChangeArrowheads="1"/>
              </p:cNvSpPr>
              <p:nvPr/>
            </p:nvSpPr>
            <p:spPr bwMode="auto">
              <a:xfrm>
                <a:off x="1230"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46" name="Oval 2850"/>
              <p:cNvSpPr>
                <a:spLocks noChangeArrowheads="1"/>
              </p:cNvSpPr>
              <p:nvPr/>
            </p:nvSpPr>
            <p:spPr bwMode="auto">
              <a:xfrm>
                <a:off x="1168" y="1747"/>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347" name="Oval 2851"/>
              <p:cNvSpPr>
                <a:spLocks noChangeArrowheads="1"/>
              </p:cNvSpPr>
              <p:nvPr/>
            </p:nvSpPr>
            <p:spPr bwMode="auto">
              <a:xfrm>
                <a:off x="1065" y="1688"/>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348" name="Oval 2852"/>
              <p:cNvSpPr>
                <a:spLocks noChangeArrowheads="1"/>
              </p:cNvSpPr>
              <p:nvPr/>
            </p:nvSpPr>
            <p:spPr bwMode="auto">
              <a:xfrm>
                <a:off x="1168" y="163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349" name="Oval 2853"/>
              <p:cNvSpPr>
                <a:spLocks noChangeArrowheads="1"/>
              </p:cNvSpPr>
              <p:nvPr/>
            </p:nvSpPr>
            <p:spPr bwMode="auto">
              <a:xfrm>
                <a:off x="1148" y="1669"/>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50" name="Oval 2854"/>
              <p:cNvSpPr>
                <a:spLocks noChangeArrowheads="1"/>
              </p:cNvSpPr>
              <p:nvPr/>
            </p:nvSpPr>
            <p:spPr bwMode="auto">
              <a:xfrm>
                <a:off x="1188" y="1669"/>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351" name="Oval 2855"/>
              <p:cNvSpPr>
                <a:spLocks noChangeArrowheads="1"/>
              </p:cNvSpPr>
              <p:nvPr/>
            </p:nvSpPr>
            <p:spPr bwMode="auto">
              <a:xfrm>
                <a:off x="1086" y="1747"/>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352" name="Oval 2856"/>
              <p:cNvSpPr>
                <a:spLocks noChangeArrowheads="1"/>
              </p:cNvSpPr>
              <p:nvPr/>
            </p:nvSpPr>
            <p:spPr bwMode="auto">
              <a:xfrm>
                <a:off x="1127" y="1786"/>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53" name="Oval 2857"/>
              <p:cNvSpPr>
                <a:spLocks noChangeArrowheads="1"/>
              </p:cNvSpPr>
              <p:nvPr/>
            </p:nvSpPr>
            <p:spPr bwMode="auto">
              <a:xfrm>
                <a:off x="1168" y="1883"/>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354" name="Oval 2858"/>
              <p:cNvSpPr>
                <a:spLocks noChangeArrowheads="1"/>
              </p:cNvSpPr>
              <p:nvPr/>
            </p:nvSpPr>
            <p:spPr bwMode="auto">
              <a:xfrm>
                <a:off x="1209" y="1786"/>
                <a:ext cx="41"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355" name="Oval 2859"/>
              <p:cNvSpPr>
                <a:spLocks noChangeArrowheads="1"/>
              </p:cNvSpPr>
              <p:nvPr/>
            </p:nvSpPr>
            <p:spPr bwMode="auto">
              <a:xfrm>
                <a:off x="1188" y="168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56" name="Oval 2860"/>
              <p:cNvSpPr>
                <a:spLocks noChangeArrowheads="1"/>
              </p:cNvSpPr>
              <p:nvPr/>
            </p:nvSpPr>
            <p:spPr bwMode="auto">
              <a:xfrm>
                <a:off x="1086" y="1824"/>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357" name="Oval 2861"/>
              <p:cNvSpPr>
                <a:spLocks noChangeArrowheads="1"/>
              </p:cNvSpPr>
              <p:nvPr/>
            </p:nvSpPr>
            <p:spPr bwMode="auto">
              <a:xfrm>
                <a:off x="1245" y="147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58" name="Oval 2862"/>
              <p:cNvSpPr>
                <a:spLocks noChangeArrowheads="1"/>
              </p:cNvSpPr>
              <p:nvPr/>
            </p:nvSpPr>
            <p:spPr bwMode="auto">
              <a:xfrm>
                <a:off x="1184" y="1489"/>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359" name="Oval 2863"/>
              <p:cNvSpPr>
                <a:spLocks noChangeArrowheads="1"/>
              </p:cNvSpPr>
              <p:nvPr/>
            </p:nvSpPr>
            <p:spPr bwMode="auto">
              <a:xfrm>
                <a:off x="1184" y="1411"/>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60" name="Oval 2864"/>
              <p:cNvSpPr>
                <a:spLocks noChangeArrowheads="1"/>
              </p:cNvSpPr>
              <p:nvPr/>
            </p:nvSpPr>
            <p:spPr bwMode="auto">
              <a:xfrm>
                <a:off x="1266" y="1411"/>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361" name="Oval 2865"/>
              <p:cNvSpPr>
                <a:spLocks noChangeArrowheads="1"/>
              </p:cNvSpPr>
              <p:nvPr/>
            </p:nvSpPr>
            <p:spPr bwMode="auto">
              <a:xfrm>
                <a:off x="1224" y="1528"/>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62" name="Oval 2866"/>
              <p:cNvSpPr>
                <a:spLocks noChangeArrowheads="1"/>
              </p:cNvSpPr>
              <p:nvPr/>
            </p:nvSpPr>
            <p:spPr bwMode="auto">
              <a:xfrm>
                <a:off x="1142" y="152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363" name="Oval 2867"/>
              <p:cNvSpPr>
                <a:spLocks noChangeArrowheads="1"/>
              </p:cNvSpPr>
              <p:nvPr/>
            </p:nvSpPr>
            <p:spPr bwMode="auto">
              <a:xfrm>
                <a:off x="1184" y="1567"/>
                <a:ext cx="40"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364" name="Oval 2868"/>
              <p:cNvSpPr>
                <a:spLocks noChangeArrowheads="1"/>
              </p:cNvSpPr>
              <p:nvPr/>
            </p:nvSpPr>
            <p:spPr bwMode="auto">
              <a:xfrm>
                <a:off x="1163"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65" name="Oval 2869"/>
              <p:cNvSpPr>
                <a:spLocks noChangeArrowheads="1"/>
              </p:cNvSpPr>
              <p:nvPr/>
            </p:nvSpPr>
            <p:spPr bwMode="auto">
              <a:xfrm>
                <a:off x="1122"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66" name="Oval 2870"/>
              <p:cNvSpPr>
                <a:spLocks noChangeArrowheads="1"/>
              </p:cNvSpPr>
              <p:nvPr/>
            </p:nvSpPr>
            <p:spPr bwMode="auto">
              <a:xfrm>
                <a:off x="1224" y="1373"/>
                <a:ext cx="42" cy="38"/>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367" name="Oval 2871"/>
              <p:cNvSpPr>
                <a:spLocks noChangeArrowheads="1"/>
              </p:cNvSpPr>
              <p:nvPr/>
            </p:nvSpPr>
            <p:spPr bwMode="auto">
              <a:xfrm>
                <a:off x="1142" y="1450"/>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68" name="Oval 2872"/>
              <p:cNvSpPr>
                <a:spLocks noChangeArrowheads="1"/>
              </p:cNvSpPr>
              <p:nvPr/>
            </p:nvSpPr>
            <p:spPr bwMode="auto">
              <a:xfrm>
                <a:off x="1122"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69" name="Oval 2873"/>
              <p:cNvSpPr>
                <a:spLocks noChangeArrowheads="1"/>
              </p:cNvSpPr>
              <p:nvPr/>
            </p:nvSpPr>
            <p:spPr bwMode="auto">
              <a:xfrm>
                <a:off x="1142" y="1353"/>
                <a:ext cx="42"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70" name="Oval 2874"/>
              <p:cNvSpPr>
                <a:spLocks noChangeArrowheads="1"/>
              </p:cNvSpPr>
              <p:nvPr/>
            </p:nvSpPr>
            <p:spPr bwMode="auto">
              <a:xfrm>
                <a:off x="1163" y="131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71" name="Oval 2875"/>
              <p:cNvSpPr>
                <a:spLocks noChangeArrowheads="1"/>
              </p:cNvSpPr>
              <p:nvPr/>
            </p:nvSpPr>
            <p:spPr bwMode="auto">
              <a:xfrm>
                <a:off x="1184" y="1295"/>
                <a:ext cx="40"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372" name="Oval 2876"/>
              <p:cNvSpPr>
                <a:spLocks noChangeArrowheads="1"/>
              </p:cNvSpPr>
              <p:nvPr/>
            </p:nvSpPr>
            <p:spPr bwMode="auto">
              <a:xfrm>
                <a:off x="1101" y="1431"/>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373" name="Oval 2877"/>
              <p:cNvSpPr>
                <a:spLocks noChangeArrowheads="1"/>
              </p:cNvSpPr>
              <p:nvPr/>
            </p:nvSpPr>
            <p:spPr bwMode="auto">
              <a:xfrm>
                <a:off x="1204" y="1450"/>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374" name="Oval 2878"/>
              <p:cNvSpPr>
                <a:spLocks noChangeArrowheads="1"/>
              </p:cNvSpPr>
              <p:nvPr/>
            </p:nvSpPr>
            <p:spPr bwMode="auto">
              <a:xfrm>
                <a:off x="1266" y="1373"/>
                <a:ext cx="41" cy="38"/>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75" name="Oval 2879"/>
              <p:cNvSpPr>
                <a:spLocks noChangeArrowheads="1"/>
              </p:cNvSpPr>
              <p:nvPr/>
            </p:nvSpPr>
            <p:spPr bwMode="auto">
              <a:xfrm>
                <a:off x="1163" y="1392"/>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76" name="Oval 2880"/>
              <p:cNvSpPr>
                <a:spLocks noChangeArrowheads="1"/>
              </p:cNvSpPr>
              <p:nvPr/>
            </p:nvSpPr>
            <p:spPr bwMode="auto">
              <a:xfrm>
                <a:off x="1184" y="1528"/>
                <a:ext cx="40"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377" name="Oval 2881"/>
              <p:cNvSpPr>
                <a:spLocks noChangeArrowheads="1"/>
              </p:cNvSpPr>
              <p:nvPr/>
            </p:nvSpPr>
            <p:spPr bwMode="auto">
              <a:xfrm>
                <a:off x="1163" y="148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78" name="Oval 2882"/>
              <p:cNvSpPr>
                <a:spLocks noChangeArrowheads="1"/>
              </p:cNvSpPr>
              <p:nvPr/>
            </p:nvSpPr>
            <p:spPr bwMode="auto">
              <a:xfrm>
                <a:off x="1266" y="1509"/>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79" name="Oval 2883"/>
              <p:cNvSpPr>
                <a:spLocks noChangeArrowheads="1"/>
              </p:cNvSpPr>
              <p:nvPr/>
            </p:nvSpPr>
            <p:spPr bwMode="auto">
              <a:xfrm>
                <a:off x="1286" y="1450"/>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80" name="Oval 2884"/>
              <p:cNvSpPr>
                <a:spLocks noChangeArrowheads="1"/>
              </p:cNvSpPr>
              <p:nvPr/>
            </p:nvSpPr>
            <p:spPr bwMode="auto">
              <a:xfrm>
                <a:off x="1224" y="1411"/>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381" name="Oval 2885"/>
              <p:cNvSpPr>
                <a:spLocks noChangeArrowheads="1"/>
              </p:cNvSpPr>
              <p:nvPr/>
            </p:nvSpPr>
            <p:spPr bwMode="auto">
              <a:xfrm>
                <a:off x="1122" y="1353"/>
                <a:ext cx="41" cy="39"/>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37382" name="Oval 2886"/>
              <p:cNvSpPr>
                <a:spLocks noChangeArrowheads="1"/>
              </p:cNvSpPr>
              <p:nvPr/>
            </p:nvSpPr>
            <p:spPr bwMode="auto">
              <a:xfrm>
                <a:off x="1224" y="1295"/>
                <a:ext cx="42"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383" name="Oval 2887"/>
              <p:cNvSpPr>
                <a:spLocks noChangeArrowheads="1"/>
              </p:cNvSpPr>
              <p:nvPr/>
            </p:nvSpPr>
            <p:spPr bwMode="auto">
              <a:xfrm>
                <a:off x="1204" y="1334"/>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84" name="Oval 2888"/>
              <p:cNvSpPr>
                <a:spLocks noChangeArrowheads="1"/>
              </p:cNvSpPr>
              <p:nvPr/>
            </p:nvSpPr>
            <p:spPr bwMode="auto">
              <a:xfrm>
                <a:off x="1245" y="1334"/>
                <a:ext cx="41"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385" name="Oval 2889"/>
              <p:cNvSpPr>
                <a:spLocks noChangeArrowheads="1"/>
              </p:cNvSpPr>
              <p:nvPr/>
            </p:nvSpPr>
            <p:spPr bwMode="auto">
              <a:xfrm>
                <a:off x="1142" y="1411"/>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386" name="Oval 2890"/>
              <p:cNvSpPr>
                <a:spLocks noChangeArrowheads="1"/>
              </p:cNvSpPr>
              <p:nvPr/>
            </p:nvSpPr>
            <p:spPr bwMode="auto">
              <a:xfrm>
                <a:off x="1184" y="1450"/>
                <a:ext cx="40"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87" name="Oval 2891"/>
              <p:cNvSpPr>
                <a:spLocks noChangeArrowheads="1"/>
              </p:cNvSpPr>
              <p:nvPr/>
            </p:nvSpPr>
            <p:spPr bwMode="auto">
              <a:xfrm>
                <a:off x="1224" y="1548"/>
                <a:ext cx="42" cy="39"/>
              </a:xfrm>
              <a:prstGeom prst="ellipse">
                <a:avLst/>
              </a:prstGeom>
              <a:solidFill>
                <a:schemeClr val="accent2"/>
              </a:solidFill>
              <a:ln w="12700">
                <a:solidFill>
                  <a:schemeClr val="tx1"/>
                </a:solidFill>
                <a:round/>
                <a:headEnd/>
                <a:tailEnd/>
              </a:ln>
              <a:effectLst/>
            </p:spPr>
            <p:txBody>
              <a:bodyPr wrap="none" anchor="ctr"/>
              <a:lstStyle/>
              <a:p>
                <a:endParaRPr lang="en-US"/>
              </a:p>
            </p:txBody>
          </p:sp>
          <p:sp>
            <p:nvSpPr>
              <p:cNvPr id="237388" name="Oval 2892"/>
              <p:cNvSpPr>
                <a:spLocks noChangeArrowheads="1"/>
              </p:cNvSpPr>
              <p:nvPr/>
            </p:nvSpPr>
            <p:spPr bwMode="auto">
              <a:xfrm>
                <a:off x="1266" y="1450"/>
                <a:ext cx="41" cy="39"/>
              </a:xfrm>
              <a:prstGeom prst="ellipse">
                <a:avLst/>
              </a:prstGeom>
              <a:solidFill>
                <a:srgbClr val="FFFF00"/>
              </a:solidFill>
              <a:ln w="12700">
                <a:solidFill>
                  <a:schemeClr val="tx1"/>
                </a:solidFill>
                <a:round/>
                <a:headEnd/>
                <a:tailEnd/>
              </a:ln>
              <a:effectLst/>
            </p:spPr>
            <p:txBody>
              <a:bodyPr wrap="none" anchor="ctr"/>
              <a:lstStyle/>
              <a:p>
                <a:endParaRPr lang="en-US"/>
              </a:p>
            </p:txBody>
          </p:sp>
          <p:sp>
            <p:nvSpPr>
              <p:cNvPr id="237389" name="Oval 2893"/>
              <p:cNvSpPr>
                <a:spLocks noChangeArrowheads="1"/>
              </p:cNvSpPr>
              <p:nvPr/>
            </p:nvSpPr>
            <p:spPr bwMode="auto">
              <a:xfrm>
                <a:off x="1245" y="1353"/>
                <a:ext cx="41" cy="39"/>
              </a:xfrm>
              <a:prstGeom prst="ellipse">
                <a:avLst/>
              </a:prstGeom>
              <a:solidFill>
                <a:schemeClr val="accent1"/>
              </a:solidFill>
              <a:ln w="12700">
                <a:solidFill>
                  <a:schemeClr val="tx1"/>
                </a:solidFill>
                <a:round/>
                <a:headEnd/>
                <a:tailEnd/>
              </a:ln>
              <a:effectLst/>
            </p:spPr>
            <p:txBody>
              <a:bodyPr wrap="none" anchor="ctr"/>
              <a:lstStyle/>
              <a:p>
                <a:endParaRPr lang="en-US"/>
              </a:p>
            </p:txBody>
          </p:sp>
          <p:sp>
            <p:nvSpPr>
              <p:cNvPr id="237390" name="Oval 2894"/>
              <p:cNvSpPr>
                <a:spLocks noChangeArrowheads="1"/>
              </p:cNvSpPr>
              <p:nvPr/>
            </p:nvSpPr>
            <p:spPr bwMode="auto">
              <a:xfrm>
                <a:off x="1142" y="1489"/>
                <a:ext cx="42" cy="39"/>
              </a:xfrm>
              <a:prstGeom prst="ellipse">
                <a:avLst/>
              </a:prstGeom>
              <a:solidFill>
                <a:srgbClr val="FF0000"/>
              </a:solidFill>
              <a:ln w="12700">
                <a:solidFill>
                  <a:schemeClr val="tx1"/>
                </a:solidFill>
                <a:round/>
                <a:headEnd/>
                <a:tailEnd/>
              </a:ln>
              <a:effectLst/>
            </p:spPr>
            <p:txBody>
              <a:bodyPr wrap="none" anchor="ctr"/>
              <a:lstStyle/>
              <a:p>
                <a:endParaRPr lang="en-US"/>
              </a:p>
            </p:txBody>
          </p:sp>
        </p:grpSp>
      </p:grpSp>
      <p:sp>
        <p:nvSpPr>
          <p:cNvPr id="237391" name="Oval 2895"/>
          <p:cNvSpPr>
            <a:spLocks noChangeArrowheads="1"/>
          </p:cNvSpPr>
          <p:nvPr/>
        </p:nvSpPr>
        <p:spPr bwMode="auto">
          <a:xfrm>
            <a:off x="762000" y="1143000"/>
            <a:ext cx="609600" cy="2209800"/>
          </a:xfrm>
          <a:prstGeom prst="ellipse">
            <a:avLst/>
          </a:prstGeom>
          <a:noFill/>
          <a:ln w="12700">
            <a:solidFill>
              <a:srgbClr val="FF0000"/>
            </a:solidFill>
            <a:round/>
            <a:headEnd/>
            <a:tailEnd/>
          </a:ln>
          <a:effectLst/>
        </p:spPr>
        <p:txBody>
          <a:bodyPr wrap="none" anchor="ctr"/>
          <a:lstStyle/>
          <a:p>
            <a:endParaRPr lang="en-US"/>
          </a:p>
        </p:txBody>
      </p:sp>
      <p:sp>
        <p:nvSpPr>
          <p:cNvPr id="237392" name="Text Box 2896"/>
          <p:cNvSpPr txBox="1">
            <a:spLocks noChangeArrowheads="1"/>
          </p:cNvSpPr>
          <p:nvPr/>
        </p:nvSpPr>
        <p:spPr bwMode="auto">
          <a:xfrm>
            <a:off x="1752600" y="1143000"/>
            <a:ext cx="7010400" cy="1917700"/>
          </a:xfrm>
          <a:prstGeom prst="rect">
            <a:avLst/>
          </a:prstGeom>
          <a:noFill/>
          <a:ln w="9525">
            <a:noFill/>
            <a:miter lim="800000"/>
            <a:headEnd/>
            <a:tailEnd/>
          </a:ln>
          <a:effectLst/>
        </p:spPr>
        <p:txBody>
          <a:bodyPr anchor="ctr">
            <a:spAutoFit/>
          </a:bodyPr>
          <a:lstStyle/>
          <a:p>
            <a:pPr eaLnBrk="0" hangingPunct="0"/>
            <a:r>
              <a:rPr lang="en-US" sz="2400" b="0"/>
              <a:t>Put many nucleons into a nucleus and </a:t>
            </a:r>
          </a:p>
          <a:p>
            <a:pPr eaLnBrk="0" hangingPunct="0"/>
            <a:r>
              <a:rPr lang="en-US" sz="2400" b="0"/>
              <a:t>Lorentz boost to the infinite momentum frame</a:t>
            </a:r>
          </a:p>
          <a:p>
            <a:pPr eaLnBrk="0" hangingPunct="0"/>
            <a:endParaRPr lang="en-US" sz="2400" b="0"/>
          </a:p>
          <a:p>
            <a:pPr eaLnBrk="0" hangingPunct="0"/>
            <a:r>
              <a:rPr lang="en-US" sz="2400" b="0"/>
              <a:t>Creates a 2-dimensional sheet of very high density color charges set by a saturation scale.</a:t>
            </a:r>
          </a:p>
        </p:txBody>
      </p:sp>
      <p:grpSp>
        <p:nvGrpSpPr>
          <p:cNvPr id="237393" name="Group 2897"/>
          <p:cNvGrpSpPr>
            <a:grpSpLocks/>
          </p:cNvGrpSpPr>
          <p:nvPr/>
        </p:nvGrpSpPr>
        <p:grpSpPr bwMode="auto">
          <a:xfrm>
            <a:off x="381000" y="3900488"/>
            <a:ext cx="1219200" cy="2362200"/>
            <a:chOff x="432" y="2592"/>
            <a:chExt cx="768" cy="1488"/>
          </a:xfrm>
        </p:grpSpPr>
        <p:sp>
          <p:nvSpPr>
            <p:cNvPr id="237394" name="Line 2898"/>
            <p:cNvSpPr>
              <a:spLocks noChangeShapeType="1"/>
            </p:cNvSpPr>
            <p:nvPr/>
          </p:nvSpPr>
          <p:spPr bwMode="auto">
            <a:xfrm>
              <a:off x="432" y="2928"/>
              <a:ext cx="0" cy="1152"/>
            </a:xfrm>
            <a:prstGeom prst="line">
              <a:avLst/>
            </a:prstGeom>
            <a:noFill/>
            <a:ln w="28575">
              <a:solidFill>
                <a:schemeClr val="tx1"/>
              </a:solidFill>
              <a:round/>
              <a:headEnd/>
              <a:tailEnd/>
            </a:ln>
            <a:effectLst/>
          </p:spPr>
          <p:txBody>
            <a:bodyPr wrap="none" anchor="ctr"/>
            <a:lstStyle/>
            <a:p>
              <a:endParaRPr lang="en-US"/>
            </a:p>
          </p:txBody>
        </p:sp>
        <p:sp>
          <p:nvSpPr>
            <p:cNvPr id="237395" name="Line 2899"/>
            <p:cNvSpPr>
              <a:spLocks noChangeShapeType="1"/>
            </p:cNvSpPr>
            <p:nvPr/>
          </p:nvSpPr>
          <p:spPr bwMode="auto">
            <a:xfrm>
              <a:off x="1200" y="2592"/>
              <a:ext cx="0" cy="1152"/>
            </a:xfrm>
            <a:prstGeom prst="line">
              <a:avLst/>
            </a:prstGeom>
            <a:noFill/>
            <a:ln w="28575">
              <a:solidFill>
                <a:schemeClr val="tx1"/>
              </a:solidFill>
              <a:round/>
              <a:headEnd/>
              <a:tailEnd/>
            </a:ln>
            <a:effectLst/>
          </p:spPr>
          <p:txBody>
            <a:bodyPr wrap="none" anchor="ctr"/>
            <a:lstStyle/>
            <a:p>
              <a:endParaRPr lang="en-US"/>
            </a:p>
          </p:txBody>
        </p:sp>
        <p:sp>
          <p:nvSpPr>
            <p:cNvPr id="237396" name="Line 2900"/>
            <p:cNvSpPr>
              <a:spLocks noChangeShapeType="1"/>
            </p:cNvSpPr>
            <p:nvPr/>
          </p:nvSpPr>
          <p:spPr bwMode="auto">
            <a:xfrm flipV="1">
              <a:off x="432" y="2592"/>
              <a:ext cx="768" cy="336"/>
            </a:xfrm>
            <a:prstGeom prst="line">
              <a:avLst/>
            </a:prstGeom>
            <a:noFill/>
            <a:ln w="28575">
              <a:solidFill>
                <a:schemeClr val="tx1"/>
              </a:solidFill>
              <a:round/>
              <a:headEnd/>
              <a:tailEnd/>
            </a:ln>
            <a:effectLst/>
          </p:spPr>
          <p:txBody>
            <a:bodyPr wrap="none" anchor="ctr"/>
            <a:lstStyle/>
            <a:p>
              <a:endParaRPr lang="en-US"/>
            </a:p>
          </p:txBody>
        </p:sp>
        <p:sp>
          <p:nvSpPr>
            <p:cNvPr id="237397" name="Line 2901"/>
            <p:cNvSpPr>
              <a:spLocks noChangeShapeType="1"/>
            </p:cNvSpPr>
            <p:nvPr/>
          </p:nvSpPr>
          <p:spPr bwMode="auto">
            <a:xfrm flipV="1">
              <a:off x="432" y="3744"/>
              <a:ext cx="768" cy="336"/>
            </a:xfrm>
            <a:prstGeom prst="line">
              <a:avLst/>
            </a:prstGeom>
            <a:noFill/>
            <a:ln w="28575">
              <a:solidFill>
                <a:schemeClr val="tx1"/>
              </a:solidFill>
              <a:round/>
              <a:headEnd/>
              <a:tailEnd/>
            </a:ln>
            <a:effectLst/>
          </p:spPr>
          <p:txBody>
            <a:bodyPr wrap="none" anchor="ctr"/>
            <a:lstStyle/>
            <a:p>
              <a:endParaRPr lang="en-US"/>
            </a:p>
          </p:txBody>
        </p:sp>
        <p:sp>
          <p:nvSpPr>
            <p:cNvPr id="237398" name="Line 2902"/>
            <p:cNvSpPr>
              <a:spLocks noChangeShapeType="1"/>
            </p:cNvSpPr>
            <p:nvPr/>
          </p:nvSpPr>
          <p:spPr bwMode="auto">
            <a:xfrm flipV="1">
              <a:off x="672" y="3600"/>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37399" name="Line 2903"/>
            <p:cNvSpPr>
              <a:spLocks noChangeShapeType="1"/>
            </p:cNvSpPr>
            <p:nvPr/>
          </p:nvSpPr>
          <p:spPr bwMode="auto">
            <a:xfrm>
              <a:off x="528" y="3024"/>
              <a:ext cx="144"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37400" name="Line 2904"/>
            <p:cNvSpPr>
              <a:spLocks noChangeShapeType="1"/>
            </p:cNvSpPr>
            <p:nvPr/>
          </p:nvSpPr>
          <p:spPr bwMode="auto">
            <a:xfrm flipV="1">
              <a:off x="1008" y="3072"/>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237401" name="Line 2905"/>
            <p:cNvSpPr>
              <a:spLocks noChangeShapeType="1"/>
            </p:cNvSpPr>
            <p:nvPr/>
          </p:nvSpPr>
          <p:spPr bwMode="auto">
            <a:xfrm flipV="1">
              <a:off x="768" y="3456"/>
              <a:ext cx="144" cy="0"/>
            </a:xfrm>
            <a:prstGeom prst="line">
              <a:avLst/>
            </a:prstGeom>
            <a:noFill/>
            <a:ln w="9525">
              <a:solidFill>
                <a:srgbClr val="FF0000"/>
              </a:solidFill>
              <a:round/>
              <a:headEnd type="arrow" w="med" len="med"/>
              <a:tailEnd/>
            </a:ln>
            <a:effectLst/>
          </p:spPr>
          <p:txBody>
            <a:bodyPr wrap="none" anchor="ctr"/>
            <a:lstStyle/>
            <a:p>
              <a:endParaRPr lang="en-US"/>
            </a:p>
          </p:txBody>
        </p:sp>
        <p:sp>
          <p:nvSpPr>
            <p:cNvPr id="237402" name="Line 2906"/>
            <p:cNvSpPr>
              <a:spLocks noChangeShapeType="1"/>
            </p:cNvSpPr>
            <p:nvPr/>
          </p:nvSpPr>
          <p:spPr bwMode="auto">
            <a:xfrm flipH="1" flipV="1">
              <a:off x="1008" y="3600"/>
              <a:ext cx="96" cy="96"/>
            </a:xfrm>
            <a:prstGeom prst="line">
              <a:avLst/>
            </a:prstGeom>
            <a:noFill/>
            <a:ln w="9525">
              <a:solidFill>
                <a:srgbClr val="008000"/>
              </a:solidFill>
              <a:round/>
              <a:headEnd type="arrow" w="med" len="med"/>
              <a:tailEnd/>
            </a:ln>
            <a:effectLst/>
          </p:spPr>
          <p:txBody>
            <a:bodyPr wrap="none" anchor="ctr"/>
            <a:lstStyle/>
            <a:p>
              <a:endParaRPr lang="en-US"/>
            </a:p>
          </p:txBody>
        </p:sp>
        <p:sp>
          <p:nvSpPr>
            <p:cNvPr id="237403" name="Line 2907"/>
            <p:cNvSpPr>
              <a:spLocks noChangeShapeType="1"/>
            </p:cNvSpPr>
            <p:nvPr/>
          </p:nvSpPr>
          <p:spPr bwMode="auto">
            <a:xfrm>
              <a:off x="528" y="3792"/>
              <a:ext cx="144" cy="48"/>
            </a:xfrm>
            <a:prstGeom prst="line">
              <a:avLst/>
            </a:prstGeom>
            <a:noFill/>
            <a:ln w="9525">
              <a:solidFill>
                <a:schemeClr val="accent2"/>
              </a:solidFill>
              <a:round/>
              <a:headEnd type="arrow" w="med" len="med"/>
              <a:tailEnd/>
            </a:ln>
            <a:effectLst/>
          </p:spPr>
          <p:txBody>
            <a:bodyPr wrap="none" anchor="ctr"/>
            <a:lstStyle/>
            <a:p>
              <a:endParaRPr lang="en-US"/>
            </a:p>
          </p:txBody>
        </p:sp>
        <p:sp>
          <p:nvSpPr>
            <p:cNvPr id="237404" name="Line 2908"/>
            <p:cNvSpPr>
              <a:spLocks noChangeShapeType="1"/>
            </p:cNvSpPr>
            <p:nvPr/>
          </p:nvSpPr>
          <p:spPr bwMode="auto">
            <a:xfrm flipH="1" flipV="1">
              <a:off x="960" y="2832"/>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37405" name="Line 2909"/>
            <p:cNvSpPr>
              <a:spLocks noChangeShapeType="1"/>
            </p:cNvSpPr>
            <p:nvPr/>
          </p:nvSpPr>
          <p:spPr bwMode="auto">
            <a:xfrm flipH="1" flipV="1">
              <a:off x="576" y="3264"/>
              <a:ext cx="96"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37406" name="Line 2910"/>
            <p:cNvSpPr>
              <a:spLocks noChangeShapeType="1"/>
            </p:cNvSpPr>
            <p:nvPr/>
          </p:nvSpPr>
          <p:spPr bwMode="auto">
            <a:xfrm flipH="1">
              <a:off x="816" y="3552"/>
              <a:ext cx="96"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37407" name="Line 2911"/>
            <p:cNvSpPr>
              <a:spLocks noChangeShapeType="1"/>
            </p:cNvSpPr>
            <p:nvPr/>
          </p:nvSpPr>
          <p:spPr bwMode="auto">
            <a:xfrm>
              <a:off x="864" y="3072"/>
              <a:ext cx="0"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37408" name="Line 2912"/>
            <p:cNvSpPr>
              <a:spLocks noChangeShapeType="1"/>
            </p:cNvSpPr>
            <p:nvPr/>
          </p:nvSpPr>
          <p:spPr bwMode="auto">
            <a:xfrm flipV="1">
              <a:off x="912" y="3312"/>
              <a:ext cx="144" cy="0"/>
            </a:xfrm>
            <a:prstGeom prst="line">
              <a:avLst/>
            </a:prstGeom>
            <a:noFill/>
            <a:ln w="9525">
              <a:solidFill>
                <a:schemeClr val="accent2"/>
              </a:solidFill>
              <a:round/>
              <a:headEnd type="arrow" w="med" len="med"/>
              <a:tailEnd/>
            </a:ln>
            <a:effectLst/>
          </p:spPr>
          <p:txBody>
            <a:bodyPr wrap="none" anchor="ctr"/>
            <a:lstStyle/>
            <a:p>
              <a:endParaRPr lang="en-US"/>
            </a:p>
          </p:txBody>
        </p:sp>
        <p:sp>
          <p:nvSpPr>
            <p:cNvPr id="237409" name="Line 2913"/>
            <p:cNvSpPr>
              <a:spLocks noChangeShapeType="1"/>
            </p:cNvSpPr>
            <p:nvPr/>
          </p:nvSpPr>
          <p:spPr bwMode="auto">
            <a:xfrm flipV="1">
              <a:off x="1008" y="336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237410" name="Line 2914"/>
            <p:cNvSpPr>
              <a:spLocks noChangeShapeType="1"/>
            </p:cNvSpPr>
            <p:nvPr/>
          </p:nvSpPr>
          <p:spPr bwMode="auto">
            <a:xfrm flipV="1">
              <a:off x="672" y="3168"/>
              <a:ext cx="96"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237411" name="Line 2915"/>
            <p:cNvSpPr>
              <a:spLocks noChangeShapeType="1"/>
            </p:cNvSpPr>
            <p:nvPr/>
          </p:nvSpPr>
          <p:spPr bwMode="auto">
            <a:xfrm flipH="1" flipV="1">
              <a:off x="624" y="3504"/>
              <a:ext cx="144"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237412" name="Line 2916"/>
            <p:cNvSpPr>
              <a:spLocks noChangeShapeType="1"/>
            </p:cNvSpPr>
            <p:nvPr/>
          </p:nvSpPr>
          <p:spPr bwMode="auto">
            <a:xfrm flipV="1">
              <a:off x="768" y="288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237413" name="Line 2917"/>
            <p:cNvSpPr>
              <a:spLocks noChangeShapeType="1"/>
            </p:cNvSpPr>
            <p:nvPr/>
          </p:nvSpPr>
          <p:spPr bwMode="auto">
            <a:xfrm flipV="1">
              <a:off x="768" y="3696"/>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237414" name="Line 2918"/>
            <p:cNvSpPr>
              <a:spLocks noChangeShapeType="1"/>
            </p:cNvSpPr>
            <p:nvPr/>
          </p:nvSpPr>
          <p:spPr bwMode="auto">
            <a:xfrm flipH="1" flipV="1">
              <a:off x="816" y="3216"/>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37415" name="Line 2919"/>
            <p:cNvSpPr>
              <a:spLocks noChangeShapeType="1"/>
            </p:cNvSpPr>
            <p:nvPr/>
          </p:nvSpPr>
          <p:spPr bwMode="auto">
            <a:xfrm flipH="1" flipV="1">
              <a:off x="912" y="3696"/>
              <a:ext cx="96" cy="96"/>
            </a:xfrm>
            <a:prstGeom prst="line">
              <a:avLst/>
            </a:prstGeom>
            <a:noFill/>
            <a:ln w="9525">
              <a:solidFill>
                <a:srgbClr val="FF0000"/>
              </a:solidFill>
              <a:round/>
              <a:headEnd type="arrow" w="med" len="med"/>
              <a:tailEnd/>
            </a:ln>
            <a:effectLst/>
          </p:spPr>
          <p:txBody>
            <a:bodyPr wrap="none" anchor="ctr"/>
            <a:lstStyle/>
            <a:p>
              <a:endParaRPr lang="en-US"/>
            </a:p>
          </p:txBody>
        </p:sp>
      </p:grpSp>
      <p:sp>
        <p:nvSpPr>
          <p:cNvPr id="237416" name="Text Box 2920"/>
          <p:cNvSpPr txBox="1">
            <a:spLocks noChangeArrowheads="1"/>
          </p:cNvSpPr>
          <p:nvPr/>
        </p:nvSpPr>
        <p:spPr bwMode="auto">
          <a:xfrm>
            <a:off x="1828800" y="4635500"/>
            <a:ext cx="7010400" cy="1917700"/>
          </a:xfrm>
          <a:prstGeom prst="rect">
            <a:avLst/>
          </a:prstGeom>
          <a:noFill/>
          <a:ln w="9525">
            <a:noFill/>
            <a:miter lim="800000"/>
            <a:headEnd/>
            <a:tailEnd/>
          </a:ln>
          <a:effectLst/>
        </p:spPr>
        <p:txBody>
          <a:bodyPr anchor="ctr">
            <a:spAutoFit/>
          </a:bodyPr>
          <a:lstStyle/>
          <a:p>
            <a:pPr eaLnBrk="0" hangingPunct="0"/>
            <a:r>
              <a:rPr lang="en-US" sz="2400" b="0">
                <a:solidFill>
                  <a:srgbClr val="FF0000"/>
                </a:solidFill>
              </a:rPr>
              <a:t>High density of gluons (saturation) allows for the simplification of Quantum Chromodynamics</a:t>
            </a:r>
          </a:p>
          <a:p>
            <a:pPr eaLnBrk="0" hangingPunct="0"/>
            <a:endParaRPr lang="en-US" sz="2400" b="0">
              <a:solidFill>
                <a:srgbClr val="FF0000"/>
              </a:solidFill>
            </a:endParaRPr>
          </a:p>
          <a:p>
            <a:pPr eaLnBrk="0" hangingPunct="0"/>
            <a:r>
              <a:rPr lang="en-US" sz="2400" b="0">
                <a:solidFill>
                  <a:srgbClr val="FF0000"/>
                </a:solidFill>
              </a:rPr>
              <a:t>Color fields can be described as classical wave solutions to the Yang-Mills equation</a:t>
            </a:r>
          </a:p>
        </p:txBody>
      </p:sp>
      <p:pic>
        <p:nvPicPr>
          <p:cNvPr id="237417" name="Picture 2921"/>
          <p:cNvPicPr>
            <a:picLocks noChangeAspect="1" noChangeArrowheads="1"/>
          </p:cNvPicPr>
          <p:nvPr/>
        </p:nvPicPr>
        <p:blipFill>
          <a:blip r:embed="rId2" cstate="print"/>
          <a:srcRect/>
          <a:stretch>
            <a:fillRect/>
          </a:stretch>
        </p:blipFill>
        <p:spPr bwMode="auto">
          <a:xfrm>
            <a:off x="2438400" y="3255963"/>
            <a:ext cx="5638800" cy="1087437"/>
          </a:xfrm>
          <a:prstGeom prst="rect">
            <a:avLst/>
          </a:prstGeom>
          <a:noFill/>
          <a:ln w="9525">
            <a:noFill/>
            <a:miter lim="800000"/>
            <a:headEnd/>
            <a:tailEnd/>
          </a:ln>
          <a:effectLst/>
        </p:spPr>
      </p:pic>
    </p:spTree>
    <p:extLst>
      <p:ext uri="{BB962C8B-B14F-4D97-AF65-F5344CB8AC3E}">
        <p14:creationId xmlns:p14="http://schemas.microsoft.com/office/powerpoint/2010/main" val="1914706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im_pAu_zoom.gif"/>
          <p:cNvPicPr>
            <a:picLocks noChangeAspect="1"/>
          </p:cNvPicPr>
          <p:nvPr/>
        </p:nvPicPr>
        <p:blipFill>
          <a:blip r:embed="rId2" cstate="print"/>
          <a:stretch>
            <a:fillRect/>
          </a:stretch>
        </p:blipFill>
        <p:spPr>
          <a:xfrm>
            <a:off x="0" y="0"/>
            <a:ext cx="4502632" cy="6858000"/>
          </a:xfrm>
          <a:prstGeom prst="rect">
            <a:avLst/>
          </a:prstGeom>
        </p:spPr>
      </p:pic>
      <p:sp>
        <p:nvSpPr>
          <p:cNvPr id="5" name="TextBox 4"/>
          <p:cNvSpPr txBox="1"/>
          <p:nvPr/>
        </p:nvSpPr>
        <p:spPr>
          <a:xfrm>
            <a:off x="4395864" y="1524000"/>
            <a:ext cx="5029200" cy="5570756"/>
          </a:xfrm>
          <a:prstGeom prst="rect">
            <a:avLst/>
          </a:prstGeom>
          <a:noFill/>
        </p:spPr>
        <p:txBody>
          <a:bodyPr wrap="square" rtlCol="0">
            <a:spAutoFit/>
          </a:bodyPr>
          <a:lstStyle/>
          <a:p>
            <a:pPr algn="ctr"/>
            <a:r>
              <a:rPr lang="en-US" sz="2800" b="0" dirty="0"/>
              <a:t>Central </a:t>
            </a:r>
            <a:r>
              <a:rPr lang="en-US" sz="2800" b="0" dirty="0" err="1"/>
              <a:t>p+Au</a:t>
            </a:r>
            <a:r>
              <a:rPr lang="en-US" sz="2800" b="0" dirty="0"/>
              <a:t> @ 200 </a:t>
            </a:r>
            <a:r>
              <a:rPr lang="en-US" sz="2800" b="0" dirty="0" err="1"/>
              <a:t>GeV</a:t>
            </a:r>
            <a:endParaRPr lang="en-US" sz="2800" b="0" dirty="0"/>
          </a:p>
          <a:p>
            <a:pPr algn="ctr"/>
            <a:endParaRPr lang="en-US" sz="1200" b="0" dirty="0"/>
          </a:p>
          <a:p>
            <a:pPr algn="ctr"/>
            <a:r>
              <a:rPr lang="en-US" sz="2800" b="0" dirty="0"/>
              <a:t>~ 200 </a:t>
            </a:r>
            <a:r>
              <a:rPr lang="en-US" sz="2800" b="0" dirty="0" err="1"/>
              <a:t>partons</a:t>
            </a:r>
            <a:r>
              <a:rPr lang="en-US" sz="2800" b="0" dirty="0"/>
              <a:t> </a:t>
            </a:r>
          </a:p>
          <a:p>
            <a:pPr algn="ctr"/>
            <a:r>
              <a:rPr lang="en-US" sz="2800" b="0" dirty="0"/>
              <a:t>AMPT has all (anti)quarks </a:t>
            </a:r>
          </a:p>
          <a:p>
            <a:pPr algn="ctr"/>
            <a:r>
              <a:rPr lang="en-US" sz="2800" b="0" dirty="0"/>
              <a:t>m &lt; 30 </a:t>
            </a:r>
            <a:r>
              <a:rPr lang="en-US" sz="2800" b="0" dirty="0" err="1"/>
              <a:t>MeV</a:t>
            </a:r>
            <a:r>
              <a:rPr lang="en-US" sz="2800" b="0" dirty="0"/>
              <a:t>/c</a:t>
            </a:r>
            <a:r>
              <a:rPr lang="en-US" sz="2800" b="0" baseline="30000" dirty="0"/>
              <a:t>2</a:t>
            </a:r>
            <a:r>
              <a:rPr lang="en-US" sz="2800" b="0" dirty="0"/>
              <a:t> </a:t>
            </a:r>
          </a:p>
          <a:p>
            <a:pPr algn="ctr"/>
            <a:r>
              <a:rPr lang="en-US" sz="2800" b="0" u="sng" dirty="0"/>
              <a:t>and zero gluons</a:t>
            </a:r>
            <a:r>
              <a:rPr lang="en-US" sz="2800" b="0" dirty="0"/>
              <a:t>!</a:t>
            </a:r>
          </a:p>
          <a:p>
            <a:pPr algn="ctr"/>
            <a:endParaRPr lang="en-US" sz="1800" b="0" dirty="0"/>
          </a:p>
          <a:p>
            <a:pPr algn="ctr"/>
            <a:r>
              <a:rPr lang="en-US" sz="2800" b="0" dirty="0"/>
              <a:t>~ 45 </a:t>
            </a:r>
            <a:r>
              <a:rPr lang="en-US" sz="2800" b="0" dirty="0" err="1"/>
              <a:t>parton-parton</a:t>
            </a:r>
            <a:r>
              <a:rPr lang="en-US" sz="2800" b="0" dirty="0"/>
              <a:t> scatterings</a:t>
            </a:r>
          </a:p>
          <a:p>
            <a:pPr algn="ctr"/>
            <a:endParaRPr lang="en-US" sz="1800" b="0" dirty="0"/>
          </a:p>
          <a:p>
            <a:pPr algn="ctr"/>
            <a:r>
              <a:rPr lang="en-US" sz="2800" b="0" dirty="0">
                <a:solidFill>
                  <a:schemeClr val="accent2"/>
                </a:solidFill>
              </a:rPr>
              <a:t>Not approximating flow through many collisions.</a:t>
            </a:r>
          </a:p>
          <a:p>
            <a:pPr algn="ctr"/>
            <a:r>
              <a:rPr lang="en-US" sz="2800" b="0" dirty="0">
                <a:solidFill>
                  <a:schemeClr val="accent2"/>
                </a:solidFill>
              </a:rPr>
              <a:t>Azimuthal dependence to scatter probability…</a:t>
            </a:r>
          </a:p>
          <a:p>
            <a:pPr algn="ctr"/>
            <a:endParaRPr lang="en-US" sz="2800" b="0" dirty="0"/>
          </a:p>
        </p:txBody>
      </p:sp>
      <p:pic>
        <p:nvPicPr>
          <p:cNvPr id="1026" name="Picture 2"/>
          <p:cNvPicPr>
            <a:picLocks noChangeAspect="1" noChangeArrowheads="1"/>
          </p:cNvPicPr>
          <p:nvPr/>
        </p:nvPicPr>
        <p:blipFill>
          <a:blip r:embed="rId3" cstate="print"/>
          <a:srcRect l="11127" r="51977"/>
          <a:stretch>
            <a:fillRect/>
          </a:stretch>
        </p:blipFill>
        <p:spPr bwMode="auto">
          <a:xfrm>
            <a:off x="-157163" y="0"/>
            <a:ext cx="4500563" cy="68580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D23D7F4A-5900-41CB-B165-8E91248E228B}" type="slidenum">
              <a:rPr lang="en-US" smtClean="0"/>
              <a:pPr/>
              <a:t>12</a:t>
            </a:fld>
            <a:endParaRPr lang="en-US" dirty="0"/>
          </a:p>
        </p:txBody>
      </p:sp>
      <p:sp>
        <p:nvSpPr>
          <p:cNvPr id="10" name="Rectangle 9"/>
          <p:cNvSpPr/>
          <p:nvPr/>
        </p:nvSpPr>
        <p:spPr>
          <a:xfrm>
            <a:off x="0" y="4038600"/>
            <a:ext cx="4572000" cy="2819400"/>
          </a:xfrm>
          <a:prstGeom prst="rect">
            <a:avLst/>
          </a:prstGeom>
          <a:solidFill>
            <a:schemeClr val="tx1"/>
          </a:solidFill>
        </p:spPr>
        <p:txBody>
          <a:bodyPr wrap="none" rtlCol="0" anchor="ctr">
            <a:spAutoFit/>
          </a:bodyPr>
          <a:lstStyle/>
          <a:p>
            <a:pPr algn="ctr"/>
            <a:endParaRPr lang="en-US" sz="2800" dirty="0">
              <a:solidFill>
                <a:schemeClr val="bg1"/>
              </a:solidFill>
            </a:endParaRPr>
          </a:p>
        </p:txBody>
      </p:sp>
      <p:pic>
        <p:nvPicPr>
          <p:cNvPr id="11" name="Picture 2"/>
          <p:cNvPicPr>
            <a:picLocks noChangeAspect="1" noChangeArrowheads="1"/>
          </p:cNvPicPr>
          <p:nvPr/>
        </p:nvPicPr>
        <p:blipFill>
          <a:blip r:embed="rId4" cstate="print"/>
          <a:srcRect l="48609" t="19792" r="3367" b="11458"/>
          <a:stretch>
            <a:fillRect/>
          </a:stretch>
        </p:blipFill>
        <p:spPr bwMode="auto">
          <a:xfrm>
            <a:off x="457200" y="4114800"/>
            <a:ext cx="3618346" cy="2667000"/>
          </a:xfrm>
          <a:prstGeom prst="rect">
            <a:avLst/>
          </a:prstGeom>
          <a:noFill/>
          <a:ln w="9525">
            <a:noFill/>
            <a:miter lim="800000"/>
            <a:headEnd/>
            <a:tailEnd/>
          </a:ln>
        </p:spPr>
      </p:pic>
      <p:sp>
        <p:nvSpPr>
          <p:cNvPr id="12" name="TextBox 11"/>
          <p:cNvSpPr txBox="1"/>
          <p:nvPr/>
        </p:nvSpPr>
        <p:spPr>
          <a:xfrm>
            <a:off x="1389920" y="4419600"/>
            <a:ext cx="2496280" cy="830997"/>
          </a:xfrm>
          <a:prstGeom prst="rect">
            <a:avLst/>
          </a:prstGeom>
          <a:noFill/>
        </p:spPr>
        <p:txBody>
          <a:bodyPr wrap="square" rtlCol="0">
            <a:spAutoFit/>
          </a:bodyPr>
          <a:lstStyle/>
          <a:p>
            <a:pPr algn="ctr"/>
            <a:r>
              <a:rPr lang="en-US" sz="2400" dirty="0">
                <a:solidFill>
                  <a:srgbClr val="FF0000"/>
                </a:solidFill>
              </a:rPr>
              <a:t>55% of </a:t>
            </a:r>
            <a:r>
              <a:rPr lang="en-US" sz="2400" dirty="0" err="1">
                <a:solidFill>
                  <a:srgbClr val="FF0000"/>
                </a:solidFill>
              </a:rPr>
              <a:t>partons</a:t>
            </a:r>
            <a:r>
              <a:rPr lang="en-US" sz="2400" dirty="0">
                <a:solidFill>
                  <a:srgbClr val="FF0000"/>
                </a:solidFill>
              </a:rPr>
              <a:t> do not scatter</a:t>
            </a:r>
          </a:p>
        </p:txBody>
      </p:sp>
      <p:sp>
        <p:nvSpPr>
          <p:cNvPr id="13" name="Rectangle 12"/>
          <p:cNvSpPr/>
          <p:nvPr/>
        </p:nvSpPr>
        <p:spPr>
          <a:xfrm>
            <a:off x="838200" y="4648199"/>
            <a:ext cx="499256" cy="1828800"/>
          </a:xfrm>
          <a:prstGeom prst="rect">
            <a:avLst/>
          </a:prstGeom>
          <a:solidFill>
            <a:srgbClr val="FF0000">
              <a:alpha val="49000"/>
            </a:srgbClr>
          </a:solidFill>
        </p:spPr>
        <p:txBody>
          <a:bodyPr wrap="square" rtlCol="0" anchor="ctr">
            <a:spAutoFit/>
          </a:bodyPr>
          <a:lstStyle/>
          <a:p>
            <a:pPr algn="ctr"/>
            <a:endParaRPr lang="en-US" sz="1400" dirty="0">
              <a:solidFill>
                <a:schemeClr val="bg1"/>
              </a:solidFill>
            </a:endParaRPr>
          </a:p>
        </p:txBody>
      </p:sp>
      <p:sp>
        <p:nvSpPr>
          <p:cNvPr id="2" name="TextBox 1"/>
          <p:cNvSpPr txBox="1"/>
          <p:nvPr/>
        </p:nvSpPr>
        <p:spPr>
          <a:xfrm>
            <a:off x="4724400" y="188893"/>
            <a:ext cx="4114800" cy="954107"/>
          </a:xfrm>
          <a:prstGeom prst="rect">
            <a:avLst/>
          </a:prstGeom>
          <a:noFill/>
        </p:spPr>
        <p:txBody>
          <a:bodyPr wrap="square" rtlCol="0">
            <a:spAutoFit/>
          </a:bodyPr>
          <a:lstStyle/>
          <a:p>
            <a:pPr algn="ctr"/>
            <a:r>
              <a:rPr lang="en-US" sz="2800" b="0" u="sng" dirty="0"/>
              <a:t>Revisiting Parton Kinetic Theory Models</a:t>
            </a:r>
          </a:p>
        </p:txBody>
      </p:sp>
    </p:spTree>
    <p:extLst>
      <p:ext uri="{BB962C8B-B14F-4D97-AF65-F5344CB8AC3E}">
        <p14:creationId xmlns:p14="http://schemas.microsoft.com/office/powerpoint/2010/main" val="71877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120</a:t>
            </a:fld>
            <a:endParaRPr lang="en-US"/>
          </a:p>
        </p:txBody>
      </p:sp>
      <p:pic>
        <p:nvPicPr>
          <p:cNvPr id="710658" name="Picture 2"/>
          <p:cNvPicPr>
            <a:picLocks noChangeAspect="1" noChangeArrowheads="1"/>
          </p:cNvPicPr>
          <p:nvPr/>
        </p:nvPicPr>
        <p:blipFill>
          <a:blip r:embed="rId2" cstate="print"/>
          <a:srcRect/>
          <a:stretch>
            <a:fillRect/>
          </a:stretch>
        </p:blipFill>
        <p:spPr bwMode="auto">
          <a:xfrm>
            <a:off x="152400" y="228600"/>
            <a:ext cx="6543675" cy="2200275"/>
          </a:xfrm>
          <a:prstGeom prst="rect">
            <a:avLst/>
          </a:prstGeom>
          <a:noFill/>
          <a:ln w="9525">
            <a:noFill/>
            <a:miter lim="800000"/>
            <a:headEnd/>
            <a:tailEnd/>
          </a:ln>
        </p:spPr>
      </p:pic>
      <p:sp>
        <p:nvSpPr>
          <p:cNvPr id="7" name="TextBox 6"/>
          <p:cNvSpPr txBox="1"/>
          <p:nvPr/>
        </p:nvSpPr>
        <p:spPr>
          <a:xfrm>
            <a:off x="381000" y="2743200"/>
            <a:ext cx="9725739" cy="584775"/>
          </a:xfrm>
          <a:prstGeom prst="rect">
            <a:avLst/>
          </a:prstGeom>
          <a:noFill/>
        </p:spPr>
        <p:txBody>
          <a:bodyPr wrap="none" rtlCol="0">
            <a:spAutoFit/>
          </a:bodyPr>
          <a:lstStyle/>
          <a:p>
            <a:r>
              <a:rPr lang="en-US" sz="3200" b="0" dirty="0"/>
              <a:t>Spatial eccentricity  e2, e3 (equation) and translation</a:t>
            </a:r>
          </a:p>
        </p:txBody>
      </p:sp>
      <p:pic>
        <p:nvPicPr>
          <p:cNvPr id="710659" name="Picture 3"/>
          <p:cNvPicPr>
            <a:picLocks noChangeAspect="1" noChangeArrowheads="1"/>
          </p:cNvPicPr>
          <p:nvPr/>
        </p:nvPicPr>
        <p:blipFill>
          <a:blip r:embed="rId3" cstate="print"/>
          <a:srcRect/>
          <a:stretch>
            <a:fillRect/>
          </a:stretch>
        </p:blipFill>
        <p:spPr bwMode="auto">
          <a:xfrm>
            <a:off x="6400800" y="2286000"/>
            <a:ext cx="2743200" cy="4539632"/>
          </a:xfrm>
          <a:prstGeom prst="rect">
            <a:avLst/>
          </a:prstGeom>
          <a:noFill/>
          <a:ln w="9525">
            <a:noFill/>
            <a:miter lim="800000"/>
            <a:headEnd/>
            <a:tailEnd/>
          </a:ln>
        </p:spPr>
      </p:pic>
      <p:sp>
        <p:nvSpPr>
          <p:cNvPr id="9" name="TextBox 8"/>
          <p:cNvSpPr txBox="1"/>
          <p:nvPr/>
        </p:nvSpPr>
        <p:spPr>
          <a:xfrm>
            <a:off x="304800" y="5867400"/>
            <a:ext cx="5673156" cy="584775"/>
          </a:xfrm>
          <a:prstGeom prst="rect">
            <a:avLst/>
          </a:prstGeom>
          <a:noFill/>
        </p:spPr>
        <p:txBody>
          <a:bodyPr wrap="none" rtlCol="0">
            <a:spAutoFit/>
          </a:bodyPr>
          <a:lstStyle/>
          <a:p>
            <a:r>
              <a:rPr lang="en-US" sz="3200" b="0" dirty="0"/>
              <a:t>Interesting side note on AMPT</a:t>
            </a:r>
          </a:p>
        </p:txBody>
      </p:sp>
      <p:pic>
        <p:nvPicPr>
          <p:cNvPr id="710660" name="Picture 4"/>
          <p:cNvPicPr>
            <a:picLocks noChangeAspect="1" noChangeArrowheads="1"/>
          </p:cNvPicPr>
          <p:nvPr/>
        </p:nvPicPr>
        <p:blipFill>
          <a:blip r:embed="rId4" cstate="print"/>
          <a:srcRect/>
          <a:stretch>
            <a:fillRect/>
          </a:stretch>
        </p:blipFill>
        <p:spPr bwMode="auto">
          <a:xfrm>
            <a:off x="533400" y="3810000"/>
            <a:ext cx="5334000" cy="1524000"/>
          </a:xfrm>
          <a:prstGeom prst="rect">
            <a:avLst/>
          </a:prstGeom>
          <a:noFill/>
          <a:ln w="9525">
            <a:noFill/>
            <a:miter lim="800000"/>
            <a:headEnd/>
            <a:tailEnd/>
          </a:ln>
        </p:spPr>
      </p:pic>
    </p:spTree>
    <p:extLst>
      <p:ext uri="{BB962C8B-B14F-4D97-AF65-F5344CB8AC3E}">
        <p14:creationId xmlns:p14="http://schemas.microsoft.com/office/powerpoint/2010/main" val="19566826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lide Number Placeholder 5"/>
          <p:cNvSpPr>
            <a:spLocks noGrp="1"/>
          </p:cNvSpPr>
          <p:nvPr>
            <p:ph type="sldNum" sz="quarter" idx="12"/>
          </p:nvPr>
        </p:nvSpPr>
        <p:spPr/>
        <p:txBody>
          <a:bodyPr/>
          <a:lstStyle/>
          <a:p>
            <a:fld id="{03FF74CB-0830-4FC3-95D7-2B84FE536F51}" type="slidenum">
              <a:rPr lang="en-US"/>
              <a:pPr/>
              <a:t>121</a:t>
            </a:fld>
            <a:endParaRPr lang="en-US"/>
          </a:p>
        </p:txBody>
      </p:sp>
      <p:sp>
        <p:nvSpPr>
          <p:cNvPr id="103426" name="Rectangle 2"/>
          <p:cNvSpPr>
            <a:spLocks noGrp="1" noChangeArrowheads="1"/>
          </p:cNvSpPr>
          <p:nvPr>
            <p:ph type="title"/>
          </p:nvPr>
        </p:nvSpPr>
        <p:spPr>
          <a:xfrm>
            <a:off x="685800" y="0"/>
            <a:ext cx="7772400" cy="838200"/>
          </a:xfrm>
        </p:spPr>
        <p:txBody>
          <a:bodyPr/>
          <a:lstStyle/>
          <a:p>
            <a:r>
              <a:rPr lang="en-US" u="sng"/>
              <a:t>Hadron Gas ?</a:t>
            </a:r>
          </a:p>
        </p:txBody>
      </p:sp>
      <p:sp>
        <p:nvSpPr>
          <p:cNvPr id="103427" name="Text Box 3"/>
          <p:cNvSpPr txBox="1">
            <a:spLocks noChangeArrowheads="1"/>
          </p:cNvSpPr>
          <p:nvPr/>
        </p:nvSpPr>
        <p:spPr bwMode="auto">
          <a:xfrm>
            <a:off x="304800" y="838200"/>
            <a:ext cx="8839200" cy="519113"/>
          </a:xfrm>
          <a:prstGeom prst="rect">
            <a:avLst/>
          </a:prstGeom>
          <a:noFill/>
          <a:ln w="9525">
            <a:noFill/>
            <a:miter lim="800000"/>
            <a:headEnd/>
            <a:tailEnd/>
          </a:ln>
          <a:effectLst/>
        </p:spPr>
        <p:txBody>
          <a:bodyPr>
            <a:spAutoFit/>
          </a:bodyPr>
          <a:lstStyle/>
          <a:p>
            <a:r>
              <a:rPr lang="en-US" sz="2800" b="0">
                <a:cs typeface="Arial" charset="0"/>
              </a:rPr>
              <a:t>What interactions can lead to equilibration in &lt; 1 fm/c?</a:t>
            </a:r>
            <a:endParaRPr lang="en-US" sz="1600" b="0">
              <a:cs typeface="Arial" charset="0"/>
            </a:endParaRPr>
          </a:p>
        </p:txBody>
      </p:sp>
      <p:grpSp>
        <p:nvGrpSpPr>
          <p:cNvPr id="103428" name="Group 4"/>
          <p:cNvGrpSpPr>
            <a:grpSpLocks/>
          </p:cNvGrpSpPr>
          <p:nvPr/>
        </p:nvGrpSpPr>
        <p:grpSpPr bwMode="auto">
          <a:xfrm>
            <a:off x="228600" y="1524000"/>
            <a:ext cx="8915400" cy="4786313"/>
            <a:chOff x="144" y="969"/>
            <a:chExt cx="5616" cy="3015"/>
          </a:xfrm>
        </p:grpSpPr>
        <p:grpSp>
          <p:nvGrpSpPr>
            <p:cNvPr id="103429" name="Group 5"/>
            <p:cNvGrpSpPr>
              <a:grpSpLocks/>
            </p:cNvGrpSpPr>
            <p:nvPr/>
          </p:nvGrpSpPr>
          <p:grpSpPr bwMode="auto">
            <a:xfrm>
              <a:off x="144" y="1728"/>
              <a:ext cx="5472" cy="2256"/>
              <a:chOff x="144" y="1728"/>
              <a:chExt cx="5472" cy="2256"/>
            </a:xfrm>
          </p:grpSpPr>
          <p:pic>
            <p:nvPicPr>
              <p:cNvPr id="103430" name="Picture 6"/>
              <p:cNvPicPr>
                <a:picLocks noChangeAspect="1" noChangeArrowheads="1"/>
              </p:cNvPicPr>
              <p:nvPr/>
            </p:nvPicPr>
            <p:blipFill>
              <a:blip r:embed="rId2" cstate="print"/>
              <a:srcRect/>
              <a:stretch>
                <a:fillRect/>
              </a:stretch>
            </p:blipFill>
            <p:spPr bwMode="auto">
              <a:xfrm>
                <a:off x="3216" y="1834"/>
                <a:ext cx="2400" cy="2068"/>
              </a:xfrm>
              <a:prstGeom prst="rect">
                <a:avLst/>
              </a:prstGeom>
              <a:solidFill>
                <a:schemeClr val="bg1"/>
              </a:solidFill>
              <a:ln w="9525">
                <a:noFill/>
                <a:miter lim="800000"/>
                <a:headEnd/>
                <a:tailEnd/>
              </a:ln>
              <a:effectLst/>
            </p:spPr>
          </p:pic>
          <p:sp>
            <p:nvSpPr>
              <p:cNvPr id="103431" name="Text Box 7"/>
              <p:cNvSpPr txBox="1">
                <a:spLocks noChangeArrowheads="1"/>
              </p:cNvSpPr>
              <p:nvPr/>
            </p:nvSpPr>
            <p:spPr bwMode="auto">
              <a:xfrm>
                <a:off x="3888" y="2768"/>
                <a:ext cx="1111" cy="366"/>
              </a:xfrm>
              <a:prstGeom prst="rect">
                <a:avLst/>
              </a:prstGeom>
              <a:noFill/>
              <a:ln w="9525">
                <a:noFill/>
                <a:miter lim="800000"/>
                <a:headEnd/>
                <a:tailEnd/>
              </a:ln>
              <a:effectLst/>
            </p:spPr>
            <p:txBody>
              <a:bodyPr wrap="none">
                <a:spAutoFit/>
              </a:bodyPr>
              <a:lstStyle/>
              <a:p>
                <a:r>
                  <a:rPr lang="en-US" sz="1600">
                    <a:cs typeface="Arial" charset="0"/>
                  </a:rPr>
                  <a:t>HSD Calculation</a:t>
                </a:r>
              </a:p>
              <a:p>
                <a:r>
                  <a:rPr lang="en-US" sz="1600">
                    <a:cs typeface="Arial" charset="0"/>
                  </a:rPr>
                  <a:t>pT&gt;2 GeV/c</a:t>
                </a:r>
              </a:p>
            </p:txBody>
          </p:sp>
          <p:sp>
            <p:nvSpPr>
              <p:cNvPr id="103432" name="Text Box 8"/>
              <p:cNvSpPr txBox="1">
                <a:spLocks noChangeArrowheads="1"/>
              </p:cNvSpPr>
              <p:nvPr/>
            </p:nvSpPr>
            <p:spPr bwMode="auto">
              <a:xfrm>
                <a:off x="1315" y="1728"/>
                <a:ext cx="116" cy="250"/>
              </a:xfrm>
              <a:prstGeom prst="rect">
                <a:avLst/>
              </a:prstGeom>
              <a:noFill/>
              <a:ln w="9525">
                <a:noFill/>
                <a:miter lim="800000"/>
                <a:headEnd/>
                <a:tailEnd/>
              </a:ln>
              <a:effectLst/>
            </p:spPr>
            <p:txBody>
              <a:bodyPr wrap="none">
                <a:spAutoFit/>
              </a:bodyPr>
              <a:lstStyle/>
              <a:p>
                <a:endParaRPr lang="en-US" sz="2000" b="0">
                  <a:latin typeface="Times New Roman" pitchFamily="18" charset="0"/>
                  <a:cs typeface="Arial" charset="0"/>
                </a:endParaRPr>
              </a:p>
            </p:txBody>
          </p:sp>
          <p:grpSp>
            <p:nvGrpSpPr>
              <p:cNvPr id="103433" name="Group 9"/>
              <p:cNvGrpSpPr>
                <a:grpSpLocks/>
              </p:cNvGrpSpPr>
              <p:nvPr/>
            </p:nvGrpSpPr>
            <p:grpSpPr bwMode="auto">
              <a:xfrm>
                <a:off x="144" y="1838"/>
                <a:ext cx="2928" cy="2146"/>
                <a:chOff x="288" y="1920"/>
                <a:chExt cx="3072" cy="2090"/>
              </a:xfrm>
            </p:grpSpPr>
            <p:grpSp>
              <p:nvGrpSpPr>
                <p:cNvPr id="103434" name="Group 10"/>
                <p:cNvGrpSpPr>
                  <a:grpSpLocks/>
                </p:cNvGrpSpPr>
                <p:nvPr/>
              </p:nvGrpSpPr>
              <p:grpSpPr bwMode="auto">
                <a:xfrm>
                  <a:off x="288" y="1920"/>
                  <a:ext cx="3072" cy="2090"/>
                  <a:chOff x="240" y="1120"/>
                  <a:chExt cx="3840" cy="2708"/>
                </a:xfrm>
              </p:grpSpPr>
              <p:pic>
                <p:nvPicPr>
                  <p:cNvPr id="103435" name="Picture 11" descr="v2_star_prl"/>
                  <p:cNvPicPr>
                    <a:picLocks noChangeAspect="1" noChangeArrowheads="1"/>
                  </p:cNvPicPr>
                  <p:nvPr/>
                </p:nvPicPr>
                <p:blipFill>
                  <a:blip r:embed="rId3" cstate="print"/>
                  <a:srcRect/>
                  <a:stretch>
                    <a:fillRect/>
                  </a:stretch>
                </p:blipFill>
                <p:spPr bwMode="auto">
                  <a:xfrm>
                    <a:off x="240" y="1120"/>
                    <a:ext cx="3840" cy="2603"/>
                  </a:xfrm>
                  <a:prstGeom prst="rect">
                    <a:avLst/>
                  </a:prstGeom>
                  <a:noFill/>
                </p:spPr>
              </p:pic>
              <p:sp>
                <p:nvSpPr>
                  <p:cNvPr id="103436" name="Line 12"/>
                  <p:cNvSpPr>
                    <a:spLocks noChangeShapeType="1"/>
                  </p:cNvSpPr>
                  <p:nvPr/>
                </p:nvSpPr>
                <p:spPr bwMode="auto">
                  <a:xfrm>
                    <a:off x="944" y="1702"/>
                    <a:ext cx="0" cy="1129"/>
                  </a:xfrm>
                  <a:prstGeom prst="line">
                    <a:avLst/>
                  </a:prstGeom>
                  <a:noFill/>
                  <a:ln w="19050">
                    <a:solidFill>
                      <a:srgbClr val="33CC33"/>
                    </a:solidFill>
                    <a:round/>
                    <a:headEnd/>
                    <a:tailEnd/>
                  </a:ln>
                  <a:effectLst/>
                </p:spPr>
                <p:txBody>
                  <a:bodyPr wrap="none">
                    <a:spAutoFit/>
                  </a:bodyPr>
                  <a:lstStyle/>
                  <a:p>
                    <a:endParaRPr lang="en-US"/>
                  </a:p>
                </p:txBody>
              </p:sp>
              <p:sp>
                <p:nvSpPr>
                  <p:cNvPr id="103437" name="Oval 13"/>
                  <p:cNvSpPr>
                    <a:spLocks noChangeArrowheads="1"/>
                  </p:cNvSpPr>
                  <p:nvPr/>
                </p:nvSpPr>
                <p:spPr bwMode="auto">
                  <a:xfrm>
                    <a:off x="902" y="2228"/>
                    <a:ext cx="82" cy="80"/>
                  </a:xfrm>
                  <a:prstGeom prst="ellipse">
                    <a:avLst/>
                  </a:prstGeom>
                  <a:solidFill>
                    <a:schemeClr val="bg1"/>
                  </a:solidFill>
                  <a:ln w="19050">
                    <a:solidFill>
                      <a:srgbClr val="33CC33"/>
                    </a:solidFill>
                    <a:round/>
                    <a:headEnd/>
                    <a:tailEnd/>
                  </a:ln>
                  <a:effectLst/>
                </p:spPr>
                <p:txBody>
                  <a:bodyPr wrap="none" anchor="ctr">
                    <a:spAutoFit/>
                  </a:bodyPr>
                  <a:lstStyle/>
                  <a:p>
                    <a:endParaRPr lang="en-US"/>
                  </a:p>
                </p:txBody>
              </p:sp>
              <p:sp>
                <p:nvSpPr>
                  <p:cNvPr id="103438" name="Line 14"/>
                  <p:cNvSpPr>
                    <a:spLocks noChangeShapeType="1"/>
                  </p:cNvSpPr>
                  <p:nvPr/>
                </p:nvSpPr>
                <p:spPr bwMode="auto">
                  <a:xfrm>
                    <a:off x="1140" y="1698"/>
                    <a:ext cx="0" cy="398"/>
                  </a:xfrm>
                  <a:prstGeom prst="line">
                    <a:avLst/>
                  </a:prstGeom>
                  <a:noFill/>
                  <a:ln w="19050">
                    <a:solidFill>
                      <a:srgbClr val="33CC33"/>
                    </a:solidFill>
                    <a:round/>
                    <a:headEnd/>
                    <a:tailEnd/>
                  </a:ln>
                  <a:effectLst/>
                </p:spPr>
                <p:txBody>
                  <a:bodyPr>
                    <a:spAutoFit/>
                  </a:bodyPr>
                  <a:lstStyle/>
                  <a:p>
                    <a:endParaRPr lang="en-US"/>
                  </a:p>
                </p:txBody>
              </p:sp>
              <p:sp>
                <p:nvSpPr>
                  <p:cNvPr id="103439" name="Oval 15"/>
                  <p:cNvSpPr>
                    <a:spLocks noChangeArrowheads="1"/>
                  </p:cNvSpPr>
                  <p:nvPr/>
                </p:nvSpPr>
                <p:spPr bwMode="auto">
                  <a:xfrm>
                    <a:off x="1099" y="1854"/>
                    <a:ext cx="82" cy="80"/>
                  </a:xfrm>
                  <a:prstGeom prst="ellipse">
                    <a:avLst/>
                  </a:prstGeom>
                  <a:solidFill>
                    <a:schemeClr val="bg1"/>
                  </a:solidFill>
                  <a:ln w="19050">
                    <a:solidFill>
                      <a:srgbClr val="33CC33"/>
                    </a:solidFill>
                    <a:round/>
                    <a:headEnd/>
                    <a:tailEnd/>
                  </a:ln>
                  <a:effectLst/>
                </p:spPr>
                <p:txBody>
                  <a:bodyPr wrap="none" anchor="ctr">
                    <a:spAutoFit/>
                  </a:bodyPr>
                  <a:lstStyle/>
                  <a:p>
                    <a:endParaRPr lang="en-US"/>
                  </a:p>
                </p:txBody>
              </p:sp>
              <p:sp>
                <p:nvSpPr>
                  <p:cNvPr id="103440" name="Line 16"/>
                  <p:cNvSpPr>
                    <a:spLocks noChangeShapeType="1"/>
                  </p:cNvSpPr>
                  <p:nvPr/>
                </p:nvSpPr>
                <p:spPr bwMode="auto">
                  <a:xfrm>
                    <a:off x="1370" y="2003"/>
                    <a:ext cx="0" cy="245"/>
                  </a:xfrm>
                  <a:prstGeom prst="line">
                    <a:avLst/>
                  </a:prstGeom>
                  <a:noFill/>
                  <a:ln w="19050">
                    <a:solidFill>
                      <a:srgbClr val="33CC33"/>
                    </a:solidFill>
                    <a:round/>
                    <a:headEnd/>
                    <a:tailEnd/>
                  </a:ln>
                  <a:effectLst/>
                </p:spPr>
                <p:txBody>
                  <a:bodyPr>
                    <a:spAutoFit/>
                  </a:bodyPr>
                  <a:lstStyle/>
                  <a:p>
                    <a:endParaRPr lang="en-US"/>
                  </a:p>
                </p:txBody>
              </p:sp>
              <p:sp>
                <p:nvSpPr>
                  <p:cNvPr id="103441" name="Oval 17"/>
                  <p:cNvSpPr>
                    <a:spLocks noChangeArrowheads="1"/>
                  </p:cNvSpPr>
                  <p:nvPr/>
                </p:nvSpPr>
                <p:spPr bwMode="auto">
                  <a:xfrm>
                    <a:off x="1329" y="2094"/>
                    <a:ext cx="82" cy="80"/>
                  </a:xfrm>
                  <a:prstGeom prst="ellipse">
                    <a:avLst/>
                  </a:prstGeom>
                  <a:solidFill>
                    <a:schemeClr val="bg1"/>
                  </a:solidFill>
                  <a:ln w="19050">
                    <a:solidFill>
                      <a:srgbClr val="33CC33"/>
                    </a:solidFill>
                    <a:round/>
                    <a:headEnd/>
                    <a:tailEnd/>
                  </a:ln>
                  <a:effectLst/>
                </p:spPr>
                <p:txBody>
                  <a:bodyPr wrap="none" anchor="ctr">
                    <a:spAutoFit/>
                  </a:bodyPr>
                  <a:lstStyle/>
                  <a:p>
                    <a:endParaRPr lang="en-US"/>
                  </a:p>
                </p:txBody>
              </p:sp>
              <p:sp>
                <p:nvSpPr>
                  <p:cNvPr id="103442" name="Line 18"/>
                  <p:cNvSpPr>
                    <a:spLocks noChangeShapeType="1"/>
                  </p:cNvSpPr>
                  <p:nvPr/>
                </p:nvSpPr>
                <p:spPr bwMode="auto">
                  <a:xfrm>
                    <a:off x="1682" y="2095"/>
                    <a:ext cx="0" cy="159"/>
                  </a:xfrm>
                  <a:prstGeom prst="line">
                    <a:avLst/>
                  </a:prstGeom>
                  <a:noFill/>
                  <a:ln w="19050">
                    <a:solidFill>
                      <a:srgbClr val="33CC33"/>
                    </a:solidFill>
                    <a:round/>
                    <a:headEnd/>
                    <a:tailEnd/>
                  </a:ln>
                  <a:effectLst/>
                </p:spPr>
                <p:txBody>
                  <a:bodyPr>
                    <a:spAutoFit/>
                  </a:bodyPr>
                  <a:lstStyle/>
                  <a:p>
                    <a:endParaRPr lang="en-US"/>
                  </a:p>
                </p:txBody>
              </p:sp>
              <p:sp>
                <p:nvSpPr>
                  <p:cNvPr id="103443" name="Oval 19"/>
                  <p:cNvSpPr>
                    <a:spLocks noChangeArrowheads="1"/>
                  </p:cNvSpPr>
                  <p:nvPr/>
                </p:nvSpPr>
                <p:spPr bwMode="auto">
                  <a:xfrm>
                    <a:off x="1641" y="2129"/>
                    <a:ext cx="82" cy="80"/>
                  </a:xfrm>
                  <a:prstGeom prst="ellipse">
                    <a:avLst/>
                  </a:prstGeom>
                  <a:solidFill>
                    <a:schemeClr val="bg1"/>
                  </a:solidFill>
                  <a:ln w="19050">
                    <a:solidFill>
                      <a:srgbClr val="33CC33"/>
                    </a:solidFill>
                    <a:round/>
                    <a:headEnd/>
                    <a:tailEnd/>
                  </a:ln>
                  <a:effectLst/>
                </p:spPr>
                <p:txBody>
                  <a:bodyPr wrap="none" anchor="ctr">
                    <a:spAutoFit/>
                  </a:bodyPr>
                  <a:lstStyle/>
                  <a:p>
                    <a:endParaRPr lang="en-US"/>
                  </a:p>
                </p:txBody>
              </p:sp>
              <p:sp>
                <p:nvSpPr>
                  <p:cNvPr id="103444" name="Line 20"/>
                  <p:cNvSpPr>
                    <a:spLocks noChangeShapeType="1"/>
                  </p:cNvSpPr>
                  <p:nvPr/>
                </p:nvSpPr>
                <p:spPr bwMode="auto">
                  <a:xfrm>
                    <a:off x="2043" y="2227"/>
                    <a:ext cx="0" cy="145"/>
                  </a:xfrm>
                  <a:prstGeom prst="line">
                    <a:avLst/>
                  </a:prstGeom>
                  <a:noFill/>
                  <a:ln w="19050">
                    <a:solidFill>
                      <a:srgbClr val="33CC33"/>
                    </a:solidFill>
                    <a:round/>
                    <a:headEnd/>
                    <a:tailEnd/>
                  </a:ln>
                  <a:effectLst/>
                </p:spPr>
                <p:txBody>
                  <a:bodyPr>
                    <a:spAutoFit/>
                  </a:bodyPr>
                  <a:lstStyle/>
                  <a:p>
                    <a:endParaRPr lang="en-US"/>
                  </a:p>
                </p:txBody>
              </p:sp>
              <p:sp>
                <p:nvSpPr>
                  <p:cNvPr id="103445" name="Oval 21"/>
                  <p:cNvSpPr>
                    <a:spLocks noChangeArrowheads="1"/>
                  </p:cNvSpPr>
                  <p:nvPr/>
                </p:nvSpPr>
                <p:spPr bwMode="auto">
                  <a:xfrm>
                    <a:off x="2002" y="2256"/>
                    <a:ext cx="82" cy="80"/>
                  </a:xfrm>
                  <a:prstGeom prst="ellipse">
                    <a:avLst/>
                  </a:prstGeom>
                  <a:solidFill>
                    <a:schemeClr val="bg1"/>
                  </a:solidFill>
                  <a:ln w="19050">
                    <a:solidFill>
                      <a:srgbClr val="33CC33"/>
                    </a:solidFill>
                    <a:round/>
                    <a:headEnd/>
                    <a:tailEnd/>
                  </a:ln>
                  <a:effectLst/>
                </p:spPr>
                <p:txBody>
                  <a:bodyPr wrap="none" anchor="ctr">
                    <a:spAutoFit/>
                  </a:bodyPr>
                  <a:lstStyle/>
                  <a:p>
                    <a:endParaRPr lang="en-US"/>
                  </a:p>
                </p:txBody>
              </p:sp>
              <p:sp>
                <p:nvSpPr>
                  <p:cNvPr id="103446" name="Rectangle 22"/>
                  <p:cNvSpPr>
                    <a:spLocks noChangeArrowheads="1"/>
                  </p:cNvSpPr>
                  <p:nvPr/>
                </p:nvSpPr>
                <p:spPr bwMode="auto">
                  <a:xfrm>
                    <a:off x="935" y="1173"/>
                    <a:ext cx="55" cy="526"/>
                  </a:xfrm>
                  <a:prstGeom prst="rect">
                    <a:avLst/>
                  </a:prstGeom>
                  <a:solidFill>
                    <a:srgbClr val="FF6600">
                      <a:alpha val="50000"/>
                    </a:srgbClr>
                  </a:solidFill>
                  <a:ln w="28575">
                    <a:solidFill>
                      <a:srgbClr val="FF3300"/>
                    </a:solidFill>
                    <a:miter lim="800000"/>
                    <a:headEnd/>
                    <a:tailEnd/>
                  </a:ln>
                  <a:effectLst/>
                </p:spPr>
                <p:txBody>
                  <a:bodyPr anchor="ctr">
                    <a:spAutoFit/>
                  </a:bodyPr>
                  <a:lstStyle/>
                  <a:p>
                    <a:endParaRPr lang="en-US"/>
                  </a:p>
                </p:txBody>
              </p:sp>
              <p:sp>
                <p:nvSpPr>
                  <p:cNvPr id="103447" name="Rectangle 23"/>
                  <p:cNvSpPr>
                    <a:spLocks noChangeArrowheads="1"/>
                  </p:cNvSpPr>
                  <p:nvPr/>
                </p:nvSpPr>
                <p:spPr bwMode="auto">
                  <a:xfrm>
                    <a:off x="1233" y="1225"/>
                    <a:ext cx="57" cy="511"/>
                  </a:xfrm>
                  <a:prstGeom prst="rect">
                    <a:avLst/>
                  </a:prstGeom>
                  <a:solidFill>
                    <a:srgbClr val="FF6600">
                      <a:alpha val="50000"/>
                    </a:srgbClr>
                  </a:solidFill>
                  <a:ln w="28575">
                    <a:solidFill>
                      <a:srgbClr val="FF3300"/>
                    </a:solidFill>
                    <a:miter lim="800000"/>
                    <a:headEnd/>
                    <a:tailEnd/>
                  </a:ln>
                  <a:effectLst/>
                </p:spPr>
                <p:txBody>
                  <a:bodyPr anchor="ctr">
                    <a:spAutoFit/>
                  </a:bodyPr>
                  <a:lstStyle/>
                  <a:p>
                    <a:endParaRPr lang="en-US"/>
                  </a:p>
                </p:txBody>
              </p:sp>
              <p:sp>
                <p:nvSpPr>
                  <p:cNvPr id="103448" name="Rectangle 24"/>
                  <p:cNvSpPr>
                    <a:spLocks noChangeArrowheads="1"/>
                  </p:cNvSpPr>
                  <p:nvPr/>
                </p:nvSpPr>
                <p:spPr bwMode="auto">
                  <a:xfrm>
                    <a:off x="1503" y="1484"/>
                    <a:ext cx="57" cy="450"/>
                  </a:xfrm>
                  <a:prstGeom prst="rect">
                    <a:avLst/>
                  </a:prstGeom>
                  <a:solidFill>
                    <a:srgbClr val="FF6600">
                      <a:alpha val="50000"/>
                    </a:srgbClr>
                  </a:solidFill>
                  <a:ln w="28575">
                    <a:solidFill>
                      <a:srgbClr val="FF3300"/>
                    </a:solidFill>
                    <a:miter lim="800000"/>
                    <a:headEnd/>
                    <a:tailEnd/>
                  </a:ln>
                  <a:effectLst/>
                </p:spPr>
                <p:txBody>
                  <a:bodyPr anchor="ctr">
                    <a:spAutoFit/>
                  </a:bodyPr>
                  <a:lstStyle/>
                  <a:p>
                    <a:endParaRPr lang="en-US"/>
                  </a:p>
                </p:txBody>
              </p:sp>
              <p:sp>
                <p:nvSpPr>
                  <p:cNvPr id="103449" name="Rectangle 25"/>
                  <p:cNvSpPr>
                    <a:spLocks noChangeArrowheads="1"/>
                  </p:cNvSpPr>
                  <p:nvPr/>
                </p:nvSpPr>
                <p:spPr bwMode="auto">
                  <a:xfrm>
                    <a:off x="1839" y="1795"/>
                    <a:ext cx="54" cy="373"/>
                  </a:xfrm>
                  <a:prstGeom prst="rect">
                    <a:avLst/>
                  </a:prstGeom>
                  <a:solidFill>
                    <a:srgbClr val="FF6600">
                      <a:alpha val="50000"/>
                    </a:srgbClr>
                  </a:solidFill>
                  <a:ln w="28575">
                    <a:solidFill>
                      <a:srgbClr val="FF3300"/>
                    </a:solidFill>
                    <a:miter lim="800000"/>
                    <a:headEnd/>
                    <a:tailEnd/>
                  </a:ln>
                  <a:effectLst/>
                </p:spPr>
                <p:txBody>
                  <a:bodyPr anchor="ctr">
                    <a:spAutoFit/>
                  </a:bodyPr>
                  <a:lstStyle/>
                  <a:p>
                    <a:endParaRPr lang="en-US"/>
                  </a:p>
                </p:txBody>
              </p:sp>
              <p:sp>
                <p:nvSpPr>
                  <p:cNvPr id="103450" name="Rectangle 26"/>
                  <p:cNvSpPr>
                    <a:spLocks noChangeArrowheads="1"/>
                  </p:cNvSpPr>
                  <p:nvPr/>
                </p:nvSpPr>
                <p:spPr bwMode="auto">
                  <a:xfrm>
                    <a:off x="2166" y="2080"/>
                    <a:ext cx="52" cy="316"/>
                  </a:xfrm>
                  <a:prstGeom prst="rect">
                    <a:avLst/>
                  </a:prstGeom>
                  <a:solidFill>
                    <a:srgbClr val="FF6600">
                      <a:alpha val="50000"/>
                    </a:srgbClr>
                  </a:solidFill>
                  <a:ln w="28575">
                    <a:solidFill>
                      <a:srgbClr val="FF3300"/>
                    </a:solidFill>
                    <a:miter lim="800000"/>
                    <a:headEnd/>
                    <a:tailEnd/>
                  </a:ln>
                  <a:effectLst/>
                </p:spPr>
                <p:txBody>
                  <a:bodyPr anchor="ctr">
                    <a:spAutoFit/>
                  </a:bodyPr>
                  <a:lstStyle/>
                  <a:p>
                    <a:endParaRPr lang="en-US"/>
                  </a:p>
                </p:txBody>
              </p:sp>
              <p:sp>
                <p:nvSpPr>
                  <p:cNvPr id="103451" name="Rectangle 27"/>
                  <p:cNvSpPr>
                    <a:spLocks noChangeArrowheads="1"/>
                  </p:cNvSpPr>
                  <p:nvPr/>
                </p:nvSpPr>
                <p:spPr bwMode="auto">
                  <a:xfrm>
                    <a:off x="2491" y="2401"/>
                    <a:ext cx="61" cy="229"/>
                  </a:xfrm>
                  <a:prstGeom prst="rect">
                    <a:avLst/>
                  </a:prstGeom>
                  <a:solidFill>
                    <a:srgbClr val="FF6600">
                      <a:alpha val="50000"/>
                    </a:srgbClr>
                  </a:solidFill>
                  <a:ln w="28575">
                    <a:solidFill>
                      <a:srgbClr val="FF3300"/>
                    </a:solidFill>
                    <a:miter lim="800000"/>
                    <a:headEnd/>
                    <a:tailEnd/>
                  </a:ln>
                  <a:effectLst/>
                </p:spPr>
                <p:txBody>
                  <a:bodyPr anchor="ctr">
                    <a:spAutoFit/>
                  </a:bodyPr>
                  <a:lstStyle/>
                  <a:p>
                    <a:endParaRPr lang="en-US"/>
                  </a:p>
                </p:txBody>
              </p:sp>
              <p:sp>
                <p:nvSpPr>
                  <p:cNvPr id="103452" name="Rectangle 28"/>
                  <p:cNvSpPr>
                    <a:spLocks noChangeArrowheads="1"/>
                  </p:cNvSpPr>
                  <p:nvPr/>
                </p:nvSpPr>
                <p:spPr bwMode="auto">
                  <a:xfrm>
                    <a:off x="2856" y="2696"/>
                    <a:ext cx="51" cy="158"/>
                  </a:xfrm>
                  <a:prstGeom prst="rect">
                    <a:avLst/>
                  </a:prstGeom>
                  <a:solidFill>
                    <a:srgbClr val="FF6600">
                      <a:alpha val="50000"/>
                    </a:srgbClr>
                  </a:solidFill>
                  <a:ln w="28575">
                    <a:solidFill>
                      <a:srgbClr val="FF3300"/>
                    </a:solidFill>
                    <a:miter lim="800000"/>
                    <a:headEnd/>
                    <a:tailEnd/>
                  </a:ln>
                  <a:effectLst/>
                </p:spPr>
                <p:txBody>
                  <a:bodyPr anchor="ctr">
                    <a:spAutoFit/>
                  </a:bodyPr>
                  <a:lstStyle/>
                  <a:p>
                    <a:endParaRPr lang="en-US"/>
                  </a:p>
                </p:txBody>
              </p:sp>
              <p:sp>
                <p:nvSpPr>
                  <p:cNvPr id="103453" name="Rectangle 29"/>
                  <p:cNvSpPr>
                    <a:spLocks noChangeArrowheads="1"/>
                  </p:cNvSpPr>
                  <p:nvPr/>
                </p:nvSpPr>
                <p:spPr bwMode="auto">
                  <a:xfrm>
                    <a:off x="3277" y="3035"/>
                    <a:ext cx="56" cy="76"/>
                  </a:xfrm>
                  <a:prstGeom prst="rect">
                    <a:avLst/>
                  </a:prstGeom>
                  <a:solidFill>
                    <a:srgbClr val="FF6600">
                      <a:alpha val="50000"/>
                    </a:srgbClr>
                  </a:solidFill>
                  <a:ln w="28575">
                    <a:solidFill>
                      <a:srgbClr val="FF3300"/>
                    </a:solidFill>
                    <a:miter lim="800000"/>
                    <a:headEnd/>
                    <a:tailEnd/>
                  </a:ln>
                  <a:effectLst/>
                </p:spPr>
                <p:txBody>
                  <a:bodyPr anchor="ctr">
                    <a:spAutoFit/>
                  </a:bodyPr>
                  <a:lstStyle/>
                  <a:p>
                    <a:endParaRPr lang="en-US"/>
                  </a:p>
                </p:txBody>
              </p:sp>
              <p:sp>
                <p:nvSpPr>
                  <p:cNvPr id="103454" name="Line 30"/>
                  <p:cNvSpPr>
                    <a:spLocks noChangeShapeType="1"/>
                  </p:cNvSpPr>
                  <p:nvPr/>
                </p:nvSpPr>
                <p:spPr bwMode="auto">
                  <a:xfrm>
                    <a:off x="2536" y="2439"/>
                    <a:ext cx="0" cy="137"/>
                  </a:xfrm>
                  <a:prstGeom prst="line">
                    <a:avLst/>
                  </a:prstGeom>
                  <a:noFill/>
                  <a:ln w="19050">
                    <a:solidFill>
                      <a:srgbClr val="33CC33"/>
                    </a:solidFill>
                    <a:round/>
                    <a:headEnd/>
                    <a:tailEnd/>
                  </a:ln>
                  <a:effectLst/>
                </p:spPr>
                <p:txBody>
                  <a:bodyPr>
                    <a:spAutoFit/>
                  </a:bodyPr>
                  <a:lstStyle/>
                  <a:p>
                    <a:endParaRPr lang="en-US"/>
                  </a:p>
                </p:txBody>
              </p:sp>
              <p:sp>
                <p:nvSpPr>
                  <p:cNvPr id="103455" name="Oval 31"/>
                  <p:cNvSpPr>
                    <a:spLocks noChangeArrowheads="1"/>
                  </p:cNvSpPr>
                  <p:nvPr/>
                </p:nvSpPr>
                <p:spPr bwMode="auto">
                  <a:xfrm>
                    <a:off x="2496" y="2473"/>
                    <a:ext cx="81" cy="80"/>
                  </a:xfrm>
                  <a:prstGeom prst="ellipse">
                    <a:avLst/>
                  </a:prstGeom>
                  <a:solidFill>
                    <a:schemeClr val="bg1"/>
                  </a:solidFill>
                  <a:ln w="19050">
                    <a:solidFill>
                      <a:srgbClr val="33CC33"/>
                    </a:solidFill>
                    <a:round/>
                    <a:headEnd/>
                    <a:tailEnd/>
                  </a:ln>
                  <a:effectLst/>
                </p:spPr>
                <p:txBody>
                  <a:bodyPr wrap="none" anchor="ctr">
                    <a:spAutoFit/>
                  </a:bodyPr>
                  <a:lstStyle/>
                  <a:p>
                    <a:endParaRPr lang="en-US"/>
                  </a:p>
                </p:txBody>
              </p:sp>
              <p:sp>
                <p:nvSpPr>
                  <p:cNvPr id="103456" name="Oval 32"/>
                  <p:cNvSpPr>
                    <a:spLocks noChangeArrowheads="1"/>
                  </p:cNvSpPr>
                  <p:nvPr/>
                </p:nvSpPr>
                <p:spPr bwMode="auto">
                  <a:xfrm>
                    <a:off x="2148" y="2320"/>
                    <a:ext cx="90" cy="88"/>
                  </a:xfrm>
                  <a:prstGeom prst="ellipse">
                    <a:avLst/>
                  </a:prstGeom>
                  <a:solidFill>
                    <a:schemeClr val="tx2"/>
                  </a:solidFill>
                  <a:ln w="19050">
                    <a:noFill/>
                    <a:round/>
                    <a:headEnd/>
                    <a:tailEnd/>
                  </a:ln>
                  <a:effectLst/>
                </p:spPr>
                <p:txBody>
                  <a:bodyPr anchor="ctr">
                    <a:spAutoFit/>
                  </a:bodyPr>
                  <a:lstStyle/>
                  <a:p>
                    <a:endParaRPr lang="en-US"/>
                  </a:p>
                </p:txBody>
              </p:sp>
              <p:sp>
                <p:nvSpPr>
                  <p:cNvPr id="103457" name="Line 33"/>
                  <p:cNvSpPr>
                    <a:spLocks noChangeShapeType="1"/>
                  </p:cNvSpPr>
                  <p:nvPr/>
                </p:nvSpPr>
                <p:spPr bwMode="auto">
                  <a:xfrm>
                    <a:off x="2174" y="2408"/>
                    <a:ext cx="39" cy="1"/>
                  </a:xfrm>
                  <a:prstGeom prst="line">
                    <a:avLst/>
                  </a:prstGeom>
                  <a:noFill/>
                  <a:ln w="19050">
                    <a:solidFill>
                      <a:schemeClr val="tx2"/>
                    </a:solidFill>
                    <a:round/>
                    <a:headEnd/>
                    <a:tailEnd/>
                  </a:ln>
                  <a:effectLst/>
                </p:spPr>
                <p:txBody>
                  <a:bodyPr>
                    <a:spAutoFit/>
                  </a:bodyPr>
                  <a:lstStyle/>
                  <a:p>
                    <a:endParaRPr lang="en-US"/>
                  </a:p>
                </p:txBody>
              </p:sp>
              <p:sp>
                <p:nvSpPr>
                  <p:cNvPr id="103458" name="Line 34"/>
                  <p:cNvSpPr>
                    <a:spLocks noChangeShapeType="1"/>
                  </p:cNvSpPr>
                  <p:nvPr/>
                </p:nvSpPr>
                <p:spPr bwMode="auto">
                  <a:xfrm>
                    <a:off x="2174" y="2321"/>
                    <a:ext cx="36" cy="1"/>
                  </a:xfrm>
                  <a:prstGeom prst="line">
                    <a:avLst/>
                  </a:prstGeom>
                  <a:noFill/>
                  <a:ln w="19050">
                    <a:solidFill>
                      <a:schemeClr val="tx2"/>
                    </a:solidFill>
                    <a:round/>
                    <a:headEnd/>
                    <a:tailEnd/>
                  </a:ln>
                  <a:effectLst/>
                </p:spPr>
                <p:txBody>
                  <a:bodyPr>
                    <a:spAutoFit/>
                  </a:bodyPr>
                  <a:lstStyle/>
                  <a:p>
                    <a:endParaRPr lang="en-US"/>
                  </a:p>
                </p:txBody>
              </p:sp>
              <p:sp>
                <p:nvSpPr>
                  <p:cNvPr id="103459" name="Oval 35"/>
                  <p:cNvSpPr>
                    <a:spLocks noChangeArrowheads="1"/>
                  </p:cNvSpPr>
                  <p:nvPr/>
                </p:nvSpPr>
                <p:spPr bwMode="auto">
                  <a:xfrm>
                    <a:off x="2477" y="2578"/>
                    <a:ext cx="89" cy="89"/>
                  </a:xfrm>
                  <a:prstGeom prst="ellipse">
                    <a:avLst/>
                  </a:prstGeom>
                  <a:solidFill>
                    <a:schemeClr val="tx2"/>
                  </a:solidFill>
                  <a:ln w="19050">
                    <a:noFill/>
                    <a:round/>
                    <a:headEnd/>
                    <a:tailEnd/>
                  </a:ln>
                  <a:effectLst/>
                </p:spPr>
                <p:txBody>
                  <a:bodyPr anchor="ctr">
                    <a:spAutoFit/>
                  </a:bodyPr>
                  <a:lstStyle/>
                  <a:p>
                    <a:endParaRPr lang="en-US"/>
                  </a:p>
                </p:txBody>
              </p:sp>
              <p:sp>
                <p:nvSpPr>
                  <p:cNvPr id="103460" name="Line 36"/>
                  <p:cNvSpPr>
                    <a:spLocks noChangeShapeType="1"/>
                  </p:cNvSpPr>
                  <p:nvPr/>
                </p:nvSpPr>
                <p:spPr bwMode="auto">
                  <a:xfrm>
                    <a:off x="2504" y="2673"/>
                    <a:ext cx="39" cy="1"/>
                  </a:xfrm>
                  <a:prstGeom prst="line">
                    <a:avLst/>
                  </a:prstGeom>
                  <a:noFill/>
                  <a:ln w="19050">
                    <a:solidFill>
                      <a:schemeClr val="tx2"/>
                    </a:solidFill>
                    <a:round/>
                    <a:headEnd/>
                    <a:tailEnd/>
                  </a:ln>
                  <a:effectLst/>
                </p:spPr>
                <p:txBody>
                  <a:bodyPr>
                    <a:spAutoFit/>
                  </a:bodyPr>
                  <a:lstStyle/>
                  <a:p>
                    <a:endParaRPr lang="en-US"/>
                  </a:p>
                </p:txBody>
              </p:sp>
              <p:sp>
                <p:nvSpPr>
                  <p:cNvPr id="103461" name="Line 37"/>
                  <p:cNvSpPr>
                    <a:spLocks noChangeShapeType="1"/>
                  </p:cNvSpPr>
                  <p:nvPr/>
                </p:nvSpPr>
                <p:spPr bwMode="auto">
                  <a:xfrm>
                    <a:off x="2501" y="2572"/>
                    <a:ext cx="39" cy="1"/>
                  </a:xfrm>
                  <a:prstGeom prst="line">
                    <a:avLst/>
                  </a:prstGeom>
                  <a:noFill/>
                  <a:ln w="19050">
                    <a:solidFill>
                      <a:schemeClr val="tx2"/>
                    </a:solidFill>
                    <a:round/>
                    <a:headEnd/>
                    <a:tailEnd/>
                  </a:ln>
                  <a:effectLst/>
                </p:spPr>
                <p:txBody>
                  <a:bodyPr>
                    <a:spAutoFit/>
                  </a:bodyPr>
                  <a:lstStyle/>
                  <a:p>
                    <a:endParaRPr lang="en-US"/>
                  </a:p>
                </p:txBody>
              </p:sp>
              <p:grpSp>
                <p:nvGrpSpPr>
                  <p:cNvPr id="103462" name="Group 38"/>
                  <p:cNvGrpSpPr>
                    <a:grpSpLocks/>
                  </p:cNvGrpSpPr>
                  <p:nvPr/>
                </p:nvGrpSpPr>
                <p:grpSpPr bwMode="auto">
                  <a:xfrm>
                    <a:off x="2864" y="2602"/>
                    <a:ext cx="82" cy="174"/>
                    <a:chOff x="4451" y="2474"/>
                    <a:chExt cx="74" cy="161"/>
                  </a:xfrm>
                </p:grpSpPr>
                <p:sp>
                  <p:nvSpPr>
                    <p:cNvPr id="103463" name="Line 39"/>
                    <p:cNvSpPr>
                      <a:spLocks noChangeShapeType="1"/>
                    </p:cNvSpPr>
                    <p:nvPr/>
                  </p:nvSpPr>
                  <p:spPr bwMode="auto">
                    <a:xfrm>
                      <a:off x="4488" y="2474"/>
                      <a:ext cx="0" cy="161"/>
                    </a:xfrm>
                    <a:prstGeom prst="line">
                      <a:avLst/>
                    </a:prstGeom>
                    <a:noFill/>
                    <a:ln w="19050">
                      <a:solidFill>
                        <a:srgbClr val="33CC33"/>
                      </a:solidFill>
                      <a:round/>
                      <a:headEnd/>
                      <a:tailEnd/>
                    </a:ln>
                    <a:effectLst/>
                  </p:spPr>
                  <p:txBody>
                    <a:bodyPr>
                      <a:spAutoFit/>
                    </a:bodyPr>
                    <a:lstStyle/>
                    <a:p>
                      <a:endParaRPr lang="en-US"/>
                    </a:p>
                  </p:txBody>
                </p:sp>
                <p:sp>
                  <p:nvSpPr>
                    <p:cNvPr id="103464" name="Oval 40"/>
                    <p:cNvSpPr>
                      <a:spLocks noChangeArrowheads="1"/>
                    </p:cNvSpPr>
                    <p:nvPr/>
                  </p:nvSpPr>
                  <p:spPr bwMode="auto">
                    <a:xfrm>
                      <a:off x="4451" y="2527"/>
                      <a:ext cx="74" cy="74"/>
                    </a:xfrm>
                    <a:prstGeom prst="ellipse">
                      <a:avLst/>
                    </a:prstGeom>
                    <a:solidFill>
                      <a:schemeClr val="bg1"/>
                    </a:solidFill>
                    <a:ln w="19050">
                      <a:solidFill>
                        <a:srgbClr val="33CC33"/>
                      </a:solidFill>
                      <a:round/>
                      <a:headEnd/>
                      <a:tailEnd/>
                    </a:ln>
                    <a:effectLst/>
                  </p:spPr>
                  <p:txBody>
                    <a:bodyPr wrap="none" anchor="ctr">
                      <a:spAutoFit/>
                    </a:bodyPr>
                    <a:lstStyle/>
                    <a:p>
                      <a:endParaRPr lang="en-US"/>
                    </a:p>
                  </p:txBody>
                </p:sp>
              </p:grpSp>
              <p:grpSp>
                <p:nvGrpSpPr>
                  <p:cNvPr id="103465" name="Group 41"/>
                  <p:cNvGrpSpPr>
                    <a:grpSpLocks/>
                  </p:cNvGrpSpPr>
                  <p:nvPr/>
                </p:nvGrpSpPr>
                <p:grpSpPr bwMode="auto">
                  <a:xfrm>
                    <a:off x="2837" y="2732"/>
                    <a:ext cx="90" cy="118"/>
                    <a:chOff x="2559" y="2539"/>
                    <a:chExt cx="81" cy="109"/>
                  </a:xfrm>
                </p:grpSpPr>
                <p:sp>
                  <p:nvSpPr>
                    <p:cNvPr id="103466" name="Oval 42"/>
                    <p:cNvSpPr>
                      <a:spLocks noChangeArrowheads="1"/>
                    </p:cNvSpPr>
                    <p:nvPr/>
                  </p:nvSpPr>
                  <p:spPr bwMode="auto">
                    <a:xfrm>
                      <a:off x="2559" y="2553"/>
                      <a:ext cx="81" cy="82"/>
                    </a:xfrm>
                    <a:prstGeom prst="ellipse">
                      <a:avLst/>
                    </a:prstGeom>
                    <a:solidFill>
                      <a:schemeClr val="tx2"/>
                    </a:solidFill>
                    <a:ln w="19050">
                      <a:noFill/>
                      <a:round/>
                      <a:headEnd/>
                      <a:tailEnd/>
                    </a:ln>
                    <a:effectLst/>
                  </p:spPr>
                  <p:txBody>
                    <a:bodyPr anchor="ctr">
                      <a:spAutoFit/>
                    </a:bodyPr>
                    <a:lstStyle/>
                    <a:p>
                      <a:endParaRPr lang="en-US"/>
                    </a:p>
                  </p:txBody>
                </p:sp>
                <p:sp>
                  <p:nvSpPr>
                    <p:cNvPr id="103467" name="Line 43"/>
                    <p:cNvSpPr>
                      <a:spLocks noChangeShapeType="1"/>
                    </p:cNvSpPr>
                    <p:nvPr/>
                  </p:nvSpPr>
                  <p:spPr bwMode="auto">
                    <a:xfrm>
                      <a:off x="2583" y="2641"/>
                      <a:ext cx="35" cy="1"/>
                    </a:xfrm>
                    <a:prstGeom prst="line">
                      <a:avLst/>
                    </a:prstGeom>
                    <a:noFill/>
                    <a:ln w="19050">
                      <a:solidFill>
                        <a:schemeClr val="tx2"/>
                      </a:solidFill>
                      <a:round/>
                      <a:headEnd/>
                      <a:tailEnd/>
                    </a:ln>
                    <a:effectLst/>
                  </p:spPr>
                  <p:txBody>
                    <a:bodyPr>
                      <a:spAutoFit/>
                    </a:bodyPr>
                    <a:lstStyle/>
                    <a:p>
                      <a:endParaRPr lang="en-US"/>
                    </a:p>
                  </p:txBody>
                </p:sp>
                <p:sp>
                  <p:nvSpPr>
                    <p:cNvPr id="103468" name="Line 44"/>
                    <p:cNvSpPr>
                      <a:spLocks noChangeShapeType="1"/>
                    </p:cNvSpPr>
                    <p:nvPr/>
                  </p:nvSpPr>
                  <p:spPr bwMode="auto">
                    <a:xfrm>
                      <a:off x="2581" y="2539"/>
                      <a:ext cx="35" cy="1"/>
                    </a:xfrm>
                    <a:prstGeom prst="line">
                      <a:avLst/>
                    </a:prstGeom>
                    <a:noFill/>
                    <a:ln w="19050">
                      <a:solidFill>
                        <a:schemeClr val="tx2"/>
                      </a:solidFill>
                      <a:round/>
                      <a:headEnd/>
                      <a:tailEnd/>
                    </a:ln>
                    <a:effectLst/>
                  </p:spPr>
                  <p:txBody>
                    <a:bodyPr>
                      <a:spAutoFit/>
                    </a:bodyPr>
                    <a:lstStyle/>
                    <a:p>
                      <a:endParaRPr lang="en-US"/>
                    </a:p>
                  </p:txBody>
                </p:sp>
                <p:sp>
                  <p:nvSpPr>
                    <p:cNvPr id="103469" name="Line 45"/>
                    <p:cNvSpPr>
                      <a:spLocks noChangeShapeType="1"/>
                    </p:cNvSpPr>
                    <p:nvPr/>
                  </p:nvSpPr>
                  <p:spPr bwMode="auto">
                    <a:xfrm>
                      <a:off x="2600" y="2539"/>
                      <a:ext cx="0" cy="109"/>
                    </a:xfrm>
                    <a:prstGeom prst="line">
                      <a:avLst/>
                    </a:prstGeom>
                    <a:noFill/>
                    <a:ln w="19050">
                      <a:solidFill>
                        <a:schemeClr val="tx2"/>
                      </a:solidFill>
                      <a:round/>
                      <a:headEnd/>
                      <a:tailEnd/>
                    </a:ln>
                    <a:effectLst/>
                  </p:spPr>
                  <p:txBody>
                    <a:bodyPr>
                      <a:spAutoFit/>
                    </a:bodyPr>
                    <a:lstStyle/>
                    <a:p>
                      <a:endParaRPr lang="en-US"/>
                    </a:p>
                  </p:txBody>
                </p:sp>
              </p:grpSp>
              <p:sp>
                <p:nvSpPr>
                  <p:cNvPr id="103470" name="Text Box 46"/>
                  <p:cNvSpPr txBox="1">
                    <a:spLocks noChangeArrowheads="1"/>
                  </p:cNvSpPr>
                  <p:nvPr/>
                </p:nvSpPr>
                <p:spPr bwMode="auto">
                  <a:xfrm>
                    <a:off x="2338" y="1244"/>
                    <a:ext cx="1549" cy="633"/>
                  </a:xfrm>
                  <a:prstGeom prst="rect">
                    <a:avLst/>
                  </a:prstGeom>
                  <a:solidFill>
                    <a:schemeClr val="bg1"/>
                  </a:solidFill>
                  <a:ln w="9525">
                    <a:solidFill>
                      <a:schemeClr val="tx2"/>
                    </a:solidFill>
                    <a:miter lim="800000"/>
                    <a:headEnd/>
                    <a:tailEnd/>
                  </a:ln>
                  <a:effectLst>
                    <a:outerShdw dist="35921" dir="2700000" algn="ctr" rotWithShape="0">
                      <a:schemeClr val="bg2"/>
                    </a:outerShdw>
                  </a:effectLst>
                </p:spPr>
                <p:txBody>
                  <a:bodyPr>
                    <a:spAutoFit/>
                  </a:bodyPr>
                  <a:lstStyle/>
                  <a:p>
                    <a:pPr>
                      <a:lnSpc>
                        <a:spcPct val="130000"/>
                      </a:lnSpc>
                    </a:pPr>
                    <a:r>
                      <a:rPr lang="en-US" sz="1200" b="0">
                        <a:latin typeface="Times New Roman" pitchFamily="18" charset="0"/>
                        <a:cs typeface="Arial" charset="0"/>
                      </a:rPr>
                      <a:t>           Hydrodynamic     </a:t>
                    </a:r>
                  </a:p>
                  <a:p>
                    <a:pPr>
                      <a:lnSpc>
                        <a:spcPct val="130000"/>
                      </a:lnSpc>
                    </a:pPr>
                    <a:r>
                      <a:rPr lang="en-US" sz="1200" b="0">
                        <a:latin typeface="Times New Roman" pitchFamily="18" charset="0"/>
                        <a:cs typeface="Arial" charset="0"/>
                      </a:rPr>
                      <a:t>           STAR</a:t>
                    </a:r>
                  </a:p>
                  <a:p>
                    <a:pPr>
                      <a:lnSpc>
                        <a:spcPct val="120000"/>
                      </a:lnSpc>
                    </a:pPr>
                    <a:r>
                      <a:rPr lang="en-US" sz="1200" b="0">
                        <a:latin typeface="Times New Roman" pitchFamily="18" charset="0"/>
                        <a:cs typeface="Arial" charset="0"/>
                      </a:rPr>
                      <a:t>           PHOBOS</a:t>
                    </a:r>
                  </a:p>
                </p:txBody>
              </p:sp>
              <p:sp>
                <p:nvSpPr>
                  <p:cNvPr id="103471" name="Rectangle 47"/>
                  <p:cNvSpPr>
                    <a:spLocks noChangeArrowheads="1"/>
                  </p:cNvSpPr>
                  <p:nvPr/>
                </p:nvSpPr>
                <p:spPr bwMode="auto">
                  <a:xfrm>
                    <a:off x="2498" y="1337"/>
                    <a:ext cx="138" cy="81"/>
                  </a:xfrm>
                  <a:prstGeom prst="rect">
                    <a:avLst/>
                  </a:prstGeom>
                  <a:solidFill>
                    <a:srgbClr val="FF6600">
                      <a:alpha val="50000"/>
                    </a:srgbClr>
                  </a:solidFill>
                  <a:ln w="28575">
                    <a:solidFill>
                      <a:srgbClr val="FF3300"/>
                    </a:solidFill>
                    <a:miter lim="800000"/>
                    <a:headEnd/>
                    <a:tailEnd/>
                  </a:ln>
                  <a:effectLst/>
                </p:spPr>
                <p:txBody>
                  <a:bodyPr anchor="ctr">
                    <a:spAutoFit/>
                  </a:bodyPr>
                  <a:lstStyle/>
                  <a:p>
                    <a:endParaRPr lang="en-US"/>
                  </a:p>
                </p:txBody>
              </p:sp>
              <p:sp>
                <p:nvSpPr>
                  <p:cNvPr id="103472" name="Oval 48"/>
                  <p:cNvSpPr>
                    <a:spLocks noChangeArrowheads="1"/>
                  </p:cNvSpPr>
                  <p:nvPr/>
                </p:nvSpPr>
                <p:spPr bwMode="auto">
                  <a:xfrm>
                    <a:off x="2512" y="1487"/>
                    <a:ext cx="112" cy="109"/>
                  </a:xfrm>
                  <a:prstGeom prst="ellipse">
                    <a:avLst/>
                  </a:prstGeom>
                  <a:solidFill>
                    <a:schemeClr val="tx2"/>
                  </a:solidFill>
                  <a:ln w="9525">
                    <a:solidFill>
                      <a:schemeClr val="tx2"/>
                    </a:solidFill>
                    <a:round/>
                    <a:headEnd/>
                    <a:tailEnd/>
                  </a:ln>
                  <a:effectLst/>
                </p:spPr>
                <p:txBody>
                  <a:bodyPr wrap="none" anchor="ctr">
                    <a:spAutoFit/>
                  </a:bodyPr>
                  <a:lstStyle/>
                  <a:p>
                    <a:endParaRPr lang="en-US"/>
                  </a:p>
                </p:txBody>
              </p:sp>
              <p:sp>
                <p:nvSpPr>
                  <p:cNvPr id="103473" name="Oval 49"/>
                  <p:cNvSpPr>
                    <a:spLocks noChangeArrowheads="1"/>
                  </p:cNvSpPr>
                  <p:nvPr/>
                </p:nvSpPr>
                <p:spPr bwMode="auto">
                  <a:xfrm>
                    <a:off x="2510" y="1651"/>
                    <a:ext cx="112" cy="110"/>
                  </a:xfrm>
                  <a:prstGeom prst="ellipse">
                    <a:avLst/>
                  </a:prstGeom>
                  <a:solidFill>
                    <a:schemeClr val="bg1"/>
                  </a:solidFill>
                  <a:ln w="19050">
                    <a:solidFill>
                      <a:srgbClr val="33CC33"/>
                    </a:solidFill>
                    <a:round/>
                    <a:headEnd/>
                    <a:tailEnd/>
                  </a:ln>
                  <a:effectLst/>
                </p:spPr>
                <p:txBody>
                  <a:bodyPr wrap="none" anchor="ctr">
                    <a:spAutoFit/>
                  </a:bodyPr>
                  <a:lstStyle/>
                  <a:p>
                    <a:endParaRPr lang="en-US"/>
                  </a:p>
                </p:txBody>
              </p:sp>
              <p:sp>
                <p:nvSpPr>
                  <p:cNvPr id="103474" name="Text Box 50"/>
                  <p:cNvSpPr txBox="1">
                    <a:spLocks noChangeArrowheads="1"/>
                  </p:cNvSpPr>
                  <p:nvPr/>
                </p:nvSpPr>
                <p:spPr bwMode="auto">
                  <a:xfrm>
                    <a:off x="296" y="3610"/>
                    <a:ext cx="2442" cy="218"/>
                  </a:xfrm>
                  <a:prstGeom prst="rect">
                    <a:avLst/>
                  </a:prstGeom>
                  <a:noFill/>
                  <a:ln w="25400">
                    <a:noFill/>
                    <a:miter lim="800000"/>
                    <a:headEnd/>
                    <a:tailEnd type="none" w="med" len="lg"/>
                  </a:ln>
                  <a:effectLst/>
                </p:spPr>
                <p:txBody>
                  <a:bodyPr>
                    <a:spAutoFit/>
                  </a:bodyPr>
                  <a:lstStyle/>
                  <a:p>
                    <a:pPr algn="ctr">
                      <a:spcBef>
                        <a:spcPct val="50000"/>
                      </a:spcBef>
                    </a:pPr>
                    <a:endParaRPr lang="en-US" sz="1200" b="0">
                      <a:latin typeface="Arial Rounded MT Bold" pitchFamily="34" charset="0"/>
                      <a:cs typeface="Arial" charset="0"/>
                    </a:endParaRPr>
                  </a:p>
                </p:txBody>
              </p:sp>
            </p:grpSp>
            <p:sp>
              <p:nvSpPr>
                <p:cNvPr id="103475" name="Line 51"/>
                <p:cNvSpPr>
                  <a:spLocks noChangeShapeType="1"/>
                </p:cNvSpPr>
                <p:nvPr/>
              </p:nvSpPr>
              <p:spPr bwMode="auto">
                <a:xfrm>
                  <a:off x="1056" y="3360"/>
                  <a:ext cx="2112" cy="288"/>
                </a:xfrm>
                <a:prstGeom prst="line">
                  <a:avLst/>
                </a:prstGeom>
                <a:noFill/>
                <a:ln w="57150" cap="rnd">
                  <a:solidFill>
                    <a:srgbClr val="0000FF"/>
                  </a:solidFill>
                  <a:prstDash val="sysDot"/>
                  <a:round/>
                  <a:headEnd/>
                  <a:tailEnd/>
                </a:ln>
                <a:effectLst/>
              </p:spPr>
              <p:txBody>
                <a:bodyPr/>
                <a:lstStyle/>
                <a:p>
                  <a:endParaRPr lang="en-US"/>
                </a:p>
              </p:txBody>
            </p:sp>
            <p:sp>
              <p:nvSpPr>
                <p:cNvPr id="103476" name="Text Box 52"/>
                <p:cNvSpPr txBox="1">
                  <a:spLocks noChangeArrowheads="1"/>
                </p:cNvSpPr>
                <p:nvPr/>
              </p:nvSpPr>
              <p:spPr bwMode="auto">
                <a:xfrm>
                  <a:off x="864" y="3408"/>
                  <a:ext cx="624" cy="225"/>
                </a:xfrm>
                <a:prstGeom prst="rect">
                  <a:avLst/>
                </a:prstGeom>
                <a:noFill/>
                <a:ln w="9525">
                  <a:noFill/>
                  <a:miter lim="800000"/>
                  <a:headEnd/>
                  <a:tailEnd/>
                </a:ln>
                <a:effectLst/>
              </p:spPr>
              <p:txBody>
                <a:bodyPr>
                  <a:spAutoFit/>
                </a:bodyPr>
                <a:lstStyle/>
                <a:p>
                  <a:pPr>
                    <a:spcBef>
                      <a:spcPct val="50000"/>
                    </a:spcBef>
                  </a:pPr>
                  <a:r>
                    <a:rPr lang="en-US" sz="1800" b="0">
                      <a:latin typeface="Times New Roman" pitchFamily="18" charset="0"/>
                      <a:cs typeface="Arial" charset="0"/>
                    </a:rPr>
                    <a:t>RQMD</a:t>
                  </a:r>
                </a:p>
              </p:txBody>
            </p:sp>
          </p:grpSp>
        </p:grpSp>
        <p:sp>
          <p:nvSpPr>
            <p:cNvPr id="103477" name="Text Box 53"/>
            <p:cNvSpPr txBox="1">
              <a:spLocks noChangeArrowheads="1"/>
            </p:cNvSpPr>
            <p:nvPr/>
          </p:nvSpPr>
          <p:spPr bwMode="auto">
            <a:xfrm>
              <a:off x="192" y="969"/>
              <a:ext cx="5568" cy="596"/>
            </a:xfrm>
            <a:prstGeom prst="rect">
              <a:avLst/>
            </a:prstGeom>
            <a:noFill/>
            <a:ln w="9525" algn="ctr">
              <a:noFill/>
              <a:miter lim="800000"/>
              <a:headEnd/>
              <a:tailEnd/>
            </a:ln>
            <a:effectLst/>
          </p:spPr>
          <p:txBody>
            <a:bodyPr>
              <a:spAutoFit/>
            </a:bodyPr>
            <a:lstStyle/>
            <a:p>
              <a:pPr eaLnBrk="0" hangingPunct="0"/>
              <a:r>
                <a:rPr lang="en-US" sz="2800" b="0">
                  <a:cs typeface="Arial" charset="0"/>
                </a:rPr>
                <a:t>Hadronic transport models (e.g. RQMD, HSD, ...) with hadron formation times ~1 fm/c, fail to describe data. </a:t>
              </a:r>
            </a:p>
          </p:txBody>
        </p:sp>
      </p:grpSp>
      <p:sp>
        <p:nvSpPr>
          <p:cNvPr id="103478" name="Line 54"/>
          <p:cNvSpPr>
            <a:spLocks noChangeShapeType="1"/>
          </p:cNvSpPr>
          <p:nvPr/>
        </p:nvSpPr>
        <p:spPr bwMode="auto">
          <a:xfrm>
            <a:off x="0" y="1447800"/>
            <a:ext cx="9220200" cy="0"/>
          </a:xfrm>
          <a:prstGeom prst="line">
            <a:avLst/>
          </a:prstGeom>
          <a:noFill/>
          <a:ln w="9525">
            <a:solidFill>
              <a:schemeClr val="bg1"/>
            </a:solidFill>
            <a:round/>
            <a:headEnd/>
            <a:tailEnd/>
          </a:ln>
          <a:effectLst/>
        </p:spPr>
        <p:txBody>
          <a:bodyPr wrap="none" anchor="ctr"/>
          <a:lstStyle/>
          <a:p>
            <a:endParaRPr lang="en-US"/>
          </a:p>
        </p:txBody>
      </p:sp>
      <p:sp>
        <p:nvSpPr>
          <p:cNvPr id="103479" name="Text Box 55"/>
          <p:cNvSpPr txBox="1">
            <a:spLocks noChangeArrowheads="1"/>
          </p:cNvSpPr>
          <p:nvPr/>
        </p:nvSpPr>
        <p:spPr bwMode="auto">
          <a:xfrm>
            <a:off x="211138" y="6324600"/>
            <a:ext cx="8932862" cy="519113"/>
          </a:xfrm>
          <a:prstGeom prst="rect">
            <a:avLst/>
          </a:prstGeom>
          <a:noFill/>
          <a:ln w="9525" algn="ctr">
            <a:noFill/>
            <a:miter lim="800000"/>
            <a:headEnd/>
            <a:tailEnd/>
          </a:ln>
          <a:effectLst/>
        </p:spPr>
        <p:txBody>
          <a:bodyPr wrap="none">
            <a:spAutoFit/>
          </a:bodyPr>
          <a:lstStyle/>
          <a:p>
            <a:pPr eaLnBrk="0" hangingPunct="0"/>
            <a:r>
              <a:rPr lang="en-US" sz="2800" b="0">
                <a:cs typeface="Arial" charset="0"/>
              </a:rPr>
              <a:t>Clearly the system is not a hadron gas.  Not surprising. </a:t>
            </a:r>
          </a:p>
        </p:txBody>
      </p:sp>
      <p:grpSp>
        <p:nvGrpSpPr>
          <p:cNvPr id="103480" name="Group 56"/>
          <p:cNvGrpSpPr>
            <a:grpSpLocks/>
          </p:cNvGrpSpPr>
          <p:nvPr/>
        </p:nvGrpSpPr>
        <p:grpSpPr bwMode="auto">
          <a:xfrm>
            <a:off x="1143000" y="5638800"/>
            <a:ext cx="7543800" cy="609600"/>
            <a:chOff x="720" y="3552"/>
            <a:chExt cx="4752" cy="384"/>
          </a:xfrm>
        </p:grpSpPr>
        <p:grpSp>
          <p:nvGrpSpPr>
            <p:cNvPr id="103481" name="Group 57"/>
            <p:cNvGrpSpPr>
              <a:grpSpLocks/>
            </p:cNvGrpSpPr>
            <p:nvPr/>
          </p:nvGrpSpPr>
          <p:grpSpPr bwMode="auto">
            <a:xfrm>
              <a:off x="2304" y="3744"/>
              <a:ext cx="144" cy="192"/>
              <a:chOff x="-48" y="3024"/>
              <a:chExt cx="144" cy="240"/>
            </a:xfrm>
          </p:grpSpPr>
          <p:sp>
            <p:nvSpPr>
              <p:cNvPr id="103482" name="Oval 58"/>
              <p:cNvSpPr>
                <a:spLocks noChangeArrowheads="1"/>
              </p:cNvSpPr>
              <p:nvPr/>
            </p:nvSpPr>
            <p:spPr bwMode="auto">
              <a:xfrm>
                <a:off x="-48" y="3024"/>
                <a:ext cx="48" cy="240"/>
              </a:xfrm>
              <a:prstGeom prst="ellipse">
                <a:avLst/>
              </a:prstGeom>
              <a:solidFill>
                <a:srgbClr val="FFFF00"/>
              </a:solidFill>
              <a:ln w="9525" algn="ctr">
                <a:solidFill>
                  <a:schemeClr val="tx1"/>
                </a:solidFill>
                <a:round/>
                <a:headEnd/>
                <a:tailEnd/>
              </a:ln>
              <a:effectLst/>
            </p:spPr>
            <p:txBody>
              <a:bodyPr wrap="none" anchor="ctr">
                <a:spAutoFit/>
              </a:bodyPr>
              <a:lstStyle/>
              <a:p>
                <a:endParaRPr lang="en-US"/>
              </a:p>
            </p:txBody>
          </p:sp>
          <p:sp>
            <p:nvSpPr>
              <p:cNvPr id="103483" name="Oval 59"/>
              <p:cNvSpPr>
                <a:spLocks noChangeArrowheads="1"/>
              </p:cNvSpPr>
              <p:nvPr/>
            </p:nvSpPr>
            <p:spPr bwMode="auto">
              <a:xfrm>
                <a:off x="48" y="3024"/>
                <a:ext cx="48" cy="240"/>
              </a:xfrm>
              <a:prstGeom prst="ellipse">
                <a:avLst/>
              </a:prstGeom>
              <a:solidFill>
                <a:srgbClr val="FFFF00"/>
              </a:solidFill>
              <a:ln w="9525" algn="ctr">
                <a:solidFill>
                  <a:schemeClr val="tx1"/>
                </a:solidFill>
                <a:round/>
                <a:headEnd/>
                <a:tailEnd/>
              </a:ln>
              <a:effectLst/>
            </p:spPr>
            <p:txBody>
              <a:bodyPr wrap="none" anchor="ctr">
                <a:spAutoFit/>
              </a:bodyPr>
              <a:lstStyle/>
              <a:p>
                <a:endParaRPr lang="en-US"/>
              </a:p>
            </p:txBody>
          </p:sp>
        </p:grpSp>
        <p:grpSp>
          <p:nvGrpSpPr>
            <p:cNvPr id="103484" name="Group 60"/>
            <p:cNvGrpSpPr>
              <a:grpSpLocks/>
            </p:cNvGrpSpPr>
            <p:nvPr/>
          </p:nvGrpSpPr>
          <p:grpSpPr bwMode="auto">
            <a:xfrm>
              <a:off x="720" y="3648"/>
              <a:ext cx="96" cy="288"/>
              <a:chOff x="-48" y="3312"/>
              <a:chExt cx="144" cy="384"/>
            </a:xfrm>
          </p:grpSpPr>
          <p:sp>
            <p:nvSpPr>
              <p:cNvPr id="103485" name="Oval 61"/>
              <p:cNvSpPr>
                <a:spLocks noChangeArrowheads="1"/>
              </p:cNvSpPr>
              <p:nvPr/>
            </p:nvSpPr>
            <p:spPr bwMode="auto">
              <a:xfrm>
                <a:off x="-48" y="3312"/>
                <a:ext cx="48" cy="240"/>
              </a:xfrm>
              <a:prstGeom prst="ellipse">
                <a:avLst/>
              </a:prstGeom>
              <a:solidFill>
                <a:srgbClr val="FFFF00"/>
              </a:solidFill>
              <a:ln w="9525" algn="ctr">
                <a:solidFill>
                  <a:schemeClr val="tx1"/>
                </a:solidFill>
                <a:round/>
                <a:headEnd/>
                <a:tailEnd/>
              </a:ln>
              <a:effectLst/>
            </p:spPr>
            <p:txBody>
              <a:bodyPr anchor="ctr">
                <a:spAutoFit/>
              </a:bodyPr>
              <a:lstStyle/>
              <a:p>
                <a:endParaRPr lang="en-US"/>
              </a:p>
            </p:txBody>
          </p:sp>
          <p:sp>
            <p:nvSpPr>
              <p:cNvPr id="103486" name="Oval 62"/>
              <p:cNvSpPr>
                <a:spLocks noChangeArrowheads="1"/>
              </p:cNvSpPr>
              <p:nvPr/>
            </p:nvSpPr>
            <p:spPr bwMode="auto">
              <a:xfrm>
                <a:off x="48" y="3456"/>
                <a:ext cx="48" cy="240"/>
              </a:xfrm>
              <a:prstGeom prst="ellipse">
                <a:avLst/>
              </a:prstGeom>
              <a:solidFill>
                <a:srgbClr val="FFFF00"/>
              </a:solidFill>
              <a:ln w="9525" algn="ctr">
                <a:solidFill>
                  <a:schemeClr val="tx1"/>
                </a:solidFill>
                <a:round/>
                <a:headEnd/>
                <a:tailEnd/>
              </a:ln>
              <a:effectLst/>
            </p:spPr>
            <p:txBody>
              <a:bodyPr wrap="none" anchor="ctr">
                <a:spAutoFit/>
              </a:bodyPr>
              <a:lstStyle/>
              <a:p>
                <a:endParaRPr lang="en-US"/>
              </a:p>
            </p:txBody>
          </p:sp>
        </p:grpSp>
        <p:grpSp>
          <p:nvGrpSpPr>
            <p:cNvPr id="103487" name="Group 63"/>
            <p:cNvGrpSpPr>
              <a:grpSpLocks/>
            </p:cNvGrpSpPr>
            <p:nvPr/>
          </p:nvGrpSpPr>
          <p:grpSpPr bwMode="auto">
            <a:xfrm>
              <a:off x="5328" y="3648"/>
              <a:ext cx="144" cy="192"/>
              <a:chOff x="-48" y="3024"/>
              <a:chExt cx="144" cy="240"/>
            </a:xfrm>
          </p:grpSpPr>
          <p:sp>
            <p:nvSpPr>
              <p:cNvPr id="103488" name="Oval 64"/>
              <p:cNvSpPr>
                <a:spLocks noChangeArrowheads="1"/>
              </p:cNvSpPr>
              <p:nvPr/>
            </p:nvSpPr>
            <p:spPr bwMode="auto">
              <a:xfrm>
                <a:off x="-48" y="3024"/>
                <a:ext cx="48" cy="240"/>
              </a:xfrm>
              <a:prstGeom prst="ellipse">
                <a:avLst/>
              </a:prstGeom>
              <a:solidFill>
                <a:srgbClr val="FFFF00"/>
              </a:solidFill>
              <a:ln w="9525" algn="ctr">
                <a:solidFill>
                  <a:schemeClr val="tx1"/>
                </a:solidFill>
                <a:round/>
                <a:headEnd/>
                <a:tailEnd/>
              </a:ln>
              <a:effectLst/>
            </p:spPr>
            <p:txBody>
              <a:bodyPr wrap="none" anchor="ctr">
                <a:spAutoFit/>
              </a:bodyPr>
              <a:lstStyle/>
              <a:p>
                <a:endParaRPr lang="en-US"/>
              </a:p>
            </p:txBody>
          </p:sp>
          <p:sp>
            <p:nvSpPr>
              <p:cNvPr id="103489" name="Oval 65"/>
              <p:cNvSpPr>
                <a:spLocks noChangeArrowheads="1"/>
              </p:cNvSpPr>
              <p:nvPr/>
            </p:nvSpPr>
            <p:spPr bwMode="auto">
              <a:xfrm>
                <a:off x="48" y="3024"/>
                <a:ext cx="48" cy="240"/>
              </a:xfrm>
              <a:prstGeom prst="ellipse">
                <a:avLst/>
              </a:prstGeom>
              <a:solidFill>
                <a:srgbClr val="FFFF00"/>
              </a:solidFill>
              <a:ln w="9525" algn="ctr">
                <a:solidFill>
                  <a:schemeClr val="tx1"/>
                </a:solidFill>
                <a:round/>
                <a:headEnd/>
                <a:tailEnd/>
              </a:ln>
              <a:effectLst/>
            </p:spPr>
            <p:txBody>
              <a:bodyPr wrap="none" anchor="ctr">
                <a:spAutoFit/>
              </a:bodyPr>
              <a:lstStyle/>
              <a:p>
                <a:endParaRPr lang="en-US"/>
              </a:p>
            </p:txBody>
          </p:sp>
        </p:grpSp>
        <p:grpSp>
          <p:nvGrpSpPr>
            <p:cNvPr id="103490" name="Group 66"/>
            <p:cNvGrpSpPr>
              <a:grpSpLocks/>
            </p:cNvGrpSpPr>
            <p:nvPr/>
          </p:nvGrpSpPr>
          <p:grpSpPr bwMode="auto">
            <a:xfrm>
              <a:off x="3744" y="3552"/>
              <a:ext cx="96" cy="288"/>
              <a:chOff x="-48" y="3312"/>
              <a:chExt cx="144" cy="384"/>
            </a:xfrm>
          </p:grpSpPr>
          <p:sp>
            <p:nvSpPr>
              <p:cNvPr id="103491" name="Oval 67"/>
              <p:cNvSpPr>
                <a:spLocks noChangeArrowheads="1"/>
              </p:cNvSpPr>
              <p:nvPr/>
            </p:nvSpPr>
            <p:spPr bwMode="auto">
              <a:xfrm>
                <a:off x="-48" y="3312"/>
                <a:ext cx="48" cy="240"/>
              </a:xfrm>
              <a:prstGeom prst="ellipse">
                <a:avLst/>
              </a:prstGeom>
              <a:solidFill>
                <a:srgbClr val="FFFF00"/>
              </a:solidFill>
              <a:ln w="9525" algn="ctr">
                <a:solidFill>
                  <a:schemeClr val="tx1"/>
                </a:solidFill>
                <a:round/>
                <a:headEnd/>
                <a:tailEnd/>
              </a:ln>
              <a:effectLst/>
            </p:spPr>
            <p:txBody>
              <a:bodyPr anchor="ctr">
                <a:spAutoFit/>
              </a:bodyPr>
              <a:lstStyle/>
              <a:p>
                <a:endParaRPr lang="en-US"/>
              </a:p>
            </p:txBody>
          </p:sp>
          <p:sp>
            <p:nvSpPr>
              <p:cNvPr id="103492" name="Oval 68"/>
              <p:cNvSpPr>
                <a:spLocks noChangeArrowheads="1"/>
              </p:cNvSpPr>
              <p:nvPr/>
            </p:nvSpPr>
            <p:spPr bwMode="auto">
              <a:xfrm>
                <a:off x="48" y="3456"/>
                <a:ext cx="48" cy="240"/>
              </a:xfrm>
              <a:prstGeom prst="ellipse">
                <a:avLst/>
              </a:prstGeom>
              <a:solidFill>
                <a:srgbClr val="FFFF00"/>
              </a:solidFill>
              <a:ln w="9525" algn="ctr">
                <a:solidFill>
                  <a:schemeClr val="tx1"/>
                </a:solidFill>
                <a:round/>
                <a:headEnd/>
                <a:tailEnd/>
              </a:ln>
              <a:effectLst/>
            </p:spPr>
            <p:txBody>
              <a:bodyPr wrap="none" anchor="ctr">
                <a:spAutoFit/>
              </a:bodyPr>
              <a:lstStyle/>
              <a:p>
                <a:endParaRPr lang="en-US"/>
              </a:p>
            </p:txBody>
          </p:sp>
        </p:grpSp>
      </p:grpSp>
    </p:spTree>
    <p:extLst>
      <p:ext uri="{BB962C8B-B14F-4D97-AF65-F5344CB8AC3E}">
        <p14:creationId xmlns:p14="http://schemas.microsoft.com/office/powerpoint/2010/main" val="87187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48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4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79"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4"/>
          <p:cNvSpPr>
            <a:spLocks noGrp="1"/>
          </p:cNvSpPr>
          <p:nvPr>
            <p:ph type="sldNum" sz="quarter" idx="12"/>
          </p:nvPr>
        </p:nvSpPr>
        <p:spPr/>
        <p:txBody>
          <a:bodyPr/>
          <a:lstStyle/>
          <a:p>
            <a:fld id="{45778BD9-6702-4CC2-8040-8F02807B0BC7}" type="slidenum">
              <a:rPr lang="en-US"/>
              <a:pPr/>
              <a:t>122</a:t>
            </a:fld>
            <a:endParaRPr lang="en-US"/>
          </a:p>
        </p:txBody>
      </p:sp>
      <p:sp>
        <p:nvSpPr>
          <p:cNvPr id="329732" name="Rectangle 4"/>
          <p:cNvSpPr>
            <a:spLocks noChangeArrowheads="1"/>
          </p:cNvSpPr>
          <p:nvPr/>
        </p:nvSpPr>
        <p:spPr bwMode="auto">
          <a:xfrm>
            <a:off x="2514600" y="2133600"/>
            <a:ext cx="3962400" cy="3810000"/>
          </a:xfrm>
          <a:prstGeom prst="rect">
            <a:avLst/>
          </a:prstGeom>
          <a:solidFill>
            <a:schemeClr val="bg1"/>
          </a:solidFill>
          <a:ln w="9525" algn="ctr">
            <a:noFill/>
            <a:miter lim="800000"/>
            <a:headEnd/>
            <a:tailEnd/>
          </a:ln>
          <a:effectLst/>
        </p:spPr>
        <p:txBody>
          <a:bodyPr wrap="none" anchor="ctr"/>
          <a:lstStyle/>
          <a:p>
            <a:endParaRPr lang="en-US"/>
          </a:p>
        </p:txBody>
      </p:sp>
      <p:sp>
        <p:nvSpPr>
          <p:cNvPr id="329733" name="Rectangle 5"/>
          <p:cNvSpPr>
            <a:spLocks noChangeArrowheads="1"/>
          </p:cNvSpPr>
          <p:nvPr/>
        </p:nvSpPr>
        <p:spPr bwMode="auto">
          <a:xfrm>
            <a:off x="457200" y="1143000"/>
            <a:ext cx="8382000" cy="822325"/>
          </a:xfrm>
          <a:prstGeom prst="rect">
            <a:avLst/>
          </a:prstGeom>
          <a:noFill/>
          <a:ln w="9525" algn="ctr">
            <a:noFill/>
            <a:miter lim="800000"/>
            <a:headEnd/>
            <a:tailEnd/>
          </a:ln>
          <a:effectLst/>
        </p:spPr>
        <p:txBody>
          <a:bodyPr>
            <a:spAutoFit/>
          </a:bodyPr>
          <a:lstStyle/>
          <a:p>
            <a:pPr eaLnBrk="0" hangingPunct="0"/>
            <a:r>
              <a:rPr lang="en-US" sz="2400" b="0"/>
              <a:t>These string + hadronic transport models under-predict the collective motion by a factor of 4-10.</a:t>
            </a:r>
          </a:p>
        </p:txBody>
      </p:sp>
      <p:pic>
        <p:nvPicPr>
          <p:cNvPr id="329734" name="Picture 6"/>
          <p:cNvPicPr>
            <a:picLocks noChangeAspect="1" noChangeArrowheads="1"/>
          </p:cNvPicPr>
          <p:nvPr/>
        </p:nvPicPr>
        <p:blipFill>
          <a:blip r:embed="rId2" cstate="print"/>
          <a:srcRect l="28125" t="23958" r="16406" b="7292"/>
          <a:stretch>
            <a:fillRect/>
          </a:stretch>
        </p:blipFill>
        <p:spPr bwMode="auto">
          <a:xfrm>
            <a:off x="2667000" y="2173288"/>
            <a:ext cx="3810000" cy="3541712"/>
          </a:xfrm>
          <a:prstGeom prst="rect">
            <a:avLst/>
          </a:prstGeom>
          <a:noFill/>
          <a:ln w="9525" algn="ctr">
            <a:noFill/>
            <a:miter lim="800000"/>
            <a:headEnd/>
            <a:tailEnd/>
          </a:ln>
          <a:effectLst/>
        </p:spPr>
      </p:pic>
      <p:sp>
        <p:nvSpPr>
          <p:cNvPr id="329735" name="Text Box 7"/>
          <p:cNvSpPr txBox="1">
            <a:spLocks noChangeArrowheads="1"/>
          </p:cNvSpPr>
          <p:nvPr/>
        </p:nvSpPr>
        <p:spPr bwMode="auto">
          <a:xfrm>
            <a:off x="6781800" y="2362200"/>
            <a:ext cx="1608138" cy="457200"/>
          </a:xfrm>
          <a:prstGeom prst="rect">
            <a:avLst/>
          </a:prstGeom>
          <a:solidFill>
            <a:schemeClr val="bg1"/>
          </a:solidFill>
          <a:ln w="9525" algn="ctr">
            <a:noFill/>
            <a:miter lim="800000"/>
            <a:headEnd/>
            <a:tailEnd/>
          </a:ln>
          <a:effectLst/>
        </p:spPr>
        <p:txBody>
          <a:bodyPr wrap="none">
            <a:spAutoFit/>
          </a:bodyPr>
          <a:lstStyle/>
          <a:p>
            <a:pPr eaLnBrk="0" hangingPunct="0"/>
            <a:r>
              <a:rPr lang="en-US" sz="2400" b="0"/>
              <a:t>RHIC data</a:t>
            </a:r>
          </a:p>
        </p:txBody>
      </p:sp>
      <p:sp>
        <p:nvSpPr>
          <p:cNvPr id="329736" name="Text Box 8"/>
          <p:cNvSpPr txBox="1">
            <a:spLocks noChangeArrowheads="1"/>
          </p:cNvSpPr>
          <p:nvPr/>
        </p:nvSpPr>
        <p:spPr bwMode="auto">
          <a:xfrm>
            <a:off x="503238" y="5943600"/>
            <a:ext cx="8564562" cy="822325"/>
          </a:xfrm>
          <a:prstGeom prst="rect">
            <a:avLst/>
          </a:prstGeom>
          <a:noFill/>
          <a:ln w="9525" algn="ctr">
            <a:noFill/>
            <a:miter lim="800000"/>
            <a:headEnd/>
            <a:tailEnd/>
          </a:ln>
          <a:effectLst/>
        </p:spPr>
        <p:txBody>
          <a:bodyPr wrap="none">
            <a:spAutoFit/>
          </a:bodyPr>
          <a:lstStyle/>
          <a:p>
            <a:pPr eaLnBrk="0" hangingPunct="0"/>
            <a:r>
              <a:rPr lang="en-US" sz="2400" b="0"/>
              <a:t>Only if we violate quantum mechanics and allow hadronic </a:t>
            </a:r>
          </a:p>
          <a:p>
            <a:pPr eaLnBrk="0" hangingPunct="0"/>
            <a:r>
              <a:rPr lang="en-US" sz="2400" b="0"/>
              <a:t>wavefunctions to fully form in </a:t>
            </a:r>
            <a:r>
              <a:rPr lang="en-US" sz="2400" b="0">
                <a:latin typeface="Symbol" pitchFamily="18" charset="2"/>
              </a:rPr>
              <a:t>t</a:t>
            </a:r>
            <a:r>
              <a:rPr lang="en-US" sz="2400" b="0">
                <a:sym typeface="Wingdings" pitchFamily="2" charset="2"/>
              </a:rPr>
              <a:t>0 can we reproduce the data.</a:t>
            </a:r>
            <a:endParaRPr lang="en-US" sz="2400" b="0"/>
          </a:p>
        </p:txBody>
      </p:sp>
      <p:grpSp>
        <p:nvGrpSpPr>
          <p:cNvPr id="329737" name="Group 9"/>
          <p:cNvGrpSpPr>
            <a:grpSpLocks/>
          </p:cNvGrpSpPr>
          <p:nvPr/>
        </p:nvGrpSpPr>
        <p:grpSpPr bwMode="auto">
          <a:xfrm>
            <a:off x="3276600" y="2438400"/>
            <a:ext cx="2895600" cy="2819400"/>
            <a:chOff x="2064" y="1536"/>
            <a:chExt cx="1824" cy="1776"/>
          </a:xfrm>
        </p:grpSpPr>
        <p:sp>
          <p:nvSpPr>
            <p:cNvPr id="329738" name="Rectangle 10"/>
            <p:cNvSpPr>
              <a:spLocks noChangeArrowheads="1"/>
            </p:cNvSpPr>
            <p:nvPr/>
          </p:nvSpPr>
          <p:spPr bwMode="auto">
            <a:xfrm>
              <a:off x="2064" y="1632"/>
              <a:ext cx="1392" cy="1392"/>
            </a:xfrm>
            <a:prstGeom prst="rect">
              <a:avLst/>
            </a:prstGeom>
            <a:solidFill>
              <a:schemeClr val="bg1"/>
            </a:solidFill>
            <a:ln w="9525" algn="ctr">
              <a:noFill/>
              <a:miter lim="800000"/>
              <a:headEnd/>
              <a:tailEnd/>
            </a:ln>
            <a:effectLst/>
          </p:spPr>
          <p:txBody>
            <a:bodyPr wrap="none" anchor="ctr"/>
            <a:lstStyle/>
            <a:p>
              <a:endParaRPr lang="en-US"/>
            </a:p>
          </p:txBody>
        </p:sp>
        <p:sp>
          <p:nvSpPr>
            <p:cNvPr id="329739" name="Rectangle 11"/>
            <p:cNvSpPr>
              <a:spLocks noChangeArrowheads="1"/>
            </p:cNvSpPr>
            <p:nvPr/>
          </p:nvSpPr>
          <p:spPr bwMode="auto">
            <a:xfrm>
              <a:off x="2064" y="1536"/>
              <a:ext cx="720" cy="1584"/>
            </a:xfrm>
            <a:prstGeom prst="rect">
              <a:avLst/>
            </a:prstGeom>
            <a:solidFill>
              <a:schemeClr val="bg1"/>
            </a:solidFill>
            <a:ln w="9525" algn="ctr">
              <a:noFill/>
              <a:miter lim="800000"/>
              <a:headEnd/>
              <a:tailEnd/>
            </a:ln>
            <a:effectLst/>
          </p:spPr>
          <p:txBody>
            <a:bodyPr wrap="none" anchor="ctr"/>
            <a:lstStyle/>
            <a:p>
              <a:endParaRPr lang="en-US"/>
            </a:p>
          </p:txBody>
        </p:sp>
        <p:sp>
          <p:nvSpPr>
            <p:cNvPr id="329740" name="Rectangle 12"/>
            <p:cNvSpPr>
              <a:spLocks noChangeArrowheads="1"/>
            </p:cNvSpPr>
            <p:nvPr/>
          </p:nvSpPr>
          <p:spPr bwMode="auto">
            <a:xfrm>
              <a:off x="3552" y="1728"/>
              <a:ext cx="336" cy="1584"/>
            </a:xfrm>
            <a:prstGeom prst="rect">
              <a:avLst/>
            </a:prstGeom>
            <a:solidFill>
              <a:schemeClr val="bg1"/>
            </a:solidFill>
            <a:ln w="9525" algn="ctr">
              <a:noFill/>
              <a:miter lim="800000"/>
              <a:headEnd/>
              <a:tailEnd/>
            </a:ln>
            <a:effectLst/>
          </p:spPr>
          <p:txBody>
            <a:bodyPr wrap="none" anchor="ctr"/>
            <a:lstStyle/>
            <a:p>
              <a:endParaRPr lang="en-US"/>
            </a:p>
          </p:txBody>
        </p:sp>
      </p:grpSp>
      <p:sp>
        <p:nvSpPr>
          <p:cNvPr id="329741" name="Rectangle 13"/>
          <p:cNvSpPr>
            <a:spLocks noChangeArrowheads="1"/>
          </p:cNvSpPr>
          <p:nvPr/>
        </p:nvSpPr>
        <p:spPr bwMode="auto">
          <a:xfrm>
            <a:off x="5486400" y="4572000"/>
            <a:ext cx="152400" cy="228600"/>
          </a:xfrm>
          <a:prstGeom prst="rect">
            <a:avLst/>
          </a:prstGeom>
          <a:solidFill>
            <a:schemeClr val="tx1"/>
          </a:solidFill>
          <a:ln w="9525" algn="ctr">
            <a:noFill/>
            <a:miter lim="800000"/>
            <a:headEnd/>
            <a:tailEnd/>
          </a:ln>
          <a:effectLst/>
        </p:spPr>
        <p:txBody>
          <a:bodyPr wrap="none" anchor="ctr"/>
          <a:lstStyle/>
          <a:p>
            <a:endParaRPr lang="en-US"/>
          </a:p>
        </p:txBody>
      </p:sp>
      <p:sp>
        <p:nvSpPr>
          <p:cNvPr id="329742" name="Text Box 14"/>
          <p:cNvSpPr txBox="1">
            <a:spLocks noChangeArrowheads="1"/>
          </p:cNvSpPr>
          <p:nvPr/>
        </p:nvSpPr>
        <p:spPr bwMode="auto">
          <a:xfrm>
            <a:off x="5486400" y="4175125"/>
            <a:ext cx="1044575" cy="396875"/>
          </a:xfrm>
          <a:prstGeom prst="rect">
            <a:avLst/>
          </a:prstGeom>
          <a:noFill/>
          <a:ln w="9525" algn="ctr">
            <a:noFill/>
            <a:miter lim="800000"/>
            <a:headEnd/>
            <a:tailEnd/>
          </a:ln>
          <a:effectLst/>
        </p:spPr>
        <p:txBody>
          <a:bodyPr wrap="none">
            <a:spAutoFit/>
          </a:bodyPr>
          <a:lstStyle/>
          <a:p>
            <a:pPr eaLnBrk="0" hangingPunct="0"/>
            <a:r>
              <a:rPr lang="en-US" sz="2000" b="0"/>
              <a:t>UrQMD</a:t>
            </a:r>
          </a:p>
        </p:txBody>
      </p:sp>
      <p:sp>
        <p:nvSpPr>
          <p:cNvPr id="329743" name="Rectangle 15"/>
          <p:cNvSpPr>
            <a:spLocks noChangeArrowheads="1"/>
          </p:cNvSpPr>
          <p:nvPr/>
        </p:nvSpPr>
        <p:spPr bwMode="auto">
          <a:xfrm>
            <a:off x="4572000" y="2590800"/>
            <a:ext cx="1600200" cy="457200"/>
          </a:xfrm>
          <a:prstGeom prst="rect">
            <a:avLst/>
          </a:prstGeom>
          <a:solidFill>
            <a:schemeClr val="bg1"/>
          </a:solidFill>
          <a:ln w="9525" algn="ctr">
            <a:noFill/>
            <a:miter lim="800000"/>
            <a:headEnd/>
            <a:tailEnd/>
          </a:ln>
          <a:effectLst/>
        </p:spPr>
        <p:txBody>
          <a:bodyPr wrap="none" anchor="ctr"/>
          <a:lstStyle/>
          <a:p>
            <a:endParaRPr lang="en-US"/>
          </a:p>
        </p:txBody>
      </p:sp>
      <p:sp>
        <p:nvSpPr>
          <p:cNvPr id="329744" name="Line 16"/>
          <p:cNvSpPr>
            <a:spLocks noChangeShapeType="1"/>
          </p:cNvSpPr>
          <p:nvPr/>
        </p:nvSpPr>
        <p:spPr bwMode="auto">
          <a:xfrm>
            <a:off x="3276600" y="2590800"/>
            <a:ext cx="3429000" cy="0"/>
          </a:xfrm>
          <a:prstGeom prst="line">
            <a:avLst/>
          </a:prstGeom>
          <a:noFill/>
          <a:ln w="38100">
            <a:solidFill>
              <a:srgbClr val="FF0000"/>
            </a:solidFill>
            <a:round/>
            <a:headEnd/>
            <a:tailEnd/>
          </a:ln>
          <a:effectLst/>
        </p:spPr>
        <p:txBody>
          <a:bodyPr/>
          <a:lstStyle/>
          <a:p>
            <a:endParaRPr lang="en-US"/>
          </a:p>
        </p:txBody>
      </p:sp>
      <p:sp>
        <p:nvSpPr>
          <p:cNvPr id="329745" name="Text Box 17"/>
          <p:cNvSpPr txBox="1">
            <a:spLocks noChangeArrowheads="1"/>
          </p:cNvSpPr>
          <p:nvPr/>
        </p:nvSpPr>
        <p:spPr bwMode="auto">
          <a:xfrm rot="16200000">
            <a:off x="1720056" y="3156744"/>
            <a:ext cx="1985963" cy="396875"/>
          </a:xfrm>
          <a:prstGeom prst="rect">
            <a:avLst/>
          </a:prstGeom>
          <a:solidFill>
            <a:schemeClr val="bg1"/>
          </a:solidFill>
          <a:ln w="9525" algn="ctr">
            <a:noFill/>
            <a:miter lim="800000"/>
            <a:headEnd/>
            <a:tailEnd/>
          </a:ln>
          <a:effectLst/>
        </p:spPr>
        <p:txBody>
          <a:bodyPr wrap="none">
            <a:spAutoFit/>
          </a:bodyPr>
          <a:lstStyle/>
          <a:p>
            <a:pPr eaLnBrk="0" hangingPunct="0"/>
            <a:r>
              <a:rPr lang="en-US" sz="2000" b="0"/>
              <a:t>Elliptic Flow (v</a:t>
            </a:r>
            <a:r>
              <a:rPr lang="en-US" sz="2000" b="0" baseline="-25000"/>
              <a:t>2</a:t>
            </a:r>
            <a:r>
              <a:rPr lang="en-US" sz="2000" b="0"/>
              <a:t>)</a:t>
            </a:r>
          </a:p>
        </p:txBody>
      </p:sp>
      <p:sp>
        <p:nvSpPr>
          <p:cNvPr id="329746" name="Text Box 18"/>
          <p:cNvSpPr txBox="1">
            <a:spLocks noChangeArrowheads="1"/>
          </p:cNvSpPr>
          <p:nvPr/>
        </p:nvSpPr>
        <p:spPr bwMode="auto">
          <a:xfrm>
            <a:off x="1660525" y="2401888"/>
            <a:ext cx="184150" cy="457200"/>
          </a:xfrm>
          <a:prstGeom prst="rect">
            <a:avLst/>
          </a:prstGeom>
          <a:noFill/>
          <a:ln w="9525" algn="ctr">
            <a:noFill/>
            <a:miter lim="800000"/>
            <a:headEnd/>
            <a:tailEnd/>
          </a:ln>
          <a:effectLst/>
        </p:spPr>
        <p:txBody>
          <a:bodyPr wrap="none">
            <a:spAutoFit/>
          </a:bodyPr>
          <a:lstStyle/>
          <a:p>
            <a:pPr eaLnBrk="0" hangingPunct="0"/>
            <a:endParaRPr lang="en-US" sz="2400" b="0"/>
          </a:p>
        </p:txBody>
      </p:sp>
      <p:sp>
        <p:nvSpPr>
          <p:cNvPr id="329747" name="Text Box 19"/>
          <p:cNvSpPr txBox="1">
            <a:spLocks noChangeArrowheads="1"/>
          </p:cNvSpPr>
          <p:nvPr/>
        </p:nvSpPr>
        <p:spPr bwMode="auto">
          <a:xfrm>
            <a:off x="3276600" y="5486400"/>
            <a:ext cx="2859088" cy="396875"/>
          </a:xfrm>
          <a:prstGeom prst="rect">
            <a:avLst/>
          </a:prstGeom>
          <a:solidFill>
            <a:schemeClr val="bg1"/>
          </a:solidFill>
          <a:ln w="9525" algn="ctr">
            <a:noFill/>
            <a:miter lim="800000"/>
            <a:headEnd/>
            <a:tailEnd/>
          </a:ln>
          <a:effectLst/>
        </p:spPr>
        <p:txBody>
          <a:bodyPr wrap="none">
            <a:spAutoFit/>
          </a:bodyPr>
          <a:lstStyle/>
          <a:p>
            <a:pPr eaLnBrk="0" hangingPunct="0"/>
            <a:r>
              <a:rPr lang="en-US" sz="2000" b="0"/>
              <a:t>Formation Time </a:t>
            </a:r>
            <a:r>
              <a:rPr lang="en-US" sz="2000" b="0">
                <a:latin typeface="Symbol" pitchFamily="18" charset="2"/>
              </a:rPr>
              <a:t>t</a:t>
            </a:r>
            <a:r>
              <a:rPr lang="en-US" sz="2000" b="0"/>
              <a:t> (fm/c)</a:t>
            </a:r>
          </a:p>
        </p:txBody>
      </p:sp>
      <p:sp>
        <p:nvSpPr>
          <p:cNvPr id="329748" name="Rectangle 20"/>
          <p:cNvSpPr>
            <a:spLocks noGrp="1" noChangeArrowheads="1"/>
          </p:cNvSpPr>
          <p:nvPr>
            <p:ph type="title"/>
          </p:nvPr>
        </p:nvSpPr>
        <p:spPr>
          <a:xfrm>
            <a:off x="457200" y="-76200"/>
            <a:ext cx="8229600" cy="1143000"/>
          </a:xfrm>
        </p:spPr>
        <p:txBody>
          <a:bodyPr/>
          <a:lstStyle/>
          <a:p>
            <a:r>
              <a:rPr lang="en-US" u="sng"/>
              <a:t>Hadron Formation Time</a:t>
            </a:r>
          </a:p>
        </p:txBody>
      </p:sp>
    </p:spTree>
    <p:extLst>
      <p:ext uri="{BB962C8B-B14F-4D97-AF65-F5344CB8AC3E}">
        <p14:creationId xmlns:p14="http://schemas.microsoft.com/office/powerpoint/2010/main" val="131790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29737"/>
                                        </p:tgtEl>
                                      </p:cBhvr>
                                    </p:animEffect>
                                    <p:set>
                                      <p:cBhvr>
                                        <p:cTn id="7" dur="1" fill="hold">
                                          <p:stCondLst>
                                            <p:cond delay="999"/>
                                          </p:stCondLst>
                                        </p:cTn>
                                        <p:tgtEl>
                                          <p:spTgt spid="32973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3297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6"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a:spLocks noGrp="1"/>
          </p:cNvSpPr>
          <p:nvPr>
            <p:ph type="sldNum" sz="quarter" idx="12"/>
          </p:nvPr>
        </p:nvSpPr>
        <p:spPr/>
        <p:txBody>
          <a:bodyPr/>
          <a:lstStyle/>
          <a:p>
            <a:fld id="{D7ADEA7B-AE80-4A88-B488-CEA364EC3BC1}" type="slidenum">
              <a:rPr lang="en-US"/>
              <a:pPr/>
              <a:t>123</a:t>
            </a:fld>
            <a:endParaRPr lang="en-US"/>
          </a:p>
        </p:txBody>
      </p:sp>
      <p:grpSp>
        <p:nvGrpSpPr>
          <p:cNvPr id="192517" name="Group 5"/>
          <p:cNvGrpSpPr>
            <a:grpSpLocks/>
          </p:cNvGrpSpPr>
          <p:nvPr/>
        </p:nvGrpSpPr>
        <p:grpSpPr bwMode="auto">
          <a:xfrm>
            <a:off x="1066800" y="1295400"/>
            <a:ext cx="6629400" cy="4495800"/>
            <a:chOff x="2496" y="2514"/>
            <a:chExt cx="3134" cy="1710"/>
          </a:xfrm>
        </p:grpSpPr>
        <p:pic>
          <p:nvPicPr>
            <p:cNvPr id="192518" name="Picture 6" descr="RealModFF_ai"/>
            <p:cNvPicPr>
              <a:picLocks noChangeAspect="1" noChangeArrowheads="1"/>
            </p:cNvPicPr>
            <p:nvPr/>
          </p:nvPicPr>
          <p:blipFill>
            <a:blip r:embed="rId3" cstate="print"/>
            <a:srcRect/>
            <a:stretch>
              <a:fillRect/>
            </a:stretch>
          </p:blipFill>
          <p:spPr bwMode="auto">
            <a:xfrm>
              <a:off x="2496" y="2514"/>
              <a:ext cx="3134" cy="1710"/>
            </a:xfrm>
            <a:prstGeom prst="rect">
              <a:avLst/>
            </a:prstGeom>
            <a:noFill/>
          </p:spPr>
        </p:pic>
        <p:graphicFrame>
          <p:nvGraphicFramePr>
            <p:cNvPr id="192519" name="Object 7"/>
            <p:cNvGraphicFramePr>
              <a:graphicFrameLocks noChangeAspect="1"/>
            </p:cNvGraphicFramePr>
            <p:nvPr/>
          </p:nvGraphicFramePr>
          <p:xfrm>
            <a:off x="2894" y="3168"/>
            <a:ext cx="1440" cy="672"/>
          </p:xfrm>
          <a:graphic>
            <a:graphicData uri="http://schemas.openxmlformats.org/presentationml/2006/ole">
              <mc:AlternateContent xmlns:mc="http://schemas.openxmlformats.org/markup-compatibility/2006">
                <mc:Choice xmlns:v="urn:schemas-microsoft-com:vml" Requires="v">
                  <p:oleObj spid="_x0000_s908418" name="Equation" r:id="rId4" imgW="1143000" imgH="533160" progId="">
                    <p:embed/>
                  </p:oleObj>
                </mc:Choice>
                <mc:Fallback>
                  <p:oleObj name="Equation" r:id="rId4" imgW="1143000" imgH="533160" progId="">
                    <p:embed/>
                    <p:pic>
                      <p:nvPicPr>
                        <p:cNvPr id="192519"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4" y="3168"/>
                          <a:ext cx="1440" cy="6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2520" name="Line 8"/>
            <p:cNvSpPr>
              <a:spLocks noChangeShapeType="1"/>
            </p:cNvSpPr>
            <p:nvPr/>
          </p:nvSpPr>
          <p:spPr bwMode="auto">
            <a:xfrm flipV="1">
              <a:off x="4334" y="3422"/>
              <a:ext cx="384" cy="153"/>
            </a:xfrm>
            <a:prstGeom prst="line">
              <a:avLst/>
            </a:prstGeom>
            <a:noFill/>
            <a:ln w="9525">
              <a:solidFill>
                <a:srgbClr val="FF0000"/>
              </a:solidFill>
              <a:round/>
              <a:headEnd/>
              <a:tailEnd type="triangle" w="med" len="med"/>
            </a:ln>
            <a:effectLst/>
          </p:spPr>
          <p:txBody>
            <a:bodyPr/>
            <a:lstStyle/>
            <a:p>
              <a:endParaRPr lang="en-US"/>
            </a:p>
          </p:txBody>
        </p:sp>
      </p:grpSp>
      <p:sp>
        <p:nvSpPr>
          <p:cNvPr id="192521" name="Rectangle 9"/>
          <p:cNvSpPr>
            <a:spLocks noGrp="1" noChangeArrowheads="1"/>
          </p:cNvSpPr>
          <p:nvPr>
            <p:ph type="title"/>
          </p:nvPr>
        </p:nvSpPr>
        <p:spPr>
          <a:xfrm>
            <a:off x="457200" y="-76200"/>
            <a:ext cx="8229600" cy="1143000"/>
          </a:xfrm>
        </p:spPr>
        <p:txBody>
          <a:bodyPr/>
          <a:lstStyle/>
          <a:p>
            <a:r>
              <a:rPr lang="en-US" u="sng"/>
              <a:t>Modified Fragmentation</a:t>
            </a:r>
          </a:p>
        </p:txBody>
      </p:sp>
    </p:spTree>
    <p:extLst>
      <p:ext uri="{BB962C8B-B14F-4D97-AF65-F5344CB8AC3E}">
        <p14:creationId xmlns:p14="http://schemas.microsoft.com/office/powerpoint/2010/main" val="21397720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A4FBB8D0-6760-46A7-B642-420000FF3561}" type="slidenum">
              <a:rPr lang="en-US"/>
              <a:pPr/>
              <a:t>124</a:t>
            </a:fld>
            <a:endParaRPr lang="en-US"/>
          </a:p>
        </p:txBody>
      </p:sp>
      <p:sp>
        <p:nvSpPr>
          <p:cNvPr id="279556" name="Rectangle 4"/>
          <p:cNvSpPr>
            <a:spLocks noGrp="1" noChangeArrowheads="1"/>
          </p:cNvSpPr>
          <p:nvPr>
            <p:ph type="title"/>
          </p:nvPr>
        </p:nvSpPr>
        <p:spPr>
          <a:xfrm>
            <a:off x="457200" y="76200"/>
            <a:ext cx="8229600" cy="1143000"/>
          </a:xfrm>
        </p:spPr>
        <p:txBody>
          <a:bodyPr/>
          <a:lstStyle/>
          <a:p>
            <a:r>
              <a:rPr lang="en-US" sz="4000" u="sng" dirty="0"/>
              <a:t>What have we learned?</a:t>
            </a:r>
          </a:p>
        </p:txBody>
      </p:sp>
      <p:sp>
        <p:nvSpPr>
          <p:cNvPr id="279557" name="Text Box 5"/>
          <p:cNvSpPr txBox="1">
            <a:spLocks noChangeArrowheads="1"/>
          </p:cNvSpPr>
          <p:nvPr/>
        </p:nvSpPr>
        <p:spPr bwMode="auto">
          <a:xfrm>
            <a:off x="288925" y="1258888"/>
            <a:ext cx="8550275" cy="4838700"/>
          </a:xfrm>
          <a:prstGeom prst="rect">
            <a:avLst/>
          </a:prstGeom>
          <a:noFill/>
          <a:ln w="9525">
            <a:noFill/>
            <a:miter lim="800000"/>
            <a:headEnd/>
            <a:tailEnd/>
          </a:ln>
          <a:effectLst/>
        </p:spPr>
        <p:txBody>
          <a:bodyPr>
            <a:spAutoFit/>
          </a:bodyPr>
          <a:lstStyle/>
          <a:p>
            <a:r>
              <a:rPr lang="en-US" sz="2400" b="0"/>
              <a:t>Jet quenching is experimentally so dramatic, sometimes we forget to ask what in detail we have learned.</a:t>
            </a:r>
          </a:p>
          <a:p>
            <a:endParaRPr lang="en-US" sz="2400" b="0"/>
          </a:p>
          <a:p>
            <a:pPr>
              <a:buFontTx/>
              <a:buAutoNum type="arabicPeriod"/>
            </a:pPr>
            <a:r>
              <a:rPr lang="en-US" sz="2400" b="0"/>
              <a:t>  </a:t>
            </a:r>
            <a:r>
              <a:rPr lang="en-US" sz="2400" b="0">
                <a:solidFill>
                  <a:schemeClr val="accent2"/>
                </a:solidFill>
              </a:rPr>
              <a:t>The most basic thing we learn is the time integrated density of color charges for scattering that induces radiation.</a:t>
            </a:r>
          </a:p>
          <a:p>
            <a:pPr>
              <a:buFontTx/>
              <a:buAutoNum type="arabicPeriod"/>
            </a:pPr>
            <a:endParaRPr lang="en-US" sz="2400" b="0">
              <a:solidFill>
                <a:schemeClr val="accent2"/>
              </a:solidFill>
            </a:endParaRPr>
          </a:p>
          <a:p>
            <a:pPr>
              <a:buFontTx/>
              <a:buAutoNum type="arabicPeriod"/>
            </a:pPr>
            <a:endParaRPr lang="en-US" sz="2400" b="0">
              <a:solidFill>
                <a:schemeClr val="accent2"/>
              </a:solidFill>
            </a:endParaRPr>
          </a:p>
          <a:p>
            <a:pPr>
              <a:buFontTx/>
              <a:buAutoNum type="arabicPeriod"/>
            </a:pPr>
            <a:endParaRPr lang="en-US" sz="2400" b="0">
              <a:solidFill>
                <a:schemeClr val="accent2"/>
              </a:solidFill>
            </a:endParaRPr>
          </a:p>
          <a:p>
            <a:pPr>
              <a:buFontTx/>
              <a:buAutoNum type="arabicPeriod"/>
            </a:pPr>
            <a:endParaRPr lang="en-US" sz="2400" b="0">
              <a:solidFill>
                <a:schemeClr val="accent2"/>
              </a:solidFill>
            </a:endParaRPr>
          </a:p>
          <a:p>
            <a:pPr>
              <a:buFontTx/>
              <a:buAutoNum type="arabicPeriod"/>
            </a:pPr>
            <a:endParaRPr lang="en-US" sz="2400" b="0">
              <a:solidFill>
                <a:schemeClr val="accent2"/>
              </a:solidFill>
            </a:endParaRPr>
          </a:p>
          <a:p>
            <a:r>
              <a:rPr lang="en-US" sz="2400" b="0">
                <a:solidFill>
                  <a:schemeClr val="accent2"/>
                </a:solidFill>
              </a:rPr>
              <a:t>Assuming only radiative energy loss, matching the high pT hadron suppression, indicates dN/dy(gluons) ~ 1000 or possibly dN/dy(quarks,gluons) ~ 2000.</a:t>
            </a:r>
            <a:endParaRPr lang="en-US" b="0">
              <a:solidFill>
                <a:schemeClr val="accent2"/>
              </a:solidFill>
            </a:endParaRPr>
          </a:p>
        </p:txBody>
      </p:sp>
      <p:pic>
        <p:nvPicPr>
          <p:cNvPr id="279558" name="Picture 6"/>
          <p:cNvPicPr>
            <a:picLocks noChangeAspect="1" noChangeArrowheads="1"/>
          </p:cNvPicPr>
          <p:nvPr/>
        </p:nvPicPr>
        <p:blipFill>
          <a:blip r:embed="rId2" cstate="print"/>
          <a:srcRect/>
          <a:stretch>
            <a:fillRect/>
          </a:stretch>
        </p:blipFill>
        <p:spPr bwMode="auto">
          <a:xfrm>
            <a:off x="566738" y="3429000"/>
            <a:ext cx="7815262" cy="1206500"/>
          </a:xfrm>
          <a:prstGeom prst="rect">
            <a:avLst/>
          </a:prstGeom>
          <a:noFill/>
          <a:ln w="9525">
            <a:noFill/>
            <a:miter lim="800000"/>
            <a:headEnd/>
            <a:tailEnd/>
          </a:ln>
          <a:effectLst/>
        </p:spPr>
      </p:pic>
    </p:spTree>
    <p:extLst>
      <p:ext uri="{BB962C8B-B14F-4D97-AF65-F5344CB8AC3E}">
        <p14:creationId xmlns:p14="http://schemas.microsoft.com/office/powerpoint/2010/main" val="38505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955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9557">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9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49D30348-C003-441F-BEA5-7569A87725ED}" type="slidenum">
              <a:rPr lang="en-US"/>
              <a:pPr/>
              <a:t>125</a:t>
            </a:fld>
            <a:endParaRPr lang="en-US"/>
          </a:p>
        </p:txBody>
      </p:sp>
      <p:pic>
        <p:nvPicPr>
          <p:cNvPr id="165892" name="Picture 4"/>
          <p:cNvPicPr>
            <a:picLocks noChangeAspect="1" noChangeArrowheads="1"/>
          </p:cNvPicPr>
          <p:nvPr/>
        </p:nvPicPr>
        <p:blipFill>
          <a:blip r:embed="rId2" cstate="print"/>
          <a:srcRect l="11829" t="31900" r="6451" b="9319"/>
          <a:stretch>
            <a:fillRect/>
          </a:stretch>
        </p:blipFill>
        <p:spPr bwMode="auto">
          <a:xfrm>
            <a:off x="1143000" y="2743200"/>
            <a:ext cx="7391400" cy="3987800"/>
          </a:xfrm>
          <a:prstGeom prst="rect">
            <a:avLst/>
          </a:prstGeom>
          <a:noFill/>
          <a:ln w="9525">
            <a:noFill/>
            <a:miter lim="800000"/>
            <a:headEnd/>
            <a:tailEnd/>
          </a:ln>
          <a:effectLst/>
        </p:spPr>
      </p:pic>
      <p:sp>
        <p:nvSpPr>
          <p:cNvPr id="165893" name="Text Box 5"/>
          <p:cNvSpPr txBox="1">
            <a:spLocks noChangeArrowheads="1"/>
          </p:cNvSpPr>
          <p:nvPr/>
        </p:nvSpPr>
        <p:spPr bwMode="auto">
          <a:xfrm>
            <a:off x="304800" y="1038225"/>
            <a:ext cx="8550275" cy="1552575"/>
          </a:xfrm>
          <a:prstGeom prst="rect">
            <a:avLst/>
          </a:prstGeom>
          <a:noFill/>
          <a:ln w="9525">
            <a:noFill/>
            <a:miter lim="800000"/>
            <a:headEnd/>
            <a:tailEnd/>
          </a:ln>
          <a:effectLst/>
        </p:spPr>
        <p:txBody>
          <a:bodyPr>
            <a:spAutoFit/>
          </a:bodyPr>
          <a:lstStyle/>
          <a:p>
            <a:pPr eaLnBrk="0" hangingPunct="0"/>
            <a:r>
              <a:rPr lang="en-US" sz="2400" b="0"/>
              <a:t>“In the presently available RHIC range p</a:t>
            </a:r>
            <a:r>
              <a:rPr lang="en-US" sz="2400" b="0" baseline="-25000"/>
              <a:t>T</a:t>
            </a:r>
            <a:r>
              <a:rPr lang="en-US" sz="2400" b="0"/>
              <a:t> &lt; 15 GeV a reliable quantitative prediction of quenching can hardly be made.  It is the soft singularity that causes instability of the pQCD description.”  BDMS</a:t>
            </a:r>
          </a:p>
        </p:txBody>
      </p:sp>
      <p:sp>
        <p:nvSpPr>
          <p:cNvPr id="165894" name="Rectangle 6"/>
          <p:cNvSpPr>
            <a:spLocks noGrp="1" noChangeArrowheads="1"/>
          </p:cNvSpPr>
          <p:nvPr>
            <p:ph type="title"/>
          </p:nvPr>
        </p:nvSpPr>
        <p:spPr>
          <a:xfrm>
            <a:off x="457200" y="-76200"/>
            <a:ext cx="8229600" cy="1143000"/>
          </a:xfrm>
        </p:spPr>
        <p:txBody>
          <a:bodyPr/>
          <a:lstStyle/>
          <a:p>
            <a:r>
              <a:rPr lang="en-US" u="sng"/>
              <a:t>Soft Singularity</a:t>
            </a:r>
          </a:p>
        </p:txBody>
      </p:sp>
    </p:spTree>
    <p:extLst>
      <p:ext uri="{BB962C8B-B14F-4D97-AF65-F5344CB8AC3E}">
        <p14:creationId xmlns:p14="http://schemas.microsoft.com/office/powerpoint/2010/main" val="378679407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AC0261DF-9CE2-4B7D-B530-FB776A8A598C}" type="slidenum">
              <a:rPr lang="en-US"/>
              <a:pPr/>
              <a:t>126</a:t>
            </a:fld>
            <a:endParaRPr lang="en-US"/>
          </a:p>
        </p:txBody>
      </p:sp>
      <p:sp>
        <p:nvSpPr>
          <p:cNvPr id="417801" name="Rectangle 9"/>
          <p:cNvSpPr>
            <a:spLocks noGrp="1" noChangeArrowheads="1"/>
          </p:cNvSpPr>
          <p:nvPr>
            <p:ph type="title"/>
          </p:nvPr>
        </p:nvSpPr>
        <p:spPr>
          <a:xfrm>
            <a:off x="457200" y="-152400"/>
            <a:ext cx="8229600" cy="1143000"/>
          </a:xfrm>
        </p:spPr>
        <p:txBody>
          <a:bodyPr/>
          <a:lstStyle/>
          <a:p>
            <a:r>
              <a:rPr lang="en-US" u="sng"/>
              <a:t>Plasmon Cutoff</a:t>
            </a:r>
          </a:p>
        </p:txBody>
      </p:sp>
      <p:pic>
        <p:nvPicPr>
          <p:cNvPr id="417796" name="Picture 4"/>
          <p:cNvPicPr>
            <a:picLocks noChangeAspect="1" noChangeArrowheads="1"/>
          </p:cNvPicPr>
          <p:nvPr/>
        </p:nvPicPr>
        <p:blipFill>
          <a:blip r:embed="rId2" cstate="print"/>
          <a:srcRect l="12500" t="31944" r="12500" b="21835"/>
          <a:stretch>
            <a:fillRect/>
          </a:stretch>
        </p:blipFill>
        <p:spPr bwMode="auto">
          <a:xfrm>
            <a:off x="685800" y="1676400"/>
            <a:ext cx="8077200" cy="3733800"/>
          </a:xfrm>
          <a:prstGeom prst="rect">
            <a:avLst/>
          </a:prstGeom>
          <a:noFill/>
          <a:ln w="9525">
            <a:solidFill>
              <a:srgbClr val="FF0000"/>
            </a:solidFill>
            <a:miter lim="800000"/>
            <a:headEnd/>
            <a:tailEnd/>
          </a:ln>
          <a:effectLst/>
        </p:spPr>
      </p:pic>
      <p:sp>
        <p:nvSpPr>
          <p:cNvPr id="417797" name="Text Box 5"/>
          <p:cNvSpPr txBox="1">
            <a:spLocks noChangeArrowheads="1"/>
          </p:cNvSpPr>
          <p:nvPr/>
        </p:nvSpPr>
        <p:spPr bwMode="auto">
          <a:xfrm>
            <a:off x="609600" y="838200"/>
            <a:ext cx="8153400" cy="822325"/>
          </a:xfrm>
          <a:prstGeom prst="rect">
            <a:avLst/>
          </a:prstGeom>
          <a:noFill/>
          <a:ln w="9525">
            <a:noFill/>
            <a:miter lim="800000"/>
            <a:headEnd/>
            <a:tailEnd/>
          </a:ln>
          <a:effectLst/>
        </p:spPr>
        <p:txBody>
          <a:bodyPr>
            <a:spAutoFit/>
          </a:bodyPr>
          <a:lstStyle/>
          <a:p>
            <a:pPr eaLnBrk="0" hangingPunct="0"/>
            <a:r>
              <a:rPr lang="en-US" sz="2400" b="0">
                <a:solidFill>
                  <a:srgbClr val="FF0000"/>
                </a:solidFill>
              </a:rPr>
              <a:t>No gluon modes propagate below the plasma frequency.  Provides a potential natural scale for the infrared cutoff.</a:t>
            </a:r>
          </a:p>
        </p:txBody>
      </p:sp>
      <p:sp>
        <p:nvSpPr>
          <p:cNvPr id="417798" name="Text Box 6"/>
          <p:cNvSpPr txBox="1">
            <a:spLocks noChangeArrowheads="1"/>
          </p:cNvSpPr>
          <p:nvPr/>
        </p:nvSpPr>
        <p:spPr bwMode="auto">
          <a:xfrm>
            <a:off x="609600" y="5578475"/>
            <a:ext cx="8153400" cy="1187450"/>
          </a:xfrm>
          <a:prstGeom prst="rect">
            <a:avLst/>
          </a:prstGeom>
          <a:noFill/>
          <a:ln w="9525">
            <a:noFill/>
            <a:miter lim="800000"/>
            <a:headEnd/>
            <a:tailEnd/>
          </a:ln>
          <a:effectLst/>
        </p:spPr>
        <p:txBody>
          <a:bodyPr>
            <a:spAutoFit/>
          </a:bodyPr>
          <a:lstStyle/>
          <a:p>
            <a:pPr eaLnBrk="0" hangingPunct="0"/>
            <a:r>
              <a:rPr lang="en-US" sz="2400" b="0">
                <a:solidFill>
                  <a:srgbClr val="FF0000"/>
                </a:solidFill>
              </a:rPr>
              <a:t>No gluon modes propagate below the plasma frequency.  This would also then be true for 0</a:t>
            </a:r>
            <a:r>
              <a:rPr lang="en-US" sz="2400" b="0" baseline="30000">
                <a:solidFill>
                  <a:srgbClr val="FF0000"/>
                </a:solidFill>
              </a:rPr>
              <a:t>th</a:t>
            </a:r>
            <a:r>
              <a:rPr lang="en-US" sz="2400" b="0">
                <a:solidFill>
                  <a:srgbClr val="FF0000"/>
                </a:solidFill>
              </a:rPr>
              <a:t> order gluon radiation – normal hadronization process !</a:t>
            </a:r>
          </a:p>
        </p:txBody>
      </p:sp>
    </p:spTree>
    <p:extLst>
      <p:ext uri="{BB962C8B-B14F-4D97-AF65-F5344CB8AC3E}">
        <p14:creationId xmlns:p14="http://schemas.microsoft.com/office/powerpoint/2010/main" val="268092441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127</a:t>
            </a:fld>
            <a:endParaRPr lang="en-US"/>
          </a:p>
        </p:txBody>
      </p:sp>
      <p:pic>
        <p:nvPicPr>
          <p:cNvPr id="5" name="Picture 4"/>
          <p:cNvPicPr>
            <a:picLocks noChangeAspect="1"/>
          </p:cNvPicPr>
          <p:nvPr/>
        </p:nvPicPr>
        <p:blipFill>
          <a:blip r:embed="rId2"/>
          <a:stretch>
            <a:fillRect/>
          </a:stretch>
        </p:blipFill>
        <p:spPr>
          <a:xfrm>
            <a:off x="76199" y="1143000"/>
            <a:ext cx="8998559" cy="2438400"/>
          </a:xfrm>
          <a:prstGeom prst="rect">
            <a:avLst/>
          </a:prstGeom>
        </p:spPr>
      </p:pic>
    </p:spTree>
    <p:extLst>
      <p:ext uri="{BB962C8B-B14F-4D97-AF65-F5344CB8AC3E}">
        <p14:creationId xmlns:p14="http://schemas.microsoft.com/office/powerpoint/2010/main" val="37455125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9543DDC9-7014-4D76-B03F-2B34E3626080}" type="slidenum">
              <a:rPr lang="en-US"/>
              <a:pPr/>
              <a:t>128</a:t>
            </a:fld>
            <a:endParaRPr lang="en-US"/>
          </a:p>
        </p:txBody>
      </p:sp>
      <p:pic>
        <p:nvPicPr>
          <p:cNvPr id="62468" name="Picture 4" descr="Gordon1"/>
          <p:cNvPicPr>
            <a:picLocks noChangeAspect="1" noChangeArrowheads="1"/>
          </p:cNvPicPr>
          <p:nvPr/>
        </p:nvPicPr>
        <p:blipFill>
          <a:blip r:embed="rId2" cstate="print"/>
          <a:srcRect/>
          <a:stretch>
            <a:fillRect/>
          </a:stretch>
        </p:blipFill>
        <p:spPr bwMode="auto">
          <a:xfrm>
            <a:off x="76200" y="241300"/>
            <a:ext cx="4438650" cy="5943600"/>
          </a:xfrm>
          <a:prstGeom prst="rect">
            <a:avLst/>
          </a:prstGeom>
          <a:noFill/>
          <a:ln w="38100">
            <a:solidFill>
              <a:srgbClr val="FF0000"/>
            </a:solidFill>
            <a:miter lim="800000"/>
            <a:headEnd/>
            <a:tailEnd/>
          </a:ln>
        </p:spPr>
      </p:pic>
      <p:pic>
        <p:nvPicPr>
          <p:cNvPr id="62469" name="Picture 5" descr="Gordon2"/>
          <p:cNvPicPr>
            <a:picLocks noChangeAspect="1" noChangeArrowheads="1"/>
          </p:cNvPicPr>
          <p:nvPr/>
        </p:nvPicPr>
        <p:blipFill>
          <a:blip r:embed="rId3" cstate="print"/>
          <a:srcRect/>
          <a:stretch>
            <a:fillRect/>
          </a:stretch>
        </p:blipFill>
        <p:spPr bwMode="auto">
          <a:xfrm>
            <a:off x="4584700" y="228600"/>
            <a:ext cx="4572000" cy="5943600"/>
          </a:xfrm>
          <a:prstGeom prst="rect">
            <a:avLst/>
          </a:prstGeom>
          <a:noFill/>
          <a:ln w="38100">
            <a:solidFill>
              <a:srgbClr val="FF0000"/>
            </a:solidFill>
            <a:miter lim="800000"/>
            <a:headEnd/>
            <a:tailEnd/>
          </a:ln>
        </p:spPr>
      </p:pic>
    </p:spTree>
    <p:extLst>
      <p:ext uri="{BB962C8B-B14F-4D97-AF65-F5344CB8AC3E}">
        <p14:creationId xmlns:p14="http://schemas.microsoft.com/office/powerpoint/2010/main" val="170604324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lide Number Placeholder 4"/>
          <p:cNvSpPr>
            <a:spLocks noGrp="1"/>
          </p:cNvSpPr>
          <p:nvPr>
            <p:ph type="sldNum" sz="quarter" idx="12"/>
          </p:nvPr>
        </p:nvSpPr>
        <p:spPr/>
        <p:txBody>
          <a:bodyPr/>
          <a:lstStyle/>
          <a:p>
            <a:fld id="{05384357-7006-439F-8380-400AD1463878}" type="slidenum">
              <a:rPr lang="en-US"/>
              <a:pPr/>
              <a:t>129</a:t>
            </a:fld>
            <a:endParaRPr lang="en-US"/>
          </a:p>
        </p:txBody>
      </p:sp>
      <p:sp>
        <p:nvSpPr>
          <p:cNvPr id="48132" name="Rectangle 4"/>
          <p:cNvSpPr>
            <a:spLocks noChangeArrowheads="1"/>
          </p:cNvSpPr>
          <p:nvPr/>
        </p:nvSpPr>
        <p:spPr bwMode="auto">
          <a:xfrm>
            <a:off x="4114800" y="4724400"/>
            <a:ext cx="1676400" cy="381000"/>
          </a:xfrm>
          <a:prstGeom prst="rect">
            <a:avLst/>
          </a:prstGeom>
          <a:solidFill>
            <a:srgbClr val="FFFF00"/>
          </a:solidFill>
          <a:ln w="9525">
            <a:solidFill>
              <a:schemeClr val="tx1"/>
            </a:solidFill>
            <a:miter lim="800000"/>
            <a:headEnd/>
            <a:tailEnd/>
          </a:ln>
          <a:effectLst/>
        </p:spPr>
        <p:txBody>
          <a:bodyPr wrap="none" anchor="ctr"/>
          <a:lstStyle/>
          <a:p>
            <a:endParaRPr lang="en-US"/>
          </a:p>
        </p:txBody>
      </p:sp>
      <p:sp>
        <p:nvSpPr>
          <p:cNvPr id="48133" name="Text Box 5"/>
          <p:cNvSpPr txBox="1">
            <a:spLocks noChangeArrowheads="1"/>
          </p:cNvSpPr>
          <p:nvPr/>
        </p:nvSpPr>
        <p:spPr bwMode="auto">
          <a:xfrm>
            <a:off x="4076700" y="1066800"/>
            <a:ext cx="2933700" cy="5334000"/>
          </a:xfrm>
          <a:prstGeom prst="rect">
            <a:avLst/>
          </a:prstGeom>
          <a:noFill/>
          <a:ln w="38100">
            <a:noFill/>
            <a:miter lim="800000"/>
            <a:headEnd/>
            <a:tailEnd/>
          </a:ln>
          <a:effectLst/>
        </p:spPr>
        <p:txBody>
          <a:bodyPr>
            <a:spAutoFit/>
          </a:bodyPr>
          <a:lstStyle/>
          <a:p>
            <a:pPr eaLnBrk="0" hangingPunct="0"/>
            <a:r>
              <a:rPr lang="en-US" sz="2000" b="0"/>
              <a:t>Bevalac-LBL</a:t>
            </a:r>
          </a:p>
          <a:p>
            <a:pPr eaLnBrk="0" hangingPunct="0"/>
            <a:r>
              <a:rPr lang="en-US" sz="2000" b="0">
                <a:solidFill>
                  <a:srgbClr val="FF0000"/>
                </a:solidFill>
              </a:rPr>
              <a:t>2.2 GeV</a:t>
            </a:r>
            <a:endParaRPr lang="en-US" sz="2000" b="0"/>
          </a:p>
          <a:p>
            <a:pPr eaLnBrk="0" hangingPunct="0"/>
            <a:endParaRPr lang="en-US" sz="2000" b="0"/>
          </a:p>
          <a:p>
            <a:pPr eaLnBrk="0" hangingPunct="0"/>
            <a:r>
              <a:rPr lang="en-US" sz="2000" b="0"/>
              <a:t>AGS-BNL</a:t>
            </a:r>
          </a:p>
          <a:p>
            <a:pPr eaLnBrk="0" hangingPunct="0"/>
            <a:r>
              <a:rPr lang="en-US" sz="2000" b="0">
                <a:solidFill>
                  <a:srgbClr val="FF0000"/>
                </a:solidFill>
              </a:rPr>
              <a:t>4.8 GeV</a:t>
            </a:r>
            <a:endParaRPr lang="en-US" sz="2000" b="0"/>
          </a:p>
          <a:p>
            <a:pPr eaLnBrk="0" hangingPunct="0"/>
            <a:endParaRPr lang="en-US" sz="2000" b="0"/>
          </a:p>
          <a:p>
            <a:pPr eaLnBrk="0" hangingPunct="0"/>
            <a:r>
              <a:rPr lang="en-US" sz="2000" b="0"/>
              <a:t>SPS-CERN</a:t>
            </a:r>
          </a:p>
          <a:p>
            <a:pPr eaLnBrk="0" hangingPunct="0"/>
            <a:r>
              <a:rPr lang="en-US" sz="2000" b="0">
                <a:solidFill>
                  <a:srgbClr val="FF0000"/>
                </a:solidFill>
              </a:rPr>
              <a:t>17.3 GeV</a:t>
            </a:r>
            <a:endParaRPr lang="en-US" sz="2000" b="0"/>
          </a:p>
          <a:p>
            <a:pPr eaLnBrk="0" hangingPunct="0"/>
            <a:endParaRPr lang="en-US" sz="2000" b="0"/>
          </a:p>
          <a:p>
            <a:pPr eaLnBrk="0" hangingPunct="0"/>
            <a:r>
              <a:rPr lang="en-US" sz="2000" b="0"/>
              <a:t>TEVATRON-FNAL</a:t>
            </a:r>
          </a:p>
          <a:p>
            <a:pPr eaLnBrk="0" hangingPunct="0"/>
            <a:r>
              <a:rPr lang="en-US" sz="2000" b="0">
                <a:solidFill>
                  <a:srgbClr val="FF0000"/>
                </a:solidFill>
              </a:rPr>
              <a:t>38.7 GeV</a:t>
            </a:r>
            <a:endParaRPr lang="en-US" sz="2000" b="0"/>
          </a:p>
          <a:p>
            <a:pPr eaLnBrk="0" hangingPunct="0"/>
            <a:endParaRPr lang="en-US" sz="2000" b="0"/>
          </a:p>
          <a:p>
            <a:pPr eaLnBrk="0" hangingPunct="0"/>
            <a:r>
              <a:rPr lang="en-US" sz="2400"/>
              <a:t>RHIC-BNL</a:t>
            </a:r>
            <a:endParaRPr lang="en-US" sz="2000" b="0"/>
          </a:p>
          <a:p>
            <a:pPr eaLnBrk="0" hangingPunct="0"/>
            <a:r>
              <a:rPr lang="en-US" sz="2000" b="0">
                <a:solidFill>
                  <a:srgbClr val="FF0000"/>
                </a:solidFill>
              </a:rPr>
              <a:t>200.0 GeV</a:t>
            </a:r>
            <a:endParaRPr lang="en-US" sz="2000" b="0"/>
          </a:p>
          <a:p>
            <a:pPr eaLnBrk="0" hangingPunct="0"/>
            <a:endParaRPr lang="en-US" sz="2000" b="0"/>
          </a:p>
          <a:p>
            <a:pPr eaLnBrk="0" hangingPunct="0"/>
            <a:r>
              <a:rPr lang="en-US" sz="2000" b="0"/>
              <a:t>LHC-CERN </a:t>
            </a:r>
          </a:p>
          <a:p>
            <a:pPr eaLnBrk="0" hangingPunct="0"/>
            <a:r>
              <a:rPr lang="en-US" sz="2000" b="0">
                <a:solidFill>
                  <a:srgbClr val="FF0000"/>
                </a:solidFill>
              </a:rPr>
              <a:t>2760.0 GeV</a:t>
            </a:r>
            <a:endParaRPr lang="en-US" sz="2000" b="0"/>
          </a:p>
        </p:txBody>
      </p:sp>
      <p:sp>
        <p:nvSpPr>
          <p:cNvPr id="48134" name="Line 6"/>
          <p:cNvSpPr>
            <a:spLocks noChangeShapeType="1"/>
          </p:cNvSpPr>
          <p:nvPr/>
        </p:nvSpPr>
        <p:spPr bwMode="auto">
          <a:xfrm flipH="1">
            <a:off x="4038600" y="1066800"/>
            <a:ext cx="0" cy="5638800"/>
          </a:xfrm>
          <a:prstGeom prst="line">
            <a:avLst/>
          </a:prstGeom>
          <a:noFill/>
          <a:ln w="57150">
            <a:solidFill>
              <a:srgbClr val="FF0000"/>
            </a:solidFill>
            <a:round/>
            <a:headEnd/>
            <a:tailEnd type="triangle" w="med" len="med"/>
          </a:ln>
          <a:effectLst/>
        </p:spPr>
        <p:txBody>
          <a:bodyPr wrap="none" anchor="ctr"/>
          <a:lstStyle/>
          <a:p>
            <a:endParaRPr lang="en-US"/>
          </a:p>
        </p:txBody>
      </p:sp>
      <p:sp>
        <p:nvSpPr>
          <p:cNvPr id="48135" name="Text Box 7"/>
          <p:cNvSpPr txBox="1">
            <a:spLocks noChangeArrowheads="1"/>
          </p:cNvSpPr>
          <p:nvPr/>
        </p:nvSpPr>
        <p:spPr bwMode="auto">
          <a:xfrm>
            <a:off x="2570163" y="3827463"/>
            <a:ext cx="1316037" cy="228600"/>
          </a:xfrm>
          <a:prstGeom prst="rect">
            <a:avLst/>
          </a:prstGeom>
          <a:noFill/>
          <a:ln w="9525">
            <a:noFill/>
            <a:miter lim="800000"/>
            <a:headEnd/>
            <a:tailEnd/>
          </a:ln>
          <a:effectLst/>
        </p:spPr>
        <p:txBody>
          <a:bodyPr>
            <a:spAutoFit/>
          </a:bodyPr>
          <a:lstStyle/>
          <a:p>
            <a:pPr>
              <a:buClr>
                <a:srgbClr val="CC3300"/>
              </a:buClr>
              <a:buFont typeface="Wingdings" pitchFamily="2" charset="2"/>
              <a:buNone/>
            </a:pPr>
            <a:endParaRPr lang="en-US" sz="900" b="0">
              <a:solidFill>
                <a:srgbClr val="333399"/>
              </a:solidFill>
            </a:endParaRPr>
          </a:p>
        </p:txBody>
      </p:sp>
      <p:sp>
        <p:nvSpPr>
          <p:cNvPr id="48136" name="Freeform 8" descr="5%"/>
          <p:cNvSpPr>
            <a:spLocks/>
          </p:cNvSpPr>
          <p:nvPr/>
        </p:nvSpPr>
        <p:spPr bwMode="auto">
          <a:xfrm>
            <a:off x="771525" y="4518025"/>
            <a:ext cx="2174875" cy="1808163"/>
          </a:xfrm>
          <a:custGeom>
            <a:avLst/>
            <a:gdLst/>
            <a:ahLst/>
            <a:cxnLst>
              <a:cxn ang="0">
                <a:pos x="0" y="482"/>
              </a:cxn>
              <a:cxn ang="0">
                <a:pos x="378" y="495"/>
              </a:cxn>
              <a:cxn ang="0">
                <a:pos x="641" y="523"/>
              </a:cxn>
              <a:cxn ang="0">
                <a:pos x="898" y="576"/>
              </a:cxn>
              <a:cxn ang="0">
                <a:pos x="1106" y="630"/>
              </a:cxn>
              <a:cxn ang="0">
                <a:pos x="1350" y="717"/>
              </a:cxn>
              <a:cxn ang="0">
                <a:pos x="1525" y="797"/>
              </a:cxn>
              <a:cxn ang="0">
                <a:pos x="1707" y="891"/>
              </a:cxn>
              <a:cxn ang="0">
                <a:pos x="1896" y="1025"/>
              </a:cxn>
              <a:cxn ang="0">
                <a:pos x="2038" y="1166"/>
              </a:cxn>
              <a:cxn ang="0">
                <a:pos x="2232" y="1386"/>
              </a:cxn>
              <a:cxn ang="0">
                <a:pos x="2310" y="1566"/>
              </a:cxn>
              <a:cxn ang="0">
                <a:pos x="2328" y="1692"/>
              </a:cxn>
              <a:cxn ang="0">
                <a:pos x="2346" y="1800"/>
              </a:cxn>
              <a:cxn ang="0">
                <a:pos x="2574" y="1806"/>
              </a:cxn>
              <a:cxn ang="0">
                <a:pos x="2556" y="1638"/>
              </a:cxn>
              <a:cxn ang="0">
                <a:pos x="2510" y="1429"/>
              </a:cxn>
              <a:cxn ang="0">
                <a:pos x="2436" y="1254"/>
              </a:cxn>
              <a:cxn ang="0">
                <a:pos x="2332" y="1057"/>
              </a:cxn>
              <a:cxn ang="0">
                <a:pos x="2193" y="857"/>
              </a:cxn>
              <a:cxn ang="0">
                <a:pos x="2011" y="656"/>
              </a:cxn>
              <a:cxn ang="0">
                <a:pos x="1869" y="529"/>
              </a:cxn>
              <a:cxn ang="0">
                <a:pos x="1714" y="422"/>
              </a:cxn>
              <a:cxn ang="0">
                <a:pos x="1579" y="335"/>
              </a:cxn>
              <a:cxn ang="0">
                <a:pos x="1384" y="248"/>
              </a:cxn>
              <a:cxn ang="0">
                <a:pos x="1167" y="174"/>
              </a:cxn>
              <a:cxn ang="0">
                <a:pos x="924" y="114"/>
              </a:cxn>
              <a:cxn ang="0">
                <a:pos x="628" y="47"/>
              </a:cxn>
              <a:cxn ang="0">
                <a:pos x="344" y="7"/>
              </a:cxn>
              <a:cxn ang="0">
                <a:pos x="0" y="0"/>
              </a:cxn>
              <a:cxn ang="0">
                <a:pos x="0" y="482"/>
              </a:cxn>
            </a:cxnLst>
            <a:rect l="0" t="0" r="r" b="b"/>
            <a:pathLst>
              <a:path w="2574" h="1806">
                <a:moveTo>
                  <a:pt x="0" y="482"/>
                </a:moveTo>
                <a:lnTo>
                  <a:pt x="378" y="495"/>
                </a:lnTo>
                <a:lnTo>
                  <a:pt x="641" y="523"/>
                </a:lnTo>
                <a:lnTo>
                  <a:pt x="898" y="576"/>
                </a:lnTo>
                <a:lnTo>
                  <a:pt x="1106" y="630"/>
                </a:lnTo>
                <a:lnTo>
                  <a:pt x="1350" y="717"/>
                </a:lnTo>
                <a:lnTo>
                  <a:pt x="1525" y="797"/>
                </a:lnTo>
                <a:lnTo>
                  <a:pt x="1707" y="891"/>
                </a:lnTo>
                <a:lnTo>
                  <a:pt x="1896" y="1025"/>
                </a:lnTo>
                <a:lnTo>
                  <a:pt x="2038" y="1166"/>
                </a:lnTo>
                <a:lnTo>
                  <a:pt x="2232" y="1386"/>
                </a:lnTo>
                <a:lnTo>
                  <a:pt x="2310" y="1566"/>
                </a:lnTo>
                <a:lnTo>
                  <a:pt x="2328" y="1692"/>
                </a:lnTo>
                <a:lnTo>
                  <a:pt x="2346" y="1800"/>
                </a:lnTo>
                <a:lnTo>
                  <a:pt x="2574" y="1806"/>
                </a:lnTo>
                <a:lnTo>
                  <a:pt x="2556" y="1638"/>
                </a:lnTo>
                <a:lnTo>
                  <a:pt x="2510" y="1429"/>
                </a:lnTo>
                <a:lnTo>
                  <a:pt x="2436" y="1254"/>
                </a:lnTo>
                <a:lnTo>
                  <a:pt x="2332" y="1057"/>
                </a:lnTo>
                <a:lnTo>
                  <a:pt x="2193" y="857"/>
                </a:lnTo>
                <a:lnTo>
                  <a:pt x="2011" y="656"/>
                </a:lnTo>
                <a:lnTo>
                  <a:pt x="1869" y="529"/>
                </a:lnTo>
                <a:lnTo>
                  <a:pt x="1714" y="422"/>
                </a:lnTo>
                <a:lnTo>
                  <a:pt x="1579" y="335"/>
                </a:lnTo>
                <a:lnTo>
                  <a:pt x="1384" y="248"/>
                </a:lnTo>
                <a:lnTo>
                  <a:pt x="1167" y="174"/>
                </a:lnTo>
                <a:lnTo>
                  <a:pt x="924" y="114"/>
                </a:lnTo>
                <a:lnTo>
                  <a:pt x="628" y="47"/>
                </a:lnTo>
                <a:lnTo>
                  <a:pt x="344" y="7"/>
                </a:lnTo>
                <a:lnTo>
                  <a:pt x="0" y="0"/>
                </a:lnTo>
                <a:lnTo>
                  <a:pt x="0" y="482"/>
                </a:lnTo>
                <a:close/>
              </a:path>
            </a:pathLst>
          </a:custGeom>
          <a:pattFill prst="pct5">
            <a:fgClr>
              <a:srgbClr val="FF9933"/>
            </a:fgClr>
            <a:bgClr>
              <a:srgbClr val="FFFFFF"/>
            </a:bgClr>
          </a:pattFill>
          <a:ln w="15875" cap="flat" cmpd="sng">
            <a:solidFill>
              <a:srgbClr val="FFCC00"/>
            </a:solidFill>
            <a:prstDash val="dash"/>
            <a:round/>
            <a:headEnd type="none" w="sm" len="sm"/>
            <a:tailEnd type="none" w="sm" len="sm"/>
          </a:ln>
          <a:effectLst/>
        </p:spPr>
        <p:txBody>
          <a:bodyPr/>
          <a:lstStyle/>
          <a:p>
            <a:endParaRPr lang="en-US"/>
          </a:p>
        </p:txBody>
      </p:sp>
      <p:sp>
        <p:nvSpPr>
          <p:cNvPr id="48137" name="Rectangle 9"/>
          <p:cNvSpPr>
            <a:spLocks noChangeArrowheads="1"/>
          </p:cNvSpPr>
          <p:nvPr/>
        </p:nvSpPr>
        <p:spPr bwMode="auto">
          <a:xfrm>
            <a:off x="752475" y="6583363"/>
            <a:ext cx="2898775" cy="274637"/>
          </a:xfrm>
          <a:prstGeom prst="rect">
            <a:avLst/>
          </a:prstGeom>
          <a:noFill/>
          <a:ln w="9525">
            <a:noFill/>
            <a:miter lim="800000"/>
            <a:headEnd/>
            <a:tailEnd/>
          </a:ln>
          <a:effectLst/>
        </p:spPr>
        <p:txBody>
          <a:bodyPr wrap="none" lIns="92075" tIns="46038" rIns="92075" bIns="46038">
            <a:spAutoFit/>
          </a:bodyPr>
          <a:lstStyle/>
          <a:p>
            <a:r>
              <a:rPr kumimoji="1" lang="en-US" altLang="ja-JP" sz="1200" b="0">
                <a:ea typeface="ＭＳ Ｐゴシック" pitchFamily="1" charset="-128"/>
              </a:rPr>
              <a:t>Net Baryon Density ~ Potential </a:t>
            </a:r>
            <a:r>
              <a:rPr kumimoji="1" lang="en-US" altLang="ja-JP" sz="1200" b="0">
                <a:ea typeface="ＭＳ Ｐゴシック" pitchFamily="1" charset="-128"/>
                <a:sym typeface="Symbol" pitchFamily="18" charset="2"/>
              </a:rPr>
              <a:t></a:t>
            </a:r>
            <a:r>
              <a:rPr kumimoji="1" lang="en-US" altLang="ja-JP" sz="1200" b="0" baseline="-25000">
                <a:ea typeface="ＭＳ Ｐゴシック" pitchFamily="1" charset="-128"/>
              </a:rPr>
              <a:t>B</a:t>
            </a:r>
            <a:r>
              <a:rPr kumimoji="1" lang="en-US" altLang="ja-JP" sz="1200" b="0">
                <a:ea typeface="ＭＳ Ｐゴシック" pitchFamily="1" charset="-128"/>
              </a:rPr>
              <a:t> [MeV]</a:t>
            </a:r>
          </a:p>
        </p:txBody>
      </p:sp>
      <p:sp>
        <p:nvSpPr>
          <p:cNvPr id="48138" name="Rectangle 10"/>
          <p:cNvSpPr>
            <a:spLocks noChangeArrowheads="1"/>
          </p:cNvSpPr>
          <p:nvPr/>
        </p:nvSpPr>
        <p:spPr bwMode="auto">
          <a:xfrm rot="16200000">
            <a:off x="-735806" y="5052219"/>
            <a:ext cx="2081212" cy="304800"/>
          </a:xfrm>
          <a:prstGeom prst="rect">
            <a:avLst/>
          </a:prstGeom>
          <a:noFill/>
          <a:ln w="9525">
            <a:noFill/>
            <a:miter lim="800000"/>
            <a:headEnd/>
            <a:tailEnd/>
          </a:ln>
          <a:effectLst/>
        </p:spPr>
        <p:txBody>
          <a:bodyPr wrap="none" lIns="92075" tIns="46038" rIns="92075" bIns="46038">
            <a:spAutoFit/>
          </a:bodyPr>
          <a:lstStyle/>
          <a:p>
            <a:r>
              <a:rPr kumimoji="1" lang="en-US" altLang="ja-JP">
                <a:ea typeface="ＭＳ Ｐゴシック" pitchFamily="1" charset="-128"/>
              </a:rPr>
              <a:t>Temperature T</a:t>
            </a:r>
            <a:r>
              <a:rPr kumimoji="1" lang="en-US" altLang="ja-JP" sz="900">
                <a:ea typeface="ＭＳ Ｐゴシック" pitchFamily="1" charset="-128"/>
              </a:rPr>
              <a:t>ch</a:t>
            </a:r>
            <a:r>
              <a:rPr kumimoji="1" lang="en-US" altLang="ja-JP">
                <a:ea typeface="ＭＳ Ｐゴシック" pitchFamily="1" charset="-128"/>
              </a:rPr>
              <a:t> [MeV]</a:t>
            </a:r>
          </a:p>
        </p:txBody>
      </p:sp>
      <p:sp>
        <p:nvSpPr>
          <p:cNvPr id="48139" name="Line 11"/>
          <p:cNvSpPr>
            <a:spLocks noChangeShapeType="1"/>
          </p:cNvSpPr>
          <p:nvPr/>
        </p:nvSpPr>
        <p:spPr bwMode="auto">
          <a:xfrm flipV="1">
            <a:off x="755650" y="3875088"/>
            <a:ext cx="0" cy="2433637"/>
          </a:xfrm>
          <a:prstGeom prst="line">
            <a:avLst/>
          </a:prstGeom>
          <a:noFill/>
          <a:ln w="38100">
            <a:solidFill>
              <a:schemeClr val="tx1"/>
            </a:solidFill>
            <a:round/>
            <a:headEnd type="none" w="sm" len="sm"/>
            <a:tailEnd type="stealth" w="med" len="med"/>
          </a:ln>
          <a:effectLst/>
        </p:spPr>
        <p:txBody>
          <a:bodyPr wrap="none" anchor="ctr"/>
          <a:lstStyle/>
          <a:p>
            <a:endParaRPr lang="en-US"/>
          </a:p>
        </p:txBody>
      </p:sp>
      <p:sp>
        <p:nvSpPr>
          <p:cNvPr id="48140" name="Line 12"/>
          <p:cNvSpPr>
            <a:spLocks noChangeShapeType="1"/>
          </p:cNvSpPr>
          <p:nvPr/>
        </p:nvSpPr>
        <p:spPr bwMode="auto">
          <a:xfrm flipH="1">
            <a:off x="620713" y="5843588"/>
            <a:ext cx="33337" cy="0"/>
          </a:xfrm>
          <a:prstGeom prst="line">
            <a:avLst/>
          </a:prstGeom>
          <a:noFill/>
          <a:ln w="12699">
            <a:solidFill>
              <a:schemeClr val="tx1"/>
            </a:solidFill>
            <a:round/>
            <a:headEnd type="none" w="sm" len="sm"/>
            <a:tailEnd type="none" w="sm" len="sm"/>
          </a:ln>
          <a:effectLst/>
        </p:spPr>
        <p:txBody>
          <a:bodyPr wrap="none" anchor="ctr"/>
          <a:lstStyle/>
          <a:p>
            <a:endParaRPr lang="en-US"/>
          </a:p>
        </p:txBody>
      </p:sp>
      <p:sp>
        <p:nvSpPr>
          <p:cNvPr id="48141" name="Line 13"/>
          <p:cNvSpPr>
            <a:spLocks noChangeShapeType="1"/>
          </p:cNvSpPr>
          <p:nvPr/>
        </p:nvSpPr>
        <p:spPr bwMode="auto">
          <a:xfrm flipH="1">
            <a:off x="620713" y="5383213"/>
            <a:ext cx="33337" cy="0"/>
          </a:xfrm>
          <a:prstGeom prst="line">
            <a:avLst/>
          </a:prstGeom>
          <a:noFill/>
          <a:ln w="12699">
            <a:solidFill>
              <a:schemeClr val="tx1"/>
            </a:solidFill>
            <a:round/>
            <a:headEnd type="none" w="sm" len="sm"/>
            <a:tailEnd type="none" w="sm" len="sm"/>
          </a:ln>
          <a:effectLst/>
        </p:spPr>
        <p:txBody>
          <a:bodyPr wrap="none" anchor="ctr"/>
          <a:lstStyle/>
          <a:p>
            <a:endParaRPr lang="en-US"/>
          </a:p>
        </p:txBody>
      </p:sp>
      <p:sp>
        <p:nvSpPr>
          <p:cNvPr id="48142" name="Line 14"/>
          <p:cNvSpPr>
            <a:spLocks noChangeShapeType="1"/>
          </p:cNvSpPr>
          <p:nvPr/>
        </p:nvSpPr>
        <p:spPr bwMode="auto">
          <a:xfrm flipH="1">
            <a:off x="620713" y="4922838"/>
            <a:ext cx="33337" cy="0"/>
          </a:xfrm>
          <a:prstGeom prst="line">
            <a:avLst/>
          </a:prstGeom>
          <a:noFill/>
          <a:ln w="12699">
            <a:solidFill>
              <a:schemeClr val="tx1"/>
            </a:solidFill>
            <a:round/>
            <a:headEnd type="none" w="sm" len="sm"/>
            <a:tailEnd type="none" w="sm" len="sm"/>
          </a:ln>
          <a:effectLst/>
        </p:spPr>
        <p:txBody>
          <a:bodyPr wrap="none" anchor="ctr"/>
          <a:lstStyle/>
          <a:p>
            <a:endParaRPr lang="en-US"/>
          </a:p>
        </p:txBody>
      </p:sp>
      <p:sp>
        <p:nvSpPr>
          <p:cNvPr id="48143" name="Line 15"/>
          <p:cNvSpPr>
            <a:spLocks noChangeShapeType="1"/>
          </p:cNvSpPr>
          <p:nvPr/>
        </p:nvSpPr>
        <p:spPr bwMode="auto">
          <a:xfrm flipH="1">
            <a:off x="620713" y="4456113"/>
            <a:ext cx="33337" cy="0"/>
          </a:xfrm>
          <a:prstGeom prst="line">
            <a:avLst/>
          </a:prstGeom>
          <a:noFill/>
          <a:ln w="12699">
            <a:solidFill>
              <a:schemeClr val="tx1"/>
            </a:solidFill>
            <a:round/>
            <a:headEnd type="none" w="sm" len="sm"/>
            <a:tailEnd type="none" w="sm" len="sm"/>
          </a:ln>
          <a:effectLst/>
        </p:spPr>
        <p:txBody>
          <a:bodyPr wrap="none" anchor="ctr"/>
          <a:lstStyle/>
          <a:p>
            <a:endParaRPr lang="en-US"/>
          </a:p>
        </p:txBody>
      </p:sp>
      <p:sp>
        <p:nvSpPr>
          <p:cNvPr id="48144" name="Line 16"/>
          <p:cNvSpPr>
            <a:spLocks noChangeShapeType="1"/>
          </p:cNvSpPr>
          <p:nvPr/>
        </p:nvSpPr>
        <p:spPr bwMode="auto">
          <a:xfrm flipH="1">
            <a:off x="623888" y="3992563"/>
            <a:ext cx="31750" cy="0"/>
          </a:xfrm>
          <a:prstGeom prst="line">
            <a:avLst/>
          </a:prstGeom>
          <a:noFill/>
          <a:ln w="12699">
            <a:solidFill>
              <a:schemeClr val="tx1"/>
            </a:solidFill>
            <a:round/>
            <a:headEnd type="none" w="sm" len="sm"/>
            <a:tailEnd type="none" w="sm" len="sm"/>
          </a:ln>
          <a:effectLst/>
        </p:spPr>
        <p:txBody>
          <a:bodyPr wrap="none" anchor="ctr"/>
          <a:lstStyle/>
          <a:p>
            <a:endParaRPr lang="en-US"/>
          </a:p>
        </p:txBody>
      </p:sp>
      <p:sp>
        <p:nvSpPr>
          <p:cNvPr id="48145" name="Rectangle 17"/>
          <p:cNvSpPr>
            <a:spLocks noChangeArrowheads="1"/>
          </p:cNvSpPr>
          <p:nvPr/>
        </p:nvSpPr>
        <p:spPr bwMode="auto">
          <a:xfrm>
            <a:off x="498475" y="6229350"/>
            <a:ext cx="247650" cy="228600"/>
          </a:xfrm>
          <a:prstGeom prst="rect">
            <a:avLst/>
          </a:prstGeom>
          <a:noFill/>
          <a:ln w="9525">
            <a:noFill/>
            <a:miter lim="800000"/>
            <a:headEnd/>
            <a:tailEnd/>
          </a:ln>
          <a:effectLst/>
        </p:spPr>
        <p:txBody>
          <a:bodyPr wrap="none" lIns="92075" tIns="46038" rIns="92075" bIns="46038">
            <a:spAutoFit/>
          </a:bodyPr>
          <a:lstStyle/>
          <a:p>
            <a:r>
              <a:rPr kumimoji="1" lang="en-US" altLang="ja-JP" sz="900" b="0">
                <a:ea typeface="ＭＳ Ｐゴシック" pitchFamily="1" charset="-128"/>
              </a:rPr>
              <a:t>0</a:t>
            </a:r>
          </a:p>
        </p:txBody>
      </p:sp>
      <p:sp>
        <p:nvSpPr>
          <p:cNvPr id="48146" name="Rectangle 18"/>
          <p:cNvSpPr>
            <a:spLocks noChangeArrowheads="1"/>
          </p:cNvSpPr>
          <p:nvPr/>
        </p:nvSpPr>
        <p:spPr bwMode="auto">
          <a:xfrm>
            <a:off x="384175" y="4379913"/>
            <a:ext cx="393700" cy="244475"/>
          </a:xfrm>
          <a:prstGeom prst="rect">
            <a:avLst/>
          </a:prstGeom>
          <a:noFill/>
          <a:ln w="9525">
            <a:noFill/>
            <a:miter lim="800000"/>
            <a:headEnd/>
            <a:tailEnd/>
          </a:ln>
          <a:effectLst/>
        </p:spPr>
        <p:txBody>
          <a:bodyPr wrap="none" lIns="92075" tIns="46038" rIns="92075" bIns="46038">
            <a:spAutoFit/>
          </a:bodyPr>
          <a:lstStyle/>
          <a:p>
            <a:r>
              <a:rPr kumimoji="1" lang="en-US" altLang="ja-JP" sz="1000" b="0">
                <a:ea typeface="ＭＳ Ｐゴシック" pitchFamily="1" charset="-128"/>
              </a:rPr>
              <a:t>200</a:t>
            </a:r>
          </a:p>
        </p:txBody>
      </p:sp>
      <p:sp>
        <p:nvSpPr>
          <p:cNvPr id="48147" name="Rectangle 19"/>
          <p:cNvSpPr>
            <a:spLocks noChangeArrowheads="1"/>
          </p:cNvSpPr>
          <p:nvPr/>
        </p:nvSpPr>
        <p:spPr bwMode="auto">
          <a:xfrm>
            <a:off x="384175" y="3917950"/>
            <a:ext cx="393700" cy="244475"/>
          </a:xfrm>
          <a:prstGeom prst="rect">
            <a:avLst/>
          </a:prstGeom>
          <a:noFill/>
          <a:ln w="9525">
            <a:noFill/>
            <a:miter lim="800000"/>
            <a:headEnd/>
            <a:tailEnd/>
          </a:ln>
          <a:effectLst/>
        </p:spPr>
        <p:txBody>
          <a:bodyPr wrap="none" lIns="92075" tIns="46038" rIns="92075" bIns="46038">
            <a:spAutoFit/>
          </a:bodyPr>
          <a:lstStyle/>
          <a:p>
            <a:r>
              <a:rPr kumimoji="1" lang="en-US" altLang="ja-JP" sz="1000" b="0">
                <a:ea typeface="ＭＳ Ｐゴシック" pitchFamily="1" charset="-128"/>
              </a:rPr>
              <a:t>250</a:t>
            </a:r>
          </a:p>
        </p:txBody>
      </p:sp>
      <p:sp>
        <p:nvSpPr>
          <p:cNvPr id="48148" name="Rectangle 20"/>
          <p:cNvSpPr>
            <a:spLocks noChangeArrowheads="1"/>
          </p:cNvSpPr>
          <p:nvPr/>
        </p:nvSpPr>
        <p:spPr bwMode="auto">
          <a:xfrm>
            <a:off x="382588" y="4846638"/>
            <a:ext cx="393700" cy="244475"/>
          </a:xfrm>
          <a:prstGeom prst="rect">
            <a:avLst/>
          </a:prstGeom>
          <a:noFill/>
          <a:ln w="9525">
            <a:noFill/>
            <a:miter lim="800000"/>
            <a:headEnd/>
            <a:tailEnd/>
          </a:ln>
          <a:effectLst/>
        </p:spPr>
        <p:txBody>
          <a:bodyPr wrap="none" lIns="92075" tIns="46038" rIns="92075" bIns="46038">
            <a:spAutoFit/>
          </a:bodyPr>
          <a:lstStyle/>
          <a:p>
            <a:r>
              <a:rPr kumimoji="1" lang="en-US" altLang="ja-JP" sz="1000" b="0">
                <a:ea typeface="ＭＳ Ｐゴシック" pitchFamily="1" charset="-128"/>
              </a:rPr>
              <a:t>150</a:t>
            </a:r>
          </a:p>
        </p:txBody>
      </p:sp>
      <p:sp>
        <p:nvSpPr>
          <p:cNvPr id="48149" name="Rectangle 21"/>
          <p:cNvSpPr>
            <a:spLocks noChangeArrowheads="1"/>
          </p:cNvSpPr>
          <p:nvPr/>
        </p:nvSpPr>
        <p:spPr bwMode="auto">
          <a:xfrm>
            <a:off x="384175" y="5307013"/>
            <a:ext cx="393700" cy="244475"/>
          </a:xfrm>
          <a:prstGeom prst="rect">
            <a:avLst/>
          </a:prstGeom>
          <a:noFill/>
          <a:ln w="9525">
            <a:noFill/>
            <a:miter lim="800000"/>
            <a:headEnd/>
            <a:tailEnd/>
          </a:ln>
          <a:effectLst/>
        </p:spPr>
        <p:txBody>
          <a:bodyPr wrap="none" lIns="92075" tIns="46038" rIns="92075" bIns="46038">
            <a:spAutoFit/>
          </a:bodyPr>
          <a:lstStyle/>
          <a:p>
            <a:r>
              <a:rPr kumimoji="1" lang="en-US" altLang="ja-JP" sz="1000" b="0">
                <a:ea typeface="ＭＳ Ｐゴシック" pitchFamily="1" charset="-128"/>
              </a:rPr>
              <a:t>100</a:t>
            </a:r>
          </a:p>
        </p:txBody>
      </p:sp>
      <p:sp>
        <p:nvSpPr>
          <p:cNvPr id="48150" name="Rectangle 22"/>
          <p:cNvSpPr>
            <a:spLocks noChangeArrowheads="1"/>
          </p:cNvSpPr>
          <p:nvPr/>
        </p:nvSpPr>
        <p:spPr bwMode="auto">
          <a:xfrm>
            <a:off x="441325" y="5770563"/>
            <a:ext cx="323850" cy="244475"/>
          </a:xfrm>
          <a:prstGeom prst="rect">
            <a:avLst/>
          </a:prstGeom>
          <a:noFill/>
          <a:ln w="9525">
            <a:noFill/>
            <a:miter lim="800000"/>
            <a:headEnd/>
            <a:tailEnd/>
          </a:ln>
          <a:effectLst/>
        </p:spPr>
        <p:txBody>
          <a:bodyPr wrap="none" lIns="92075" tIns="46038" rIns="92075" bIns="46038">
            <a:spAutoFit/>
          </a:bodyPr>
          <a:lstStyle/>
          <a:p>
            <a:r>
              <a:rPr kumimoji="1" lang="en-US" altLang="ja-JP" sz="1000" b="0">
                <a:ea typeface="ＭＳ Ｐゴシック" pitchFamily="1" charset="-128"/>
              </a:rPr>
              <a:t>50</a:t>
            </a:r>
          </a:p>
        </p:txBody>
      </p:sp>
      <p:sp>
        <p:nvSpPr>
          <p:cNvPr id="48151" name="AutoShape 23"/>
          <p:cNvSpPr>
            <a:spLocks noChangeArrowheads="1"/>
          </p:cNvSpPr>
          <p:nvPr/>
        </p:nvSpPr>
        <p:spPr bwMode="auto">
          <a:xfrm rot="10800000" flipH="1">
            <a:off x="1227138" y="4776788"/>
            <a:ext cx="66675" cy="69850"/>
          </a:xfrm>
          <a:prstGeom prst="triangle">
            <a:avLst>
              <a:gd name="adj" fmla="val 49995"/>
            </a:avLst>
          </a:prstGeom>
          <a:solidFill>
            <a:schemeClr val="accent2"/>
          </a:solidFill>
          <a:ln w="9525">
            <a:noFill/>
            <a:miter lim="800000"/>
            <a:headEnd/>
            <a:tailEnd/>
          </a:ln>
          <a:effectLst/>
        </p:spPr>
        <p:txBody>
          <a:bodyPr wrap="none" anchor="ctr"/>
          <a:lstStyle/>
          <a:p>
            <a:endParaRPr lang="en-US"/>
          </a:p>
        </p:txBody>
      </p:sp>
      <p:sp>
        <p:nvSpPr>
          <p:cNvPr id="48152" name="AutoShape 24"/>
          <p:cNvSpPr>
            <a:spLocks noChangeArrowheads="1"/>
          </p:cNvSpPr>
          <p:nvPr/>
        </p:nvSpPr>
        <p:spPr bwMode="auto">
          <a:xfrm>
            <a:off x="1163638" y="4722813"/>
            <a:ext cx="60325" cy="61912"/>
          </a:xfrm>
          <a:prstGeom prst="triangle">
            <a:avLst>
              <a:gd name="adj" fmla="val 50495"/>
            </a:avLst>
          </a:prstGeom>
          <a:solidFill>
            <a:schemeClr val="accent2"/>
          </a:solidFill>
          <a:ln w="12699">
            <a:solidFill>
              <a:schemeClr val="accent2"/>
            </a:solidFill>
            <a:miter lim="800000"/>
            <a:headEnd/>
            <a:tailEnd/>
          </a:ln>
          <a:effectLst/>
        </p:spPr>
        <p:txBody>
          <a:bodyPr wrap="none" anchor="ctr"/>
          <a:lstStyle/>
          <a:p>
            <a:endParaRPr lang="en-US"/>
          </a:p>
        </p:txBody>
      </p:sp>
      <p:sp>
        <p:nvSpPr>
          <p:cNvPr id="48153" name="Oval 25"/>
          <p:cNvSpPr>
            <a:spLocks noChangeArrowheads="1"/>
          </p:cNvSpPr>
          <p:nvPr/>
        </p:nvSpPr>
        <p:spPr bwMode="auto">
          <a:xfrm>
            <a:off x="1717675" y="5076825"/>
            <a:ext cx="58738" cy="61913"/>
          </a:xfrm>
          <a:prstGeom prst="ellipse">
            <a:avLst/>
          </a:prstGeom>
          <a:solidFill>
            <a:schemeClr val="bg1"/>
          </a:solidFill>
          <a:ln w="12699">
            <a:solidFill>
              <a:schemeClr val="accent1"/>
            </a:solidFill>
            <a:round/>
            <a:headEnd/>
            <a:tailEnd/>
          </a:ln>
          <a:effectLst/>
        </p:spPr>
        <p:txBody>
          <a:bodyPr wrap="none" anchor="ctr"/>
          <a:lstStyle/>
          <a:p>
            <a:endParaRPr lang="en-US"/>
          </a:p>
        </p:txBody>
      </p:sp>
      <p:grpSp>
        <p:nvGrpSpPr>
          <p:cNvPr id="48154" name="Group 26"/>
          <p:cNvGrpSpPr>
            <a:grpSpLocks/>
          </p:cNvGrpSpPr>
          <p:nvPr/>
        </p:nvGrpSpPr>
        <p:grpSpPr bwMode="auto">
          <a:xfrm>
            <a:off x="2336800" y="6281738"/>
            <a:ext cx="133350" cy="141287"/>
            <a:chOff x="2780" y="3646"/>
            <a:chExt cx="180" cy="180"/>
          </a:xfrm>
        </p:grpSpPr>
        <p:sp>
          <p:nvSpPr>
            <p:cNvPr id="48155" name="Oval 27"/>
            <p:cNvSpPr>
              <a:spLocks noChangeArrowheads="1"/>
            </p:cNvSpPr>
            <p:nvPr/>
          </p:nvSpPr>
          <p:spPr bwMode="auto">
            <a:xfrm>
              <a:off x="2784" y="3646"/>
              <a:ext cx="173" cy="173"/>
            </a:xfrm>
            <a:prstGeom prst="ellipse">
              <a:avLst/>
            </a:prstGeom>
            <a:solidFill>
              <a:srgbClr val="FFFF00"/>
            </a:solidFill>
            <a:ln w="12699">
              <a:solidFill>
                <a:schemeClr val="bg1"/>
              </a:solidFill>
              <a:round/>
              <a:headEnd/>
              <a:tailEnd/>
            </a:ln>
            <a:effectLst/>
          </p:spPr>
          <p:txBody>
            <a:bodyPr wrap="none" anchor="ctr"/>
            <a:lstStyle/>
            <a:p>
              <a:endParaRPr lang="en-US"/>
            </a:p>
          </p:txBody>
        </p:sp>
        <p:sp>
          <p:nvSpPr>
            <p:cNvPr id="48156" name="Rectangle 28"/>
            <p:cNvSpPr>
              <a:spLocks noChangeArrowheads="1"/>
            </p:cNvSpPr>
            <p:nvPr/>
          </p:nvSpPr>
          <p:spPr bwMode="auto">
            <a:xfrm>
              <a:off x="2780" y="3741"/>
              <a:ext cx="180" cy="85"/>
            </a:xfrm>
            <a:prstGeom prst="rect">
              <a:avLst/>
            </a:prstGeom>
            <a:solidFill>
              <a:schemeClr val="bg1"/>
            </a:solidFill>
            <a:ln w="12699">
              <a:solidFill>
                <a:schemeClr val="bg1"/>
              </a:solidFill>
              <a:miter lim="800000"/>
              <a:headEnd/>
              <a:tailEnd/>
            </a:ln>
            <a:effectLst/>
          </p:spPr>
          <p:txBody>
            <a:bodyPr wrap="none" anchor="ctr"/>
            <a:lstStyle/>
            <a:p>
              <a:endParaRPr lang="en-US"/>
            </a:p>
          </p:txBody>
        </p:sp>
      </p:grpSp>
      <p:sp>
        <p:nvSpPr>
          <p:cNvPr id="48157" name="Line 29"/>
          <p:cNvSpPr>
            <a:spLocks noChangeShapeType="1"/>
          </p:cNvSpPr>
          <p:nvPr/>
        </p:nvSpPr>
        <p:spPr bwMode="auto">
          <a:xfrm>
            <a:off x="769938" y="6330950"/>
            <a:ext cx="2876550" cy="0"/>
          </a:xfrm>
          <a:prstGeom prst="line">
            <a:avLst/>
          </a:prstGeom>
          <a:noFill/>
          <a:ln w="38100">
            <a:solidFill>
              <a:schemeClr val="tx1"/>
            </a:solidFill>
            <a:round/>
            <a:headEnd type="none" w="sm" len="sm"/>
            <a:tailEnd type="stealth" w="med" len="med"/>
          </a:ln>
          <a:effectLst/>
        </p:spPr>
        <p:txBody>
          <a:bodyPr wrap="none" anchor="ctr"/>
          <a:lstStyle/>
          <a:p>
            <a:endParaRPr lang="en-US"/>
          </a:p>
        </p:txBody>
      </p:sp>
      <p:sp>
        <p:nvSpPr>
          <p:cNvPr id="48158" name="Line 30"/>
          <p:cNvSpPr>
            <a:spLocks noChangeShapeType="1"/>
          </p:cNvSpPr>
          <p:nvPr/>
        </p:nvSpPr>
        <p:spPr bwMode="auto">
          <a:xfrm>
            <a:off x="2784475" y="6329363"/>
            <a:ext cx="0" cy="31750"/>
          </a:xfrm>
          <a:prstGeom prst="line">
            <a:avLst/>
          </a:prstGeom>
          <a:noFill/>
          <a:ln w="12699">
            <a:solidFill>
              <a:schemeClr val="tx1"/>
            </a:solidFill>
            <a:round/>
            <a:headEnd type="none" w="sm" len="sm"/>
            <a:tailEnd type="none" w="sm" len="sm"/>
          </a:ln>
          <a:effectLst/>
        </p:spPr>
        <p:txBody>
          <a:bodyPr wrap="none" anchor="ctr"/>
          <a:lstStyle/>
          <a:p>
            <a:endParaRPr lang="en-US"/>
          </a:p>
        </p:txBody>
      </p:sp>
      <p:sp>
        <p:nvSpPr>
          <p:cNvPr id="48159" name="Line 31"/>
          <p:cNvSpPr>
            <a:spLocks noChangeShapeType="1"/>
          </p:cNvSpPr>
          <p:nvPr/>
        </p:nvSpPr>
        <p:spPr bwMode="auto">
          <a:xfrm>
            <a:off x="2141538" y="6329363"/>
            <a:ext cx="0" cy="31750"/>
          </a:xfrm>
          <a:prstGeom prst="line">
            <a:avLst/>
          </a:prstGeom>
          <a:noFill/>
          <a:ln w="12699">
            <a:solidFill>
              <a:schemeClr val="tx1"/>
            </a:solidFill>
            <a:round/>
            <a:headEnd type="none" w="sm" len="sm"/>
            <a:tailEnd type="none" w="sm" len="sm"/>
          </a:ln>
          <a:effectLst/>
        </p:spPr>
        <p:txBody>
          <a:bodyPr wrap="none" anchor="ctr"/>
          <a:lstStyle/>
          <a:p>
            <a:endParaRPr lang="en-US"/>
          </a:p>
        </p:txBody>
      </p:sp>
      <p:sp>
        <p:nvSpPr>
          <p:cNvPr id="48160" name="Line 32"/>
          <p:cNvSpPr>
            <a:spLocks noChangeShapeType="1"/>
          </p:cNvSpPr>
          <p:nvPr/>
        </p:nvSpPr>
        <p:spPr bwMode="auto">
          <a:xfrm>
            <a:off x="2465388" y="6329363"/>
            <a:ext cx="0" cy="31750"/>
          </a:xfrm>
          <a:prstGeom prst="line">
            <a:avLst/>
          </a:prstGeom>
          <a:noFill/>
          <a:ln w="12699">
            <a:solidFill>
              <a:schemeClr val="tx1"/>
            </a:solidFill>
            <a:round/>
            <a:headEnd type="none" w="sm" len="sm"/>
            <a:tailEnd type="none" w="sm" len="sm"/>
          </a:ln>
          <a:effectLst/>
        </p:spPr>
        <p:txBody>
          <a:bodyPr wrap="none" anchor="ctr"/>
          <a:lstStyle/>
          <a:p>
            <a:endParaRPr lang="en-US"/>
          </a:p>
        </p:txBody>
      </p:sp>
      <p:sp>
        <p:nvSpPr>
          <p:cNvPr id="48161" name="Line 33"/>
          <p:cNvSpPr>
            <a:spLocks noChangeShapeType="1"/>
          </p:cNvSpPr>
          <p:nvPr/>
        </p:nvSpPr>
        <p:spPr bwMode="auto">
          <a:xfrm>
            <a:off x="1820863" y="6329363"/>
            <a:ext cx="0" cy="31750"/>
          </a:xfrm>
          <a:prstGeom prst="line">
            <a:avLst/>
          </a:prstGeom>
          <a:noFill/>
          <a:ln w="12699">
            <a:solidFill>
              <a:schemeClr val="tx1"/>
            </a:solidFill>
            <a:round/>
            <a:headEnd type="none" w="sm" len="sm"/>
            <a:tailEnd type="none" w="sm" len="sm"/>
          </a:ln>
          <a:effectLst/>
        </p:spPr>
        <p:txBody>
          <a:bodyPr wrap="none" anchor="ctr"/>
          <a:lstStyle/>
          <a:p>
            <a:endParaRPr lang="en-US"/>
          </a:p>
        </p:txBody>
      </p:sp>
      <p:sp>
        <p:nvSpPr>
          <p:cNvPr id="48162" name="Line 34"/>
          <p:cNvSpPr>
            <a:spLocks noChangeShapeType="1"/>
          </p:cNvSpPr>
          <p:nvPr/>
        </p:nvSpPr>
        <p:spPr bwMode="auto">
          <a:xfrm>
            <a:off x="1497013" y="6329363"/>
            <a:ext cx="0" cy="31750"/>
          </a:xfrm>
          <a:prstGeom prst="line">
            <a:avLst/>
          </a:prstGeom>
          <a:noFill/>
          <a:ln w="12699">
            <a:solidFill>
              <a:schemeClr val="tx1"/>
            </a:solidFill>
            <a:round/>
            <a:headEnd type="none" w="sm" len="sm"/>
            <a:tailEnd type="none" w="sm" len="sm"/>
          </a:ln>
          <a:effectLst/>
        </p:spPr>
        <p:txBody>
          <a:bodyPr wrap="none" anchor="ctr"/>
          <a:lstStyle/>
          <a:p>
            <a:endParaRPr lang="en-US"/>
          </a:p>
        </p:txBody>
      </p:sp>
      <p:sp>
        <p:nvSpPr>
          <p:cNvPr id="48163" name="Line 35"/>
          <p:cNvSpPr>
            <a:spLocks noChangeShapeType="1"/>
          </p:cNvSpPr>
          <p:nvPr/>
        </p:nvSpPr>
        <p:spPr bwMode="auto">
          <a:xfrm>
            <a:off x="1123950" y="6329363"/>
            <a:ext cx="0" cy="31750"/>
          </a:xfrm>
          <a:prstGeom prst="line">
            <a:avLst/>
          </a:prstGeom>
          <a:noFill/>
          <a:ln w="12699">
            <a:solidFill>
              <a:schemeClr val="tx1"/>
            </a:solidFill>
            <a:round/>
            <a:headEnd type="none" w="sm" len="sm"/>
            <a:tailEnd type="none" w="sm" len="sm"/>
          </a:ln>
          <a:effectLst/>
        </p:spPr>
        <p:txBody>
          <a:bodyPr wrap="none" anchor="ctr"/>
          <a:lstStyle/>
          <a:p>
            <a:endParaRPr lang="en-US"/>
          </a:p>
        </p:txBody>
      </p:sp>
      <p:sp>
        <p:nvSpPr>
          <p:cNvPr id="48164" name="Line 36"/>
          <p:cNvSpPr>
            <a:spLocks noChangeShapeType="1"/>
          </p:cNvSpPr>
          <p:nvPr/>
        </p:nvSpPr>
        <p:spPr bwMode="auto">
          <a:xfrm>
            <a:off x="771525" y="6311900"/>
            <a:ext cx="0" cy="31750"/>
          </a:xfrm>
          <a:prstGeom prst="line">
            <a:avLst/>
          </a:prstGeom>
          <a:noFill/>
          <a:ln w="12699">
            <a:solidFill>
              <a:schemeClr val="tx1"/>
            </a:solidFill>
            <a:round/>
            <a:headEnd type="none" w="sm" len="sm"/>
            <a:tailEnd type="none" w="sm" len="sm"/>
          </a:ln>
          <a:effectLst/>
        </p:spPr>
        <p:txBody>
          <a:bodyPr wrap="none" anchor="ctr"/>
          <a:lstStyle/>
          <a:p>
            <a:endParaRPr lang="en-US"/>
          </a:p>
        </p:txBody>
      </p:sp>
      <p:sp>
        <p:nvSpPr>
          <p:cNvPr id="48165" name="Rectangle 37"/>
          <p:cNvSpPr>
            <a:spLocks noChangeArrowheads="1"/>
          </p:cNvSpPr>
          <p:nvPr/>
        </p:nvSpPr>
        <p:spPr bwMode="auto">
          <a:xfrm>
            <a:off x="731838" y="6330950"/>
            <a:ext cx="247650" cy="228600"/>
          </a:xfrm>
          <a:prstGeom prst="rect">
            <a:avLst/>
          </a:prstGeom>
          <a:noFill/>
          <a:ln w="9525">
            <a:noFill/>
            <a:miter lim="800000"/>
            <a:headEnd/>
            <a:tailEnd/>
          </a:ln>
          <a:effectLst/>
        </p:spPr>
        <p:txBody>
          <a:bodyPr wrap="none" lIns="92075" tIns="46038" rIns="92075" bIns="46038">
            <a:spAutoFit/>
          </a:bodyPr>
          <a:lstStyle/>
          <a:p>
            <a:r>
              <a:rPr kumimoji="1" lang="en-US" altLang="ja-JP" sz="900" b="0">
                <a:ea typeface="ＭＳ Ｐゴシック" pitchFamily="1" charset="-128"/>
              </a:rPr>
              <a:t>0</a:t>
            </a:r>
          </a:p>
        </p:txBody>
      </p:sp>
      <p:sp>
        <p:nvSpPr>
          <p:cNvPr id="48166" name="Rectangle 38"/>
          <p:cNvSpPr>
            <a:spLocks noChangeArrowheads="1"/>
          </p:cNvSpPr>
          <p:nvPr/>
        </p:nvSpPr>
        <p:spPr bwMode="auto">
          <a:xfrm>
            <a:off x="1004888" y="6330950"/>
            <a:ext cx="374650" cy="228600"/>
          </a:xfrm>
          <a:prstGeom prst="rect">
            <a:avLst/>
          </a:prstGeom>
          <a:noFill/>
          <a:ln w="9525">
            <a:noFill/>
            <a:miter lim="800000"/>
            <a:headEnd/>
            <a:tailEnd/>
          </a:ln>
          <a:effectLst/>
        </p:spPr>
        <p:txBody>
          <a:bodyPr wrap="none" lIns="92075" tIns="46038" rIns="92075" bIns="46038">
            <a:spAutoFit/>
          </a:bodyPr>
          <a:lstStyle/>
          <a:p>
            <a:r>
              <a:rPr kumimoji="1" lang="en-US" altLang="ja-JP" sz="900" b="0">
                <a:ea typeface="ＭＳ Ｐゴシック" pitchFamily="1" charset="-128"/>
              </a:rPr>
              <a:t>200</a:t>
            </a:r>
          </a:p>
        </p:txBody>
      </p:sp>
      <p:sp>
        <p:nvSpPr>
          <p:cNvPr id="48167" name="Rectangle 39"/>
          <p:cNvSpPr>
            <a:spLocks noChangeArrowheads="1"/>
          </p:cNvSpPr>
          <p:nvPr/>
        </p:nvSpPr>
        <p:spPr bwMode="auto">
          <a:xfrm>
            <a:off x="1357313" y="6330950"/>
            <a:ext cx="374650" cy="228600"/>
          </a:xfrm>
          <a:prstGeom prst="rect">
            <a:avLst/>
          </a:prstGeom>
          <a:noFill/>
          <a:ln w="9525">
            <a:noFill/>
            <a:miter lim="800000"/>
            <a:headEnd/>
            <a:tailEnd/>
          </a:ln>
          <a:effectLst/>
        </p:spPr>
        <p:txBody>
          <a:bodyPr wrap="none" lIns="92075" tIns="46038" rIns="92075" bIns="46038">
            <a:spAutoFit/>
          </a:bodyPr>
          <a:lstStyle/>
          <a:p>
            <a:r>
              <a:rPr kumimoji="1" lang="en-US" altLang="ja-JP" sz="900" b="0">
                <a:ea typeface="ＭＳ Ｐゴシック" pitchFamily="1" charset="-128"/>
              </a:rPr>
              <a:t>400</a:t>
            </a:r>
          </a:p>
        </p:txBody>
      </p:sp>
      <p:sp>
        <p:nvSpPr>
          <p:cNvPr id="48168" name="Rectangle 40"/>
          <p:cNvSpPr>
            <a:spLocks noChangeArrowheads="1"/>
          </p:cNvSpPr>
          <p:nvPr/>
        </p:nvSpPr>
        <p:spPr bwMode="auto">
          <a:xfrm>
            <a:off x="1709738" y="6330950"/>
            <a:ext cx="374650" cy="228600"/>
          </a:xfrm>
          <a:prstGeom prst="rect">
            <a:avLst/>
          </a:prstGeom>
          <a:noFill/>
          <a:ln w="9525">
            <a:noFill/>
            <a:miter lim="800000"/>
            <a:headEnd/>
            <a:tailEnd/>
          </a:ln>
          <a:effectLst/>
        </p:spPr>
        <p:txBody>
          <a:bodyPr wrap="none" lIns="92075" tIns="46038" rIns="92075" bIns="46038">
            <a:spAutoFit/>
          </a:bodyPr>
          <a:lstStyle/>
          <a:p>
            <a:r>
              <a:rPr kumimoji="1" lang="en-US" altLang="ja-JP" sz="900" b="0">
                <a:ea typeface="ＭＳ Ｐゴシック" pitchFamily="1" charset="-128"/>
              </a:rPr>
              <a:t>600</a:t>
            </a:r>
          </a:p>
        </p:txBody>
      </p:sp>
      <p:sp>
        <p:nvSpPr>
          <p:cNvPr id="48169" name="Rectangle 41"/>
          <p:cNvSpPr>
            <a:spLocks noChangeArrowheads="1"/>
          </p:cNvSpPr>
          <p:nvPr/>
        </p:nvSpPr>
        <p:spPr bwMode="auto">
          <a:xfrm>
            <a:off x="2024063" y="6330950"/>
            <a:ext cx="374650" cy="228600"/>
          </a:xfrm>
          <a:prstGeom prst="rect">
            <a:avLst/>
          </a:prstGeom>
          <a:noFill/>
          <a:ln w="9525">
            <a:noFill/>
            <a:miter lim="800000"/>
            <a:headEnd/>
            <a:tailEnd/>
          </a:ln>
          <a:effectLst/>
        </p:spPr>
        <p:txBody>
          <a:bodyPr wrap="none" lIns="92075" tIns="46038" rIns="92075" bIns="46038">
            <a:spAutoFit/>
          </a:bodyPr>
          <a:lstStyle/>
          <a:p>
            <a:r>
              <a:rPr kumimoji="1" lang="en-US" altLang="ja-JP" sz="900" b="0">
                <a:ea typeface="ＭＳ Ｐゴシック" pitchFamily="1" charset="-128"/>
              </a:rPr>
              <a:t>800</a:t>
            </a:r>
          </a:p>
        </p:txBody>
      </p:sp>
      <p:sp>
        <p:nvSpPr>
          <p:cNvPr id="48170" name="Rectangle 42"/>
          <p:cNvSpPr>
            <a:spLocks noChangeArrowheads="1"/>
          </p:cNvSpPr>
          <p:nvPr/>
        </p:nvSpPr>
        <p:spPr bwMode="auto">
          <a:xfrm>
            <a:off x="2297113" y="6330950"/>
            <a:ext cx="438150" cy="228600"/>
          </a:xfrm>
          <a:prstGeom prst="rect">
            <a:avLst/>
          </a:prstGeom>
          <a:noFill/>
          <a:ln w="9525">
            <a:noFill/>
            <a:miter lim="800000"/>
            <a:headEnd/>
            <a:tailEnd/>
          </a:ln>
          <a:effectLst/>
        </p:spPr>
        <p:txBody>
          <a:bodyPr wrap="none" lIns="92075" tIns="46038" rIns="92075" bIns="46038">
            <a:spAutoFit/>
          </a:bodyPr>
          <a:lstStyle/>
          <a:p>
            <a:r>
              <a:rPr kumimoji="1" lang="en-US" altLang="ja-JP" sz="900" b="0">
                <a:ea typeface="ＭＳ Ｐゴシック" pitchFamily="1" charset="-128"/>
              </a:rPr>
              <a:t>1000</a:t>
            </a:r>
          </a:p>
        </p:txBody>
      </p:sp>
      <p:sp>
        <p:nvSpPr>
          <p:cNvPr id="48171" name="Rectangle 43"/>
          <p:cNvSpPr>
            <a:spLocks noChangeArrowheads="1"/>
          </p:cNvSpPr>
          <p:nvPr/>
        </p:nvSpPr>
        <p:spPr bwMode="auto">
          <a:xfrm>
            <a:off x="2649538" y="6330950"/>
            <a:ext cx="438150" cy="228600"/>
          </a:xfrm>
          <a:prstGeom prst="rect">
            <a:avLst/>
          </a:prstGeom>
          <a:noFill/>
          <a:ln w="9525">
            <a:noFill/>
            <a:miter lim="800000"/>
            <a:headEnd/>
            <a:tailEnd/>
          </a:ln>
          <a:effectLst/>
        </p:spPr>
        <p:txBody>
          <a:bodyPr wrap="none" lIns="92075" tIns="46038" rIns="92075" bIns="46038">
            <a:spAutoFit/>
          </a:bodyPr>
          <a:lstStyle/>
          <a:p>
            <a:r>
              <a:rPr kumimoji="1" lang="en-US" altLang="ja-JP" sz="900" b="0">
                <a:ea typeface="ＭＳ Ｐゴシック" pitchFamily="1" charset="-128"/>
              </a:rPr>
              <a:t>1200</a:t>
            </a:r>
          </a:p>
        </p:txBody>
      </p:sp>
      <p:sp>
        <p:nvSpPr>
          <p:cNvPr id="48172" name="Rectangle 44"/>
          <p:cNvSpPr>
            <a:spLocks noChangeArrowheads="1"/>
          </p:cNvSpPr>
          <p:nvPr/>
        </p:nvSpPr>
        <p:spPr bwMode="auto">
          <a:xfrm>
            <a:off x="1789113" y="4951413"/>
            <a:ext cx="506412" cy="274637"/>
          </a:xfrm>
          <a:prstGeom prst="rect">
            <a:avLst/>
          </a:prstGeom>
          <a:noFill/>
          <a:ln w="9525">
            <a:noFill/>
            <a:miter lim="800000"/>
            <a:headEnd/>
            <a:tailEnd/>
          </a:ln>
          <a:effectLst/>
        </p:spPr>
        <p:txBody>
          <a:bodyPr wrap="none" lIns="92075" tIns="46038" rIns="92075" bIns="46038">
            <a:spAutoFit/>
          </a:bodyPr>
          <a:lstStyle/>
          <a:p>
            <a:r>
              <a:rPr kumimoji="1" lang="en-US" altLang="ja-JP" sz="1200" b="0">
                <a:ea typeface="ＭＳ Ｐゴシック" pitchFamily="1" charset="-128"/>
              </a:rPr>
              <a:t>AGS</a:t>
            </a:r>
          </a:p>
        </p:txBody>
      </p:sp>
      <p:sp>
        <p:nvSpPr>
          <p:cNvPr id="48173" name="Rectangle 45"/>
          <p:cNvSpPr>
            <a:spLocks noChangeArrowheads="1"/>
          </p:cNvSpPr>
          <p:nvPr/>
        </p:nvSpPr>
        <p:spPr bwMode="auto">
          <a:xfrm>
            <a:off x="2139950" y="5480050"/>
            <a:ext cx="742950" cy="274638"/>
          </a:xfrm>
          <a:prstGeom prst="rect">
            <a:avLst/>
          </a:prstGeom>
          <a:noFill/>
          <a:ln w="9525">
            <a:noFill/>
            <a:miter lim="800000"/>
            <a:headEnd/>
            <a:tailEnd/>
          </a:ln>
          <a:effectLst/>
        </p:spPr>
        <p:txBody>
          <a:bodyPr wrap="none" lIns="92075" tIns="46038" rIns="92075" bIns="46038">
            <a:spAutoFit/>
          </a:bodyPr>
          <a:lstStyle/>
          <a:p>
            <a:r>
              <a:rPr kumimoji="1" lang="en-US" altLang="ja-JP" sz="1200" b="0" i="1">
                <a:solidFill>
                  <a:srgbClr val="002E13"/>
                </a:solidFill>
                <a:ea typeface="ＭＳ Ｐゴシック" pitchFamily="1" charset="-128"/>
              </a:rPr>
              <a:t>LBL/SIS</a:t>
            </a:r>
          </a:p>
        </p:txBody>
      </p:sp>
      <p:sp>
        <p:nvSpPr>
          <p:cNvPr id="48174" name="Rectangle 46"/>
          <p:cNvSpPr>
            <a:spLocks noChangeArrowheads="1"/>
          </p:cNvSpPr>
          <p:nvPr/>
        </p:nvSpPr>
        <p:spPr bwMode="auto">
          <a:xfrm>
            <a:off x="1241425" y="4849813"/>
            <a:ext cx="488950" cy="274637"/>
          </a:xfrm>
          <a:prstGeom prst="rect">
            <a:avLst/>
          </a:prstGeom>
          <a:noFill/>
          <a:ln w="9525">
            <a:noFill/>
            <a:miter lim="800000"/>
            <a:headEnd/>
            <a:tailEnd/>
          </a:ln>
          <a:effectLst/>
        </p:spPr>
        <p:txBody>
          <a:bodyPr wrap="none">
            <a:spAutoFit/>
          </a:bodyPr>
          <a:lstStyle/>
          <a:p>
            <a:r>
              <a:rPr kumimoji="1" lang="en-US" altLang="ja-JP" sz="1200" b="0">
                <a:solidFill>
                  <a:schemeClr val="accent2"/>
                </a:solidFill>
                <a:ea typeface="ＭＳ Ｐゴシック" pitchFamily="1" charset="-128"/>
              </a:rPr>
              <a:t>SPS</a:t>
            </a:r>
            <a:endParaRPr kumimoji="1" lang="en-US" sz="1200" b="0">
              <a:solidFill>
                <a:schemeClr val="accent2"/>
              </a:solidFill>
              <a:ea typeface="ＭＳ Ｐゴシック" pitchFamily="1" charset="-128"/>
            </a:endParaRPr>
          </a:p>
        </p:txBody>
      </p:sp>
      <p:sp>
        <p:nvSpPr>
          <p:cNvPr id="48175" name="Rectangle 47"/>
          <p:cNvSpPr>
            <a:spLocks noChangeArrowheads="1"/>
          </p:cNvSpPr>
          <p:nvPr/>
        </p:nvSpPr>
        <p:spPr bwMode="auto">
          <a:xfrm>
            <a:off x="765175" y="4221163"/>
            <a:ext cx="911225" cy="274637"/>
          </a:xfrm>
          <a:prstGeom prst="rect">
            <a:avLst/>
          </a:prstGeom>
          <a:noFill/>
          <a:ln w="9525">
            <a:noFill/>
            <a:miter lim="800000"/>
            <a:headEnd/>
            <a:tailEnd/>
          </a:ln>
          <a:effectLst/>
        </p:spPr>
        <p:txBody>
          <a:bodyPr>
            <a:spAutoFit/>
          </a:bodyPr>
          <a:lstStyle/>
          <a:p>
            <a:r>
              <a:rPr kumimoji="1" lang="en-US" altLang="ja-JP" sz="1200" b="0">
                <a:solidFill>
                  <a:srgbClr val="FF0000"/>
                </a:solidFill>
                <a:ea typeface="ＭＳ Ｐゴシック" pitchFamily="1" charset="-128"/>
              </a:rPr>
              <a:t>RHIC/LHC</a:t>
            </a:r>
            <a:endParaRPr kumimoji="1" lang="en-US" sz="1200" b="0">
              <a:solidFill>
                <a:srgbClr val="FF0000"/>
              </a:solidFill>
              <a:ea typeface="ＭＳ Ｐゴシック" pitchFamily="1" charset="-128"/>
            </a:endParaRPr>
          </a:p>
        </p:txBody>
      </p:sp>
      <p:sp>
        <p:nvSpPr>
          <p:cNvPr id="48176" name="Text Box 48"/>
          <p:cNvSpPr txBox="1">
            <a:spLocks noChangeArrowheads="1"/>
          </p:cNvSpPr>
          <p:nvPr/>
        </p:nvSpPr>
        <p:spPr bwMode="auto">
          <a:xfrm>
            <a:off x="1905000" y="4416425"/>
            <a:ext cx="1558925" cy="274638"/>
          </a:xfrm>
          <a:prstGeom prst="rect">
            <a:avLst/>
          </a:prstGeom>
          <a:noFill/>
          <a:ln w="9525">
            <a:noFill/>
            <a:miter lim="800000"/>
            <a:headEnd/>
            <a:tailEnd/>
          </a:ln>
          <a:effectLst/>
        </p:spPr>
        <p:txBody>
          <a:bodyPr wrap="none">
            <a:spAutoFit/>
          </a:bodyPr>
          <a:lstStyle/>
          <a:p>
            <a:r>
              <a:rPr lang="en-US" sz="1200" b="0" i="1">
                <a:solidFill>
                  <a:srgbClr val="CC3300"/>
                </a:solidFill>
              </a:rPr>
              <a:t>quark-gluon plasma</a:t>
            </a:r>
            <a:r>
              <a:rPr lang="en-US" sz="1200" b="0"/>
              <a:t> </a:t>
            </a:r>
          </a:p>
        </p:txBody>
      </p:sp>
      <p:sp>
        <p:nvSpPr>
          <p:cNvPr id="48177" name="Rectangle 49"/>
          <p:cNvSpPr>
            <a:spLocks noChangeArrowheads="1"/>
          </p:cNvSpPr>
          <p:nvPr/>
        </p:nvSpPr>
        <p:spPr bwMode="auto">
          <a:xfrm>
            <a:off x="976313" y="5586413"/>
            <a:ext cx="796925" cy="457200"/>
          </a:xfrm>
          <a:prstGeom prst="rect">
            <a:avLst/>
          </a:prstGeom>
          <a:noFill/>
          <a:ln w="9525">
            <a:noFill/>
            <a:miter lim="800000"/>
            <a:headEnd/>
            <a:tailEnd/>
          </a:ln>
          <a:effectLst/>
        </p:spPr>
        <p:txBody>
          <a:bodyPr>
            <a:spAutoFit/>
          </a:bodyPr>
          <a:lstStyle/>
          <a:p>
            <a:r>
              <a:rPr lang="en-US" sz="1200" b="0" i="1">
                <a:solidFill>
                  <a:srgbClr val="333399"/>
                </a:solidFill>
              </a:rPr>
              <a:t>hadron gas</a:t>
            </a:r>
          </a:p>
        </p:txBody>
      </p:sp>
      <p:grpSp>
        <p:nvGrpSpPr>
          <p:cNvPr id="48178" name="Group 50"/>
          <p:cNvGrpSpPr>
            <a:grpSpLocks/>
          </p:cNvGrpSpPr>
          <p:nvPr/>
        </p:nvGrpSpPr>
        <p:grpSpPr bwMode="auto">
          <a:xfrm>
            <a:off x="1223963" y="4638675"/>
            <a:ext cx="55562" cy="284163"/>
            <a:chOff x="1311" y="1629"/>
            <a:chExt cx="74" cy="359"/>
          </a:xfrm>
        </p:grpSpPr>
        <p:sp>
          <p:nvSpPr>
            <p:cNvPr id="48179" name="Oval 51"/>
            <p:cNvSpPr>
              <a:spLocks noChangeArrowheads="1"/>
            </p:cNvSpPr>
            <p:nvPr/>
          </p:nvSpPr>
          <p:spPr bwMode="auto">
            <a:xfrm>
              <a:off x="1311" y="1774"/>
              <a:ext cx="74" cy="74"/>
            </a:xfrm>
            <a:prstGeom prst="ellipse">
              <a:avLst/>
            </a:prstGeom>
            <a:solidFill>
              <a:schemeClr val="accent2"/>
            </a:solidFill>
            <a:ln w="12699">
              <a:solidFill>
                <a:schemeClr val="accent2"/>
              </a:solidFill>
              <a:round/>
              <a:headEnd/>
              <a:tailEnd/>
            </a:ln>
            <a:effectLst/>
          </p:spPr>
          <p:txBody>
            <a:bodyPr wrap="none" anchor="ctr"/>
            <a:lstStyle/>
            <a:p>
              <a:endParaRPr lang="en-US"/>
            </a:p>
          </p:txBody>
        </p:sp>
        <p:sp>
          <p:nvSpPr>
            <p:cNvPr id="48180" name="Line 52"/>
            <p:cNvSpPr>
              <a:spLocks noChangeShapeType="1"/>
            </p:cNvSpPr>
            <p:nvPr/>
          </p:nvSpPr>
          <p:spPr bwMode="auto">
            <a:xfrm flipV="1">
              <a:off x="1348" y="1629"/>
              <a:ext cx="0" cy="359"/>
            </a:xfrm>
            <a:prstGeom prst="line">
              <a:avLst/>
            </a:prstGeom>
            <a:noFill/>
            <a:ln w="12699">
              <a:solidFill>
                <a:schemeClr val="accent2"/>
              </a:solidFill>
              <a:round/>
              <a:headEnd type="none" w="sm" len="sm"/>
              <a:tailEnd type="none" w="sm" len="sm"/>
            </a:ln>
            <a:effectLst/>
          </p:spPr>
          <p:txBody>
            <a:bodyPr wrap="none" anchor="ctr"/>
            <a:lstStyle/>
            <a:p>
              <a:endParaRPr lang="en-US"/>
            </a:p>
          </p:txBody>
        </p:sp>
      </p:grpSp>
      <p:sp>
        <p:nvSpPr>
          <p:cNvPr id="48181" name="Oval 53"/>
          <p:cNvSpPr>
            <a:spLocks noChangeArrowheads="1"/>
          </p:cNvSpPr>
          <p:nvPr/>
        </p:nvSpPr>
        <p:spPr bwMode="auto">
          <a:xfrm>
            <a:off x="1749425" y="5106988"/>
            <a:ext cx="61913" cy="63500"/>
          </a:xfrm>
          <a:prstGeom prst="ellipse">
            <a:avLst/>
          </a:prstGeom>
          <a:solidFill>
            <a:schemeClr val="accent1"/>
          </a:solidFill>
          <a:ln w="12699">
            <a:solidFill>
              <a:schemeClr val="accent1"/>
            </a:solidFill>
            <a:round/>
            <a:headEnd/>
            <a:tailEnd/>
          </a:ln>
          <a:effectLst/>
        </p:spPr>
        <p:txBody>
          <a:bodyPr wrap="none" anchor="ctr"/>
          <a:lstStyle/>
          <a:p>
            <a:endParaRPr lang="en-US"/>
          </a:p>
        </p:txBody>
      </p:sp>
      <p:sp>
        <p:nvSpPr>
          <p:cNvPr id="48182" name="Freeform 54"/>
          <p:cNvSpPr>
            <a:spLocks/>
          </p:cNvSpPr>
          <p:nvPr/>
        </p:nvSpPr>
        <p:spPr bwMode="auto">
          <a:xfrm>
            <a:off x="841375" y="4703763"/>
            <a:ext cx="1566863" cy="1531937"/>
          </a:xfrm>
          <a:custGeom>
            <a:avLst/>
            <a:gdLst/>
            <a:ahLst/>
            <a:cxnLst>
              <a:cxn ang="0">
                <a:pos x="2112" y="1728"/>
              </a:cxn>
              <a:cxn ang="0">
                <a:pos x="1584" y="912"/>
              </a:cxn>
              <a:cxn ang="0">
                <a:pos x="1248" y="480"/>
              </a:cxn>
              <a:cxn ang="0">
                <a:pos x="528" y="96"/>
              </a:cxn>
              <a:cxn ang="0">
                <a:pos x="0" y="0"/>
              </a:cxn>
            </a:cxnLst>
            <a:rect l="0" t="0" r="r" b="b"/>
            <a:pathLst>
              <a:path w="2112" h="1728">
                <a:moveTo>
                  <a:pt x="2112" y="1728"/>
                </a:moveTo>
                <a:cubicBezTo>
                  <a:pt x="1920" y="1424"/>
                  <a:pt x="1728" y="1120"/>
                  <a:pt x="1584" y="912"/>
                </a:cubicBezTo>
                <a:cubicBezTo>
                  <a:pt x="1440" y="704"/>
                  <a:pt x="1424" y="616"/>
                  <a:pt x="1248" y="480"/>
                </a:cubicBezTo>
                <a:cubicBezTo>
                  <a:pt x="1072" y="344"/>
                  <a:pt x="736" y="176"/>
                  <a:pt x="528" y="96"/>
                </a:cubicBezTo>
                <a:cubicBezTo>
                  <a:pt x="320" y="16"/>
                  <a:pt x="88" y="16"/>
                  <a:pt x="0" y="0"/>
                </a:cubicBezTo>
              </a:path>
            </a:pathLst>
          </a:custGeom>
          <a:noFill/>
          <a:ln w="9525" cap="flat" cmpd="sng">
            <a:solidFill>
              <a:schemeClr val="tx1"/>
            </a:solidFill>
            <a:prstDash val="solid"/>
            <a:round/>
            <a:headEnd type="none" w="med" len="med"/>
            <a:tailEnd type="none" w="med" len="med"/>
          </a:ln>
          <a:effectLst/>
        </p:spPr>
        <p:txBody>
          <a:bodyPr lIns="92075" tIns="46038" rIns="92075" bIns="46038"/>
          <a:lstStyle/>
          <a:p>
            <a:endParaRPr lang="en-US"/>
          </a:p>
        </p:txBody>
      </p:sp>
      <p:sp>
        <p:nvSpPr>
          <p:cNvPr id="48183" name="Text Box 55"/>
          <p:cNvSpPr txBox="1">
            <a:spLocks noChangeArrowheads="1"/>
          </p:cNvSpPr>
          <p:nvPr/>
        </p:nvSpPr>
        <p:spPr bwMode="auto">
          <a:xfrm>
            <a:off x="1984375" y="6056313"/>
            <a:ext cx="860425" cy="214312"/>
          </a:xfrm>
          <a:prstGeom prst="rect">
            <a:avLst/>
          </a:prstGeom>
          <a:noFill/>
          <a:ln w="12700">
            <a:noFill/>
            <a:miter lim="800000"/>
            <a:headEnd type="none" w="sm" len="sm"/>
            <a:tailEnd type="none" w="sm" len="sm"/>
          </a:ln>
          <a:effectLst/>
        </p:spPr>
        <p:txBody>
          <a:bodyPr>
            <a:spAutoFit/>
          </a:bodyPr>
          <a:lstStyle/>
          <a:p>
            <a:pPr eaLnBrk="0" hangingPunct="0"/>
            <a:r>
              <a:rPr lang="en-US" sz="800" b="0" i="1">
                <a:solidFill>
                  <a:srgbClr val="FF9933"/>
                </a:solidFill>
              </a:rPr>
              <a:t>atomic nuclei</a:t>
            </a:r>
          </a:p>
        </p:txBody>
      </p:sp>
      <p:grpSp>
        <p:nvGrpSpPr>
          <p:cNvPr id="48184" name="Group 56"/>
          <p:cNvGrpSpPr>
            <a:grpSpLocks/>
          </p:cNvGrpSpPr>
          <p:nvPr/>
        </p:nvGrpSpPr>
        <p:grpSpPr bwMode="auto">
          <a:xfrm>
            <a:off x="1920875" y="5413375"/>
            <a:ext cx="276225" cy="423863"/>
            <a:chOff x="2242" y="2607"/>
            <a:chExt cx="369" cy="534"/>
          </a:xfrm>
        </p:grpSpPr>
        <p:sp>
          <p:nvSpPr>
            <p:cNvPr id="48185" name="Oval 57"/>
            <p:cNvSpPr>
              <a:spLocks noChangeArrowheads="1"/>
            </p:cNvSpPr>
            <p:nvPr/>
          </p:nvSpPr>
          <p:spPr bwMode="auto">
            <a:xfrm>
              <a:off x="2276" y="2640"/>
              <a:ext cx="77" cy="77"/>
            </a:xfrm>
            <a:prstGeom prst="ellipse">
              <a:avLst/>
            </a:prstGeom>
            <a:solidFill>
              <a:srgbClr val="00FF66"/>
            </a:solidFill>
            <a:ln w="12699">
              <a:solidFill>
                <a:srgbClr val="00FF66"/>
              </a:solidFill>
              <a:round/>
              <a:headEnd/>
              <a:tailEnd/>
            </a:ln>
            <a:effectLst/>
          </p:spPr>
          <p:txBody>
            <a:bodyPr wrap="none" anchor="ctr"/>
            <a:lstStyle/>
            <a:p>
              <a:endParaRPr lang="en-US"/>
            </a:p>
          </p:txBody>
        </p:sp>
        <p:sp>
          <p:nvSpPr>
            <p:cNvPr id="48186" name="Oval 58"/>
            <p:cNvSpPr>
              <a:spLocks noChangeArrowheads="1"/>
            </p:cNvSpPr>
            <p:nvPr/>
          </p:nvSpPr>
          <p:spPr bwMode="auto">
            <a:xfrm>
              <a:off x="2378" y="2706"/>
              <a:ext cx="77" cy="77"/>
            </a:xfrm>
            <a:prstGeom prst="ellipse">
              <a:avLst/>
            </a:prstGeom>
            <a:solidFill>
              <a:srgbClr val="00FF66"/>
            </a:solidFill>
            <a:ln w="12699">
              <a:solidFill>
                <a:srgbClr val="00FF66"/>
              </a:solidFill>
              <a:round/>
              <a:headEnd/>
              <a:tailEnd/>
            </a:ln>
            <a:effectLst/>
          </p:spPr>
          <p:txBody>
            <a:bodyPr wrap="none" anchor="ctr"/>
            <a:lstStyle/>
            <a:p>
              <a:endParaRPr lang="en-US"/>
            </a:p>
          </p:txBody>
        </p:sp>
        <p:sp>
          <p:nvSpPr>
            <p:cNvPr id="48187" name="Oval 59"/>
            <p:cNvSpPr>
              <a:spLocks noChangeArrowheads="1"/>
            </p:cNvSpPr>
            <p:nvPr/>
          </p:nvSpPr>
          <p:spPr bwMode="auto">
            <a:xfrm>
              <a:off x="2456" y="2891"/>
              <a:ext cx="77" cy="77"/>
            </a:xfrm>
            <a:prstGeom prst="ellipse">
              <a:avLst/>
            </a:prstGeom>
            <a:solidFill>
              <a:srgbClr val="00FF66"/>
            </a:solidFill>
            <a:ln w="12699">
              <a:solidFill>
                <a:srgbClr val="00FF66"/>
              </a:solidFill>
              <a:round/>
              <a:headEnd/>
              <a:tailEnd/>
            </a:ln>
            <a:effectLst/>
          </p:spPr>
          <p:txBody>
            <a:bodyPr wrap="none" anchor="ctr"/>
            <a:lstStyle/>
            <a:p>
              <a:endParaRPr lang="en-US"/>
            </a:p>
          </p:txBody>
        </p:sp>
        <p:sp>
          <p:nvSpPr>
            <p:cNvPr id="48188" name="Oval 60"/>
            <p:cNvSpPr>
              <a:spLocks noChangeArrowheads="1"/>
            </p:cNvSpPr>
            <p:nvPr/>
          </p:nvSpPr>
          <p:spPr bwMode="auto">
            <a:xfrm>
              <a:off x="2502" y="3032"/>
              <a:ext cx="77" cy="77"/>
            </a:xfrm>
            <a:prstGeom prst="ellipse">
              <a:avLst/>
            </a:prstGeom>
            <a:solidFill>
              <a:srgbClr val="00FF66"/>
            </a:solidFill>
            <a:ln w="12699">
              <a:solidFill>
                <a:srgbClr val="00FF66"/>
              </a:solidFill>
              <a:round/>
              <a:headEnd/>
              <a:tailEnd/>
            </a:ln>
            <a:effectLst/>
          </p:spPr>
          <p:txBody>
            <a:bodyPr wrap="none" anchor="ctr"/>
            <a:lstStyle/>
            <a:p>
              <a:endParaRPr lang="en-US"/>
            </a:p>
          </p:txBody>
        </p:sp>
        <p:sp>
          <p:nvSpPr>
            <p:cNvPr id="48189" name="Line 61"/>
            <p:cNvSpPr>
              <a:spLocks noChangeShapeType="1"/>
            </p:cNvSpPr>
            <p:nvPr/>
          </p:nvSpPr>
          <p:spPr bwMode="auto">
            <a:xfrm>
              <a:off x="2311" y="2607"/>
              <a:ext cx="0" cy="137"/>
            </a:xfrm>
            <a:prstGeom prst="line">
              <a:avLst/>
            </a:prstGeom>
            <a:noFill/>
            <a:ln w="12699">
              <a:solidFill>
                <a:srgbClr val="00FF66"/>
              </a:solidFill>
              <a:round/>
              <a:headEnd type="none" w="sm" len="sm"/>
              <a:tailEnd type="none" w="sm" len="sm"/>
            </a:ln>
            <a:effectLst/>
          </p:spPr>
          <p:txBody>
            <a:bodyPr wrap="none" anchor="ctr"/>
            <a:lstStyle/>
            <a:p>
              <a:endParaRPr lang="en-US"/>
            </a:p>
          </p:txBody>
        </p:sp>
        <p:sp>
          <p:nvSpPr>
            <p:cNvPr id="48190" name="Line 62"/>
            <p:cNvSpPr>
              <a:spLocks noChangeShapeType="1"/>
            </p:cNvSpPr>
            <p:nvPr/>
          </p:nvSpPr>
          <p:spPr bwMode="auto">
            <a:xfrm>
              <a:off x="2242" y="2675"/>
              <a:ext cx="135" cy="0"/>
            </a:xfrm>
            <a:prstGeom prst="line">
              <a:avLst/>
            </a:prstGeom>
            <a:noFill/>
            <a:ln w="12699">
              <a:solidFill>
                <a:srgbClr val="00FF66"/>
              </a:solidFill>
              <a:round/>
              <a:headEnd type="none" w="sm" len="sm"/>
              <a:tailEnd type="none" w="sm" len="sm"/>
            </a:ln>
            <a:effectLst/>
          </p:spPr>
          <p:txBody>
            <a:bodyPr wrap="none" anchor="ctr"/>
            <a:lstStyle/>
            <a:p>
              <a:endParaRPr lang="en-US"/>
            </a:p>
          </p:txBody>
        </p:sp>
        <p:sp>
          <p:nvSpPr>
            <p:cNvPr id="48191" name="Line 63"/>
            <p:cNvSpPr>
              <a:spLocks noChangeShapeType="1"/>
            </p:cNvSpPr>
            <p:nvPr/>
          </p:nvSpPr>
          <p:spPr bwMode="auto">
            <a:xfrm>
              <a:off x="2341" y="2747"/>
              <a:ext cx="140" cy="0"/>
            </a:xfrm>
            <a:prstGeom prst="line">
              <a:avLst/>
            </a:prstGeom>
            <a:noFill/>
            <a:ln w="12699">
              <a:solidFill>
                <a:srgbClr val="00FF66"/>
              </a:solidFill>
              <a:round/>
              <a:headEnd type="none" w="sm" len="sm"/>
              <a:tailEnd type="none" w="sm" len="sm"/>
            </a:ln>
            <a:effectLst/>
          </p:spPr>
          <p:txBody>
            <a:bodyPr wrap="none" anchor="ctr"/>
            <a:lstStyle/>
            <a:p>
              <a:endParaRPr lang="en-US"/>
            </a:p>
          </p:txBody>
        </p:sp>
        <p:sp>
          <p:nvSpPr>
            <p:cNvPr id="48192" name="Line 64"/>
            <p:cNvSpPr>
              <a:spLocks noChangeShapeType="1"/>
            </p:cNvSpPr>
            <p:nvPr/>
          </p:nvSpPr>
          <p:spPr bwMode="auto">
            <a:xfrm>
              <a:off x="2419" y="2933"/>
              <a:ext cx="144" cy="0"/>
            </a:xfrm>
            <a:prstGeom prst="line">
              <a:avLst/>
            </a:prstGeom>
            <a:noFill/>
            <a:ln w="12699">
              <a:solidFill>
                <a:srgbClr val="00FF66"/>
              </a:solidFill>
              <a:round/>
              <a:headEnd type="none" w="sm" len="sm"/>
              <a:tailEnd type="none" w="sm" len="sm"/>
            </a:ln>
            <a:effectLst/>
          </p:spPr>
          <p:txBody>
            <a:bodyPr wrap="none" anchor="ctr"/>
            <a:lstStyle/>
            <a:p>
              <a:endParaRPr lang="en-US"/>
            </a:p>
          </p:txBody>
        </p:sp>
        <p:sp>
          <p:nvSpPr>
            <p:cNvPr id="48193" name="Line 65"/>
            <p:cNvSpPr>
              <a:spLocks noChangeShapeType="1"/>
            </p:cNvSpPr>
            <p:nvPr/>
          </p:nvSpPr>
          <p:spPr bwMode="auto">
            <a:xfrm flipV="1">
              <a:off x="2493" y="2862"/>
              <a:ext cx="0" cy="140"/>
            </a:xfrm>
            <a:prstGeom prst="line">
              <a:avLst/>
            </a:prstGeom>
            <a:noFill/>
            <a:ln w="12699">
              <a:solidFill>
                <a:srgbClr val="00FF66"/>
              </a:solidFill>
              <a:round/>
              <a:headEnd type="none" w="sm" len="sm"/>
              <a:tailEnd type="none" w="sm" len="sm"/>
            </a:ln>
            <a:effectLst/>
          </p:spPr>
          <p:txBody>
            <a:bodyPr wrap="none" anchor="ctr"/>
            <a:lstStyle/>
            <a:p>
              <a:endParaRPr lang="en-US"/>
            </a:p>
          </p:txBody>
        </p:sp>
        <p:sp>
          <p:nvSpPr>
            <p:cNvPr id="48194" name="Line 66"/>
            <p:cNvSpPr>
              <a:spLocks noChangeShapeType="1"/>
            </p:cNvSpPr>
            <p:nvPr/>
          </p:nvSpPr>
          <p:spPr bwMode="auto">
            <a:xfrm>
              <a:off x="2467" y="3073"/>
              <a:ext cx="144" cy="0"/>
            </a:xfrm>
            <a:prstGeom prst="line">
              <a:avLst/>
            </a:prstGeom>
            <a:noFill/>
            <a:ln w="12699">
              <a:solidFill>
                <a:srgbClr val="00FF66"/>
              </a:solidFill>
              <a:round/>
              <a:headEnd type="none" w="sm" len="sm"/>
              <a:tailEnd type="none" w="sm" len="sm"/>
            </a:ln>
            <a:effectLst/>
          </p:spPr>
          <p:txBody>
            <a:bodyPr wrap="none" anchor="ctr"/>
            <a:lstStyle/>
            <a:p>
              <a:endParaRPr lang="en-US"/>
            </a:p>
          </p:txBody>
        </p:sp>
        <p:sp>
          <p:nvSpPr>
            <p:cNvPr id="48195" name="Line 67"/>
            <p:cNvSpPr>
              <a:spLocks noChangeShapeType="1"/>
            </p:cNvSpPr>
            <p:nvPr/>
          </p:nvSpPr>
          <p:spPr bwMode="auto">
            <a:xfrm>
              <a:off x="2536" y="3003"/>
              <a:ext cx="0" cy="138"/>
            </a:xfrm>
            <a:prstGeom prst="line">
              <a:avLst/>
            </a:prstGeom>
            <a:noFill/>
            <a:ln w="12699">
              <a:solidFill>
                <a:srgbClr val="00FF66"/>
              </a:solidFill>
              <a:round/>
              <a:headEnd type="none" w="sm" len="sm"/>
              <a:tailEnd type="none" w="sm" len="sm"/>
            </a:ln>
            <a:effectLst/>
          </p:spPr>
          <p:txBody>
            <a:bodyPr wrap="none" anchor="ctr"/>
            <a:lstStyle/>
            <a:p>
              <a:endParaRPr lang="en-US"/>
            </a:p>
          </p:txBody>
        </p:sp>
      </p:grpSp>
      <p:sp>
        <p:nvSpPr>
          <p:cNvPr id="48196" name="Line 68"/>
          <p:cNvSpPr>
            <a:spLocks noChangeShapeType="1"/>
          </p:cNvSpPr>
          <p:nvPr/>
        </p:nvSpPr>
        <p:spPr bwMode="auto">
          <a:xfrm>
            <a:off x="841375" y="4467225"/>
            <a:ext cx="0" cy="393700"/>
          </a:xfrm>
          <a:prstGeom prst="line">
            <a:avLst/>
          </a:prstGeom>
          <a:noFill/>
          <a:ln w="57150">
            <a:solidFill>
              <a:srgbClr val="FF0000"/>
            </a:solidFill>
            <a:round/>
            <a:headEnd/>
            <a:tailEnd/>
          </a:ln>
          <a:effectLst/>
        </p:spPr>
        <p:txBody>
          <a:bodyPr lIns="92075" tIns="46038" rIns="92075" bIns="46038"/>
          <a:lstStyle/>
          <a:p>
            <a:endParaRPr lang="en-US"/>
          </a:p>
        </p:txBody>
      </p:sp>
      <p:sp>
        <p:nvSpPr>
          <p:cNvPr id="48197" name="Line 69"/>
          <p:cNvSpPr>
            <a:spLocks noChangeShapeType="1"/>
          </p:cNvSpPr>
          <p:nvPr/>
        </p:nvSpPr>
        <p:spPr bwMode="auto">
          <a:xfrm>
            <a:off x="806450" y="4686300"/>
            <a:ext cx="71438" cy="0"/>
          </a:xfrm>
          <a:prstGeom prst="line">
            <a:avLst/>
          </a:prstGeom>
          <a:noFill/>
          <a:ln w="57150">
            <a:solidFill>
              <a:srgbClr val="FF0000"/>
            </a:solidFill>
            <a:round/>
            <a:headEnd/>
            <a:tailEnd/>
          </a:ln>
          <a:effectLst/>
        </p:spPr>
        <p:txBody>
          <a:bodyPr lIns="92075" tIns="46038" rIns="92075" bIns="46038"/>
          <a:lstStyle/>
          <a:p>
            <a:endParaRPr lang="en-US"/>
          </a:p>
        </p:txBody>
      </p:sp>
      <p:sp>
        <p:nvSpPr>
          <p:cNvPr id="48198" name="Text Box 70"/>
          <p:cNvSpPr txBox="1">
            <a:spLocks noChangeArrowheads="1"/>
          </p:cNvSpPr>
          <p:nvPr/>
        </p:nvSpPr>
        <p:spPr bwMode="auto">
          <a:xfrm>
            <a:off x="228600" y="914400"/>
            <a:ext cx="3886200" cy="2862322"/>
          </a:xfrm>
          <a:prstGeom prst="rect">
            <a:avLst/>
          </a:prstGeom>
          <a:noFill/>
          <a:ln w="9525">
            <a:noFill/>
            <a:miter lim="800000"/>
            <a:headEnd/>
            <a:tailEnd/>
          </a:ln>
          <a:effectLst/>
        </p:spPr>
        <p:txBody>
          <a:bodyPr anchor="ctr">
            <a:spAutoFit/>
          </a:bodyPr>
          <a:lstStyle/>
          <a:p>
            <a:pPr eaLnBrk="0" hangingPunct="0"/>
            <a:r>
              <a:rPr lang="en-US" sz="2000" b="0" dirty="0"/>
              <a:t>Many basic goals of the field have remained the same over  the last 20 years.  </a:t>
            </a:r>
          </a:p>
          <a:p>
            <a:pPr eaLnBrk="0" hangingPunct="0"/>
            <a:r>
              <a:rPr lang="en-US" sz="2000" b="0" dirty="0">
                <a:solidFill>
                  <a:schemeClr val="accent2"/>
                </a:solidFill>
              </a:rPr>
              <a:t>However, the character of the system created is a strong function of energy.</a:t>
            </a:r>
          </a:p>
          <a:p>
            <a:pPr eaLnBrk="0" hangingPunct="0"/>
            <a:r>
              <a:rPr lang="en-US" sz="2000" b="0" dirty="0">
                <a:solidFill>
                  <a:schemeClr val="hlink"/>
                </a:solidFill>
              </a:rPr>
              <a:t>Many new probes and theoretical handles are available at higher energies.</a:t>
            </a:r>
          </a:p>
        </p:txBody>
      </p:sp>
      <p:sp>
        <p:nvSpPr>
          <p:cNvPr id="48199" name="Line 71"/>
          <p:cNvSpPr>
            <a:spLocks noChangeShapeType="1"/>
          </p:cNvSpPr>
          <p:nvPr/>
        </p:nvSpPr>
        <p:spPr bwMode="auto">
          <a:xfrm>
            <a:off x="8458200" y="3124200"/>
            <a:ext cx="304800" cy="0"/>
          </a:xfrm>
          <a:prstGeom prst="line">
            <a:avLst/>
          </a:prstGeom>
          <a:noFill/>
          <a:ln w="38100">
            <a:solidFill>
              <a:schemeClr val="tx1"/>
            </a:solidFill>
            <a:round/>
            <a:headEnd/>
            <a:tailEnd/>
          </a:ln>
          <a:effectLst/>
        </p:spPr>
        <p:txBody>
          <a:bodyPr wrap="none" anchor="ctr"/>
          <a:lstStyle/>
          <a:p>
            <a:endParaRPr lang="en-US"/>
          </a:p>
        </p:txBody>
      </p:sp>
      <p:sp>
        <p:nvSpPr>
          <p:cNvPr id="48200" name="Line 72"/>
          <p:cNvSpPr>
            <a:spLocks noChangeShapeType="1"/>
          </p:cNvSpPr>
          <p:nvPr/>
        </p:nvSpPr>
        <p:spPr bwMode="auto">
          <a:xfrm>
            <a:off x="8763000" y="3124200"/>
            <a:ext cx="0" cy="37338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48201" name="Line 73"/>
          <p:cNvSpPr>
            <a:spLocks noChangeShapeType="1"/>
          </p:cNvSpPr>
          <p:nvPr/>
        </p:nvSpPr>
        <p:spPr bwMode="auto">
          <a:xfrm>
            <a:off x="8610600" y="3657600"/>
            <a:ext cx="228600" cy="0"/>
          </a:xfrm>
          <a:prstGeom prst="line">
            <a:avLst/>
          </a:prstGeom>
          <a:noFill/>
          <a:ln w="38100">
            <a:solidFill>
              <a:srgbClr val="800000"/>
            </a:solidFill>
            <a:round/>
            <a:headEnd/>
            <a:tailEnd/>
          </a:ln>
          <a:effectLst/>
        </p:spPr>
        <p:txBody>
          <a:bodyPr wrap="none" anchor="ctr"/>
          <a:lstStyle/>
          <a:p>
            <a:endParaRPr lang="en-US"/>
          </a:p>
        </p:txBody>
      </p:sp>
      <p:sp>
        <p:nvSpPr>
          <p:cNvPr id="48202" name="Line 74"/>
          <p:cNvSpPr>
            <a:spLocks noChangeShapeType="1"/>
          </p:cNvSpPr>
          <p:nvPr/>
        </p:nvSpPr>
        <p:spPr bwMode="auto">
          <a:xfrm>
            <a:off x="8458200" y="5486400"/>
            <a:ext cx="457200" cy="0"/>
          </a:xfrm>
          <a:prstGeom prst="line">
            <a:avLst/>
          </a:prstGeom>
          <a:noFill/>
          <a:ln w="38100">
            <a:solidFill>
              <a:srgbClr val="FF0066"/>
            </a:solidFill>
            <a:round/>
            <a:headEnd/>
            <a:tailEnd/>
          </a:ln>
          <a:effectLst/>
        </p:spPr>
        <p:txBody>
          <a:bodyPr wrap="none" anchor="ctr"/>
          <a:lstStyle/>
          <a:p>
            <a:endParaRPr lang="en-US"/>
          </a:p>
        </p:txBody>
      </p:sp>
      <p:sp>
        <p:nvSpPr>
          <p:cNvPr id="48203" name="Line 75"/>
          <p:cNvSpPr>
            <a:spLocks noChangeShapeType="1"/>
          </p:cNvSpPr>
          <p:nvPr/>
        </p:nvSpPr>
        <p:spPr bwMode="auto">
          <a:xfrm>
            <a:off x="7848600" y="6400800"/>
            <a:ext cx="1143000" cy="0"/>
          </a:xfrm>
          <a:prstGeom prst="line">
            <a:avLst/>
          </a:prstGeom>
          <a:noFill/>
          <a:ln w="38100">
            <a:solidFill>
              <a:srgbClr val="009900"/>
            </a:solidFill>
            <a:round/>
            <a:headEnd/>
            <a:tailEnd/>
          </a:ln>
          <a:effectLst/>
        </p:spPr>
        <p:txBody>
          <a:bodyPr wrap="none" anchor="ctr"/>
          <a:lstStyle/>
          <a:p>
            <a:endParaRPr lang="en-US"/>
          </a:p>
        </p:txBody>
      </p:sp>
      <p:sp>
        <p:nvSpPr>
          <p:cNvPr id="48204" name="Line 76"/>
          <p:cNvSpPr>
            <a:spLocks noChangeShapeType="1"/>
          </p:cNvSpPr>
          <p:nvPr/>
        </p:nvSpPr>
        <p:spPr bwMode="auto">
          <a:xfrm>
            <a:off x="8839200" y="3657600"/>
            <a:ext cx="0" cy="3200400"/>
          </a:xfrm>
          <a:prstGeom prst="line">
            <a:avLst/>
          </a:prstGeom>
          <a:noFill/>
          <a:ln w="38100">
            <a:solidFill>
              <a:srgbClr val="800000"/>
            </a:solidFill>
            <a:round/>
            <a:headEnd/>
            <a:tailEnd type="triangle" w="med" len="med"/>
          </a:ln>
          <a:effectLst/>
        </p:spPr>
        <p:txBody>
          <a:bodyPr wrap="none" anchor="ctr"/>
          <a:lstStyle/>
          <a:p>
            <a:endParaRPr lang="en-US"/>
          </a:p>
        </p:txBody>
      </p:sp>
      <p:sp>
        <p:nvSpPr>
          <p:cNvPr id="48205" name="Line 77"/>
          <p:cNvSpPr>
            <a:spLocks noChangeShapeType="1"/>
          </p:cNvSpPr>
          <p:nvPr/>
        </p:nvSpPr>
        <p:spPr bwMode="auto">
          <a:xfrm>
            <a:off x="8915400" y="5486400"/>
            <a:ext cx="0" cy="1371600"/>
          </a:xfrm>
          <a:prstGeom prst="line">
            <a:avLst/>
          </a:prstGeom>
          <a:noFill/>
          <a:ln w="38100">
            <a:solidFill>
              <a:srgbClr val="FF0066"/>
            </a:solidFill>
            <a:round/>
            <a:headEnd/>
            <a:tailEnd type="triangle" w="med" len="med"/>
          </a:ln>
          <a:effectLst/>
        </p:spPr>
        <p:txBody>
          <a:bodyPr wrap="none" anchor="ctr"/>
          <a:lstStyle/>
          <a:p>
            <a:endParaRPr lang="en-US"/>
          </a:p>
        </p:txBody>
      </p:sp>
      <p:sp>
        <p:nvSpPr>
          <p:cNvPr id="48206" name="Line 78"/>
          <p:cNvSpPr>
            <a:spLocks noChangeShapeType="1"/>
          </p:cNvSpPr>
          <p:nvPr/>
        </p:nvSpPr>
        <p:spPr bwMode="auto">
          <a:xfrm>
            <a:off x="8991600" y="6400800"/>
            <a:ext cx="0" cy="457200"/>
          </a:xfrm>
          <a:prstGeom prst="line">
            <a:avLst/>
          </a:prstGeom>
          <a:noFill/>
          <a:ln w="38100">
            <a:solidFill>
              <a:srgbClr val="009900"/>
            </a:solidFill>
            <a:round/>
            <a:headEnd/>
            <a:tailEnd type="triangle" w="med" len="med"/>
          </a:ln>
          <a:effectLst/>
        </p:spPr>
        <p:txBody>
          <a:bodyPr wrap="none" anchor="ctr"/>
          <a:lstStyle/>
          <a:p>
            <a:endParaRPr lang="en-US"/>
          </a:p>
        </p:txBody>
      </p:sp>
      <p:grpSp>
        <p:nvGrpSpPr>
          <p:cNvPr id="48207" name="Group 79"/>
          <p:cNvGrpSpPr>
            <a:grpSpLocks/>
          </p:cNvGrpSpPr>
          <p:nvPr/>
        </p:nvGrpSpPr>
        <p:grpSpPr bwMode="auto">
          <a:xfrm>
            <a:off x="5943600" y="1600200"/>
            <a:ext cx="4800600" cy="5291138"/>
            <a:chOff x="2583" y="864"/>
            <a:chExt cx="2985" cy="3333"/>
          </a:xfrm>
        </p:grpSpPr>
        <p:sp>
          <p:nvSpPr>
            <p:cNvPr id="48208" name="Text Box 80"/>
            <p:cNvSpPr txBox="1">
              <a:spLocks noChangeArrowheads="1"/>
            </p:cNvSpPr>
            <p:nvPr/>
          </p:nvSpPr>
          <p:spPr bwMode="auto">
            <a:xfrm>
              <a:off x="2583" y="864"/>
              <a:ext cx="2409" cy="577"/>
            </a:xfrm>
            <a:prstGeom prst="rect">
              <a:avLst/>
            </a:prstGeom>
            <a:noFill/>
            <a:ln w="9525">
              <a:noFill/>
              <a:miter lim="800000"/>
              <a:headEnd/>
              <a:tailEnd/>
            </a:ln>
            <a:effectLst/>
          </p:spPr>
          <p:txBody>
            <a:bodyPr anchor="ctr">
              <a:spAutoFit/>
            </a:bodyPr>
            <a:lstStyle/>
            <a:p>
              <a:pPr eaLnBrk="0" hangingPunct="0"/>
              <a:r>
                <a:rPr lang="en-US" sz="1800" b="0">
                  <a:solidFill>
                    <a:schemeClr val="accent2"/>
                  </a:solidFill>
                </a:rPr>
                <a:t>Nuclear Fragmentation</a:t>
              </a:r>
            </a:p>
            <a:p>
              <a:pPr eaLnBrk="0" hangingPunct="0"/>
              <a:r>
                <a:rPr lang="en-US" sz="1800" b="0">
                  <a:solidFill>
                    <a:schemeClr val="accent2"/>
                  </a:solidFill>
                </a:rPr>
                <a:t>Resonance Production</a:t>
              </a:r>
            </a:p>
            <a:p>
              <a:pPr eaLnBrk="0" hangingPunct="0"/>
              <a:r>
                <a:rPr lang="en-US" sz="1800" b="0">
                  <a:solidFill>
                    <a:schemeClr val="accent2"/>
                  </a:solidFill>
                </a:rPr>
                <a:t>Strangeness Near Threshold</a:t>
              </a:r>
            </a:p>
          </p:txBody>
        </p:sp>
        <p:sp>
          <p:nvSpPr>
            <p:cNvPr id="48209" name="Text Box 81"/>
            <p:cNvSpPr txBox="1">
              <a:spLocks noChangeArrowheads="1"/>
            </p:cNvSpPr>
            <p:nvPr/>
          </p:nvSpPr>
          <p:spPr bwMode="auto">
            <a:xfrm>
              <a:off x="2592" y="1440"/>
              <a:ext cx="2409" cy="577"/>
            </a:xfrm>
            <a:prstGeom prst="rect">
              <a:avLst/>
            </a:prstGeom>
            <a:noFill/>
            <a:ln w="9525">
              <a:noFill/>
              <a:miter lim="800000"/>
              <a:headEnd/>
              <a:tailEnd/>
            </a:ln>
            <a:effectLst/>
          </p:spPr>
          <p:txBody>
            <a:bodyPr anchor="ctr">
              <a:spAutoFit/>
            </a:bodyPr>
            <a:lstStyle/>
            <a:p>
              <a:pPr eaLnBrk="0" hangingPunct="0"/>
              <a:r>
                <a:rPr lang="en-US" sz="1800" b="0">
                  <a:solidFill>
                    <a:schemeClr val="accent2"/>
                  </a:solidFill>
                </a:rPr>
                <a:t>Resonances Dominate</a:t>
              </a:r>
            </a:p>
            <a:p>
              <a:pPr eaLnBrk="0" hangingPunct="0"/>
              <a:r>
                <a:rPr lang="en-US" sz="1800" b="0">
                  <a:solidFill>
                    <a:schemeClr val="accent2"/>
                  </a:solidFill>
                </a:rPr>
                <a:t>Large Net Baryon Density</a:t>
              </a:r>
            </a:p>
            <a:p>
              <a:pPr eaLnBrk="0" hangingPunct="0"/>
              <a:r>
                <a:rPr lang="en-US" sz="1800" b="0"/>
                <a:t>Strangeness Important</a:t>
              </a:r>
              <a:endParaRPr lang="en-US" sz="1800" b="0">
                <a:solidFill>
                  <a:schemeClr val="accent2"/>
                </a:solidFill>
              </a:endParaRPr>
            </a:p>
          </p:txBody>
        </p:sp>
        <p:sp>
          <p:nvSpPr>
            <p:cNvPr id="48210" name="Text Box 82"/>
            <p:cNvSpPr txBox="1">
              <a:spLocks noChangeArrowheads="1"/>
            </p:cNvSpPr>
            <p:nvPr/>
          </p:nvSpPr>
          <p:spPr bwMode="auto">
            <a:xfrm>
              <a:off x="2592" y="2150"/>
              <a:ext cx="2409" cy="231"/>
            </a:xfrm>
            <a:prstGeom prst="rect">
              <a:avLst/>
            </a:prstGeom>
            <a:noFill/>
            <a:ln w="9525">
              <a:noFill/>
              <a:miter lim="800000"/>
              <a:headEnd/>
              <a:tailEnd/>
            </a:ln>
            <a:effectLst/>
          </p:spPr>
          <p:txBody>
            <a:bodyPr anchor="ctr">
              <a:spAutoFit/>
            </a:bodyPr>
            <a:lstStyle/>
            <a:p>
              <a:pPr eaLnBrk="0" hangingPunct="0"/>
              <a:r>
                <a:rPr lang="en-US" sz="1800" b="0">
                  <a:solidFill>
                    <a:srgbClr val="800000"/>
                  </a:solidFill>
                </a:rPr>
                <a:t>Charm Production Starts</a:t>
              </a:r>
            </a:p>
          </p:txBody>
        </p:sp>
        <p:sp>
          <p:nvSpPr>
            <p:cNvPr id="48211" name="Text Box 83"/>
            <p:cNvSpPr txBox="1">
              <a:spLocks noChangeArrowheads="1"/>
            </p:cNvSpPr>
            <p:nvPr/>
          </p:nvSpPr>
          <p:spPr bwMode="auto">
            <a:xfrm>
              <a:off x="2592" y="3130"/>
              <a:ext cx="2976" cy="577"/>
            </a:xfrm>
            <a:prstGeom prst="rect">
              <a:avLst/>
            </a:prstGeom>
            <a:noFill/>
            <a:ln w="9525">
              <a:noFill/>
              <a:miter lim="800000"/>
              <a:headEnd/>
              <a:tailEnd/>
            </a:ln>
            <a:effectLst/>
          </p:spPr>
          <p:txBody>
            <a:bodyPr anchor="ctr">
              <a:spAutoFit/>
            </a:bodyPr>
            <a:lstStyle/>
            <a:p>
              <a:pPr eaLnBrk="0" hangingPunct="0"/>
              <a:r>
                <a:rPr lang="en-US" sz="1800" b="0">
                  <a:solidFill>
                    <a:schemeClr val="accent2"/>
                  </a:solidFill>
                </a:rPr>
                <a:t>Low Net Baryon Density</a:t>
              </a:r>
            </a:p>
            <a:p>
              <a:pPr eaLnBrk="0" hangingPunct="0"/>
              <a:r>
                <a:rPr lang="en-US" sz="1800" b="0">
                  <a:solidFill>
                    <a:srgbClr val="FF0066"/>
                  </a:solidFill>
                </a:rPr>
                <a:t>Hard Parton Scattering</a:t>
              </a:r>
              <a:r>
                <a:rPr lang="en-US" sz="1800" b="0">
                  <a:solidFill>
                    <a:schemeClr val="accent2"/>
                  </a:solidFill>
                </a:rPr>
                <a:t> </a:t>
              </a:r>
            </a:p>
            <a:p>
              <a:pPr eaLnBrk="0" hangingPunct="0"/>
              <a:endParaRPr lang="en-US" sz="1800" b="0">
                <a:solidFill>
                  <a:schemeClr val="accent2"/>
                </a:solidFill>
              </a:endParaRPr>
            </a:p>
          </p:txBody>
        </p:sp>
        <p:sp>
          <p:nvSpPr>
            <p:cNvPr id="48212" name="Text Box 84"/>
            <p:cNvSpPr txBox="1">
              <a:spLocks noChangeArrowheads="1"/>
            </p:cNvSpPr>
            <p:nvPr/>
          </p:nvSpPr>
          <p:spPr bwMode="auto">
            <a:xfrm>
              <a:off x="2592" y="3790"/>
              <a:ext cx="2976" cy="407"/>
            </a:xfrm>
            <a:prstGeom prst="rect">
              <a:avLst/>
            </a:prstGeom>
            <a:noFill/>
            <a:ln w="9525">
              <a:noFill/>
              <a:miter lim="800000"/>
              <a:headEnd/>
              <a:tailEnd/>
            </a:ln>
            <a:effectLst/>
          </p:spPr>
          <p:txBody>
            <a:bodyPr anchor="ctr">
              <a:spAutoFit/>
            </a:bodyPr>
            <a:lstStyle/>
            <a:p>
              <a:pPr eaLnBrk="0" hangingPunct="0"/>
              <a:r>
                <a:rPr lang="en-US" sz="1800" b="0" dirty="0">
                  <a:solidFill>
                    <a:srgbClr val="009900"/>
                  </a:solidFill>
                </a:rPr>
                <a:t>Beauty Production</a:t>
              </a:r>
            </a:p>
            <a:p>
              <a:pPr eaLnBrk="0" hangingPunct="0"/>
              <a:r>
                <a:rPr lang="en-US" sz="1800" b="0" dirty="0">
                  <a:solidFill>
                    <a:srgbClr val="009900"/>
                  </a:solidFill>
                </a:rPr>
                <a:t>High Energy Jets</a:t>
              </a:r>
              <a:endParaRPr lang="en-US" sz="1800" b="0" dirty="0">
                <a:solidFill>
                  <a:schemeClr val="accent2"/>
                </a:solidFill>
              </a:endParaRPr>
            </a:p>
          </p:txBody>
        </p:sp>
        <p:sp>
          <p:nvSpPr>
            <p:cNvPr id="48213" name="Text Box 85"/>
            <p:cNvSpPr txBox="1">
              <a:spLocks noChangeArrowheads="1"/>
            </p:cNvSpPr>
            <p:nvPr/>
          </p:nvSpPr>
          <p:spPr bwMode="auto">
            <a:xfrm>
              <a:off x="2592" y="2726"/>
              <a:ext cx="2409" cy="231"/>
            </a:xfrm>
            <a:prstGeom prst="rect">
              <a:avLst/>
            </a:prstGeom>
            <a:noFill/>
            <a:ln w="9525">
              <a:noFill/>
              <a:miter lim="800000"/>
              <a:headEnd/>
              <a:tailEnd/>
            </a:ln>
            <a:effectLst/>
          </p:spPr>
          <p:txBody>
            <a:bodyPr anchor="ctr">
              <a:spAutoFit/>
            </a:bodyPr>
            <a:lstStyle/>
            <a:p>
              <a:pPr eaLnBrk="0" hangingPunct="0"/>
              <a:endParaRPr lang="en-US" sz="1800" b="0">
                <a:solidFill>
                  <a:schemeClr val="accent2"/>
                </a:solidFill>
              </a:endParaRPr>
            </a:p>
          </p:txBody>
        </p:sp>
      </p:grpSp>
      <p:sp>
        <p:nvSpPr>
          <p:cNvPr id="48214" name="Line 86"/>
          <p:cNvSpPr>
            <a:spLocks noChangeShapeType="1"/>
          </p:cNvSpPr>
          <p:nvPr/>
        </p:nvSpPr>
        <p:spPr bwMode="auto">
          <a:xfrm>
            <a:off x="8610600" y="3276600"/>
            <a:ext cx="304800" cy="0"/>
          </a:xfrm>
          <a:prstGeom prst="line">
            <a:avLst/>
          </a:prstGeom>
          <a:noFill/>
          <a:ln w="38100">
            <a:solidFill>
              <a:schemeClr val="tx1"/>
            </a:solidFill>
            <a:round/>
            <a:headEnd/>
            <a:tailEnd/>
          </a:ln>
          <a:effectLst/>
        </p:spPr>
        <p:txBody>
          <a:bodyPr wrap="none" anchor="ctr"/>
          <a:lstStyle/>
          <a:p>
            <a:endParaRPr lang="en-US"/>
          </a:p>
        </p:txBody>
      </p:sp>
      <p:sp>
        <p:nvSpPr>
          <p:cNvPr id="48215" name="Line 87"/>
          <p:cNvSpPr>
            <a:spLocks noChangeShapeType="1"/>
          </p:cNvSpPr>
          <p:nvPr/>
        </p:nvSpPr>
        <p:spPr bwMode="auto">
          <a:xfrm>
            <a:off x="8915400" y="3276600"/>
            <a:ext cx="0" cy="37338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48216" name="Line 88"/>
          <p:cNvSpPr>
            <a:spLocks noChangeShapeType="1"/>
          </p:cNvSpPr>
          <p:nvPr/>
        </p:nvSpPr>
        <p:spPr bwMode="auto">
          <a:xfrm>
            <a:off x="8763000" y="3810000"/>
            <a:ext cx="228600" cy="0"/>
          </a:xfrm>
          <a:prstGeom prst="line">
            <a:avLst/>
          </a:prstGeom>
          <a:noFill/>
          <a:ln w="38100">
            <a:solidFill>
              <a:srgbClr val="800000"/>
            </a:solidFill>
            <a:round/>
            <a:headEnd/>
            <a:tailEnd/>
          </a:ln>
          <a:effectLst/>
        </p:spPr>
        <p:txBody>
          <a:bodyPr wrap="none" anchor="ctr"/>
          <a:lstStyle/>
          <a:p>
            <a:endParaRPr lang="en-US"/>
          </a:p>
        </p:txBody>
      </p:sp>
      <p:sp>
        <p:nvSpPr>
          <p:cNvPr id="48217" name="Line 89"/>
          <p:cNvSpPr>
            <a:spLocks noChangeShapeType="1"/>
          </p:cNvSpPr>
          <p:nvPr/>
        </p:nvSpPr>
        <p:spPr bwMode="auto">
          <a:xfrm>
            <a:off x="8610600" y="5638800"/>
            <a:ext cx="457200" cy="0"/>
          </a:xfrm>
          <a:prstGeom prst="line">
            <a:avLst/>
          </a:prstGeom>
          <a:noFill/>
          <a:ln w="38100">
            <a:solidFill>
              <a:srgbClr val="FF0066"/>
            </a:solidFill>
            <a:round/>
            <a:headEnd/>
            <a:tailEnd/>
          </a:ln>
          <a:effectLst/>
        </p:spPr>
        <p:txBody>
          <a:bodyPr wrap="none" anchor="ctr"/>
          <a:lstStyle/>
          <a:p>
            <a:endParaRPr lang="en-US"/>
          </a:p>
        </p:txBody>
      </p:sp>
      <p:sp>
        <p:nvSpPr>
          <p:cNvPr id="48218" name="Line 90"/>
          <p:cNvSpPr>
            <a:spLocks noChangeShapeType="1"/>
          </p:cNvSpPr>
          <p:nvPr/>
        </p:nvSpPr>
        <p:spPr bwMode="auto">
          <a:xfrm>
            <a:off x="8001000" y="6553200"/>
            <a:ext cx="1143000" cy="0"/>
          </a:xfrm>
          <a:prstGeom prst="line">
            <a:avLst/>
          </a:prstGeom>
          <a:noFill/>
          <a:ln w="38100">
            <a:solidFill>
              <a:srgbClr val="009900"/>
            </a:solidFill>
            <a:round/>
            <a:headEnd/>
            <a:tailEnd/>
          </a:ln>
          <a:effectLst/>
        </p:spPr>
        <p:txBody>
          <a:bodyPr wrap="none" anchor="ctr"/>
          <a:lstStyle/>
          <a:p>
            <a:endParaRPr lang="en-US"/>
          </a:p>
        </p:txBody>
      </p:sp>
      <p:sp>
        <p:nvSpPr>
          <p:cNvPr id="48219" name="Line 91"/>
          <p:cNvSpPr>
            <a:spLocks noChangeShapeType="1"/>
          </p:cNvSpPr>
          <p:nvPr/>
        </p:nvSpPr>
        <p:spPr bwMode="auto">
          <a:xfrm>
            <a:off x="8991600" y="3810000"/>
            <a:ext cx="0" cy="3200400"/>
          </a:xfrm>
          <a:prstGeom prst="line">
            <a:avLst/>
          </a:prstGeom>
          <a:noFill/>
          <a:ln w="38100">
            <a:solidFill>
              <a:srgbClr val="800000"/>
            </a:solidFill>
            <a:round/>
            <a:headEnd/>
            <a:tailEnd type="triangle" w="med" len="med"/>
          </a:ln>
          <a:effectLst/>
        </p:spPr>
        <p:txBody>
          <a:bodyPr wrap="none" anchor="ctr"/>
          <a:lstStyle/>
          <a:p>
            <a:endParaRPr lang="en-US"/>
          </a:p>
        </p:txBody>
      </p:sp>
      <p:sp>
        <p:nvSpPr>
          <p:cNvPr id="48220" name="Line 92"/>
          <p:cNvSpPr>
            <a:spLocks noChangeShapeType="1"/>
          </p:cNvSpPr>
          <p:nvPr/>
        </p:nvSpPr>
        <p:spPr bwMode="auto">
          <a:xfrm>
            <a:off x="9067800" y="5638800"/>
            <a:ext cx="0" cy="1371600"/>
          </a:xfrm>
          <a:prstGeom prst="line">
            <a:avLst/>
          </a:prstGeom>
          <a:noFill/>
          <a:ln w="38100">
            <a:solidFill>
              <a:srgbClr val="FF0066"/>
            </a:solidFill>
            <a:round/>
            <a:headEnd/>
            <a:tailEnd type="triangle" w="med" len="med"/>
          </a:ln>
          <a:effectLst/>
        </p:spPr>
        <p:txBody>
          <a:bodyPr wrap="none" anchor="ctr"/>
          <a:lstStyle/>
          <a:p>
            <a:endParaRPr lang="en-US"/>
          </a:p>
        </p:txBody>
      </p:sp>
      <p:sp>
        <p:nvSpPr>
          <p:cNvPr id="48221" name="Line 93"/>
          <p:cNvSpPr>
            <a:spLocks noChangeShapeType="1"/>
          </p:cNvSpPr>
          <p:nvPr/>
        </p:nvSpPr>
        <p:spPr bwMode="auto">
          <a:xfrm>
            <a:off x="9144000" y="6553200"/>
            <a:ext cx="0" cy="457200"/>
          </a:xfrm>
          <a:prstGeom prst="line">
            <a:avLst/>
          </a:prstGeom>
          <a:noFill/>
          <a:ln w="38100">
            <a:solidFill>
              <a:srgbClr val="009900"/>
            </a:solidFill>
            <a:round/>
            <a:headEnd/>
            <a:tailEnd type="triangle" w="med" len="med"/>
          </a:ln>
          <a:effectLst/>
        </p:spPr>
        <p:txBody>
          <a:bodyPr wrap="none" anchor="ctr"/>
          <a:lstStyle/>
          <a:p>
            <a:endParaRPr lang="en-US"/>
          </a:p>
        </p:txBody>
      </p:sp>
      <p:sp>
        <p:nvSpPr>
          <p:cNvPr id="48222" name="Rectangle 94"/>
          <p:cNvSpPr>
            <a:spLocks noGrp="1" noChangeArrowheads="1"/>
          </p:cNvSpPr>
          <p:nvPr>
            <p:ph type="title"/>
          </p:nvPr>
        </p:nvSpPr>
        <p:spPr>
          <a:xfrm>
            <a:off x="457200" y="-152400"/>
            <a:ext cx="8229600" cy="1143000"/>
          </a:xfrm>
        </p:spPr>
        <p:txBody>
          <a:bodyPr/>
          <a:lstStyle/>
          <a:p>
            <a:r>
              <a:rPr lang="en-US" sz="3600" u="sng" dirty="0"/>
              <a:t>Changing the Medium, New Probes</a:t>
            </a:r>
          </a:p>
        </p:txBody>
      </p:sp>
    </p:spTree>
    <p:extLst>
      <p:ext uri="{BB962C8B-B14F-4D97-AF65-F5344CB8AC3E}">
        <p14:creationId xmlns:p14="http://schemas.microsoft.com/office/powerpoint/2010/main" val="95858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28600" y="838200"/>
            <a:ext cx="5857875" cy="5438775"/>
            <a:chOff x="0" y="762000"/>
            <a:chExt cx="5857875" cy="5438775"/>
          </a:xfrm>
        </p:grpSpPr>
        <p:pic>
          <p:nvPicPr>
            <p:cNvPr id="7170" name="Picture 2"/>
            <p:cNvPicPr>
              <a:picLocks noChangeAspect="1" noChangeArrowheads="1"/>
            </p:cNvPicPr>
            <p:nvPr/>
          </p:nvPicPr>
          <p:blipFill>
            <a:blip r:embed="rId2" cstate="print"/>
            <a:srcRect/>
            <a:stretch>
              <a:fillRect/>
            </a:stretch>
          </p:blipFill>
          <p:spPr bwMode="auto">
            <a:xfrm>
              <a:off x="0" y="762000"/>
              <a:ext cx="5857875" cy="5438775"/>
            </a:xfrm>
            <a:prstGeom prst="rect">
              <a:avLst/>
            </a:prstGeom>
            <a:noFill/>
            <a:ln w="9525">
              <a:noFill/>
              <a:miter lim="800000"/>
              <a:headEnd/>
              <a:tailEnd/>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64368" t="73889" r="11494" b="13002"/>
            <a:stretch>
              <a:fillRect/>
            </a:stretch>
          </p:blipFill>
          <p:spPr bwMode="auto">
            <a:xfrm>
              <a:off x="3733800" y="914400"/>
              <a:ext cx="16002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extBox 6"/>
          <p:cNvSpPr txBox="1"/>
          <p:nvPr/>
        </p:nvSpPr>
        <p:spPr>
          <a:xfrm>
            <a:off x="2057400" y="60477"/>
            <a:ext cx="5211683" cy="646331"/>
          </a:xfrm>
          <a:prstGeom prst="rect">
            <a:avLst/>
          </a:prstGeom>
          <a:noFill/>
        </p:spPr>
        <p:txBody>
          <a:bodyPr wrap="none" rtlCol="0">
            <a:spAutoFit/>
          </a:bodyPr>
          <a:lstStyle/>
          <a:p>
            <a:r>
              <a:rPr lang="en-US" sz="3600" b="0" u="sng" dirty="0"/>
              <a:t>Parton Cascade (AMPT)</a:t>
            </a:r>
          </a:p>
        </p:txBody>
      </p:sp>
      <p:sp>
        <p:nvSpPr>
          <p:cNvPr id="10" name="TextBox 9"/>
          <p:cNvSpPr txBox="1"/>
          <p:nvPr/>
        </p:nvSpPr>
        <p:spPr>
          <a:xfrm>
            <a:off x="6019800" y="825579"/>
            <a:ext cx="3200400" cy="5078313"/>
          </a:xfrm>
          <a:prstGeom prst="rect">
            <a:avLst/>
          </a:prstGeom>
          <a:noFill/>
        </p:spPr>
        <p:txBody>
          <a:bodyPr wrap="square" rtlCol="0">
            <a:spAutoFit/>
          </a:bodyPr>
          <a:lstStyle/>
          <a:p>
            <a:pPr algn="ctr"/>
            <a:r>
              <a:rPr lang="en-US" sz="2800" b="0" dirty="0"/>
              <a:t>Modified </a:t>
            </a:r>
          </a:p>
          <a:p>
            <a:pPr algn="ctr"/>
            <a:r>
              <a:rPr lang="en-US" sz="2800" b="0" dirty="0"/>
              <a:t>Initial </a:t>
            </a:r>
            <a:r>
              <a:rPr lang="en-US" sz="2800" b="0" dirty="0" err="1"/>
              <a:t>Glauber</a:t>
            </a:r>
            <a:r>
              <a:rPr lang="en-US" sz="2800" b="0" dirty="0"/>
              <a:t> including  </a:t>
            </a:r>
            <a:r>
              <a:rPr lang="en-US" sz="2800" b="0" baseline="30000" dirty="0"/>
              <a:t>3</a:t>
            </a:r>
            <a:r>
              <a:rPr lang="en-US" sz="2800" b="0" dirty="0"/>
              <a:t>He </a:t>
            </a:r>
            <a:r>
              <a:rPr lang="en-US" sz="2800" b="0" dirty="0" err="1"/>
              <a:t>wavefunction</a:t>
            </a:r>
            <a:endParaRPr lang="en-US" sz="2800" b="0" dirty="0"/>
          </a:p>
          <a:p>
            <a:pPr algn="ctr"/>
            <a:r>
              <a:rPr lang="en-US" sz="2400" b="0" dirty="0"/>
              <a:t>(same I.C. as SONIC)</a:t>
            </a:r>
          </a:p>
          <a:p>
            <a:pPr algn="ctr"/>
            <a:endParaRPr lang="en-US" sz="1200" b="0" dirty="0"/>
          </a:p>
          <a:p>
            <a:pPr algn="ctr"/>
            <a:r>
              <a:rPr lang="en-US" sz="2800" b="0" dirty="0"/>
              <a:t>String melting</a:t>
            </a:r>
          </a:p>
          <a:p>
            <a:pPr algn="ctr"/>
            <a:endParaRPr lang="en-US" sz="1200" b="0" dirty="0"/>
          </a:p>
          <a:p>
            <a:pPr algn="ctr"/>
            <a:r>
              <a:rPr lang="en-US" sz="2800" b="0" dirty="0"/>
              <a:t>Lots of </a:t>
            </a:r>
            <a:r>
              <a:rPr lang="en-US" sz="2800" b="0" dirty="0" err="1"/>
              <a:t>partons</a:t>
            </a:r>
            <a:endParaRPr lang="en-US" sz="2800" b="0" dirty="0"/>
          </a:p>
          <a:p>
            <a:pPr algn="ctr"/>
            <a:endParaRPr lang="en-US" sz="1200" b="0" dirty="0"/>
          </a:p>
          <a:p>
            <a:pPr algn="ctr">
              <a:buFont typeface="Symbol"/>
              <a:buChar char="s"/>
            </a:pPr>
            <a:r>
              <a:rPr lang="en-US" sz="2800" b="0" dirty="0"/>
              <a:t>= 1.5 </a:t>
            </a:r>
            <a:r>
              <a:rPr lang="en-US" sz="2800" b="0" dirty="0" err="1"/>
              <a:t>mb</a:t>
            </a:r>
            <a:endParaRPr lang="en-US" sz="2800" b="0" dirty="0"/>
          </a:p>
          <a:p>
            <a:pPr algn="ctr"/>
            <a:endParaRPr lang="en-US" sz="1200" b="0" dirty="0"/>
          </a:p>
          <a:p>
            <a:pPr algn="ctr"/>
            <a:r>
              <a:rPr lang="en-US" sz="2800" b="0" dirty="0" err="1"/>
              <a:t>Hadron</a:t>
            </a:r>
            <a:r>
              <a:rPr lang="en-US" sz="2800" b="0" dirty="0"/>
              <a:t> Cascade</a:t>
            </a:r>
          </a:p>
          <a:p>
            <a:pPr algn="ctr"/>
            <a:endParaRPr lang="en-US" sz="2800" b="0" dirty="0"/>
          </a:p>
        </p:txBody>
      </p:sp>
      <p:sp>
        <p:nvSpPr>
          <p:cNvPr id="11" name="Rectangle 10"/>
          <p:cNvSpPr/>
          <p:nvPr/>
        </p:nvSpPr>
        <p:spPr>
          <a:xfrm>
            <a:off x="1143000" y="6396335"/>
            <a:ext cx="7211846" cy="461665"/>
          </a:xfrm>
          <a:prstGeom prst="rect">
            <a:avLst/>
          </a:prstGeom>
        </p:spPr>
        <p:txBody>
          <a:bodyPr wrap="none">
            <a:spAutoFit/>
          </a:bodyPr>
          <a:lstStyle/>
          <a:p>
            <a:r>
              <a:rPr lang="en-US" sz="2400" b="0" dirty="0" err="1"/>
              <a:t>Orjuela</a:t>
            </a:r>
            <a:r>
              <a:rPr lang="en-US" sz="2400" b="0" dirty="0"/>
              <a:t> Koop </a:t>
            </a:r>
            <a:r>
              <a:rPr lang="en-US" sz="2400" b="0" i="1" dirty="0"/>
              <a:t>et al</a:t>
            </a:r>
            <a:r>
              <a:rPr lang="en-US" sz="2400" b="0" dirty="0"/>
              <a:t>.   http://arxiv.org/abs/1501.06880</a:t>
            </a:r>
          </a:p>
        </p:txBody>
      </p:sp>
      <p:pic>
        <p:nvPicPr>
          <p:cNvPr id="13" name="図 8"/>
          <p:cNvPicPr>
            <a:picLocks noChangeAspect="1"/>
          </p:cNvPicPr>
          <p:nvPr/>
        </p:nvPicPr>
        <p:blipFill rotWithShape="1">
          <a:blip r:embed="rId4" cstate="print"/>
          <a:srcRect l="38061" t="13363" r="14902" b="72624"/>
          <a:stretch/>
        </p:blipFill>
        <p:spPr>
          <a:xfrm>
            <a:off x="1066800" y="1752601"/>
            <a:ext cx="3257545" cy="685799"/>
          </a:xfrm>
          <a:prstGeom prst="rect">
            <a:avLst/>
          </a:prstGeom>
        </p:spPr>
      </p:pic>
      <p:pic>
        <p:nvPicPr>
          <p:cNvPr id="12" name="図 8"/>
          <p:cNvPicPr>
            <a:picLocks noChangeAspect="1"/>
          </p:cNvPicPr>
          <p:nvPr/>
        </p:nvPicPr>
        <p:blipFill rotWithShape="1">
          <a:blip r:embed="rId4" cstate="print"/>
          <a:srcRect l="38061" t="13363" r="14902" b="72624"/>
          <a:stretch/>
        </p:blipFill>
        <p:spPr>
          <a:xfrm>
            <a:off x="933455" y="1752600"/>
            <a:ext cx="3257545" cy="685799"/>
          </a:xfrm>
          <a:prstGeom prst="rect">
            <a:avLst/>
          </a:prstGeom>
        </p:spPr>
      </p:pic>
      <p:sp>
        <p:nvSpPr>
          <p:cNvPr id="14" name="Slide Number Placeholder 13"/>
          <p:cNvSpPr>
            <a:spLocks noGrp="1"/>
          </p:cNvSpPr>
          <p:nvPr>
            <p:ph type="sldNum" sz="quarter" idx="12"/>
          </p:nvPr>
        </p:nvSpPr>
        <p:spPr/>
        <p:txBody>
          <a:bodyPr/>
          <a:lstStyle/>
          <a:p>
            <a:fld id="{D23D7F4A-5900-41CB-B165-8E91248E228B}" type="slidenum">
              <a:rPr lang="en-US" smtClean="0"/>
              <a:pPr/>
              <a:t>13</a:t>
            </a:fld>
            <a:endParaRPr lang="en-US"/>
          </a:p>
        </p:txBody>
      </p:sp>
    </p:spTree>
    <p:extLst>
      <p:ext uri="{BB962C8B-B14F-4D97-AF65-F5344CB8AC3E}">
        <p14:creationId xmlns:p14="http://schemas.microsoft.com/office/powerpoint/2010/main" val="5464070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AC1737E3-9FC1-4380-BBD6-C847D1F88066}" type="slidenum">
              <a:rPr lang="en-US"/>
              <a:pPr/>
              <a:t>130</a:t>
            </a:fld>
            <a:endParaRPr lang="en-US"/>
          </a:p>
        </p:txBody>
      </p:sp>
      <p:pic>
        <p:nvPicPr>
          <p:cNvPr id="41988" name="Picture 4"/>
          <p:cNvPicPr>
            <a:picLocks noChangeAspect="1" noChangeArrowheads="1"/>
          </p:cNvPicPr>
          <p:nvPr/>
        </p:nvPicPr>
        <p:blipFill>
          <a:blip r:embed="rId2" cstate="print"/>
          <a:srcRect/>
          <a:stretch>
            <a:fillRect/>
          </a:stretch>
        </p:blipFill>
        <p:spPr bwMode="auto">
          <a:xfrm>
            <a:off x="0" y="990600"/>
            <a:ext cx="9144000" cy="5867400"/>
          </a:xfrm>
          <a:prstGeom prst="rect">
            <a:avLst/>
          </a:prstGeom>
          <a:noFill/>
        </p:spPr>
      </p:pic>
      <p:sp>
        <p:nvSpPr>
          <p:cNvPr id="41989" name="Rectangle 5"/>
          <p:cNvSpPr>
            <a:spLocks noChangeArrowheads="1"/>
          </p:cNvSpPr>
          <p:nvPr/>
        </p:nvSpPr>
        <p:spPr bwMode="auto">
          <a:xfrm>
            <a:off x="6629400" y="2438400"/>
            <a:ext cx="762000" cy="685800"/>
          </a:xfrm>
          <a:prstGeom prst="rect">
            <a:avLst/>
          </a:prstGeom>
          <a:noFill/>
          <a:ln w="76200">
            <a:solidFill>
              <a:schemeClr val="tx1"/>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383542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9"/>
                                        </p:tgtEl>
                                        <p:attrNameLst>
                                          <p:attrName>style.visibility</p:attrName>
                                        </p:attrNameLst>
                                      </p:cBhvr>
                                      <p:to>
                                        <p:strVal val="visible"/>
                                      </p:to>
                                    </p:set>
                                    <p:anim calcmode="lin" valueType="num">
                                      <p:cBhvr additive="base">
                                        <p:cTn id="7" dur="500" fill="hold"/>
                                        <p:tgtEl>
                                          <p:spTgt spid="41989"/>
                                        </p:tgtEl>
                                        <p:attrNameLst>
                                          <p:attrName>ppt_x</p:attrName>
                                        </p:attrNameLst>
                                      </p:cBhvr>
                                      <p:tavLst>
                                        <p:tav tm="0">
                                          <p:val>
                                            <p:strVal val="#ppt_x"/>
                                          </p:val>
                                        </p:tav>
                                        <p:tav tm="100000">
                                          <p:val>
                                            <p:strVal val="#ppt_x"/>
                                          </p:val>
                                        </p:tav>
                                      </p:tavLst>
                                    </p:anim>
                                    <p:anim calcmode="lin" valueType="num">
                                      <p:cBhvr additive="base">
                                        <p:cTn id="8" dur="500" fill="hold"/>
                                        <p:tgtEl>
                                          <p:spTgt spid="419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E198E1E4-9FED-4CA3-AE2C-E536A73E8D99}" type="slidenum">
              <a:rPr lang="en-US"/>
              <a:pPr/>
              <a:t>131</a:t>
            </a:fld>
            <a:endParaRPr lang="en-US"/>
          </a:p>
        </p:txBody>
      </p:sp>
      <p:pic>
        <p:nvPicPr>
          <p:cNvPr id="156676" name="Picture 4" descr="rich2"/>
          <p:cNvPicPr>
            <a:picLocks noChangeAspect="1" noChangeArrowheads="1"/>
          </p:cNvPicPr>
          <p:nvPr/>
        </p:nvPicPr>
        <p:blipFill>
          <a:blip r:embed="rId2" cstate="print"/>
          <a:srcRect t="7681" r="2440" b="7661"/>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0685507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a:spLocks noGrp="1"/>
          </p:cNvSpPr>
          <p:nvPr>
            <p:ph type="sldNum" sz="quarter" idx="12"/>
          </p:nvPr>
        </p:nvSpPr>
        <p:spPr/>
        <p:txBody>
          <a:bodyPr/>
          <a:lstStyle/>
          <a:p>
            <a:fld id="{6A7EB052-DC62-44B3-B8A6-2177992C5E2D}" type="slidenum">
              <a:rPr lang="en-US"/>
              <a:pPr/>
              <a:t>132</a:t>
            </a:fld>
            <a:endParaRPr lang="en-US"/>
          </a:p>
        </p:txBody>
      </p:sp>
      <p:pic>
        <p:nvPicPr>
          <p:cNvPr id="148484" name="Picture 4" descr="world"/>
          <p:cNvPicPr>
            <a:picLocks noChangeAspect="1" noChangeArrowheads="1"/>
          </p:cNvPicPr>
          <p:nvPr/>
        </p:nvPicPr>
        <p:blipFill>
          <a:blip r:embed="rId3" cstate="print"/>
          <a:srcRect/>
          <a:stretch>
            <a:fillRect/>
          </a:stretch>
        </p:blipFill>
        <p:spPr bwMode="auto">
          <a:xfrm>
            <a:off x="304800" y="1066800"/>
            <a:ext cx="3384550" cy="5486400"/>
          </a:xfrm>
          <a:prstGeom prst="rect">
            <a:avLst/>
          </a:prstGeom>
          <a:noFill/>
        </p:spPr>
      </p:pic>
      <p:sp>
        <p:nvSpPr>
          <p:cNvPr id="148485" name="Text Box 5"/>
          <p:cNvSpPr txBox="1">
            <a:spLocks noChangeArrowheads="1"/>
          </p:cNvSpPr>
          <p:nvPr/>
        </p:nvSpPr>
        <p:spPr bwMode="auto">
          <a:xfrm>
            <a:off x="4038600" y="1143000"/>
            <a:ext cx="4724400" cy="822325"/>
          </a:xfrm>
          <a:prstGeom prst="rect">
            <a:avLst/>
          </a:prstGeom>
          <a:noFill/>
          <a:ln w="9525">
            <a:noFill/>
            <a:miter lim="800000"/>
            <a:headEnd/>
            <a:tailEnd/>
          </a:ln>
          <a:effectLst/>
        </p:spPr>
        <p:txBody>
          <a:bodyPr>
            <a:spAutoFit/>
          </a:bodyPr>
          <a:lstStyle/>
          <a:p>
            <a:pPr eaLnBrk="0" hangingPunct="0"/>
            <a:r>
              <a:rPr lang="en-US" sz="2400" b="0">
                <a:solidFill>
                  <a:srgbClr val="0033CC"/>
                </a:solidFill>
              </a:rPr>
              <a:t>Can be dismissed with some basic General Relativity</a:t>
            </a:r>
          </a:p>
        </p:txBody>
      </p:sp>
      <p:graphicFrame>
        <p:nvGraphicFramePr>
          <p:cNvPr id="148486" name="Object 6"/>
          <p:cNvGraphicFramePr>
            <a:graphicFrameLocks noChangeAspect="1"/>
          </p:cNvGraphicFramePr>
          <p:nvPr/>
        </p:nvGraphicFramePr>
        <p:xfrm>
          <a:off x="4191000" y="2209800"/>
          <a:ext cx="3810000" cy="701675"/>
        </p:xfrm>
        <a:graphic>
          <a:graphicData uri="http://schemas.openxmlformats.org/presentationml/2006/ole">
            <mc:AlternateContent xmlns:mc="http://schemas.openxmlformats.org/markup-compatibility/2006">
              <mc:Choice xmlns:v="urn:schemas-microsoft-com:vml" Requires="v">
                <p:oleObj spid="_x0000_s914638" name="Equation" r:id="rId4" imgW="1714320" imgH="317160" progId="Equation.3">
                  <p:embed/>
                </p:oleObj>
              </mc:Choice>
              <mc:Fallback>
                <p:oleObj name="Equation" r:id="rId4" imgW="1714320" imgH="317160" progId="Equation.3">
                  <p:embed/>
                  <p:pic>
                    <p:nvPicPr>
                      <p:cNvPr id="148486"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209800"/>
                        <a:ext cx="3810000" cy="701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8487" name="Object 7"/>
          <p:cNvGraphicFramePr>
            <a:graphicFrameLocks noChangeAspect="1"/>
          </p:cNvGraphicFramePr>
          <p:nvPr/>
        </p:nvGraphicFramePr>
        <p:xfrm>
          <a:off x="4343400" y="3894138"/>
          <a:ext cx="2227263" cy="449262"/>
        </p:xfrm>
        <a:graphic>
          <a:graphicData uri="http://schemas.openxmlformats.org/presentationml/2006/ole">
            <mc:AlternateContent xmlns:mc="http://schemas.openxmlformats.org/markup-compatibility/2006">
              <mc:Choice xmlns:v="urn:schemas-microsoft-com:vml" Requires="v">
                <p:oleObj spid="_x0000_s914639" name="Equation" r:id="rId6" imgW="1002960" imgH="203040" progId="Equation.3">
                  <p:embed/>
                </p:oleObj>
              </mc:Choice>
              <mc:Fallback>
                <p:oleObj name="Equation" r:id="rId6" imgW="1002960" imgH="203040" progId="Equation.3">
                  <p:embed/>
                  <p:pic>
                    <p:nvPicPr>
                      <p:cNvPr id="148487"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3894138"/>
                        <a:ext cx="2227263" cy="449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8488" name="Text Box 8"/>
          <p:cNvSpPr txBox="1">
            <a:spLocks noChangeArrowheads="1"/>
          </p:cNvSpPr>
          <p:nvPr/>
        </p:nvSpPr>
        <p:spPr bwMode="auto">
          <a:xfrm>
            <a:off x="6781800" y="2819400"/>
            <a:ext cx="2209800" cy="1196975"/>
          </a:xfrm>
          <a:prstGeom prst="rect">
            <a:avLst/>
          </a:prstGeom>
          <a:noFill/>
          <a:ln w="9525">
            <a:solidFill>
              <a:srgbClr val="FF0000"/>
            </a:solidFill>
            <a:miter lim="800000"/>
            <a:headEnd/>
            <a:tailEnd/>
          </a:ln>
          <a:effectLst/>
        </p:spPr>
        <p:txBody>
          <a:bodyPr>
            <a:spAutoFit/>
          </a:bodyPr>
          <a:lstStyle/>
          <a:p>
            <a:pPr algn="ctr" eaLnBrk="0" hangingPunct="0"/>
            <a:r>
              <a:rPr lang="en-US" sz="2400" b="0">
                <a:solidFill>
                  <a:srgbClr val="FF0000"/>
                </a:solidFill>
              </a:rPr>
              <a:t>much less than </a:t>
            </a:r>
          </a:p>
          <a:p>
            <a:pPr algn="ctr" eaLnBrk="0" hangingPunct="0"/>
            <a:r>
              <a:rPr lang="en-US" sz="2400" b="0">
                <a:solidFill>
                  <a:srgbClr val="FF0000"/>
                </a:solidFill>
              </a:rPr>
              <a:t>Planck length !</a:t>
            </a:r>
          </a:p>
        </p:txBody>
      </p:sp>
      <p:sp>
        <p:nvSpPr>
          <p:cNvPr id="148489" name="Text Box 9"/>
          <p:cNvSpPr txBox="1">
            <a:spLocks noChangeArrowheads="1"/>
          </p:cNvSpPr>
          <p:nvPr/>
        </p:nvSpPr>
        <p:spPr bwMode="auto">
          <a:xfrm>
            <a:off x="5257800" y="4572000"/>
            <a:ext cx="3733800" cy="1562100"/>
          </a:xfrm>
          <a:prstGeom prst="rect">
            <a:avLst/>
          </a:prstGeom>
          <a:noFill/>
          <a:ln w="9525">
            <a:solidFill>
              <a:srgbClr val="FF0000"/>
            </a:solidFill>
            <a:miter lim="800000"/>
            <a:headEnd/>
            <a:tailEnd/>
          </a:ln>
          <a:effectLst/>
        </p:spPr>
        <p:txBody>
          <a:bodyPr>
            <a:spAutoFit/>
          </a:bodyPr>
          <a:lstStyle/>
          <a:p>
            <a:pPr algn="ctr" eaLnBrk="0" hangingPunct="0"/>
            <a:r>
              <a:rPr lang="en-US" sz="2400" b="0">
                <a:solidFill>
                  <a:srgbClr val="FF0000"/>
                </a:solidFill>
              </a:rPr>
              <a:t>Even if it could form, it would evaporate by Hawking Radiation in </a:t>
            </a:r>
          </a:p>
          <a:p>
            <a:pPr algn="ctr" eaLnBrk="0" hangingPunct="0"/>
            <a:r>
              <a:rPr lang="en-US" sz="2400" b="0">
                <a:solidFill>
                  <a:srgbClr val="FF0000"/>
                </a:solidFill>
              </a:rPr>
              <a:t>10</a:t>
            </a:r>
            <a:r>
              <a:rPr lang="en-US" sz="2400" b="0" baseline="38000">
                <a:solidFill>
                  <a:srgbClr val="FF0000"/>
                </a:solidFill>
              </a:rPr>
              <a:t>-83</a:t>
            </a:r>
            <a:r>
              <a:rPr lang="en-US" sz="2400" b="0">
                <a:solidFill>
                  <a:srgbClr val="FF0000"/>
                </a:solidFill>
              </a:rPr>
              <a:t> seconds !</a:t>
            </a:r>
          </a:p>
        </p:txBody>
      </p:sp>
      <p:sp>
        <p:nvSpPr>
          <p:cNvPr id="148490" name="Rectangle 10"/>
          <p:cNvSpPr>
            <a:spLocks noGrp="1" noChangeArrowheads="1"/>
          </p:cNvSpPr>
          <p:nvPr>
            <p:ph type="title"/>
          </p:nvPr>
        </p:nvSpPr>
        <p:spPr>
          <a:xfrm>
            <a:off x="457200" y="-152400"/>
            <a:ext cx="8229600" cy="1143000"/>
          </a:xfrm>
        </p:spPr>
        <p:txBody>
          <a:bodyPr/>
          <a:lstStyle/>
          <a:p>
            <a:r>
              <a:rPr lang="en-US" sz="3600" u="sng" dirty="0"/>
              <a:t>End of the World!</a:t>
            </a:r>
          </a:p>
        </p:txBody>
      </p:sp>
    </p:spTree>
    <p:extLst>
      <p:ext uri="{BB962C8B-B14F-4D97-AF65-F5344CB8AC3E}">
        <p14:creationId xmlns:p14="http://schemas.microsoft.com/office/powerpoint/2010/main" val="22589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4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8485"/>
                                        </p:tgtEl>
                                        <p:attrNameLst>
                                          <p:attrName>style.visibility</p:attrName>
                                        </p:attrNameLst>
                                      </p:cBhvr>
                                      <p:to>
                                        <p:strVal val="visible"/>
                                      </p:to>
                                    </p:set>
                                    <p:anim calcmode="lin" valueType="num">
                                      <p:cBhvr additive="base">
                                        <p:cTn id="11" dur="500" fill="hold"/>
                                        <p:tgtEl>
                                          <p:spTgt spid="148485"/>
                                        </p:tgtEl>
                                        <p:attrNameLst>
                                          <p:attrName>ppt_x</p:attrName>
                                        </p:attrNameLst>
                                      </p:cBhvr>
                                      <p:tavLst>
                                        <p:tav tm="0">
                                          <p:val>
                                            <p:strVal val="#ppt_x"/>
                                          </p:val>
                                        </p:tav>
                                        <p:tav tm="100000">
                                          <p:val>
                                            <p:strVal val="#ppt_x"/>
                                          </p:val>
                                        </p:tav>
                                      </p:tavLst>
                                    </p:anim>
                                    <p:anim calcmode="lin" valueType="num">
                                      <p:cBhvr additive="base">
                                        <p:cTn id="12" dur="500" fill="hold"/>
                                        <p:tgtEl>
                                          <p:spTgt spid="14848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8486"/>
                                        </p:tgtEl>
                                        <p:attrNameLst>
                                          <p:attrName>style.visibility</p:attrName>
                                        </p:attrNameLst>
                                      </p:cBhvr>
                                      <p:to>
                                        <p:strVal val="visible"/>
                                      </p:to>
                                    </p:set>
                                    <p:anim calcmode="lin" valueType="num">
                                      <p:cBhvr additive="base">
                                        <p:cTn id="15" dur="500" fill="hold"/>
                                        <p:tgtEl>
                                          <p:spTgt spid="148486"/>
                                        </p:tgtEl>
                                        <p:attrNameLst>
                                          <p:attrName>ppt_x</p:attrName>
                                        </p:attrNameLst>
                                      </p:cBhvr>
                                      <p:tavLst>
                                        <p:tav tm="0">
                                          <p:val>
                                            <p:strVal val="#ppt_x"/>
                                          </p:val>
                                        </p:tav>
                                        <p:tav tm="100000">
                                          <p:val>
                                            <p:strVal val="#ppt_x"/>
                                          </p:val>
                                        </p:tav>
                                      </p:tavLst>
                                    </p:anim>
                                    <p:anim calcmode="lin" valueType="num">
                                      <p:cBhvr additive="base">
                                        <p:cTn id="16" dur="500" fill="hold"/>
                                        <p:tgtEl>
                                          <p:spTgt spid="14848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8487"/>
                                        </p:tgtEl>
                                        <p:attrNameLst>
                                          <p:attrName>style.visibility</p:attrName>
                                        </p:attrNameLst>
                                      </p:cBhvr>
                                      <p:to>
                                        <p:strVal val="visible"/>
                                      </p:to>
                                    </p:set>
                                    <p:anim calcmode="lin" valueType="num">
                                      <p:cBhvr additive="base">
                                        <p:cTn id="19" dur="500" fill="hold"/>
                                        <p:tgtEl>
                                          <p:spTgt spid="148487"/>
                                        </p:tgtEl>
                                        <p:attrNameLst>
                                          <p:attrName>ppt_x</p:attrName>
                                        </p:attrNameLst>
                                      </p:cBhvr>
                                      <p:tavLst>
                                        <p:tav tm="0">
                                          <p:val>
                                            <p:strVal val="#ppt_x"/>
                                          </p:val>
                                        </p:tav>
                                        <p:tav tm="100000">
                                          <p:val>
                                            <p:strVal val="#ppt_x"/>
                                          </p:val>
                                        </p:tav>
                                      </p:tavLst>
                                    </p:anim>
                                    <p:anim calcmode="lin" valueType="num">
                                      <p:cBhvr additive="base">
                                        <p:cTn id="20" dur="500" fill="hold"/>
                                        <p:tgtEl>
                                          <p:spTgt spid="14848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8488"/>
                                        </p:tgtEl>
                                        <p:attrNameLst>
                                          <p:attrName>style.visibility</p:attrName>
                                        </p:attrNameLst>
                                      </p:cBhvr>
                                      <p:to>
                                        <p:strVal val="visible"/>
                                      </p:to>
                                    </p:set>
                                    <p:anim calcmode="lin" valueType="num">
                                      <p:cBhvr additive="base">
                                        <p:cTn id="23" dur="500" fill="hold"/>
                                        <p:tgtEl>
                                          <p:spTgt spid="148488"/>
                                        </p:tgtEl>
                                        <p:attrNameLst>
                                          <p:attrName>ppt_x</p:attrName>
                                        </p:attrNameLst>
                                      </p:cBhvr>
                                      <p:tavLst>
                                        <p:tav tm="0">
                                          <p:val>
                                            <p:strVal val="#ppt_x"/>
                                          </p:val>
                                        </p:tav>
                                        <p:tav tm="100000">
                                          <p:val>
                                            <p:strVal val="#ppt_x"/>
                                          </p:val>
                                        </p:tav>
                                      </p:tavLst>
                                    </p:anim>
                                    <p:anim calcmode="lin" valueType="num">
                                      <p:cBhvr additive="base">
                                        <p:cTn id="24" dur="500" fill="hold"/>
                                        <p:tgtEl>
                                          <p:spTgt spid="14848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8489"/>
                                        </p:tgtEl>
                                        <p:attrNameLst>
                                          <p:attrName>style.visibility</p:attrName>
                                        </p:attrNameLst>
                                      </p:cBhvr>
                                      <p:to>
                                        <p:strVal val="visible"/>
                                      </p:to>
                                    </p:set>
                                    <p:anim calcmode="lin" valueType="num">
                                      <p:cBhvr additive="base">
                                        <p:cTn id="27" dur="500" fill="hold"/>
                                        <p:tgtEl>
                                          <p:spTgt spid="148489"/>
                                        </p:tgtEl>
                                        <p:attrNameLst>
                                          <p:attrName>ppt_x</p:attrName>
                                        </p:attrNameLst>
                                      </p:cBhvr>
                                      <p:tavLst>
                                        <p:tav tm="0">
                                          <p:val>
                                            <p:strVal val="#ppt_x"/>
                                          </p:val>
                                        </p:tav>
                                        <p:tav tm="100000">
                                          <p:val>
                                            <p:strVal val="#ppt_x"/>
                                          </p:val>
                                        </p:tav>
                                      </p:tavLst>
                                    </p:anim>
                                    <p:anim calcmode="lin" valueType="num">
                                      <p:cBhvr additive="base">
                                        <p:cTn id="28" dur="500" fill="hold"/>
                                        <p:tgtEl>
                                          <p:spTgt spid="1484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5" grpId="0"/>
      <p:bldP spid="148488" grpId="0" animBg="1"/>
      <p:bldP spid="148489"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12"/>
          </p:nvPr>
        </p:nvSpPr>
        <p:spPr/>
        <p:txBody>
          <a:bodyPr/>
          <a:lstStyle/>
          <a:p>
            <a:fld id="{F9BDB3AE-BC98-491D-9668-F347689550AF}" type="slidenum">
              <a:rPr lang="en-US"/>
              <a:pPr/>
              <a:t>133</a:t>
            </a:fld>
            <a:endParaRPr lang="en-US"/>
          </a:p>
        </p:txBody>
      </p:sp>
      <p:sp>
        <p:nvSpPr>
          <p:cNvPr id="257028" name="Rectangle 4"/>
          <p:cNvSpPr>
            <a:spLocks noGrp="1" noChangeArrowheads="1"/>
          </p:cNvSpPr>
          <p:nvPr>
            <p:ph type="title"/>
          </p:nvPr>
        </p:nvSpPr>
        <p:spPr>
          <a:xfrm>
            <a:off x="457200" y="-304800"/>
            <a:ext cx="8229600" cy="1143000"/>
          </a:xfrm>
        </p:spPr>
        <p:txBody>
          <a:bodyPr/>
          <a:lstStyle/>
          <a:p>
            <a:r>
              <a:rPr lang="en-US" sz="2800" u="sng" dirty="0"/>
              <a:t>Start with Simpler System</a:t>
            </a:r>
          </a:p>
        </p:txBody>
      </p:sp>
      <p:grpSp>
        <p:nvGrpSpPr>
          <p:cNvPr id="257029" name="Group 5"/>
          <p:cNvGrpSpPr>
            <a:grpSpLocks/>
          </p:cNvGrpSpPr>
          <p:nvPr/>
        </p:nvGrpSpPr>
        <p:grpSpPr bwMode="auto">
          <a:xfrm>
            <a:off x="1066800" y="609601"/>
            <a:ext cx="7239000" cy="5635624"/>
            <a:chOff x="3024" y="1824"/>
            <a:chExt cx="2208" cy="2256"/>
          </a:xfrm>
        </p:grpSpPr>
        <p:pic>
          <p:nvPicPr>
            <p:cNvPr id="257030" name="Picture 6" descr="opal_jets"/>
            <p:cNvPicPr>
              <a:picLocks noChangeAspect="1" noChangeArrowheads="1"/>
            </p:cNvPicPr>
            <p:nvPr/>
          </p:nvPicPr>
          <p:blipFill>
            <a:blip r:embed="rId2" cstate="print"/>
            <a:srcRect/>
            <a:stretch>
              <a:fillRect/>
            </a:stretch>
          </p:blipFill>
          <p:spPr bwMode="auto">
            <a:xfrm>
              <a:off x="3024" y="2016"/>
              <a:ext cx="2208" cy="2064"/>
            </a:xfrm>
            <a:prstGeom prst="rect">
              <a:avLst/>
            </a:prstGeom>
            <a:noFill/>
          </p:spPr>
        </p:pic>
        <p:sp>
          <p:nvSpPr>
            <p:cNvPr id="257031" name="Rectangle 7"/>
            <p:cNvSpPr>
              <a:spLocks noChangeArrowheads="1"/>
            </p:cNvSpPr>
            <p:nvPr/>
          </p:nvSpPr>
          <p:spPr bwMode="auto">
            <a:xfrm>
              <a:off x="3024" y="1824"/>
              <a:ext cx="2208" cy="2256"/>
            </a:xfrm>
            <a:prstGeom prst="rect">
              <a:avLst/>
            </a:prstGeom>
            <a:noFill/>
            <a:ln w="9525">
              <a:solidFill>
                <a:srgbClr val="003300"/>
              </a:solidFill>
              <a:miter lim="800000"/>
              <a:headEnd/>
              <a:tailEnd/>
            </a:ln>
            <a:effectLst/>
          </p:spPr>
          <p:txBody>
            <a:bodyPr wrap="none" anchor="ctr"/>
            <a:lstStyle/>
            <a:p>
              <a:endParaRPr lang="en-US"/>
            </a:p>
          </p:txBody>
        </p:sp>
        <p:sp>
          <p:nvSpPr>
            <p:cNvPr id="257032" name="Text Box 8"/>
            <p:cNvSpPr txBox="1">
              <a:spLocks noChangeArrowheads="1"/>
            </p:cNvSpPr>
            <p:nvPr/>
          </p:nvSpPr>
          <p:spPr bwMode="auto">
            <a:xfrm>
              <a:off x="3744" y="1841"/>
              <a:ext cx="837" cy="178"/>
            </a:xfrm>
            <a:prstGeom prst="rect">
              <a:avLst/>
            </a:prstGeom>
            <a:noFill/>
            <a:ln w="9525">
              <a:noFill/>
              <a:miter lim="800000"/>
              <a:headEnd/>
              <a:tailEnd/>
            </a:ln>
            <a:effectLst/>
          </p:spPr>
          <p:txBody>
            <a:bodyPr wrap="none" anchor="ctr">
              <a:spAutoFit/>
            </a:bodyPr>
            <a:lstStyle/>
            <a:p>
              <a:pPr algn="ctr" eaLnBrk="0" hangingPunct="0"/>
              <a:r>
                <a:rPr lang="en-US" sz="1600" b="0"/>
                <a:t>OPAL Event Display</a:t>
              </a:r>
            </a:p>
          </p:txBody>
        </p:sp>
      </p:grpSp>
      <p:sp>
        <p:nvSpPr>
          <p:cNvPr id="257033" name="Text Box 9"/>
          <p:cNvSpPr txBox="1">
            <a:spLocks noChangeArrowheads="1"/>
          </p:cNvSpPr>
          <p:nvPr/>
        </p:nvSpPr>
        <p:spPr bwMode="auto">
          <a:xfrm>
            <a:off x="2133600" y="6338888"/>
            <a:ext cx="4857750" cy="519112"/>
          </a:xfrm>
          <a:prstGeom prst="rect">
            <a:avLst/>
          </a:prstGeom>
          <a:noFill/>
          <a:ln w="9525">
            <a:noFill/>
            <a:miter lim="800000"/>
            <a:headEnd/>
            <a:tailEnd/>
          </a:ln>
          <a:effectLst/>
        </p:spPr>
        <p:txBody>
          <a:bodyPr wrap="none">
            <a:spAutoFit/>
          </a:bodyPr>
          <a:lstStyle/>
          <a:p>
            <a:r>
              <a:rPr lang="en-US" sz="2800" b="0"/>
              <a:t>Electron-Positron Annihilation</a:t>
            </a:r>
          </a:p>
        </p:txBody>
      </p:sp>
    </p:spTree>
    <p:extLst>
      <p:ext uri="{BB962C8B-B14F-4D97-AF65-F5344CB8AC3E}">
        <p14:creationId xmlns:p14="http://schemas.microsoft.com/office/powerpoint/2010/main" val="329909094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3"/>
          <p:cNvSpPr>
            <a:spLocks noGrp="1"/>
          </p:cNvSpPr>
          <p:nvPr>
            <p:ph type="sldNum" sz="quarter" idx="12"/>
          </p:nvPr>
        </p:nvSpPr>
        <p:spPr>
          <a:xfrm>
            <a:off x="6858000" y="6305550"/>
            <a:ext cx="2133600" cy="476250"/>
          </a:xfrm>
        </p:spPr>
        <p:txBody>
          <a:bodyPr/>
          <a:lstStyle/>
          <a:p>
            <a:fld id="{934EEC11-3AD8-4090-9186-D4296FBC52BB}" type="slidenum">
              <a:rPr lang="en-US"/>
              <a:pPr/>
              <a:t>134</a:t>
            </a:fld>
            <a:endParaRPr lang="en-US"/>
          </a:p>
        </p:txBody>
      </p:sp>
      <p:grpSp>
        <p:nvGrpSpPr>
          <p:cNvPr id="260099" name="Group 3"/>
          <p:cNvGrpSpPr>
            <a:grpSpLocks/>
          </p:cNvGrpSpPr>
          <p:nvPr/>
        </p:nvGrpSpPr>
        <p:grpSpPr bwMode="auto">
          <a:xfrm>
            <a:off x="4038600" y="3071813"/>
            <a:ext cx="4929188" cy="3617912"/>
            <a:chOff x="2208" y="1728"/>
            <a:chExt cx="3105" cy="2279"/>
          </a:xfrm>
        </p:grpSpPr>
        <p:pic>
          <p:nvPicPr>
            <p:cNvPr id="260100" name="Picture 4" descr="ntot_epem"/>
            <p:cNvPicPr>
              <a:picLocks noChangeAspect="1" noChangeArrowheads="1"/>
            </p:cNvPicPr>
            <p:nvPr/>
          </p:nvPicPr>
          <p:blipFill>
            <a:blip r:embed="rId3" cstate="print"/>
            <a:srcRect l="1877" t="4839" r="1877" b="6129"/>
            <a:stretch>
              <a:fillRect/>
            </a:stretch>
          </p:blipFill>
          <p:spPr bwMode="auto">
            <a:xfrm>
              <a:off x="2208" y="1728"/>
              <a:ext cx="3105" cy="2279"/>
            </a:xfrm>
            <a:prstGeom prst="rect">
              <a:avLst/>
            </a:prstGeom>
            <a:noFill/>
          </p:spPr>
        </p:pic>
        <p:grpSp>
          <p:nvGrpSpPr>
            <p:cNvPr id="260101" name="Group 5"/>
            <p:cNvGrpSpPr>
              <a:grpSpLocks/>
            </p:cNvGrpSpPr>
            <p:nvPr/>
          </p:nvGrpSpPr>
          <p:grpSpPr bwMode="auto">
            <a:xfrm>
              <a:off x="2592" y="1824"/>
              <a:ext cx="1344" cy="411"/>
              <a:chOff x="3135" y="2256"/>
              <a:chExt cx="1665" cy="637"/>
            </a:xfrm>
          </p:grpSpPr>
          <p:sp>
            <p:nvSpPr>
              <p:cNvPr id="260102" name="Text Box 6"/>
              <p:cNvSpPr txBox="1">
                <a:spLocks noChangeArrowheads="1"/>
              </p:cNvSpPr>
              <p:nvPr/>
            </p:nvSpPr>
            <p:spPr bwMode="auto">
              <a:xfrm>
                <a:off x="3349" y="2565"/>
                <a:ext cx="1203" cy="328"/>
              </a:xfrm>
              <a:prstGeom prst="rect">
                <a:avLst/>
              </a:prstGeom>
              <a:noFill/>
              <a:ln w="9525">
                <a:noFill/>
                <a:miter lim="800000"/>
                <a:headEnd/>
                <a:tailEnd/>
              </a:ln>
              <a:effectLst/>
            </p:spPr>
            <p:txBody>
              <a:bodyPr wrap="none">
                <a:spAutoFit/>
              </a:bodyPr>
              <a:lstStyle/>
              <a:p>
                <a:pPr algn="ctr"/>
                <a:r>
                  <a:rPr lang="en-US" sz="1600"/>
                  <a:t>(Mueller 1983)</a:t>
                </a:r>
              </a:p>
            </p:txBody>
          </p:sp>
          <p:graphicFrame>
            <p:nvGraphicFramePr>
              <p:cNvPr id="260103" name="Object 7"/>
              <p:cNvGraphicFramePr>
                <a:graphicFrameLocks noChangeAspect="1"/>
              </p:cNvGraphicFramePr>
              <p:nvPr/>
            </p:nvGraphicFramePr>
            <p:xfrm>
              <a:off x="3135" y="2256"/>
              <a:ext cx="1665" cy="292"/>
            </p:xfrm>
            <a:graphic>
              <a:graphicData uri="http://schemas.openxmlformats.org/presentationml/2006/ole">
                <mc:AlternateContent xmlns:mc="http://schemas.openxmlformats.org/markup-compatibility/2006">
                  <mc:Choice xmlns:v="urn:schemas-microsoft-com:vml" Requires="v">
                    <p:oleObj spid="_x0000_s915560" name="Equation" r:id="rId4" imgW="1523880" imgH="266400" progId="Equation.3">
                      <p:embed/>
                    </p:oleObj>
                  </mc:Choice>
                  <mc:Fallback>
                    <p:oleObj name="Equation" r:id="rId4" imgW="1523880" imgH="266400" progId="Equation.3">
                      <p:embed/>
                      <p:pic>
                        <p:nvPicPr>
                          <p:cNvPr id="260103"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5" y="2256"/>
                            <a:ext cx="1665" cy="292"/>
                          </a:xfrm>
                          <a:prstGeom prst="rect">
                            <a:avLst/>
                          </a:prstGeom>
                          <a:solidFill>
                            <a:srgbClr val="FFCCFF"/>
                          </a:solidFill>
                        </p:spPr>
                      </p:pic>
                    </p:oleObj>
                  </mc:Fallback>
                </mc:AlternateContent>
              </a:graphicData>
            </a:graphic>
          </p:graphicFrame>
        </p:grpSp>
      </p:grpSp>
      <p:sp>
        <p:nvSpPr>
          <p:cNvPr id="260104" name="Line 8"/>
          <p:cNvSpPr>
            <a:spLocks noChangeShapeType="1"/>
          </p:cNvSpPr>
          <p:nvPr/>
        </p:nvSpPr>
        <p:spPr bwMode="auto">
          <a:xfrm>
            <a:off x="1139825" y="2368550"/>
            <a:ext cx="838200" cy="0"/>
          </a:xfrm>
          <a:prstGeom prst="line">
            <a:avLst/>
          </a:prstGeom>
          <a:noFill/>
          <a:ln w="28575">
            <a:solidFill>
              <a:schemeClr val="tx1"/>
            </a:solidFill>
            <a:round/>
            <a:headEnd/>
            <a:tailEnd type="triangle" w="med" len="med"/>
          </a:ln>
          <a:effectLst/>
        </p:spPr>
        <p:txBody>
          <a:bodyPr anchor="ctr"/>
          <a:lstStyle/>
          <a:p>
            <a:endParaRPr lang="en-US"/>
          </a:p>
        </p:txBody>
      </p:sp>
      <p:sp>
        <p:nvSpPr>
          <p:cNvPr id="260105" name="Line 9"/>
          <p:cNvSpPr>
            <a:spLocks noChangeShapeType="1"/>
          </p:cNvSpPr>
          <p:nvPr/>
        </p:nvSpPr>
        <p:spPr bwMode="auto">
          <a:xfrm>
            <a:off x="1978025" y="2368550"/>
            <a:ext cx="838200" cy="0"/>
          </a:xfrm>
          <a:prstGeom prst="line">
            <a:avLst/>
          </a:prstGeom>
          <a:noFill/>
          <a:ln w="28575">
            <a:solidFill>
              <a:schemeClr val="tx1"/>
            </a:solidFill>
            <a:round/>
            <a:headEnd type="triangle" w="med" len="med"/>
            <a:tailEnd/>
          </a:ln>
          <a:effectLst/>
        </p:spPr>
        <p:txBody>
          <a:bodyPr anchor="ctr"/>
          <a:lstStyle/>
          <a:p>
            <a:endParaRPr lang="en-US"/>
          </a:p>
        </p:txBody>
      </p:sp>
      <p:sp>
        <p:nvSpPr>
          <p:cNvPr id="260106" name="Text Box 10"/>
          <p:cNvSpPr txBox="1">
            <a:spLocks noChangeArrowheads="1"/>
          </p:cNvSpPr>
          <p:nvPr/>
        </p:nvSpPr>
        <p:spPr bwMode="auto">
          <a:xfrm>
            <a:off x="838200" y="2189163"/>
            <a:ext cx="377825" cy="336550"/>
          </a:xfrm>
          <a:prstGeom prst="rect">
            <a:avLst/>
          </a:prstGeom>
          <a:noFill/>
          <a:ln w="9525">
            <a:noFill/>
            <a:miter lim="800000"/>
            <a:headEnd/>
            <a:tailEnd/>
          </a:ln>
          <a:effectLst/>
        </p:spPr>
        <p:txBody>
          <a:bodyPr wrap="none">
            <a:spAutoFit/>
          </a:bodyPr>
          <a:lstStyle/>
          <a:p>
            <a:pPr algn="ctr" eaLnBrk="0" hangingPunct="0"/>
            <a:r>
              <a:rPr lang="en-US" sz="1600" b="0"/>
              <a:t>e</a:t>
            </a:r>
            <a:r>
              <a:rPr lang="en-US" sz="1600" b="0" baseline="30000"/>
              <a:t>+</a:t>
            </a:r>
          </a:p>
        </p:txBody>
      </p:sp>
      <p:sp>
        <p:nvSpPr>
          <p:cNvPr id="260107" name="Text Box 11"/>
          <p:cNvSpPr txBox="1">
            <a:spLocks noChangeArrowheads="1"/>
          </p:cNvSpPr>
          <p:nvPr/>
        </p:nvSpPr>
        <p:spPr bwMode="auto">
          <a:xfrm>
            <a:off x="2778125" y="2184400"/>
            <a:ext cx="342900" cy="336550"/>
          </a:xfrm>
          <a:prstGeom prst="rect">
            <a:avLst/>
          </a:prstGeom>
          <a:noFill/>
          <a:ln w="9525">
            <a:noFill/>
            <a:miter lim="800000"/>
            <a:headEnd/>
            <a:tailEnd/>
          </a:ln>
          <a:effectLst/>
        </p:spPr>
        <p:txBody>
          <a:bodyPr wrap="none">
            <a:spAutoFit/>
          </a:bodyPr>
          <a:lstStyle/>
          <a:p>
            <a:pPr algn="ctr" eaLnBrk="0" hangingPunct="0"/>
            <a:r>
              <a:rPr lang="en-US" sz="1600" b="0"/>
              <a:t>e</a:t>
            </a:r>
            <a:r>
              <a:rPr lang="en-US" sz="1600" b="0" baseline="30000"/>
              <a:t>-</a:t>
            </a:r>
          </a:p>
        </p:txBody>
      </p:sp>
      <p:sp>
        <p:nvSpPr>
          <p:cNvPr id="260108" name="Line 12"/>
          <p:cNvSpPr>
            <a:spLocks noChangeShapeType="1"/>
          </p:cNvSpPr>
          <p:nvPr/>
        </p:nvSpPr>
        <p:spPr bwMode="auto">
          <a:xfrm flipV="1">
            <a:off x="1978025" y="1377950"/>
            <a:ext cx="609600" cy="990600"/>
          </a:xfrm>
          <a:prstGeom prst="line">
            <a:avLst/>
          </a:prstGeom>
          <a:noFill/>
          <a:ln w="28575">
            <a:solidFill>
              <a:srgbClr val="FF0000"/>
            </a:solidFill>
            <a:round/>
            <a:headEnd/>
            <a:tailEnd type="triangle" w="med" len="med"/>
          </a:ln>
          <a:effectLst/>
        </p:spPr>
        <p:txBody>
          <a:bodyPr anchor="ctr"/>
          <a:lstStyle/>
          <a:p>
            <a:endParaRPr lang="en-US"/>
          </a:p>
        </p:txBody>
      </p:sp>
      <p:sp>
        <p:nvSpPr>
          <p:cNvPr id="260109" name="Line 13"/>
          <p:cNvSpPr>
            <a:spLocks noChangeShapeType="1"/>
          </p:cNvSpPr>
          <p:nvPr/>
        </p:nvSpPr>
        <p:spPr bwMode="auto">
          <a:xfrm flipH="1">
            <a:off x="1368425" y="2368550"/>
            <a:ext cx="609600" cy="990600"/>
          </a:xfrm>
          <a:prstGeom prst="line">
            <a:avLst/>
          </a:prstGeom>
          <a:noFill/>
          <a:ln w="28575">
            <a:solidFill>
              <a:srgbClr val="FF0000"/>
            </a:solidFill>
            <a:round/>
            <a:headEnd/>
            <a:tailEnd type="triangle" w="med" len="med"/>
          </a:ln>
          <a:effectLst/>
        </p:spPr>
        <p:txBody>
          <a:bodyPr anchor="ctr"/>
          <a:lstStyle/>
          <a:p>
            <a:endParaRPr lang="en-US"/>
          </a:p>
        </p:txBody>
      </p:sp>
      <p:sp>
        <p:nvSpPr>
          <p:cNvPr id="260110" name="Text Box 14"/>
          <p:cNvSpPr txBox="1">
            <a:spLocks noChangeArrowheads="1"/>
          </p:cNvSpPr>
          <p:nvPr/>
        </p:nvSpPr>
        <p:spPr bwMode="auto">
          <a:xfrm>
            <a:off x="1063625" y="3359150"/>
            <a:ext cx="296863" cy="336550"/>
          </a:xfrm>
          <a:prstGeom prst="rect">
            <a:avLst/>
          </a:prstGeom>
          <a:noFill/>
          <a:ln w="9525">
            <a:noFill/>
            <a:miter lim="800000"/>
            <a:headEnd/>
            <a:tailEnd/>
          </a:ln>
          <a:effectLst/>
        </p:spPr>
        <p:txBody>
          <a:bodyPr wrap="none">
            <a:spAutoFit/>
          </a:bodyPr>
          <a:lstStyle/>
          <a:p>
            <a:pPr algn="ctr" eaLnBrk="0" hangingPunct="0"/>
            <a:r>
              <a:rPr lang="en-US" sz="1600" b="0"/>
              <a:t>q</a:t>
            </a:r>
            <a:endParaRPr lang="en-US" sz="1600" b="0" baseline="30000"/>
          </a:p>
        </p:txBody>
      </p:sp>
      <p:sp>
        <p:nvSpPr>
          <p:cNvPr id="260111" name="Text Box 15"/>
          <p:cNvSpPr txBox="1">
            <a:spLocks noChangeArrowheads="1"/>
          </p:cNvSpPr>
          <p:nvPr/>
        </p:nvSpPr>
        <p:spPr bwMode="auto">
          <a:xfrm>
            <a:off x="2587625" y="1301750"/>
            <a:ext cx="296863" cy="336550"/>
          </a:xfrm>
          <a:prstGeom prst="rect">
            <a:avLst/>
          </a:prstGeom>
          <a:noFill/>
          <a:ln w="9525">
            <a:noFill/>
            <a:miter lim="800000"/>
            <a:headEnd/>
            <a:tailEnd/>
          </a:ln>
          <a:effectLst/>
        </p:spPr>
        <p:txBody>
          <a:bodyPr wrap="none">
            <a:spAutoFit/>
          </a:bodyPr>
          <a:lstStyle/>
          <a:p>
            <a:pPr algn="ctr" eaLnBrk="0" hangingPunct="0"/>
            <a:r>
              <a:rPr lang="en-US" sz="1600" b="0"/>
              <a:t>q</a:t>
            </a:r>
            <a:endParaRPr lang="en-US" sz="1600" b="0" baseline="30000"/>
          </a:p>
        </p:txBody>
      </p:sp>
      <p:sp>
        <p:nvSpPr>
          <p:cNvPr id="260112" name="Line 16"/>
          <p:cNvSpPr>
            <a:spLocks noChangeShapeType="1"/>
          </p:cNvSpPr>
          <p:nvPr/>
        </p:nvSpPr>
        <p:spPr bwMode="auto">
          <a:xfrm>
            <a:off x="1139825" y="3435350"/>
            <a:ext cx="152400" cy="0"/>
          </a:xfrm>
          <a:prstGeom prst="line">
            <a:avLst/>
          </a:prstGeom>
          <a:noFill/>
          <a:ln w="9525">
            <a:solidFill>
              <a:schemeClr val="tx1"/>
            </a:solidFill>
            <a:round/>
            <a:headEnd/>
            <a:tailEnd/>
          </a:ln>
          <a:effectLst/>
        </p:spPr>
        <p:txBody>
          <a:bodyPr anchor="ctr"/>
          <a:lstStyle/>
          <a:p>
            <a:endParaRPr lang="en-US"/>
          </a:p>
        </p:txBody>
      </p:sp>
      <p:sp>
        <p:nvSpPr>
          <p:cNvPr id="260113" name="Freeform 17"/>
          <p:cNvSpPr>
            <a:spLocks/>
          </p:cNvSpPr>
          <p:nvPr/>
        </p:nvSpPr>
        <p:spPr bwMode="auto">
          <a:xfrm>
            <a:off x="2049463" y="1911350"/>
            <a:ext cx="74612" cy="304800"/>
          </a:xfrm>
          <a:custGeom>
            <a:avLst/>
            <a:gdLst/>
            <a:ahLst/>
            <a:cxnLst>
              <a:cxn ang="0">
                <a:pos x="0" y="11"/>
              </a:cxn>
              <a:cxn ang="0">
                <a:pos x="80" y="11"/>
              </a:cxn>
              <a:cxn ang="0">
                <a:pos x="16" y="75"/>
              </a:cxn>
              <a:cxn ang="0">
                <a:pos x="104" y="75"/>
              </a:cxn>
              <a:cxn ang="0">
                <a:pos x="48" y="131"/>
              </a:cxn>
              <a:cxn ang="0">
                <a:pos x="96" y="13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chemeClr val="tx1"/>
            </a:solidFill>
            <a:round/>
            <a:headEnd/>
            <a:tailEnd/>
          </a:ln>
          <a:effectLst/>
        </p:spPr>
        <p:txBody>
          <a:bodyPr wrap="none" anchor="ctr"/>
          <a:lstStyle/>
          <a:p>
            <a:endParaRPr lang="en-US"/>
          </a:p>
        </p:txBody>
      </p:sp>
      <p:sp>
        <p:nvSpPr>
          <p:cNvPr id="260114" name="Freeform 18"/>
          <p:cNvSpPr>
            <a:spLocks/>
          </p:cNvSpPr>
          <p:nvPr/>
        </p:nvSpPr>
        <p:spPr bwMode="auto">
          <a:xfrm flipH="1">
            <a:off x="2206625" y="1835150"/>
            <a:ext cx="304800" cy="228600"/>
          </a:xfrm>
          <a:custGeom>
            <a:avLst/>
            <a:gdLst/>
            <a:ahLst/>
            <a:cxnLst>
              <a:cxn ang="0">
                <a:pos x="0" y="11"/>
              </a:cxn>
              <a:cxn ang="0">
                <a:pos x="80" y="11"/>
              </a:cxn>
              <a:cxn ang="0">
                <a:pos x="16" y="75"/>
              </a:cxn>
              <a:cxn ang="0">
                <a:pos x="104" y="75"/>
              </a:cxn>
              <a:cxn ang="0">
                <a:pos x="48" y="131"/>
              </a:cxn>
              <a:cxn ang="0">
                <a:pos x="96" y="13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chemeClr val="tx1"/>
            </a:solidFill>
            <a:round/>
            <a:headEnd/>
            <a:tailEnd/>
          </a:ln>
          <a:effectLst/>
        </p:spPr>
        <p:txBody>
          <a:bodyPr wrap="none" anchor="ctr"/>
          <a:lstStyle/>
          <a:p>
            <a:endParaRPr lang="en-US"/>
          </a:p>
        </p:txBody>
      </p:sp>
      <p:sp>
        <p:nvSpPr>
          <p:cNvPr id="260115" name="Freeform 19"/>
          <p:cNvSpPr>
            <a:spLocks/>
          </p:cNvSpPr>
          <p:nvPr/>
        </p:nvSpPr>
        <p:spPr bwMode="auto">
          <a:xfrm>
            <a:off x="2282825" y="1454150"/>
            <a:ext cx="146050" cy="304800"/>
          </a:xfrm>
          <a:custGeom>
            <a:avLst/>
            <a:gdLst/>
            <a:ahLst/>
            <a:cxnLst>
              <a:cxn ang="0">
                <a:pos x="0" y="11"/>
              </a:cxn>
              <a:cxn ang="0">
                <a:pos x="80" y="11"/>
              </a:cxn>
              <a:cxn ang="0">
                <a:pos x="16" y="75"/>
              </a:cxn>
              <a:cxn ang="0">
                <a:pos x="104" y="75"/>
              </a:cxn>
              <a:cxn ang="0">
                <a:pos x="48" y="131"/>
              </a:cxn>
              <a:cxn ang="0">
                <a:pos x="96" y="13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chemeClr val="tx1"/>
            </a:solidFill>
            <a:round/>
            <a:headEnd/>
            <a:tailEnd/>
          </a:ln>
          <a:effectLst/>
        </p:spPr>
        <p:txBody>
          <a:bodyPr wrap="none" anchor="ctr"/>
          <a:lstStyle/>
          <a:p>
            <a:endParaRPr lang="en-US"/>
          </a:p>
        </p:txBody>
      </p:sp>
      <p:sp>
        <p:nvSpPr>
          <p:cNvPr id="260116" name="Line 20"/>
          <p:cNvSpPr>
            <a:spLocks noChangeShapeType="1"/>
          </p:cNvSpPr>
          <p:nvPr/>
        </p:nvSpPr>
        <p:spPr bwMode="auto">
          <a:xfrm flipV="1">
            <a:off x="2054225" y="1606550"/>
            <a:ext cx="3175" cy="304800"/>
          </a:xfrm>
          <a:prstGeom prst="line">
            <a:avLst/>
          </a:prstGeom>
          <a:noFill/>
          <a:ln w="19050">
            <a:solidFill>
              <a:schemeClr val="accent2"/>
            </a:solidFill>
            <a:round/>
            <a:headEnd/>
            <a:tailEnd/>
          </a:ln>
          <a:effectLst/>
        </p:spPr>
        <p:txBody>
          <a:bodyPr anchor="ctr"/>
          <a:lstStyle/>
          <a:p>
            <a:endParaRPr lang="en-US"/>
          </a:p>
        </p:txBody>
      </p:sp>
      <p:sp>
        <p:nvSpPr>
          <p:cNvPr id="260117" name="Line 21"/>
          <p:cNvSpPr>
            <a:spLocks noChangeShapeType="1"/>
          </p:cNvSpPr>
          <p:nvPr/>
        </p:nvSpPr>
        <p:spPr bwMode="auto">
          <a:xfrm flipV="1">
            <a:off x="2054225" y="1530350"/>
            <a:ext cx="155575" cy="381000"/>
          </a:xfrm>
          <a:prstGeom prst="line">
            <a:avLst/>
          </a:prstGeom>
          <a:noFill/>
          <a:ln w="19050">
            <a:solidFill>
              <a:schemeClr val="accent2"/>
            </a:solidFill>
            <a:round/>
            <a:headEnd/>
            <a:tailEnd/>
          </a:ln>
          <a:effectLst/>
        </p:spPr>
        <p:txBody>
          <a:bodyPr anchor="ctr"/>
          <a:lstStyle/>
          <a:p>
            <a:endParaRPr lang="en-US"/>
          </a:p>
        </p:txBody>
      </p:sp>
      <p:sp>
        <p:nvSpPr>
          <p:cNvPr id="260118" name="Line 22"/>
          <p:cNvSpPr>
            <a:spLocks noChangeShapeType="1"/>
          </p:cNvSpPr>
          <p:nvPr/>
        </p:nvSpPr>
        <p:spPr bwMode="auto">
          <a:xfrm flipV="1">
            <a:off x="2282825" y="1225550"/>
            <a:ext cx="76200" cy="228600"/>
          </a:xfrm>
          <a:prstGeom prst="line">
            <a:avLst/>
          </a:prstGeom>
          <a:noFill/>
          <a:ln w="19050">
            <a:solidFill>
              <a:schemeClr val="accent2"/>
            </a:solidFill>
            <a:round/>
            <a:headEnd/>
            <a:tailEnd/>
          </a:ln>
          <a:effectLst/>
        </p:spPr>
        <p:txBody>
          <a:bodyPr anchor="ctr"/>
          <a:lstStyle/>
          <a:p>
            <a:endParaRPr lang="en-US"/>
          </a:p>
        </p:txBody>
      </p:sp>
      <p:sp>
        <p:nvSpPr>
          <p:cNvPr id="260119" name="Line 23"/>
          <p:cNvSpPr>
            <a:spLocks noChangeShapeType="1"/>
          </p:cNvSpPr>
          <p:nvPr/>
        </p:nvSpPr>
        <p:spPr bwMode="auto">
          <a:xfrm flipV="1">
            <a:off x="2511425" y="1606550"/>
            <a:ext cx="79375" cy="228600"/>
          </a:xfrm>
          <a:prstGeom prst="line">
            <a:avLst/>
          </a:prstGeom>
          <a:noFill/>
          <a:ln w="19050">
            <a:solidFill>
              <a:schemeClr val="accent2"/>
            </a:solidFill>
            <a:round/>
            <a:headEnd/>
            <a:tailEnd/>
          </a:ln>
          <a:effectLst/>
        </p:spPr>
        <p:txBody>
          <a:bodyPr anchor="ctr"/>
          <a:lstStyle/>
          <a:p>
            <a:endParaRPr lang="en-US"/>
          </a:p>
        </p:txBody>
      </p:sp>
      <p:sp>
        <p:nvSpPr>
          <p:cNvPr id="260120" name="Line 24"/>
          <p:cNvSpPr>
            <a:spLocks noChangeShapeType="1"/>
          </p:cNvSpPr>
          <p:nvPr/>
        </p:nvSpPr>
        <p:spPr bwMode="auto">
          <a:xfrm flipV="1">
            <a:off x="2511425" y="1682750"/>
            <a:ext cx="307975" cy="152400"/>
          </a:xfrm>
          <a:prstGeom prst="line">
            <a:avLst/>
          </a:prstGeom>
          <a:noFill/>
          <a:ln w="19050">
            <a:solidFill>
              <a:schemeClr val="accent2"/>
            </a:solidFill>
            <a:round/>
            <a:headEnd/>
            <a:tailEnd/>
          </a:ln>
          <a:effectLst/>
        </p:spPr>
        <p:txBody>
          <a:bodyPr anchor="ctr"/>
          <a:lstStyle/>
          <a:p>
            <a:endParaRPr lang="en-US"/>
          </a:p>
        </p:txBody>
      </p:sp>
      <p:sp>
        <p:nvSpPr>
          <p:cNvPr id="260121" name="Line 25"/>
          <p:cNvSpPr>
            <a:spLocks noChangeShapeType="1"/>
          </p:cNvSpPr>
          <p:nvPr/>
        </p:nvSpPr>
        <p:spPr bwMode="auto">
          <a:xfrm flipV="1">
            <a:off x="2511425" y="1073150"/>
            <a:ext cx="76200" cy="304800"/>
          </a:xfrm>
          <a:prstGeom prst="line">
            <a:avLst/>
          </a:prstGeom>
          <a:noFill/>
          <a:ln w="19050">
            <a:solidFill>
              <a:schemeClr val="accent2"/>
            </a:solidFill>
            <a:round/>
            <a:headEnd/>
            <a:tailEnd/>
          </a:ln>
          <a:effectLst/>
        </p:spPr>
        <p:txBody>
          <a:bodyPr anchor="ctr"/>
          <a:lstStyle/>
          <a:p>
            <a:endParaRPr lang="en-US"/>
          </a:p>
        </p:txBody>
      </p:sp>
      <p:sp>
        <p:nvSpPr>
          <p:cNvPr id="260122" name="Line 26"/>
          <p:cNvSpPr>
            <a:spLocks noChangeShapeType="1"/>
          </p:cNvSpPr>
          <p:nvPr/>
        </p:nvSpPr>
        <p:spPr bwMode="auto">
          <a:xfrm flipH="1">
            <a:off x="2587625" y="1073150"/>
            <a:ext cx="307975" cy="304800"/>
          </a:xfrm>
          <a:prstGeom prst="line">
            <a:avLst/>
          </a:prstGeom>
          <a:noFill/>
          <a:ln w="19050">
            <a:solidFill>
              <a:schemeClr val="accent2"/>
            </a:solidFill>
            <a:round/>
            <a:headEnd/>
            <a:tailEnd/>
          </a:ln>
          <a:effectLst/>
        </p:spPr>
        <p:txBody>
          <a:bodyPr anchor="ctr"/>
          <a:lstStyle/>
          <a:p>
            <a:endParaRPr lang="en-US"/>
          </a:p>
        </p:txBody>
      </p:sp>
      <p:sp>
        <p:nvSpPr>
          <p:cNvPr id="260123" name="Line 27"/>
          <p:cNvSpPr>
            <a:spLocks noChangeShapeType="1"/>
          </p:cNvSpPr>
          <p:nvPr/>
        </p:nvSpPr>
        <p:spPr bwMode="auto">
          <a:xfrm flipV="1">
            <a:off x="2587625" y="996950"/>
            <a:ext cx="152400" cy="381000"/>
          </a:xfrm>
          <a:prstGeom prst="line">
            <a:avLst/>
          </a:prstGeom>
          <a:noFill/>
          <a:ln w="19050">
            <a:solidFill>
              <a:schemeClr val="accent2"/>
            </a:solidFill>
            <a:round/>
            <a:headEnd/>
            <a:tailEnd/>
          </a:ln>
          <a:effectLst/>
        </p:spPr>
        <p:txBody>
          <a:bodyPr anchor="ctr"/>
          <a:lstStyle/>
          <a:p>
            <a:endParaRPr lang="en-US"/>
          </a:p>
        </p:txBody>
      </p:sp>
      <p:sp>
        <p:nvSpPr>
          <p:cNvPr id="260124" name="Text Box 28"/>
          <p:cNvSpPr txBox="1">
            <a:spLocks noChangeArrowheads="1"/>
          </p:cNvSpPr>
          <p:nvPr/>
        </p:nvSpPr>
        <p:spPr bwMode="auto">
          <a:xfrm>
            <a:off x="3429000" y="1143000"/>
            <a:ext cx="5334000" cy="1373188"/>
          </a:xfrm>
          <a:prstGeom prst="rect">
            <a:avLst/>
          </a:prstGeom>
          <a:noFill/>
          <a:ln w="9525">
            <a:noFill/>
            <a:miter lim="800000"/>
            <a:headEnd/>
            <a:tailEnd/>
          </a:ln>
          <a:effectLst/>
        </p:spPr>
        <p:txBody>
          <a:bodyPr>
            <a:spAutoFit/>
          </a:bodyPr>
          <a:lstStyle/>
          <a:p>
            <a:pPr algn="ctr" eaLnBrk="0" hangingPunct="0"/>
            <a:r>
              <a:rPr lang="en-US" sz="2800" b="0" dirty="0"/>
              <a:t>Quark radiates gluons and eventually forms </a:t>
            </a:r>
          </a:p>
          <a:p>
            <a:pPr algn="ctr" eaLnBrk="0" hangingPunct="0"/>
            <a:r>
              <a:rPr lang="en-US" sz="2800" b="0" dirty="0"/>
              <a:t>hadrons in a jet cone.</a:t>
            </a:r>
          </a:p>
        </p:txBody>
      </p:sp>
      <p:sp>
        <p:nvSpPr>
          <p:cNvPr id="260125" name="Text Box 29"/>
          <p:cNvSpPr txBox="1">
            <a:spLocks noChangeArrowheads="1"/>
          </p:cNvSpPr>
          <p:nvPr/>
        </p:nvSpPr>
        <p:spPr bwMode="auto">
          <a:xfrm>
            <a:off x="228600" y="3925431"/>
            <a:ext cx="3657600" cy="2246769"/>
          </a:xfrm>
          <a:prstGeom prst="rect">
            <a:avLst/>
          </a:prstGeom>
          <a:noFill/>
          <a:ln w="9525">
            <a:noFill/>
            <a:miter lim="800000"/>
            <a:headEnd/>
            <a:tailEnd/>
          </a:ln>
          <a:effectLst/>
        </p:spPr>
        <p:txBody>
          <a:bodyPr wrap="square">
            <a:spAutoFit/>
          </a:bodyPr>
          <a:lstStyle/>
          <a:p>
            <a:pPr algn="ctr" eaLnBrk="0" hangingPunct="0"/>
            <a:r>
              <a:rPr lang="en-US" sz="2800" b="0" dirty="0"/>
              <a:t>QCD calculation of gluon multiplicity times a hadron scale factor gives excellent agreement with data.</a:t>
            </a:r>
          </a:p>
        </p:txBody>
      </p:sp>
      <p:sp>
        <p:nvSpPr>
          <p:cNvPr id="260126" name="Text Box 30"/>
          <p:cNvSpPr txBox="1">
            <a:spLocks noChangeArrowheads="1"/>
          </p:cNvSpPr>
          <p:nvPr/>
        </p:nvSpPr>
        <p:spPr bwMode="auto">
          <a:xfrm>
            <a:off x="1905489" y="136525"/>
            <a:ext cx="5333511" cy="646331"/>
          </a:xfrm>
          <a:prstGeom prst="rect">
            <a:avLst/>
          </a:prstGeom>
          <a:noFill/>
          <a:ln w="9525">
            <a:noFill/>
            <a:miter lim="800000"/>
            <a:headEnd/>
            <a:tailEnd/>
          </a:ln>
          <a:effectLst/>
        </p:spPr>
        <p:txBody>
          <a:bodyPr wrap="none">
            <a:spAutoFit/>
          </a:bodyPr>
          <a:lstStyle/>
          <a:p>
            <a:r>
              <a:rPr lang="en-US" sz="3600" b="0" u="sng"/>
              <a:t>e+e- </a:t>
            </a:r>
            <a:r>
              <a:rPr lang="en-US" sz="3600" b="0" u="sng">
                <a:sym typeface="Wingdings" pitchFamily="2" charset="2"/>
              </a:rPr>
              <a:t> qq  hadron jets</a:t>
            </a:r>
            <a:endParaRPr lang="en-US" sz="3600" b="0" u="sng"/>
          </a:p>
        </p:txBody>
      </p:sp>
      <p:sp>
        <p:nvSpPr>
          <p:cNvPr id="260127" name="Line 31"/>
          <p:cNvSpPr>
            <a:spLocks noChangeShapeType="1"/>
          </p:cNvSpPr>
          <p:nvPr/>
        </p:nvSpPr>
        <p:spPr bwMode="auto">
          <a:xfrm>
            <a:off x="3962400" y="304800"/>
            <a:ext cx="228600" cy="0"/>
          </a:xfrm>
          <a:prstGeom prst="line">
            <a:avLst/>
          </a:prstGeom>
          <a:noFill/>
          <a:ln w="28575">
            <a:solidFill>
              <a:schemeClr val="tx1"/>
            </a:solidFill>
            <a:round/>
            <a:headEnd/>
            <a:tailEnd/>
          </a:ln>
          <a:effectLst/>
        </p:spPr>
        <p:txBody>
          <a:bodyPr/>
          <a:lstStyle/>
          <a:p>
            <a:endParaRPr lang="en-US"/>
          </a:p>
        </p:txBody>
      </p:sp>
    </p:spTree>
    <p:extLst>
      <p:ext uri="{BB962C8B-B14F-4D97-AF65-F5344CB8AC3E}">
        <p14:creationId xmlns:p14="http://schemas.microsoft.com/office/powerpoint/2010/main" val="384876401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p>
            <a:fld id="{63869809-5B7F-447A-8B94-332678F48A33}" type="slidenum">
              <a:rPr lang="en-US"/>
              <a:pPr/>
              <a:t>135</a:t>
            </a:fld>
            <a:endParaRPr lang="en-US"/>
          </a:p>
        </p:txBody>
      </p:sp>
      <p:sp>
        <p:nvSpPr>
          <p:cNvPr id="124932" name="Rectangle 4"/>
          <p:cNvSpPr>
            <a:spLocks noChangeArrowheads="1"/>
          </p:cNvSpPr>
          <p:nvPr/>
        </p:nvSpPr>
        <p:spPr bwMode="auto">
          <a:xfrm>
            <a:off x="1098550" y="390525"/>
            <a:ext cx="6902450" cy="342900"/>
          </a:xfrm>
          <a:prstGeom prst="rect">
            <a:avLst/>
          </a:prstGeom>
          <a:noFill/>
          <a:ln w="9525">
            <a:noFill/>
            <a:miter lim="800000"/>
            <a:headEnd/>
            <a:tailEnd/>
          </a:ln>
          <a:effectLst/>
        </p:spPr>
        <p:txBody>
          <a:bodyPr lIns="92075" tIns="46038" rIns="92075" bIns="46038" anchor="b"/>
          <a:lstStyle/>
          <a:p>
            <a:pPr algn="ctr"/>
            <a:r>
              <a:rPr lang="en-US" sz="4000" b="0" u="sng"/>
              <a:t>Bjorken Energy Density</a:t>
            </a:r>
          </a:p>
        </p:txBody>
      </p:sp>
      <p:sp>
        <p:nvSpPr>
          <p:cNvPr id="124933" name="Rectangle 5"/>
          <p:cNvSpPr>
            <a:spLocks noChangeArrowheads="1"/>
          </p:cNvSpPr>
          <p:nvPr/>
        </p:nvSpPr>
        <p:spPr bwMode="auto">
          <a:xfrm>
            <a:off x="0" y="922338"/>
            <a:ext cx="4437063" cy="479425"/>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r>
              <a:rPr lang="en-US" sz="2800" b="0"/>
              <a:t>At t=t</a:t>
            </a:r>
            <a:r>
              <a:rPr lang="en-US" sz="2800" b="0" baseline="-25000"/>
              <a:t>form</a:t>
            </a:r>
            <a:r>
              <a:rPr lang="en-US" sz="2800" b="0"/>
              <a:t>, the hatched volume contains all particles w/ b&lt;dz/t</a:t>
            </a:r>
            <a:r>
              <a:rPr lang="en-US" sz="2800" b="0" baseline="-25000"/>
              <a:t>form</a:t>
            </a:r>
            <a:r>
              <a:rPr lang="en-US" sz="2800" b="0"/>
              <a:t>:</a:t>
            </a:r>
          </a:p>
          <a:p>
            <a:pPr marL="342900" indent="-342900">
              <a:spcBef>
                <a:spcPct val="20000"/>
              </a:spcBef>
              <a:buFontTx/>
              <a:buChar char="•"/>
            </a:pPr>
            <a:endParaRPr lang="en-US" sz="2800" b="0"/>
          </a:p>
          <a:p>
            <a:pPr marL="342900" indent="-342900">
              <a:spcBef>
                <a:spcPct val="20000"/>
              </a:spcBef>
              <a:buFontTx/>
              <a:buChar char="•"/>
            </a:pPr>
            <a:endParaRPr lang="en-US" sz="2800" b="0"/>
          </a:p>
          <a:p>
            <a:pPr marL="342900" indent="-342900">
              <a:spcBef>
                <a:spcPct val="20000"/>
              </a:spcBef>
              <a:buFontTx/>
              <a:buChar char="•"/>
            </a:pPr>
            <a:r>
              <a:rPr lang="en-US" sz="2800" b="0"/>
              <a:t>At y=b</a:t>
            </a:r>
            <a:r>
              <a:rPr lang="en-US" sz="2800" b="0" baseline="-25000"/>
              <a:t>||</a:t>
            </a:r>
            <a:r>
              <a:rPr lang="en-US" sz="2800" b="0"/>
              <a:t>=0, E=m</a:t>
            </a:r>
            <a:r>
              <a:rPr lang="en-US" sz="2800" b="0" baseline="-25000"/>
              <a:t>T</a:t>
            </a:r>
            <a:r>
              <a:rPr lang="en-US" sz="2800" b="0"/>
              <a:t>, thus:</a:t>
            </a:r>
          </a:p>
          <a:p>
            <a:pPr marL="342900" indent="-342900">
              <a:spcBef>
                <a:spcPct val="20000"/>
              </a:spcBef>
              <a:buFontTx/>
              <a:buChar char="•"/>
            </a:pPr>
            <a:endParaRPr lang="en-US" sz="2800" b="0"/>
          </a:p>
          <a:p>
            <a:pPr marL="342900" indent="-342900">
              <a:spcBef>
                <a:spcPct val="20000"/>
              </a:spcBef>
              <a:buFontTx/>
              <a:buChar char="•"/>
            </a:pPr>
            <a:endParaRPr lang="en-US" sz="2800" b="0"/>
          </a:p>
          <a:p>
            <a:pPr marL="342900" indent="-342900">
              <a:spcBef>
                <a:spcPct val="20000"/>
              </a:spcBef>
              <a:buFontTx/>
              <a:buChar char="•"/>
            </a:pPr>
            <a:r>
              <a:rPr lang="en-US" sz="2800" b="0"/>
              <a:t>We can equate dN&lt;m</a:t>
            </a:r>
            <a:r>
              <a:rPr lang="en-US" sz="2800" b="0" baseline="-25000"/>
              <a:t>T</a:t>
            </a:r>
            <a:r>
              <a:rPr lang="en-US" sz="2800" b="0"/>
              <a:t>&gt; &amp; dE</a:t>
            </a:r>
            <a:r>
              <a:rPr lang="en-US" sz="2800" b="0" baseline="-25000"/>
              <a:t>T</a:t>
            </a:r>
            <a:r>
              <a:rPr lang="en-US" sz="2800" b="0"/>
              <a:t> and have:</a:t>
            </a:r>
          </a:p>
        </p:txBody>
      </p:sp>
      <p:pic>
        <p:nvPicPr>
          <p:cNvPr id="124934" name="Picture 6" descr="bj_fig2"/>
          <p:cNvPicPr>
            <a:picLocks noChangeAspect="1" noChangeArrowheads="1"/>
          </p:cNvPicPr>
          <p:nvPr/>
        </p:nvPicPr>
        <p:blipFill>
          <a:blip r:embed="rId3" cstate="print"/>
          <a:srcRect/>
          <a:stretch>
            <a:fillRect/>
          </a:stretch>
        </p:blipFill>
        <p:spPr bwMode="auto">
          <a:xfrm>
            <a:off x="4470400" y="920750"/>
            <a:ext cx="4368800" cy="4546600"/>
          </a:xfrm>
          <a:prstGeom prst="rect">
            <a:avLst/>
          </a:prstGeom>
          <a:noFill/>
        </p:spPr>
      </p:pic>
      <p:sp>
        <p:nvSpPr>
          <p:cNvPr id="124935" name="Text Box 7"/>
          <p:cNvSpPr txBox="1">
            <a:spLocks noChangeArrowheads="1"/>
          </p:cNvSpPr>
          <p:nvPr/>
        </p:nvSpPr>
        <p:spPr bwMode="auto">
          <a:xfrm>
            <a:off x="4419600" y="5562600"/>
            <a:ext cx="4524375" cy="1057275"/>
          </a:xfrm>
          <a:prstGeom prst="rect">
            <a:avLst/>
          </a:prstGeom>
          <a:solidFill>
            <a:srgbClr val="FFFF00"/>
          </a:solidFill>
          <a:ln w="50800">
            <a:solidFill>
              <a:schemeClr val="tx1"/>
            </a:solidFill>
            <a:miter lim="800000"/>
            <a:headEnd/>
            <a:tailEnd type="none" w="lg" len="med"/>
          </a:ln>
          <a:effectLst/>
        </p:spPr>
        <p:txBody>
          <a:bodyPr>
            <a:spAutoFit/>
          </a:bodyPr>
          <a:lstStyle/>
          <a:p>
            <a:pPr algn="ctr">
              <a:spcBef>
                <a:spcPct val="50000"/>
              </a:spcBef>
            </a:pPr>
            <a:r>
              <a:rPr lang="en-US" sz="2000" b="0"/>
              <a:t>Two nuclei pass through one another leaving a region of produced particles between them.</a:t>
            </a:r>
          </a:p>
        </p:txBody>
      </p:sp>
      <p:graphicFrame>
        <p:nvGraphicFramePr>
          <p:cNvPr id="124936" name="Object 8"/>
          <p:cNvGraphicFramePr>
            <a:graphicFrameLocks noChangeAspect="1"/>
          </p:cNvGraphicFramePr>
          <p:nvPr/>
        </p:nvGraphicFramePr>
        <p:xfrm>
          <a:off x="257175" y="2514600"/>
          <a:ext cx="3757613" cy="603250"/>
        </p:xfrm>
        <a:graphic>
          <a:graphicData uri="http://schemas.openxmlformats.org/presentationml/2006/ole">
            <mc:AlternateContent xmlns:mc="http://schemas.openxmlformats.org/markup-compatibility/2006">
              <mc:Choice xmlns:v="urn:schemas-microsoft-com:vml" Requires="v">
                <p:oleObj spid="_x0000_s916886" name="Equation" r:id="rId4" imgW="2768400" imgH="444240" progId="Equation.3">
                  <p:embed/>
                </p:oleObj>
              </mc:Choice>
              <mc:Fallback>
                <p:oleObj name="Equation" r:id="rId4" imgW="2768400" imgH="444240" progId="Equation.3">
                  <p:embed/>
                  <p:pic>
                    <p:nvPicPr>
                      <p:cNvPr id="124936"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 y="2514600"/>
                        <a:ext cx="3757613" cy="603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4937" name="Object 9"/>
          <p:cNvGraphicFramePr>
            <a:graphicFrameLocks noChangeAspect="1"/>
          </p:cNvGraphicFramePr>
          <p:nvPr/>
        </p:nvGraphicFramePr>
        <p:xfrm>
          <a:off x="177800" y="3975100"/>
          <a:ext cx="4148138" cy="673100"/>
        </p:xfrm>
        <a:graphic>
          <a:graphicData uri="http://schemas.openxmlformats.org/presentationml/2006/ole">
            <mc:AlternateContent xmlns:mc="http://schemas.openxmlformats.org/markup-compatibility/2006">
              <mc:Choice xmlns:v="urn:schemas-microsoft-com:vml" Requires="v">
                <p:oleObj spid="_x0000_s916887" name="Equation" r:id="rId6" imgW="2895480" imgH="469800" progId="Equation.3">
                  <p:embed/>
                </p:oleObj>
              </mc:Choice>
              <mc:Fallback>
                <p:oleObj name="Equation" r:id="rId6" imgW="2895480" imgH="469800" progId="Equation.3">
                  <p:embed/>
                  <p:pic>
                    <p:nvPicPr>
                      <p:cNvPr id="124937"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800" y="3975100"/>
                        <a:ext cx="4148138" cy="67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4938" name="Object 10"/>
          <p:cNvGraphicFramePr>
            <a:graphicFrameLocks noChangeAspect="1"/>
          </p:cNvGraphicFramePr>
          <p:nvPr/>
        </p:nvGraphicFramePr>
        <p:xfrm>
          <a:off x="4508500" y="3602038"/>
          <a:ext cx="127000" cy="127000"/>
        </p:xfrm>
        <a:graphic>
          <a:graphicData uri="http://schemas.openxmlformats.org/presentationml/2006/ole">
            <mc:AlternateContent xmlns:mc="http://schemas.openxmlformats.org/markup-compatibility/2006">
              <mc:Choice xmlns:v="urn:schemas-microsoft-com:vml" Requires="v">
                <p:oleObj spid="_x0000_s916888" name="Equation" r:id="rId8" imgW="126720" imgH="126720" progId="Equation.3">
                  <p:embed/>
                </p:oleObj>
              </mc:Choice>
              <mc:Fallback>
                <p:oleObj name="Equation" r:id="rId8" imgW="126720" imgH="126720" progId="Equation.3">
                  <p:embed/>
                  <p:pic>
                    <p:nvPicPr>
                      <p:cNvPr id="124938"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8500" y="3602038"/>
                        <a:ext cx="127000" cy="12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4939" name="Object 11"/>
          <p:cNvGraphicFramePr>
            <a:graphicFrameLocks noChangeAspect="1"/>
          </p:cNvGraphicFramePr>
          <p:nvPr/>
        </p:nvGraphicFramePr>
        <p:xfrm>
          <a:off x="320675" y="5840413"/>
          <a:ext cx="3282950" cy="788987"/>
        </p:xfrm>
        <a:graphic>
          <a:graphicData uri="http://schemas.openxmlformats.org/presentationml/2006/ole">
            <mc:AlternateContent xmlns:mc="http://schemas.openxmlformats.org/markup-compatibility/2006">
              <mc:Choice xmlns:v="urn:schemas-microsoft-com:vml" Requires="v">
                <p:oleObj spid="_x0000_s916889" name="Equation" r:id="rId10" imgW="1955520" imgH="469800" progId="Equation.3">
                  <p:embed/>
                </p:oleObj>
              </mc:Choice>
              <mc:Fallback>
                <p:oleObj name="Equation" r:id="rId10" imgW="1955520" imgH="469800" progId="Equation.3">
                  <p:embed/>
                  <p:pic>
                    <p:nvPicPr>
                      <p:cNvPr id="124939"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675" y="5840413"/>
                        <a:ext cx="3282950" cy="788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22920046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136</a:t>
            </a:fld>
            <a:endParaRPr lang="en-US"/>
          </a:p>
        </p:txBody>
      </p:sp>
      <p:sp>
        <p:nvSpPr>
          <p:cNvPr id="5" name="TextBox 4"/>
          <p:cNvSpPr txBox="1"/>
          <p:nvPr/>
        </p:nvSpPr>
        <p:spPr>
          <a:xfrm>
            <a:off x="152400" y="152400"/>
            <a:ext cx="8863324" cy="584775"/>
          </a:xfrm>
          <a:prstGeom prst="rect">
            <a:avLst/>
          </a:prstGeom>
          <a:noFill/>
        </p:spPr>
        <p:txBody>
          <a:bodyPr wrap="none" rtlCol="0">
            <a:spAutoFit/>
          </a:bodyPr>
          <a:lstStyle/>
          <a:p>
            <a:r>
              <a:rPr lang="en-US" sz="3200" b="0" u="sng" dirty="0"/>
              <a:t>Side Comment on Phase Space and Boltzmann</a:t>
            </a:r>
          </a:p>
        </p:txBody>
      </p:sp>
      <p:pic>
        <p:nvPicPr>
          <p:cNvPr id="886786" name="Picture 2"/>
          <p:cNvPicPr>
            <a:picLocks noChangeAspect="1" noChangeArrowheads="1"/>
          </p:cNvPicPr>
          <p:nvPr/>
        </p:nvPicPr>
        <p:blipFill>
          <a:blip r:embed="rId2" cstate="print"/>
          <a:srcRect/>
          <a:stretch>
            <a:fillRect/>
          </a:stretch>
        </p:blipFill>
        <p:spPr bwMode="auto">
          <a:xfrm>
            <a:off x="942975" y="914400"/>
            <a:ext cx="7134225" cy="526732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70163453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137</a:t>
            </a:fld>
            <a:endParaRPr lang="en-US"/>
          </a:p>
        </p:txBody>
      </p:sp>
      <p:sp>
        <p:nvSpPr>
          <p:cNvPr id="4" name="TextBox 3"/>
          <p:cNvSpPr txBox="1"/>
          <p:nvPr/>
        </p:nvSpPr>
        <p:spPr>
          <a:xfrm>
            <a:off x="533400" y="533400"/>
            <a:ext cx="3176639" cy="584775"/>
          </a:xfrm>
          <a:prstGeom prst="rect">
            <a:avLst/>
          </a:prstGeom>
          <a:noFill/>
        </p:spPr>
        <p:txBody>
          <a:bodyPr wrap="none" rtlCol="0">
            <a:spAutoFit/>
          </a:bodyPr>
          <a:lstStyle/>
          <a:p>
            <a:r>
              <a:rPr lang="en-US" sz="3200" b="0" dirty="0"/>
              <a:t>Warning signs…</a:t>
            </a:r>
          </a:p>
        </p:txBody>
      </p:sp>
      <p:pic>
        <p:nvPicPr>
          <p:cNvPr id="906242" name="Picture 2" descr="Image result for nuclear license 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774" y="1295400"/>
            <a:ext cx="2981325" cy="15335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7785" y="3352800"/>
            <a:ext cx="8244565" cy="584775"/>
          </a:xfrm>
          <a:prstGeom prst="rect">
            <a:avLst/>
          </a:prstGeom>
          <a:noFill/>
        </p:spPr>
        <p:txBody>
          <a:bodyPr wrap="none" rtlCol="0">
            <a:spAutoFit/>
          </a:bodyPr>
          <a:lstStyle/>
          <a:p>
            <a:r>
              <a:rPr lang="en-US" sz="3200" b="0" dirty="0"/>
              <a:t>What are the odds on either of these plates?</a:t>
            </a:r>
          </a:p>
        </p:txBody>
      </p:sp>
      <p:pic>
        <p:nvPicPr>
          <p:cNvPr id="922626" name="Picture 2" descr="Image result for license 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371600"/>
            <a:ext cx="2990850" cy="152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2210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138</a:t>
            </a:fld>
            <a:endParaRPr lang="en-US"/>
          </a:p>
        </p:txBody>
      </p:sp>
      <p:pic>
        <p:nvPicPr>
          <p:cNvPr id="4" name="Picture 3"/>
          <p:cNvPicPr>
            <a:picLocks noChangeAspect="1"/>
          </p:cNvPicPr>
          <p:nvPr/>
        </p:nvPicPr>
        <p:blipFill>
          <a:blip r:embed="rId2"/>
          <a:stretch>
            <a:fillRect/>
          </a:stretch>
        </p:blipFill>
        <p:spPr>
          <a:xfrm>
            <a:off x="1752600" y="76200"/>
            <a:ext cx="5257800" cy="6736612"/>
          </a:xfrm>
          <a:prstGeom prst="rect">
            <a:avLst/>
          </a:prstGeom>
        </p:spPr>
      </p:pic>
    </p:spTree>
    <p:extLst>
      <p:ext uri="{BB962C8B-B14F-4D97-AF65-F5344CB8AC3E}">
        <p14:creationId xmlns:p14="http://schemas.microsoft.com/office/powerpoint/2010/main" val="22815583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139</a:t>
            </a:fld>
            <a:endParaRPr lang="en-US"/>
          </a:p>
        </p:txBody>
      </p:sp>
      <p:sp>
        <p:nvSpPr>
          <p:cNvPr id="5" name="Rectangle 4"/>
          <p:cNvSpPr/>
          <p:nvPr/>
        </p:nvSpPr>
        <p:spPr>
          <a:xfrm>
            <a:off x="228600" y="152400"/>
            <a:ext cx="2537361" cy="307777"/>
          </a:xfrm>
          <a:prstGeom prst="rect">
            <a:avLst/>
          </a:prstGeom>
        </p:spPr>
        <p:txBody>
          <a:bodyPr wrap="none">
            <a:spAutoFit/>
          </a:bodyPr>
          <a:lstStyle/>
          <a:p>
            <a:r>
              <a:rPr lang="en-US" b="0" dirty="0"/>
              <a:t>http://arxiv.org/abs/0902.4154</a:t>
            </a:r>
          </a:p>
        </p:txBody>
      </p:sp>
      <p:pic>
        <p:nvPicPr>
          <p:cNvPr id="6" name="Picture 5"/>
          <p:cNvPicPr>
            <a:picLocks noChangeAspect="1"/>
          </p:cNvPicPr>
          <p:nvPr/>
        </p:nvPicPr>
        <p:blipFill rotWithShape="1">
          <a:blip r:embed="rId2"/>
          <a:srcRect t="34074" r="20833" b="20000"/>
          <a:stretch/>
        </p:blipFill>
        <p:spPr>
          <a:xfrm>
            <a:off x="228600" y="609600"/>
            <a:ext cx="7239000" cy="2362200"/>
          </a:xfrm>
          <a:prstGeom prst="rect">
            <a:avLst/>
          </a:prstGeom>
        </p:spPr>
      </p:pic>
      <p:pic>
        <p:nvPicPr>
          <p:cNvPr id="892930" name="Picture 2" descr="http://inspirehep.net/record/841020/files/shadowing-com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740025"/>
            <a:ext cx="4105275" cy="3743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953000" y="3352800"/>
            <a:ext cx="7417415" cy="2554545"/>
          </a:xfrm>
          <a:prstGeom prst="rect">
            <a:avLst/>
          </a:prstGeom>
          <a:noFill/>
        </p:spPr>
        <p:txBody>
          <a:bodyPr wrap="none" rtlCol="0">
            <a:spAutoFit/>
          </a:bodyPr>
          <a:lstStyle/>
          <a:p>
            <a:r>
              <a:rPr lang="en-US" sz="3200" b="0" dirty="0"/>
              <a:t>Pocket equation (good/bad)</a:t>
            </a:r>
          </a:p>
          <a:p>
            <a:r>
              <a:rPr lang="en-US" sz="3200" b="0" dirty="0"/>
              <a:t>X1 = x2 = 2 x (</a:t>
            </a:r>
            <a:r>
              <a:rPr lang="en-US" sz="3200" b="0" dirty="0" err="1"/>
              <a:t>sqrt</a:t>
            </a:r>
            <a:r>
              <a:rPr lang="en-US" sz="3200" b="0" dirty="0"/>
              <a:t>(m2+pt2))/</a:t>
            </a:r>
            <a:r>
              <a:rPr lang="en-US" sz="3200" b="0" dirty="0" err="1"/>
              <a:t>sqrt</a:t>
            </a:r>
            <a:r>
              <a:rPr lang="en-US" sz="3200" b="0" dirty="0"/>
              <a:t>(</a:t>
            </a:r>
            <a:r>
              <a:rPr lang="en-US" sz="3200" b="0" dirty="0" err="1"/>
              <a:t>s_NN</a:t>
            </a:r>
            <a:r>
              <a:rPr lang="en-US" sz="3200" b="0" dirty="0"/>
              <a:t>)</a:t>
            </a:r>
          </a:p>
          <a:p>
            <a:endParaRPr lang="en-US" sz="3200" b="0" dirty="0"/>
          </a:p>
          <a:p>
            <a:r>
              <a:rPr lang="en-US" sz="3200" b="0" dirty="0"/>
              <a:t>LHC charm / beauty at </a:t>
            </a:r>
            <a:r>
              <a:rPr lang="en-US" sz="3200" b="0" dirty="0" err="1"/>
              <a:t>pT</a:t>
            </a:r>
            <a:r>
              <a:rPr lang="en-US" sz="3200" b="0" dirty="0"/>
              <a:t>=0</a:t>
            </a:r>
          </a:p>
          <a:p>
            <a:r>
              <a:rPr lang="en-US" sz="3200" b="0" dirty="0"/>
              <a:t>X1 = 0.001 (0.002)</a:t>
            </a:r>
          </a:p>
        </p:txBody>
      </p:sp>
      <p:pic>
        <p:nvPicPr>
          <p:cNvPr id="8" name="Picture 7"/>
          <p:cNvPicPr>
            <a:picLocks noChangeAspect="1"/>
          </p:cNvPicPr>
          <p:nvPr/>
        </p:nvPicPr>
        <p:blipFill>
          <a:blip r:embed="rId4"/>
          <a:stretch>
            <a:fillRect/>
          </a:stretch>
        </p:blipFill>
        <p:spPr>
          <a:xfrm>
            <a:off x="7625925" y="228600"/>
            <a:ext cx="3036150" cy="2910000"/>
          </a:xfrm>
          <a:prstGeom prst="rect">
            <a:avLst/>
          </a:prstGeom>
        </p:spPr>
      </p:pic>
    </p:spTree>
    <p:extLst>
      <p:ext uri="{BB962C8B-B14F-4D97-AF65-F5344CB8AC3E}">
        <p14:creationId xmlns:p14="http://schemas.microsoft.com/office/powerpoint/2010/main" val="3886860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14</a:t>
            </a:fld>
            <a:endParaRPr lang="en-US"/>
          </a:p>
        </p:txBody>
      </p:sp>
      <p:sp>
        <p:nvSpPr>
          <p:cNvPr id="5" name="TextBox 4"/>
          <p:cNvSpPr txBox="1"/>
          <p:nvPr/>
        </p:nvSpPr>
        <p:spPr>
          <a:xfrm>
            <a:off x="152401" y="1295400"/>
            <a:ext cx="8763000" cy="3108543"/>
          </a:xfrm>
          <a:prstGeom prst="rect">
            <a:avLst/>
          </a:prstGeom>
          <a:noFill/>
        </p:spPr>
        <p:txBody>
          <a:bodyPr wrap="square" rtlCol="0">
            <a:spAutoFit/>
          </a:bodyPr>
          <a:lstStyle/>
          <a:p>
            <a:endParaRPr lang="en-US" sz="2800" b="0" dirty="0"/>
          </a:p>
          <a:p>
            <a:r>
              <a:rPr lang="en-US" sz="2800" b="0" dirty="0"/>
              <a:t>RHIC </a:t>
            </a:r>
            <a:r>
              <a:rPr lang="en-US" sz="2800" b="0" dirty="0" err="1"/>
              <a:t>d+Au</a:t>
            </a:r>
            <a:r>
              <a:rPr lang="en-US" sz="2800" b="0" dirty="0"/>
              <a:t> energy scan (200, 62, 39, 20 GeV)</a:t>
            </a:r>
          </a:p>
          <a:p>
            <a:endParaRPr lang="en-US" sz="2800" b="0" dirty="0"/>
          </a:p>
          <a:p>
            <a:r>
              <a:rPr lang="en-US" sz="2800" b="0" dirty="0"/>
              <a:t>LHC </a:t>
            </a:r>
            <a:r>
              <a:rPr lang="en-US" sz="2800" b="0" dirty="0" err="1"/>
              <a:t>p+p</a:t>
            </a:r>
            <a:r>
              <a:rPr lang="en-US" sz="2800" b="0" dirty="0"/>
              <a:t> really just first quantitative results, more to come in the near future…</a:t>
            </a:r>
          </a:p>
          <a:p>
            <a:endParaRPr lang="en-US" sz="2800" b="0" dirty="0"/>
          </a:p>
          <a:p>
            <a:r>
              <a:rPr lang="en-US" sz="2800" b="0" dirty="0"/>
              <a:t>Full confrontation with theory and new developments</a:t>
            </a:r>
          </a:p>
        </p:txBody>
      </p:sp>
      <p:sp>
        <p:nvSpPr>
          <p:cNvPr id="2" name="TextBox 1"/>
          <p:cNvSpPr txBox="1"/>
          <p:nvPr/>
        </p:nvSpPr>
        <p:spPr>
          <a:xfrm>
            <a:off x="1600200" y="558225"/>
            <a:ext cx="5638800" cy="584775"/>
          </a:xfrm>
          <a:prstGeom prst="rect">
            <a:avLst/>
          </a:prstGeom>
          <a:noFill/>
        </p:spPr>
        <p:txBody>
          <a:bodyPr wrap="square" rtlCol="0">
            <a:spAutoFit/>
          </a:bodyPr>
          <a:lstStyle/>
          <a:p>
            <a:r>
              <a:rPr lang="en-US" sz="3200" b="0" u="sng" dirty="0"/>
              <a:t>What does the future hold?</a:t>
            </a:r>
          </a:p>
        </p:txBody>
      </p:sp>
    </p:spTree>
    <p:extLst>
      <p:ext uri="{BB962C8B-B14F-4D97-AF65-F5344CB8AC3E}">
        <p14:creationId xmlns:p14="http://schemas.microsoft.com/office/powerpoint/2010/main" val="33045962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http://up.colorado.edu/~nagle/HydroMovies/hydro_movie_156.gif"/>
          <p:cNvPicPr>
            <a:picLocks noChangeAspect="1" noChangeArrowheads="1" noCrop="1"/>
          </p:cNvPicPr>
          <p:nvPr/>
        </p:nvPicPr>
        <p:blipFill>
          <a:blip r:embed="rId2" cstate="print"/>
          <a:srcRect/>
          <a:stretch>
            <a:fillRect/>
          </a:stretch>
        </p:blipFill>
        <p:spPr bwMode="auto">
          <a:xfrm>
            <a:off x="5029200" y="0"/>
            <a:ext cx="3790950" cy="3206682"/>
          </a:xfrm>
          <a:prstGeom prst="rect">
            <a:avLst/>
          </a:prstGeom>
          <a:noFill/>
        </p:spPr>
      </p:pic>
      <p:pic>
        <p:nvPicPr>
          <p:cNvPr id="205825" name="Picture 1" descr="C:\NagleShare\RunningPlot\figure_ppb_scale2.15x63_03272014_cross70.png"/>
          <p:cNvPicPr>
            <a:picLocks noChangeAspect="1" noChangeArrowheads="1"/>
          </p:cNvPicPr>
          <p:nvPr/>
        </p:nvPicPr>
        <p:blipFill>
          <a:blip r:embed="rId3" cstate="print"/>
          <a:srcRect/>
          <a:stretch>
            <a:fillRect/>
          </a:stretch>
        </p:blipFill>
        <p:spPr bwMode="auto">
          <a:xfrm>
            <a:off x="0" y="3352800"/>
            <a:ext cx="4379927" cy="3505200"/>
          </a:xfrm>
          <a:prstGeom prst="rect">
            <a:avLst/>
          </a:prstGeom>
          <a:noFill/>
        </p:spPr>
      </p:pic>
      <p:pic>
        <p:nvPicPr>
          <p:cNvPr id="205826" name="Picture 2" descr="C:\NagleShare\RunningPlot\figure_dau_scale63_03262014.png"/>
          <p:cNvPicPr>
            <a:picLocks noChangeAspect="1" noChangeArrowheads="1"/>
          </p:cNvPicPr>
          <p:nvPr/>
        </p:nvPicPr>
        <p:blipFill>
          <a:blip r:embed="rId4" cstate="print"/>
          <a:srcRect/>
          <a:stretch>
            <a:fillRect/>
          </a:stretch>
        </p:blipFill>
        <p:spPr bwMode="auto">
          <a:xfrm>
            <a:off x="4876800" y="3352800"/>
            <a:ext cx="4267200" cy="3505200"/>
          </a:xfrm>
          <a:prstGeom prst="rect">
            <a:avLst/>
          </a:prstGeom>
          <a:noFill/>
        </p:spPr>
      </p:pic>
      <p:pic>
        <p:nvPicPr>
          <p:cNvPr id="205828" name="Picture 4" descr="http://inspirehep.net/record/1079938/files/phenixg.png"/>
          <p:cNvPicPr>
            <a:picLocks noChangeAspect="1" noChangeArrowheads="1"/>
          </p:cNvPicPr>
          <p:nvPr/>
        </p:nvPicPr>
        <p:blipFill>
          <a:blip r:embed="rId5" cstate="print"/>
          <a:srcRect l="27273" t="20915" r="50505" b="64706"/>
          <a:stretch>
            <a:fillRect/>
          </a:stretch>
        </p:blipFill>
        <p:spPr bwMode="auto">
          <a:xfrm>
            <a:off x="7543800" y="5715000"/>
            <a:ext cx="1066800" cy="533400"/>
          </a:xfrm>
          <a:prstGeom prst="rect">
            <a:avLst/>
          </a:prstGeom>
          <a:noFill/>
        </p:spPr>
      </p:pic>
      <p:pic>
        <p:nvPicPr>
          <p:cNvPr id="203778" name="Picture 2" descr="http://up.colorado.edu/~nagle/HydroMovies/hydro_movie_261.gif"/>
          <p:cNvPicPr>
            <a:picLocks noChangeAspect="1" noChangeArrowheads="1" noCrop="1"/>
          </p:cNvPicPr>
          <p:nvPr/>
        </p:nvPicPr>
        <p:blipFill>
          <a:blip r:embed="rId6" cstate="print"/>
          <a:srcRect/>
          <a:stretch>
            <a:fillRect/>
          </a:stretch>
        </p:blipFill>
        <p:spPr bwMode="auto">
          <a:xfrm>
            <a:off x="609600" y="0"/>
            <a:ext cx="3783523" cy="3200400"/>
          </a:xfrm>
          <a:prstGeom prst="rect">
            <a:avLst/>
          </a:prstGeom>
          <a:noFill/>
        </p:spPr>
      </p:pic>
      <p:sp>
        <p:nvSpPr>
          <p:cNvPr id="11" name="TextBox 10"/>
          <p:cNvSpPr txBox="1"/>
          <p:nvPr/>
        </p:nvSpPr>
        <p:spPr>
          <a:xfrm>
            <a:off x="762000" y="4114800"/>
            <a:ext cx="2024144" cy="707886"/>
          </a:xfrm>
          <a:prstGeom prst="rect">
            <a:avLst/>
          </a:prstGeom>
          <a:noFill/>
        </p:spPr>
        <p:txBody>
          <a:bodyPr wrap="none" rtlCol="0">
            <a:spAutoFit/>
          </a:bodyPr>
          <a:lstStyle/>
          <a:p>
            <a:r>
              <a:rPr lang="en-US" sz="2000" dirty="0"/>
              <a:t>ALICE Experiment</a:t>
            </a:r>
          </a:p>
          <a:p>
            <a:r>
              <a:rPr lang="en-US" sz="2000" dirty="0" err="1"/>
              <a:t>p+Pb</a:t>
            </a:r>
            <a:r>
              <a:rPr lang="en-US" sz="2000" dirty="0"/>
              <a:t> @ LHC</a:t>
            </a:r>
          </a:p>
        </p:txBody>
      </p:sp>
      <p:sp>
        <p:nvSpPr>
          <p:cNvPr id="12" name="TextBox 11"/>
          <p:cNvSpPr txBox="1"/>
          <p:nvPr/>
        </p:nvSpPr>
        <p:spPr>
          <a:xfrm>
            <a:off x="5562600" y="4191000"/>
            <a:ext cx="1576072" cy="707886"/>
          </a:xfrm>
          <a:prstGeom prst="rect">
            <a:avLst/>
          </a:prstGeom>
          <a:noFill/>
        </p:spPr>
        <p:txBody>
          <a:bodyPr wrap="none" rtlCol="0">
            <a:spAutoFit/>
          </a:bodyPr>
          <a:lstStyle/>
          <a:p>
            <a:r>
              <a:rPr lang="en-US" sz="2000" dirty="0"/>
              <a:t>PHENIX</a:t>
            </a:r>
          </a:p>
          <a:p>
            <a:r>
              <a:rPr lang="en-US" sz="2000" dirty="0" err="1"/>
              <a:t>d+Au</a:t>
            </a:r>
            <a:r>
              <a:rPr lang="en-US" sz="2000" dirty="0"/>
              <a:t> @ RHIC</a:t>
            </a:r>
          </a:p>
        </p:txBody>
      </p:sp>
      <p:sp>
        <p:nvSpPr>
          <p:cNvPr id="8" name="TextBox 7"/>
          <p:cNvSpPr txBox="1"/>
          <p:nvPr/>
        </p:nvSpPr>
        <p:spPr>
          <a:xfrm>
            <a:off x="1485628" y="1447800"/>
            <a:ext cx="6243952" cy="1384995"/>
          </a:xfrm>
          <a:prstGeom prst="rect">
            <a:avLst/>
          </a:prstGeom>
          <a:solidFill>
            <a:schemeClr val="bg1"/>
          </a:solidFill>
          <a:ln w="28575">
            <a:solidFill>
              <a:srgbClr val="FF0000"/>
            </a:solidFill>
          </a:ln>
        </p:spPr>
        <p:txBody>
          <a:bodyPr wrap="none" rtlCol="0">
            <a:spAutoFit/>
          </a:bodyPr>
          <a:lstStyle/>
          <a:p>
            <a:pPr algn="ctr"/>
            <a:r>
              <a:rPr lang="en-US" sz="2800" dirty="0">
                <a:solidFill>
                  <a:srgbClr val="FF0000"/>
                </a:solidFill>
              </a:rPr>
              <a:t>Viscous Hydrodynamics + Cascade</a:t>
            </a:r>
          </a:p>
          <a:p>
            <a:pPr algn="ctr"/>
            <a:r>
              <a:rPr lang="en-US" sz="2800" dirty="0">
                <a:solidFill>
                  <a:srgbClr val="FF0000"/>
                </a:solidFill>
              </a:rPr>
              <a:t>Similar Flow Fingerprint?</a:t>
            </a:r>
          </a:p>
          <a:p>
            <a:pPr algn="ctr"/>
            <a:r>
              <a:rPr lang="en-US" sz="2800" dirty="0">
                <a:solidFill>
                  <a:srgbClr val="FF0000"/>
                </a:solidFill>
              </a:rPr>
              <a:t>Small QGP?</a:t>
            </a:r>
          </a:p>
        </p:txBody>
      </p:sp>
    </p:spTree>
    <p:extLst>
      <p:ext uri="{BB962C8B-B14F-4D97-AF65-F5344CB8AC3E}">
        <p14:creationId xmlns:p14="http://schemas.microsoft.com/office/powerpoint/2010/main" val="268536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7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8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8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8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8"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141</a:t>
            </a:fld>
            <a:endParaRPr lang="en-US"/>
          </a:p>
        </p:txBody>
      </p:sp>
      <p:pic>
        <p:nvPicPr>
          <p:cNvPr id="5" name="Picture 4"/>
          <p:cNvPicPr>
            <a:picLocks noChangeAspect="1"/>
          </p:cNvPicPr>
          <p:nvPr/>
        </p:nvPicPr>
        <p:blipFill>
          <a:blip r:embed="rId2"/>
          <a:stretch>
            <a:fillRect/>
          </a:stretch>
        </p:blipFill>
        <p:spPr>
          <a:xfrm>
            <a:off x="914400" y="914400"/>
            <a:ext cx="6915675" cy="4837067"/>
          </a:xfrm>
          <a:prstGeom prst="rect">
            <a:avLst/>
          </a:prstGeom>
        </p:spPr>
      </p:pic>
    </p:spTree>
    <p:extLst>
      <p:ext uri="{BB962C8B-B14F-4D97-AF65-F5344CB8AC3E}">
        <p14:creationId xmlns:p14="http://schemas.microsoft.com/office/powerpoint/2010/main" val="34362833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D2EE13E-175B-46ED-911B-514F7D1D6546}" type="slidenum">
              <a:rPr lang="en-US" smtClean="0"/>
              <a:pPr/>
              <a:t>142</a:t>
            </a:fld>
            <a:endParaRPr lang="en-US"/>
          </a:p>
        </p:txBody>
      </p:sp>
      <p:sp>
        <p:nvSpPr>
          <p:cNvPr id="14" name="Rectangle 13"/>
          <p:cNvSpPr/>
          <p:nvPr/>
        </p:nvSpPr>
        <p:spPr>
          <a:xfrm>
            <a:off x="4648200" y="6334780"/>
            <a:ext cx="4343400" cy="461665"/>
          </a:xfrm>
          <a:prstGeom prst="rect">
            <a:avLst/>
          </a:prstGeom>
          <a:solidFill>
            <a:srgbClr val="FF0000"/>
          </a:solidFill>
        </p:spPr>
        <p:txBody>
          <a:bodyPr wrap="square">
            <a:spAutoFit/>
          </a:bodyPr>
          <a:lstStyle/>
          <a:p>
            <a:pPr lvl="0"/>
            <a:r>
              <a:rPr lang="en-US" sz="2400" b="0" dirty="0">
                <a:solidFill>
                  <a:schemeClr val="bg1"/>
                </a:solidFill>
              </a:rPr>
              <a:t>BES-2 Data Taking 2019-2020</a:t>
            </a:r>
          </a:p>
        </p:txBody>
      </p:sp>
      <p:sp>
        <p:nvSpPr>
          <p:cNvPr id="15" name="TextBox 14"/>
          <p:cNvSpPr txBox="1"/>
          <p:nvPr/>
        </p:nvSpPr>
        <p:spPr>
          <a:xfrm>
            <a:off x="2971800" y="-76200"/>
            <a:ext cx="3534942" cy="584775"/>
          </a:xfrm>
          <a:prstGeom prst="rect">
            <a:avLst/>
          </a:prstGeom>
          <a:noFill/>
        </p:spPr>
        <p:txBody>
          <a:bodyPr wrap="none" rtlCol="0">
            <a:spAutoFit/>
          </a:bodyPr>
          <a:lstStyle/>
          <a:p>
            <a:r>
              <a:rPr lang="en-US" sz="3200" b="0" u="sng" dirty="0"/>
              <a:t>Critical Point Hints</a:t>
            </a:r>
          </a:p>
        </p:txBody>
      </p:sp>
      <p:pic>
        <p:nvPicPr>
          <p:cNvPr id="51204" name="Picture 4"/>
          <p:cNvPicPr>
            <a:picLocks noChangeAspect="1" noChangeArrowheads="1"/>
          </p:cNvPicPr>
          <p:nvPr/>
        </p:nvPicPr>
        <p:blipFill>
          <a:blip r:embed="rId2" cstate="print"/>
          <a:srcRect b="26660"/>
          <a:stretch>
            <a:fillRect/>
          </a:stretch>
        </p:blipFill>
        <p:spPr bwMode="auto">
          <a:xfrm>
            <a:off x="0" y="566755"/>
            <a:ext cx="4267200" cy="6291245"/>
          </a:xfrm>
          <a:prstGeom prst="rect">
            <a:avLst/>
          </a:prstGeom>
          <a:noFill/>
          <a:ln w="9525">
            <a:noFill/>
            <a:miter lim="800000"/>
            <a:headEnd/>
            <a:tailEnd/>
          </a:ln>
        </p:spPr>
      </p:pic>
      <p:sp>
        <p:nvSpPr>
          <p:cNvPr id="19" name="TextBox 18"/>
          <p:cNvSpPr txBox="1"/>
          <p:nvPr/>
        </p:nvSpPr>
        <p:spPr>
          <a:xfrm>
            <a:off x="4343400" y="762000"/>
            <a:ext cx="4800600" cy="2862322"/>
          </a:xfrm>
          <a:prstGeom prst="rect">
            <a:avLst/>
          </a:prstGeom>
          <a:noFill/>
        </p:spPr>
        <p:txBody>
          <a:bodyPr wrap="square" rtlCol="0">
            <a:spAutoFit/>
          </a:bodyPr>
          <a:lstStyle/>
          <a:p>
            <a:pPr algn="ctr"/>
            <a:r>
              <a:rPr lang="en-US" sz="2400" b="0" dirty="0"/>
              <a:t>Minimum in v</a:t>
            </a:r>
            <a:r>
              <a:rPr lang="en-US" sz="2400" b="0" baseline="-25000" dirty="0"/>
              <a:t>1</a:t>
            </a:r>
            <a:r>
              <a:rPr lang="en-US" sz="2400" b="0" dirty="0"/>
              <a:t> slope was predicted as consequence of the softening of the equation of state in the transition region.</a:t>
            </a:r>
          </a:p>
          <a:p>
            <a:pPr algn="ctr"/>
            <a:endParaRPr lang="en-US" sz="2400" b="0" dirty="0"/>
          </a:p>
          <a:p>
            <a:pPr algn="ctr"/>
            <a:r>
              <a:rPr lang="en-US" sz="2400" b="0" dirty="0"/>
              <a:t>Net-proton fluctuations,</a:t>
            </a:r>
            <a:r>
              <a:rPr lang="en-US" sz="2400" b="0" dirty="0">
                <a:sym typeface="Wingdings" pitchFamily="2" charset="2"/>
              </a:rPr>
              <a:t> proximity to critical point?</a:t>
            </a:r>
            <a:endParaRPr lang="en-US" sz="2400" b="0" dirty="0"/>
          </a:p>
          <a:p>
            <a:pPr algn="ctr"/>
            <a:endParaRPr lang="en-US" sz="1100" b="0" dirty="0"/>
          </a:p>
        </p:txBody>
      </p:sp>
      <p:grpSp>
        <p:nvGrpSpPr>
          <p:cNvPr id="2" name="Group 26"/>
          <p:cNvGrpSpPr/>
          <p:nvPr/>
        </p:nvGrpSpPr>
        <p:grpSpPr>
          <a:xfrm>
            <a:off x="4800600" y="3733800"/>
            <a:ext cx="3813627" cy="2438400"/>
            <a:chOff x="-2590800" y="2057400"/>
            <a:chExt cx="6709227" cy="4538663"/>
          </a:xfrm>
        </p:grpSpPr>
        <p:pic>
          <p:nvPicPr>
            <p:cNvPr id="23" name="Picture 1"/>
            <p:cNvPicPr>
              <a:picLocks noChangeAspect="1" noChangeArrowheads="1"/>
            </p:cNvPicPr>
            <p:nvPr/>
          </p:nvPicPr>
          <p:blipFill>
            <a:blip r:embed="rId3" cstate="print"/>
            <a:srcRect l="10199"/>
            <a:stretch>
              <a:fillRect/>
            </a:stretch>
          </p:blipFill>
          <p:spPr bwMode="auto">
            <a:xfrm>
              <a:off x="-2590800" y="2057400"/>
              <a:ext cx="6709227" cy="4538663"/>
            </a:xfrm>
            <a:prstGeom prst="rect">
              <a:avLst/>
            </a:prstGeom>
            <a:noFill/>
            <a:ln w="9525">
              <a:noFill/>
              <a:miter lim="800000"/>
              <a:headEnd/>
              <a:tailEnd/>
            </a:ln>
          </p:spPr>
        </p:pic>
        <p:sp>
          <p:nvSpPr>
            <p:cNvPr id="26" name="Rectangle 25"/>
            <p:cNvSpPr/>
            <p:nvPr/>
          </p:nvSpPr>
          <p:spPr>
            <a:xfrm>
              <a:off x="-2133600" y="2743200"/>
              <a:ext cx="5791200" cy="297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p:cNvCxnSpPr/>
            <p:nvPr/>
          </p:nvCxnSpPr>
          <p:spPr>
            <a:xfrm>
              <a:off x="-2286000" y="4876800"/>
              <a:ext cx="59436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5057404" y="4154269"/>
            <a:ext cx="1876796" cy="646331"/>
          </a:xfrm>
          <a:prstGeom prst="rect">
            <a:avLst/>
          </a:prstGeom>
          <a:noFill/>
        </p:spPr>
        <p:txBody>
          <a:bodyPr wrap="none" rtlCol="0">
            <a:spAutoFit/>
          </a:bodyPr>
          <a:lstStyle/>
          <a:p>
            <a:pPr algn="ctr"/>
            <a:r>
              <a:rPr lang="en-US" dirty="0"/>
              <a:t>Possible Scenario</a:t>
            </a:r>
          </a:p>
          <a:p>
            <a:pPr algn="ctr"/>
            <a:r>
              <a:rPr lang="en-US" dirty="0"/>
              <a:t>Near Critical Point</a:t>
            </a:r>
          </a:p>
        </p:txBody>
      </p:sp>
      <p:pic>
        <p:nvPicPr>
          <p:cNvPr id="33793" name="Picture 1"/>
          <p:cNvPicPr>
            <a:picLocks noChangeAspect="1" noChangeArrowheads="1"/>
          </p:cNvPicPr>
          <p:nvPr/>
        </p:nvPicPr>
        <p:blipFill>
          <a:blip r:embed="rId4" cstate="print">
            <a:clrChange>
              <a:clrFrom>
                <a:srgbClr val="0D0D0D"/>
              </a:clrFrom>
              <a:clrTo>
                <a:srgbClr val="0D0D0D">
                  <a:alpha val="0"/>
                </a:srgbClr>
              </a:clrTo>
            </a:clrChange>
          </a:blip>
          <a:srcRect l="29283" t="23958" r="44363" b="45834"/>
          <a:stretch>
            <a:fillRect/>
          </a:stretch>
        </p:blipFill>
        <p:spPr bwMode="auto">
          <a:xfrm>
            <a:off x="4953000" y="3810000"/>
            <a:ext cx="3429000" cy="2209800"/>
          </a:xfrm>
          <a:prstGeom prst="rect">
            <a:avLst/>
          </a:prstGeom>
          <a:noFill/>
          <a:ln w="9525">
            <a:noFill/>
            <a:miter lim="800000"/>
            <a:headEnd/>
            <a:tailEnd/>
          </a:ln>
        </p:spPr>
      </p:pic>
      <p:sp>
        <p:nvSpPr>
          <p:cNvPr id="16" name="Rectangle 15"/>
          <p:cNvSpPr/>
          <p:nvPr/>
        </p:nvSpPr>
        <p:spPr>
          <a:xfrm>
            <a:off x="685800" y="2743200"/>
            <a:ext cx="3429000" cy="17526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85800" y="4572000"/>
            <a:ext cx="3429000" cy="1752600"/>
          </a:xfrm>
          <a:prstGeom prst="rect">
            <a:avLst/>
          </a:prstGeom>
          <a:noFill/>
          <a:ln w="76200">
            <a:solidFill>
              <a:srgbClr val="22F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177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7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3" grpId="0"/>
      <p:bldP spid="16" grpId="0" animBg="1"/>
      <p:bldP spid="17"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91DB9068-A208-48EE-8223-7EE6E738D671}" type="slidenum">
              <a:rPr lang="en-US"/>
              <a:pPr/>
              <a:t>143</a:t>
            </a:fld>
            <a:endParaRPr lang="en-US"/>
          </a:p>
        </p:txBody>
      </p:sp>
      <p:sp>
        <p:nvSpPr>
          <p:cNvPr id="169986" name="Rectangle 2"/>
          <p:cNvSpPr>
            <a:spLocks noGrp="1" noChangeArrowheads="1"/>
          </p:cNvSpPr>
          <p:nvPr>
            <p:ph type="title"/>
          </p:nvPr>
        </p:nvSpPr>
        <p:spPr>
          <a:xfrm>
            <a:off x="457200" y="0"/>
            <a:ext cx="8229600" cy="1143000"/>
          </a:xfrm>
        </p:spPr>
        <p:txBody>
          <a:bodyPr/>
          <a:lstStyle/>
          <a:p>
            <a:r>
              <a:rPr lang="en-US" sz="4000" u="sng" dirty="0"/>
              <a:t>Kinetic Energy </a:t>
            </a:r>
            <a:r>
              <a:rPr lang="en-US" sz="4000" u="sng" dirty="0">
                <a:sym typeface="Wingdings" pitchFamily="2" charset="2"/>
              </a:rPr>
              <a:t> Thermal Energy</a:t>
            </a:r>
            <a:endParaRPr lang="en-US" sz="4000" u="sng" dirty="0"/>
          </a:p>
        </p:txBody>
      </p:sp>
      <p:pic>
        <p:nvPicPr>
          <p:cNvPr id="5" name="Picture 5"/>
          <p:cNvPicPr>
            <a:picLocks noChangeAspect="1" noChangeArrowheads="1"/>
          </p:cNvPicPr>
          <p:nvPr/>
        </p:nvPicPr>
        <p:blipFill>
          <a:blip r:embed="rId2" cstate="print"/>
          <a:srcRect/>
          <a:stretch>
            <a:fillRect/>
          </a:stretch>
        </p:blipFill>
        <p:spPr bwMode="auto">
          <a:xfrm>
            <a:off x="-1" y="990600"/>
            <a:ext cx="9150961" cy="5867400"/>
          </a:xfrm>
          <a:prstGeom prst="rect">
            <a:avLst/>
          </a:prstGeom>
          <a:noFill/>
          <a:ln w="9525">
            <a:noFill/>
            <a:miter lim="800000"/>
            <a:headEnd/>
            <a:tailEnd/>
          </a:ln>
          <a:effectLst/>
        </p:spPr>
      </p:pic>
      <p:sp>
        <p:nvSpPr>
          <p:cNvPr id="2" name="TextBox 1"/>
          <p:cNvSpPr txBox="1"/>
          <p:nvPr/>
        </p:nvSpPr>
        <p:spPr>
          <a:xfrm>
            <a:off x="381000" y="1290221"/>
            <a:ext cx="8458200" cy="5262979"/>
          </a:xfrm>
          <a:prstGeom prst="rect">
            <a:avLst/>
          </a:prstGeom>
          <a:solidFill>
            <a:schemeClr val="bg1">
              <a:lumMod val="85000"/>
            </a:schemeClr>
          </a:solidFill>
        </p:spPr>
        <p:txBody>
          <a:bodyPr wrap="square" rtlCol="0">
            <a:spAutoFit/>
          </a:bodyPr>
          <a:lstStyle/>
          <a:p>
            <a:pPr algn="just"/>
            <a:r>
              <a:rPr lang="en-US" sz="2400" b="0" dirty="0"/>
              <a:t>https://en.wikipedia.org/wiki/Crush,_Texas</a:t>
            </a:r>
          </a:p>
          <a:p>
            <a:pPr algn="just"/>
            <a:endParaRPr lang="en-US" sz="2400" b="0" dirty="0"/>
          </a:p>
          <a:p>
            <a:pPr algn="just"/>
            <a:r>
              <a:rPr lang="en-US" sz="2400" b="0" dirty="0"/>
              <a:t>Crush, Texas, was a temporary "city" established as a one-day </a:t>
            </a:r>
            <a:r>
              <a:rPr lang="en-US" sz="2400" b="0" dirty="0">
                <a:hlinkClick r:id="rId3" tooltip="Publicity stunt"/>
              </a:rPr>
              <a:t>publicity stunt</a:t>
            </a:r>
            <a:r>
              <a:rPr lang="en-US" sz="2400" b="0" dirty="0"/>
              <a:t> in 1896. William George Crush, general passenger agent of the </a:t>
            </a:r>
            <a:r>
              <a:rPr lang="en-US" sz="2400" b="0" dirty="0">
                <a:hlinkClick r:id="rId4" tooltip="Missouri-Kansas-Texas Railroad"/>
              </a:rPr>
              <a:t>Missouri-Kansas-Texas Railroad</a:t>
            </a:r>
            <a:r>
              <a:rPr lang="en-US" sz="2400" b="0" dirty="0"/>
              <a:t> (popularly known as the Katy), conceived the idea to demonstrate a </a:t>
            </a:r>
            <a:r>
              <a:rPr lang="en-US" sz="2400" b="0" dirty="0">
                <a:hlinkClick r:id="rId5" tooltip="Train wreck"/>
              </a:rPr>
              <a:t>train wreck</a:t>
            </a:r>
            <a:r>
              <a:rPr lang="en-US" sz="2400" b="0" dirty="0"/>
              <a:t> as a </a:t>
            </a:r>
            <a:r>
              <a:rPr lang="en-US" sz="2400" b="0" dirty="0">
                <a:hlinkClick r:id="rId6" tooltip="Spectacle"/>
              </a:rPr>
              <a:t>spectacle</a:t>
            </a:r>
            <a:r>
              <a:rPr lang="en-US" sz="2400" b="0" dirty="0"/>
              <a:t>.</a:t>
            </a:r>
            <a:r>
              <a:rPr lang="en-US" sz="2400" b="0" baseline="30000" dirty="0">
                <a:hlinkClick r:id="rId7"/>
              </a:rPr>
              <a:t>[1]</a:t>
            </a:r>
            <a:r>
              <a:rPr lang="en-US" sz="2400" b="0" dirty="0"/>
              <a:t> No admission was charged, and train fares to the crash site were at the reduced rate of </a:t>
            </a:r>
            <a:r>
              <a:rPr lang="en-US" sz="2400" b="0" dirty="0">
                <a:hlinkClick r:id="rId8" tooltip="United States dollar"/>
              </a:rPr>
              <a:t>US$</a:t>
            </a:r>
            <a:r>
              <a:rPr lang="en-US" sz="2400" b="0" dirty="0"/>
              <a:t>2 from any location in Texas. As a result, about 40,000 people showed up on September 15, 1896, making the new town of Crush, Texas, temporarily the second-largest city in the state. Unexpectedly, the impact caused both engine </a:t>
            </a:r>
            <a:r>
              <a:rPr lang="en-US" sz="2400" b="0" dirty="0">
                <a:hlinkClick r:id="rId9" tooltip="Boiler"/>
              </a:rPr>
              <a:t>boilers</a:t>
            </a:r>
            <a:r>
              <a:rPr lang="en-US" sz="2400" b="0" dirty="0"/>
              <a:t> to </a:t>
            </a:r>
            <a:r>
              <a:rPr lang="en-US" sz="2400" b="0" dirty="0">
                <a:hlinkClick r:id="rId10" tooltip="Boiler explosion"/>
              </a:rPr>
              <a:t>explode</a:t>
            </a:r>
            <a:r>
              <a:rPr lang="en-US" sz="2400" b="0" dirty="0"/>
              <a:t>, resulting in several fatalities and numerous injuries among the spectators.</a:t>
            </a:r>
          </a:p>
        </p:txBody>
      </p:sp>
    </p:spTree>
    <p:extLst>
      <p:ext uri="{BB962C8B-B14F-4D97-AF65-F5344CB8AC3E}">
        <p14:creationId xmlns:p14="http://schemas.microsoft.com/office/powerpoint/2010/main" val="40480365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89E977E0-D752-4501-B729-B0C5BBE003FC}" type="slidenum">
              <a:rPr lang="en-US"/>
              <a:pPr/>
              <a:t>144</a:t>
            </a:fld>
            <a:endParaRPr lang="en-US"/>
          </a:p>
        </p:txBody>
      </p:sp>
      <p:sp>
        <p:nvSpPr>
          <p:cNvPr id="166916" name="Text Box 4"/>
          <p:cNvSpPr txBox="1">
            <a:spLocks noChangeArrowheads="1"/>
          </p:cNvSpPr>
          <p:nvPr/>
        </p:nvSpPr>
        <p:spPr bwMode="auto">
          <a:xfrm>
            <a:off x="517525" y="914400"/>
            <a:ext cx="8245475" cy="5632311"/>
          </a:xfrm>
          <a:prstGeom prst="rect">
            <a:avLst/>
          </a:prstGeom>
          <a:solidFill>
            <a:schemeClr val="accent5"/>
          </a:solidFill>
          <a:ln w="9525">
            <a:solidFill>
              <a:schemeClr val="bg2">
                <a:lumMod val="75000"/>
              </a:schemeClr>
            </a:solidFill>
            <a:miter lim="800000"/>
            <a:headEnd/>
            <a:tailEnd/>
          </a:ln>
          <a:effectLst/>
        </p:spPr>
        <p:txBody>
          <a:bodyPr>
            <a:spAutoFit/>
          </a:bodyPr>
          <a:lstStyle/>
          <a:p>
            <a:pPr eaLnBrk="0" hangingPunct="0"/>
            <a:r>
              <a:rPr lang="en-US" sz="2400" b="0" dirty="0"/>
              <a:t>Frank </a:t>
            </a:r>
            <a:r>
              <a:rPr lang="en-US" sz="2400" b="0" dirty="0" err="1"/>
              <a:t>Wilczek</a:t>
            </a:r>
            <a:r>
              <a:rPr lang="en-US" sz="2400" b="0" dirty="0"/>
              <a:t>:</a:t>
            </a:r>
          </a:p>
          <a:p>
            <a:pPr eaLnBrk="0" hangingPunct="0"/>
            <a:endParaRPr lang="en-US" sz="2400" b="0" dirty="0"/>
          </a:p>
          <a:p>
            <a:pPr eaLnBrk="0" hangingPunct="0"/>
            <a:r>
              <a:rPr lang="en-US" sz="2400" b="0" dirty="0"/>
              <a:t>“In the quest for evidence of the quark-gluon plasma, there are two levels to which one might aspire.  At the first level, one might hope to observe phenomena that are very difficult to explain from a hadronic perspective but have a simple qualitative explanation based on quarks and gluons.  </a:t>
            </a:r>
          </a:p>
          <a:p>
            <a:pPr eaLnBrk="0" hangingPunct="0"/>
            <a:endParaRPr lang="en-US" sz="2400" b="0" dirty="0"/>
          </a:p>
          <a:p>
            <a:pPr eaLnBrk="0" hangingPunct="0"/>
            <a:r>
              <a:rPr lang="en-US" sz="2400" b="0" u="sng" dirty="0"/>
              <a:t>But there is a second, more rigorous level that remains a challenge for the future.</a:t>
            </a:r>
            <a:r>
              <a:rPr lang="en-US" sz="2400" b="0" dirty="0"/>
              <a:t>  Using fundamental aspects of QCD theory, one can make quantitative predictions for the emission of various kinds of “hard” radiation from the quark gluon plasma. We will not have done justice to the concept of </a:t>
            </a:r>
            <a:r>
              <a:rPr lang="en-US" sz="2400" b="0" i="1" dirty="0"/>
              <a:t>weakly</a:t>
            </a:r>
            <a:r>
              <a:rPr lang="en-US" sz="2400" b="0" dirty="0"/>
              <a:t> interacting plasma of quarks and gluons until some of the predictions are confirmed by experiment.”</a:t>
            </a:r>
          </a:p>
        </p:txBody>
      </p:sp>
      <p:sp>
        <p:nvSpPr>
          <p:cNvPr id="4" name="TextBox 3"/>
          <p:cNvSpPr txBox="1"/>
          <p:nvPr/>
        </p:nvSpPr>
        <p:spPr>
          <a:xfrm>
            <a:off x="152400" y="76200"/>
            <a:ext cx="2941831" cy="584775"/>
          </a:xfrm>
          <a:prstGeom prst="rect">
            <a:avLst/>
          </a:prstGeom>
          <a:noFill/>
        </p:spPr>
        <p:txBody>
          <a:bodyPr wrap="none" rtlCol="0">
            <a:spAutoFit/>
          </a:bodyPr>
          <a:lstStyle/>
          <a:p>
            <a:r>
              <a:rPr lang="en-US" sz="3200" b="0" dirty="0"/>
              <a:t>Simplest Goals</a:t>
            </a:r>
          </a:p>
        </p:txBody>
      </p:sp>
    </p:spTree>
    <p:extLst>
      <p:ext uri="{BB962C8B-B14F-4D97-AF65-F5344CB8AC3E}">
        <p14:creationId xmlns:p14="http://schemas.microsoft.com/office/powerpoint/2010/main" val="162631655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4"/>
          <p:cNvSpPr>
            <a:spLocks noGrp="1"/>
          </p:cNvSpPr>
          <p:nvPr>
            <p:ph type="sldNum" sz="quarter" idx="12"/>
          </p:nvPr>
        </p:nvSpPr>
        <p:spPr>
          <a:xfrm>
            <a:off x="6553200" y="6016625"/>
            <a:ext cx="2133600" cy="476250"/>
          </a:xfrm>
        </p:spPr>
        <p:txBody>
          <a:bodyPr/>
          <a:lstStyle/>
          <a:p>
            <a:fld id="{8F01793F-1435-4346-82D2-8B92E229E20E}" type="slidenum">
              <a:rPr lang="en-US"/>
              <a:pPr/>
              <a:t>145</a:t>
            </a:fld>
            <a:endParaRPr lang="en-US"/>
          </a:p>
        </p:txBody>
      </p:sp>
      <p:pic>
        <p:nvPicPr>
          <p:cNvPr id="32772" name="Picture 4" descr="heinz7"/>
          <p:cNvPicPr>
            <a:picLocks noChangeAspect="1" noChangeArrowheads="1"/>
          </p:cNvPicPr>
          <p:nvPr/>
        </p:nvPicPr>
        <p:blipFill>
          <a:blip r:embed="rId2" cstate="print"/>
          <a:srcRect l="15842" t="22690" r="46616" b="70871"/>
          <a:stretch>
            <a:fillRect/>
          </a:stretch>
        </p:blipFill>
        <p:spPr bwMode="auto">
          <a:xfrm>
            <a:off x="671840" y="4318000"/>
            <a:ext cx="4281160" cy="1016000"/>
          </a:xfrm>
          <a:prstGeom prst="rect">
            <a:avLst/>
          </a:prstGeom>
          <a:noFill/>
        </p:spPr>
      </p:pic>
      <p:sp>
        <p:nvSpPr>
          <p:cNvPr id="32773" name="Text Box 5"/>
          <p:cNvSpPr txBox="1">
            <a:spLocks noChangeArrowheads="1"/>
          </p:cNvSpPr>
          <p:nvPr/>
        </p:nvSpPr>
        <p:spPr bwMode="auto">
          <a:xfrm>
            <a:off x="457200" y="825499"/>
            <a:ext cx="4724400" cy="1917700"/>
          </a:xfrm>
          <a:prstGeom prst="rect">
            <a:avLst/>
          </a:prstGeom>
          <a:noFill/>
          <a:ln w="9525">
            <a:noFill/>
            <a:miter lim="800000"/>
            <a:headEnd/>
            <a:tailEnd/>
          </a:ln>
          <a:effectLst/>
        </p:spPr>
        <p:txBody>
          <a:bodyPr>
            <a:spAutoFit/>
          </a:bodyPr>
          <a:lstStyle/>
          <a:p>
            <a:pPr eaLnBrk="0" hangingPunct="0"/>
            <a:r>
              <a:rPr lang="en-US" sz="2400" b="0" dirty="0"/>
              <a:t>Hadronic </a:t>
            </a:r>
            <a:r>
              <a:rPr lang="en-US" sz="2400" b="0" dirty="0" err="1"/>
              <a:t>rescattering</a:t>
            </a:r>
            <a:r>
              <a:rPr lang="en-US" sz="2400" b="0" dirty="0"/>
              <a:t> can equilibrate overall strangeness (</a:t>
            </a:r>
            <a:r>
              <a:rPr lang="en-US" sz="2400" b="0" dirty="0" err="1"/>
              <a:t>ie</a:t>
            </a:r>
            <a:r>
              <a:rPr lang="en-US" sz="2400" b="0" dirty="0"/>
              <a:t>. K</a:t>
            </a:r>
            <a:r>
              <a:rPr lang="en-US" sz="2400" b="0" baseline="30000" dirty="0"/>
              <a:t>+</a:t>
            </a:r>
            <a:r>
              <a:rPr lang="en-US" sz="2400" b="0" dirty="0"/>
              <a:t>, K</a:t>
            </a:r>
            <a:r>
              <a:rPr lang="en-US" sz="2400" b="0" baseline="30000" dirty="0"/>
              <a:t>-</a:t>
            </a:r>
            <a:r>
              <a:rPr lang="en-US" sz="2400" b="0" dirty="0"/>
              <a:t>, </a:t>
            </a:r>
            <a:r>
              <a:rPr lang="en-US" sz="2400" b="0" dirty="0">
                <a:latin typeface="Symbol" pitchFamily="18" charset="2"/>
              </a:rPr>
              <a:t>L</a:t>
            </a:r>
            <a:r>
              <a:rPr lang="en-US" sz="2400" b="0" dirty="0"/>
              <a:t>) in </a:t>
            </a:r>
            <a:r>
              <a:rPr lang="en-US" sz="2400" u="sng" dirty="0"/>
              <a:t>10-100 </a:t>
            </a:r>
            <a:r>
              <a:rPr lang="en-US" sz="2400" u="sng" dirty="0" err="1"/>
              <a:t>fm</a:t>
            </a:r>
            <a:r>
              <a:rPr lang="en-US" sz="2400" u="sng" dirty="0"/>
              <a:t>/c</a:t>
            </a:r>
            <a:r>
              <a:rPr lang="en-US" sz="2400" b="0" dirty="0"/>
              <a:t> and strange antibaryons (</a:t>
            </a:r>
            <a:r>
              <a:rPr lang="en-US" sz="2400" b="0" dirty="0">
                <a:latin typeface="Symbol" pitchFamily="18" charset="2"/>
              </a:rPr>
              <a:t>L, X, W</a:t>
            </a:r>
            <a:r>
              <a:rPr lang="en-US" sz="2400" b="0" dirty="0"/>
              <a:t>) in over </a:t>
            </a:r>
            <a:r>
              <a:rPr lang="en-US" sz="2400" u="sng" dirty="0"/>
              <a:t>1000 </a:t>
            </a:r>
            <a:r>
              <a:rPr lang="en-US" sz="2400" u="sng" dirty="0" err="1"/>
              <a:t>fm</a:t>
            </a:r>
            <a:r>
              <a:rPr lang="en-US" sz="2400" u="sng" dirty="0"/>
              <a:t>/c</a:t>
            </a:r>
            <a:r>
              <a:rPr lang="en-US" sz="2400" b="0" dirty="0"/>
              <a:t> !</a:t>
            </a:r>
          </a:p>
        </p:txBody>
      </p:sp>
      <p:sp>
        <p:nvSpPr>
          <p:cNvPr id="32774" name="Text Box 6"/>
          <p:cNvSpPr txBox="1">
            <a:spLocks noChangeArrowheads="1"/>
          </p:cNvSpPr>
          <p:nvPr/>
        </p:nvSpPr>
        <p:spPr bwMode="auto">
          <a:xfrm>
            <a:off x="533400" y="5441950"/>
            <a:ext cx="4038600" cy="1187450"/>
          </a:xfrm>
          <a:prstGeom prst="rect">
            <a:avLst/>
          </a:prstGeom>
          <a:noFill/>
          <a:ln w="9525">
            <a:noFill/>
            <a:miter lim="800000"/>
            <a:headEnd/>
            <a:tailEnd/>
          </a:ln>
          <a:effectLst/>
        </p:spPr>
        <p:txBody>
          <a:bodyPr>
            <a:spAutoFit/>
          </a:bodyPr>
          <a:lstStyle/>
          <a:p>
            <a:pPr eaLnBrk="0" hangingPunct="0"/>
            <a:r>
              <a:rPr lang="en-US" sz="2400" b="0">
                <a:solidFill>
                  <a:schemeClr val="accent2"/>
                </a:solidFill>
              </a:rPr>
              <a:t>Heavy Ion collision lifetime is of order </a:t>
            </a:r>
            <a:r>
              <a:rPr lang="en-US" sz="2400" u="sng">
                <a:solidFill>
                  <a:schemeClr val="accent2"/>
                </a:solidFill>
              </a:rPr>
              <a:t>10-15 fm/c</a:t>
            </a:r>
            <a:r>
              <a:rPr lang="en-US" sz="2400" b="0">
                <a:solidFill>
                  <a:schemeClr val="accent2"/>
                </a:solidFill>
              </a:rPr>
              <a:t> before free streaming.</a:t>
            </a:r>
          </a:p>
        </p:txBody>
      </p:sp>
      <p:sp>
        <p:nvSpPr>
          <p:cNvPr id="32775" name="Text Box 7"/>
          <p:cNvSpPr txBox="1">
            <a:spLocks noChangeArrowheads="1"/>
          </p:cNvSpPr>
          <p:nvPr/>
        </p:nvSpPr>
        <p:spPr bwMode="auto">
          <a:xfrm>
            <a:off x="533400" y="2971800"/>
            <a:ext cx="3657600" cy="1187450"/>
          </a:xfrm>
          <a:prstGeom prst="rect">
            <a:avLst/>
          </a:prstGeom>
          <a:noFill/>
          <a:ln w="9525">
            <a:noFill/>
            <a:miter lim="800000"/>
            <a:headEnd/>
            <a:tailEnd/>
          </a:ln>
          <a:effectLst/>
        </p:spPr>
        <p:txBody>
          <a:bodyPr>
            <a:spAutoFit/>
          </a:bodyPr>
          <a:lstStyle/>
          <a:p>
            <a:pPr eaLnBrk="0" hangingPunct="0"/>
            <a:r>
              <a:rPr lang="en-US" sz="2400" b="0">
                <a:solidFill>
                  <a:srgbClr val="FF0000"/>
                </a:solidFill>
              </a:rPr>
              <a:t>Quark-gluon plasma may equilibrate all strange particles in </a:t>
            </a:r>
            <a:r>
              <a:rPr lang="en-US" sz="2400" u="sng">
                <a:solidFill>
                  <a:srgbClr val="FF0000"/>
                </a:solidFill>
              </a:rPr>
              <a:t>3-6 fm/c</a:t>
            </a:r>
            <a:r>
              <a:rPr lang="en-US" sz="2400" b="0">
                <a:solidFill>
                  <a:srgbClr val="FF0000"/>
                </a:solidFill>
              </a:rPr>
              <a:t> !</a:t>
            </a:r>
          </a:p>
        </p:txBody>
      </p:sp>
      <p:pic>
        <p:nvPicPr>
          <p:cNvPr id="32776" name="Picture 8" descr="fig_time_scale_preview"/>
          <p:cNvPicPr>
            <a:picLocks noChangeAspect="1" noChangeArrowheads="1"/>
          </p:cNvPicPr>
          <p:nvPr/>
        </p:nvPicPr>
        <p:blipFill>
          <a:blip r:embed="rId3" cstate="print"/>
          <a:srcRect/>
          <a:stretch>
            <a:fillRect/>
          </a:stretch>
        </p:blipFill>
        <p:spPr bwMode="auto">
          <a:xfrm>
            <a:off x="5467350" y="838200"/>
            <a:ext cx="2762250" cy="5830159"/>
          </a:xfrm>
          <a:prstGeom prst="rect">
            <a:avLst/>
          </a:prstGeom>
          <a:noFill/>
        </p:spPr>
      </p:pic>
      <p:sp>
        <p:nvSpPr>
          <p:cNvPr id="32777" name="Line 9"/>
          <p:cNvSpPr>
            <a:spLocks noChangeShapeType="1"/>
          </p:cNvSpPr>
          <p:nvPr/>
        </p:nvSpPr>
        <p:spPr bwMode="auto">
          <a:xfrm>
            <a:off x="3810000" y="2209800"/>
            <a:ext cx="152400" cy="0"/>
          </a:xfrm>
          <a:prstGeom prst="line">
            <a:avLst/>
          </a:prstGeom>
          <a:noFill/>
          <a:ln w="9525">
            <a:solidFill>
              <a:schemeClr val="tx1"/>
            </a:solidFill>
            <a:round/>
            <a:headEnd/>
            <a:tailEnd/>
          </a:ln>
          <a:effectLst/>
        </p:spPr>
        <p:txBody>
          <a:bodyPr wrap="none" anchor="ctr"/>
          <a:lstStyle/>
          <a:p>
            <a:endParaRPr lang="en-US"/>
          </a:p>
        </p:txBody>
      </p:sp>
      <p:sp>
        <p:nvSpPr>
          <p:cNvPr id="32778" name="Line 10"/>
          <p:cNvSpPr>
            <a:spLocks noChangeShapeType="1"/>
          </p:cNvSpPr>
          <p:nvPr/>
        </p:nvSpPr>
        <p:spPr bwMode="auto">
          <a:xfrm>
            <a:off x="4191000" y="2209800"/>
            <a:ext cx="152400" cy="0"/>
          </a:xfrm>
          <a:prstGeom prst="line">
            <a:avLst/>
          </a:prstGeom>
          <a:noFill/>
          <a:ln w="9525">
            <a:solidFill>
              <a:schemeClr val="tx1"/>
            </a:solidFill>
            <a:round/>
            <a:headEnd/>
            <a:tailEnd/>
          </a:ln>
          <a:effectLst/>
        </p:spPr>
        <p:txBody>
          <a:bodyPr wrap="none" anchor="ctr"/>
          <a:lstStyle/>
          <a:p>
            <a:endParaRPr lang="en-US"/>
          </a:p>
        </p:txBody>
      </p:sp>
      <p:sp>
        <p:nvSpPr>
          <p:cNvPr id="32779" name="Line 11"/>
          <p:cNvSpPr>
            <a:spLocks noChangeShapeType="1"/>
          </p:cNvSpPr>
          <p:nvPr/>
        </p:nvSpPr>
        <p:spPr bwMode="auto">
          <a:xfrm>
            <a:off x="4495800" y="2209800"/>
            <a:ext cx="228600" cy="0"/>
          </a:xfrm>
          <a:prstGeom prst="line">
            <a:avLst/>
          </a:prstGeom>
          <a:noFill/>
          <a:ln w="9525">
            <a:solidFill>
              <a:schemeClr val="tx1"/>
            </a:solidFill>
            <a:round/>
            <a:headEnd/>
            <a:tailEnd/>
          </a:ln>
          <a:effectLst/>
        </p:spPr>
        <p:txBody>
          <a:bodyPr wrap="none" anchor="ctr"/>
          <a:lstStyle/>
          <a:p>
            <a:endParaRPr lang="en-US"/>
          </a:p>
        </p:txBody>
      </p:sp>
      <p:sp>
        <p:nvSpPr>
          <p:cNvPr id="32780" name="Rectangle 12"/>
          <p:cNvSpPr>
            <a:spLocks noGrp="1" noChangeArrowheads="1"/>
          </p:cNvSpPr>
          <p:nvPr>
            <p:ph type="title"/>
          </p:nvPr>
        </p:nvSpPr>
        <p:spPr>
          <a:xfrm>
            <a:off x="457200" y="-152400"/>
            <a:ext cx="8229600" cy="1143000"/>
          </a:xfrm>
        </p:spPr>
        <p:txBody>
          <a:bodyPr/>
          <a:lstStyle/>
          <a:p>
            <a:r>
              <a:rPr lang="en-US" sz="3200" u="sng" dirty="0"/>
              <a:t>Strangeness Enhancement</a:t>
            </a:r>
          </a:p>
        </p:txBody>
      </p:sp>
    </p:spTree>
    <p:extLst>
      <p:ext uri="{BB962C8B-B14F-4D97-AF65-F5344CB8AC3E}">
        <p14:creationId xmlns:p14="http://schemas.microsoft.com/office/powerpoint/2010/main" val="2734489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4"/>
          <p:cNvSpPr>
            <a:spLocks noGrp="1"/>
          </p:cNvSpPr>
          <p:nvPr>
            <p:ph type="sldNum" sz="quarter" idx="12"/>
          </p:nvPr>
        </p:nvSpPr>
        <p:spPr/>
        <p:txBody>
          <a:bodyPr/>
          <a:lstStyle/>
          <a:p>
            <a:fld id="{8CAC129B-FC51-4246-A304-9C4596184AE4}" type="slidenum">
              <a:rPr lang="en-US"/>
              <a:pPr/>
              <a:t>146</a:t>
            </a:fld>
            <a:endParaRPr lang="en-US"/>
          </a:p>
        </p:txBody>
      </p:sp>
      <p:pic>
        <p:nvPicPr>
          <p:cNvPr id="266242" name="Picture 2" descr="e735_kpi_fulle"/>
          <p:cNvPicPr>
            <a:picLocks noChangeAspect="1" noChangeArrowheads="1"/>
          </p:cNvPicPr>
          <p:nvPr/>
        </p:nvPicPr>
        <p:blipFill>
          <a:blip r:embed="rId2" cstate="print"/>
          <a:srcRect t="8652" b="57051"/>
          <a:stretch>
            <a:fillRect/>
          </a:stretch>
        </p:blipFill>
        <p:spPr bwMode="auto">
          <a:xfrm>
            <a:off x="2011363" y="2286000"/>
            <a:ext cx="6172200" cy="2819400"/>
          </a:xfrm>
          <a:prstGeom prst="rect">
            <a:avLst/>
          </a:prstGeom>
          <a:noFill/>
        </p:spPr>
      </p:pic>
      <p:sp>
        <p:nvSpPr>
          <p:cNvPr id="266243" name="Text Box 3"/>
          <p:cNvSpPr txBox="1">
            <a:spLocks noChangeArrowheads="1"/>
          </p:cNvSpPr>
          <p:nvPr/>
        </p:nvSpPr>
        <p:spPr bwMode="auto">
          <a:xfrm>
            <a:off x="457200" y="930275"/>
            <a:ext cx="7620000" cy="822325"/>
          </a:xfrm>
          <a:prstGeom prst="rect">
            <a:avLst/>
          </a:prstGeom>
          <a:noFill/>
          <a:ln w="9525">
            <a:noFill/>
            <a:miter lim="800000"/>
            <a:headEnd/>
            <a:tailEnd/>
          </a:ln>
          <a:effectLst/>
        </p:spPr>
        <p:txBody>
          <a:bodyPr>
            <a:spAutoFit/>
          </a:bodyPr>
          <a:lstStyle/>
          <a:p>
            <a:pPr eaLnBrk="0" hangingPunct="0"/>
            <a:r>
              <a:rPr lang="en-US" sz="2400" b="0" dirty="0"/>
              <a:t>Strangeness is enhanced in high multiplicity pp events, but not up to statistical equilibrium.</a:t>
            </a:r>
          </a:p>
        </p:txBody>
      </p:sp>
      <p:sp>
        <p:nvSpPr>
          <p:cNvPr id="266244" name="AutoShape 4"/>
          <p:cNvSpPr>
            <a:spLocks noChangeArrowheads="1"/>
          </p:cNvSpPr>
          <p:nvPr/>
        </p:nvSpPr>
        <p:spPr bwMode="auto">
          <a:xfrm>
            <a:off x="1630363" y="2667000"/>
            <a:ext cx="914400" cy="381000"/>
          </a:xfrm>
          <a:prstGeom prst="rightArrow">
            <a:avLst>
              <a:gd name="adj1" fmla="val 50000"/>
              <a:gd name="adj2" fmla="val 60000"/>
            </a:avLst>
          </a:prstGeom>
          <a:solidFill>
            <a:srgbClr val="FF0000"/>
          </a:solidFill>
          <a:ln w="9525">
            <a:solidFill>
              <a:schemeClr val="tx1"/>
            </a:solidFill>
            <a:miter lim="800000"/>
            <a:headEnd/>
            <a:tailEnd/>
          </a:ln>
          <a:effectLst/>
        </p:spPr>
        <p:txBody>
          <a:bodyPr wrap="none" anchor="ctr"/>
          <a:lstStyle/>
          <a:p>
            <a:endParaRPr lang="en-US"/>
          </a:p>
        </p:txBody>
      </p:sp>
      <p:sp>
        <p:nvSpPr>
          <p:cNvPr id="266245" name="Text Box 5"/>
          <p:cNvSpPr txBox="1">
            <a:spLocks noChangeArrowheads="1"/>
          </p:cNvSpPr>
          <p:nvPr/>
        </p:nvSpPr>
        <p:spPr bwMode="auto">
          <a:xfrm>
            <a:off x="533400" y="5334000"/>
            <a:ext cx="8305800" cy="1631216"/>
          </a:xfrm>
          <a:prstGeom prst="rect">
            <a:avLst/>
          </a:prstGeom>
          <a:noFill/>
          <a:ln w="9525">
            <a:noFill/>
            <a:miter lim="800000"/>
            <a:headEnd/>
            <a:tailEnd/>
          </a:ln>
          <a:effectLst/>
        </p:spPr>
        <p:txBody>
          <a:bodyPr wrap="square">
            <a:spAutoFit/>
          </a:bodyPr>
          <a:lstStyle/>
          <a:p>
            <a:pPr algn="ctr" eaLnBrk="0" hangingPunct="0"/>
            <a:r>
              <a:rPr lang="en-US" sz="2400" b="0" dirty="0"/>
              <a:t>Watch out for autocorrelations.  Higher multiplicity events have gluon jets which have higher strangeness!</a:t>
            </a:r>
          </a:p>
          <a:p>
            <a:pPr algn="ctr" eaLnBrk="0" hangingPunct="0"/>
            <a:endParaRPr lang="en-US" sz="1800" b="0" dirty="0"/>
          </a:p>
          <a:p>
            <a:pPr algn="ctr" eaLnBrk="0" hangingPunct="0"/>
            <a:r>
              <a:rPr lang="en-US" sz="2400" b="0" dirty="0"/>
              <a:t>Autocorrelations in small systems is an issue we will revisit.</a:t>
            </a:r>
          </a:p>
          <a:p>
            <a:pPr algn="ctr" eaLnBrk="0" hangingPunct="0"/>
            <a:r>
              <a:rPr lang="en-US" sz="1000" b="0" dirty="0"/>
              <a:t> </a:t>
            </a:r>
          </a:p>
        </p:txBody>
      </p:sp>
      <p:sp>
        <p:nvSpPr>
          <p:cNvPr id="266247" name="Rectangle 7"/>
          <p:cNvSpPr>
            <a:spLocks noChangeArrowheads="1"/>
          </p:cNvSpPr>
          <p:nvPr/>
        </p:nvSpPr>
        <p:spPr bwMode="auto">
          <a:xfrm>
            <a:off x="1782763" y="4724400"/>
            <a:ext cx="3276600" cy="5334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266248" name="Text Box 8"/>
          <p:cNvSpPr txBox="1">
            <a:spLocks noChangeArrowheads="1"/>
          </p:cNvSpPr>
          <p:nvPr/>
        </p:nvSpPr>
        <p:spPr bwMode="auto">
          <a:xfrm rot="-2368">
            <a:off x="3535363" y="4572000"/>
            <a:ext cx="509587" cy="366713"/>
          </a:xfrm>
          <a:prstGeom prst="rect">
            <a:avLst/>
          </a:prstGeom>
          <a:solidFill>
            <a:schemeClr val="bg1"/>
          </a:solidFill>
          <a:ln w="9525">
            <a:noFill/>
            <a:miter lim="800000"/>
            <a:headEnd/>
            <a:tailEnd/>
          </a:ln>
          <a:effectLst/>
        </p:spPr>
        <p:txBody>
          <a:bodyPr wrap="none">
            <a:spAutoFit/>
          </a:bodyPr>
          <a:lstStyle/>
          <a:p>
            <a:pPr eaLnBrk="0" hangingPunct="0"/>
            <a:r>
              <a:rPr lang="en-US" sz="1800" b="0"/>
              <a:t>N</a:t>
            </a:r>
            <a:r>
              <a:rPr lang="en-US" sz="1800" b="0" baseline="-25000"/>
              <a:t>ch</a:t>
            </a:r>
            <a:endParaRPr lang="en-US" sz="1800" b="0"/>
          </a:p>
        </p:txBody>
      </p:sp>
      <p:sp>
        <p:nvSpPr>
          <p:cNvPr id="266249" name="Text Box 9"/>
          <p:cNvSpPr txBox="1">
            <a:spLocks noChangeArrowheads="1"/>
          </p:cNvSpPr>
          <p:nvPr/>
        </p:nvSpPr>
        <p:spPr bwMode="auto">
          <a:xfrm rot="-4029">
            <a:off x="5911850" y="4967288"/>
            <a:ext cx="1204913" cy="366712"/>
          </a:xfrm>
          <a:prstGeom prst="rect">
            <a:avLst/>
          </a:prstGeom>
          <a:solidFill>
            <a:schemeClr val="bg1"/>
          </a:solidFill>
          <a:ln w="9525">
            <a:noFill/>
            <a:miter lim="800000"/>
            <a:headEnd/>
            <a:tailEnd/>
          </a:ln>
          <a:effectLst/>
        </p:spPr>
        <p:txBody>
          <a:bodyPr wrap="none">
            <a:spAutoFit/>
          </a:bodyPr>
          <a:lstStyle/>
          <a:p>
            <a:pPr eaLnBrk="0" hangingPunct="0"/>
            <a:r>
              <a:rPr lang="en-US" sz="1800" b="0"/>
              <a:t>p</a:t>
            </a:r>
            <a:r>
              <a:rPr lang="en-US" sz="1800" b="0" baseline="-25000"/>
              <a:t>t</a:t>
            </a:r>
            <a:r>
              <a:rPr lang="en-US" sz="1800" b="0"/>
              <a:t> (GeV/c)</a:t>
            </a:r>
          </a:p>
        </p:txBody>
      </p:sp>
      <p:sp>
        <p:nvSpPr>
          <p:cNvPr id="266250" name="Text Box 10"/>
          <p:cNvSpPr txBox="1">
            <a:spLocks noChangeArrowheads="1"/>
          </p:cNvSpPr>
          <p:nvPr/>
        </p:nvSpPr>
        <p:spPr bwMode="auto">
          <a:xfrm rot="-2368">
            <a:off x="3255963" y="2132013"/>
            <a:ext cx="965200" cy="336550"/>
          </a:xfrm>
          <a:prstGeom prst="rect">
            <a:avLst/>
          </a:prstGeom>
          <a:solidFill>
            <a:schemeClr val="bg1"/>
          </a:solidFill>
          <a:ln w="9525">
            <a:noFill/>
            <a:miter lim="800000"/>
            <a:headEnd/>
            <a:tailEnd/>
          </a:ln>
          <a:effectLst/>
        </p:spPr>
        <p:txBody>
          <a:bodyPr>
            <a:spAutoFit/>
          </a:bodyPr>
          <a:lstStyle/>
          <a:p>
            <a:pPr eaLnBrk="0" hangingPunct="0"/>
            <a:r>
              <a:rPr lang="en-US" sz="1600" b="0"/>
              <a:t>dN</a:t>
            </a:r>
            <a:r>
              <a:rPr lang="en-US" sz="1600" b="0" baseline="-25000"/>
              <a:t>ch</a:t>
            </a:r>
            <a:r>
              <a:rPr lang="en-US" sz="1600" b="0"/>
              <a:t>/d</a:t>
            </a:r>
            <a:r>
              <a:rPr lang="en-US" sz="1600">
                <a:latin typeface="Symbol" pitchFamily="18" charset="2"/>
              </a:rPr>
              <a:t>h</a:t>
            </a:r>
            <a:endParaRPr lang="en-US" sz="1600" b="0"/>
          </a:p>
        </p:txBody>
      </p:sp>
      <p:sp>
        <p:nvSpPr>
          <p:cNvPr id="266251" name="Text Box 11"/>
          <p:cNvSpPr txBox="1">
            <a:spLocks noChangeArrowheads="1"/>
          </p:cNvSpPr>
          <p:nvPr/>
        </p:nvSpPr>
        <p:spPr bwMode="auto">
          <a:xfrm rot="-5387430">
            <a:off x="2064544" y="3299619"/>
            <a:ext cx="717550" cy="366712"/>
          </a:xfrm>
          <a:prstGeom prst="rect">
            <a:avLst/>
          </a:prstGeom>
          <a:solidFill>
            <a:schemeClr val="bg1"/>
          </a:solidFill>
          <a:ln w="9525">
            <a:noFill/>
            <a:miter lim="800000"/>
            <a:headEnd/>
            <a:tailEnd/>
          </a:ln>
          <a:effectLst/>
        </p:spPr>
        <p:txBody>
          <a:bodyPr wrap="none">
            <a:spAutoFit/>
          </a:bodyPr>
          <a:lstStyle/>
          <a:p>
            <a:pPr eaLnBrk="0" hangingPunct="0"/>
            <a:r>
              <a:rPr lang="en-US" sz="1800" b="0"/>
              <a:t>Ratio</a:t>
            </a:r>
          </a:p>
        </p:txBody>
      </p:sp>
      <p:sp>
        <p:nvSpPr>
          <p:cNvPr id="266252" name="Text Box 12"/>
          <p:cNvSpPr txBox="1">
            <a:spLocks noChangeArrowheads="1"/>
          </p:cNvSpPr>
          <p:nvPr/>
        </p:nvSpPr>
        <p:spPr bwMode="auto">
          <a:xfrm rot="-5387430">
            <a:off x="4974432" y="3299618"/>
            <a:ext cx="717550" cy="366713"/>
          </a:xfrm>
          <a:prstGeom prst="rect">
            <a:avLst/>
          </a:prstGeom>
          <a:solidFill>
            <a:schemeClr val="bg1"/>
          </a:solidFill>
          <a:ln w="9525">
            <a:noFill/>
            <a:miter lim="800000"/>
            <a:headEnd/>
            <a:tailEnd/>
          </a:ln>
          <a:effectLst/>
        </p:spPr>
        <p:txBody>
          <a:bodyPr wrap="none">
            <a:spAutoFit/>
          </a:bodyPr>
          <a:lstStyle/>
          <a:p>
            <a:pPr eaLnBrk="0" hangingPunct="0"/>
            <a:r>
              <a:rPr lang="en-US" sz="1800" b="0"/>
              <a:t>Ratio</a:t>
            </a:r>
          </a:p>
        </p:txBody>
      </p:sp>
      <p:sp>
        <p:nvSpPr>
          <p:cNvPr id="266253" name="Text Box 13"/>
          <p:cNvSpPr txBox="1">
            <a:spLocks noChangeArrowheads="1"/>
          </p:cNvSpPr>
          <p:nvPr/>
        </p:nvSpPr>
        <p:spPr bwMode="auto">
          <a:xfrm rot="-2368">
            <a:off x="838200" y="2544763"/>
            <a:ext cx="792163" cy="579437"/>
          </a:xfrm>
          <a:prstGeom prst="rect">
            <a:avLst/>
          </a:prstGeom>
          <a:solidFill>
            <a:schemeClr val="bg1"/>
          </a:solidFill>
          <a:ln w="9525">
            <a:noFill/>
            <a:miter lim="800000"/>
            <a:headEnd/>
            <a:tailEnd/>
          </a:ln>
          <a:effectLst/>
        </p:spPr>
        <p:txBody>
          <a:bodyPr wrap="none">
            <a:spAutoFit/>
          </a:bodyPr>
          <a:lstStyle/>
          <a:p>
            <a:pPr eaLnBrk="0" hangingPunct="0"/>
            <a:r>
              <a:rPr lang="en-US" sz="3200" b="0"/>
              <a:t>K/</a:t>
            </a:r>
            <a:r>
              <a:rPr lang="en-US" sz="3200">
                <a:latin typeface="Symbol" pitchFamily="18" charset="2"/>
              </a:rPr>
              <a:t>p</a:t>
            </a:r>
            <a:endParaRPr lang="en-US" sz="3200" b="0"/>
          </a:p>
        </p:txBody>
      </p:sp>
      <p:sp>
        <p:nvSpPr>
          <p:cNvPr id="266254" name="Text Box 14"/>
          <p:cNvSpPr txBox="1">
            <a:spLocks noChangeArrowheads="1"/>
          </p:cNvSpPr>
          <p:nvPr/>
        </p:nvSpPr>
        <p:spPr bwMode="auto">
          <a:xfrm>
            <a:off x="2239963" y="1828800"/>
            <a:ext cx="2667000" cy="366713"/>
          </a:xfrm>
          <a:prstGeom prst="rect">
            <a:avLst/>
          </a:prstGeom>
          <a:noFill/>
          <a:ln w="9525">
            <a:noFill/>
            <a:miter lim="800000"/>
            <a:headEnd/>
            <a:tailEnd/>
          </a:ln>
          <a:effectLst/>
        </p:spPr>
        <p:txBody>
          <a:bodyPr>
            <a:spAutoFit/>
          </a:bodyPr>
          <a:lstStyle/>
          <a:p>
            <a:pPr eaLnBrk="0" hangingPunct="0"/>
            <a:r>
              <a:rPr lang="en-US" sz="1800" b="0"/>
              <a:t>Experiment E735</a:t>
            </a:r>
          </a:p>
        </p:txBody>
      </p:sp>
      <p:sp>
        <p:nvSpPr>
          <p:cNvPr id="266255" name="Rectangle 15"/>
          <p:cNvSpPr>
            <a:spLocks noGrp="1" noChangeArrowheads="1"/>
          </p:cNvSpPr>
          <p:nvPr>
            <p:ph type="title"/>
          </p:nvPr>
        </p:nvSpPr>
        <p:spPr>
          <a:xfrm>
            <a:off x="457200" y="-152400"/>
            <a:ext cx="8229600" cy="1143000"/>
          </a:xfrm>
        </p:spPr>
        <p:txBody>
          <a:bodyPr/>
          <a:lstStyle/>
          <a:p>
            <a:r>
              <a:rPr lang="en-US" sz="3600" u="sng" dirty="0"/>
              <a:t>Strangeness Enhancement</a:t>
            </a:r>
          </a:p>
        </p:txBody>
      </p:sp>
    </p:spTree>
    <p:extLst>
      <p:ext uri="{BB962C8B-B14F-4D97-AF65-F5344CB8AC3E}">
        <p14:creationId xmlns:p14="http://schemas.microsoft.com/office/powerpoint/2010/main" val="153569938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7B5989E8-0038-471C-927D-E72A87FFAC6E}" type="slidenum">
              <a:rPr lang="en-US"/>
              <a:pPr/>
              <a:t>147</a:t>
            </a:fld>
            <a:endParaRPr lang="en-US"/>
          </a:p>
        </p:txBody>
      </p:sp>
      <p:pic>
        <p:nvPicPr>
          <p:cNvPr id="270340" name="Picture 4" descr="bec_ppfit_preview"/>
          <p:cNvPicPr>
            <a:picLocks noChangeAspect="1" noChangeArrowheads="1"/>
          </p:cNvPicPr>
          <p:nvPr/>
        </p:nvPicPr>
        <p:blipFill>
          <a:blip r:embed="rId2" cstate="print"/>
          <a:srcRect/>
          <a:stretch>
            <a:fillRect/>
          </a:stretch>
        </p:blipFill>
        <p:spPr bwMode="auto">
          <a:xfrm>
            <a:off x="381000" y="1143000"/>
            <a:ext cx="4202084" cy="3805556"/>
          </a:xfrm>
          <a:prstGeom prst="rect">
            <a:avLst/>
          </a:prstGeom>
          <a:noFill/>
        </p:spPr>
      </p:pic>
      <p:sp>
        <p:nvSpPr>
          <p:cNvPr id="270341" name="Rectangle 5"/>
          <p:cNvSpPr>
            <a:spLocks noGrp="1" noChangeArrowheads="1"/>
          </p:cNvSpPr>
          <p:nvPr>
            <p:ph type="title"/>
          </p:nvPr>
        </p:nvSpPr>
        <p:spPr>
          <a:xfrm>
            <a:off x="457200" y="-76200"/>
            <a:ext cx="8229600" cy="1143000"/>
          </a:xfrm>
        </p:spPr>
        <p:txBody>
          <a:bodyPr/>
          <a:lstStyle/>
          <a:p>
            <a:r>
              <a:rPr lang="en-US" sz="3600" u="sng" dirty="0"/>
              <a:t>Thermal</a:t>
            </a:r>
            <a:r>
              <a:rPr lang="en-US" sz="3200" u="sng" dirty="0"/>
              <a:t> / Statistical Model</a:t>
            </a:r>
          </a:p>
        </p:txBody>
      </p:sp>
      <p:sp>
        <p:nvSpPr>
          <p:cNvPr id="270342" name="Text Box 6"/>
          <p:cNvSpPr txBox="1">
            <a:spLocks noChangeArrowheads="1"/>
          </p:cNvSpPr>
          <p:nvPr/>
        </p:nvSpPr>
        <p:spPr bwMode="auto">
          <a:xfrm>
            <a:off x="746125" y="5181600"/>
            <a:ext cx="7712075" cy="1384995"/>
          </a:xfrm>
          <a:prstGeom prst="rect">
            <a:avLst/>
          </a:prstGeom>
          <a:noFill/>
          <a:ln w="9525">
            <a:noFill/>
            <a:miter lim="800000"/>
            <a:headEnd/>
            <a:tailEnd/>
          </a:ln>
          <a:effectLst/>
        </p:spPr>
        <p:txBody>
          <a:bodyPr>
            <a:spAutoFit/>
          </a:bodyPr>
          <a:lstStyle/>
          <a:p>
            <a:pPr algn="ctr"/>
            <a:r>
              <a:rPr lang="en-US" sz="2800" b="0" dirty="0"/>
              <a:t>The statistical model works, </a:t>
            </a:r>
          </a:p>
          <a:p>
            <a:pPr algn="ctr"/>
            <a:r>
              <a:rPr lang="en-US" sz="2800" b="0" dirty="0"/>
              <a:t>with a remaining strangeness suppression.</a:t>
            </a:r>
          </a:p>
          <a:p>
            <a:pPr algn="ctr"/>
            <a:r>
              <a:rPr lang="en-US" sz="2800" b="0" dirty="0"/>
              <a:t>Phase space population or equilibration?</a:t>
            </a:r>
          </a:p>
        </p:txBody>
      </p:sp>
      <p:pic>
        <p:nvPicPr>
          <p:cNvPr id="2" name="Picture 1"/>
          <p:cNvPicPr>
            <a:picLocks noChangeAspect="1"/>
          </p:cNvPicPr>
          <p:nvPr/>
        </p:nvPicPr>
        <p:blipFill>
          <a:blip r:embed="rId3"/>
          <a:stretch>
            <a:fillRect/>
          </a:stretch>
        </p:blipFill>
        <p:spPr>
          <a:xfrm>
            <a:off x="4583084" y="990600"/>
            <a:ext cx="4398525" cy="4171001"/>
          </a:xfrm>
          <a:prstGeom prst="rect">
            <a:avLst/>
          </a:prstGeom>
        </p:spPr>
      </p:pic>
    </p:spTree>
    <p:extLst>
      <p:ext uri="{BB962C8B-B14F-4D97-AF65-F5344CB8AC3E}">
        <p14:creationId xmlns:p14="http://schemas.microsoft.com/office/powerpoint/2010/main" val="418821641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a:spLocks noGrp="1"/>
          </p:cNvSpPr>
          <p:nvPr>
            <p:ph type="sldNum" sz="quarter" idx="12"/>
          </p:nvPr>
        </p:nvSpPr>
        <p:spPr/>
        <p:txBody>
          <a:bodyPr/>
          <a:lstStyle/>
          <a:p>
            <a:fld id="{45BDF855-0394-43E3-9AF3-F4B5F7C2C6BB}" type="slidenum">
              <a:rPr lang="en-US"/>
              <a:pPr/>
              <a:t>148</a:t>
            </a:fld>
            <a:endParaRPr lang="en-US"/>
          </a:p>
        </p:txBody>
      </p:sp>
      <p:sp>
        <p:nvSpPr>
          <p:cNvPr id="410626" name="Text Box 2"/>
          <p:cNvSpPr txBox="1">
            <a:spLocks noChangeArrowheads="1"/>
          </p:cNvSpPr>
          <p:nvPr/>
        </p:nvSpPr>
        <p:spPr bwMode="auto">
          <a:xfrm>
            <a:off x="441325" y="1282700"/>
            <a:ext cx="8397875" cy="1917700"/>
          </a:xfrm>
          <a:prstGeom prst="rect">
            <a:avLst/>
          </a:prstGeom>
          <a:noFill/>
          <a:ln w="9525">
            <a:noFill/>
            <a:miter lim="800000"/>
            <a:headEnd/>
            <a:tailEnd/>
          </a:ln>
          <a:effectLst/>
        </p:spPr>
        <p:txBody>
          <a:bodyPr>
            <a:spAutoFit/>
          </a:bodyPr>
          <a:lstStyle/>
          <a:p>
            <a:r>
              <a:rPr lang="en-US" sz="2400" b="0">
                <a:cs typeface="Arial" charset="0"/>
              </a:rPr>
              <a:t>We start out with a system completely out of equilibrium and lots of kinetic energy.</a:t>
            </a:r>
          </a:p>
          <a:p>
            <a:endParaRPr lang="en-US" sz="2400" b="0">
              <a:cs typeface="Arial" charset="0"/>
            </a:endParaRPr>
          </a:p>
          <a:p>
            <a:r>
              <a:rPr lang="en-US" sz="2400" b="0">
                <a:cs typeface="Arial" charset="0"/>
              </a:rPr>
              <a:t>We can try to use the Grand Canonical Ensemble to calculate the abundances of all the final measured particles.</a:t>
            </a:r>
          </a:p>
        </p:txBody>
      </p:sp>
      <p:graphicFrame>
        <p:nvGraphicFramePr>
          <p:cNvPr id="410627" name="Object 3"/>
          <p:cNvGraphicFramePr>
            <a:graphicFrameLocks noChangeAspect="1"/>
          </p:cNvGraphicFramePr>
          <p:nvPr/>
        </p:nvGraphicFramePr>
        <p:xfrm>
          <a:off x="2514600" y="3313113"/>
          <a:ext cx="3498850" cy="1306512"/>
        </p:xfrm>
        <a:graphic>
          <a:graphicData uri="http://schemas.openxmlformats.org/presentationml/2006/ole">
            <mc:AlternateContent xmlns:mc="http://schemas.openxmlformats.org/markup-compatibility/2006">
              <mc:Choice xmlns:v="urn:schemas-microsoft-com:vml" Requires="v">
                <p:oleObj spid="_x0000_s919605" name="Equation" r:id="rId3" imgW="1054080" imgH="393480" progId="Equation.3">
                  <p:embed/>
                </p:oleObj>
              </mc:Choice>
              <mc:Fallback>
                <p:oleObj name="Equation" r:id="rId3" imgW="1054080" imgH="393480" progId="Equation.3">
                  <p:embed/>
                  <p:pic>
                    <p:nvPicPr>
                      <p:cNvPr id="41062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313113"/>
                        <a:ext cx="3498850" cy="1306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628" name="Text Box 4"/>
          <p:cNvSpPr txBox="1">
            <a:spLocks noChangeArrowheads="1"/>
          </p:cNvSpPr>
          <p:nvPr/>
        </p:nvSpPr>
        <p:spPr bwMode="auto">
          <a:xfrm>
            <a:off x="500063" y="4953000"/>
            <a:ext cx="6967537" cy="457200"/>
          </a:xfrm>
          <a:prstGeom prst="rect">
            <a:avLst/>
          </a:prstGeom>
          <a:noFill/>
          <a:ln w="9525">
            <a:noFill/>
            <a:miter lim="800000"/>
            <a:headEnd/>
            <a:tailEnd/>
          </a:ln>
          <a:effectLst/>
        </p:spPr>
        <p:txBody>
          <a:bodyPr wrap="none">
            <a:spAutoFit/>
          </a:bodyPr>
          <a:lstStyle/>
          <a:p>
            <a:r>
              <a:rPr lang="en-US" sz="2400" b="0">
                <a:cs typeface="Arial" charset="0"/>
              </a:rPr>
              <a:t>Depends on Temperature and Chemical Potential.</a:t>
            </a:r>
          </a:p>
        </p:txBody>
      </p:sp>
      <p:grpSp>
        <p:nvGrpSpPr>
          <p:cNvPr id="410629" name="Group 5"/>
          <p:cNvGrpSpPr>
            <a:grpSpLocks/>
          </p:cNvGrpSpPr>
          <p:nvPr/>
        </p:nvGrpSpPr>
        <p:grpSpPr bwMode="auto">
          <a:xfrm>
            <a:off x="5638800" y="3629025"/>
            <a:ext cx="3306763" cy="446088"/>
            <a:chOff x="3552" y="3031"/>
            <a:chExt cx="2083" cy="281"/>
          </a:xfrm>
        </p:grpSpPr>
        <p:sp>
          <p:nvSpPr>
            <p:cNvPr id="410630" name="Text Box 6"/>
            <p:cNvSpPr txBox="1">
              <a:spLocks noChangeArrowheads="1"/>
            </p:cNvSpPr>
            <p:nvPr/>
          </p:nvSpPr>
          <p:spPr bwMode="auto">
            <a:xfrm>
              <a:off x="4070" y="3031"/>
              <a:ext cx="1565" cy="268"/>
            </a:xfrm>
            <a:prstGeom prst="rect">
              <a:avLst/>
            </a:prstGeom>
            <a:noFill/>
            <a:ln w="28575">
              <a:solidFill>
                <a:srgbClr val="FF0000"/>
              </a:solidFill>
              <a:miter lim="800000"/>
              <a:headEnd/>
              <a:tailEnd/>
            </a:ln>
            <a:effectLst/>
          </p:spPr>
          <p:txBody>
            <a:bodyPr wrap="none">
              <a:spAutoFit/>
            </a:bodyPr>
            <a:lstStyle/>
            <a:p>
              <a:r>
                <a:rPr lang="en-US" sz="2000" b="0">
                  <a:solidFill>
                    <a:srgbClr val="FF0000"/>
                  </a:solidFill>
                  <a:cs typeface="Arial" charset="0"/>
                </a:rPr>
                <a:t>Fermions or Bosons</a:t>
              </a:r>
            </a:p>
          </p:txBody>
        </p:sp>
        <p:sp>
          <p:nvSpPr>
            <p:cNvPr id="410631" name="Line 7"/>
            <p:cNvSpPr>
              <a:spLocks noChangeShapeType="1"/>
            </p:cNvSpPr>
            <p:nvPr/>
          </p:nvSpPr>
          <p:spPr bwMode="auto">
            <a:xfrm flipH="1">
              <a:off x="3552" y="3120"/>
              <a:ext cx="528" cy="192"/>
            </a:xfrm>
            <a:prstGeom prst="line">
              <a:avLst/>
            </a:prstGeom>
            <a:noFill/>
            <a:ln w="28575">
              <a:solidFill>
                <a:srgbClr val="FF0000"/>
              </a:solidFill>
              <a:round/>
              <a:headEnd/>
              <a:tailEnd type="triangle" w="med" len="med"/>
            </a:ln>
            <a:effectLst/>
          </p:spPr>
          <p:txBody>
            <a:bodyPr/>
            <a:lstStyle/>
            <a:p>
              <a:endParaRPr lang="en-US"/>
            </a:p>
          </p:txBody>
        </p:sp>
      </p:grpSp>
      <p:sp>
        <p:nvSpPr>
          <p:cNvPr id="410632" name="Rectangle 8"/>
          <p:cNvSpPr>
            <a:spLocks noGrp="1" noChangeArrowheads="1"/>
          </p:cNvSpPr>
          <p:nvPr>
            <p:ph type="title"/>
          </p:nvPr>
        </p:nvSpPr>
        <p:spPr>
          <a:xfrm>
            <a:off x="457200" y="76200"/>
            <a:ext cx="8229600" cy="1143000"/>
          </a:xfrm>
        </p:spPr>
        <p:txBody>
          <a:bodyPr/>
          <a:lstStyle/>
          <a:p>
            <a:r>
              <a:rPr lang="en-US" u="sng"/>
              <a:t>Grand Canonical Ensemble</a:t>
            </a:r>
          </a:p>
        </p:txBody>
      </p:sp>
    </p:spTree>
    <p:extLst>
      <p:ext uri="{BB962C8B-B14F-4D97-AF65-F5344CB8AC3E}">
        <p14:creationId xmlns:p14="http://schemas.microsoft.com/office/powerpoint/2010/main" val="132554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4"/>
          <p:cNvSpPr>
            <a:spLocks noGrp="1"/>
          </p:cNvSpPr>
          <p:nvPr>
            <p:ph type="sldNum" sz="quarter" idx="12"/>
          </p:nvPr>
        </p:nvSpPr>
        <p:spPr/>
        <p:txBody>
          <a:bodyPr/>
          <a:lstStyle/>
          <a:p>
            <a:fld id="{84C9E610-F6CA-4815-87B9-777823489584}" type="slidenum">
              <a:rPr lang="en-US"/>
              <a:pPr/>
              <a:t>149</a:t>
            </a:fld>
            <a:endParaRPr lang="en-US"/>
          </a:p>
        </p:txBody>
      </p:sp>
      <p:graphicFrame>
        <p:nvGraphicFramePr>
          <p:cNvPr id="411650" name="Object 2"/>
          <p:cNvGraphicFramePr>
            <a:graphicFrameLocks noChangeAspect="1"/>
          </p:cNvGraphicFramePr>
          <p:nvPr/>
        </p:nvGraphicFramePr>
        <p:xfrm>
          <a:off x="1371600" y="5100638"/>
          <a:ext cx="6019800" cy="1452562"/>
        </p:xfrm>
        <a:graphic>
          <a:graphicData uri="http://schemas.openxmlformats.org/presentationml/2006/ole">
            <mc:AlternateContent xmlns:mc="http://schemas.openxmlformats.org/markup-compatibility/2006">
              <mc:Choice xmlns:v="urn:schemas-microsoft-com:vml" Requires="v">
                <p:oleObj spid="_x0000_s920629" name="Equation" r:id="rId3" imgW="2057400" imgH="495000" progId="">
                  <p:embed/>
                </p:oleObj>
              </mc:Choice>
              <mc:Fallback>
                <p:oleObj name="Equation" r:id="rId3" imgW="2057400" imgH="495000" progId="">
                  <p:embed/>
                  <p:pic>
                    <p:nvPicPr>
                      <p:cNvPr id="41165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100638"/>
                        <a:ext cx="6019800" cy="1452562"/>
                      </a:xfrm>
                      <a:prstGeom prst="rect">
                        <a:avLst/>
                      </a:prstGeom>
                      <a:solidFill>
                        <a:srgbClr val="EAEAEA"/>
                      </a:solidFill>
                      <a:ln w="9525">
                        <a:solidFill>
                          <a:schemeClr val="tx1"/>
                        </a:solidFill>
                        <a:miter lim="800000"/>
                        <a:headEnd/>
                        <a:tailEnd/>
                      </a:ln>
                    </p:spPr>
                  </p:pic>
                </p:oleObj>
              </mc:Fallback>
            </mc:AlternateContent>
          </a:graphicData>
        </a:graphic>
      </p:graphicFrame>
      <p:sp>
        <p:nvSpPr>
          <p:cNvPr id="411651" name="Rectangle 3"/>
          <p:cNvSpPr>
            <a:spLocks noChangeArrowheads="1"/>
          </p:cNvSpPr>
          <p:nvPr/>
        </p:nvSpPr>
        <p:spPr bwMode="auto">
          <a:xfrm>
            <a:off x="304800" y="1358900"/>
            <a:ext cx="3962400" cy="2362200"/>
          </a:xfrm>
          <a:prstGeom prst="rect">
            <a:avLst/>
          </a:prstGeom>
          <a:solidFill>
            <a:schemeClr val="folHlink"/>
          </a:solidFill>
          <a:ln w="9525">
            <a:solidFill>
              <a:schemeClr val="tx1"/>
            </a:solidFill>
            <a:miter lim="800000"/>
            <a:headEnd/>
            <a:tailEnd/>
          </a:ln>
          <a:effectLst/>
        </p:spPr>
        <p:txBody>
          <a:bodyPr wrap="none" anchor="ctr"/>
          <a:lstStyle/>
          <a:p>
            <a:endParaRPr lang="en-US"/>
          </a:p>
        </p:txBody>
      </p:sp>
      <p:sp>
        <p:nvSpPr>
          <p:cNvPr id="411652" name="Oval 4"/>
          <p:cNvSpPr>
            <a:spLocks noChangeArrowheads="1"/>
          </p:cNvSpPr>
          <p:nvPr/>
        </p:nvSpPr>
        <p:spPr bwMode="auto">
          <a:xfrm>
            <a:off x="609600" y="2120900"/>
            <a:ext cx="762000" cy="838200"/>
          </a:xfrm>
          <a:prstGeom prst="ellipse">
            <a:avLst/>
          </a:prstGeom>
          <a:solidFill>
            <a:schemeClr val="hlink"/>
          </a:solidFill>
          <a:ln w="9525">
            <a:solidFill>
              <a:schemeClr val="tx1"/>
            </a:solidFill>
            <a:round/>
            <a:headEnd/>
            <a:tailEnd/>
          </a:ln>
          <a:effectLst/>
        </p:spPr>
        <p:txBody>
          <a:bodyPr wrap="none" anchor="ctr"/>
          <a:lstStyle/>
          <a:p>
            <a:endParaRPr lang="en-US"/>
          </a:p>
        </p:txBody>
      </p:sp>
      <p:sp>
        <p:nvSpPr>
          <p:cNvPr id="411653" name="Line 5"/>
          <p:cNvSpPr>
            <a:spLocks noChangeShapeType="1"/>
          </p:cNvSpPr>
          <p:nvPr/>
        </p:nvSpPr>
        <p:spPr bwMode="auto">
          <a:xfrm flipH="1" flipV="1">
            <a:off x="990600" y="2654300"/>
            <a:ext cx="381000" cy="1447800"/>
          </a:xfrm>
          <a:prstGeom prst="line">
            <a:avLst/>
          </a:prstGeom>
          <a:noFill/>
          <a:ln w="9525">
            <a:solidFill>
              <a:schemeClr val="tx1"/>
            </a:solidFill>
            <a:round/>
            <a:headEnd/>
            <a:tailEnd type="triangle" w="med" len="med"/>
          </a:ln>
          <a:effectLst/>
        </p:spPr>
        <p:txBody>
          <a:bodyPr/>
          <a:lstStyle/>
          <a:p>
            <a:endParaRPr lang="en-US"/>
          </a:p>
        </p:txBody>
      </p:sp>
      <p:sp>
        <p:nvSpPr>
          <p:cNvPr id="411654" name="Text Box 6"/>
          <p:cNvSpPr txBox="1">
            <a:spLocks noChangeArrowheads="1"/>
          </p:cNvSpPr>
          <p:nvPr/>
        </p:nvSpPr>
        <p:spPr bwMode="auto">
          <a:xfrm>
            <a:off x="1371600" y="4065588"/>
            <a:ext cx="1724025" cy="457200"/>
          </a:xfrm>
          <a:prstGeom prst="rect">
            <a:avLst/>
          </a:prstGeom>
          <a:noFill/>
          <a:ln w="9525">
            <a:noFill/>
            <a:miter lim="800000"/>
            <a:headEnd/>
            <a:tailEnd/>
          </a:ln>
          <a:effectLst/>
        </p:spPr>
        <p:txBody>
          <a:bodyPr wrap="none">
            <a:spAutoFit/>
          </a:bodyPr>
          <a:lstStyle/>
          <a:p>
            <a:r>
              <a:rPr lang="en-US" sz="2400" b="0">
                <a:cs typeface="Arial" charset="0"/>
              </a:rPr>
              <a:t>My system.</a:t>
            </a:r>
          </a:p>
        </p:txBody>
      </p:sp>
      <p:sp>
        <p:nvSpPr>
          <p:cNvPr id="411655" name="Line 7"/>
          <p:cNvSpPr>
            <a:spLocks noChangeShapeType="1"/>
          </p:cNvSpPr>
          <p:nvPr/>
        </p:nvSpPr>
        <p:spPr bwMode="auto">
          <a:xfrm flipH="1" flipV="1">
            <a:off x="3352800" y="2882900"/>
            <a:ext cx="1524000" cy="317500"/>
          </a:xfrm>
          <a:prstGeom prst="line">
            <a:avLst/>
          </a:prstGeom>
          <a:noFill/>
          <a:ln w="9525">
            <a:solidFill>
              <a:schemeClr val="tx1"/>
            </a:solidFill>
            <a:round/>
            <a:headEnd/>
            <a:tailEnd type="triangle" w="med" len="med"/>
          </a:ln>
          <a:effectLst/>
        </p:spPr>
        <p:txBody>
          <a:bodyPr/>
          <a:lstStyle/>
          <a:p>
            <a:endParaRPr lang="en-US"/>
          </a:p>
        </p:txBody>
      </p:sp>
      <p:sp>
        <p:nvSpPr>
          <p:cNvPr id="411656" name="Text Box 8"/>
          <p:cNvSpPr txBox="1">
            <a:spLocks noChangeArrowheads="1"/>
          </p:cNvSpPr>
          <p:nvPr/>
        </p:nvSpPr>
        <p:spPr bwMode="auto">
          <a:xfrm>
            <a:off x="4829175" y="2971800"/>
            <a:ext cx="4314825" cy="1917700"/>
          </a:xfrm>
          <a:prstGeom prst="rect">
            <a:avLst/>
          </a:prstGeom>
          <a:noFill/>
          <a:ln w="9525">
            <a:noFill/>
            <a:miter lim="800000"/>
            <a:headEnd/>
            <a:tailEnd/>
          </a:ln>
          <a:effectLst/>
        </p:spPr>
        <p:txBody>
          <a:bodyPr>
            <a:spAutoFit/>
          </a:bodyPr>
          <a:lstStyle/>
          <a:p>
            <a:r>
              <a:rPr lang="en-US" sz="2400" b="0">
                <a:cs typeface="Arial" charset="0"/>
              </a:rPr>
              <a:t>Infinite heat bath with which my system can exchange energy and particles, hence we have a temperature and chemical potential.</a:t>
            </a:r>
          </a:p>
        </p:txBody>
      </p:sp>
      <p:sp>
        <p:nvSpPr>
          <p:cNvPr id="411657" name="Rectangle 9"/>
          <p:cNvSpPr>
            <a:spLocks noGrp="1" noChangeArrowheads="1"/>
          </p:cNvSpPr>
          <p:nvPr>
            <p:ph type="title"/>
          </p:nvPr>
        </p:nvSpPr>
        <p:spPr>
          <a:xfrm>
            <a:off x="457200" y="0"/>
            <a:ext cx="8229600" cy="1143000"/>
          </a:xfrm>
        </p:spPr>
        <p:txBody>
          <a:bodyPr/>
          <a:lstStyle/>
          <a:p>
            <a:r>
              <a:rPr lang="en-US" u="sng"/>
              <a:t>Grand Canonical Ensemble</a:t>
            </a:r>
          </a:p>
        </p:txBody>
      </p:sp>
    </p:spTree>
    <p:extLst>
      <p:ext uri="{BB962C8B-B14F-4D97-AF65-F5344CB8AC3E}">
        <p14:creationId xmlns:p14="http://schemas.microsoft.com/office/powerpoint/2010/main" val="2763424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A6CD7F90-C3CC-46A6-A642-AD38629E46AA}" type="slidenum">
              <a:rPr lang="en-US"/>
              <a:pPr/>
              <a:t>15</a:t>
            </a:fld>
            <a:endParaRPr lang="en-US"/>
          </a:p>
        </p:txBody>
      </p:sp>
      <p:sp>
        <p:nvSpPr>
          <p:cNvPr id="133124"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r>
              <a:rPr lang="en-US" sz="6600" b="0">
                <a:solidFill>
                  <a:schemeClr val="bg1"/>
                </a:solidFill>
              </a:rPr>
              <a:t>Jet Quenching</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a:spLocks noGrp="1"/>
          </p:cNvSpPr>
          <p:nvPr>
            <p:ph type="sldNum" sz="quarter" idx="12"/>
          </p:nvPr>
        </p:nvSpPr>
        <p:spPr/>
        <p:txBody>
          <a:bodyPr/>
          <a:lstStyle/>
          <a:p>
            <a:fld id="{35C188D1-C8AE-4886-A150-0F5205EDA0D1}" type="slidenum">
              <a:rPr lang="en-US"/>
              <a:pPr/>
              <a:t>150</a:t>
            </a:fld>
            <a:endParaRPr lang="en-US"/>
          </a:p>
        </p:txBody>
      </p:sp>
      <p:sp>
        <p:nvSpPr>
          <p:cNvPr id="395268" name="Rectangle 4"/>
          <p:cNvSpPr>
            <a:spLocks noGrp="1" noChangeArrowheads="1"/>
          </p:cNvSpPr>
          <p:nvPr>
            <p:ph type="title"/>
          </p:nvPr>
        </p:nvSpPr>
        <p:spPr>
          <a:xfrm>
            <a:off x="457200" y="76200"/>
            <a:ext cx="8229600" cy="1143000"/>
          </a:xfrm>
        </p:spPr>
        <p:txBody>
          <a:bodyPr/>
          <a:lstStyle/>
          <a:p>
            <a:r>
              <a:rPr lang="en-US" sz="3600" u="sng" dirty="0"/>
              <a:t>Heavy Ions GCE</a:t>
            </a:r>
          </a:p>
        </p:txBody>
      </p:sp>
      <p:grpSp>
        <p:nvGrpSpPr>
          <p:cNvPr id="395269" name="Group 5"/>
          <p:cNvGrpSpPr>
            <a:grpSpLocks/>
          </p:cNvGrpSpPr>
          <p:nvPr/>
        </p:nvGrpSpPr>
        <p:grpSpPr bwMode="auto">
          <a:xfrm>
            <a:off x="250825" y="1219200"/>
            <a:ext cx="8569325" cy="3530600"/>
            <a:chOff x="158" y="2124"/>
            <a:chExt cx="5398" cy="2224"/>
          </a:xfrm>
        </p:grpSpPr>
        <p:pic>
          <p:nvPicPr>
            <p:cNvPr id="395270" name="Picture 6" descr="ratiosQM"/>
            <p:cNvPicPr>
              <a:picLocks noChangeAspect="1" noChangeArrowheads="1"/>
            </p:cNvPicPr>
            <p:nvPr/>
          </p:nvPicPr>
          <p:blipFill>
            <a:blip r:embed="rId2" cstate="print"/>
            <a:srcRect/>
            <a:stretch>
              <a:fillRect/>
            </a:stretch>
          </p:blipFill>
          <p:spPr bwMode="auto">
            <a:xfrm>
              <a:off x="158" y="2124"/>
              <a:ext cx="5398" cy="2224"/>
            </a:xfrm>
            <a:prstGeom prst="rect">
              <a:avLst/>
            </a:prstGeom>
            <a:solidFill>
              <a:schemeClr val="bg1"/>
            </a:solidFill>
            <a:ln w="9525">
              <a:noFill/>
              <a:miter lim="800000"/>
              <a:headEnd/>
              <a:tailEnd/>
            </a:ln>
          </p:spPr>
        </p:pic>
        <p:sp>
          <p:nvSpPr>
            <p:cNvPr id="395271" name="Rectangle 7"/>
            <p:cNvSpPr>
              <a:spLocks noChangeArrowheads="1"/>
            </p:cNvSpPr>
            <p:nvPr/>
          </p:nvSpPr>
          <p:spPr bwMode="auto">
            <a:xfrm>
              <a:off x="1008" y="4224"/>
              <a:ext cx="4512" cy="96"/>
            </a:xfrm>
            <a:prstGeom prst="rect">
              <a:avLst/>
            </a:prstGeom>
            <a:solidFill>
              <a:schemeClr val="bg1"/>
            </a:solidFill>
            <a:ln w="9525">
              <a:noFill/>
              <a:miter lim="800000"/>
              <a:headEnd/>
              <a:tailEnd/>
            </a:ln>
            <a:effectLst/>
          </p:spPr>
          <p:txBody>
            <a:bodyPr wrap="none" anchor="ctr"/>
            <a:lstStyle/>
            <a:p>
              <a:pPr algn="ctr"/>
              <a:endParaRPr lang="en-US" sz="2800" b="0" u="sng">
                <a:cs typeface="Arial" charset="0"/>
              </a:endParaRPr>
            </a:p>
          </p:txBody>
        </p:sp>
      </p:grpSp>
      <p:sp>
        <p:nvSpPr>
          <p:cNvPr id="395272" name="Text Box 8"/>
          <p:cNvSpPr txBox="1">
            <a:spLocks noChangeArrowheads="1"/>
          </p:cNvSpPr>
          <p:nvPr/>
        </p:nvSpPr>
        <p:spPr bwMode="auto">
          <a:xfrm>
            <a:off x="533400" y="4953000"/>
            <a:ext cx="8169275" cy="1815882"/>
          </a:xfrm>
          <a:prstGeom prst="rect">
            <a:avLst/>
          </a:prstGeom>
          <a:noFill/>
          <a:ln w="9525">
            <a:noFill/>
            <a:miter lim="800000"/>
            <a:headEnd/>
            <a:tailEnd/>
          </a:ln>
          <a:effectLst/>
        </p:spPr>
        <p:txBody>
          <a:bodyPr>
            <a:spAutoFit/>
          </a:bodyPr>
          <a:lstStyle/>
          <a:p>
            <a:pPr algn="ctr"/>
            <a:r>
              <a:rPr lang="en-US" sz="2800" b="0" dirty="0"/>
              <a:t>Works very well again, but now almost no additional suppression of strangeness.</a:t>
            </a:r>
          </a:p>
          <a:p>
            <a:pPr algn="ctr"/>
            <a:endParaRPr lang="en-US" sz="2800" b="0" dirty="0"/>
          </a:p>
          <a:p>
            <a:pPr algn="ctr"/>
            <a:r>
              <a:rPr lang="en-US" sz="2800" b="0" dirty="0"/>
              <a:t>Consider canonical ensemble in smaller systems?</a:t>
            </a:r>
          </a:p>
        </p:txBody>
      </p:sp>
    </p:spTree>
    <p:extLst>
      <p:ext uri="{BB962C8B-B14F-4D97-AF65-F5344CB8AC3E}">
        <p14:creationId xmlns:p14="http://schemas.microsoft.com/office/powerpoint/2010/main" val="386204531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151</a:t>
            </a:fld>
            <a:endParaRPr lang="en-US"/>
          </a:p>
        </p:txBody>
      </p:sp>
      <p:pic>
        <p:nvPicPr>
          <p:cNvPr id="5" name="Picture 4"/>
          <p:cNvPicPr>
            <a:picLocks noChangeAspect="1"/>
          </p:cNvPicPr>
          <p:nvPr/>
        </p:nvPicPr>
        <p:blipFill>
          <a:blip r:embed="rId2"/>
          <a:stretch>
            <a:fillRect/>
          </a:stretch>
        </p:blipFill>
        <p:spPr>
          <a:xfrm>
            <a:off x="1828800" y="-70468"/>
            <a:ext cx="5354539" cy="6852268"/>
          </a:xfrm>
          <a:prstGeom prst="rect">
            <a:avLst/>
          </a:prstGeom>
        </p:spPr>
      </p:pic>
    </p:spTree>
    <p:extLst>
      <p:ext uri="{BB962C8B-B14F-4D97-AF65-F5344CB8AC3E}">
        <p14:creationId xmlns:p14="http://schemas.microsoft.com/office/powerpoint/2010/main" val="84795697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152</a:t>
            </a:fld>
            <a:endParaRPr lang="en-US"/>
          </a:p>
        </p:txBody>
      </p:sp>
      <p:pic>
        <p:nvPicPr>
          <p:cNvPr id="5" name="Picture 4"/>
          <p:cNvPicPr>
            <a:picLocks noChangeAspect="1"/>
          </p:cNvPicPr>
          <p:nvPr/>
        </p:nvPicPr>
        <p:blipFill>
          <a:blip r:embed="rId2"/>
          <a:stretch>
            <a:fillRect/>
          </a:stretch>
        </p:blipFill>
        <p:spPr>
          <a:xfrm>
            <a:off x="457200" y="914400"/>
            <a:ext cx="8122351" cy="2631934"/>
          </a:xfrm>
          <a:prstGeom prst="rect">
            <a:avLst/>
          </a:prstGeom>
        </p:spPr>
      </p:pic>
      <p:pic>
        <p:nvPicPr>
          <p:cNvPr id="6" name="Picture 5"/>
          <p:cNvPicPr>
            <a:picLocks noChangeAspect="1"/>
          </p:cNvPicPr>
          <p:nvPr/>
        </p:nvPicPr>
        <p:blipFill>
          <a:blip r:embed="rId3"/>
          <a:stretch>
            <a:fillRect/>
          </a:stretch>
        </p:blipFill>
        <p:spPr>
          <a:xfrm>
            <a:off x="588674" y="3527766"/>
            <a:ext cx="7966651" cy="2796834"/>
          </a:xfrm>
          <a:prstGeom prst="rect">
            <a:avLst/>
          </a:prstGeom>
        </p:spPr>
      </p:pic>
      <p:sp>
        <p:nvSpPr>
          <p:cNvPr id="7" name="Rectangle 6"/>
          <p:cNvSpPr/>
          <p:nvPr/>
        </p:nvSpPr>
        <p:spPr>
          <a:xfrm>
            <a:off x="3276600" y="6482946"/>
            <a:ext cx="2726516" cy="307777"/>
          </a:xfrm>
          <a:prstGeom prst="rect">
            <a:avLst/>
          </a:prstGeom>
        </p:spPr>
        <p:txBody>
          <a:bodyPr wrap="none">
            <a:spAutoFit/>
          </a:bodyPr>
          <a:lstStyle/>
          <a:p>
            <a:r>
              <a:rPr lang="en-US" b="0" dirty="0"/>
              <a:t>https://arxiv.org/abs/1605.09418</a:t>
            </a:r>
          </a:p>
        </p:txBody>
      </p:sp>
      <p:sp>
        <p:nvSpPr>
          <p:cNvPr id="2" name="TextBox 1"/>
          <p:cNvSpPr txBox="1"/>
          <p:nvPr/>
        </p:nvSpPr>
        <p:spPr>
          <a:xfrm>
            <a:off x="3302267" y="120075"/>
            <a:ext cx="2210862" cy="584775"/>
          </a:xfrm>
          <a:prstGeom prst="rect">
            <a:avLst/>
          </a:prstGeom>
          <a:noFill/>
        </p:spPr>
        <p:txBody>
          <a:bodyPr wrap="none" rtlCol="0">
            <a:spAutoFit/>
          </a:bodyPr>
          <a:lstStyle/>
          <a:p>
            <a:r>
              <a:rPr lang="en-US" sz="3200" b="0" u="sng" dirty="0"/>
              <a:t>The Proton</a:t>
            </a:r>
          </a:p>
        </p:txBody>
      </p:sp>
    </p:spTree>
    <p:extLst>
      <p:ext uri="{BB962C8B-B14F-4D97-AF65-F5344CB8AC3E}">
        <p14:creationId xmlns:p14="http://schemas.microsoft.com/office/powerpoint/2010/main" val="177447504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153</a:t>
            </a:fld>
            <a:endParaRPr lang="en-US"/>
          </a:p>
        </p:txBody>
      </p:sp>
      <p:sp>
        <p:nvSpPr>
          <p:cNvPr id="5" name="TextBox 4"/>
          <p:cNvSpPr txBox="1"/>
          <p:nvPr/>
        </p:nvSpPr>
        <p:spPr>
          <a:xfrm>
            <a:off x="1981200" y="76200"/>
            <a:ext cx="4969437" cy="584775"/>
          </a:xfrm>
          <a:prstGeom prst="rect">
            <a:avLst/>
          </a:prstGeom>
          <a:noFill/>
        </p:spPr>
        <p:txBody>
          <a:bodyPr wrap="none" rtlCol="0">
            <a:spAutoFit/>
          </a:bodyPr>
          <a:lstStyle/>
          <a:p>
            <a:r>
              <a:rPr lang="en-US" sz="3200" b="0" u="sng" dirty="0"/>
              <a:t>Global Constraint Analysis</a:t>
            </a:r>
          </a:p>
        </p:txBody>
      </p:sp>
      <p:grpSp>
        <p:nvGrpSpPr>
          <p:cNvPr id="6" name="Group 5"/>
          <p:cNvGrpSpPr/>
          <p:nvPr/>
        </p:nvGrpSpPr>
        <p:grpSpPr>
          <a:xfrm>
            <a:off x="228601" y="838200"/>
            <a:ext cx="4876799" cy="4648200"/>
            <a:chOff x="2133601" y="990600"/>
            <a:chExt cx="4876799" cy="4648200"/>
          </a:xfrm>
        </p:grpSpPr>
        <p:sp>
          <p:nvSpPr>
            <p:cNvPr id="7" name="Rectangle 6"/>
            <p:cNvSpPr/>
            <p:nvPr/>
          </p:nvSpPr>
          <p:spPr>
            <a:xfrm>
              <a:off x="2209800" y="990600"/>
              <a:ext cx="4800600" cy="4648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descr="priorvpost.pdf"/>
            <p:cNvPicPr>
              <a:picLocks noChangeAspect="1"/>
            </p:cNvPicPr>
            <p:nvPr/>
          </p:nvPicPr>
          <p:blipFill>
            <a:blip r:embed="rId2" cstate="print">
              <a:grayscl/>
            </a:blip>
            <a:srcRect l="3603" t="6653" r="46857" b="6551"/>
            <a:stretch>
              <a:fillRect/>
            </a:stretch>
          </p:blipFill>
          <p:spPr bwMode="auto">
            <a:xfrm>
              <a:off x="2590800" y="1066800"/>
              <a:ext cx="4191000" cy="4038600"/>
            </a:xfrm>
            <a:prstGeom prst="rect">
              <a:avLst/>
            </a:prstGeom>
            <a:solidFill>
              <a:schemeClr val="bg1"/>
            </a:solidFill>
            <a:ln w="9525">
              <a:noFill/>
              <a:miter lim="800000"/>
              <a:headEnd/>
              <a:tailEnd/>
            </a:ln>
          </p:spPr>
        </p:pic>
        <p:sp>
          <p:nvSpPr>
            <p:cNvPr id="9" name="TextBox 8"/>
            <p:cNvSpPr txBox="1"/>
            <p:nvPr/>
          </p:nvSpPr>
          <p:spPr>
            <a:xfrm>
              <a:off x="3352800" y="5029200"/>
              <a:ext cx="3045129" cy="523220"/>
            </a:xfrm>
            <a:prstGeom prst="rect">
              <a:avLst/>
            </a:prstGeom>
            <a:noFill/>
          </p:spPr>
          <p:txBody>
            <a:bodyPr wrap="none" rtlCol="0">
              <a:spAutoFit/>
            </a:bodyPr>
            <a:lstStyle/>
            <a:p>
              <a:r>
                <a:rPr lang="en-US" sz="2800" dirty="0"/>
                <a:t>Temperature [</a:t>
              </a:r>
              <a:r>
                <a:rPr lang="en-US" sz="2800" dirty="0" err="1"/>
                <a:t>MeV</a:t>
              </a:r>
              <a:r>
                <a:rPr lang="en-US" sz="2800" dirty="0"/>
                <a:t>]</a:t>
              </a:r>
            </a:p>
          </p:txBody>
        </p:sp>
        <p:sp>
          <p:nvSpPr>
            <p:cNvPr id="10" name="TextBox 9"/>
            <p:cNvSpPr txBox="1"/>
            <p:nvPr/>
          </p:nvSpPr>
          <p:spPr>
            <a:xfrm rot="16200000">
              <a:off x="961164" y="2467836"/>
              <a:ext cx="2868093" cy="523220"/>
            </a:xfrm>
            <a:prstGeom prst="rect">
              <a:avLst/>
            </a:prstGeom>
            <a:noFill/>
          </p:spPr>
          <p:txBody>
            <a:bodyPr wrap="none" rtlCol="0">
              <a:spAutoFit/>
            </a:bodyPr>
            <a:lstStyle/>
            <a:p>
              <a:r>
                <a:rPr lang="en-US" sz="2800" dirty="0"/>
                <a:t>(Speed of Sound)</a:t>
              </a:r>
              <a:r>
                <a:rPr lang="en-US" sz="2800" baseline="30000" dirty="0"/>
                <a:t>2</a:t>
              </a:r>
            </a:p>
          </p:txBody>
        </p:sp>
      </p:grpSp>
      <p:pic>
        <p:nvPicPr>
          <p:cNvPr id="11" name="Picture 5" descr="priorvpost.pdf"/>
          <p:cNvPicPr>
            <a:picLocks noChangeAspect="1"/>
          </p:cNvPicPr>
          <p:nvPr/>
        </p:nvPicPr>
        <p:blipFill>
          <a:blip r:embed="rId2" cstate="print"/>
          <a:srcRect l="53143" t="6551" b="13203"/>
          <a:stretch>
            <a:fillRect/>
          </a:stretch>
        </p:blipFill>
        <p:spPr bwMode="auto">
          <a:xfrm>
            <a:off x="1065213" y="914400"/>
            <a:ext cx="3963987" cy="3733800"/>
          </a:xfrm>
          <a:prstGeom prst="rect">
            <a:avLst/>
          </a:prstGeom>
          <a:solidFill>
            <a:schemeClr val="bg1"/>
          </a:solidFill>
          <a:ln w="9525">
            <a:noFill/>
            <a:miter lim="800000"/>
            <a:headEnd/>
            <a:tailEnd/>
          </a:ln>
        </p:spPr>
      </p:pic>
      <p:sp>
        <p:nvSpPr>
          <p:cNvPr id="2" name="TextBox 1"/>
          <p:cNvSpPr txBox="1"/>
          <p:nvPr/>
        </p:nvSpPr>
        <p:spPr>
          <a:xfrm>
            <a:off x="5181600" y="932795"/>
            <a:ext cx="3810000" cy="4401205"/>
          </a:xfrm>
          <a:prstGeom prst="rect">
            <a:avLst/>
          </a:prstGeom>
          <a:noFill/>
        </p:spPr>
        <p:txBody>
          <a:bodyPr wrap="square" rtlCol="0">
            <a:spAutoFit/>
          </a:bodyPr>
          <a:lstStyle/>
          <a:p>
            <a:pPr algn="ctr"/>
            <a:r>
              <a:rPr lang="en-US" sz="2800" b="0" dirty="0"/>
              <a:t>Global constraint methods using Bayesian sampling as done in Climate Modeling for example.</a:t>
            </a:r>
          </a:p>
          <a:p>
            <a:pPr algn="ctr"/>
            <a:endParaRPr lang="en-US" sz="2800" b="0" dirty="0"/>
          </a:p>
          <a:p>
            <a:pPr algn="ctr"/>
            <a:r>
              <a:rPr lang="en-US" sz="2800" b="0" dirty="0"/>
              <a:t>Includes particle spectra, elliptic flow, two-particle quantum correlations, …</a:t>
            </a:r>
          </a:p>
        </p:txBody>
      </p:sp>
      <p:sp>
        <p:nvSpPr>
          <p:cNvPr id="3" name="TextBox 2"/>
          <p:cNvSpPr txBox="1"/>
          <p:nvPr/>
        </p:nvSpPr>
        <p:spPr>
          <a:xfrm>
            <a:off x="1043041" y="5827693"/>
            <a:ext cx="7186560" cy="954107"/>
          </a:xfrm>
          <a:prstGeom prst="rect">
            <a:avLst/>
          </a:prstGeom>
          <a:noFill/>
        </p:spPr>
        <p:txBody>
          <a:bodyPr wrap="square" rtlCol="0">
            <a:spAutoFit/>
          </a:bodyPr>
          <a:lstStyle/>
          <a:p>
            <a:pPr algn="ctr"/>
            <a:r>
              <a:rPr lang="en-US" sz="2800" b="0" dirty="0">
                <a:solidFill>
                  <a:srgbClr val="0070C0"/>
                </a:solidFill>
              </a:rPr>
              <a:t>Experimental confirmation of Lattice QCD Equation of State</a:t>
            </a:r>
          </a:p>
        </p:txBody>
      </p:sp>
    </p:spTree>
    <p:extLst>
      <p:ext uri="{BB962C8B-B14F-4D97-AF65-F5344CB8AC3E}">
        <p14:creationId xmlns:p14="http://schemas.microsoft.com/office/powerpoint/2010/main" val="354229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154</a:t>
            </a:fld>
            <a:endParaRPr lang="en-US"/>
          </a:p>
        </p:txBody>
      </p:sp>
      <p:pic>
        <p:nvPicPr>
          <p:cNvPr id="5" name="Picture 2"/>
          <p:cNvPicPr>
            <a:picLocks noChangeAspect="1" noChangeArrowheads="1"/>
          </p:cNvPicPr>
          <p:nvPr/>
        </p:nvPicPr>
        <p:blipFill>
          <a:blip r:embed="rId2" cstate="print">
            <a:grayscl/>
          </a:blip>
          <a:srcRect/>
          <a:stretch>
            <a:fillRect/>
          </a:stretch>
        </p:blipFill>
        <p:spPr bwMode="auto">
          <a:xfrm>
            <a:off x="228600" y="609600"/>
            <a:ext cx="4389119" cy="3733799"/>
          </a:xfrm>
          <a:prstGeom prst="rect">
            <a:avLst/>
          </a:prstGeom>
          <a:noFill/>
          <a:ln w="9525">
            <a:noFill/>
            <a:miter lim="800000"/>
            <a:headEnd/>
            <a:tailEnd/>
          </a:ln>
        </p:spPr>
      </p:pic>
      <p:pic>
        <p:nvPicPr>
          <p:cNvPr id="6" name="Picture 13"/>
          <p:cNvPicPr>
            <a:picLocks noChangeAspect="1"/>
          </p:cNvPicPr>
          <p:nvPr/>
        </p:nvPicPr>
        <p:blipFill>
          <a:blip r:embed="rId3" cstate="print"/>
          <a:srcRect/>
          <a:stretch>
            <a:fillRect/>
          </a:stretch>
        </p:blipFill>
        <p:spPr bwMode="auto">
          <a:xfrm>
            <a:off x="4564524" y="609600"/>
            <a:ext cx="4350876" cy="3733799"/>
          </a:xfrm>
          <a:prstGeom prst="rect">
            <a:avLst/>
          </a:prstGeom>
          <a:noFill/>
          <a:ln w="9525">
            <a:noFill/>
            <a:miter lim="800000"/>
            <a:headEnd/>
            <a:tailEnd/>
          </a:ln>
        </p:spPr>
      </p:pic>
      <p:sp>
        <p:nvSpPr>
          <p:cNvPr id="7" name="TextBox 6"/>
          <p:cNvSpPr txBox="1"/>
          <p:nvPr/>
        </p:nvSpPr>
        <p:spPr>
          <a:xfrm>
            <a:off x="76200" y="4690408"/>
            <a:ext cx="9144000" cy="1938992"/>
          </a:xfrm>
          <a:prstGeom prst="rect">
            <a:avLst/>
          </a:prstGeom>
          <a:noFill/>
        </p:spPr>
        <p:txBody>
          <a:bodyPr wrap="square" rtlCol="0">
            <a:spAutoFit/>
          </a:bodyPr>
          <a:lstStyle/>
          <a:p>
            <a:pPr algn="ctr"/>
            <a:r>
              <a:rPr lang="en-US" sz="2400" b="0" dirty="0">
                <a:solidFill>
                  <a:schemeClr val="accent2"/>
                </a:solidFill>
              </a:rPr>
              <a:t>Expect </a:t>
            </a:r>
            <a:r>
              <a:rPr lang="en-US" sz="2400" b="0" dirty="0">
                <a:solidFill>
                  <a:schemeClr val="accent2"/>
                </a:solidFill>
                <a:latin typeface="Symbol" pitchFamily="18" charset="2"/>
              </a:rPr>
              <a:t>h</a:t>
            </a:r>
            <a:r>
              <a:rPr lang="en-US" sz="2400" b="0" dirty="0">
                <a:solidFill>
                  <a:schemeClr val="accent2"/>
                </a:solidFill>
              </a:rPr>
              <a:t>/s to increase at higher temperatures </a:t>
            </a:r>
          </a:p>
          <a:p>
            <a:pPr algn="ctr"/>
            <a:r>
              <a:rPr lang="en-US" sz="2400" b="0" dirty="0">
                <a:solidFill>
                  <a:schemeClr val="accent2"/>
                </a:solidFill>
              </a:rPr>
              <a:t>even just from running of </a:t>
            </a:r>
            <a:r>
              <a:rPr lang="en-US" sz="2400" b="0" dirty="0">
                <a:solidFill>
                  <a:schemeClr val="accent2"/>
                </a:solidFill>
                <a:latin typeface="Symbol" pitchFamily="18" charset="2"/>
              </a:rPr>
              <a:t>a</a:t>
            </a:r>
            <a:r>
              <a:rPr lang="en-US" sz="2400" b="0" baseline="-25000" dirty="0">
                <a:solidFill>
                  <a:schemeClr val="accent2"/>
                </a:solidFill>
              </a:rPr>
              <a:t>s</a:t>
            </a:r>
          </a:p>
          <a:p>
            <a:pPr algn="ctr"/>
            <a:r>
              <a:rPr lang="en-US" sz="2400" b="0" dirty="0">
                <a:solidFill>
                  <a:schemeClr val="accent2"/>
                </a:solidFill>
              </a:rPr>
              <a:t>    </a:t>
            </a:r>
          </a:p>
          <a:p>
            <a:pPr algn="ctr"/>
            <a:r>
              <a:rPr lang="en-US" sz="2400" b="0" dirty="0">
                <a:solidFill>
                  <a:schemeClr val="accent2"/>
                </a:solidFill>
              </a:rPr>
              <a:t>Key lesson about when and when not to include scenarios (story of High Voltage Power Lines)…</a:t>
            </a:r>
          </a:p>
        </p:txBody>
      </p:sp>
      <p:sp>
        <p:nvSpPr>
          <p:cNvPr id="8" name="TextBox 7"/>
          <p:cNvSpPr txBox="1"/>
          <p:nvPr/>
        </p:nvSpPr>
        <p:spPr>
          <a:xfrm>
            <a:off x="1981200" y="76200"/>
            <a:ext cx="4969437" cy="584775"/>
          </a:xfrm>
          <a:prstGeom prst="rect">
            <a:avLst/>
          </a:prstGeom>
          <a:noFill/>
        </p:spPr>
        <p:txBody>
          <a:bodyPr wrap="none" rtlCol="0">
            <a:spAutoFit/>
          </a:bodyPr>
          <a:lstStyle/>
          <a:p>
            <a:r>
              <a:rPr lang="en-US" sz="3200" b="0" u="sng" dirty="0"/>
              <a:t>Global Constraint Analysis</a:t>
            </a:r>
          </a:p>
        </p:txBody>
      </p:sp>
    </p:spTree>
    <p:extLst>
      <p:ext uri="{BB962C8B-B14F-4D97-AF65-F5344CB8AC3E}">
        <p14:creationId xmlns:p14="http://schemas.microsoft.com/office/powerpoint/2010/main" val="40893523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155</a:t>
            </a:fld>
            <a:endParaRPr lang="en-US"/>
          </a:p>
        </p:txBody>
      </p:sp>
      <p:pic>
        <p:nvPicPr>
          <p:cNvPr id="913412" name="Picture 4" descr="muttjeff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47800"/>
            <a:ext cx="9054465"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41027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156</a:t>
            </a:fld>
            <a:endParaRPr lang="en-US"/>
          </a:p>
        </p:txBody>
      </p:sp>
      <p:pic>
        <p:nvPicPr>
          <p:cNvPr id="679938" name="Picture 2"/>
          <p:cNvPicPr>
            <a:picLocks noChangeAspect="1" noChangeArrowheads="1"/>
          </p:cNvPicPr>
          <p:nvPr/>
        </p:nvPicPr>
        <p:blipFill>
          <a:blip r:embed="rId2" cstate="print"/>
          <a:srcRect t="15625" r="1025" b="8333"/>
          <a:stretch>
            <a:fillRect/>
          </a:stretch>
        </p:blipFill>
        <p:spPr bwMode="auto">
          <a:xfrm>
            <a:off x="0" y="1143000"/>
            <a:ext cx="9144000" cy="3949775"/>
          </a:xfrm>
          <a:prstGeom prst="rect">
            <a:avLst/>
          </a:prstGeom>
          <a:noFill/>
          <a:ln w="9525">
            <a:noFill/>
            <a:miter lim="800000"/>
            <a:headEnd/>
            <a:tailEnd/>
          </a:ln>
        </p:spPr>
      </p:pic>
      <p:sp>
        <p:nvSpPr>
          <p:cNvPr id="5" name="Rectangle 4"/>
          <p:cNvSpPr/>
          <p:nvPr/>
        </p:nvSpPr>
        <p:spPr>
          <a:xfrm>
            <a:off x="1981200" y="177225"/>
            <a:ext cx="5078634" cy="584775"/>
          </a:xfrm>
          <a:prstGeom prst="rect">
            <a:avLst/>
          </a:prstGeom>
        </p:spPr>
        <p:txBody>
          <a:bodyPr wrap="none">
            <a:spAutoFit/>
          </a:bodyPr>
          <a:lstStyle/>
          <a:p>
            <a:r>
              <a:rPr lang="en-US" sz="3200" b="0" dirty="0"/>
              <a:t>https://lhapdf.hepforge.org/</a:t>
            </a:r>
          </a:p>
        </p:txBody>
      </p:sp>
    </p:spTree>
    <p:extLst>
      <p:ext uri="{BB962C8B-B14F-4D97-AF65-F5344CB8AC3E}">
        <p14:creationId xmlns:p14="http://schemas.microsoft.com/office/powerpoint/2010/main" val="396626663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157</a:t>
            </a:fld>
            <a:endParaRPr lang="en-US"/>
          </a:p>
        </p:txBody>
      </p:sp>
      <p:sp>
        <p:nvSpPr>
          <p:cNvPr id="4" name="Rectangle 3"/>
          <p:cNvSpPr/>
          <p:nvPr/>
        </p:nvSpPr>
        <p:spPr>
          <a:xfrm>
            <a:off x="304800" y="381000"/>
            <a:ext cx="8763000" cy="461665"/>
          </a:xfrm>
          <a:prstGeom prst="rect">
            <a:avLst/>
          </a:prstGeom>
        </p:spPr>
        <p:txBody>
          <a:bodyPr wrap="square">
            <a:spAutoFit/>
          </a:bodyPr>
          <a:lstStyle/>
          <a:p>
            <a:r>
              <a:rPr lang="en-US" sz="2400" b="0" dirty="0"/>
              <a:t>https://www.jyu.fi/fysiikka/en/research/highenergy/urhic/eps09</a:t>
            </a:r>
          </a:p>
        </p:txBody>
      </p:sp>
      <p:pic>
        <p:nvPicPr>
          <p:cNvPr id="680962" name="Picture 2"/>
          <p:cNvPicPr>
            <a:picLocks noChangeAspect="1" noChangeArrowheads="1"/>
          </p:cNvPicPr>
          <p:nvPr/>
        </p:nvPicPr>
        <p:blipFill>
          <a:blip r:embed="rId2" cstate="print"/>
          <a:srcRect l="3514" t="14583" r="1025" b="6250"/>
          <a:stretch>
            <a:fillRect/>
          </a:stretch>
        </p:blipFill>
        <p:spPr bwMode="auto">
          <a:xfrm>
            <a:off x="0" y="1295400"/>
            <a:ext cx="9152022" cy="4267200"/>
          </a:xfrm>
          <a:prstGeom prst="rect">
            <a:avLst/>
          </a:prstGeom>
          <a:noFill/>
          <a:ln w="9525">
            <a:noFill/>
            <a:miter lim="800000"/>
            <a:headEnd/>
            <a:tailEnd/>
          </a:ln>
        </p:spPr>
      </p:pic>
    </p:spTree>
    <p:extLst>
      <p:ext uri="{BB962C8B-B14F-4D97-AF65-F5344CB8AC3E}">
        <p14:creationId xmlns:p14="http://schemas.microsoft.com/office/powerpoint/2010/main" val="78281113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158</a:t>
            </a:fld>
            <a:endParaRPr lang="en-US"/>
          </a:p>
        </p:txBody>
      </p:sp>
      <p:sp>
        <p:nvSpPr>
          <p:cNvPr id="4" name="Rectangle 3"/>
          <p:cNvSpPr/>
          <p:nvPr/>
        </p:nvSpPr>
        <p:spPr>
          <a:xfrm>
            <a:off x="1371600" y="152400"/>
            <a:ext cx="6561412" cy="584775"/>
          </a:xfrm>
          <a:prstGeom prst="rect">
            <a:avLst/>
          </a:prstGeom>
        </p:spPr>
        <p:txBody>
          <a:bodyPr wrap="none">
            <a:spAutoFit/>
          </a:bodyPr>
          <a:lstStyle/>
          <a:p>
            <a:r>
              <a:rPr lang="en-US" sz="3200" b="0" dirty="0"/>
              <a:t>https://sites.google.com/site/revihy/</a:t>
            </a:r>
          </a:p>
        </p:txBody>
      </p:sp>
      <p:pic>
        <p:nvPicPr>
          <p:cNvPr id="681986" name="Picture 2"/>
          <p:cNvPicPr>
            <a:picLocks noChangeAspect="1" noChangeArrowheads="1"/>
          </p:cNvPicPr>
          <p:nvPr/>
        </p:nvPicPr>
        <p:blipFill>
          <a:blip r:embed="rId2" cstate="print"/>
          <a:srcRect l="5271" t="14583" r="5710" b="44792"/>
          <a:stretch>
            <a:fillRect/>
          </a:stretch>
        </p:blipFill>
        <p:spPr bwMode="auto">
          <a:xfrm>
            <a:off x="0" y="1219200"/>
            <a:ext cx="9144000" cy="2346158"/>
          </a:xfrm>
          <a:prstGeom prst="rect">
            <a:avLst/>
          </a:prstGeom>
          <a:noFill/>
          <a:ln w="9525">
            <a:noFill/>
            <a:miter lim="800000"/>
            <a:headEnd/>
            <a:tailEnd/>
          </a:ln>
        </p:spPr>
      </p:pic>
    </p:spTree>
    <p:extLst>
      <p:ext uri="{BB962C8B-B14F-4D97-AF65-F5344CB8AC3E}">
        <p14:creationId xmlns:p14="http://schemas.microsoft.com/office/powerpoint/2010/main" val="265785444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159</a:t>
            </a:fld>
            <a:endParaRPr lang="en-US"/>
          </a:p>
        </p:txBody>
      </p:sp>
      <p:pic>
        <p:nvPicPr>
          <p:cNvPr id="703490" name="Picture 2" descr="http://myweb.ecu.edu/linz/ampt/e200-def-phi0-theta0.gif"/>
          <p:cNvPicPr>
            <a:picLocks noChangeAspect="1" noChangeArrowheads="1" noCrop="1"/>
          </p:cNvPicPr>
          <p:nvPr/>
        </p:nvPicPr>
        <p:blipFill>
          <a:blip r:embed="rId2" cstate="print"/>
          <a:srcRect/>
          <a:stretch>
            <a:fillRect/>
          </a:stretch>
        </p:blipFill>
        <p:spPr bwMode="auto">
          <a:xfrm>
            <a:off x="1752600" y="1524000"/>
            <a:ext cx="6096000" cy="4572000"/>
          </a:xfrm>
          <a:prstGeom prst="rect">
            <a:avLst/>
          </a:prstGeom>
          <a:noFill/>
        </p:spPr>
      </p:pic>
      <p:sp>
        <p:nvSpPr>
          <p:cNvPr id="5" name="TextBox 4"/>
          <p:cNvSpPr txBox="1"/>
          <p:nvPr/>
        </p:nvSpPr>
        <p:spPr>
          <a:xfrm>
            <a:off x="1752600" y="457200"/>
            <a:ext cx="5924827" cy="584775"/>
          </a:xfrm>
          <a:prstGeom prst="rect">
            <a:avLst/>
          </a:prstGeom>
          <a:noFill/>
        </p:spPr>
        <p:txBody>
          <a:bodyPr wrap="none" rtlCol="0">
            <a:spAutoFit/>
          </a:bodyPr>
          <a:lstStyle/>
          <a:p>
            <a:r>
              <a:rPr lang="en-US" sz="3200" b="0" dirty="0"/>
              <a:t>Version without string melting…</a:t>
            </a:r>
          </a:p>
        </p:txBody>
      </p:sp>
    </p:spTree>
    <p:extLst>
      <p:ext uri="{BB962C8B-B14F-4D97-AF65-F5344CB8AC3E}">
        <p14:creationId xmlns:p14="http://schemas.microsoft.com/office/powerpoint/2010/main" val="1459745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4"/>
          <p:cNvSpPr>
            <a:spLocks noGrp="1"/>
          </p:cNvSpPr>
          <p:nvPr>
            <p:ph type="sldNum" sz="quarter" idx="12"/>
          </p:nvPr>
        </p:nvSpPr>
        <p:spPr/>
        <p:txBody>
          <a:bodyPr/>
          <a:lstStyle/>
          <a:p>
            <a:fld id="{C91AC092-8261-420D-993C-6795250CEC30}" type="slidenum">
              <a:rPr lang="en-US"/>
              <a:pPr/>
              <a:t>16</a:t>
            </a:fld>
            <a:endParaRPr lang="en-US"/>
          </a:p>
        </p:txBody>
      </p:sp>
      <p:sp>
        <p:nvSpPr>
          <p:cNvPr id="106498" name="Rectangle 2"/>
          <p:cNvSpPr>
            <a:spLocks noGrp="1" noChangeArrowheads="1"/>
          </p:cNvSpPr>
          <p:nvPr>
            <p:ph type="title"/>
          </p:nvPr>
        </p:nvSpPr>
        <p:spPr>
          <a:xfrm>
            <a:off x="381000" y="-152400"/>
            <a:ext cx="8229600" cy="1143000"/>
          </a:xfrm>
        </p:spPr>
        <p:txBody>
          <a:bodyPr/>
          <a:lstStyle/>
          <a:p>
            <a:r>
              <a:rPr lang="en-US" sz="3600" u="sng" dirty="0"/>
              <a:t>Probing the Matter</a:t>
            </a:r>
          </a:p>
        </p:txBody>
      </p:sp>
      <p:sp>
        <p:nvSpPr>
          <p:cNvPr id="106499" name="Oval 3"/>
          <p:cNvSpPr>
            <a:spLocks noChangeArrowheads="1"/>
          </p:cNvSpPr>
          <p:nvPr/>
        </p:nvSpPr>
        <p:spPr bwMode="auto">
          <a:xfrm>
            <a:off x="2667000" y="1905000"/>
            <a:ext cx="3511550" cy="3048000"/>
          </a:xfrm>
          <a:prstGeom prst="ellipse">
            <a:avLst/>
          </a:prstGeom>
          <a:gradFill rotWithShape="0">
            <a:gsLst>
              <a:gs pos="0">
                <a:srgbClr val="FFFF00"/>
              </a:gs>
              <a:gs pos="100000">
                <a:srgbClr val="FF0000"/>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106500" name="Rectangle 4"/>
          <p:cNvSpPr>
            <a:spLocks noChangeArrowheads="1"/>
          </p:cNvSpPr>
          <p:nvPr/>
        </p:nvSpPr>
        <p:spPr bwMode="auto">
          <a:xfrm>
            <a:off x="679450" y="3352800"/>
            <a:ext cx="762000" cy="304800"/>
          </a:xfrm>
          <a:prstGeom prst="rect">
            <a:avLst/>
          </a:prstGeom>
          <a:solidFill>
            <a:schemeClr val="tx1"/>
          </a:solidFill>
          <a:ln w="38100" cmpd="dbl">
            <a:solidFill>
              <a:srgbClr val="FFFF00"/>
            </a:solidFill>
            <a:miter lim="800000"/>
            <a:headEnd/>
            <a:tailEnd/>
          </a:ln>
          <a:effectLst/>
        </p:spPr>
        <p:txBody>
          <a:bodyPr wrap="none" anchor="ctr"/>
          <a:lstStyle/>
          <a:p>
            <a:endParaRPr lang="en-US"/>
          </a:p>
        </p:txBody>
      </p:sp>
      <p:sp>
        <p:nvSpPr>
          <p:cNvPr id="106501" name="Line 5"/>
          <p:cNvSpPr>
            <a:spLocks noChangeShapeType="1"/>
          </p:cNvSpPr>
          <p:nvPr/>
        </p:nvSpPr>
        <p:spPr bwMode="auto">
          <a:xfrm>
            <a:off x="1441450" y="3505200"/>
            <a:ext cx="5715000" cy="0"/>
          </a:xfrm>
          <a:prstGeom prst="line">
            <a:avLst/>
          </a:prstGeom>
          <a:noFill/>
          <a:ln w="38100">
            <a:solidFill>
              <a:schemeClr val="accent2"/>
            </a:solidFill>
            <a:prstDash val="sysDot"/>
            <a:round/>
            <a:headEnd/>
            <a:tailEnd/>
          </a:ln>
          <a:effectLst/>
        </p:spPr>
        <p:txBody>
          <a:bodyPr wrap="none" anchor="ctr"/>
          <a:lstStyle/>
          <a:p>
            <a:endParaRPr lang="en-US"/>
          </a:p>
        </p:txBody>
      </p:sp>
      <p:sp>
        <p:nvSpPr>
          <p:cNvPr id="106502" name="AutoShape 6"/>
          <p:cNvSpPr>
            <a:spLocks noChangeArrowheads="1"/>
          </p:cNvSpPr>
          <p:nvPr/>
        </p:nvSpPr>
        <p:spPr bwMode="auto">
          <a:xfrm>
            <a:off x="7232650" y="2971800"/>
            <a:ext cx="228600" cy="1066800"/>
          </a:xfrm>
          <a:prstGeom prst="roundRect">
            <a:avLst>
              <a:gd name="adj" fmla="val 16667"/>
            </a:avLst>
          </a:prstGeom>
          <a:solidFill>
            <a:srgbClr val="FFFF00"/>
          </a:solidFill>
          <a:ln w="9525">
            <a:solidFill>
              <a:schemeClr val="tx1"/>
            </a:solidFill>
            <a:round/>
            <a:headEnd/>
            <a:tailEnd/>
          </a:ln>
          <a:effectLst/>
        </p:spPr>
        <p:txBody>
          <a:bodyPr wrap="none" anchor="ctr"/>
          <a:lstStyle/>
          <a:p>
            <a:endParaRPr lang="en-US"/>
          </a:p>
        </p:txBody>
      </p:sp>
      <p:sp>
        <p:nvSpPr>
          <p:cNvPr id="106503" name="Text Box 7"/>
          <p:cNvSpPr txBox="1">
            <a:spLocks noChangeArrowheads="1"/>
          </p:cNvSpPr>
          <p:nvPr/>
        </p:nvSpPr>
        <p:spPr bwMode="auto">
          <a:xfrm>
            <a:off x="152400" y="2286000"/>
            <a:ext cx="1908175" cy="946150"/>
          </a:xfrm>
          <a:prstGeom prst="rect">
            <a:avLst/>
          </a:prstGeom>
          <a:noFill/>
          <a:ln w="9525">
            <a:noFill/>
            <a:miter lim="800000"/>
            <a:headEnd/>
            <a:tailEnd/>
          </a:ln>
          <a:effectLst/>
        </p:spPr>
        <p:txBody>
          <a:bodyPr wrap="none" anchor="ctr">
            <a:spAutoFit/>
          </a:bodyPr>
          <a:lstStyle/>
          <a:p>
            <a:pPr algn="ctr" eaLnBrk="0" hangingPunct="0"/>
            <a:r>
              <a:rPr lang="en-US" sz="2800" b="0">
                <a:cs typeface="Arial" charset="0"/>
              </a:rPr>
              <a:t>Calibrated </a:t>
            </a:r>
          </a:p>
          <a:p>
            <a:pPr algn="ctr" eaLnBrk="0" hangingPunct="0"/>
            <a:r>
              <a:rPr lang="en-US" sz="2800" b="0">
                <a:cs typeface="Arial" charset="0"/>
              </a:rPr>
              <a:t>LASER</a:t>
            </a:r>
          </a:p>
        </p:txBody>
      </p:sp>
      <p:sp>
        <p:nvSpPr>
          <p:cNvPr id="106504" name="Text Box 8"/>
          <p:cNvSpPr txBox="1">
            <a:spLocks noChangeArrowheads="1"/>
          </p:cNvSpPr>
          <p:nvPr/>
        </p:nvSpPr>
        <p:spPr bwMode="auto">
          <a:xfrm>
            <a:off x="2533650" y="1143000"/>
            <a:ext cx="3943350" cy="519113"/>
          </a:xfrm>
          <a:prstGeom prst="rect">
            <a:avLst/>
          </a:prstGeom>
          <a:noFill/>
          <a:ln w="9525">
            <a:noFill/>
            <a:miter lim="800000"/>
            <a:headEnd/>
            <a:tailEnd/>
          </a:ln>
          <a:effectLst/>
        </p:spPr>
        <p:txBody>
          <a:bodyPr wrap="none" anchor="ctr">
            <a:spAutoFit/>
          </a:bodyPr>
          <a:lstStyle/>
          <a:p>
            <a:pPr algn="ctr" eaLnBrk="0" hangingPunct="0"/>
            <a:r>
              <a:rPr lang="en-US" sz="2800" b="0" dirty="0">
                <a:cs typeface="Arial" charset="0"/>
              </a:rPr>
              <a:t>Matter we want to study</a:t>
            </a:r>
          </a:p>
        </p:txBody>
      </p:sp>
      <p:sp>
        <p:nvSpPr>
          <p:cNvPr id="106505" name="Text Box 9"/>
          <p:cNvSpPr txBox="1">
            <a:spLocks noChangeArrowheads="1"/>
          </p:cNvSpPr>
          <p:nvPr/>
        </p:nvSpPr>
        <p:spPr bwMode="auto">
          <a:xfrm>
            <a:off x="6400800" y="1949450"/>
            <a:ext cx="1966913" cy="946150"/>
          </a:xfrm>
          <a:prstGeom prst="rect">
            <a:avLst/>
          </a:prstGeom>
          <a:noFill/>
          <a:ln w="9525">
            <a:noFill/>
            <a:miter lim="800000"/>
            <a:headEnd/>
            <a:tailEnd/>
          </a:ln>
          <a:effectLst/>
        </p:spPr>
        <p:txBody>
          <a:bodyPr wrap="none" anchor="ctr">
            <a:spAutoFit/>
          </a:bodyPr>
          <a:lstStyle/>
          <a:p>
            <a:pPr algn="ctr" eaLnBrk="0" hangingPunct="0"/>
            <a:r>
              <a:rPr lang="en-US" sz="2800" b="0">
                <a:cs typeface="Arial" charset="0"/>
              </a:rPr>
              <a:t>Calibrated</a:t>
            </a:r>
          </a:p>
          <a:p>
            <a:pPr algn="ctr" eaLnBrk="0" hangingPunct="0"/>
            <a:r>
              <a:rPr lang="en-US" sz="2800" b="0">
                <a:cs typeface="Arial" charset="0"/>
              </a:rPr>
              <a:t>Light Meter</a:t>
            </a:r>
          </a:p>
        </p:txBody>
      </p:sp>
      <p:sp>
        <p:nvSpPr>
          <p:cNvPr id="106506" name="AutoShape 10"/>
          <p:cNvSpPr>
            <a:spLocks noChangeArrowheads="1"/>
          </p:cNvSpPr>
          <p:nvPr/>
        </p:nvSpPr>
        <p:spPr bwMode="auto">
          <a:xfrm>
            <a:off x="4038600" y="5486400"/>
            <a:ext cx="914400" cy="533400"/>
          </a:xfrm>
          <a:prstGeom prst="can">
            <a:avLst>
              <a:gd name="adj" fmla="val 25000"/>
            </a:avLst>
          </a:prstGeom>
          <a:solidFill>
            <a:srgbClr val="003300"/>
          </a:solidFill>
          <a:ln w="9525">
            <a:solidFill>
              <a:schemeClr val="bg1"/>
            </a:solidFill>
            <a:round/>
            <a:headEnd/>
            <a:tailEnd/>
          </a:ln>
          <a:effectLst/>
        </p:spPr>
        <p:txBody>
          <a:bodyPr wrap="none" anchor="ctr"/>
          <a:lstStyle/>
          <a:p>
            <a:endParaRPr lang="en-US"/>
          </a:p>
        </p:txBody>
      </p:sp>
      <p:sp>
        <p:nvSpPr>
          <p:cNvPr id="106507" name="AutoShape 11"/>
          <p:cNvSpPr>
            <a:spLocks noChangeArrowheads="1"/>
          </p:cNvSpPr>
          <p:nvPr/>
        </p:nvSpPr>
        <p:spPr bwMode="auto">
          <a:xfrm>
            <a:off x="4114800" y="5181600"/>
            <a:ext cx="762000" cy="381000"/>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p>
        </p:txBody>
      </p:sp>
      <p:sp>
        <p:nvSpPr>
          <p:cNvPr id="106508" name="Text Box 12"/>
          <p:cNvSpPr txBox="1">
            <a:spLocks noChangeArrowheads="1"/>
          </p:cNvSpPr>
          <p:nvPr/>
        </p:nvSpPr>
        <p:spPr bwMode="auto">
          <a:xfrm>
            <a:off x="5303838" y="5149850"/>
            <a:ext cx="2163762" cy="946150"/>
          </a:xfrm>
          <a:prstGeom prst="rect">
            <a:avLst/>
          </a:prstGeom>
          <a:noFill/>
          <a:ln w="9525">
            <a:noFill/>
            <a:miter lim="800000"/>
            <a:headEnd/>
            <a:tailEnd/>
          </a:ln>
          <a:effectLst/>
        </p:spPr>
        <p:txBody>
          <a:bodyPr wrap="none" anchor="ctr">
            <a:spAutoFit/>
          </a:bodyPr>
          <a:lstStyle/>
          <a:p>
            <a:pPr algn="ctr" eaLnBrk="0" hangingPunct="0"/>
            <a:r>
              <a:rPr lang="en-US" sz="2800" b="0">
                <a:cs typeface="Arial" charset="0"/>
              </a:rPr>
              <a:t>Calibrated</a:t>
            </a:r>
          </a:p>
          <a:p>
            <a:pPr algn="ctr" eaLnBrk="0" hangingPunct="0"/>
            <a:r>
              <a:rPr lang="en-US" sz="2800" b="0">
                <a:cs typeface="Arial" charset="0"/>
              </a:rPr>
              <a:t>Heat Source</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160</a:t>
            </a:fld>
            <a:endParaRPr lang="en-US"/>
          </a:p>
        </p:txBody>
      </p:sp>
      <p:sp>
        <p:nvSpPr>
          <p:cNvPr id="4" name="Rectangle 3"/>
          <p:cNvSpPr/>
          <p:nvPr/>
        </p:nvSpPr>
        <p:spPr>
          <a:xfrm>
            <a:off x="1638990" y="228600"/>
            <a:ext cx="6133410" cy="461665"/>
          </a:xfrm>
          <a:prstGeom prst="rect">
            <a:avLst/>
          </a:prstGeom>
        </p:spPr>
        <p:txBody>
          <a:bodyPr wrap="none">
            <a:spAutoFit/>
          </a:bodyPr>
          <a:lstStyle/>
          <a:p>
            <a:r>
              <a:rPr lang="en-US" sz="2400" b="0" dirty="0"/>
              <a:t>http://ntc0.lbl.gov/~xnwang/hijing/index.html</a:t>
            </a:r>
          </a:p>
        </p:txBody>
      </p:sp>
      <p:pic>
        <p:nvPicPr>
          <p:cNvPr id="705538" name="Picture 2"/>
          <p:cNvPicPr>
            <a:picLocks noChangeAspect="1" noChangeArrowheads="1"/>
          </p:cNvPicPr>
          <p:nvPr/>
        </p:nvPicPr>
        <p:blipFill>
          <a:blip r:embed="rId2" cstate="print"/>
          <a:srcRect t="15625" r="1025" b="22917"/>
          <a:stretch>
            <a:fillRect/>
          </a:stretch>
        </p:blipFill>
        <p:spPr bwMode="auto">
          <a:xfrm>
            <a:off x="76200" y="1143000"/>
            <a:ext cx="8991600" cy="3139079"/>
          </a:xfrm>
          <a:prstGeom prst="rect">
            <a:avLst/>
          </a:prstGeom>
          <a:noFill/>
          <a:ln w="9525">
            <a:noFill/>
            <a:miter lim="800000"/>
            <a:headEnd/>
            <a:tailEnd/>
          </a:ln>
        </p:spPr>
      </p:pic>
    </p:spTree>
    <p:extLst>
      <p:ext uri="{BB962C8B-B14F-4D97-AF65-F5344CB8AC3E}">
        <p14:creationId xmlns:p14="http://schemas.microsoft.com/office/powerpoint/2010/main" val="246510108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161</a:t>
            </a:fld>
            <a:endParaRPr lang="en-US"/>
          </a:p>
        </p:txBody>
      </p:sp>
      <p:sp>
        <p:nvSpPr>
          <p:cNvPr id="4" name="Rectangle 3"/>
          <p:cNvSpPr/>
          <p:nvPr/>
        </p:nvSpPr>
        <p:spPr>
          <a:xfrm>
            <a:off x="3093255" y="86380"/>
            <a:ext cx="3002745" cy="523220"/>
          </a:xfrm>
          <a:prstGeom prst="rect">
            <a:avLst/>
          </a:prstGeom>
        </p:spPr>
        <p:txBody>
          <a:bodyPr wrap="none">
            <a:spAutoFit/>
          </a:bodyPr>
          <a:lstStyle/>
          <a:p>
            <a:r>
              <a:rPr lang="en-US" sz="2800" b="0" dirty="0"/>
              <a:t>https://urqmd.org/</a:t>
            </a:r>
          </a:p>
        </p:txBody>
      </p:sp>
      <p:pic>
        <p:nvPicPr>
          <p:cNvPr id="741378" name="Picture 2"/>
          <p:cNvPicPr>
            <a:picLocks noChangeAspect="1" noChangeArrowheads="1"/>
          </p:cNvPicPr>
          <p:nvPr/>
        </p:nvPicPr>
        <p:blipFill>
          <a:blip r:embed="rId2" cstate="print"/>
          <a:srcRect t="16667" r="29722" b="6250"/>
          <a:stretch>
            <a:fillRect/>
          </a:stretch>
        </p:blipFill>
        <p:spPr bwMode="auto">
          <a:xfrm>
            <a:off x="0" y="609600"/>
            <a:ext cx="9144000" cy="5638800"/>
          </a:xfrm>
          <a:prstGeom prst="rect">
            <a:avLst/>
          </a:prstGeom>
          <a:noFill/>
          <a:ln w="9525">
            <a:noFill/>
            <a:miter lim="800000"/>
            <a:headEnd/>
            <a:tailEnd/>
          </a:ln>
        </p:spPr>
      </p:pic>
    </p:spTree>
    <p:extLst>
      <p:ext uri="{BB962C8B-B14F-4D97-AF65-F5344CB8AC3E}">
        <p14:creationId xmlns:p14="http://schemas.microsoft.com/office/powerpoint/2010/main" val="1118401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5"/>
          <p:cNvSpPr>
            <a:spLocks noGrp="1"/>
          </p:cNvSpPr>
          <p:nvPr>
            <p:ph type="sldNum" sz="quarter" idx="12"/>
          </p:nvPr>
        </p:nvSpPr>
        <p:spPr/>
        <p:txBody>
          <a:bodyPr/>
          <a:lstStyle/>
          <a:p>
            <a:fld id="{75E68302-3B8B-4B40-B055-1C79EB05E2CA}" type="slidenum">
              <a:rPr lang="en-US"/>
              <a:pPr/>
              <a:t>17</a:t>
            </a:fld>
            <a:endParaRPr lang="en-US"/>
          </a:p>
        </p:txBody>
      </p:sp>
      <p:sp>
        <p:nvSpPr>
          <p:cNvPr id="107522" name="Rectangle 2"/>
          <p:cNvSpPr>
            <a:spLocks noGrp="1" noChangeArrowheads="1"/>
          </p:cNvSpPr>
          <p:nvPr>
            <p:ph type="title"/>
          </p:nvPr>
        </p:nvSpPr>
        <p:spPr>
          <a:xfrm>
            <a:off x="533400" y="0"/>
            <a:ext cx="8229600" cy="838200"/>
          </a:xfrm>
        </p:spPr>
        <p:txBody>
          <a:bodyPr/>
          <a:lstStyle/>
          <a:p>
            <a:r>
              <a:rPr lang="en-US" sz="3200" u="sng"/>
              <a:t>Autogenerated Quark “LASER”</a:t>
            </a:r>
          </a:p>
        </p:txBody>
      </p:sp>
      <p:grpSp>
        <p:nvGrpSpPr>
          <p:cNvPr id="107524" name="Group 4"/>
          <p:cNvGrpSpPr>
            <a:grpSpLocks/>
          </p:cNvGrpSpPr>
          <p:nvPr/>
        </p:nvGrpSpPr>
        <p:grpSpPr bwMode="auto">
          <a:xfrm>
            <a:off x="1828800" y="914400"/>
            <a:ext cx="5715000" cy="5791200"/>
            <a:chOff x="2688" y="1056"/>
            <a:chExt cx="2352" cy="2928"/>
          </a:xfrm>
        </p:grpSpPr>
        <p:sp>
          <p:nvSpPr>
            <p:cNvPr id="107525" name="Rectangle 5"/>
            <p:cNvSpPr>
              <a:spLocks noChangeArrowheads="1"/>
            </p:cNvSpPr>
            <p:nvPr/>
          </p:nvSpPr>
          <p:spPr bwMode="auto">
            <a:xfrm>
              <a:off x="2688" y="1056"/>
              <a:ext cx="2352" cy="2928"/>
            </a:xfrm>
            <a:prstGeom prst="rect">
              <a:avLst/>
            </a:prstGeom>
            <a:solidFill>
              <a:schemeClr val="tx1"/>
            </a:solidFill>
            <a:ln w="9525" algn="ctr">
              <a:noFill/>
              <a:miter lim="800000"/>
              <a:headEnd/>
              <a:tailEnd/>
            </a:ln>
            <a:effectLst/>
          </p:spPr>
          <p:txBody>
            <a:bodyPr wrap="none" anchor="ctr"/>
            <a:lstStyle/>
            <a:p>
              <a:endParaRPr lang="en-US"/>
            </a:p>
          </p:txBody>
        </p:sp>
        <p:grpSp>
          <p:nvGrpSpPr>
            <p:cNvPr id="107526" name="Group 6"/>
            <p:cNvGrpSpPr>
              <a:grpSpLocks/>
            </p:cNvGrpSpPr>
            <p:nvPr/>
          </p:nvGrpSpPr>
          <p:grpSpPr bwMode="auto">
            <a:xfrm>
              <a:off x="2832" y="1440"/>
              <a:ext cx="1997" cy="2256"/>
              <a:chOff x="1392" y="1728"/>
              <a:chExt cx="1997" cy="2256"/>
            </a:xfrm>
          </p:grpSpPr>
          <p:sp>
            <p:nvSpPr>
              <p:cNvPr id="107527" name="Line 7"/>
              <p:cNvSpPr>
                <a:spLocks noChangeShapeType="1"/>
              </p:cNvSpPr>
              <p:nvPr/>
            </p:nvSpPr>
            <p:spPr bwMode="auto">
              <a:xfrm flipV="1">
                <a:off x="2780" y="1824"/>
                <a:ext cx="100" cy="312"/>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07528" name="Line 8"/>
              <p:cNvSpPr>
                <a:spLocks noChangeShapeType="1"/>
              </p:cNvSpPr>
              <p:nvPr/>
            </p:nvSpPr>
            <p:spPr bwMode="auto">
              <a:xfrm flipV="1">
                <a:off x="2737" y="2064"/>
                <a:ext cx="239" cy="142"/>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07529" name="Line 9"/>
              <p:cNvSpPr>
                <a:spLocks noChangeShapeType="1"/>
              </p:cNvSpPr>
              <p:nvPr/>
            </p:nvSpPr>
            <p:spPr bwMode="auto">
              <a:xfrm flipV="1">
                <a:off x="2801" y="1920"/>
                <a:ext cx="223" cy="182"/>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07530" name="Line 10"/>
              <p:cNvSpPr>
                <a:spLocks noChangeShapeType="1"/>
              </p:cNvSpPr>
              <p:nvPr/>
            </p:nvSpPr>
            <p:spPr bwMode="auto">
              <a:xfrm flipV="1">
                <a:off x="2567" y="1728"/>
                <a:ext cx="457" cy="757"/>
              </a:xfrm>
              <a:prstGeom prst="line">
                <a:avLst/>
              </a:prstGeom>
              <a:noFill/>
              <a:ln w="57150">
                <a:solidFill>
                  <a:srgbClr val="FF0000"/>
                </a:solidFill>
                <a:round/>
                <a:headEnd/>
                <a:tailEnd type="triangle" w="med" len="med"/>
              </a:ln>
              <a:effectLst/>
            </p:spPr>
            <p:txBody>
              <a:bodyPr>
                <a:spAutoFit/>
              </a:bodyPr>
              <a:lstStyle/>
              <a:p>
                <a:endParaRPr lang="en-US"/>
              </a:p>
            </p:txBody>
          </p:sp>
          <p:sp>
            <p:nvSpPr>
              <p:cNvPr id="107531" name="Line 11"/>
              <p:cNvSpPr>
                <a:spLocks noChangeShapeType="1"/>
              </p:cNvSpPr>
              <p:nvPr/>
            </p:nvSpPr>
            <p:spPr bwMode="auto">
              <a:xfrm flipV="1">
                <a:off x="1738" y="2636"/>
                <a:ext cx="936" cy="1348"/>
              </a:xfrm>
              <a:prstGeom prst="line">
                <a:avLst/>
              </a:prstGeom>
              <a:noFill/>
              <a:ln w="57150">
                <a:solidFill>
                  <a:srgbClr val="99FF33"/>
                </a:solidFill>
                <a:round/>
                <a:headEnd type="triangle" w="med" len="med"/>
                <a:tailEnd/>
              </a:ln>
              <a:effectLst/>
            </p:spPr>
            <p:txBody>
              <a:bodyPr>
                <a:spAutoFit/>
              </a:bodyPr>
              <a:lstStyle/>
              <a:p>
                <a:endParaRPr lang="en-US"/>
              </a:p>
            </p:txBody>
          </p:sp>
          <p:sp>
            <p:nvSpPr>
              <p:cNvPr id="107532" name="Line 12"/>
              <p:cNvSpPr>
                <a:spLocks noChangeShapeType="1"/>
              </p:cNvSpPr>
              <p:nvPr/>
            </p:nvSpPr>
            <p:spPr bwMode="auto">
              <a:xfrm flipH="1">
                <a:off x="1823" y="3670"/>
                <a:ext cx="127" cy="279"/>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07533" name="Line 13"/>
              <p:cNvSpPr>
                <a:spLocks noChangeShapeType="1"/>
              </p:cNvSpPr>
              <p:nvPr/>
            </p:nvSpPr>
            <p:spPr bwMode="auto">
              <a:xfrm flipH="1">
                <a:off x="1716" y="3740"/>
                <a:ext cx="192" cy="139"/>
              </a:xfrm>
              <a:prstGeom prst="line">
                <a:avLst/>
              </a:prstGeom>
              <a:noFill/>
              <a:ln w="38100">
                <a:solidFill>
                  <a:srgbClr val="FFFF00"/>
                </a:solidFill>
                <a:round/>
                <a:headEnd/>
                <a:tailEnd type="triangle" w="med" len="med"/>
              </a:ln>
              <a:effectLst/>
            </p:spPr>
            <p:txBody>
              <a:bodyPr>
                <a:spAutoFit/>
              </a:bodyPr>
              <a:lstStyle/>
              <a:p>
                <a:endParaRPr lang="en-US"/>
              </a:p>
            </p:txBody>
          </p:sp>
          <p:grpSp>
            <p:nvGrpSpPr>
              <p:cNvPr id="107534" name="Group 14"/>
              <p:cNvGrpSpPr>
                <a:grpSpLocks/>
              </p:cNvGrpSpPr>
              <p:nvPr/>
            </p:nvGrpSpPr>
            <p:grpSpPr bwMode="auto">
              <a:xfrm>
                <a:off x="2577" y="2466"/>
                <a:ext cx="110" cy="167"/>
                <a:chOff x="4151" y="1798"/>
                <a:chExt cx="248" cy="230"/>
              </a:xfrm>
            </p:grpSpPr>
            <p:sp>
              <p:nvSpPr>
                <p:cNvPr id="107535" name="Freeform 15"/>
                <p:cNvSpPr>
                  <a:spLocks noChangeAspect="1"/>
                </p:cNvSpPr>
                <p:nvPr/>
              </p:nvSpPr>
              <p:spPr bwMode="auto">
                <a:xfrm rot="-8114256" flipH="1" flipV="1">
                  <a:off x="4151" y="1798"/>
                  <a:ext cx="106" cy="90"/>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rgbClr val="FFFF00"/>
                  </a:solidFill>
                  <a:round/>
                  <a:headEnd/>
                  <a:tailEnd/>
                </a:ln>
                <a:effectLst/>
              </p:spPr>
              <p:txBody>
                <a:bodyPr wrap="none" anchor="ctr"/>
                <a:lstStyle/>
                <a:p>
                  <a:endParaRPr lang="en-US"/>
                </a:p>
              </p:txBody>
            </p:sp>
            <p:sp>
              <p:nvSpPr>
                <p:cNvPr id="107536" name="Freeform 16"/>
                <p:cNvSpPr>
                  <a:spLocks noChangeAspect="1"/>
                </p:cNvSpPr>
                <p:nvPr/>
              </p:nvSpPr>
              <p:spPr bwMode="auto">
                <a:xfrm rot="-8114256" flipH="1" flipV="1">
                  <a:off x="4223" y="1867"/>
                  <a:ext cx="106" cy="91"/>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rgbClr val="FFFF00"/>
                  </a:solidFill>
                  <a:round/>
                  <a:headEnd/>
                  <a:tailEnd/>
                </a:ln>
                <a:effectLst/>
              </p:spPr>
              <p:txBody>
                <a:bodyPr wrap="none" anchor="ctr"/>
                <a:lstStyle/>
                <a:p>
                  <a:endParaRPr lang="en-US"/>
                </a:p>
              </p:txBody>
            </p:sp>
            <p:sp>
              <p:nvSpPr>
                <p:cNvPr id="107537" name="Freeform 17"/>
                <p:cNvSpPr>
                  <a:spLocks noChangeAspect="1"/>
                </p:cNvSpPr>
                <p:nvPr/>
              </p:nvSpPr>
              <p:spPr bwMode="auto">
                <a:xfrm rot="-8114256" flipH="1" flipV="1">
                  <a:off x="4294" y="1938"/>
                  <a:ext cx="105" cy="90"/>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rgbClr val="FFFF00"/>
                  </a:solidFill>
                  <a:round/>
                  <a:headEnd/>
                  <a:tailEnd/>
                </a:ln>
                <a:effectLst/>
              </p:spPr>
              <p:txBody>
                <a:bodyPr wrap="none" anchor="ctr"/>
                <a:lstStyle/>
                <a:p>
                  <a:endParaRPr lang="en-US"/>
                </a:p>
              </p:txBody>
            </p:sp>
          </p:grpSp>
          <p:sp>
            <p:nvSpPr>
              <p:cNvPr id="107538" name="Line 18"/>
              <p:cNvSpPr>
                <a:spLocks noChangeShapeType="1"/>
              </p:cNvSpPr>
              <p:nvPr/>
            </p:nvSpPr>
            <p:spPr bwMode="auto">
              <a:xfrm flipH="1">
                <a:off x="1482" y="2485"/>
                <a:ext cx="1085" cy="0"/>
              </a:xfrm>
              <a:prstGeom prst="line">
                <a:avLst/>
              </a:prstGeom>
              <a:noFill/>
              <a:ln w="57150">
                <a:solidFill>
                  <a:srgbClr val="FF0066"/>
                </a:solidFill>
                <a:round/>
                <a:headEnd/>
                <a:tailEnd/>
              </a:ln>
              <a:effectLst/>
            </p:spPr>
            <p:txBody>
              <a:bodyPr>
                <a:spAutoFit/>
              </a:bodyPr>
              <a:lstStyle/>
              <a:p>
                <a:endParaRPr lang="en-US"/>
              </a:p>
            </p:txBody>
          </p:sp>
          <p:sp>
            <p:nvSpPr>
              <p:cNvPr id="107539" name="Line 19"/>
              <p:cNvSpPr>
                <a:spLocks noChangeShapeType="1"/>
              </p:cNvSpPr>
              <p:nvPr/>
            </p:nvSpPr>
            <p:spPr bwMode="auto">
              <a:xfrm flipV="1">
                <a:off x="2674" y="2624"/>
                <a:ext cx="446" cy="0"/>
              </a:xfrm>
              <a:prstGeom prst="line">
                <a:avLst/>
              </a:prstGeom>
              <a:noFill/>
              <a:ln w="57150">
                <a:solidFill>
                  <a:srgbClr val="99FF33"/>
                </a:solidFill>
                <a:round/>
                <a:headEnd/>
                <a:tailEnd/>
              </a:ln>
              <a:effectLst/>
            </p:spPr>
            <p:txBody>
              <a:bodyPr>
                <a:spAutoFit/>
              </a:bodyPr>
              <a:lstStyle/>
              <a:p>
                <a:endParaRPr lang="en-US"/>
              </a:p>
            </p:txBody>
          </p:sp>
          <p:sp>
            <p:nvSpPr>
              <p:cNvPr id="107540" name="Line 20"/>
              <p:cNvSpPr>
                <a:spLocks noChangeShapeType="1"/>
              </p:cNvSpPr>
              <p:nvPr/>
            </p:nvSpPr>
            <p:spPr bwMode="auto">
              <a:xfrm flipH="1">
                <a:off x="1780" y="3774"/>
                <a:ext cx="106" cy="21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07541" name="Text Box 21"/>
              <p:cNvSpPr txBox="1">
                <a:spLocks noChangeArrowheads="1"/>
              </p:cNvSpPr>
              <p:nvPr/>
            </p:nvSpPr>
            <p:spPr bwMode="auto">
              <a:xfrm>
                <a:off x="1478" y="2137"/>
                <a:ext cx="408" cy="284"/>
              </a:xfrm>
              <a:prstGeom prst="rect">
                <a:avLst/>
              </a:prstGeom>
              <a:noFill/>
              <a:ln w="9525" algn="ctr">
                <a:noFill/>
                <a:miter lim="800000"/>
                <a:headEnd/>
                <a:tailEnd/>
              </a:ln>
              <a:effectLst/>
            </p:spPr>
            <p:txBody>
              <a:bodyPr wrap="none">
                <a:spAutoFit/>
              </a:bodyPr>
              <a:lstStyle/>
              <a:p>
                <a:pPr eaLnBrk="0" hangingPunct="0"/>
                <a:r>
                  <a:rPr lang="en-US" sz="2400" b="0">
                    <a:solidFill>
                      <a:schemeClr val="bg1"/>
                    </a:solidFill>
                  </a:rPr>
                  <a:t>PDF</a:t>
                </a:r>
              </a:p>
            </p:txBody>
          </p:sp>
          <p:sp>
            <p:nvSpPr>
              <p:cNvPr id="107542" name="Text Box 22"/>
              <p:cNvSpPr txBox="1">
                <a:spLocks noChangeArrowheads="1"/>
              </p:cNvSpPr>
              <p:nvPr/>
            </p:nvSpPr>
            <p:spPr bwMode="auto">
              <a:xfrm>
                <a:off x="1968" y="2496"/>
                <a:ext cx="531" cy="284"/>
              </a:xfrm>
              <a:prstGeom prst="rect">
                <a:avLst/>
              </a:prstGeom>
              <a:noFill/>
              <a:ln w="9525" algn="ctr">
                <a:noFill/>
                <a:miter lim="800000"/>
                <a:headEnd/>
                <a:tailEnd/>
              </a:ln>
              <a:effectLst/>
            </p:spPr>
            <p:txBody>
              <a:bodyPr wrap="none">
                <a:spAutoFit/>
              </a:bodyPr>
              <a:lstStyle/>
              <a:p>
                <a:pPr eaLnBrk="0" hangingPunct="0"/>
                <a:r>
                  <a:rPr lang="en-US" sz="2400" b="0">
                    <a:solidFill>
                      <a:schemeClr val="bg1"/>
                    </a:solidFill>
                  </a:rPr>
                  <a:t>pQCD</a:t>
                </a:r>
              </a:p>
            </p:txBody>
          </p:sp>
          <p:sp>
            <p:nvSpPr>
              <p:cNvPr id="107543" name="Text Box 23"/>
              <p:cNvSpPr txBox="1">
                <a:spLocks noChangeArrowheads="1"/>
              </p:cNvSpPr>
              <p:nvPr/>
            </p:nvSpPr>
            <p:spPr bwMode="auto">
              <a:xfrm>
                <a:off x="2998" y="1824"/>
                <a:ext cx="391" cy="284"/>
              </a:xfrm>
              <a:prstGeom prst="rect">
                <a:avLst/>
              </a:prstGeom>
              <a:noFill/>
              <a:ln w="9525" algn="ctr">
                <a:noFill/>
                <a:miter lim="800000"/>
                <a:headEnd/>
                <a:tailEnd/>
              </a:ln>
              <a:effectLst/>
            </p:spPr>
            <p:txBody>
              <a:bodyPr wrap="none">
                <a:spAutoFit/>
              </a:bodyPr>
              <a:lstStyle/>
              <a:p>
                <a:pPr eaLnBrk="0" hangingPunct="0"/>
                <a:r>
                  <a:rPr lang="en-US" sz="2400" b="0">
                    <a:solidFill>
                      <a:schemeClr val="bg1"/>
                    </a:solidFill>
                  </a:rPr>
                  <a:t>D(z)</a:t>
                </a:r>
              </a:p>
            </p:txBody>
          </p:sp>
          <p:sp>
            <p:nvSpPr>
              <p:cNvPr id="107544" name="Oval 24"/>
              <p:cNvSpPr>
                <a:spLocks noChangeArrowheads="1"/>
              </p:cNvSpPr>
              <p:nvPr/>
            </p:nvSpPr>
            <p:spPr bwMode="auto">
              <a:xfrm>
                <a:off x="1392" y="2112"/>
                <a:ext cx="96" cy="480"/>
              </a:xfrm>
              <a:prstGeom prst="ellipse">
                <a:avLst/>
              </a:prstGeom>
              <a:solidFill>
                <a:schemeClr val="accent1"/>
              </a:solidFill>
              <a:ln w="9525" algn="ctr">
                <a:noFill/>
                <a:round/>
                <a:headEnd/>
                <a:tailEnd/>
              </a:ln>
              <a:effectLst/>
            </p:spPr>
            <p:txBody>
              <a:bodyPr wrap="none" anchor="ctr"/>
              <a:lstStyle/>
              <a:p>
                <a:endParaRPr lang="en-US"/>
              </a:p>
            </p:txBody>
          </p:sp>
          <p:sp>
            <p:nvSpPr>
              <p:cNvPr id="107545" name="Oval 25"/>
              <p:cNvSpPr>
                <a:spLocks noChangeArrowheads="1"/>
              </p:cNvSpPr>
              <p:nvPr/>
            </p:nvSpPr>
            <p:spPr bwMode="auto">
              <a:xfrm>
                <a:off x="3072" y="2544"/>
                <a:ext cx="96" cy="480"/>
              </a:xfrm>
              <a:prstGeom prst="ellipse">
                <a:avLst/>
              </a:prstGeom>
              <a:solidFill>
                <a:schemeClr val="accent1"/>
              </a:solidFill>
              <a:ln w="9525" algn="ctr">
                <a:noFill/>
                <a:round/>
                <a:headEnd/>
                <a:tailEnd/>
              </a:ln>
              <a:effectLst/>
            </p:spPr>
            <p:txBody>
              <a:bodyPr wrap="none" anchor="ctr"/>
              <a:lstStyle/>
              <a:p>
                <a:endParaRPr lang="en-US"/>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719B034F-A4B3-4CED-95D3-DBA6F88DDC3B}" type="slidenum">
              <a:rPr lang="en-US"/>
              <a:pPr/>
              <a:t>18</a:t>
            </a:fld>
            <a:endParaRPr lang="en-US"/>
          </a:p>
        </p:txBody>
      </p:sp>
      <p:pic>
        <p:nvPicPr>
          <p:cNvPr id="147458" name="Picture 2"/>
          <p:cNvPicPr>
            <a:picLocks noChangeAspect="1" noChangeArrowheads="1"/>
          </p:cNvPicPr>
          <p:nvPr/>
        </p:nvPicPr>
        <p:blipFill>
          <a:blip r:embed="rId2" cstate="print"/>
          <a:srcRect l="28619" t="19597" r="28191" b="7172"/>
          <a:stretch>
            <a:fillRect/>
          </a:stretch>
        </p:blipFill>
        <p:spPr bwMode="auto">
          <a:xfrm>
            <a:off x="1962150" y="0"/>
            <a:ext cx="5562600" cy="6858000"/>
          </a:xfrm>
          <a:prstGeom prst="rect">
            <a:avLst/>
          </a:prstGeom>
          <a:noFill/>
          <a:ln w="50800" algn="ctr">
            <a:noFill/>
            <a:miter lim="800000"/>
            <a:headEnd/>
            <a:tailEnd type="none" w="med" len="lg"/>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4"/>
          <p:cNvSpPr>
            <a:spLocks noGrp="1"/>
          </p:cNvSpPr>
          <p:nvPr>
            <p:ph type="sldNum" sz="quarter" idx="12"/>
          </p:nvPr>
        </p:nvSpPr>
        <p:spPr/>
        <p:txBody>
          <a:bodyPr/>
          <a:lstStyle/>
          <a:p>
            <a:fld id="{3A09A365-911F-492E-8FA7-1E94B5209D30}" type="slidenum">
              <a:rPr lang="en-US"/>
              <a:pPr/>
              <a:t>19</a:t>
            </a:fld>
            <a:endParaRPr lang="en-US"/>
          </a:p>
        </p:txBody>
      </p:sp>
      <p:sp>
        <p:nvSpPr>
          <p:cNvPr id="82946" name="Rectangle 2"/>
          <p:cNvSpPr>
            <a:spLocks noGrp="1" noChangeArrowheads="1"/>
          </p:cNvSpPr>
          <p:nvPr>
            <p:ph type="title"/>
          </p:nvPr>
        </p:nvSpPr>
        <p:spPr>
          <a:xfrm>
            <a:off x="457200" y="0"/>
            <a:ext cx="8229600" cy="838200"/>
          </a:xfrm>
        </p:spPr>
        <p:txBody>
          <a:bodyPr/>
          <a:lstStyle/>
          <a:p>
            <a:r>
              <a:rPr lang="en-US" sz="3600" u="sng" dirty="0"/>
              <a:t>Gluon Radiation</a:t>
            </a:r>
          </a:p>
        </p:txBody>
      </p:sp>
      <p:pic>
        <p:nvPicPr>
          <p:cNvPr id="82947" name="Picture 3" descr="eloss_gluon_preview"/>
          <p:cNvPicPr>
            <a:picLocks noChangeAspect="1" noChangeArrowheads="1"/>
          </p:cNvPicPr>
          <p:nvPr/>
        </p:nvPicPr>
        <p:blipFill>
          <a:blip r:embed="rId2" cstate="print"/>
          <a:srcRect/>
          <a:stretch>
            <a:fillRect/>
          </a:stretch>
        </p:blipFill>
        <p:spPr bwMode="auto">
          <a:xfrm>
            <a:off x="533400" y="3535363"/>
            <a:ext cx="4659397" cy="1417637"/>
          </a:xfrm>
          <a:prstGeom prst="rect">
            <a:avLst/>
          </a:prstGeom>
          <a:noFill/>
        </p:spPr>
      </p:pic>
      <p:sp>
        <p:nvSpPr>
          <p:cNvPr id="82948" name="Text Box 4"/>
          <p:cNvSpPr txBox="1">
            <a:spLocks noChangeArrowheads="1"/>
          </p:cNvSpPr>
          <p:nvPr/>
        </p:nvSpPr>
        <p:spPr bwMode="auto">
          <a:xfrm>
            <a:off x="6096000" y="5241925"/>
            <a:ext cx="3005138" cy="701675"/>
          </a:xfrm>
          <a:prstGeom prst="rect">
            <a:avLst/>
          </a:prstGeom>
          <a:noFill/>
          <a:ln w="9525">
            <a:noFill/>
            <a:miter lim="800000"/>
            <a:headEnd/>
            <a:tailEnd/>
          </a:ln>
          <a:effectLst/>
        </p:spPr>
        <p:txBody>
          <a:bodyPr wrap="none" anchor="ctr">
            <a:spAutoFit/>
          </a:bodyPr>
          <a:lstStyle/>
          <a:p>
            <a:pPr eaLnBrk="0" hangingPunct="0"/>
            <a:r>
              <a:rPr lang="en-US" sz="1000" b="0"/>
              <a:t>Baier, Dokshitzer, Mueller, Schiff, hep-ph/9907267</a:t>
            </a:r>
          </a:p>
          <a:p>
            <a:pPr eaLnBrk="0" hangingPunct="0"/>
            <a:r>
              <a:rPr lang="en-US" sz="1000" b="0"/>
              <a:t>Gyulassy, Levai, Vitev, hep-pl/9907461</a:t>
            </a:r>
          </a:p>
          <a:p>
            <a:pPr eaLnBrk="0" hangingPunct="0"/>
            <a:r>
              <a:rPr lang="en-US" sz="1000" b="0"/>
              <a:t>Wang, nucl-th/9812021</a:t>
            </a:r>
          </a:p>
          <a:p>
            <a:pPr eaLnBrk="0" hangingPunct="0"/>
            <a:r>
              <a:rPr lang="en-US" sz="1000" b="0"/>
              <a:t>and many more…..</a:t>
            </a:r>
          </a:p>
        </p:txBody>
      </p:sp>
      <p:sp>
        <p:nvSpPr>
          <p:cNvPr id="82949" name="Text Box 5"/>
          <p:cNvSpPr txBox="1">
            <a:spLocks noChangeArrowheads="1"/>
          </p:cNvSpPr>
          <p:nvPr/>
        </p:nvSpPr>
        <p:spPr bwMode="auto">
          <a:xfrm>
            <a:off x="76200" y="901700"/>
            <a:ext cx="5638800" cy="2092881"/>
          </a:xfrm>
          <a:prstGeom prst="rect">
            <a:avLst/>
          </a:prstGeom>
          <a:noFill/>
          <a:ln w="9525">
            <a:noFill/>
            <a:miter lim="800000"/>
            <a:headEnd/>
            <a:tailEnd/>
          </a:ln>
          <a:effectLst/>
        </p:spPr>
        <p:txBody>
          <a:bodyPr>
            <a:spAutoFit/>
          </a:bodyPr>
          <a:lstStyle/>
          <a:p>
            <a:pPr algn="ctr" eaLnBrk="0" hangingPunct="0"/>
            <a:r>
              <a:rPr lang="en-US" sz="2400" b="0" dirty="0" err="1"/>
              <a:t>Partons</a:t>
            </a:r>
            <a:r>
              <a:rPr lang="en-US" sz="2400" b="0" dirty="0"/>
              <a:t> are expected to lose energy via induced gluon radiation in traversing a dense </a:t>
            </a:r>
            <a:r>
              <a:rPr lang="en-US" sz="2400" b="0" dirty="0" err="1"/>
              <a:t>partonic</a:t>
            </a:r>
            <a:r>
              <a:rPr lang="en-US" sz="2400" b="0" dirty="0"/>
              <a:t> medium.</a:t>
            </a:r>
          </a:p>
          <a:p>
            <a:pPr algn="ctr" eaLnBrk="0" hangingPunct="0"/>
            <a:endParaRPr lang="en-US" sz="1000" b="0" dirty="0"/>
          </a:p>
          <a:p>
            <a:pPr algn="ctr" eaLnBrk="0" hangingPunct="0"/>
            <a:r>
              <a:rPr lang="en-US" sz="2400" b="0" dirty="0"/>
              <a:t>Coherence among these radiated gluons can lead to </a:t>
            </a:r>
            <a:r>
              <a:rPr lang="en-US" sz="2400" b="0" dirty="0">
                <a:latin typeface="Symbol" pitchFamily="18" charset="2"/>
              </a:rPr>
              <a:t>D</a:t>
            </a:r>
            <a:r>
              <a:rPr lang="en-US" sz="2400" b="0" dirty="0"/>
              <a:t>E </a:t>
            </a:r>
            <a:r>
              <a:rPr lang="en-US" sz="2400" b="0" dirty="0">
                <a:latin typeface="Symbol" pitchFamily="18" charset="2"/>
              </a:rPr>
              <a:t>a</a:t>
            </a:r>
            <a:r>
              <a:rPr lang="en-US" sz="2400" b="0" dirty="0"/>
              <a:t> L</a:t>
            </a:r>
            <a:r>
              <a:rPr lang="en-US" sz="2400" b="0" baseline="30000" dirty="0"/>
              <a:t>2</a:t>
            </a:r>
            <a:r>
              <a:rPr lang="en-US" sz="2400" b="0" dirty="0"/>
              <a:t> </a:t>
            </a:r>
          </a:p>
        </p:txBody>
      </p:sp>
      <p:sp>
        <p:nvSpPr>
          <p:cNvPr id="82950" name="Line 6"/>
          <p:cNvSpPr>
            <a:spLocks noChangeShapeType="1"/>
          </p:cNvSpPr>
          <p:nvPr/>
        </p:nvSpPr>
        <p:spPr bwMode="auto">
          <a:xfrm flipH="1">
            <a:off x="5715000" y="3689350"/>
            <a:ext cx="406400" cy="0"/>
          </a:xfrm>
          <a:prstGeom prst="line">
            <a:avLst/>
          </a:prstGeom>
          <a:noFill/>
          <a:ln w="28575">
            <a:solidFill>
              <a:srgbClr val="000066"/>
            </a:solidFill>
            <a:round/>
            <a:headEnd/>
            <a:tailEnd type="triangle" w="med" len="med"/>
          </a:ln>
          <a:effectLst/>
        </p:spPr>
        <p:txBody>
          <a:bodyPr wrap="none" anchor="ctr"/>
          <a:lstStyle/>
          <a:p>
            <a:endParaRPr lang="en-US"/>
          </a:p>
        </p:txBody>
      </p:sp>
      <p:sp>
        <p:nvSpPr>
          <p:cNvPr id="82951" name="Line 7"/>
          <p:cNvSpPr>
            <a:spLocks noChangeShapeType="1"/>
          </p:cNvSpPr>
          <p:nvPr/>
        </p:nvSpPr>
        <p:spPr bwMode="auto">
          <a:xfrm flipH="1">
            <a:off x="8585200" y="2733675"/>
            <a:ext cx="406400" cy="0"/>
          </a:xfrm>
          <a:prstGeom prst="line">
            <a:avLst/>
          </a:prstGeom>
          <a:noFill/>
          <a:ln w="28575">
            <a:solidFill>
              <a:srgbClr val="000066"/>
            </a:solidFill>
            <a:round/>
            <a:headEnd type="triangle" w="med" len="med"/>
            <a:tailEnd/>
          </a:ln>
          <a:effectLst/>
        </p:spPr>
        <p:txBody>
          <a:bodyPr wrap="none" anchor="ctr"/>
          <a:lstStyle/>
          <a:p>
            <a:endParaRPr lang="en-US"/>
          </a:p>
        </p:txBody>
      </p:sp>
      <p:sp>
        <p:nvSpPr>
          <p:cNvPr id="82952" name="Rectangle 8"/>
          <p:cNvSpPr>
            <a:spLocks noChangeArrowheads="1"/>
          </p:cNvSpPr>
          <p:nvPr/>
        </p:nvSpPr>
        <p:spPr bwMode="auto">
          <a:xfrm>
            <a:off x="6162675" y="1944688"/>
            <a:ext cx="2319338" cy="1663700"/>
          </a:xfrm>
          <a:prstGeom prst="rect">
            <a:avLst/>
          </a:prstGeom>
          <a:gradFill rotWithShape="0">
            <a:gsLst>
              <a:gs pos="0">
                <a:srgbClr val="FFFF00"/>
              </a:gs>
              <a:gs pos="100000">
                <a:srgbClr val="CC0000"/>
              </a:gs>
            </a:gsLst>
            <a:path path="shape">
              <a:fillToRect l="50000" t="50000" r="50000" b="50000"/>
            </a:path>
          </a:gradFill>
          <a:ln w="9525">
            <a:solidFill>
              <a:schemeClr val="tx1"/>
            </a:solidFill>
            <a:miter lim="800000"/>
            <a:headEnd/>
            <a:tailEnd/>
          </a:ln>
          <a:effectLst/>
        </p:spPr>
        <p:txBody>
          <a:bodyPr wrap="none" anchor="ctr"/>
          <a:lstStyle/>
          <a:p>
            <a:pPr algn="ctr" eaLnBrk="0" hangingPunct="0"/>
            <a:endParaRPr lang="en-US" sz="2400">
              <a:solidFill>
                <a:srgbClr val="FF66CC"/>
              </a:solidFill>
            </a:endParaRPr>
          </a:p>
        </p:txBody>
      </p:sp>
      <p:sp>
        <p:nvSpPr>
          <p:cNvPr id="82953" name="Oval 9"/>
          <p:cNvSpPr>
            <a:spLocks noChangeArrowheads="1"/>
          </p:cNvSpPr>
          <p:nvPr/>
        </p:nvSpPr>
        <p:spPr bwMode="auto">
          <a:xfrm>
            <a:off x="8380413" y="1927225"/>
            <a:ext cx="193675" cy="1697038"/>
          </a:xfrm>
          <a:prstGeom prst="ellipse">
            <a:avLst/>
          </a:prstGeom>
          <a:solidFill>
            <a:srgbClr val="000066"/>
          </a:solidFill>
          <a:ln w="9525">
            <a:solidFill>
              <a:schemeClr val="tx1"/>
            </a:solidFill>
            <a:round/>
            <a:headEnd/>
            <a:tailEnd/>
          </a:ln>
          <a:effectLst/>
        </p:spPr>
        <p:txBody>
          <a:bodyPr wrap="none" anchor="ctr"/>
          <a:lstStyle/>
          <a:p>
            <a:endParaRPr lang="en-US"/>
          </a:p>
        </p:txBody>
      </p:sp>
      <p:sp>
        <p:nvSpPr>
          <p:cNvPr id="82954" name="Oval 10"/>
          <p:cNvSpPr>
            <a:spLocks noChangeArrowheads="1"/>
          </p:cNvSpPr>
          <p:nvPr/>
        </p:nvSpPr>
        <p:spPr bwMode="auto">
          <a:xfrm>
            <a:off x="6070600" y="1927225"/>
            <a:ext cx="193675" cy="1714500"/>
          </a:xfrm>
          <a:prstGeom prst="ellipse">
            <a:avLst/>
          </a:prstGeom>
          <a:solidFill>
            <a:srgbClr val="000066"/>
          </a:solidFill>
          <a:ln w="9525">
            <a:solidFill>
              <a:schemeClr val="tx1"/>
            </a:solidFill>
            <a:round/>
            <a:headEnd/>
            <a:tailEnd/>
          </a:ln>
          <a:effectLst/>
        </p:spPr>
        <p:txBody>
          <a:bodyPr wrap="none" anchor="ctr"/>
          <a:lstStyle/>
          <a:p>
            <a:endParaRPr lang="en-US"/>
          </a:p>
        </p:txBody>
      </p:sp>
      <p:sp>
        <p:nvSpPr>
          <p:cNvPr id="82955" name="Freeform 11"/>
          <p:cNvSpPr>
            <a:spLocks/>
          </p:cNvSpPr>
          <p:nvPr/>
        </p:nvSpPr>
        <p:spPr bwMode="auto">
          <a:xfrm>
            <a:off x="6734175" y="1431925"/>
            <a:ext cx="682625" cy="1260475"/>
          </a:xfrm>
          <a:custGeom>
            <a:avLst/>
            <a:gdLst/>
            <a:ahLst/>
            <a:cxnLst>
              <a:cxn ang="0">
                <a:pos x="0" y="328"/>
              </a:cxn>
              <a:cxn ang="0">
                <a:pos x="680" y="328"/>
              </a:cxn>
              <a:cxn ang="0">
                <a:pos x="856" y="0"/>
              </a:cxn>
            </a:cxnLst>
            <a:rect l="0" t="0" r="r" b="b"/>
            <a:pathLst>
              <a:path w="856" h="328">
                <a:moveTo>
                  <a:pt x="0" y="328"/>
                </a:moveTo>
                <a:lnTo>
                  <a:pt x="680" y="328"/>
                </a:lnTo>
                <a:lnTo>
                  <a:pt x="856" y="0"/>
                </a:lnTo>
              </a:path>
            </a:pathLst>
          </a:custGeom>
          <a:noFill/>
          <a:ln w="38100">
            <a:solidFill>
              <a:srgbClr val="0000FF"/>
            </a:solidFill>
            <a:round/>
            <a:headEnd/>
            <a:tailEnd/>
          </a:ln>
          <a:effectLst/>
        </p:spPr>
        <p:txBody>
          <a:bodyPr wrap="none" anchor="ctr"/>
          <a:lstStyle/>
          <a:p>
            <a:endParaRPr lang="en-US"/>
          </a:p>
        </p:txBody>
      </p:sp>
      <p:sp>
        <p:nvSpPr>
          <p:cNvPr id="82956" name="Freeform 12"/>
          <p:cNvSpPr>
            <a:spLocks/>
          </p:cNvSpPr>
          <p:nvPr/>
        </p:nvSpPr>
        <p:spPr bwMode="auto">
          <a:xfrm flipH="1" flipV="1">
            <a:off x="7264400" y="2949575"/>
            <a:ext cx="665163" cy="1225550"/>
          </a:xfrm>
          <a:custGeom>
            <a:avLst/>
            <a:gdLst/>
            <a:ahLst/>
            <a:cxnLst>
              <a:cxn ang="0">
                <a:pos x="0" y="328"/>
              </a:cxn>
              <a:cxn ang="0">
                <a:pos x="680" y="328"/>
              </a:cxn>
              <a:cxn ang="0">
                <a:pos x="856" y="0"/>
              </a:cxn>
            </a:cxnLst>
            <a:rect l="0" t="0" r="r" b="b"/>
            <a:pathLst>
              <a:path w="856" h="328">
                <a:moveTo>
                  <a:pt x="0" y="328"/>
                </a:moveTo>
                <a:lnTo>
                  <a:pt x="680" y="328"/>
                </a:lnTo>
                <a:lnTo>
                  <a:pt x="856" y="0"/>
                </a:lnTo>
              </a:path>
            </a:pathLst>
          </a:custGeom>
          <a:noFill/>
          <a:ln w="38100">
            <a:solidFill>
              <a:srgbClr val="0000FF"/>
            </a:solidFill>
            <a:round/>
            <a:headEnd/>
            <a:tailEnd/>
          </a:ln>
          <a:effectLst/>
        </p:spPr>
        <p:txBody>
          <a:bodyPr wrap="none" anchor="ctr"/>
          <a:lstStyle/>
          <a:p>
            <a:endParaRPr lang="en-US"/>
          </a:p>
        </p:txBody>
      </p:sp>
      <p:sp>
        <p:nvSpPr>
          <p:cNvPr id="82957" name="Line 13"/>
          <p:cNvSpPr>
            <a:spLocks noChangeShapeType="1"/>
          </p:cNvSpPr>
          <p:nvPr/>
        </p:nvSpPr>
        <p:spPr bwMode="auto">
          <a:xfrm rot="20991552" flipV="1">
            <a:off x="7367588" y="974725"/>
            <a:ext cx="44450" cy="460375"/>
          </a:xfrm>
          <a:prstGeom prst="line">
            <a:avLst/>
          </a:prstGeom>
          <a:noFill/>
          <a:ln w="9525">
            <a:solidFill>
              <a:schemeClr val="tx1"/>
            </a:solidFill>
            <a:round/>
            <a:headEnd/>
            <a:tailEnd type="triangle" w="med" len="med"/>
          </a:ln>
          <a:effectLst/>
        </p:spPr>
        <p:txBody>
          <a:bodyPr wrap="none" anchor="ctr"/>
          <a:lstStyle/>
          <a:p>
            <a:endParaRPr lang="en-US"/>
          </a:p>
        </p:txBody>
      </p:sp>
      <p:sp>
        <p:nvSpPr>
          <p:cNvPr id="82958" name="Line 14"/>
          <p:cNvSpPr>
            <a:spLocks noChangeShapeType="1"/>
          </p:cNvSpPr>
          <p:nvPr/>
        </p:nvSpPr>
        <p:spPr bwMode="auto">
          <a:xfrm flipV="1">
            <a:off x="7456488" y="746125"/>
            <a:ext cx="87312" cy="569913"/>
          </a:xfrm>
          <a:prstGeom prst="line">
            <a:avLst/>
          </a:prstGeom>
          <a:noFill/>
          <a:ln w="9525">
            <a:solidFill>
              <a:schemeClr val="tx1"/>
            </a:solidFill>
            <a:round/>
            <a:headEnd/>
            <a:tailEnd type="triangle" w="med" len="med"/>
          </a:ln>
          <a:effectLst/>
        </p:spPr>
        <p:txBody>
          <a:bodyPr wrap="none" anchor="ctr"/>
          <a:lstStyle/>
          <a:p>
            <a:endParaRPr lang="en-US"/>
          </a:p>
        </p:txBody>
      </p:sp>
      <p:sp>
        <p:nvSpPr>
          <p:cNvPr id="82959" name="Line 15"/>
          <p:cNvSpPr>
            <a:spLocks noChangeShapeType="1"/>
          </p:cNvSpPr>
          <p:nvPr/>
        </p:nvSpPr>
        <p:spPr bwMode="auto">
          <a:xfrm flipV="1">
            <a:off x="7467600" y="1203325"/>
            <a:ext cx="152400" cy="252413"/>
          </a:xfrm>
          <a:prstGeom prst="line">
            <a:avLst/>
          </a:prstGeom>
          <a:noFill/>
          <a:ln w="9525">
            <a:solidFill>
              <a:schemeClr val="tx1"/>
            </a:solidFill>
            <a:round/>
            <a:headEnd/>
            <a:tailEnd type="triangle" w="med" len="med"/>
          </a:ln>
          <a:effectLst/>
        </p:spPr>
        <p:txBody>
          <a:bodyPr wrap="none" anchor="ctr"/>
          <a:lstStyle/>
          <a:p>
            <a:endParaRPr lang="en-US"/>
          </a:p>
        </p:txBody>
      </p:sp>
      <p:sp>
        <p:nvSpPr>
          <p:cNvPr id="82960" name="Line 16"/>
          <p:cNvSpPr>
            <a:spLocks noChangeShapeType="1"/>
          </p:cNvSpPr>
          <p:nvPr/>
        </p:nvSpPr>
        <p:spPr bwMode="auto">
          <a:xfrm flipV="1">
            <a:off x="7412038" y="974725"/>
            <a:ext cx="55562" cy="425450"/>
          </a:xfrm>
          <a:prstGeom prst="line">
            <a:avLst/>
          </a:prstGeom>
          <a:noFill/>
          <a:ln w="9525">
            <a:solidFill>
              <a:schemeClr val="tx1"/>
            </a:solidFill>
            <a:round/>
            <a:headEnd/>
            <a:tailEnd type="triangle" w="med" len="med"/>
          </a:ln>
          <a:effectLst/>
        </p:spPr>
        <p:txBody>
          <a:bodyPr wrap="none" anchor="ctr"/>
          <a:lstStyle/>
          <a:p>
            <a:endParaRPr lang="en-US"/>
          </a:p>
        </p:txBody>
      </p:sp>
      <p:sp>
        <p:nvSpPr>
          <p:cNvPr id="82961" name="Line 17"/>
          <p:cNvSpPr>
            <a:spLocks noChangeShapeType="1"/>
          </p:cNvSpPr>
          <p:nvPr/>
        </p:nvSpPr>
        <p:spPr bwMode="auto">
          <a:xfrm flipV="1">
            <a:off x="7450138" y="517525"/>
            <a:ext cx="246062" cy="938213"/>
          </a:xfrm>
          <a:prstGeom prst="line">
            <a:avLst/>
          </a:prstGeom>
          <a:noFill/>
          <a:ln w="25400">
            <a:solidFill>
              <a:srgbClr val="FF0000"/>
            </a:solidFill>
            <a:round/>
            <a:headEnd/>
            <a:tailEnd type="triangle" w="med" len="med"/>
          </a:ln>
          <a:effectLst/>
        </p:spPr>
        <p:txBody>
          <a:bodyPr wrap="none" anchor="ctr"/>
          <a:lstStyle/>
          <a:p>
            <a:endParaRPr lang="en-US"/>
          </a:p>
        </p:txBody>
      </p:sp>
      <p:sp>
        <p:nvSpPr>
          <p:cNvPr id="82962" name="Line 18"/>
          <p:cNvSpPr>
            <a:spLocks noChangeShapeType="1"/>
          </p:cNvSpPr>
          <p:nvPr/>
        </p:nvSpPr>
        <p:spPr bwMode="auto">
          <a:xfrm flipH="1">
            <a:off x="7162800" y="4327525"/>
            <a:ext cx="74613" cy="838200"/>
          </a:xfrm>
          <a:prstGeom prst="line">
            <a:avLst/>
          </a:prstGeom>
          <a:noFill/>
          <a:ln w="25400">
            <a:solidFill>
              <a:srgbClr val="FF0000"/>
            </a:solidFill>
            <a:round/>
            <a:headEnd/>
            <a:tailEnd type="triangle" w="med" len="med"/>
          </a:ln>
          <a:effectLst/>
        </p:spPr>
        <p:txBody>
          <a:bodyPr wrap="none" anchor="ctr"/>
          <a:lstStyle/>
          <a:p>
            <a:endParaRPr lang="en-US"/>
          </a:p>
        </p:txBody>
      </p:sp>
      <p:sp>
        <p:nvSpPr>
          <p:cNvPr id="82963" name="Line 19"/>
          <p:cNvSpPr>
            <a:spLocks noChangeShapeType="1"/>
          </p:cNvSpPr>
          <p:nvPr/>
        </p:nvSpPr>
        <p:spPr bwMode="auto">
          <a:xfrm flipH="1">
            <a:off x="7134225" y="4278313"/>
            <a:ext cx="82550" cy="706437"/>
          </a:xfrm>
          <a:prstGeom prst="line">
            <a:avLst/>
          </a:prstGeom>
          <a:noFill/>
          <a:ln w="9525">
            <a:solidFill>
              <a:schemeClr val="tx1"/>
            </a:solidFill>
            <a:round/>
            <a:headEnd/>
            <a:tailEnd type="triangle" w="med" len="med"/>
          </a:ln>
          <a:effectLst/>
        </p:spPr>
        <p:txBody>
          <a:bodyPr wrap="none" anchor="ctr"/>
          <a:lstStyle/>
          <a:p>
            <a:endParaRPr lang="en-US"/>
          </a:p>
        </p:txBody>
      </p:sp>
      <p:sp>
        <p:nvSpPr>
          <p:cNvPr id="82964" name="Line 20"/>
          <p:cNvSpPr>
            <a:spLocks noChangeShapeType="1"/>
          </p:cNvSpPr>
          <p:nvPr/>
        </p:nvSpPr>
        <p:spPr bwMode="auto">
          <a:xfrm flipH="1">
            <a:off x="7086600" y="4175125"/>
            <a:ext cx="134938" cy="352425"/>
          </a:xfrm>
          <a:prstGeom prst="line">
            <a:avLst/>
          </a:prstGeom>
          <a:noFill/>
          <a:ln w="9525">
            <a:solidFill>
              <a:schemeClr val="tx1"/>
            </a:solidFill>
            <a:round/>
            <a:headEnd/>
            <a:tailEnd type="triangle" w="med" len="med"/>
          </a:ln>
          <a:effectLst/>
        </p:spPr>
        <p:txBody>
          <a:bodyPr wrap="none" anchor="ctr"/>
          <a:lstStyle/>
          <a:p>
            <a:endParaRPr lang="en-US"/>
          </a:p>
        </p:txBody>
      </p:sp>
      <p:sp>
        <p:nvSpPr>
          <p:cNvPr id="82965" name="Line 21"/>
          <p:cNvSpPr>
            <a:spLocks noChangeShapeType="1"/>
          </p:cNvSpPr>
          <p:nvPr/>
        </p:nvSpPr>
        <p:spPr bwMode="auto">
          <a:xfrm flipH="1">
            <a:off x="7086600" y="4149725"/>
            <a:ext cx="163513" cy="177800"/>
          </a:xfrm>
          <a:prstGeom prst="line">
            <a:avLst/>
          </a:prstGeom>
          <a:noFill/>
          <a:ln w="9525">
            <a:solidFill>
              <a:schemeClr val="tx1"/>
            </a:solidFill>
            <a:round/>
            <a:headEnd/>
            <a:tailEnd type="triangle" w="med" len="med"/>
          </a:ln>
          <a:effectLst/>
        </p:spPr>
        <p:txBody>
          <a:bodyPr wrap="none" anchor="ctr"/>
          <a:lstStyle/>
          <a:p>
            <a:endParaRPr lang="en-US"/>
          </a:p>
        </p:txBody>
      </p:sp>
      <p:sp>
        <p:nvSpPr>
          <p:cNvPr id="82966" name="Line 22"/>
          <p:cNvSpPr>
            <a:spLocks noChangeShapeType="1"/>
          </p:cNvSpPr>
          <p:nvPr/>
        </p:nvSpPr>
        <p:spPr bwMode="auto">
          <a:xfrm flipH="1">
            <a:off x="7239000" y="4244975"/>
            <a:ext cx="38100" cy="539750"/>
          </a:xfrm>
          <a:prstGeom prst="line">
            <a:avLst/>
          </a:prstGeom>
          <a:noFill/>
          <a:ln w="9525">
            <a:solidFill>
              <a:schemeClr val="tx1"/>
            </a:solidFill>
            <a:round/>
            <a:headEnd/>
            <a:tailEnd type="triangle" w="med" len="med"/>
          </a:ln>
          <a:effectLst/>
        </p:spPr>
        <p:txBody>
          <a:bodyPr wrap="none" anchor="ctr"/>
          <a:lstStyle/>
          <a:p>
            <a:endParaRPr lang="en-US"/>
          </a:p>
        </p:txBody>
      </p:sp>
      <p:sp>
        <p:nvSpPr>
          <p:cNvPr id="82967" name="Line 23"/>
          <p:cNvSpPr>
            <a:spLocks noChangeShapeType="1"/>
          </p:cNvSpPr>
          <p:nvPr/>
        </p:nvSpPr>
        <p:spPr bwMode="auto">
          <a:xfrm>
            <a:off x="7294563" y="4219575"/>
            <a:ext cx="96837" cy="488950"/>
          </a:xfrm>
          <a:prstGeom prst="line">
            <a:avLst/>
          </a:prstGeom>
          <a:noFill/>
          <a:ln w="9525">
            <a:solidFill>
              <a:schemeClr val="tx1"/>
            </a:solidFill>
            <a:round/>
            <a:headEnd/>
            <a:tailEnd type="triangle" w="med" len="med"/>
          </a:ln>
          <a:effectLst/>
        </p:spPr>
        <p:txBody>
          <a:bodyPr wrap="none" anchor="ctr"/>
          <a:lstStyle/>
          <a:p>
            <a:endParaRPr lang="en-US"/>
          </a:p>
        </p:txBody>
      </p:sp>
      <p:sp>
        <p:nvSpPr>
          <p:cNvPr id="82968" name="Freeform 24"/>
          <p:cNvSpPr>
            <a:spLocks/>
          </p:cNvSpPr>
          <p:nvPr/>
        </p:nvSpPr>
        <p:spPr bwMode="auto">
          <a:xfrm>
            <a:off x="7288213" y="2692400"/>
            <a:ext cx="96837" cy="257175"/>
          </a:xfrm>
          <a:custGeom>
            <a:avLst/>
            <a:gdLst/>
            <a:ahLst/>
            <a:cxnLst>
              <a:cxn ang="0">
                <a:pos x="0" y="11"/>
              </a:cxn>
              <a:cxn ang="0">
                <a:pos x="80" y="11"/>
              </a:cxn>
              <a:cxn ang="0">
                <a:pos x="16" y="75"/>
              </a:cxn>
              <a:cxn ang="0">
                <a:pos x="104" y="75"/>
              </a:cxn>
              <a:cxn ang="0">
                <a:pos x="48" y="131"/>
              </a:cxn>
              <a:cxn ang="0">
                <a:pos x="96" y="13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chemeClr val="tx1"/>
            </a:solidFill>
            <a:round/>
            <a:headEnd/>
            <a:tailEnd/>
          </a:ln>
          <a:effectLst/>
        </p:spPr>
        <p:txBody>
          <a:bodyPr wrap="none" anchor="ctr"/>
          <a:lstStyle/>
          <a:p>
            <a:endParaRPr lang="en-US"/>
          </a:p>
        </p:txBody>
      </p:sp>
      <p:sp>
        <p:nvSpPr>
          <p:cNvPr id="82969" name="Text Box 25"/>
          <p:cNvSpPr txBox="1">
            <a:spLocks noChangeArrowheads="1"/>
          </p:cNvSpPr>
          <p:nvPr/>
        </p:nvSpPr>
        <p:spPr bwMode="auto">
          <a:xfrm>
            <a:off x="6629400" y="2314575"/>
            <a:ext cx="307975" cy="336550"/>
          </a:xfrm>
          <a:prstGeom prst="rect">
            <a:avLst/>
          </a:prstGeom>
          <a:noFill/>
          <a:ln w="9525">
            <a:noFill/>
            <a:miter lim="800000"/>
            <a:headEnd/>
            <a:tailEnd/>
          </a:ln>
          <a:effectLst/>
        </p:spPr>
        <p:txBody>
          <a:bodyPr wrap="none">
            <a:spAutoFit/>
          </a:bodyPr>
          <a:lstStyle/>
          <a:p>
            <a:pPr eaLnBrk="0" hangingPunct="0"/>
            <a:r>
              <a:rPr lang="en-US" sz="1600"/>
              <a:t>q</a:t>
            </a:r>
          </a:p>
        </p:txBody>
      </p:sp>
      <p:sp>
        <p:nvSpPr>
          <p:cNvPr id="82970" name="Text Box 26"/>
          <p:cNvSpPr txBox="1">
            <a:spLocks noChangeArrowheads="1"/>
          </p:cNvSpPr>
          <p:nvPr/>
        </p:nvSpPr>
        <p:spPr bwMode="auto">
          <a:xfrm>
            <a:off x="7769225" y="2924175"/>
            <a:ext cx="307975" cy="336550"/>
          </a:xfrm>
          <a:prstGeom prst="rect">
            <a:avLst/>
          </a:prstGeom>
          <a:noFill/>
          <a:ln w="9525">
            <a:noFill/>
            <a:miter lim="800000"/>
            <a:headEnd/>
            <a:tailEnd/>
          </a:ln>
          <a:effectLst/>
        </p:spPr>
        <p:txBody>
          <a:bodyPr wrap="none">
            <a:spAutoFit/>
          </a:bodyPr>
          <a:lstStyle/>
          <a:p>
            <a:pPr eaLnBrk="0" hangingPunct="0"/>
            <a:r>
              <a:rPr lang="en-US" sz="1600"/>
              <a:t>q</a:t>
            </a:r>
          </a:p>
        </p:txBody>
      </p:sp>
      <p:sp>
        <p:nvSpPr>
          <p:cNvPr id="82971" name="Freeform 27"/>
          <p:cNvSpPr>
            <a:spLocks/>
          </p:cNvSpPr>
          <p:nvPr/>
        </p:nvSpPr>
        <p:spPr bwMode="auto">
          <a:xfrm>
            <a:off x="7010400" y="2270125"/>
            <a:ext cx="298450" cy="304800"/>
          </a:xfrm>
          <a:custGeom>
            <a:avLst/>
            <a:gdLst/>
            <a:ahLst/>
            <a:cxnLst>
              <a:cxn ang="0">
                <a:pos x="0" y="11"/>
              </a:cxn>
              <a:cxn ang="0">
                <a:pos x="80" y="11"/>
              </a:cxn>
              <a:cxn ang="0">
                <a:pos x="16" y="75"/>
              </a:cxn>
              <a:cxn ang="0">
                <a:pos x="104" y="75"/>
              </a:cxn>
              <a:cxn ang="0">
                <a:pos x="48" y="131"/>
              </a:cxn>
              <a:cxn ang="0">
                <a:pos x="96" y="13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chemeClr val="tx1"/>
            </a:solidFill>
            <a:round/>
            <a:headEnd/>
            <a:tailEnd/>
          </a:ln>
          <a:effectLst/>
        </p:spPr>
        <p:txBody>
          <a:bodyPr wrap="none" anchor="ctr"/>
          <a:lstStyle/>
          <a:p>
            <a:endParaRPr lang="en-US"/>
          </a:p>
        </p:txBody>
      </p:sp>
      <p:sp>
        <p:nvSpPr>
          <p:cNvPr id="82972" name="Freeform 28"/>
          <p:cNvSpPr>
            <a:spLocks/>
          </p:cNvSpPr>
          <p:nvPr/>
        </p:nvSpPr>
        <p:spPr bwMode="auto">
          <a:xfrm flipH="1">
            <a:off x="7308850" y="2117725"/>
            <a:ext cx="311150" cy="304800"/>
          </a:xfrm>
          <a:custGeom>
            <a:avLst/>
            <a:gdLst/>
            <a:ahLst/>
            <a:cxnLst>
              <a:cxn ang="0">
                <a:pos x="0" y="11"/>
              </a:cxn>
              <a:cxn ang="0">
                <a:pos x="80" y="11"/>
              </a:cxn>
              <a:cxn ang="0">
                <a:pos x="16" y="75"/>
              </a:cxn>
              <a:cxn ang="0">
                <a:pos x="104" y="75"/>
              </a:cxn>
              <a:cxn ang="0">
                <a:pos x="48" y="131"/>
              </a:cxn>
              <a:cxn ang="0">
                <a:pos x="96" y="13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chemeClr val="tx1"/>
            </a:solidFill>
            <a:round/>
            <a:headEnd/>
            <a:tailEnd/>
          </a:ln>
          <a:effectLst/>
        </p:spPr>
        <p:txBody>
          <a:bodyPr wrap="none" anchor="ctr"/>
          <a:lstStyle/>
          <a:p>
            <a:endParaRPr lang="en-US"/>
          </a:p>
        </p:txBody>
      </p:sp>
      <p:sp>
        <p:nvSpPr>
          <p:cNvPr id="82973" name="Freeform 29"/>
          <p:cNvSpPr>
            <a:spLocks/>
          </p:cNvSpPr>
          <p:nvPr/>
        </p:nvSpPr>
        <p:spPr bwMode="auto">
          <a:xfrm flipH="1" flipV="1">
            <a:off x="7391400" y="3260725"/>
            <a:ext cx="152400" cy="152400"/>
          </a:xfrm>
          <a:custGeom>
            <a:avLst/>
            <a:gdLst/>
            <a:ahLst/>
            <a:cxnLst>
              <a:cxn ang="0">
                <a:pos x="0" y="11"/>
              </a:cxn>
              <a:cxn ang="0">
                <a:pos x="80" y="11"/>
              </a:cxn>
              <a:cxn ang="0">
                <a:pos x="16" y="75"/>
              </a:cxn>
              <a:cxn ang="0">
                <a:pos x="104" y="75"/>
              </a:cxn>
              <a:cxn ang="0">
                <a:pos x="48" y="131"/>
              </a:cxn>
              <a:cxn ang="0">
                <a:pos x="96" y="13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chemeClr val="tx1"/>
            </a:solidFill>
            <a:round/>
            <a:headEnd/>
            <a:tailEnd/>
          </a:ln>
          <a:effectLst/>
        </p:spPr>
        <p:txBody>
          <a:bodyPr wrap="none" anchor="ctr"/>
          <a:lstStyle/>
          <a:p>
            <a:endParaRPr lang="en-US"/>
          </a:p>
        </p:txBody>
      </p:sp>
      <p:sp>
        <p:nvSpPr>
          <p:cNvPr id="82974" name="Freeform 30"/>
          <p:cNvSpPr>
            <a:spLocks/>
          </p:cNvSpPr>
          <p:nvPr/>
        </p:nvSpPr>
        <p:spPr bwMode="auto">
          <a:xfrm flipH="1">
            <a:off x="6934200" y="3336925"/>
            <a:ext cx="463550" cy="381000"/>
          </a:xfrm>
          <a:custGeom>
            <a:avLst/>
            <a:gdLst/>
            <a:ahLst/>
            <a:cxnLst>
              <a:cxn ang="0">
                <a:pos x="0" y="11"/>
              </a:cxn>
              <a:cxn ang="0">
                <a:pos x="80" y="11"/>
              </a:cxn>
              <a:cxn ang="0">
                <a:pos x="16" y="75"/>
              </a:cxn>
              <a:cxn ang="0">
                <a:pos x="104" y="75"/>
              </a:cxn>
              <a:cxn ang="0">
                <a:pos x="48" y="131"/>
              </a:cxn>
              <a:cxn ang="0">
                <a:pos x="96" y="13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chemeClr val="tx1"/>
            </a:solidFill>
            <a:round/>
            <a:headEnd/>
            <a:tailEnd/>
          </a:ln>
          <a:effectLst/>
        </p:spPr>
        <p:txBody>
          <a:bodyPr wrap="none" anchor="ctr"/>
          <a:lstStyle/>
          <a:p>
            <a:endParaRPr lang="en-US"/>
          </a:p>
        </p:txBody>
      </p:sp>
      <p:sp>
        <p:nvSpPr>
          <p:cNvPr id="82975" name="Freeform 31"/>
          <p:cNvSpPr>
            <a:spLocks/>
          </p:cNvSpPr>
          <p:nvPr/>
        </p:nvSpPr>
        <p:spPr bwMode="auto">
          <a:xfrm>
            <a:off x="7016750" y="1812925"/>
            <a:ext cx="298450" cy="304800"/>
          </a:xfrm>
          <a:custGeom>
            <a:avLst/>
            <a:gdLst/>
            <a:ahLst/>
            <a:cxnLst>
              <a:cxn ang="0">
                <a:pos x="0" y="11"/>
              </a:cxn>
              <a:cxn ang="0">
                <a:pos x="80" y="11"/>
              </a:cxn>
              <a:cxn ang="0">
                <a:pos x="16" y="75"/>
              </a:cxn>
              <a:cxn ang="0">
                <a:pos x="104" y="75"/>
              </a:cxn>
              <a:cxn ang="0">
                <a:pos x="48" y="131"/>
              </a:cxn>
              <a:cxn ang="0">
                <a:pos x="96" y="13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chemeClr val="tx1"/>
            </a:solidFill>
            <a:round/>
            <a:headEnd/>
            <a:tailEnd/>
          </a:ln>
          <a:effectLst/>
        </p:spPr>
        <p:txBody>
          <a:bodyPr wrap="none" anchor="ctr"/>
          <a:lstStyle/>
          <a:p>
            <a:endParaRPr lang="en-US"/>
          </a:p>
        </p:txBody>
      </p:sp>
      <p:sp>
        <p:nvSpPr>
          <p:cNvPr id="82976" name="Text Box 32"/>
          <p:cNvSpPr txBox="1">
            <a:spLocks noChangeArrowheads="1"/>
          </p:cNvSpPr>
          <p:nvPr/>
        </p:nvSpPr>
        <p:spPr bwMode="auto">
          <a:xfrm>
            <a:off x="457200" y="5334000"/>
            <a:ext cx="4953000" cy="822325"/>
          </a:xfrm>
          <a:prstGeom prst="rect">
            <a:avLst/>
          </a:prstGeom>
          <a:noFill/>
          <a:ln w="9525">
            <a:noFill/>
            <a:miter lim="800000"/>
            <a:headEnd/>
            <a:tailEnd/>
          </a:ln>
          <a:effectLst/>
        </p:spPr>
        <p:txBody>
          <a:bodyPr>
            <a:spAutoFit/>
          </a:bodyPr>
          <a:lstStyle/>
          <a:p>
            <a:pPr eaLnBrk="0" hangingPunct="0"/>
            <a:r>
              <a:rPr lang="en-US" sz="2400" b="0">
                <a:solidFill>
                  <a:srgbClr val="FF0000"/>
                </a:solidFill>
              </a:rPr>
              <a:t>Look for an effective modification in the jet fragmentation properties.</a:t>
            </a:r>
          </a:p>
        </p:txBody>
      </p:sp>
      <p:sp>
        <p:nvSpPr>
          <p:cNvPr id="82977" name="Line 33"/>
          <p:cNvSpPr>
            <a:spLocks noChangeShapeType="1"/>
          </p:cNvSpPr>
          <p:nvPr/>
        </p:nvSpPr>
        <p:spPr bwMode="auto">
          <a:xfrm>
            <a:off x="1676400" y="3657600"/>
            <a:ext cx="2590800" cy="0"/>
          </a:xfrm>
          <a:prstGeom prst="line">
            <a:avLst/>
          </a:prstGeom>
          <a:noFill/>
          <a:ln w="38100">
            <a:solidFill>
              <a:schemeClr val="accent2"/>
            </a:solidFill>
            <a:round/>
            <a:headEnd type="diamond" w="med" len="med"/>
            <a:tailEnd type="diamond" w="med" len="med"/>
          </a:ln>
          <a:effectLst/>
        </p:spPr>
        <p:txBody>
          <a:bodyPr wrap="none" anchor="ctr"/>
          <a:lstStyle/>
          <a:p>
            <a:endParaRPr lang="en-US">
              <a:latin typeface="+mj-lt"/>
            </a:endParaRPr>
          </a:p>
        </p:txBody>
      </p:sp>
      <p:sp>
        <p:nvSpPr>
          <p:cNvPr id="82978" name="Text Box 34"/>
          <p:cNvSpPr txBox="1">
            <a:spLocks noChangeArrowheads="1"/>
          </p:cNvSpPr>
          <p:nvPr/>
        </p:nvSpPr>
        <p:spPr bwMode="auto">
          <a:xfrm>
            <a:off x="2816725" y="3154234"/>
            <a:ext cx="356188" cy="461665"/>
          </a:xfrm>
          <a:prstGeom prst="rect">
            <a:avLst/>
          </a:prstGeom>
          <a:noFill/>
          <a:ln w="9525">
            <a:noFill/>
            <a:miter lim="800000"/>
            <a:headEnd/>
            <a:tailEnd/>
          </a:ln>
          <a:effectLst/>
        </p:spPr>
        <p:txBody>
          <a:bodyPr wrap="none" anchor="ctr">
            <a:spAutoFit/>
          </a:bodyPr>
          <a:lstStyle/>
          <a:p>
            <a:pPr algn="ctr" eaLnBrk="0" hangingPunct="0"/>
            <a:r>
              <a:rPr lang="en-US" sz="2400" b="0">
                <a:solidFill>
                  <a:schemeClr val="accent2"/>
                </a:solidFill>
                <a:latin typeface="+mj-lt"/>
              </a:rPr>
              <a:t>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8097088" cy="646331"/>
          </a:xfrm>
          <a:prstGeom prst="rect">
            <a:avLst/>
          </a:prstGeom>
          <a:noFill/>
        </p:spPr>
        <p:txBody>
          <a:bodyPr wrap="none" rtlCol="0">
            <a:spAutoFit/>
          </a:bodyPr>
          <a:lstStyle/>
          <a:p>
            <a:r>
              <a:rPr lang="en-US" sz="3600" b="0" u="sng" dirty="0"/>
              <a:t>Fall 2012 Revolution – </a:t>
            </a:r>
            <a:r>
              <a:rPr lang="en-US" sz="3600" b="0" u="sng" dirty="0" err="1"/>
              <a:t>p+Pb</a:t>
            </a:r>
            <a:r>
              <a:rPr lang="en-US" sz="3600" b="0" u="sng" dirty="0"/>
              <a:t> Collisions</a:t>
            </a:r>
          </a:p>
        </p:txBody>
      </p:sp>
      <p:sp>
        <p:nvSpPr>
          <p:cNvPr id="5" name="TextBox 4"/>
          <p:cNvSpPr txBox="1"/>
          <p:nvPr/>
        </p:nvSpPr>
        <p:spPr>
          <a:xfrm>
            <a:off x="5257800" y="1371600"/>
            <a:ext cx="3886200" cy="4401205"/>
          </a:xfrm>
          <a:prstGeom prst="rect">
            <a:avLst/>
          </a:prstGeom>
          <a:noFill/>
        </p:spPr>
        <p:txBody>
          <a:bodyPr wrap="square" rtlCol="0">
            <a:spAutoFit/>
          </a:bodyPr>
          <a:lstStyle/>
          <a:p>
            <a:pPr>
              <a:buFont typeface="Arial" pitchFamily="34" charset="0"/>
              <a:buChar char="•"/>
            </a:pPr>
            <a:r>
              <a:rPr lang="en-US" sz="2800" b="0" dirty="0"/>
              <a:t> Very clear ridge</a:t>
            </a:r>
          </a:p>
          <a:p>
            <a:pPr>
              <a:buFont typeface="Arial" pitchFamily="34" charset="0"/>
              <a:buChar char="•"/>
            </a:pPr>
            <a:r>
              <a:rPr lang="en-US" sz="2800" b="0" dirty="0"/>
              <a:t> Higher moments</a:t>
            </a:r>
          </a:p>
          <a:p>
            <a:pPr>
              <a:buFont typeface="Arial" pitchFamily="34" charset="0"/>
              <a:buChar char="•"/>
            </a:pPr>
            <a:r>
              <a:rPr lang="en-US" sz="2800" b="0" dirty="0"/>
              <a:t> Particle dependence</a:t>
            </a:r>
          </a:p>
          <a:p>
            <a:pPr>
              <a:buFont typeface="Arial" pitchFamily="34" charset="0"/>
              <a:buChar char="•"/>
            </a:pPr>
            <a:r>
              <a:rPr lang="en-US" sz="2800" b="0" dirty="0"/>
              <a:t> </a:t>
            </a:r>
            <a:r>
              <a:rPr lang="en-US" sz="2800" b="0" dirty="0" err="1"/>
              <a:t>Cumulants</a:t>
            </a:r>
            <a:endParaRPr lang="en-US" sz="2800" b="0" dirty="0"/>
          </a:p>
          <a:p>
            <a:pPr>
              <a:buFont typeface="Arial" pitchFamily="34" charset="0"/>
              <a:buChar char="•"/>
            </a:pPr>
            <a:endParaRPr lang="en-US" sz="2800" b="0" dirty="0"/>
          </a:p>
          <a:p>
            <a:pPr algn="ctr"/>
            <a:r>
              <a:rPr lang="en-US" sz="2800" b="0" dirty="0"/>
              <a:t>Almost every </a:t>
            </a:r>
            <a:r>
              <a:rPr lang="en-US" sz="2800" b="0" dirty="0" err="1"/>
              <a:t>Pb+Pb</a:t>
            </a:r>
            <a:r>
              <a:rPr lang="en-US" sz="2800" b="0" dirty="0"/>
              <a:t> collective flow signature by </a:t>
            </a:r>
          </a:p>
          <a:p>
            <a:pPr algn="ctr"/>
            <a:r>
              <a:rPr lang="en-US" sz="2800" b="0" dirty="0"/>
              <a:t>ALICE, ATLAS, CMS now seen in </a:t>
            </a:r>
            <a:r>
              <a:rPr lang="en-US" sz="2800" b="0" dirty="0" err="1"/>
              <a:t>p+Pb</a:t>
            </a:r>
            <a:r>
              <a:rPr lang="en-US" sz="2800" b="0" dirty="0"/>
              <a:t>!</a:t>
            </a:r>
          </a:p>
        </p:txBody>
      </p:sp>
      <p:sp>
        <p:nvSpPr>
          <p:cNvPr id="7" name="Slide Number Placeholder 6"/>
          <p:cNvSpPr>
            <a:spLocks noGrp="1"/>
          </p:cNvSpPr>
          <p:nvPr>
            <p:ph type="sldNum" sz="quarter" idx="12"/>
          </p:nvPr>
        </p:nvSpPr>
        <p:spPr/>
        <p:txBody>
          <a:bodyPr/>
          <a:lstStyle/>
          <a:p>
            <a:fld id="{D23D7F4A-5900-41CB-B165-8E91248E228B}" type="slidenum">
              <a:rPr lang="en-US" smtClean="0"/>
              <a:pPr/>
              <a:t>2</a:t>
            </a:fld>
            <a:endParaRPr lang="en-US" dirty="0"/>
          </a:p>
        </p:txBody>
      </p:sp>
      <p:grpSp>
        <p:nvGrpSpPr>
          <p:cNvPr id="13" name="Group 12"/>
          <p:cNvGrpSpPr/>
          <p:nvPr/>
        </p:nvGrpSpPr>
        <p:grpSpPr>
          <a:xfrm>
            <a:off x="76200" y="1123950"/>
            <a:ext cx="5181600" cy="5505450"/>
            <a:chOff x="76200" y="914400"/>
            <a:chExt cx="5181600" cy="5505450"/>
          </a:xfrm>
        </p:grpSpPr>
        <p:pic>
          <p:nvPicPr>
            <p:cNvPr id="11266" name="Picture 2" descr="These three plots show the correlation between pairs of particles seen in the CMS detector. (&lt;i&gt;a&lt;/i&gt;) shows proton–proton collisions, and the arrow points to the ridge; (&lt;i&gt;b&lt;/i&gt;) shows the lead–lead collisions where a similar ridge emerged once more; and (&lt;i&gt;c&lt;/i&gt;) denotes the most recent proton–lead collisions where the ridge is seen once more. Δη is the angle in that plane measured between the two particles in the longitudinal plane. ΔΦ represents the difference between the angles of the two particles in question in the transverse plane. &lt;i&gt;R&lt;/i&gt; is a function of both Δη and ΔΦ. (Courtesy: CERN/CMS collaboration)"/>
            <p:cNvPicPr>
              <a:picLocks noChangeAspect="1" noChangeArrowheads="1"/>
            </p:cNvPicPr>
            <p:nvPr/>
          </p:nvPicPr>
          <p:blipFill>
            <a:blip r:embed="rId2" cstate="print"/>
            <a:srcRect l="39941" t="6972" r="3671" b="4139"/>
            <a:stretch>
              <a:fillRect/>
            </a:stretch>
          </p:blipFill>
          <p:spPr bwMode="auto">
            <a:xfrm>
              <a:off x="76200" y="914400"/>
              <a:ext cx="5181600" cy="5505450"/>
            </a:xfrm>
            <a:prstGeom prst="rect">
              <a:avLst/>
            </a:prstGeom>
            <a:noFill/>
          </p:spPr>
        </p:pic>
        <p:sp>
          <p:nvSpPr>
            <p:cNvPr id="9" name="Rectangle 8"/>
            <p:cNvSpPr/>
            <p:nvPr/>
          </p:nvSpPr>
          <p:spPr>
            <a:xfrm>
              <a:off x="228600" y="1143000"/>
              <a:ext cx="838200" cy="523220"/>
            </a:xfrm>
            <a:prstGeom prst="rect">
              <a:avLst/>
            </a:prstGeom>
            <a:solidFill>
              <a:schemeClr val="bg1"/>
            </a:solidFill>
          </p:spPr>
          <p:txBody>
            <a:bodyPr wrap="square" rtlCol="0" anchor="ctr">
              <a:spAutoFit/>
            </a:bodyPr>
            <a:lstStyle/>
            <a:p>
              <a:pPr algn="ctr"/>
              <a:endParaRPr lang="en-US" sz="2800" dirty="0">
                <a:solidFill>
                  <a:schemeClr val="bg1"/>
                </a:solidFill>
              </a:endParaRPr>
            </a:p>
          </p:txBody>
        </p:sp>
        <p:sp>
          <p:nvSpPr>
            <p:cNvPr id="10" name="Rectangle 9"/>
            <p:cNvSpPr/>
            <p:nvPr/>
          </p:nvSpPr>
          <p:spPr>
            <a:xfrm>
              <a:off x="76200" y="5867400"/>
              <a:ext cx="838200" cy="523220"/>
            </a:xfrm>
            <a:prstGeom prst="rect">
              <a:avLst/>
            </a:prstGeom>
            <a:solidFill>
              <a:schemeClr val="bg1"/>
            </a:solidFill>
          </p:spPr>
          <p:txBody>
            <a:bodyPr wrap="square" rtlCol="0" anchor="ctr">
              <a:spAutoFit/>
            </a:bodyPr>
            <a:lstStyle/>
            <a:p>
              <a:pPr algn="ctr"/>
              <a:endParaRPr lang="en-US" sz="2800" dirty="0">
                <a:solidFill>
                  <a:schemeClr val="bg1"/>
                </a:solidFill>
              </a:endParaRPr>
            </a:p>
          </p:txBody>
        </p:sp>
        <p:sp>
          <p:nvSpPr>
            <p:cNvPr id="11" name="Rectangle 10"/>
            <p:cNvSpPr/>
            <p:nvPr/>
          </p:nvSpPr>
          <p:spPr>
            <a:xfrm>
              <a:off x="4419600" y="6126480"/>
              <a:ext cx="838200" cy="274320"/>
            </a:xfrm>
            <a:prstGeom prst="rect">
              <a:avLst/>
            </a:prstGeom>
            <a:solidFill>
              <a:schemeClr val="bg1"/>
            </a:solidFill>
          </p:spPr>
          <p:txBody>
            <a:bodyPr wrap="square" rtlCol="0" anchor="ctr">
              <a:spAutoFit/>
            </a:bodyPr>
            <a:lstStyle/>
            <a:p>
              <a:pPr algn="ctr"/>
              <a:endParaRPr lang="en-US" sz="2800" dirty="0">
                <a:solidFill>
                  <a:schemeClr val="bg1"/>
                </a:solidFill>
              </a:endParaRPr>
            </a:p>
          </p:txBody>
        </p:sp>
        <p:sp>
          <p:nvSpPr>
            <p:cNvPr id="12" name="Rectangle 11"/>
            <p:cNvSpPr/>
            <p:nvPr/>
          </p:nvSpPr>
          <p:spPr>
            <a:xfrm>
              <a:off x="4419600" y="914400"/>
              <a:ext cx="838200" cy="274320"/>
            </a:xfrm>
            <a:prstGeom prst="rect">
              <a:avLst/>
            </a:prstGeom>
            <a:solidFill>
              <a:schemeClr val="bg1"/>
            </a:solidFill>
          </p:spPr>
          <p:txBody>
            <a:bodyPr wrap="square" rtlCol="0" anchor="ctr">
              <a:spAutoFit/>
            </a:bodyPr>
            <a:lstStyle/>
            <a:p>
              <a:pPr algn="ctr"/>
              <a:endParaRPr lang="en-US" sz="2800" dirty="0">
                <a:solidFill>
                  <a:schemeClr val="bg1"/>
                </a:solidFill>
              </a:endParaRPr>
            </a:p>
          </p:txBody>
        </p:sp>
      </p:grpSp>
    </p:spTree>
    <p:extLst>
      <p:ext uri="{BB962C8B-B14F-4D97-AF65-F5344CB8AC3E}">
        <p14:creationId xmlns:p14="http://schemas.microsoft.com/office/powerpoint/2010/main" val="416958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4"/>
          <p:cNvSpPr>
            <a:spLocks noGrp="1"/>
          </p:cNvSpPr>
          <p:nvPr>
            <p:ph type="sldNum" sz="quarter" idx="12"/>
          </p:nvPr>
        </p:nvSpPr>
        <p:spPr/>
        <p:txBody>
          <a:bodyPr/>
          <a:lstStyle/>
          <a:p>
            <a:fld id="{B4A108CF-2DD5-4EEB-AF96-C9DDC77DE2C8}" type="slidenum">
              <a:rPr lang="en-US"/>
              <a:pPr/>
              <a:t>20</a:t>
            </a:fld>
            <a:endParaRPr lang="en-US"/>
          </a:p>
        </p:txBody>
      </p:sp>
      <p:pic>
        <p:nvPicPr>
          <p:cNvPr id="50180" name="Picture 4" descr="structure"/>
          <p:cNvPicPr>
            <a:picLocks noChangeAspect="1" noChangeArrowheads="1"/>
          </p:cNvPicPr>
          <p:nvPr/>
        </p:nvPicPr>
        <p:blipFill>
          <a:blip r:embed="rId3" cstate="print"/>
          <a:srcRect/>
          <a:stretch>
            <a:fillRect/>
          </a:stretch>
        </p:blipFill>
        <p:spPr bwMode="auto">
          <a:xfrm>
            <a:off x="304800" y="4038600"/>
            <a:ext cx="2571750" cy="2743200"/>
          </a:xfrm>
          <a:prstGeom prst="rect">
            <a:avLst/>
          </a:prstGeom>
          <a:noFill/>
        </p:spPr>
      </p:pic>
      <p:sp>
        <p:nvSpPr>
          <p:cNvPr id="50181" name="Text Box 5"/>
          <p:cNvSpPr txBox="1">
            <a:spLocks noChangeArrowheads="1"/>
          </p:cNvSpPr>
          <p:nvPr/>
        </p:nvSpPr>
        <p:spPr bwMode="auto">
          <a:xfrm>
            <a:off x="304800" y="2651125"/>
            <a:ext cx="2895600" cy="1311275"/>
          </a:xfrm>
          <a:prstGeom prst="rect">
            <a:avLst/>
          </a:prstGeom>
          <a:noFill/>
          <a:ln w="9525">
            <a:noFill/>
            <a:miter lim="800000"/>
            <a:headEnd/>
            <a:tailEnd/>
          </a:ln>
          <a:effectLst/>
        </p:spPr>
        <p:txBody>
          <a:bodyPr anchor="ctr">
            <a:spAutoFit/>
          </a:bodyPr>
          <a:lstStyle/>
          <a:p>
            <a:pPr algn="ctr" eaLnBrk="0" hangingPunct="0"/>
            <a:r>
              <a:rPr lang="en-US" sz="2000" b="0">
                <a:solidFill>
                  <a:srgbClr val="FF0000"/>
                </a:solidFill>
              </a:rPr>
              <a:t>Flux of incoming partons (structure functions) from Deep Inelastic Scattering</a:t>
            </a:r>
          </a:p>
        </p:txBody>
      </p:sp>
      <p:grpSp>
        <p:nvGrpSpPr>
          <p:cNvPr id="50182" name="Group 6"/>
          <p:cNvGrpSpPr>
            <a:grpSpLocks/>
          </p:cNvGrpSpPr>
          <p:nvPr/>
        </p:nvGrpSpPr>
        <p:grpSpPr bwMode="auto">
          <a:xfrm>
            <a:off x="381000" y="1676400"/>
            <a:ext cx="8229600" cy="685800"/>
            <a:chOff x="240" y="816"/>
            <a:chExt cx="5712" cy="457"/>
          </a:xfrm>
        </p:grpSpPr>
        <p:pic>
          <p:nvPicPr>
            <p:cNvPr id="50183" name="Picture 7" descr="eqn"/>
            <p:cNvPicPr>
              <a:picLocks noChangeAspect="1" noChangeArrowheads="1"/>
            </p:cNvPicPr>
            <p:nvPr/>
          </p:nvPicPr>
          <p:blipFill>
            <a:blip r:embed="rId4" cstate="print"/>
            <a:srcRect l="9894" r="11661" b="63124"/>
            <a:stretch>
              <a:fillRect/>
            </a:stretch>
          </p:blipFill>
          <p:spPr bwMode="auto">
            <a:xfrm>
              <a:off x="240" y="816"/>
              <a:ext cx="4032" cy="436"/>
            </a:xfrm>
            <a:prstGeom prst="rect">
              <a:avLst/>
            </a:prstGeom>
            <a:noFill/>
          </p:spPr>
        </p:pic>
        <p:pic>
          <p:nvPicPr>
            <p:cNvPr id="50184" name="Picture 8" descr="eqn"/>
            <p:cNvPicPr>
              <a:picLocks noChangeAspect="1" noChangeArrowheads="1"/>
            </p:cNvPicPr>
            <p:nvPr/>
          </p:nvPicPr>
          <p:blipFill>
            <a:blip r:embed="rId4" cstate="print"/>
            <a:srcRect l="23526" t="36876" r="42757" b="29321"/>
            <a:stretch>
              <a:fillRect/>
            </a:stretch>
          </p:blipFill>
          <p:spPr bwMode="auto">
            <a:xfrm>
              <a:off x="4176" y="864"/>
              <a:ext cx="1776" cy="409"/>
            </a:xfrm>
            <a:prstGeom prst="rect">
              <a:avLst/>
            </a:prstGeom>
            <a:noFill/>
          </p:spPr>
        </p:pic>
      </p:grpSp>
      <p:sp>
        <p:nvSpPr>
          <p:cNvPr id="50185" name="Text Box 9"/>
          <p:cNvSpPr txBox="1">
            <a:spLocks noChangeArrowheads="1"/>
          </p:cNvSpPr>
          <p:nvPr/>
        </p:nvSpPr>
        <p:spPr bwMode="auto">
          <a:xfrm>
            <a:off x="381000" y="990600"/>
            <a:ext cx="8229600" cy="396875"/>
          </a:xfrm>
          <a:prstGeom prst="rect">
            <a:avLst/>
          </a:prstGeom>
          <a:noFill/>
          <a:ln w="9525">
            <a:noFill/>
            <a:miter lim="800000"/>
            <a:headEnd/>
            <a:tailEnd/>
          </a:ln>
          <a:effectLst/>
        </p:spPr>
        <p:txBody>
          <a:bodyPr anchor="ctr">
            <a:spAutoFit/>
          </a:bodyPr>
          <a:lstStyle/>
          <a:p>
            <a:pPr eaLnBrk="0" hangingPunct="0"/>
            <a:r>
              <a:rPr lang="en-US" sz="2000" b="0"/>
              <a:t>In heavy ion collisions we can calculate the yield of high p</a:t>
            </a:r>
            <a:r>
              <a:rPr lang="en-US" sz="2000" b="0" baseline="-25000"/>
              <a:t>T</a:t>
            </a:r>
            <a:r>
              <a:rPr lang="en-US" sz="2000" b="0"/>
              <a:t> hadrons</a:t>
            </a:r>
            <a:endParaRPr lang="en-US" sz="2000" b="0">
              <a:solidFill>
                <a:srgbClr val="FF0000"/>
              </a:solidFill>
            </a:endParaRPr>
          </a:p>
        </p:txBody>
      </p:sp>
      <p:sp>
        <p:nvSpPr>
          <p:cNvPr id="50186" name="Line 10"/>
          <p:cNvSpPr>
            <a:spLocks noChangeShapeType="1"/>
          </p:cNvSpPr>
          <p:nvPr/>
        </p:nvSpPr>
        <p:spPr bwMode="auto">
          <a:xfrm flipH="1">
            <a:off x="838200" y="1524000"/>
            <a:ext cx="76200" cy="228600"/>
          </a:xfrm>
          <a:prstGeom prst="line">
            <a:avLst/>
          </a:prstGeom>
          <a:noFill/>
          <a:ln w="19050">
            <a:solidFill>
              <a:schemeClr val="tx1"/>
            </a:solidFill>
            <a:round/>
            <a:headEnd/>
            <a:tailEnd type="triangle" w="med" len="med"/>
          </a:ln>
          <a:effectLst/>
        </p:spPr>
        <p:txBody>
          <a:bodyPr wrap="none" anchor="ctr"/>
          <a:lstStyle/>
          <a:p>
            <a:endParaRPr lang="en-US"/>
          </a:p>
        </p:txBody>
      </p:sp>
      <p:sp>
        <p:nvSpPr>
          <p:cNvPr id="50187" name="Text Box 11"/>
          <p:cNvSpPr txBox="1">
            <a:spLocks noChangeArrowheads="1"/>
          </p:cNvSpPr>
          <p:nvPr/>
        </p:nvSpPr>
        <p:spPr bwMode="auto">
          <a:xfrm>
            <a:off x="2971800" y="2667000"/>
            <a:ext cx="2982912" cy="396875"/>
          </a:xfrm>
          <a:prstGeom prst="rect">
            <a:avLst/>
          </a:prstGeom>
          <a:noFill/>
          <a:ln w="9525">
            <a:noFill/>
            <a:miter lim="800000"/>
            <a:headEnd/>
            <a:tailEnd/>
          </a:ln>
          <a:effectLst/>
        </p:spPr>
        <p:txBody>
          <a:bodyPr anchor="ctr">
            <a:spAutoFit/>
          </a:bodyPr>
          <a:lstStyle/>
          <a:p>
            <a:pPr algn="ctr" eaLnBrk="0" hangingPunct="0"/>
            <a:r>
              <a:rPr lang="en-US" sz="2000" b="0" dirty="0">
                <a:solidFill>
                  <a:schemeClr val="accent2"/>
                </a:solidFill>
              </a:rPr>
              <a:t>Perturbative QCD</a:t>
            </a:r>
          </a:p>
        </p:txBody>
      </p:sp>
      <p:sp>
        <p:nvSpPr>
          <p:cNvPr id="50188" name="Line 12"/>
          <p:cNvSpPr>
            <a:spLocks noChangeShapeType="1"/>
          </p:cNvSpPr>
          <p:nvPr/>
        </p:nvSpPr>
        <p:spPr bwMode="auto">
          <a:xfrm>
            <a:off x="7239000" y="2286000"/>
            <a:ext cx="533400" cy="0"/>
          </a:xfrm>
          <a:prstGeom prst="line">
            <a:avLst/>
          </a:prstGeom>
          <a:noFill/>
          <a:ln w="38100">
            <a:solidFill>
              <a:schemeClr val="accent2"/>
            </a:solidFill>
            <a:round/>
            <a:headEnd/>
            <a:tailEnd/>
          </a:ln>
          <a:effectLst/>
        </p:spPr>
        <p:txBody>
          <a:bodyPr wrap="none" anchor="ctr"/>
          <a:lstStyle/>
          <a:p>
            <a:endParaRPr lang="en-US"/>
          </a:p>
        </p:txBody>
      </p:sp>
      <p:sp>
        <p:nvSpPr>
          <p:cNvPr id="50189" name="Line 13"/>
          <p:cNvSpPr>
            <a:spLocks noChangeShapeType="1"/>
          </p:cNvSpPr>
          <p:nvPr/>
        </p:nvSpPr>
        <p:spPr bwMode="auto">
          <a:xfrm>
            <a:off x="4495800" y="2209800"/>
            <a:ext cx="1524000" cy="0"/>
          </a:xfrm>
          <a:prstGeom prst="line">
            <a:avLst/>
          </a:prstGeom>
          <a:noFill/>
          <a:ln w="38100">
            <a:solidFill>
              <a:srgbClr val="FF0000"/>
            </a:solidFill>
            <a:round/>
            <a:headEnd/>
            <a:tailEnd/>
          </a:ln>
          <a:effectLst/>
        </p:spPr>
        <p:txBody>
          <a:bodyPr wrap="none" anchor="ctr"/>
          <a:lstStyle/>
          <a:p>
            <a:endParaRPr lang="en-US"/>
          </a:p>
        </p:txBody>
      </p:sp>
      <p:sp>
        <p:nvSpPr>
          <p:cNvPr id="50190" name="Line 14"/>
          <p:cNvSpPr>
            <a:spLocks noChangeShapeType="1"/>
          </p:cNvSpPr>
          <p:nvPr/>
        </p:nvSpPr>
        <p:spPr bwMode="auto">
          <a:xfrm>
            <a:off x="6096000" y="2209800"/>
            <a:ext cx="685800" cy="0"/>
          </a:xfrm>
          <a:prstGeom prst="line">
            <a:avLst/>
          </a:prstGeom>
          <a:noFill/>
          <a:ln w="38100">
            <a:solidFill>
              <a:srgbClr val="33CC33"/>
            </a:solidFill>
            <a:round/>
            <a:headEnd/>
            <a:tailEnd/>
          </a:ln>
          <a:effectLst/>
        </p:spPr>
        <p:txBody>
          <a:bodyPr wrap="none" anchor="ctr"/>
          <a:lstStyle/>
          <a:p>
            <a:endParaRPr lang="en-US"/>
          </a:p>
        </p:txBody>
      </p:sp>
      <p:pic>
        <p:nvPicPr>
          <p:cNvPr id="50191" name="Picture 15" descr="exprapolate"/>
          <p:cNvPicPr>
            <a:picLocks noChangeAspect="1" noChangeArrowheads="1"/>
          </p:cNvPicPr>
          <p:nvPr/>
        </p:nvPicPr>
        <p:blipFill>
          <a:blip r:embed="rId5" cstate="print"/>
          <a:srcRect/>
          <a:stretch>
            <a:fillRect/>
          </a:stretch>
        </p:blipFill>
        <p:spPr bwMode="auto">
          <a:xfrm>
            <a:off x="3408363" y="3657600"/>
            <a:ext cx="2230437" cy="3124200"/>
          </a:xfrm>
          <a:prstGeom prst="rect">
            <a:avLst/>
          </a:prstGeom>
          <a:noFill/>
        </p:spPr>
      </p:pic>
      <p:graphicFrame>
        <p:nvGraphicFramePr>
          <p:cNvPr id="50192" name="Object 16"/>
          <p:cNvGraphicFramePr>
            <a:graphicFrameLocks noChangeAspect="1"/>
          </p:cNvGraphicFramePr>
          <p:nvPr>
            <p:extLst>
              <p:ext uri="{D42A27DB-BD31-4B8C-83A1-F6EECF244321}">
                <p14:modId xmlns:p14="http://schemas.microsoft.com/office/powerpoint/2010/main" val="3374819948"/>
              </p:ext>
            </p:extLst>
          </p:nvPr>
        </p:nvGraphicFramePr>
        <p:xfrm>
          <a:off x="3560763" y="3159125"/>
          <a:ext cx="1892300" cy="650875"/>
        </p:xfrm>
        <a:graphic>
          <a:graphicData uri="http://schemas.openxmlformats.org/presentationml/2006/ole">
            <mc:AlternateContent xmlns:mc="http://schemas.openxmlformats.org/markup-compatibility/2006">
              <mc:Choice xmlns:v="urn:schemas-microsoft-com:vml" Requires="v">
                <p:oleObj spid="_x0000_s50440" name="Equation" r:id="rId6" imgW="1396800" imgH="482400" progId="Equation.3">
                  <p:embed/>
                </p:oleObj>
              </mc:Choice>
              <mc:Fallback>
                <p:oleObj name="Equation" r:id="rId6" imgW="1396800" imgH="482400" progId="Equation.3">
                  <p:embed/>
                  <p:pic>
                    <p:nvPicPr>
                      <p:cNvPr id="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0763" y="3159125"/>
                        <a:ext cx="1892300" cy="650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0193" name="Picture 17" descr="fig_opal"/>
          <p:cNvPicPr>
            <a:picLocks noChangeAspect="1" noChangeArrowheads="1"/>
          </p:cNvPicPr>
          <p:nvPr/>
        </p:nvPicPr>
        <p:blipFill>
          <a:blip r:embed="rId8" cstate="print"/>
          <a:srcRect l="25989" t="17386" r="8511" b="21463"/>
          <a:stretch>
            <a:fillRect/>
          </a:stretch>
        </p:blipFill>
        <p:spPr bwMode="auto">
          <a:xfrm>
            <a:off x="5834063" y="3886200"/>
            <a:ext cx="2700337" cy="2819400"/>
          </a:xfrm>
          <a:prstGeom prst="rect">
            <a:avLst/>
          </a:prstGeom>
          <a:noFill/>
        </p:spPr>
      </p:pic>
      <p:sp>
        <p:nvSpPr>
          <p:cNvPr id="50194" name="Text Box 18"/>
          <p:cNvSpPr txBox="1">
            <a:spLocks noChangeArrowheads="1"/>
          </p:cNvSpPr>
          <p:nvPr/>
        </p:nvSpPr>
        <p:spPr bwMode="auto">
          <a:xfrm>
            <a:off x="5943600" y="2667000"/>
            <a:ext cx="2743200" cy="1311275"/>
          </a:xfrm>
          <a:prstGeom prst="rect">
            <a:avLst/>
          </a:prstGeom>
          <a:noFill/>
          <a:ln w="9525">
            <a:noFill/>
            <a:miter lim="800000"/>
            <a:headEnd/>
            <a:tailEnd/>
          </a:ln>
          <a:effectLst/>
        </p:spPr>
        <p:txBody>
          <a:bodyPr anchor="ctr">
            <a:spAutoFit/>
          </a:bodyPr>
          <a:lstStyle/>
          <a:p>
            <a:pPr algn="ctr" eaLnBrk="0" hangingPunct="0"/>
            <a:r>
              <a:rPr lang="en-US" sz="2000" b="0">
                <a:solidFill>
                  <a:srgbClr val="33CC33"/>
                </a:solidFill>
              </a:rPr>
              <a:t>Fragmentation functions D(z) in order to relate jets to observed hadrons</a:t>
            </a:r>
          </a:p>
        </p:txBody>
      </p:sp>
      <p:sp>
        <p:nvSpPr>
          <p:cNvPr id="50195" name="Rectangle 19"/>
          <p:cNvSpPr>
            <a:spLocks noGrp="1" noChangeArrowheads="1"/>
          </p:cNvSpPr>
          <p:nvPr>
            <p:ph type="title"/>
          </p:nvPr>
        </p:nvSpPr>
        <p:spPr>
          <a:xfrm>
            <a:off x="457200" y="-76200"/>
            <a:ext cx="8229600" cy="1143000"/>
          </a:xfrm>
        </p:spPr>
        <p:txBody>
          <a:bodyPr/>
          <a:lstStyle/>
          <a:p>
            <a:r>
              <a:rPr lang="en-US" sz="3600" u="sng"/>
              <a:t>pQCD + Factorization + Universality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4"/>
          <p:cNvSpPr>
            <a:spLocks noGrp="1"/>
          </p:cNvSpPr>
          <p:nvPr>
            <p:ph type="sldNum" sz="quarter" idx="12"/>
          </p:nvPr>
        </p:nvSpPr>
        <p:spPr/>
        <p:txBody>
          <a:bodyPr/>
          <a:lstStyle/>
          <a:p>
            <a:fld id="{3B97E9A9-6D23-4CBA-BA1E-5E087915F947}" type="slidenum">
              <a:rPr lang="en-US"/>
              <a:pPr/>
              <a:t>21</a:t>
            </a:fld>
            <a:endParaRPr lang="en-US"/>
          </a:p>
        </p:txBody>
      </p:sp>
      <p:sp>
        <p:nvSpPr>
          <p:cNvPr id="108546" name="Text Box 2"/>
          <p:cNvSpPr txBox="1">
            <a:spLocks noChangeArrowheads="1"/>
          </p:cNvSpPr>
          <p:nvPr/>
        </p:nvSpPr>
        <p:spPr bwMode="auto">
          <a:xfrm>
            <a:off x="2025650" y="76200"/>
            <a:ext cx="184150" cy="641350"/>
          </a:xfrm>
          <a:prstGeom prst="rect">
            <a:avLst/>
          </a:prstGeom>
          <a:noFill/>
          <a:ln w="9525">
            <a:noFill/>
            <a:miter lim="800000"/>
            <a:headEnd/>
            <a:tailEnd/>
          </a:ln>
          <a:effectLst/>
        </p:spPr>
        <p:txBody>
          <a:bodyPr wrap="none">
            <a:spAutoFit/>
          </a:bodyPr>
          <a:lstStyle/>
          <a:p>
            <a:endParaRPr lang="en-US" sz="3600" b="0" u="sng">
              <a:solidFill>
                <a:schemeClr val="bg1"/>
              </a:solidFill>
              <a:cs typeface="Arial" charset="0"/>
            </a:endParaRPr>
          </a:p>
        </p:txBody>
      </p:sp>
      <p:grpSp>
        <p:nvGrpSpPr>
          <p:cNvPr id="108547" name="Group 3"/>
          <p:cNvGrpSpPr>
            <a:grpSpLocks/>
          </p:cNvGrpSpPr>
          <p:nvPr/>
        </p:nvGrpSpPr>
        <p:grpSpPr bwMode="auto">
          <a:xfrm>
            <a:off x="4953000" y="2209800"/>
            <a:ext cx="3328988" cy="4495800"/>
            <a:chOff x="3711" y="528"/>
            <a:chExt cx="2097" cy="2832"/>
          </a:xfrm>
        </p:grpSpPr>
        <p:pic>
          <p:nvPicPr>
            <p:cNvPr id="108548" name="Picture 4"/>
            <p:cNvPicPr>
              <a:picLocks noChangeAspect="1" noChangeArrowheads="1"/>
            </p:cNvPicPr>
            <p:nvPr/>
          </p:nvPicPr>
          <p:blipFill>
            <a:blip r:embed="rId2" cstate="print"/>
            <a:srcRect/>
            <a:stretch>
              <a:fillRect/>
            </a:stretch>
          </p:blipFill>
          <p:spPr bwMode="auto">
            <a:xfrm>
              <a:off x="3711" y="528"/>
              <a:ext cx="2097" cy="2832"/>
            </a:xfrm>
            <a:prstGeom prst="rect">
              <a:avLst/>
            </a:prstGeom>
            <a:noFill/>
          </p:spPr>
        </p:pic>
        <p:sp>
          <p:nvSpPr>
            <p:cNvPr id="108549" name="Rectangle 5"/>
            <p:cNvSpPr>
              <a:spLocks noChangeArrowheads="1"/>
            </p:cNvSpPr>
            <p:nvPr/>
          </p:nvSpPr>
          <p:spPr bwMode="auto">
            <a:xfrm>
              <a:off x="4020" y="575"/>
              <a:ext cx="1696" cy="271"/>
            </a:xfrm>
            <a:prstGeom prst="rect">
              <a:avLst/>
            </a:prstGeom>
            <a:noFill/>
            <a:ln w="9525" algn="ctr">
              <a:noFill/>
              <a:miter lim="800000"/>
              <a:headEnd/>
              <a:tailEnd/>
            </a:ln>
            <a:effectLst/>
          </p:spPr>
          <p:txBody>
            <a:bodyPr wrap="none" anchor="ctr">
              <a:spAutoFit/>
            </a:bodyPr>
            <a:lstStyle/>
            <a:p>
              <a:pPr marL="342900" indent="-342900" algn="ctr">
                <a:spcBef>
                  <a:spcPct val="20000"/>
                </a:spcBef>
                <a:buClr>
                  <a:srgbClr val="0000FF"/>
                </a:buClr>
                <a:buSzPct val="62000"/>
                <a:buFont typeface="Monotype Sorts" pitchFamily="2" charset="2"/>
                <a:buNone/>
              </a:pPr>
              <a:r>
                <a:rPr lang="en-US" sz="2200" b="0" dirty="0">
                  <a:latin typeface="Arial Rounded MT Bold" pitchFamily="34" charset="0"/>
                  <a:cs typeface="Arial" charset="0"/>
                </a:rPr>
                <a:t>Produced photons</a:t>
              </a:r>
            </a:p>
          </p:txBody>
        </p:sp>
      </p:grpSp>
      <p:grpSp>
        <p:nvGrpSpPr>
          <p:cNvPr id="108550" name="Group 6"/>
          <p:cNvGrpSpPr>
            <a:grpSpLocks/>
          </p:cNvGrpSpPr>
          <p:nvPr/>
        </p:nvGrpSpPr>
        <p:grpSpPr bwMode="auto">
          <a:xfrm>
            <a:off x="762000" y="2209800"/>
            <a:ext cx="3657600" cy="4572000"/>
            <a:chOff x="0" y="528"/>
            <a:chExt cx="2304" cy="2880"/>
          </a:xfrm>
        </p:grpSpPr>
        <p:grpSp>
          <p:nvGrpSpPr>
            <p:cNvPr id="108551" name="Group 7"/>
            <p:cNvGrpSpPr>
              <a:grpSpLocks/>
            </p:cNvGrpSpPr>
            <p:nvPr/>
          </p:nvGrpSpPr>
          <p:grpSpPr bwMode="auto">
            <a:xfrm>
              <a:off x="0" y="528"/>
              <a:ext cx="2304" cy="2880"/>
              <a:chOff x="0" y="1536"/>
              <a:chExt cx="2352" cy="2976"/>
            </a:xfrm>
          </p:grpSpPr>
          <p:pic>
            <p:nvPicPr>
              <p:cNvPr id="108552" name="Picture 8"/>
              <p:cNvPicPr>
                <a:picLocks noChangeAspect="1" noChangeArrowheads="1"/>
              </p:cNvPicPr>
              <p:nvPr/>
            </p:nvPicPr>
            <p:blipFill>
              <a:blip r:embed="rId3" cstate="print"/>
              <a:srcRect r="7072" b="49367"/>
              <a:stretch>
                <a:fillRect/>
              </a:stretch>
            </p:blipFill>
            <p:spPr bwMode="auto">
              <a:xfrm>
                <a:off x="0" y="1536"/>
                <a:ext cx="2352" cy="2736"/>
              </a:xfrm>
              <a:prstGeom prst="rect">
                <a:avLst/>
              </a:prstGeom>
              <a:noFill/>
            </p:spPr>
          </p:pic>
          <p:pic>
            <p:nvPicPr>
              <p:cNvPr id="108553" name="Picture 9"/>
              <p:cNvPicPr>
                <a:picLocks noChangeArrowheads="1"/>
              </p:cNvPicPr>
              <p:nvPr/>
            </p:nvPicPr>
            <p:blipFill>
              <a:blip r:embed="rId3" cstate="print"/>
              <a:srcRect t="92427" r="7182" b="-1266"/>
              <a:stretch>
                <a:fillRect/>
              </a:stretch>
            </p:blipFill>
            <p:spPr bwMode="auto">
              <a:xfrm>
                <a:off x="0" y="4177"/>
                <a:ext cx="2352" cy="335"/>
              </a:xfrm>
              <a:prstGeom prst="rect">
                <a:avLst/>
              </a:prstGeom>
              <a:blipFill dpi="0" rotWithShape="0">
                <a:blip cstate="print"/>
                <a:srcRect t="92427" r="7182" b="-1266"/>
                <a:stretch>
                  <a:fillRect/>
                </a:stretch>
              </a:blipFill>
              <a:ln w="9525">
                <a:noFill/>
                <a:miter lim="800000"/>
                <a:headEnd/>
                <a:tailEnd/>
              </a:ln>
            </p:spPr>
          </p:pic>
        </p:grpSp>
        <p:sp>
          <p:nvSpPr>
            <p:cNvPr id="108554" name="Rectangle 10"/>
            <p:cNvSpPr>
              <a:spLocks noChangeArrowheads="1"/>
            </p:cNvSpPr>
            <p:nvPr/>
          </p:nvSpPr>
          <p:spPr bwMode="auto">
            <a:xfrm>
              <a:off x="637" y="575"/>
              <a:ext cx="1468" cy="271"/>
            </a:xfrm>
            <a:prstGeom prst="rect">
              <a:avLst/>
            </a:prstGeom>
            <a:noFill/>
            <a:ln w="9525" algn="ctr">
              <a:noFill/>
              <a:miter lim="800000"/>
              <a:headEnd/>
              <a:tailEnd/>
            </a:ln>
            <a:effectLst/>
          </p:spPr>
          <p:txBody>
            <a:bodyPr wrap="none" anchor="ctr">
              <a:spAutoFit/>
            </a:bodyPr>
            <a:lstStyle/>
            <a:p>
              <a:pPr marL="342900" indent="-342900" algn="ctr">
                <a:spcBef>
                  <a:spcPct val="20000"/>
                </a:spcBef>
                <a:buClr>
                  <a:srgbClr val="0000FF"/>
                </a:buClr>
                <a:buSzPct val="62000"/>
                <a:buFont typeface="Monotype Sorts" pitchFamily="2" charset="2"/>
                <a:buNone/>
              </a:pPr>
              <a:r>
                <a:rPr lang="en-US" sz="2200" b="0" dirty="0">
                  <a:latin typeface="Arial Rounded MT Bold" pitchFamily="34" charset="0"/>
                  <a:cs typeface="Arial" charset="0"/>
                </a:rPr>
                <a:t>Produced </a:t>
              </a:r>
              <a:r>
                <a:rPr lang="en-US" sz="2200" b="0" dirty="0" err="1">
                  <a:latin typeface="Arial Rounded MT Bold" pitchFamily="34" charset="0"/>
                  <a:cs typeface="Arial" charset="0"/>
                </a:rPr>
                <a:t>pions</a:t>
              </a:r>
              <a:endParaRPr lang="en-US" sz="2200" b="0" dirty="0">
                <a:latin typeface="Arial Rounded MT Bold" pitchFamily="34" charset="0"/>
                <a:cs typeface="Arial" charset="0"/>
              </a:endParaRPr>
            </a:p>
          </p:txBody>
        </p:sp>
        <p:sp>
          <p:nvSpPr>
            <p:cNvPr id="108555" name="Rectangle 11"/>
            <p:cNvSpPr>
              <a:spLocks noChangeArrowheads="1"/>
            </p:cNvSpPr>
            <p:nvPr/>
          </p:nvSpPr>
          <p:spPr bwMode="auto">
            <a:xfrm>
              <a:off x="2064" y="576"/>
              <a:ext cx="144" cy="384"/>
            </a:xfrm>
            <a:prstGeom prst="rect">
              <a:avLst/>
            </a:prstGeom>
            <a:solidFill>
              <a:schemeClr val="bg1"/>
            </a:solidFill>
            <a:ln w="9525">
              <a:noFill/>
              <a:miter lim="800000"/>
              <a:headEnd/>
              <a:tailEnd/>
            </a:ln>
            <a:effectLst/>
          </p:spPr>
          <p:txBody>
            <a:bodyPr wrap="none" anchor="ctr"/>
            <a:lstStyle/>
            <a:p>
              <a:endParaRPr lang="en-US"/>
            </a:p>
          </p:txBody>
        </p:sp>
      </p:grpSp>
      <p:sp>
        <p:nvSpPr>
          <p:cNvPr id="108556" name="Text Box 12"/>
          <p:cNvSpPr txBox="1">
            <a:spLocks noChangeArrowheads="1"/>
          </p:cNvSpPr>
          <p:nvPr/>
        </p:nvSpPr>
        <p:spPr bwMode="auto">
          <a:xfrm>
            <a:off x="304800" y="672405"/>
            <a:ext cx="8534400" cy="1384995"/>
          </a:xfrm>
          <a:prstGeom prst="rect">
            <a:avLst/>
          </a:prstGeom>
          <a:noFill/>
          <a:ln w="9525">
            <a:noFill/>
            <a:miter lim="800000"/>
            <a:headEnd/>
            <a:tailEnd/>
          </a:ln>
          <a:effectLst/>
        </p:spPr>
        <p:txBody>
          <a:bodyPr>
            <a:spAutoFit/>
          </a:bodyPr>
          <a:lstStyle/>
          <a:p>
            <a:pPr algn="ctr"/>
            <a:r>
              <a:rPr lang="en-US" sz="2400" b="0" dirty="0">
                <a:cs typeface="Arial" charset="0"/>
              </a:rPr>
              <a:t>High energy probes are well described in </a:t>
            </a:r>
          </a:p>
          <a:p>
            <a:pPr algn="ctr"/>
            <a:r>
              <a:rPr lang="en-US" sz="2400" b="0" dirty="0">
                <a:cs typeface="Arial" charset="0"/>
              </a:rPr>
              <a:t>proton-proton reactions by NLO Perturbative QCD.</a:t>
            </a:r>
          </a:p>
          <a:p>
            <a:pPr algn="ctr"/>
            <a:endParaRPr lang="en-US" sz="1100" b="0" dirty="0">
              <a:cs typeface="Arial" charset="0"/>
            </a:endParaRPr>
          </a:p>
          <a:p>
            <a:pPr algn="ctr"/>
            <a:r>
              <a:rPr lang="en-US" sz="2400" b="0" dirty="0">
                <a:cs typeface="Arial" charset="0"/>
              </a:rPr>
              <a:t>Single Hadrons and Photons</a:t>
            </a:r>
          </a:p>
        </p:txBody>
      </p:sp>
      <p:sp>
        <p:nvSpPr>
          <p:cNvPr id="108557" name="Rectangle 13"/>
          <p:cNvSpPr>
            <a:spLocks noGrp="1" noChangeArrowheads="1"/>
          </p:cNvSpPr>
          <p:nvPr>
            <p:ph type="title"/>
          </p:nvPr>
        </p:nvSpPr>
        <p:spPr>
          <a:xfrm>
            <a:off x="685800" y="-76200"/>
            <a:ext cx="7772400" cy="838200"/>
          </a:xfrm>
        </p:spPr>
        <p:txBody>
          <a:bodyPr/>
          <a:lstStyle/>
          <a:p>
            <a:r>
              <a:rPr lang="en-US" sz="3200" u="sng" dirty="0"/>
              <a:t>Calibrating Our Probes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22</a:t>
            </a:fld>
            <a:endParaRPr lang="en-US"/>
          </a:p>
        </p:txBody>
      </p:sp>
      <p:sp>
        <p:nvSpPr>
          <p:cNvPr id="4" name="Text Box 2"/>
          <p:cNvSpPr txBox="1">
            <a:spLocks noChangeArrowheads="1"/>
          </p:cNvSpPr>
          <p:nvPr/>
        </p:nvSpPr>
        <p:spPr bwMode="auto">
          <a:xfrm>
            <a:off x="2025650" y="76200"/>
            <a:ext cx="184150" cy="641350"/>
          </a:xfrm>
          <a:prstGeom prst="rect">
            <a:avLst/>
          </a:prstGeom>
          <a:noFill/>
          <a:ln w="9525">
            <a:noFill/>
            <a:miter lim="800000"/>
            <a:headEnd/>
            <a:tailEnd/>
          </a:ln>
          <a:effectLst/>
        </p:spPr>
        <p:txBody>
          <a:bodyPr wrap="none">
            <a:spAutoFit/>
          </a:bodyPr>
          <a:lstStyle/>
          <a:p>
            <a:endParaRPr lang="en-US" sz="3600" b="0" u="sng">
              <a:solidFill>
                <a:schemeClr val="bg1"/>
              </a:solidFill>
              <a:cs typeface="Arial" charset="0"/>
            </a:endParaRPr>
          </a:p>
        </p:txBody>
      </p:sp>
      <p:sp>
        <p:nvSpPr>
          <p:cNvPr id="5" name="Text Box 12"/>
          <p:cNvSpPr txBox="1">
            <a:spLocks noChangeArrowheads="1"/>
          </p:cNvSpPr>
          <p:nvPr/>
        </p:nvSpPr>
        <p:spPr bwMode="auto">
          <a:xfrm>
            <a:off x="304800" y="672405"/>
            <a:ext cx="8534400" cy="1384995"/>
          </a:xfrm>
          <a:prstGeom prst="rect">
            <a:avLst/>
          </a:prstGeom>
          <a:noFill/>
          <a:ln w="9525">
            <a:noFill/>
            <a:miter lim="800000"/>
            <a:headEnd/>
            <a:tailEnd/>
          </a:ln>
          <a:effectLst/>
        </p:spPr>
        <p:txBody>
          <a:bodyPr>
            <a:spAutoFit/>
          </a:bodyPr>
          <a:lstStyle/>
          <a:p>
            <a:pPr algn="ctr"/>
            <a:r>
              <a:rPr lang="en-US" sz="2400" b="0" dirty="0">
                <a:cs typeface="Arial" charset="0"/>
              </a:rPr>
              <a:t>High energy probes are well described in </a:t>
            </a:r>
          </a:p>
          <a:p>
            <a:pPr algn="ctr"/>
            <a:r>
              <a:rPr lang="en-US" sz="2400" b="0" dirty="0">
                <a:cs typeface="Arial" charset="0"/>
              </a:rPr>
              <a:t>proton-proton reactions by NLO Perturbative QCD.</a:t>
            </a:r>
          </a:p>
          <a:p>
            <a:pPr algn="ctr"/>
            <a:r>
              <a:rPr lang="en-US" sz="1200" b="0" dirty="0">
                <a:cs typeface="Arial" charset="0"/>
              </a:rPr>
              <a:t> </a:t>
            </a:r>
          </a:p>
          <a:p>
            <a:pPr algn="ctr"/>
            <a:r>
              <a:rPr lang="en-US" sz="2400" b="0" dirty="0">
                <a:cs typeface="Arial" charset="0"/>
              </a:rPr>
              <a:t>Reconstructed Jets</a:t>
            </a:r>
          </a:p>
        </p:txBody>
      </p:sp>
      <p:sp>
        <p:nvSpPr>
          <p:cNvPr id="6" name="Rectangle 13"/>
          <p:cNvSpPr>
            <a:spLocks noGrp="1" noChangeArrowheads="1"/>
          </p:cNvSpPr>
          <p:nvPr>
            <p:ph type="title"/>
          </p:nvPr>
        </p:nvSpPr>
        <p:spPr>
          <a:xfrm>
            <a:off x="685800" y="-76200"/>
            <a:ext cx="7772400" cy="838200"/>
          </a:xfrm>
        </p:spPr>
        <p:txBody>
          <a:bodyPr/>
          <a:lstStyle/>
          <a:p>
            <a:r>
              <a:rPr lang="en-US" sz="3200" u="sng" dirty="0"/>
              <a:t>Calibrating Our Probes</a:t>
            </a:r>
          </a:p>
        </p:txBody>
      </p:sp>
      <p:pic>
        <p:nvPicPr>
          <p:cNvPr id="7" name="Picture 2" descr="http://d29qn7q9z0j1p6.cloudfront.net/content/roypta/370/1961/933/F7.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7876" y="1981200"/>
            <a:ext cx="6873124" cy="49111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51372" y="1864091"/>
            <a:ext cx="2940228" cy="584775"/>
          </a:xfrm>
          <a:prstGeom prst="rect">
            <a:avLst/>
          </a:prstGeom>
          <a:noFill/>
        </p:spPr>
        <p:txBody>
          <a:bodyPr wrap="none" rtlCol="0">
            <a:spAutoFit/>
          </a:bodyPr>
          <a:lstStyle/>
          <a:p>
            <a:r>
              <a:rPr lang="en-US" sz="3200" b="0" dirty="0">
                <a:solidFill>
                  <a:srgbClr val="FF0000"/>
                </a:solidFill>
              </a:rPr>
              <a:t>What are Jets?</a:t>
            </a:r>
          </a:p>
        </p:txBody>
      </p:sp>
    </p:spTree>
    <p:extLst>
      <p:ext uri="{BB962C8B-B14F-4D97-AF65-F5344CB8AC3E}">
        <p14:creationId xmlns:p14="http://schemas.microsoft.com/office/powerpoint/2010/main" val="250842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23</a:t>
            </a:fld>
            <a:endParaRPr lang="en-US"/>
          </a:p>
        </p:txBody>
      </p:sp>
      <p:sp>
        <p:nvSpPr>
          <p:cNvPr id="4" name="TextBox 3"/>
          <p:cNvSpPr txBox="1"/>
          <p:nvPr/>
        </p:nvSpPr>
        <p:spPr>
          <a:xfrm>
            <a:off x="2895600" y="152400"/>
            <a:ext cx="3667992" cy="584775"/>
          </a:xfrm>
          <a:prstGeom prst="rect">
            <a:avLst/>
          </a:prstGeom>
          <a:noFill/>
        </p:spPr>
        <p:txBody>
          <a:bodyPr wrap="none" rtlCol="0">
            <a:spAutoFit/>
          </a:bodyPr>
          <a:lstStyle/>
          <a:p>
            <a:r>
              <a:rPr lang="en-US" sz="3200" b="0" u="sng" dirty="0"/>
              <a:t>Jets-to-Parton Map</a:t>
            </a:r>
          </a:p>
        </p:txBody>
      </p:sp>
      <p:pic>
        <p:nvPicPr>
          <p:cNvPr id="7" name="Picture 6"/>
          <p:cNvPicPr>
            <a:picLocks noChangeAspect="1"/>
          </p:cNvPicPr>
          <p:nvPr/>
        </p:nvPicPr>
        <p:blipFill rotWithShape="1">
          <a:blip r:embed="rId2"/>
          <a:srcRect l="-4431" t="29680" r="1795" b="-18205"/>
          <a:stretch/>
        </p:blipFill>
        <p:spPr>
          <a:xfrm>
            <a:off x="76200" y="838200"/>
            <a:ext cx="8898400" cy="4114800"/>
          </a:xfrm>
          <a:prstGeom prst="rect">
            <a:avLst/>
          </a:prstGeom>
        </p:spPr>
      </p:pic>
      <p:sp>
        <p:nvSpPr>
          <p:cNvPr id="8" name="TextBox 7"/>
          <p:cNvSpPr txBox="1"/>
          <p:nvPr/>
        </p:nvSpPr>
        <p:spPr>
          <a:xfrm>
            <a:off x="381000" y="4069140"/>
            <a:ext cx="8382000" cy="2677656"/>
          </a:xfrm>
          <a:prstGeom prst="rect">
            <a:avLst/>
          </a:prstGeom>
          <a:noFill/>
        </p:spPr>
        <p:txBody>
          <a:bodyPr wrap="square" rtlCol="0">
            <a:spAutoFit/>
          </a:bodyPr>
          <a:lstStyle/>
          <a:p>
            <a:pPr algn="ctr"/>
            <a:r>
              <a:rPr lang="en-US" sz="2800" b="0" dirty="0"/>
              <a:t>Jet algorithm sums the energy (typically in calorimeters) and can approximate catching an individual </a:t>
            </a:r>
            <a:r>
              <a:rPr lang="en-US" sz="2800" b="0" dirty="0" err="1"/>
              <a:t>parton’s</a:t>
            </a:r>
            <a:r>
              <a:rPr lang="en-US" sz="2800" b="0" dirty="0"/>
              <a:t> energy.</a:t>
            </a:r>
          </a:p>
          <a:p>
            <a:pPr algn="ctr"/>
            <a:endParaRPr lang="en-US" sz="2800" b="0" dirty="0"/>
          </a:p>
          <a:p>
            <a:pPr algn="ctr"/>
            <a:r>
              <a:rPr lang="en-US" sz="2800" b="0" dirty="0">
                <a:solidFill>
                  <a:schemeClr val="accent2"/>
                </a:solidFill>
              </a:rPr>
              <a:t>Very useful in particle physics, but often used in a different way in heavy ion physics.</a:t>
            </a:r>
          </a:p>
        </p:txBody>
      </p:sp>
    </p:spTree>
    <p:extLst>
      <p:ext uri="{BB962C8B-B14F-4D97-AF65-F5344CB8AC3E}">
        <p14:creationId xmlns:p14="http://schemas.microsoft.com/office/powerpoint/2010/main" val="237023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24</a:t>
            </a:fld>
            <a:endParaRPr lang="en-US"/>
          </a:p>
        </p:txBody>
      </p:sp>
      <p:pic>
        <p:nvPicPr>
          <p:cNvPr id="4" name="Picture 3"/>
          <p:cNvPicPr>
            <a:picLocks noChangeAspect="1"/>
          </p:cNvPicPr>
          <p:nvPr/>
        </p:nvPicPr>
        <p:blipFill>
          <a:blip r:embed="rId2"/>
          <a:stretch>
            <a:fillRect/>
          </a:stretch>
        </p:blipFill>
        <p:spPr>
          <a:xfrm>
            <a:off x="1524000" y="762000"/>
            <a:ext cx="6096000" cy="4111558"/>
          </a:xfrm>
          <a:prstGeom prst="rect">
            <a:avLst/>
          </a:prstGeom>
        </p:spPr>
      </p:pic>
      <p:sp>
        <p:nvSpPr>
          <p:cNvPr id="5" name="TextBox 4"/>
          <p:cNvSpPr txBox="1"/>
          <p:nvPr/>
        </p:nvSpPr>
        <p:spPr>
          <a:xfrm>
            <a:off x="3124200" y="152400"/>
            <a:ext cx="2758897" cy="584775"/>
          </a:xfrm>
          <a:prstGeom prst="rect">
            <a:avLst/>
          </a:prstGeom>
          <a:noFill/>
        </p:spPr>
        <p:txBody>
          <a:bodyPr wrap="none" rtlCol="0">
            <a:spAutoFit/>
          </a:bodyPr>
          <a:lstStyle/>
          <a:p>
            <a:r>
              <a:rPr lang="en-US" sz="3200" b="0" u="sng" dirty="0"/>
              <a:t>Jet Algorithms</a:t>
            </a:r>
          </a:p>
        </p:txBody>
      </p:sp>
      <p:sp>
        <p:nvSpPr>
          <p:cNvPr id="6" name="TextBox 5"/>
          <p:cNvSpPr txBox="1"/>
          <p:nvPr/>
        </p:nvSpPr>
        <p:spPr>
          <a:xfrm>
            <a:off x="1447800" y="4800600"/>
            <a:ext cx="6556538" cy="523220"/>
          </a:xfrm>
          <a:prstGeom prst="rect">
            <a:avLst/>
          </a:prstGeom>
          <a:noFill/>
        </p:spPr>
        <p:txBody>
          <a:bodyPr wrap="none" rtlCol="0">
            <a:spAutoFit/>
          </a:bodyPr>
          <a:lstStyle/>
          <a:p>
            <a:r>
              <a:rPr lang="en-US" sz="2800" b="0" dirty="0"/>
              <a:t>Different methods to “group” energies.   </a:t>
            </a:r>
          </a:p>
        </p:txBody>
      </p:sp>
      <p:pic>
        <p:nvPicPr>
          <p:cNvPr id="7" name="Picture 6"/>
          <p:cNvPicPr>
            <a:picLocks noChangeAspect="1"/>
          </p:cNvPicPr>
          <p:nvPr/>
        </p:nvPicPr>
        <p:blipFill rotWithShape="1">
          <a:blip r:embed="rId3"/>
          <a:srcRect t="60334" r="51191" b="14939"/>
          <a:stretch/>
        </p:blipFill>
        <p:spPr>
          <a:xfrm>
            <a:off x="1828800" y="5334000"/>
            <a:ext cx="5347891" cy="1524000"/>
          </a:xfrm>
          <a:prstGeom prst="rect">
            <a:avLst/>
          </a:prstGeom>
        </p:spPr>
      </p:pic>
    </p:spTree>
    <p:extLst>
      <p:ext uri="{BB962C8B-B14F-4D97-AF65-F5344CB8AC3E}">
        <p14:creationId xmlns:p14="http://schemas.microsoft.com/office/powerpoint/2010/main" val="410320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25</a:t>
            </a:fld>
            <a:endParaRPr lang="en-US"/>
          </a:p>
        </p:txBody>
      </p:sp>
      <p:sp>
        <p:nvSpPr>
          <p:cNvPr id="4" name="TextBox 3"/>
          <p:cNvSpPr txBox="1"/>
          <p:nvPr/>
        </p:nvSpPr>
        <p:spPr>
          <a:xfrm>
            <a:off x="1658885" y="228600"/>
            <a:ext cx="5896551" cy="584775"/>
          </a:xfrm>
          <a:prstGeom prst="rect">
            <a:avLst/>
          </a:prstGeom>
          <a:noFill/>
        </p:spPr>
        <p:txBody>
          <a:bodyPr wrap="none" rtlCol="0">
            <a:spAutoFit/>
          </a:bodyPr>
          <a:lstStyle/>
          <a:p>
            <a:r>
              <a:rPr lang="en-US" sz="3200" b="0" u="sng" dirty="0" err="1"/>
              <a:t>FastJet</a:t>
            </a:r>
            <a:r>
              <a:rPr lang="en-US" sz="3200" b="0" u="sng" dirty="0"/>
              <a:t> Code Publicly Available</a:t>
            </a:r>
          </a:p>
        </p:txBody>
      </p:sp>
      <p:sp>
        <p:nvSpPr>
          <p:cNvPr id="2" name="Rectangle 1"/>
          <p:cNvSpPr/>
          <p:nvPr/>
        </p:nvSpPr>
        <p:spPr>
          <a:xfrm>
            <a:off x="304800" y="1143000"/>
            <a:ext cx="1317990" cy="307777"/>
          </a:xfrm>
          <a:prstGeom prst="rect">
            <a:avLst/>
          </a:prstGeom>
        </p:spPr>
        <p:txBody>
          <a:bodyPr wrap="none">
            <a:spAutoFit/>
          </a:bodyPr>
          <a:lstStyle/>
          <a:p>
            <a:r>
              <a:rPr lang="en-US" b="0" dirty="0"/>
              <a:t>http://fastjet.fr/</a:t>
            </a:r>
          </a:p>
        </p:txBody>
      </p:sp>
      <p:pic>
        <p:nvPicPr>
          <p:cNvPr id="5" name="Picture 4"/>
          <p:cNvPicPr>
            <a:picLocks noChangeAspect="1"/>
          </p:cNvPicPr>
          <p:nvPr/>
        </p:nvPicPr>
        <p:blipFill rotWithShape="1">
          <a:blip r:embed="rId2"/>
          <a:srcRect t="13169" b="12208"/>
          <a:stretch/>
        </p:blipFill>
        <p:spPr>
          <a:xfrm>
            <a:off x="457200" y="1481257"/>
            <a:ext cx="6172201" cy="2590800"/>
          </a:xfrm>
          <a:prstGeom prst="rect">
            <a:avLst/>
          </a:prstGeom>
        </p:spPr>
      </p:pic>
      <p:pic>
        <p:nvPicPr>
          <p:cNvPr id="893954" name="Picture 2" descr="https://encrypted-tbn2.gstatic.com/images?q=tbn:ANd9GcTC324II_VjiumcmXX_53YN96sOdVnd5GxLjccZ-g_T2Q0dtU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46" y="4102537"/>
            <a:ext cx="3657600" cy="2487707"/>
          </a:xfrm>
          <a:prstGeom prst="rect">
            <a:avLst/>
          </a:prstGeom>
          <a:noFill/>
          <a:extLst>
            <a:ext uri="{909E8E84-426E-40DD-AFC4-6F175D3DCCD1}">
              <a14:hiddenFill xmlns:a14="http://schemas.microsoft.com/office/drawing/2010/main">
                <a:solidFill>
                  <a:srgbClr val="FFFFFF"/>
                </a:solidFill>
              </a14:hiddenFill>
            </a:ext>
          </a:extLst>
        </p:spPr>
      </p:pic>
      <p:pic>
        <p:nvPicPr>
          <p:cNvPr id="893956" name="Picture 4" descr="http://ipht.cea.fr/Images/News/638/event-antik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4102706"/>
            <a:ext cx="3333750" cy="24172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26</a:t>
            </a:fld>
            <a:endParaRPr lang="en-US"/>
          </a:p>
        </p:txBody>
      </p:sp>
      <p:pic>
        <p:nvPicPr>
          <p:cNvPr id="4" name="Picture 3"/>
          <p:cNvPicPr>
            <a:picLocks noChangeAspect="1"/>
          </p:cNvPicPr>
          <p:nvPr/>
        </p:nvPicPr>
        <p:blipFill>
          <a:blip r:embed="rId2"/>
          <a:stretch>
            <a:fillRect/>
          </a:stretch>
        </p:blipFill>
        <p:spPr>
          <a:xfrm>
            <a:off x="370984" y="1905000"/>
            <a:ext cx="8392016" cy="2514600"/>
          </a:xfrm>
          <a:prstGeom prst="rect">
            <a:avLst/>
          </a:prstGeom>
        </p:spPr>
      </p:pic>
    </p:spTree>
    <p:extLst>
      <p:ext uri="{BB962C8B-B14F-4D97-AF65-F5344CB8AC3E}">
        <p14:creationId xmlns:p14="http://schemas.microsoft.com/office/powerpoint/2010/main" val="898957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655B5696-397F-49F4-886A-E0C9132D5F92}" type="slidenum">
              <a:rPr lang="en-US"/>
              <a:pPr/>
              <a:t>27</a:t>
            </a:fld>
            <a:endParaRPr lang="en-US"/>
          </a:p>
        </p:txBody>
      </p:sp>
      <p:pic>
        <p:nvPicPr>
          <p:cNvPr id="288770" name="Picture 2" descr="ev32-end-full"/>
          <p:cNvPicPr>
            <a:picLocks noChangeAspect="1" noChangeArrowheads="1"/>
          </p:cNvPicPr>
          <p:nvPr/>
        </p:nvPicPr>
        <p:blipFill>
          <a:blip r:embed="rId2" cstate="print"/>
          <a:srcRect b="6752"/>
          <a:stretch>
            <a:fillRect/>
          </a:stretch>
        </p:blipFill>
        <p:spPr bwMode="auto">
          <a:xfrm>
            <a:off x="4543425" y="914400"/>
            <a:ext cx="4524375" cy="4524375"/>
          </a:xfrm>
          <a:prstGeom prst="rect">
            <a:avLst/>
          </a:prstGeom>
          <a:noFill/>
          <a:ln w="9525">
            <a:noFill/>
            <a:miter lim="800000"/>
            <a:headEnd/>
            <a:tailEnd/>
          </a:ln>
        </p:spPr>
      </p:pic>
      <p:pic>
        <p:nvPicPr>
          <p:cNvPr id="288771" name="Picture 3" descr="ppHt_pict"/>
          <p:cNvPicPr>
            <a:picLocks noChangeAspect="1" noChangeArrowheads="1"/>
          </p:cNvPicPr>
          <p:nvPr/>
        </p:nvPicPr>
        <p:blipFill>
          <a:blip r:embed="rId3" cstate="print">
            <a:lum contrast="24000"/>
          </a:blip>
          <a:srcRect/>
          <a:stretch>
            <a:fillRect/>
          </a:stretch>
        </p:blipFill>
        <p:spPr bwMode="auto">
          <a:xfrm>
            <a:off x="47625" y="914400"/>
            <a:ext cx="4524375" cy="4524375"/>
          </a:xfrm>
          <a:prstGeom prst="rect">
            <a:avLst/>
          </a:prstGeom>
          <a:noFill/>
          <a:ln w="9525">
            <a:noFill/>
            <a:miter lim="800000"/>
            <a:headEnd/>
            <a:tailEnd/>
          </a:ln>
        </p:spPr>
      </p:pic>
      <p:sp>
        <p:nvSpPr>
          <p:cNvPr id="288772" name="Rectangle 4"/>
          <p:cNvSpPr>
            <a:spLocks noGrp="1" noChangeArrowheads="1"/>
          </p:cNvSpPr>
          <p:nvPr>
            <p:ph type="title"/>
          </p:nvPr>
        </p:nvSpPr>
        <p:spPr>
          <a:xfrm>
            <a:off x="457200" y="-152400"/>
            <a:ext cx="8229600" cy="1143000"/>
          </a:xfrm>
        </p:spPr>
        <p:txBody>
          <a:bodyPr/>
          <a:lstStyle/>
          <a:p>
            <a:r>
              <a:rPr lang="en-US" sz="3200" u="sng" dirty="0"/>
              <a:t>Jets in Heavy Ions</a:t>
            </a:r>
          </a:p>
        </p:txBody>
      </p:sp>
      <p:sp>
        <p:nvSpPr>
          <p:cNvPr id="2" name="TextBox 1"/>
          <p:cNvSpPr txBox="1"/>
          <p:nvPr/>
        </p:nvSpPr>
        <p:spPr>
          <a:xfrm>
            <a:off x="1244766" y="5694138"/>
            <a:ext cx="6680034" cy="523220"/>
          </a:xfrm>
          <a:prstGeom prst="rect">
            <a:avLst/>
          </a:prstGeom>
          <a:noFill/>
        </p:spPr>
        <p:txBody>
          <a:bodyPr wrap="none" rtlCol="0">
            <a:spAutoFit/>
          </a:bodyPr>
          <a:lstStyle/>
          <a:p>
            <a:r>
              <a:rPr lang="en-US" sz="2800" b="0" dirty="0">
                <a:solidFill>
                  <a:schemeClr val="accent2"/>
                </a:solidFill>
              </a:rPr>
              <a:t>Start with single hadrons, then go to jets.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28</a:t>
            </a:fld>
            <a:endParaRPr lang="en-US"/>
          </a:p>
        </p:txBody>
      </p:sp>
      <p:pic>
        <p:nvPicPr>
          <p:cNvPr id="4" name="Picture 3"/>
          <p:cNvPicPr>
            <a:picLocks noChangeAspect="1"/>
          </p:cNvPicPr>
          <p:nvPr/>
        </p:nvPicPr>
        <p:blipFill>
          <a:blip r:embed="rId2"/>
          <a:stretch>
            <a:fillRect/>
          </a:stretch>
        </p:blipFill>
        <p:spPr>
          <a:xfrm>
            <a:off x="76200" y="1219200"/>
            <a:ext cx="9023865" cy="4267200"/>
          </a:xfrm>
          <a:prstGeom prst="rect">
            <a:avLst/>
          </a:prstGeom>
        </p:spPr>
      </p:pic>
      <p:sp>
        <p:nvSpPr>
          <p:cNvPr id="5" name="TextBox 4"/>
          <p:cNvSpPr txBox="1"/>
          <p:nvPr/>
        </p:nvSpPr>
        <p:spPr>
          <a:xfrm>
            <a:off x="1219200" y="304800"/>
            <a:ext cx="6857968" cy="584775"/>
          </a:xfrm>
          <a:prstGeom prst="rect">
            <a:avLst/>
          </a:prstGeom>
          <a:noFill/>
        </p:spPr>
        <p:txBody>
          <a:bodyPr wrap="none" rtlCol="0">
            <a:spAutoFit/>
          </a:bodyPr>
          <a:lstStyle/>
          <a:p>
            <a:r>
              <a:rPr lang="en-US" sz="3200" b="0" u="sng" dirty="0"/>
              <a:t>Much Higher Energy Jets at the LHC</a:t>
            </a:r>
          </a:p>
        </p:txBody>
      </p:sp>
    </p:spTree>
    <p:extLst>
      <p:ext uri="{BB962C8B-B14F-4D97-AF65-F5344CB8AC3E}">
        <p14:creationId xmlns:p14="http://schemas.microsoft.com/office/powerpoint/2010/main" val="312572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4"/>
          <p:cNvSpPr>
            <a:spLocks noGrp="1"/>
          </p:cNvSpPr>
          <p:nvPr>
            <p:ph type="sldNum" sz="quarter" idx="12"/>
          </p:nvPr>
        </p:nvSpPr>
        <p:spPr/>
        <p:txBody>
          <a:bodyPr/>
          <a:lstStyle/>
          <a:p>
            <a:fld id="{DA5EBCFB-59FC-46EF-B038-F0580BF9B023}" type="slidenum">
              <a:rPr lang="en-US"/>
              <a:pPr/>
              <a:t>29</a:t>
            </a:fld>
            <a:endParaRPr lang="en-US"/>
          </a:p>
        </p:txBody>
      </p:sp>
      <p:sp>
        <p:nvSpPr>
          <p:cNvPr id="111618" name="Text Box 2"/>
          <p:cNvSpPr txBox="1">
            <a:spLocks noChangeArrowheads="1"/>
          </p:cNvSpPr>
          <p:nvPr/>
        </p:nvSpPr>
        <p:spPr bwMode="auto">
          <a:xfrm>
            <a:off x="1981200" y="60325"/>
            <a:ext cx="184150" cy="701675"/>
          </a:xfrm>
          <a:prstGeom prst="rect">
            <a:avLst/>
          </a:prstGeom>
          <a:noFill/>
          <a:ln w="9525">
            <a:noFill/>
            <a:miter lim="800000"/>
            <a:headEnd/>
            <a:tailEnd/>
          </a:ln>
          <a:effectLst/>
        </p:spPr>
        <p:txBody>
          <a:bodyPr wrap="none">
            <a:spAutoFit/>
          </a:bodyPr>
          <a:lstStyle/>
          <a:p>
            <a:endParaRPr lang="en-US" sz="4000" b="0" u="sng">
              <a:solidFill>
                <a:schemeClr val="bg1"/>
              </a:solidFill>
              <a:cs typeface="Arial" charset="0"/>
            </a:endParaRPr>
          </a:p>
        </p:txBody>
      </p:sp>
      <p:grpSp>
        <p:nvGrpSpPr>
          <p:cNvPr id="111619" name="Group 3"/>
          <p:cNvGrpSpPr>
            <a:grpSpLocks/>
          </p:cNvGrpSpPr>
          <p:nvPr/>
        </p:nvGrpSpPr>
        <p:grpSpPr bwMode="auto">
          <a:xfrm>
            <a:off x="1066800" y="1600200"/>
            <a:ext cx="7315200" cy="4394200"/>
            <a:chOff x="384" y="1072"/>
            <a:chExt cx="5057" cy="3200"/>
          </a:xfrm>
        </p:grpSpPr>
        <p:pic>
          <p:nvPicPr>
            <p:cNvPr id="111620" name="Picture 4" descr="int_npart_final"/>
            <p:cNvPicPr>
              <a:picLocks noChangeAspect="1" noChangeArrowheads="1"/>
            </p:cNvPicPr>
            <p:nvPr/>
          </p:nvPicPr>
          <p:blipFill>
            <a:blip r:embed="rId2" cstate="print"/>
            <a:srcRect t="6679"/>
            <a:stretch>
              <a:fillRect/>
            </a:stretch>
          </p:blipFill>
          <p:spPr bwMode="auto">
            <a:xfrm>
              <a:off x="384" y="1072"/>
              <a:ext cx="5057" cy="3200"/>
            </a:xfrm>
            <a:prstGeom prst="rect">
              <a:avLst/>
            </a:prstGeom>
            <a:noFill/>
          </p:spPr>
        </p:pic>
        <p:sp>
          <p:nvSpPr>
            <p:cNvPr id="111621" name="Text Box 5"/>
            <p:cNvSpPr txBox="1">
              <a:spLocks noChangeArrowheads="1"/>
            </p:cNvSpPr>
            <p:nvPr/>
          </p:nvSpPr>
          <p:spPr bwMode="auto">
            <a:xfrm>
              <a:off x="2736" y="1552"/>
              <a:ext cx="2222" cy="289"/>
            </a:xfrm>
            <a:prstGeom prst="rect">
              <a:avLst/>
            </a:prstGeom>
            <a:noFill/>
            <a:ln w="9525">
              <a:noFill/>
              <a:miter lim="800000"/>
              <a:headEnd/>
              <a:tailEnd/>
            </a:ln>
            <a:effectLst/>
          </p:spPr>
          <p:txBody>
            <a:bodyPr wrap="none">
              <a:spAutoFit/>
            </a:bodyPr>
            <a:lstStyle/>
            <a:p>
              <a:r>
                <a:rPr lang="en-US" sz="2000" b="0">
                  <a:cs typeface="Arial" charset="0"/>
                </a:rPr>
                <a:t>(from quark and gluon jets)</a:t>
              </a:r>
            </a:p>
          </p:txBody>
        </p:sp>
      </p:grpSp>
      <p:sp>
        <p:nvSpPr>
          <p:cNvPr id="111624" name="Text Box 8"/>
          <p:cNvSpPr txBox="1">
            <a:spLocks noChangeArrowheads="1"/>
          </p:cNvSpPr>
          <p:nvPr/>
        </p:nvSpPr>
        <p:spPr bwMode="auto">
          <a:xfrm>
            <a:off x="3581400" y="5500786"/>
            <a:ext cx="2638425" cy="519113"/>
          </a:xfrm>
          <a:prstGeom prst="rect">
            <a:avLst/>
          </a:prstGeom>
          <a:noFill/>
          <a:ln w="9525">
            <a:noFill/>
            <a:miter lim="800000"/>
            <a:headEnd/>
            <a:tailEnd/>
          </a:ln>
          <a:effectLst/>
        </p:spPr>
        <p:txBody>
          <a:bodyPr wrap="none">
            <a:spAutoFit/>
          </a:bodyPr>
          <a:lstStyle/>
          <a:p>
            <a:r>
              <a:rPr lang="en-US" sz="2800" b="0" dirty="0">
                <a:cs typeface="Arial" charset="0"/>
              </a:rPr>
              <a:t>Size of Medium</a:t>
            </a:r>
          </a:p>
        </p:txBody>
      </p:sp>
      <p:sp>
        <p:nvSpPr>
          <p:cNvPr id="111626" name="Rectangle 10"/>
          <p:cNvSpPr>
            <a:spLocks noGrp="1" noChangeArrowheads="1"/>
          </p:cNvSpPr>
          <p:nvPr>
            <p:ph type="title"/>
          </p:nvPr>
        </p:nvSpPr>
        <p:spPr>
          <a:xfrm>
            <a:off x="685800" y="-152400"/>
            <a:ext cx="7772400" cy="838200"/>
          </a:xfrm>
        </p:spPr>
        <p:txBody>
          <a:bodyPr/>
          <a:lstStyle/>
          <a:p>
            <a:r>
              <a:rPr lang="en-US" sz="3200" u="sng" dirty="0"/>
              <a:t>Nuclear Modification Factor</a:t>
            </a:r>
          </a:p>
        </p:txBody>
      </p:sp>
      <p:pic>
        <p:nvPicPr>
          <p:cNvPr id="12" name="Picture 11"/>
          <p:cNvPicPr>
            <a:picLocks noChangeAspect="1"/>
          </p:cNvPicPr>
          <p:nvPr/>
        </p:nvPicPr>
        <p:blipFill>
          <a:blip r:embed="rId3"/>
          <a:stretch>
            <a:fillRect/>
          </a:stretch>
        </p:blipFill>
        <p:spPr>
          <a:xfrm>
            <a:off x="76200" y="609600"/>
            <a:ext cx="5503200" cy="1065498"/>
          </a:xfrm>
          <a:prstGeom prst="rect">
            <a:avLst/>
          </a:prstGeom>
        </p:spPr>
      </p:pic>
      <p:sp>
        <p:nvSpPr>
          <p:cNvPr id="2" name="TextBox 1"/>
          <p:cNvSpPr txBox="1"/>
          <p:nvPr/>
        </p:nvSpPr>
        <p:spPr>
          <a:xfrm>
            <a:off x="5912663" y="629691"/>
            <a:ext cx="3204723" cy="1077218"/>
          </a:xfrm>
          <a:prstGeom prst="rect">
            <a:avLst/>
          </a:prstGeom>
          <a:noFill/>
        </p:spPr>
        <p:txBody>
          <a:bodyPr wrap="none" rtlCol="0">
            <a:spAutoFit/>
          </a:bodyPr>
          <a:lstStyle/>
          <a:p>
            <a:pPr algn="ctr"/>
            <a:r>
              <a:rPr lang="en-US" sz="3200" b="0" dirty="0"/>
              <a:t>A+A yield</a:t>
            </a:r>
          </a:p>
          <a:p>
            <a:pPr algn="ctr"/>
            <a:r>
              <a:rPr lang="en-US" sz="3200" b="0" dirty="0"/>
              <a:t>Scaled </a:t>
            </a:r>
            <a:r>
              <a:rPr lang="en-US" sz="3200" b="0" dirty="0" err="1"/>
              <a:t>p+p</a:t>
            </a:r>
            <a:r>
              <a:rPr lang="en-US" sz="3200" b="0" dirty="0"/>
              <a:t> yield</a:t>
            </a:r>
          </a:p>
        </p:txBody>
      </p:sp>
      <p:cxnSp>
        <p:nvCxnSpPr>
          <p:cNvPr id="4" name="Straight Connector 3"/>
          <p:cNvCxnSpPr>
            <a:stCxn id="2" idx="1"/>
            <a:endCxn id="2" idx="3"/>
          </p:cNvCxnSpPr>
          <p:nvPr/>
        </p:nvCxnSpPr>
        <p:spPr bwMode="auto">
          <a:xfrm>
            <a:off x="5912663" y="1168300"/>
            <a:ext cx="320472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TextBox 4"/>
          <p:cNvSpPr txBox="1"/>
          <p:nvPr/>
        </p:nvSpPr>
        <p:spPr>
          <a:xfrm>
            <a:off x="5633438" y="870415"/>
            <a:ext cx="425116" cy="584775"/>
          </a:xfrm>
          <a:prstGeom prst="rect">
            <a:avLst/>
          </a:prstGeom>
          <a:noFill/>
        </p:spPr>
        <p:txBody>
          <a:bodyPr wrap="none" rtlCol="0">
            <a:spAutoFit/>
          </a:bodyPr>
          <a:lstStyle/>
          <a:p>
            <a:r>
              <a:rPr lang="en-US" sz="3200" b="0" dirty="0"/>
              <a:t>=</a:t>
            </a:r>
          </a:p>
        </p:txBody>
      </p:sp>
      <p:sp>
        <p:nvSpPr>
          <p:cNvPr id="6" name="TextBox 5"/>
          <p:cNvSpPr txBox="1"/>
          <p:nvPr/>
        </p:nvSpPr>
        <p:spPr>
          <a:xfrm>
            <a:off x="383103" y="6172200"/>
            <a:ext cx="8456097" cy="523220"/>
          </a:xfrm>
          <a:prstGeom prst="rect">
            <a:avLst/>
          </a:prstGeom>
          <a:solidFill>
            <a:schemeClr val="bg1"/>
          </a:solidFill>
          <a:ln>
            <a:solidFill>
              <a:schemeClr val="tx1"/>
            </a:solidFill>
          </a:ln>
        </p:spPr>
        <p:txBody>
          <a:bodyPr wrap="none" rtlCol="0">
            <a:spAutoFit/>
          </a:bodyPr>
          <a:lstStyle/>
          <a:p>
            <a:r>
              <a:rPr lang="en-US" sz="2800" b="0" dirty="0">
                <a:solidFill>
                  <a:schemeClr val="accent2"/>
                </a:solidFill>
              </a:rPr>
              <a:t>Photons unaffected by medium</a:t>
            </a:r>
            <a:r>
              <a:rPr lang="en-US" sz="2800" b="0" dirty="0"/>
              <a:t>, </a:t>
            </a:r>
            <a:r>
              <a:rPr lang="en-US" sz="2800" b="0" dirty="0" err="1">
                <a:solidFill>
                  <a:srgbClr val="00B050"/>
                </a:solidFill>
              </a:rPr>
              <a:t>pizeros</a:t>
            </a:r>
            <a:r>
              <a:rPr lang="en-US" sz="2800" b="0" dirty="0">
                <a:solidFill>
                  <a:srgbClr val="00B050"/>
                </a:solidFill>
              </a:rPr>
              <a:t> suppressed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3181290"/>
            <a:ext cx="7543800" cy="400110"/>
          </a:xfrm>
          <a:prstGeom prst="rect">
            <a:avLst/>
          </a:prstGeom>
        </p:spPr>
        <p:txBody>
          <a:bodyPr wrap="square">
            <a:spAutoFit/>
          </a:bodyPr>
          <a:lstStyle/>
          <a:p>
            <a:r>
              <a:rPr lang="en-US" sz="2000" dirty="0">
                <a:solidFill>
                  <a:schemeClr val="bg1"/>
                </a:solidFill>
              </a:rPr>
              <a:t>http://journals.aps.org/prl/abstract/10.1103/PhysRevLett.113.112301</a:t>
            </a:r>
          </a:p>
        </p:txBody>
      </p:sp>
      <p:pic>
        <p:nvPicPr>
          <p:cNvPr id="14339" name="Picture 3"/>
          <p:cNvPicPr>
            <a:picLocks noChangeAspect="1" noChangeArrowheads="1"/>
          </p:cNvPicPr>
          <p:nvPr/>
        </p:nvPicPr>
        <p:blipFill>
          <a:blip r:embed="rId2" cstate="print"/>
          <a:srcRect/>
          <a:stretch>
            <a:fillRect/>
          </a:stretch>
        </p:blipFill>
        <p:spPr bwMode="auto">
          <a:xfrm>
            <a:off x="0" y="1392996"/>
            <a:ext cx="9144000" cy="2036004"/>
          </a:xfrm>
          <a:prstGeom prst="rect">
            <a:avLst/>
          </a:prstGeom>
          <a:noFill/>
          <a:ln w="9525">
            <a:noFill/>
            <a:miter lim="800000"/>
            <a:headEnd/>
            <a:tailEnd/>
          </a:ln>
        </p:spPr>
      </p:pic>
      <p:sp>
        <p:nvSpPr>
          <p:cNvPr id="8" name="TextBox 7"/>
          <p:cNvSpPr txBox="1"/>
          <p:nvPr/>
        </p:nvSpPr>
        <p:spPr>
          <a:xfrm>
            <a:off x="2061172" y="268069"/>
            <a:ext cx="5177828" cy="646331"/>
          </a:xfrm>
          <a:prstGeom prst="rect">
            <a:avLst/>
          </a:prstGeom>
          <a:noFill/>
        </p:spPr>
        <p:txBody>
          <a:bodyPr wrap="none" rtlCol="0">
            <a:spAutoFit/>
          </a:bodyPr>
          <a:lstStyle/>
          <a:p>
            <a:r>
              <a:rPr lang="en-US" sz="3600" b="0" u="sng" dirty="0"/>
              <a:t>Geometry Tests at RHIC</a:t>
            </a:r>
          </a:p>
        </p:txBody>
      </p:sp>
      <p:pic>
        <p:nvPicPr>
          <p:cNvPr id="11" name="Picture 2" descr="http://up.colorado.edu/~nagle/HydroMovies/hydro_movie_156.gif"/>
          <p:cNvPicPr>
            <a:picLocks noChangeAspect="1" noChangeArrowheads="1" noCrop="1"/>
          </p:cNvPicPr>
          <p:nvPr/>
        </p:nvPicPr>
        <p:blipFill>
          <a:blip r:embed="rId3" cstate="print"/>
          <a:srcRect/>
          <a:stretch>
            <a:fillRect/>
          </a:stretch>
        </p:blipFill>
        <p:spPr bwMode="auto">
          <a:xfrm>
            <a:off x="3025721" y="3956118"/>
            <a:ext cx="3070279" cy="2597082"/>
          </a:xfrm>
          <a:prstGeom prst="rect">
            <a:avLst/>
          </a:prstGeom>
          <a:noFill/>
        </p:spPr>
      </p:pic>
      <p:pic>
        <p:nvPicPr>
          <p:cNvPr id="12" name="Picture 2" descr="http://up.colorado.edu/~nagle/HydroMovies/hydro_movie_261.gif"/>
          <p:cNvPicPr>
            <a:picLocks noChangeAspect="1" noChangeArrowheads="1" noCrop="1"/>
          </p:cNvPicPr>
          <p:nvPr/>
        </p:nvPicPr>
        <p:blipFill>
          <a:blip r:embed="rId4" cstate="print"/>
          <a:srcRect/>
          <a:stretch>
            <a:fillRect/>
          </a:stretch>
        </p:blipFill>
        <p:spPr bwMode="auto">
          <a:xfrm>
            <a:off x="0" y="3962400"/>
            <a:ext cx="3062853" cy="2590800"/>
          </a:xfrm>
          <a:prstGeom prst="rect">
            <a:avLst/>
          </a:prstGeom>
          <a:noFill/>
        </p:spPr>
      </p:pic>
      <p:pic>
        <p:nvPicPr>
          <p:cNvPr id="13" name="Picture 2" descr="http://up.colorado.edu/~nagle/HydroMovies/hydro_movie_064.gif"/>
          <p:cNvPicPr>
            <a:picLocks noChangeAspect="1" noChangeArrowheads="1" noCrop="1"/>
          </p:cNvPicPr>
          <p:nvPr/>
        </p:nvPicPr>
        <p:blipFill>
          <a:blip r:embed="rId5" cstate="print"/>
          <a:srcRect/>
          <a:stretch>
            <a:fillRect/>
          </a:stretch>
        </p:blipFill>
        <p:spPr bwMode="auto">
          <a:xfrm>
            <a:off x="6081148" y="3962400"/>
            <a:ext cx="3062851" cy="2590799"/>
          </a:xfrm>
          <a:prstGeom prst="rect">
            <a:avLst/>
          </a:prstGeom>
          <a:noFill/>
        </p:spPr>
      </p:pic>
    </p:spTree>
    <p:extLst>
      <p:ext uri="{BB962C8B-B14F-4D97-AF65-F5344CB8AC3E}">
        <p14:creationId xmlns:p14="http://schemas.microsoft.com/office/powerpoint/2010/main" val="65708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30</a:t>
            </a:fld>
            <a:endParaRPr lang="en-US"/>
          </a:p>
        </p:txBody>
      </p:sp>
      <p:pic>
        <p:nvPicPr>
          <p:cNvPr id="2" name="Picture 1"/>
          <p:cNvPicPr>
            <a:picLocks noChangeAspect="1"/>
          </p:cNvPicPr>
          <p:nvPr/>
        </p:nvPicPr>
        <p:blipFill>
          <a:blip r:embed="rId2"/>
          <a:stretch>
            <a:fillRect/>
          </a:stretch>
        </p:blipFill>
        <p:spPr>
          <a:xfrm>
            <a:off x="457200" y="381000"/>
            <a:ext cx="8382000" cy="5715288"/>
          </a:xfrm>
          <a:prstGeom prst="rect">
            <a:avLst/>
          </a:prstGeom>
        </p:spPr>
      </p:pic>
      <p:sp>
        <p:nvSpPr>
          <p:cNvPr id="5" name="TextBox 4"/>
          <p:cNvSpPr txBox="1"/>
          <p:nvPr/>
        </p:nvSpPr>
        <p:spPr>
          <a:xfrm>
            <a:off x="5943600" y="1676400"/>
            <a:ext cx="2395015" cy="584775"/>
          </a:xfrm>
          <a:prstGeom prst="rect">
            <a:avLst/>
          </a:prstGeom>
          <a:noFill/>
        </p:spPr>
        <p:txBody>
          <a:bodyPr wrap="none" rtlCol="0">
            <a:spAutoFit/>
          </a:bodyPr>
          <a:lstStyle/>
          <a:p>
            <a:r>
              <a:rPr lang="en-US" sz="3200" b="0" dirty="0">
                <a:solidFill>
                  <a:srgbClr val="00B0F0"/>
                </a:solidFill>
              </a:rPr>
              <a:t>W,</a:t>
            </a:r>
            <a:r>
              <a:rPr lang="en-US" sz="3200" b="0" dirty="0">
                <a:solidFill>
                  <a:srgbClr val="00B050"/>
                </a:solidFill>
              </a:rPr>
              <a:t>Z</a:t>
            </a:r>
            <a:r>
              <a:rPr lang="en-US" sz="3200" b="0" dirty="0">
                <a:solidFill>
                  <a:srgbClr val="00B0F0"/>
                </a:solidFill>
              </a:rPr>
              <a:t> Bosons</a:t>
            </a:r>
          </a:p>
        </p:txBody>
      </p:sp>
      <p:sp>
        <p:nvSpPr>
          <p:cNvPr id="6" name="TextBox 5"/>
          <p:cNvSpPr txBox="1"/>
          <p:nvPr/>
        </p:nvSpPr>
        <p:spPr>
          <a:xfrm>
            <a:off x="6267833" y="4495800"/>
            <a:ext cx="1733167" cy="584775"/>
          </a:xfrm>
          <a:prstGeom prst="rect">
            <a:avLst/>
          </a:prstGeom>
          <a:noFill/>
        </p:spPr>
        <p:txBody>
          <a:bodyPr wrap="none" rtlCol="0">
            <a:spAutoFit/>
          </a:bodyPr>
          <a:lstStyle/>
          <a:p>
            <a:r>
              <a:rPr lang="en-US" sz="3200" b="0" dirty="0">
                <a:solidFill>
                  <a:srgbClr val="FF0000"/>
                </a:solidFill>
              </a:rPr>
              <a:t>Hadrons</a:t>
            </a:r>
          </a:p>
        </p:txBody>
      </p:sp>
    </p:spTree>
    <p:extLst>
      <p:ext uri="{BB962C8B-B14F-4D97-AF65-F5344CB8AC3E}">
        <p14:creationId xmlns:p14="http://schemas.microsoft.com/office/powerpoint/2010/main" val="4044212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lide Number Placeholder 4"/>
          <p:cNvSpPr>
            <a:spLocks noGrp="1"/>
          </p:cNvSpPr>
          <p:nvPr>
            <p:ph type="sldNum" sz="quarter" idx="12"/>
          </p:nvPr>
        </p:nvSpPr>
        <p:spPr/>
        <p:txBody>
          <a:bodyPr/>
          <a:lstStyle/>
          <a:p>
            <a:fld id="{FB731FA3-7158-4649-9803-B6E7A038E761}" type="slidenum">
              <a:rPr lang="en-US"/>
              <a:pPr/>
              <a:t>31</a:t>
            </a:fld>
            <a:endParaRPr lang="en-US"/>
          </a:p>
        </p:txBody>
      </p:sp>
      <p:sp>
        <p:nvSpPr>
          <p:cNvPr id="115714" name="Rectangle 2"/>
          <p:cNvSpPr>
            <a:spLocks noChangeArrowheads="1"/>
          </p:cNvSpPr>
          <p:nvPr/>
        </p:nvSpPr>
        <p:spPr bwMode="auto">
          <a:xfrm>
            <a:off x="685800" y="152400"/>
            <a:ext cx="7772400" cy="838200"/>
          </a:xfrm>
          <a:prstGeom prst="rect">
            <a:avLst/>
          </a:prstGeom>
          <a:noFill/>
          <a:ln w="9525">
            <a:noFill/>
            <a:miter lim="800000"/>
            <a:headEnd/>
            <a:tailEnd/>
          </a:ln>
          <a:effectLst/>
        </p:spPr>
        <p:txBody>
          <a:bodyPr anchor="ctr"/>
          <a:lstStyle/>
          <a:p>
            <a:pPr algn="ctr"/>
            <a:r>
              <a:rPr lang="en-US" sz="3600" b="0" u="sng" dirty="0">
                <a:solidFill>
                  <a:schemeClr val="tx2"/>
                </a:solidFill>
              </a:rPr>
              <a:t>Opaque Medium – Jet Quenching</a:t>
            </a:r>
          </a:p>
        </p:txBody>
      </p:sp>
      <p:grpSp>
        <p:nvGrpSpPr>
          <p:cNvPr id="115715" name="Group 3"/>
          <p:cNvGrpSpPr>
            <a:grpSpLocks/>
          </p:cNvGrpSpPr>
          <p:nvPr/>
        </p:nvGrpSpPr>
        <p:grpSpPr bwMode="auto">
          <a:xfrm>
            <a:off x="2743200" y="1981200"/>
            <a:ext cx="3868738" cy="3276600"/>
            <a:chOff x="1584" y="816"/>
            <a:chExt cx="4080" cy="3504"/>
          </a:xfrm>
        </p:grpSpPr>
        <p:sp>
          <p:nvSpPr>
            <p:cNvPr id="115716" name="Rectangle 4"/>
            <p:cNvSpPr>
              <a:spLocks noChangeArrowheads="1"/>
            </p:cNvSpPr>
            <p:nvPr/>
          </p:nvSpPr>
          <p:spPr bwMode="auto">
            <a:xfrm>
              <a:off x="1584" y="816"/>
              <a:ext cx="4080" cy="3504"/>
            </a:xfrm>
            <a:prstGeom prst="rect">
              <a:avLst/>
            </a:prstGeom>
            <a:solidFill>
              <a:srgbClr val="003366"/>
            </a:solidFill>
            <a:ln w="9525" algn="ctr">
              <a:noFill/>
              <a:miter lim="800000"/>
              <a:headEnd/>
              <a:tailEnd/>
            </a:ln>
            <a:effectLst/>
          </p:spPr>
          <p:txBody>
            <a:bodyPr anchor="ctr">
              <a:spAutoFit/>
            </a:bodyPr>
            <a:lstStyle/>
            <a:p>
              <a:endParaRPr lang="en-US"/>
            </a:p>
          </p:txBody>
        </p:sp>
        <p:grpSp>
          <p:nvGrpSpPr>
            <p:cNvPr id="115717" name="Group 5"/>
            <p:cNvGrpSpPr>
              <a:grpSpLocks/>
            </p:cNvGrpSpPr>
            <p:nvPr/>
          </p:nvGrpSpPr>
          <p:grpSpPr bwMode="auto">
            <a:xfrm>
              <a:off x="1968" y="864"/>
              <a:ext cx="3696" cy="2880"/>
              <a:chOff x="1968" y="864"/>
              <a:chExt cx="3696" cy="2880"/>
            </a:xfrm>
          </p:grpSpPr>
          <p:grpSp>
            <p:nvGrpSpPr>
              <p:cNvPr id="115718" name="Group 6"/>
              <p:cNvGrpSpPr>
                <a:grpSpLocks/>
              </p:cNvGrpSpPr>
              <p:nvPr/>
            </p:nvGrpSpPr>
            <p:grpSpPr bwMode="auto">
              <a:xfrm>
                <a:off x="2784" y="1296"/>
                <a:ext cx="2400" cy="2448"/>
                <a:chOff x="2448" y="1344"/>
                <a:chExt cx="2400" cy="2448"/>
              </a:xfrm>
            </p:grpSpPr>
            <p:sp>
              <p:nvSpPr>
                <p:cNvPr id="115719" name="Oval 7"/>
                <p:cNvSpPr>
                  <a:spLocks noChangeArrowheads="1"/>
                </p:cNvSpPr>
                <p:nvPr/>
              </p:nvSpPr>
              <p:spPr bwMode="auto">
                <a:xfrm>
                  <a:off x="2448" y="1440"/>
                  <a:ext cx="2352" cy="2352"/>
                </a:xfrm>
                <a:prstGeom prst="ellipse">
                  <a:avLst/>
                </a:prstGeom>
                <a:gradFill rotWithShape="0">
                  <a:gsLst>
                    <a:gs pos="0">
                      <a:srgbClr val="000000"/>
                    </a:gs>
                    <a:gs pos="39999">
                      <a:srgbClr val="0A128C"/>
                    </a:gs>
                    <a:gs pos="70000">
                      <a:srgbClr val="181CC7"/>
                    </a:gs>
                    <a:gs pos="88000">
                      <a:srgbClr val="7005D4"/>
                    </a:gs>
                    <a:gs pos="100000">
                      <a:srgbClr val="8C3D91"/>
                    </a:gs>
                  </a:gsLst>
                  <a:path path="shape">
                    <a:fillToRect l="50000" t="50000" r="50000" b="50000"/>
                  </a:path>
                </a:gradFill>
                <a:ln w="9525">
                  <a:solidFill>
                    <a:schemeClr val="tx1"/>
                  </a:solidFill>
                  <a:round/>
                  <a:headEnd/>
                  <a:tailEnd/>
                </a:ln>
                <a:effectLst/>
              </p:spPr>
              <p:txBody>
                <a:bodyPr anchor="ctr">
                  <a:spAutoFit/>
                </a:bodyPr>
                <a:lstStyle/>
                <a:p>
                  <a:endParaRPr lang="en-US"/>
                </a:p>
              </p:txBody>
            </p:sp>
            <p:sp>
              <p:nvSpPr>
                <p:cNvPr id="115720" name="Oval 8"/>
                <p:cNvSpPr>
                  <a:spLocks noChangeArrowheads="1"/>
                </p:cNvSpPr>
                <p:nvPr/>
              </p:nvSpPr>
              <p:spPr bwMode="auto">
                <a:xfrm rot="-2911999">
                  <a:off x="3960" y="1320"/>
                  <a:ext cx="528" cy="1248"/>
                </a:xfrm>
                <a:prstGeom prst="ellipse">
                  <a:avLst/>
                </a:prstGeom>
                <a:solidFill>
                  <a:schemeClr val="hlink">
                    <a:alpha val="50000"/>
                  </a:schemeClr>
                </a:solidFill>
                <a:ln w="9525">
                  <a:solidFill>
                    <a:schemeClr val="tx1"/>
                  </a:solidFill>
                  <a:round/>
                  <a:headEnd/>
                  <a:tailEnd/>
                </a:ln>
                <a:effectLst/>
              </p:spPr>
              <p:txBody>
                <a:bodyPr anchor="ctr">
                  <a:spAutoFit/>
                </a:bodyPr>
                <a:lstStyle/>
                <a:p>
                  <a:endParaRPr lang="en-US"/>
                </a:p>
              </p:txBody>
            </p:sp>
            <p:sp>
              <p:nvSpPr>
                <p:cNvPr id="115721" name="Line 9"/>
                <p:cNvSpPr>
                  <a:spLocks noChangeShapeType="1"/>
                </p:cNvSpPr>
                <p:nvPr/>
              </p:nvSpPr>
              <p:spPr bwMode="auto">
                <a:xfrm flipV="1">
                  <a:off x="4272" y="1344"/>
                  <a:ext cx="480" cy="576"/>
                </a:xfrm>
                <a:prstGeom prst="line">
                  <a:avLst/>
                </a:prstGeom>
                <a:noFill/>
                <a:ln w="9525">
                  <a:noFill/>
                  <a:round/>
                  <a:headEnd/>
                  <a:tailEnd/>
                </a:ln>
                <a:effectLst/>
              </p:spPr>
              <p:txBody>
                <a:bodyPr>
                  <a:spAutoFit/>
                </a:bodyPr>
                <a:lstStyle/>
                <a:p>
                  <a:endParaRPr lang="en-US"/>
                </a:p>
              </p:txBody>
            </p:sp>
          </p:grpSp>
          <p:sp>
            <p:nvSpPr>
              <p:cNvPr id="115722" name="Line 10"/>
              <p:cNvSpPr>
                <a:spLocks noChangeShapeType="1"/>
              </p:cNvSpPr>
              <p:nvPr/>
            </p:nvSpPr>
            <p:spPr bwMode="auto">
              <a:xfrm flipV="1">
                <a:off x="4896" y="960"/>
                <a:ext cx="240" cy="336"/>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15723" name="Line 11"/>
              <p:cNvSpPr>
                <a:spLocks noChangeShapeType="1"/>
              </p:cNvSpPr>
              <p:nvPr/>
            </p:nvSpPr>
            <p:spPr bwMode="auto">
              <a:xfrm flipV="1">
                <a:off x="4800" y="1152"/>
                <a:ext cx="384" cy="24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15724" name="Line 12"/>
              <p:cNvSpPr>
                <a:spLocks noChangeShapeType="1"/>
              </p:cNvSpPr>
              <p:nvPr/>
            </p:nvSpPr>
            <p:spPr bwMode="auto">
              <a:xfrm flipV="1">
                <a:off x="4944" y="960"/>
                <a:ext cx="384" cy="288"/>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15725" name="Line 13"/>
              <p:cNvSpPr>
                <a:spLocks noChangeShapeType="1"/>
              </p:cNvSpPr>
              <p:nvPr/>
            </p:nvSpPr>
            <p:spPr bwMode="auto">
              <a:xfrm flipV="1">
                <a:off x="4416" y="864"/>
                <a:ext cx="912" cy="912"/>
              </a:xfrm>
              <a:prstGeom prst="line">
                <a:avLst/>
              </a:prstGeom>
              <a:noFill/>
              <a:ln w="57150">
                <a:solidFill>
                  <a:srgbClr val="FF0000"/>
                </a:solidFill>
                <a:round/>
                <a:headEnd/>
                <a:tailEnd type="triangle" w="med" len="med"/>
              </a:ln>
              <a:effectLst/>
            </p:spPr>
            <p:txBody>
              <a:bodyPr>
                <a:spAutoFit/>
              </a:bodyPr>
              <a:lstStyle/>
              <a:p>
                <a:endParaRPr lang="en-US"/>
              </a:p>
            </p:txBody>
          </p:sp>
          <p:sp>
            <p:nvSpPr>
              <p:cNvPr id="115726" name="Line 14"/>
              <p:cNvSpPr>
                <a:spLocks noChangeShapeType="1"/>
              </p:cNvSpPr>
              <p:nvPr/>
            </p:nvSpPr>
            <p:spPr bwMode="auto">
              <a:xfrm flipV="1">
                <a:off x="2832" y="1984"/>
                <a:ext cx="1824" cy="1616"/>
              </a:xfrm>
              <a:prstGeom prst="line">
                <a:avLst/>
              </a:prstGeom>
              <a:noFill/>
              <a:ln w="57150">
                <a:solidFill>
                  <a:srgbClr val="99FF33"/>
                </a:solidFill>
                <a:round/>
                <a:headEnd type="triangle" w="med" len="med"/>
                <a:tailEnd/>
              </a:ln>
              <a:effectLst/>
            </p:spPr>
            <p:txBody>
              <a:bodyPr>
                <a:spAutoFit/>
              </a:bodyPr>
              <a:lstStyle/>
              <a:p>
                <a:endParaRPr lang="en-US"/>
              </a:p>
            </p:txBody>
          </p:sp>
          <p:sp>
            <p:nvSpPr>
              <p:cNvPr id="115727" name="Line 15"/>
              <p:cNvSpPr>
                <a:spLocks noChangeShapeType="1"/>
              </p:cNvSpPr>
              <p:nvPr/>
            </p:nvSpPr>
            <p:spPr bwMode="auto">
              <a:xfrm flipH="1">
                <a:off x="2976" y="3408"/>
                <a:ext cx="96" cy="144"/>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15728" name="Line 16"/>
              <p:cNvSpPr>
                <a:spLocks noChangeShapeType="1"/>
              </p:cNvSpPr>
              <p:nvPr/>
            </p:nvSpPr>
            <p:spPr bwMode="auto">
              <a:xfrm flipH="1">
                <a:off x="2832" y="3312"/>
                <a:ext cx="288" cy="192"/>
              </a:xfrm>
              <a:prstGeom prst="line">
                <a:avLst/>
              </a:prstGeom>
              <a:noFill/>
              <a:ln w="38100">
                <a:solidFill>
                  <a:srgbClr val="FFFF00"/>
                </a:solidFill>
                <a:round/>
                <a:headEnd/>
                <a:tailEnd type="triangle" w="med" len="med"/>
              </a:ln>
              <a:effectLst/>
            </p:spPr>
            <p:txBody>
              <a:bodyPr>
                <a:spAutoFit/>
              </a:bodyPr>
              <a:lstStyle/>
              <a:p>
                <a:endParaRPr lang="en-US"/>
              </a:p>
            </p:txBody>
          </p:sp>
          <p:grpSp>
            <p:nvGrpSpPr>
              <p:cNvPr id="115729" name="Group 17"/>
              <p:cNvGrpSpPr>
                <a:grpSpLocks/>
              </p:cNvGrpSpPr>
              <p:nvPr/>
            </p:nvGrpSpPr>
            <p:grpSpPr bwMode="auto">
              <a:xfrm>
                <a:off x="4439" y="1750"/>
                <a:ext cx="248" cy="230"/>
                <a:chOff x="4151" y="1798"/>
                <a:chExt cx="248" cy="230"/>
              </a:xfrm>
            </p:grpSpPr>
            <p:sp>
              <p:nvSpPr>
                <p:cNvPr id="115730" name="Freeform 18"/>
                <p:cNvSpPr>
                  <a:spLocks noChangeAspect="1"/>
                </p:cNvSpPr>
                <p:nvPr/>
              </p:nvSpPr>
              <p:spPr bwMode="auto">
                <a:xfrm rot="-8114256" flipH="1" flipV="1">
                  <a:off x="4151" y="1798"/>
                  <a:ext cx="106" cy="90"/>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rgbClr val="FFFF00"/>
                  </a:solidFill>
                  <a:round/>
                  <a:headEnd/>
                  <a:tailEnd/>
                </a:ln>
                <a:effectLst/>
              </p:spPr>
              <p:txBody>
                <a:bodyPr wrap="none" anchor="ctr"/>
                <a:lstStyle/>
                <a:p>
                  <a:endParaRPr lang="en-US"/>
                </a:p>
              </p:txBody>
            </p:sp>
            <p:sp>
              <p:nvSpPr>
                <p:cNvPr id="115731" name="Freeform 19"/>
                <p:cNvSpPr>
                  <a:spLocks noChangeAspect="1"/>
                </p:cNvSpPr>
                <p:nvPr/>
              </p:nvSpPr>
              <p:spPr bwMode="auto">
                <a:xfrm rot="-8114256" flipH="1" flipV="1">
                  <a:off x="4223" y="1867"/>
                  <a:ext cx="106" cy="91"/>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rgbClr val="FFFF00"/>
                  </a:solidFill>
                  <a:round/>
                  <a:headEnd/>
                  <a:tailEnd/>
                </a:ln>
                <a:effectLst/>
              </p:spPr>
              <p:txBody>
                <a:bodyPr wrap="none" anchor="ctr"/>
                <a:lstStyle/>
                <a:p>
                  <a:endParaRPr lang="en-US"/>
                </a:p>
              </p:txBody>
            </p:sp>
            <p:sp>
              <p:nvSpPr>
                <p:cNvPr id="115732" name="Freeform 20"/>
                <p:cNvSpPr>
                  <a:spLocks noChangeAspect="1"/>
                </p:cNvSpPr>
                <p:nvPr/>
              </p:nvSpPr>
              <p:spPr bwMode="auto">
                <a:xfrm rot="-8114256" flipH="1" flipV="1">
                  <a:off x="4294" y="1938"/>
                  <a:ext cx="105" cy="90"/>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rgbClr val="FFFF00"/>
                  </a:solidFill>
                  <a:round/>
                  <a:headEnd/>
                  <a:tailEnd/>
                </a:ln>
                <a:effectLst/>
              </p:spPr>
              <p:txBody>
                <a:bodyPr wrap="none" anchor="ctr"/>
                <a:lstStyle/>
                <a:p>
                  <a:endParaRPr lang="en-US"/>
                </a:p>
              </p:txBody>
            </p:sp>
          </p:grpSp>
          <p:sp>
            <p:nvSpPr>
              <p:cNvPr id="115733" name="Line 21"/>
              <p:cNvSpPr>
                <a:spLocks noChangeShapeType="1"/>
              </p:cNvSpPr>
              <p:nvPr/>
            </p:nvSpPr>
            <p:spPr bwMode="auto">
              <a:xfrm flipH="1">
                <a:off x="1968" y="1776"/>
                <a:ext cx="2448" cy="0"/>
              </a:xfrm>
              <a:prstGeom prst="line">
                <a:avLst/>
              </a:prstGeom>
              <a:noFill/>
              <a:ln w="57150">
                <a:solidFill>
                  <a:srgbClr val="FF0066"/>
                </a:solidFill>
                <a:round/>
                <a:headEnd/>
                <a:tailEnd/>
              </a:ln>
              <a:effectLst/>
            </p:spPr>
            <p:txBody>
              <a:bodyPr>
                <a:spAutoFit/>
              </a:bodyPr>
              <a:lstStyle/>
              <a:p>
                <a:endParaRPr lang="en-US"/>
              </a:p>
            </p:txBody>
          </p:sp>
          <p:sp>
            <p:nvSpPr>
              <p:cNvPr id="115734" name="Line 22"/>
              <p:cNvSpPr>
                <a:spLocks noChangeShapeType="1"/>
              </p:cNvSpPr>
              <p:nvPr/>
            </p:nvSpPr>
            <p:spPr bwMode="auto">
              <a:xfrm flipV="1">
                <a:off x="4656" y="1968"/>
                <a:ext cx="1008" cy="0"/>
              </a:xfrm>
              <a:prstGeom prst="line">
                <a:avLst/>
              </a:prstGeom>
              <a:noFill/>
              <a:ln w="57150">
                <a:solidFill>
                  <a:srgbClr val="99FF33"/>
                </a:solidFill>
                <a:round/>
                <a:headEnd/>
                <a:tailEnd/>
              </a:ln>
              <a:effectLst/>
            </p:spPr>
            <p:txBody>
              <a:bodyPr>
                <a:spAutoFit/>
              </a:bodyPr>
              <a:lstStyle/>
              <a:p>
                <a:endParaRPr lang="en-US"/>
              </a:p>
            </p:txBody>
          </p:sp>
          <p:grpSp>
            <p:nvGrpSpPr>
              <p:cNvPr id="115735" name="Group 23"/>
              <p:cNvGrpSpPr>
                <a:grpSpLocks/>
              </p:cNvGrpSpPr>
              <p:nvPr/>
            </p:nvGrpSpPr>
            <p:grpSpPr bwMode="auto">
              <a:xfrm>
                <a:off x="3264" y="2351"/>
                <a:ext cx="894" cy="816"/>
                <a:chOff x="3057" y="2351"/>
                <a:chExt cx="894" cy="816"/>
              </a:xfrm>
            </p:grpSpPr>
            <p:sp>
              <p:nvSpPr>
                <p:cNvPr id="115736" name="Freeform 24"/>
                <p:cNvSpPr>
                  <a:spLocks noChangeAspect="1"/>
                </p:cNvSpPr>
                <p:nvPr/>
              </p:nvSpPr>
              <p:spPr bwMode="auto">
                <a:xfrm rot="-1156184">
                  <a:off x="3579" y="2459"/>
                  <a:ext cx="69"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37" name="Freeform 25"/>
                <p:cNvSpPr>
                  <a:spLocks noChangeAspect="1"/>
                </p:cNvSpPr>
                <p:nvPr/>
              </p:nvSpPr>
              <p:spPr bwMode="auto">
                <a:xfrm rot="-1156184">
                  <a:off x="3640" y="2438"/>
                  <a:ext cx="68" cy="58"/>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38" name="Freeform 26"/>
                <p:cNvSpPr>
                  <a:spLocks noChangeAspect="1"/>
                </p:cNvSpPr>
                <p:nvPr/>
              </p:nvSpPr>
              <p:spPr bwMode="auto">
                <a:xfrm rot="-1156184">
                  <a:off x="3701" y="2416"/>
                  <a:ext cx="69"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39" name="Freeform 27"/>
                <p:cNvSpPr>
                  <a:spLocks noChangeAspect="1"/>
                </p:cNvSpPr>
                <p:nvPr/>
              </p:nvSpPr>
              <p:spPr bwMode="auto">
                <a:xfrm rot="-1156184">
                  <a:off x="3762" y="2394"/>
                  <a:ext cx="68" cy="58"/>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40" name="Freeform 28"/>
                <p:cNvSpPr>
                  <a:spLocks noChangeAspect="1"/>
                </p:cNvSpPr>
                <p:nvPr/>
              </p:nvSpPr>
              <p:spPr bwMode="auto">
                <a:xfrm rot="-1156184">
                  <a:off x="3822" y="2372"/>
                  <a:ext cx="69"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41" name="Freeform 29"/>
                <p:cNvSpPr>
                  <a:spLocks noChangeAspect="1"/>
                </p:cNvSpPr>
                <p:nvPr/>
              </p:nvSpPr>
              <p:spPr bwMode="auto">
                <a:xfrm rot="-1156184">
                  <a:off x="3883" y="2351"/>
                  <a:ext cx="68"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grpSp>
              <p:nvGrpSpPr>
                <p:cNvPr id="115742" name="Group 30"/>
                <p:cNvGrpSpPr>
                  <a:grpSpLocks noChangeAspect="1"/>
                </p:cNvGrpSpPr>
                <p:nvPr/>
              </p:nvGrpSpPr>
              <p:grpSpPr bwMode="auto">
                <a:xfrm rot="-4182604">
                  <a:off x="3294" y="2909"/>
                  <a:ext cx="455" cy="61"/>
                  <a:chOff x="804" y="3206"/>
                  <a:chExt cx="2344" cy="314"/>
                </a:xfrm>
              </p:grpSpPr>
              <p:sp>
                <p:nvSpPr>
                  <p:cNvPr id="115743" name="Freeform 31"/>
                  <p:cNvSpPr>
                    <a:spLocks noChangeAspect="1"/>
                  </p:cNvSpPr>
                  <p:nvPr/>
                </p:nvSpPr>
                <p:spPr bwMode="auto">
                  <a:xfrm>
                    <a:off x="804" y="3218"/>
                    <a:ext cx="352" cy="302"/>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44" name="Freeform 32"/>
                  <p:cNvSpPr>
                    <a:spLocks noChangeAspect="1"/>
                  </p:cNvSpPr>
                  <p:nvPr/>
                </p:nvSpPr>
                <p:spPr bwMode="auto">
                  <a:xfrm>
                    <a:off x="1136" y="3216"/>
                    <a:ext cx="352" cy="302"/>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45" name="Freeform 33"/>
                  <p:cNvSpPr>
                    <a:spLocks noChangeAspect="1"/>
                  </p:cNvSpPr>
                  <p:nvPr/>
                </p:nvSpPr>
                <p:spPr bwMode="auto">
                  <a:xfrm>
                    <a:off x="1468" y="3214"/>
                    <a:ext cx="352" cy="302"/>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46" name="Freeform 34"/>
                  <p:cNvSpPr>
                    <a:spLocks noChangeAspect="1"/>
                  </p:cNvSpPr>
                  <p:nvPr/>
                </p:nvSpPr>
                <p:spPr bwMode="auto">
                  <a:xfrm>
                    <a:off x="1800" y="3212"/>
                    <a:ext cx="352" cy="302"/>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47" name="Freeform 35"/>
                  <p:cNvSpPr>
                    <a:spLocks noChangeAspect="1"/>
                  </p:cNvSpPr>
                  <p:nvPr/>
                </p:nvSpPr>
                <p:spPr bwMode="auto">
                  <a:xfrm>
                    <a:off x="2132" y="3210"/>
                    <a:ext cx="352" cy="302"/>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48" name="Freeform 36"/>
                  <p:cNvSpPr>
                    <a:spLocks noChangeAspect="1"/>
                  </p:cNvSpPr>
                  <p:nvPr/>
                </p:nvSpPr>
                <p:spPr bwMode="auto">
                  <a:xfrm>
                    <a:off x="2464" y="3208"/>
                    <a:ext cx="352" cy="302"/>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49" name="Freeform 37"/>
                  <p:cNvSpPr>
                    <a:spLocks noChangeAspect="1"/>
                  </p:cNvSpPr>
                  <p:nvPr/>
                </p:nvSpPr>
                <p:spPr bwMode="auto">
                  <a:xfrm>
                    <a:off x="2796" y="3206"/>
                    <a:ext cx="352" cy="302"/>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grpSp>
            <p:sp>
              <p:nvSpPr>
                <p:cNvPr id="115750" name="Freeform 38"/>
                <p:cNvSpPr>
                  <a:spLocks noChangeAspect="1"/>
                </p:cNvSpPr>
                <p:nvPr/>
              </p:nvSpPr>
              <p:spPr bwMode="auto">
                <a:xfrm rot="-4182604">
                  <a:off x="3727" y="2694"/>
                  <a:ext cx="69"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51" name="Freeform 39"/>
                <p:cNvSpPr>
                  <a:spLocks noChangeAspect="1"/>
                </p:cNvSpPr>
                <p:nvPr/>
              </p:nvSpPr>
              <p:spPr bwMode="auto">
                <a:xfrm rot="-4182604">
                  <a:off x="3749" y="2634"/>
                  <a:ext cx="68" cy="58"/>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52" name="Freeform 40"/>
                <p:cNvSpPr>
                  <a:spLocks noChangeAspect="1"/>
                </p:cNvSpPr>
                <p:nvPr/>
              </p:nvSpPr>
              <p:spPr bwMode="auto">
                <a:xfrm rot="-4182604">
                  <a:off x="3770" y="2572"/>
                  <a:ext cx="69"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53" name="Freeform 41"/>
                <p:cNvSpPr>
                  <a:spLocks noChangeAspect="1"/>
                </p:cNvSpPr>
                <p:nvPr/>
              </p:nvSpPr>
              <p:spPr bwMode="auto">
                <a:xfrm rot="-4182604">
                  <a:off x="3793" y="2512"/>
                  <a:ext cx="68"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54" name="Freeform 42"/>
                <p:cNvSpPr>
                  <a:spLocks noChangeAspect="1"/>
                </p:cNvSpPr>
                <p:nvPr/>
              </p:nvSpPr>
              <p:spPr bwMode="auto">
                <a:xfrm>
                  <a:off x="3057" y="2882"/>
                  <a:ext cx="68" cy="58"/>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55" name="Freeform 43"/>
                <p:cNvSpPr>
                  <a:spLocks noChangeAspect="1"/>
                </p:cNvSpPr>
                <p:nvPr/>
              </p:nvSpPr>
              <p:spPr bwMode="auto">
                <a:xfrm>
                  <a:off x="3121" y="2881"/>
                  <a:ext cx="69"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56" name="Freeform 44"/>
                <p:cNvSpPr>
                  <a:spLocks noChangeAspect="1"/>
                </p:cNvSpPr>
                <p:nvPr/>
              </p:nvSpPr>
              <p:spPr bwMode="auto">
                <a:xfrm>
                  <a:off x="3186" y="2881"/>
                  <a:ext cx="68" cy="58"/>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57" name="Freeform 45"/>
                <p:cNvSpPr>
                  <a:spLocks noChangeAspect="1"/>
                </p:cNvSpPr>
                <p:nvPr/>
              </p:nvSpPr>
              <p:spPr bwMode="auto">
                <a:xfrm>
                  <a:off x="3250" y="2880"/>
                  <a:ext cx="69"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58" name="Freeform 46"/>
                <p:cNvSpPr>
                  <a:spLocks noChangeAspect="1"/>
                </p:cNvSpPr>
                <p:nvPr/>
              </p:nvSpPr>
              <p:spPr bwMode="auto">
                <a:xfrm>
                  <a:off x="3315" y="2880"/>
                  <a:ext cx="68"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grpSp>
        </p:grpSp>
        <p:sp>
          <p:nvSpPr>
            <p:cNvPr id="115759" name="Rectangle 47"/>
            <p:cNvSpPr>
              <a:spLocks noChangeArrowheads="1"/>
            </p:cNvSpPr>
            <p:nvPr/>
          </p:nvSpPr>
          <p:spPr bwMode="auto">
            <a:xfrm>
              <a:off x="2112" y="864"/>
              <a:ext cx="3504" cy="3264"/>
            </a:xfrm>
            <a:prstGeom prst="rect">
              <a:avLst/>
            </a:prstGeom>
            <a:noFill/>
            <a:ln w="9525" algn="ctr">
              <a:noFill/>
              <a:miter lim="800000"/>
              <a:headEnd/>
              <a:tailEnd/>
            </a:ln>
            <a:effectLst/>
          </p:spPr>
          <p:txBody>
            <a:bodyPr wrap="none" anchor="ctr">
              <a:spAutoFit/>
            </a:bodyPr>
            <a:lstStyle/>
            <a:p>
              <a:endParaRPr lang="en-US"/>
            </a:p>
          </p:txBody>
        </p:sp>
      </p:grpSp>
      <p:sp>
        <p:nvSpPr>
          <p:cNvPr id="115760" name="Text Box 48"/>
          <p:cNvSpPr txBox="1">
            <a:spLocks noChangeArrowheads="1"/>
          </p:cNvSpPr>
          <p:nvPr/>
        </p:nvSpPr>
        <p:spPr bwMode="auto">
          <a:xfrm>
            <a:off x="228600" y="1055688"/>
            <a:ext cx="8686800" cy="5643562"/>
          </a:xfrm>
          <a:prstGeom prst="rect">
            <a:avLst/>
          </a:prstGeom>
          <a:noFill/>
          <a:ln w="9525" algn="ctr">
            <a:noFill/>
            <a:miter lim="800000"/>
            <a:headEnd/>
            <a:tailEnd/>
          </a:ln>
          <a:effectLst/>
        </p:spPr>
        <p:txBody>
          <a:bodyPr>
            <a:spAutoFit/>
          </a:bodyPr>
          <a:lstStyle/>
          <a:p>
            <a:pPr marL="457200" indent="-457200" algn="ctr" eaLnBrk="0" hangingPunct="0"/>
            <a:r>
              <a:rPr lang="en-US" sz="2800" b="0" dirty="0"/>
              <a:t>Massive induced gluon radiation thermalizes the </a:t>
            </a:r>
          </a:p>
          <a:p>
            <a:pPr marL="457200" indent="-457200" algn="ctr" eaLnBrk="0" hangingPunct="0"/>
            <a:r>
              <a:rPr lang="en-US" sz="2800" b="0" dirty="0" err="1"/>
              <a:t>parton</a:t>
            </a:r>
            <a:r>
              <a:rPr lang="en-US" sz="2800" b="0" dirty="0"/>
              <a:t> energy. </a:t>
            </a:r>
          </a:p>
          <a:p>
            <a:pPr marL="457200" indent="-457200" eaLnBrk="0" hangingPunct="0"/>
            <a:endParaRPr lang="en-US" sz="2800" b="0" dirty="0"/>
          </a:p>
          <a:p>
            <a:pPr marL="457200" indent="-457200" eaLnBrk="0" hangingPunct="0"/>
            <a:endParaRPr lang="en-US" sz="2800" b="0" dirty="0"/>
          </a:p>
          <a:p>
            <a:pPr marL="457200" indent="-457200" eaLnBrk="0" hangingPunct="0"/>
            <a:endParaRPr lang="en-US" sz="2800" b="0" dirty="0"/>
          </a:p>
          <a:p>
            <a:pPr marL="457200" indent="-457200" eaLnBrk="0" hangingPunct="0"/>
            <a:endParaRPr lang="en-US" sz="2800" b="0" dirty="0"/>
          </a:p>
          <a:p>
            <a:pPr marL="457200" indent="-457200" eaLnBrk="0" hangingPunct="0"/>
            <a:endParaRPr lang="en-US" sz="2800" b="0" dirty="0"/>
          </a:p>
          <a:p>
            <a:pPr marL="457200" indent="-457200" eaLnBrk="0" hangingPunct="0"/>
            <a:endParaRPr lang="en-US" sz="2800" b="0" dirty="0"/>
          </a:p>
          <a:p>
            <a:pPr marL="457200" indent="-457200" eaLnBrk="0" hangingPunct="0"/>
            <a:endParaRPr lang="en-US" sz="2800" b="0" dirty="0"/>
          </a:p>
          <a:p>
            <a:pPr marL="457200" indent="-457200" eaLnBrk="0" hangingPunct="0"/>
            <a:endParaRPr lang="en-US" sz="2800" b="0" dirty="0"/>
          </a:p>
          <a:p>
            <a:pPr marL="457200" indent="-457200" algn="ctr" eaLnBrk="0" hangingPunct="0"/>
            <a:r>
              <a:rPr lang="en-US" sz="2800" b="0" dirty="0"/>
              <a:t>Example – 100 GeV quark shot through medium and </a:t>
            </a:r>
          </a:p>
          <a:p>
            <a:pPr marL="457200" indent="-457200" algn="ctr" eaLnBrk="0" hangingPunct="0"/>
            <a:r>
              <a:rPr lang="en-US" sz="2800" b="0" dirty="0"/>
              <a:t>comes out the other side as large number of hadrons.</a:t>
            </a:r>
          </a:p>
          <a:p>
            <a:pPr marL="457200" indent="-457200" algn="ctr" eaLnBrk="0" hangingPunct="0"/>
            <a:r>
              <a:rPr lang="en-US" sz="2800" b="0" dirty="0"/>
              <a:t>Thermalized? or Collective Modes?</a:t>
            </a:r>
          </a:p>
        </p:txBody>
      </p:sp>
      <p:grpSp>
        <p:nvGrpSpPr>
          <p:cNvPr id="115761" name="Group 49"/>
          <p:cNvGrpSpPr>
            <a:grpSpLocks/>
          </p:cNvGrpSpPr>
          <p:nvPr/>
        </p:nvGrpSpPr>
        <p:grpSpPr bwMode="auto">
          <a:xfrm>
            <a:off x="2743200" y="1981200"/>
            <a:ext cx="3810000" cy="3276600"/>
            <a:chOff x="3408" y="672"/>
            <a:chExt cx="1824" cy="1776"/>
          </a:xfrm>
        </p:grpSpPr>
        <p:sp>
          <p:nvSpPr>
            <p:cNvPr id="115762" name="Rectangle 50"/>
            <p:cNvSpPr>
              <a:spLocks noChangeArrowheads="1"/>
            </p:cNvSpPr>
            <p:nvPr/>
          </p:nvSpPr>
          <p:spPr bwMode="auto">
            <a:xfrm>
              <a:off x="3408" y="672"/>
              <a:ext cx="1824" cy="1776"/>
            </a:xfrm>
            <a:prstGeom prst="rect">
              <a:avLst/>
            </a:prstGeom>
            <a:solidFill>
              <a:srgbClr val="003366"/>
            </a:solidFill>
            <a:ln w="9525" algn="ctr">
              <a:noFill/>
              <a:miter lim="800000"/>
              <a:headEnd/>
              <a:tailEnd/>
            </a:ln>
            <a:effectLst/>
          </p:spPr>
          <p:txBody>
            <a:bodyPr anchor="ctr">
              <a:spAutoFit/>
            </a:bodyPr>
            <a:lstStyle/>
            <a:p>
              <a:endParaRPr lang="en-US"/>
            </a:p>
          </p:txBody>
        </p:sp>
        <p:sp>
          <p:nvSpPr>
            <p:cNvPr id="115763" name="Rectangle 51"/>
            <p:cNvSpPr>
              <a:spLocks noChangeArrowheads="1"/>
            </p:cNvSpPr>
            <p:nvPr/>
          </p:nvSpPr>
          <p:spPr bwMode="auto">
            <a:xfrm>
              <a:off x="3479" y="697"/>
              <a:ext cx="1729" cy="1701"/>
            </a:xfrm>
            <a:prstGeom prst="rect">
              <a:avLst/>
            </a:prstGeom>
            <a:noFill/>
            <a:ln w="9525" algn="ctr">
              <a:noFill/>
              <a:miter lim="800000"/>
              <a:headEnd/>
              <a:tailEnd/>
            </a:ln>
            <a:effectLst/>
          </p:spPr>
          <p:txBody>
            <a:bodyPr wrap="none" anchor="ctr">
              <a:spAutoFit/>
            </a:bodyPr>
            <a:lstStyle/>
            <a:p>
              <a:endParaRPr lang="en-US"/>
            </a:p>
          </p:txBody>
        </p:sp>
        <p:grpSp>
          <p:nvGrpSpPr>
            <p:cNvPr id="115764" name="Group 52"/>
            <p:cNvGrpSpPr>
              <a:grpSpLocks/>
            </p:cNvGrpSpPr>
            <p:nvPr/>
          </p:nvGrpSpPr>
          <p:grpSpPr bwMode="auto">
            <a:xfrm>
              <a:off x="3811" y="1047"/>
              <a:ext cx="1184" cy="1276"/>
              <a:chOff x="2448" y="1344"/>
              <a:chExt cx="2400" cy="2448"/>
            </a:xfrm>
          </p:grpSpPr>
          <p:sp>
            <p:nvSpPr>
              <p:cNvPr id="115765" name="Oval 53"/>
              <p:cNvSpPr>
                <a:spLocks noChangeArrowheads="1"/>
              </p:cNvSpPr>
              <p:nvPr/>
            </p:nvSpPr>
            <p:spPr bwMode="auto">
              <a:xfrm>
                <a:off x="2448" y="1440"/>
                <a:ext cx="2352" cy="2352"/>
              </a:xfrm>
              <a:prstGeom prst="ellipse">
                <a:avLst/>
              </a:prstGeom>
              <a:gradFill rotWithShape="0">
                <a:gsLst>
                  <a:gs pos="0">
                    <a:srgbClr val="000000"/>
                  </a:gs>
                  <a:gs pos="39999">
                    <a:srgbClr val="0A128C"/>
                  </a:gs>
                  <a:gs pos="70000">
                    <a:srgbClr val="181CC7"/>
                  </a:gs>
                  <a:gs pos="88000">
                    <a:srgbClr val="7005D4"/>
                  </a:gs>
                  <a:gs pos="100000">
                    <a:srgbClr val="8C3D91"/>
                  </a:gs>
                </a:gsLst>
                <a:path path="shape">
                  <a:fillToRect l="50000" t="50000" r="50000" b="50000"/>
                </a:path>
              </a:gradFill>
              <a:ln w="9525">
                <a:solidFill>
                  <a:schemeClr val="tx1"/>
                </a:solidFill>
                <a:round/>
                <a:headEnd/>
                <a:tailEnd/>
              </a:ln>
              <a:effectLst/>
            </p:spPr>
            <p:txBody>
              <a:bodyPr anchor="ctr">
                <a:spAutoFit/>
              </a:bodyPr>
              <a:lstStyle/>
              <a:p>
                <a:endParaRPr lang="en-US"/>
              </a:p>
            </p:txBody>
          </p:sp>
          <p:sp>
            <p:nvSpPr>
              <p:cNvPr id="115766" name="Oval 54"/>
              <p:cNvSpPr>
                <a:spLocks noChangeArrowheads="1"/>
              </p:cNvSpPr>
              <p:nvPr/>
            </p:nvSpPr>
            <p:spPr bwMode="auto">
              <a:xfrm rot="-2911999">
                <a:off x="3960" y="1320"/>
                <a:ext cx="528" cy="1248"/>
              </a:xfrm>
              <a:prstGeom prst="ellipse">
                <a:avLst/>
              </a:prstGeom>
              <a:solidFill>
                <a:schemeClr val="hlink">
                  <a:alpha val="50000"/>
                </a:schemeClr>
              </a:solidFill>
              <a:ln w="9525">
                <a:solidFill>
                  <a:schemeClr val="tx1"/>
                </a:solidFill>
                <a:round/>
                <a:headEnd/>
                <a:tailEnd/>
              </a:ln>
              <a:effectLst/>
            </p:spPr>
            <p:txBody>
              <a:bodyPr anchor="ctr">
                <a:spAutoFit/>
              </a:bodyPr>
              <a:lstStyle/>
              <a:p>
                <a:endParaRPr lang="en-US"/>
              </a:p>
            </p:txBody>
          </p:sp>
          <p:sp>
            <p:nvSpPr>
              <p:cNvPr id="115767" name="Line 55"/>
              <p:cNvSpPr>
                <a:spLocks noChangeShapeType="1"/>
              </p:cNvSpPr>
              <p:nvPr/>
            </p:nvSpPr>
            <p:spPr bwMode="auto">
              <a:xfrm flipV="1">
                <a:off x="4272" y="1344"/>
                <a:ext cx="480" cy="576"/>
              </a:xfrm>
              <a:prstGeom prst="line">
                <a:avLst/>
              </a:prstGeom>
              <a:noFill/>
              <a:ln w="9525">
                <a:noFill/>
                <a:round/>
                <a:headEnd/>
                <a:tailEnd/>
              </a:ln>
              <a:effectLst/>
            </p:spPr>
            <p:txBody>
              <a:bodyPr>
                <a:spAutoFit/>
              </a:bodyPr>
              <a:lstStyle/>
              <a:p>
                <a:endParaRPr lang="en-US"/>
              </a:p>
            </p:txBody>
          </p:sp>
        </p:grpSp>
        <p:sp>
          <p:nvSpPr>
            <p:cNvPr id="115768" name="Line 56"/>
            <p:cNvSpPr>
              <a:spLocks noChangeShapeType="1"/>
            </p:cNvSpPr>
            <p:nvPr/>
          </p:nvSpPr>
          <p:spPr bwMode="auto">
            <a:xfrm flipV="1">
              <a:off x="4853" y="872"/>
              <a:ext cx="118" cy="175"/>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15769" name="Line 57"/>
            <p:cNvSpPr>
              <a:spLocks noChangeShapeType="1"/>
            </p:cNvSpPr>
            <p:nvPr/>
          </p:nvSpPr>
          <p:spPr bwMode="auto">
            <a:xfrm flipV="1">
              <a:off x="4806" y="972"/>
              <a:ext cx="189" cy="125"/>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15770" name="Line 58"/>
            <p:cNvSpPr>
              <a:spLocks noChangeShapeType="1"/>
            </p:cNvSpPr>
            <p:nvPr/>
          </p:nvSpPr>
          <p:spPr bwMode="auto">
            <a:xfrm flipV="1">
              <a:off x="4877" y="872"/>
              <a:ext cx="189" cy="15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15771" name="Line 59"/>
            <p:cNvSpPr>
              <a:spLocks noChangeShapeType="1"/>
            </p:cNvSpPr>
            <p:nvPr/>
          </p:nvSpPr>
          <p:spPr bwMode="auto">
            <a:xfrm flipV="1">
              <a:off x="4616" y="822"/>
              <a:ext cx="450" cy="475"/>
            </a:xfrm>
            <a:prstGeom prst="line">
              <a:avLst/>
            </a:prstGeom>
            <a:noFill/>
            <a:ln w="57150">
              <a:solidFill>
                <a:srgbClr val="FF0000"/>
              </a:solidFill>
              <a:round/>
              <a:headEnd/>
              <a:tailEnd type="triangle" w="med" len="med"/>
            </a:ln>
            <a:effectLst/>
          </p:spPr>
          <p:txBody>
            <a:bodyPr>
              <a:spAutoFit/>
            </a:bodyPr>
            <a:lstStyle/>
            <a:p>
              <a:endParaRPr lang="en-US"/>
            </a:p>
          </p:txBody>
        </p:sp>
        <p:sp>
          <p:nvSpPr>
            <p:cNvPr id="115772" name="Line 60"/>
            <p:cNvSpPr>
              <a:spLocks noChangeShapeType="1"/>
            </p:cNvSpPr>
            <p:nvPr/>
          </p:nvSpPr>
          <p:spPr bwMode="auto">
            <a:xfrm flipV="1">
              <a:off x="4166" y="1406"/>
              <a:ext cx="569" cy="517"/>
            </a:xfrm>
            <a:prstGeom prst="line">
              <a:avLst/>
            </a:prstGeom>
            <a:noFill/>
            <a:ln w="57150">
              <a:solidFill>
                <a:srgbClr val="99FF33"/>
              </a:solidFill>
              <a:round/>
              <a:headEnd type="triangle" w="med" len="med"/>
              <a:tailEnd/>
            </a:ln>
            <a:effectLst/>
          </p:spPr>
          <p:txBody>
            <a:bodyPr>
              <a:spAutoFit/>
            </a:bodyPr>
            <a:lstStyle/>
            <a:p>
              <a:endParaRPr lang="en-US"/>
            </a:p>
          </p:txBody>
        </p:sp>
        <p:sp>
          <p:nvSpPr>
            <p:cNvPr id="115773" name="Line 61"/>
            <p:cNvSpPr>
              <a:spLocks noChangeShapeType="1"/>
            </p:cNvSpPr>
            <p:nvPr/>
          </p:nvSpPr>
          <p:spPr bwMode="auto">
            <a:xfrm flipH="1">
              <a:off x="3977" y="1998"/>
              <a:ext cx="118" cy="50"/>
            </a:xfrm>
            <a:prstGeom prst="line">
              <a:avLst/>
            </a:prstGeom>
            <a:noFill/>
            <a:ln w="38100">
              <a:solidFill>
                <a:srgbClr val="FFFF00"/>
              </a:solidFill>
              <a:round/>
              <a:headEnd/>
              <a:tailEnd type="triangle" w="med" len="med"/>
            </a:ln>
            <a:effectLst/>
          </p:spPr>
          <p:txBody>
            <a:bodyPr>
              <a:spAutoFit/>
            </a:bodyPr>
            <a:lstStyle/>
            <a:p>
              <a:endParaRPr lang="en-US"/>
            </a:p>
          </p:txBody>
        </p:sp>
        <p:grpSp>
          <p:nvGrpSpPr>
            <p:cNvPr id="115774" name="Group 62"/>
            <p:cNvGrpSpPr>
              <a:grpSpLocks/>
            </p:cNvGrpSpPr>
            <p:nvPr/>
          </p:nvGrpSpPr>
          <p:grpSpPr bwMode="auto">
            <a:xfrm>
              <a:off x="4627" y="1284"/>
              <a:ext cx="123" cy="120"/>
              <a:chOff x="4151" y="1798"/>
              <a:chExt cx="248" cy="230"/>
            </a:xfrm>
          </p:grpSpPr>
          <p:sp>
            <p:nvSpPr>
              <p:cNvPr id="115775" name="Freeform 63"/>
              <p:cNvSpPr>
                <a:spLocks noChangeAspect="1"/>
              </p:cNvSpPr>
              <p:nvPr/>
            </p:nvSpPr>
            <p:spPr bwMode="auto">
              <a:xfrm rot="-8114256" flipH="1" flipV="1">
                <a:off x="4151" y="1798"/>
                <a:ext cx="106" cy="90"/>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rgbClr val="FFFF00"/>
                </a:solidFill>
                <a:round/>
                <a:headEnd/>
                <a:tailEnd/>
              </a:ln>
              <a:effectLst/>
            </p:spPr>
            <p:txBody>
              <a:bodyPr wrap="none" anchor="ctr"/>
              <a:lstStyle/>
              <a:p>
                <a:endParaRPr lang="en-US"/>
              </a:p>
            </p:txBody>
          </p:sp>
          <p:sp>
            <p:nvSpPr>
              <p:cNvPr id="115776" name="Freeform 64"/>
              <p:cNvSpPr>
                <a:spLocks noChangeAspect="1"/>
              </p:cNvSpPr>
              <p:nvPr/>
            </p:nvSpPr>
            <p:spPr bwMode="auto">
              <a:xfrm rot="-8114256" flipH="1" flipV="1">
                <a:off x="4223" y="1867"/>
                <a:ext cx="106" cy="91"/>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rgbClr val="FFFF00"/>
                </a:solidFill>
                <a:round/>
                <a:headEnd/>
                <a:tailEnd/>
              </a:ln>
              <a:effectLst/>
            </p:spPr>
            <p:txBody>
              <a:bodyPr wrap="none" anchor="ctr"/>
              <a:lstStyle/>
              <a:p>
                <a:endParaRPr lang="en-US"/>
              </a:p>
            </p:txBody>
          </p:sp>
          <p:sp>
            <p:nvSpPr>
              <p:cNvPr id="115777" name="Freeform 65"/>
              <p:cNvSpPr>
                <a:spLocks noChangeAspect="1"/>
              </p:cNvSpPr>
              <p:nvPr/>
            </p:nvSpPr>
            <p:spPr bwMode="auto">
              <a:xfrm rot="-8114256" flipH="1" flipV="1">
                <a:off x="4294" y="1938"/>
                <a:ext cx="105" cy="90"/>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rgbClr val="FFFF00"/>
                </a:solidFill>
                <a:round/>
                <a:headEnd/>
                <a:tailEnd/>
              </a:ln>
              <a:effectLst/>
            </p:spPr>
            <p:txBody>
              <a:bodyPr wrap="none" anchor="ctr"/>
              <a:lstStyle/>
              <a:p>
                <a:endParaRPr lang="en-US"/>
              </a:p>
            </p:txBody>
          </p:sp>
        </p:grpSp>
        <p:sp>
          <p:nvSpPr>
            <p:cNvPr id="115778" name="Line 66"/>
            <p:cNvSpPr>
              <a:spLocks noChangeShapeType="1"/>
            </p:cNvSpPr>
            <p:nvPr/>
          </p:nvSpPr>
          <p:spPr bwMode="auto">
            <a:xfrm flipH="1">
              <a:off x="3408" y="1297"/>
              <a:ext cx="1208" cy="0"/>
            </a:xfrm>
            <a:prstGeom prst="line">
              <a:avLst/>
            </a:prstGeom>
            <a:noFill/>
            <a:ln w="57150">
              <a:solidFill>
                <a:srgbClr val="FF0066"/>
              </a:solidFill>
              <a:round/>
              <a:headEnd/>
              <a:tailEnd/>
            </a:ln>
            <a:effectLst/>
          </p:spPr>
          <p:txBody>
            <a:bodyPr>
              <a:spAutoFit/>
            </a:bodyPr>
            <a:lstStyle/>
            <a:p>
              <a:endParaRPr lang="en-US"/>
            </a:p>
          </p:txBody>
        </p:sp>
        <p:sp>
          <p:nvSpPr>
            <p:cNvPr id="115779" name="Line 67"/>
            <p:cNvSpPr>
              <a:spLocks noChangeShapeType="1"/>
            </p:cNvSpPr>
            <p:nvPr/>
          </p:nvSpPr>
          <p:spPr bwMode="auto">
            <a:xfrm flipV="1">
              <a:off x="4735" y="1397"/>
              <a:ext cx="497" cy="0"/>
            </a:xfrm>
            <a:prstGeom prst="line">
              <a:avLst/>
            </a:prstGeom>
            <a:noFill/>
            <a:ln w="57150">
              <a:solidFill>
                <a:srgbClr val="99FF33"/>
              </a:solidFill>
              <a:round/>
              <a:headEnd/>
              <a:tailEnd/>
            </a:ln>
            <a:effectLst/>
          </p:spPr>
          <p:txBody>
            <a:bodyPr>
              <a:spAutoFit/>
            </a:bodyPr>
            <a:lstStyle/>
            <a:p>
              <a:endParaRPr lang="en-US"/>
            </a:p>
          </p:txBody>
        </p:sp>
        <p:sp>
          <p:nvSpPr>
            <p:cNvPr id="115780" name="Freeform 68"/>
            <p:cNvSpPr>
              <a:spLocks noChangeAspect="1"/>
            </p:cNvSpPr>
            <p:nvPr/>
          </p:nvSpPr>
          <p:spPr bwMode="auto">
            <a:xfrm rot="-1156184">
              <a:off x="4305" y="1654"/>
              <a:ext cx="34" cy="31"/>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81" name="Freeform 69"/>
            <p:cNvSpPr>
              <a:spLocks noChangeAspect="1"/>
            </p:cNvSpPr>
            <p:nvPr/>
          </p:nvSpPr>
          <p:spPr bwMode="auto">
            <a:xfrm rot="-1156184">
              <a:off x="4335" y="1643"/>
              <a:ext cx="34" cy="30"/>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82" name="Freeform 70"/>
            <p:cNvSpPr>
              <a:spLocks noChangeAspect="1"/>
            </p:cNvSpPr>
            <p:nvPr/>
          </p:nvSpPr>
          <p:spPr bwMode="auto">
            <a:xfrm rot="-1156184">
              <a:off x="4365" y="1631"/>
              <a:ext cx="34" cy="31"/>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83" name="Freeform 71"/>
            <p:cNvSpPr>
              <a:spLocks noChangeAspect="1"/>
            </p:cNvSpPr>
            <p:nvPr/>
          </p:nvSpPr>
          <p:spPr bwMode="auto">
            <a:xfrm rot="-1156184">
              <a:off x="4396" y="1620"/>
              <a:ext cx="33" cy="30"/>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84" name="Freeform 72"/>
            <p:cNvSpPr>
              <a:spLocks noChangeAspect="1"/>
            </p:cNvSpPr>
            <p:nvPr/>
          </p:nvSpPr>
          <p:spPr bwMode="auto">
            <a:xfrm rot="-1156184">
              <a:off x="4425" y="1608"/>
              <a:ext cx="34" cy="31"/>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85" name="Freeform 73"/>
            <p:cNvSpPr>
              <a:spLocks noChangeAspect="1"/>
            </p:cNvSpPr>
            <p:nvPr/>
          </p:nvSpPr>
          <p:spPr bwMode="auto">
            <a:xfrm rot="-1156184">
              <a:off x="4455" y="1598"/>
              <a:ext cx="34" cy="30"/>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grpSp>
          <p:nvGrpSpPr>
            <p:cNvPr id="115786" name="Group 74"/>
            <p:cNvGrpSpPr>
              <a:grpSpLocks noChangeAspect="1"/>
            </p:cNvGrpSpPr>
            <p:nvPr/>
          </p:nvGrpSpPr>
          <p:grpSpPr bwMode="auto">
            <a:xfrm rot="-4182604">
              <a:off x="4158" y="1890"/>
              <a:ext cx="237" cy="30"/>
              <a:chOff x="804" y="3206"/>
              <a:chExt cx="2344" cy="314"/>
            </a:xfrm>
          </p:grpSpPr>
          <p:sp>
            <p:nvSpPr>
              <p:cNvPr id="115787" name="Freeform 75"/>
              <p:cNvSpPr>
                <a:spLocks noChangeAspect="1"/>
              </p:cNvSpPr>
              <p:nvPr/>
            </p:nvSpPr>
            <p:spPr bwMode="auto">
              <a:xfrm>
                <a:off x="804" y="3218"/>
                <a:ext cx="352" cy="302"/>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88" name="Freeform 76"/>
              <p:cNvSpPr>
                <a:spLocks noChangeAspect="1"/>
              </p:cNvSpPr>
              <p:nvPr/>
            </p:nvSpPr>
            <p:spPr bwMode="auto">
              <a:xfrm>
                <a:off x="1136" y="3216"/>
                <a:ext cx="352" cy="302"/>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89" name="Freeform 77"/>
              <p:cNvSpPr>
                <a:spLocks noChangeAspect="1"/>
              </p:cNvSpPr>
              <p:nvPr/>
            </p:nvSpPr>
            <p:spPr bwMode="auto">
              <a:xfrm>
                <a:off x="1468" y="3214"/>
                <a:ext cx="352" cy="302"/>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90" name="Freeform 78"/>
              <p:cNvSpPr>
                <a:spLocks noChangeAspect="1"/>
              </p:cNvSpPr>
              <p:nvPr/>
            </p:nvSpPr>
            <p:spPr bwMode="auto">
              <a:xfrm>
                <a:off x="1800" y="3212"/>
                <a:ext cx="352" cy="302"/>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91" name="Freeform 79"/>
              <p:cNvSpPr>
                <a:spLocks noChangeAspect="1"/>
              </p:cNvSpPr>
              <p:nvPr/>
            </p:nvSpPr>
            <p:spPr bwMode="auto">
              <a:xfrm>
                <a:off x="2132" y="3210"/>
                <a:ext cx="352" cy="302"/>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92" name="Freeform 80"/>
              <p:cNvSpPr>
                <a:spLocks noChangeAspect="1"/>
              </p:cNvSpPr>
              <p:nvPr/>
            </p:nvSpPr>
            <p:spPr bwMode="auto">
              <a:xfrm>
                <a:off x="2464" y="3208"/>
                <a:ext cx="352" cy="302"/>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93" name="Freeform 81"/>
              <p:cNvSpPr>
                <a:spLocks noChangeAspect="1"/>
              </p:cNvSpPr>
              <p:nvPr/>
            </p:nvSpPr>
            <p:spPr bwMode="auto">
              <a:xfrm>
                <a:off x="2796" y="3206"/>
                <a:ext cx="352" cy="302"/>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grpSp>
        <p:sp>
          <p:nvSpPr>
            <p:cNvPr id="115794" name="Freeform 82"/>
            <p:cNvSpPr>
              <a:spLocks noChangeAspect="1"/>
            </p:cNvSpPr>
            <p:nvPr/>
          </p:nvSpPr>
          <p:spPr bwMode="auto">
            <a:xfrm rot="-4182604">
              <a:off x="4378" y="1777"/>
              <a:ext cx="36" cy="2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95" name="Freeform 83"/>
            <p:cNvSpPr>
              <a:spLocks noChangeAspect="1"/>
            </p:cNvSpPr>
            <p:nvPr/>
          </p:nvSpPr>
          <p:spPr bwMode="auto">
            <a:xfrm rot="-4182604">
              <a:off x="4388" y="1746"/>
              <a:ext cx="36" cy="28"/>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96" name="Freeform 84"/>
            <p:cNvSpPr>
              <a:spLocks noChangeAspect="1"/>
            </p:cNvSpPr>
            <p:nvPr/>
          </p:nvSpPr>
          <p:spPr bwMode="auto">
            <a:xfrm rot="-4182604">
              <a:off x="4399" y="1713"/>
              <a:ext cx="36" cy="2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797" name="Freeform 85"/>
            <p:cNvSpPr>
              <a:spLocks noChangeAspect="1"/>
            </p:cNvSpPr>
            <p:nvPr/>
          </p:nvSpPr>
          <p:spPr bwMode="auto">
            <a:xfrm rot="-4182604">
              <a:off x="4410" y="1682"/>
              <a:ext cx="36" cy="2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grpSp>
          <p:nvGrpSpPr>
            <p:cNvPr id="115798" name="Group 86"/>
            <p:cNvGrpSpPr>
              <a:grpSpLocks/>
            </p:cNvGrpSpPr>
            <p:nvPr/>
          </p:nvGrpSpPr>
          <p:grpSpPr bwMode="auto">
            <a:xfrm>
              <a:off x="4048" y="1873"/>
              <a:ext cx="160" cy="31"/>
              <a:chOff x="3264" y="2881"/>
              <a:chExt cx="326" cy="60"/>
            </a:xfrm>
          </p:grpSpPr>
          <p:sp>
            <p:nvSpPr>
              <p:cNvPr id="115799" name="Freeform 87"/>
              <p:cNvSpPr>
                <a:spLocks noChangeAspect="1"/>
              </p:cNvSpPr>
              <p:nvPr/>
            </p:nvSpPr>
            <p:spPr bwMode="auto">
              <a:xfrm>
                <a:off x="3264" y="2883"/>
                <a:ext cx="68" cy="58"/>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00" name="Freeform 88"/>
              <p:cNvSpPr>
                <a:spLocks noChangeAspect="1"/>
              </p:cNvSpPr>
              <p:nvPr/>
            </p:nvSpPr>
            <p:spPr bwMode="auto">
              <a:xfrm>
                <a:off x="3328" y="2882"/>
                <a:ext cx="69"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01" name="Freeform 89"/>
              <p:cNvSpPr>
                <a:spLocks noChangeAspect="1"/>
              </p:cNvSpPr>
              <p:nvPr/>
            </p:nvSpPr>
            <p:spPr bwMode="auto">
              <a:xfrm>
                <a:off x="3393" y="2882"/>
                <a:ext cx="68" cy="58"/>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02" name="Freeform 90"/>
              <p:cNvSpPr>
                <a:spLocks noChangeAspect="1"/>
              </p:cNvSpPr>
              <p:nvPr/>
            </p:nvSpPr>
            <p:spPr bwMode="auto">
              <a:xfrm>
                <a:off x="3457" y="2881"/>
                <a:ext cx="69"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03" name="Freeform 91"/>
              <p:cNvSpPr>
                <a:spLocks noChangeAspect="1"/>
              </p:cNvSpPr>
              <p:nvPr/>
            </p:nvSpPr>
            <p:spPr bwMode="auto">
              <a:xfrm>
                <a:off x="3522" y="2881"/>
                <a:ext cx="68"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grpSp>
        <p:grpSp>
          <p:nvGrpSpPr>
            <p:cNvPr id="115804" name="Group 92"/>
            <p:cNvGrpSpPr>
              <a:grpSpLocks/>
            </p:cNvGrpSpPr>
            <p:nvPr/>
          </p:nvGrpSpPr>
          <p:grpSpPr bwMode="auto">
            <a:xfrm>
              <a:off x="4190" y="1616"/>
              <a:ext cx="189" cy="32"/>
              <a:chOff x="3264" y="2881"/>
              <a:chExt cx="326" cy="60"/>
            </a:xfrm>
          </p:grpSpPr>
          <p:sp>
            <p:nvSpPr>
              <p:cNvPr id="115805" name="Freeform 93"/>
              <p:cNvSpPr>
                <a:spLocks noChangeAspect="1"/>
              </p:cNvSpPr>
              <p:nvPr/>
            </p:nvSpPr>
            <p:spPr bwMode="auto">
              <a:xfrm>
                <a:off x="3264" y="2883"/>
                <a:ext cx="68" cy="58"/>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06" name="Freeform 94"/>
              <p:cNvSpPr>
                <a:spLocks noChangeAspect="1"/>
              </p:cNvSpPr>
              <p:nvPr/>
            </p:nvSpPr>
            <p:spPr bwMode="auto">
              <a:xfrm>
                <a:off x="3328" y="2882"/>
                <a:ext cx="69"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07" name="Freeform 95"/>
              <p:cNvSpPr>
                <a:spLocks noChangeAspect="1"/>
              </p:cNvSpPr>
              <p:nvPr/>
            </p:nvSpPr>
            <p:spPr bwMode="auto">
              <a:xfrm>
                <a:off x="3393" y="2882"/>
                <a:ext cx="68" cy="58"/>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08" name="Freeform 96"/>
              <p:cNvSpPr>
                <a:spLocks noChangeAspect="1"/>
              </p:cNvSpPr>
              <p:nvPr/>
            </p:nvSpPr>
            <p:spPr bwMode="auto">
              <a:xfrm>
                <a:off x="3457" y="2881"/>
                <a:ext cx="69"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09" name="Freeform 97"/>
              <p:cNvSpPr>
                <a:spLocks noChangeAspect="1"/>
              </p:cNvSpPr>
              <p:nvPr/>
            </p:nvSpPr>
            <p:spPr bwMode="auto">
              <a:xfrm>
                <a:off x="3522" y="2881"/>
                <a:ext cx="68"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grpSp>
        <p:grpSp>
          <p:nvGrpSpPr>
            <p:cNvPr id="115810" name="Group 98"/>
            <p:cNvGrpSpPr>
              <a:grpSpLocks/>
            </p:cNvGrpSpPr>
            <p:nvPr/>
          </p:nvGrpSpPr>
          <p:grpSpPr bwMode="auto">
            <a:xfrm>
              <a:off x="4166" y="1716"/>
              <a:ext cx="190" cy="32"/>
              <a:chOff x="3264" y="2881"/>
              <a:chExt cx="326" cy="60"/>
            </a:xfrm>
          </p:grpSpPr>
          <p:sp>
            <p:nvSpPr>
              <p:cNvPr id="115811" name="Freeform 99"/>
              <p:cNvSpPr>
                <a:spLocks noChangeAspect="1"/>
              </p:cNvSpPr>
              <p:nvPr/>
            </p:nvSpPr>
            <p:spPr bwMode="auto">
              <a:xfrm>
                <a:off x="3264" y="2883"/>
                <a:ext cx="68" cy="58"/>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12" name="Freeform 100"/>
              <p:cNvSpPr>
                <a:spLocks noChangeAspect="1"/>
              </p:cNvSpPr>
              <p:nvPr/>
            </p:nvSpPr>
            <p:spPr bwMode="auto">
              <a:xfrm>
                <a:off x="3328" y="2882"/>
                <a:ext cx="69"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13" name="Freeform 101"/>
              <p:cNvSpPr>
                <a:spLocks noChangeAspect="1"/>
              </p:cNvSpPr>
              <p:nvPr/>
            </p:nvSpPr>
            <p:spPr bwMode="auto">
              <a:xfrm>
                <a:off x="3393" y="2882"/>
                <a:ext cx="68" cy="58"/>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14" name="Freeform 102"/>
              <p:cNvSpPr>
                <a:spLocks noChangeAspect="1"/>
              </p:cNvSpPr>
              <p:nvPr/>
            </p:nvSpPr>
            <p:spPr bwMode="auto">
              <a:xfrm>
                <a:off x="3457" y="2881"/>
                <a:ext cx="69"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15" name="Freeform 103"/>
              <p:cNvSpPr>
                <a:spLocks noChangeAspect="1"/>
              </p:cNvSpPr>
              <p:nvPr/>
            </p:nvSpPr>
            <p:spPr bwMode="auto">
              <a:xfrm>
                <a:off x="3522" y="2881"/>
                <a:ext cx="68"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grpSp>
        <p:grpSp>
          <p:nvGrpSpPr>
            <p:cNvPr id="115816" name="Group 104"/>
            <p:cNvGrpSpPr>
              <a:grpSpLocks/>
            </p:cNvGrpSpPr>
            <p:nvPr/>
          </p:nvGrpSpPr>
          <p:grpSpPr bwMode="auto">
            <a:xfrm rot="5045631">
              <a:off x="4217" y="1983"/>
              <a:ext cx="200" cy="30"/>
              <a:chOff x="3264" y="2881"/>
              <a:chExt cx="326" cy="60"/>
            </a:xfrm>
          </p:grpSpPr>
          <p:sp>
            <p:nvSpPr>
              <p:cNvPr id="115817" name="Freeform 105"/>
              <p:cNvSpPr>
                <a:spLocks noChangeAspect="1"/>
              </p:cNvSpPr>
              <p:nvPr/>
            </p:nvSpPr>
            <p:spPr bwMode="auto">
              <a:xfrm>
                <a:off x="3264" y="2883"/>
                <a:ext cx="68" cy="58"/>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18" name="Freeform 106"/>
              <p:cNvSpPr>
                <a:spLocks noChangeAspect="1"/>
              </p:cNvSpPr>
              <p:nvPr/>
            </p:nvSpPr>
            <p:spPr bwMode="auto">
              <a:xfrm>
                <a:off x="3328" y="2882"/>
                <a:ext cx="69"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19" name="Freeform 107"/>
              <p:cNvSpPr>
                <a:spLocks noChangeAspect="1"/>
              </p:cNvSpPr>
              <p:nvPr/>
            </p:nvSpPr>
            <p:spPr bwMode="auto">
              <a:xfrm>
                <a:off x="3393" y="2882"/>
                <a:ext cx="68" cy="58"/>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20" name="Freeform 108"/>
              <p:cNvSpPr>
                <a:spLocks noChangeAspect="1"/>
              </p:cNvSpPr>
              <p:nvPr/>
            </p:nvSpPr>
            <p:spPr bwMode="auto">
              <a:xfrm>
                <a:off x="3457" y="2881"/>
                <a:ext cx="69"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21" name="Freeform 109"/>
              <p:cNvSpPr>
                <a:spLocks noChangeAspect="1"/>
              </p:cNvSpPr>
              <p:nvPr/>
            </p:nvSpPr>
            <p:spPr bwMode="auto">
              <a:xfrm>
                <a:off x="3522" y="2881"/>
                <a:ext cx="68"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grpSp>
        <p:grpSp>
          <p:nvGrpSpPr>
            <p:cNvPr id="115822" name="Group 110"/>
            <p:cNvGrpSpPr>
              <a:grpSpLocks/>
            </p:cNvGrpSpPr>
            <p:nvPr/>
          </p:nvGrpSpPr>
          <p:grpSpPr bwMode="auto">
            <a:xfrm rot="7829463">
              <a:off x="4004" y="1958"/>
              <a:ext cx="200" cy="30"/>
              <a:chOff x="3264" y="2881"/>
              <a:chExt cx="326" cy="60"/>
            </a:xfrm>
          </p:grpSpPr>
          <p:sp>
            <p:nvSpPr>
              <p:cNvPr id="115823" name="Freeform 111"/>
              <p:cNvSpPr>
                <a:spLocks noChangeAspect="1"/>
              </p:cNvSpPr>
              <p:nvPr/>
            </p:nvSpPr>
            <p:spPr bwMode="auto">
              <a:xfrm>
                <a:off x="3264" y="2883"/>
                <a:ext cx="68" cy="58"/>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24" name="Freeform 112"/>
              <p:cNvSpPr>
                <a:spLocks noChangeAspect="1"/>
              </p:cNvSpPr>
              <p:nvPr/>
            </p:nvSpPr>
            <p:spPr bwMode="auto">
              <a:xfrm>
                <a:off x="3328" y="2882"/>
                <a:ext cx="69"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25" name="Freeform 113"/>
              <p:cNvSpPr>
                <a:spLocks noChangeAspect="1"/>
              </p:cNvSpPr>
              <p:nvPr/>
            </p:nvSpPr>
            <p:spPr bwMode="auto">
              <a:xfrm>
                <a:off x="3393" y="2882"/>
                <a:ext cx="68" cy="58"/>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26" name="Freeform 114"/>
              <p:cNvSpPr>
                <a:spLocks noChangeAspect="1"/>
              </p:cNvSpPr>
              <p:nvPr/>
            </p:nvSpPr>
            <p:spPr bwMode="auto">
              <a:xfrm>
                <a:off x="3457" y="2881"/>
                <a:ext cx="69"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27" name="Freeform 115"/>
              <p:cNvSpPr>
                <a:spLocks noChangeAspect="1"/>
              </p:cNvSpPr>
              <p:nvPr/>
            </p:nvSpPr>
            <p:spPr bwMode="auto">
              <a:xfrm>
                <a:off x="3522" y="2881"/>
                <a:ext cx="68" cy="5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grpSp>
        <p:sp>
          <p:nvSpPr>
            <p:cNvPr id="115828" name="Line 116"/>
            <p:cNvSpPr>
              <a:spLocks noChangeShapeType="1"/>
            </p:cNvSpPr>
            <p:nvPr/>
          </p:nvSpPr>
          <p:spPr bwMode="auto">
            <a:xfrm flipH="1">
              <a:off x="4000" y="1973"/>
              <a:ext cx="119" cy="225"/>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15829" name="Line 117"/>
            <p:cNvSpPr>
              <a:spLocks noChangeShapeType="1"/>
            </p:cNvSpPr>
            <p:nvPr/>
          </p:nvSpPr>
          <p:spPr bwMode="auto">
            <a:xfrm flipH="1">
              <a:off x="4190" y="1923"/>
              <a:ext cx="71" cy="10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15830" name="Line 118"/>
            <p:cNvSpPr>
              <a:spLocks noChangeShapeType="1"/>
            </p:cNvSpPr>
            <p:nvPr/>
          </p:nvSpPr>
          <p:spPr bwMode="auto">
            <a:xfrm flipH="1">
              <a:off x="4237" y="1973"/>
              <a:ext cx="71" cy="10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15831" name="Line 119"/>
            <p:cNvSpPr>
              <a:spLocks noChangeShapeType="1"/>
            </p:cNvSpPr>
            <p:nvPr/>
          </p:nvSpPr>
          <p:spPr bwMode="auto">
            <a:xfrm flipH="1">
              <a:off x="4119" y="1748"/>
              <a:ext cx="118" cy="5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15832" name="Line 120"/>
            <p:cNvSpPr>
              <a:spLocks noChangeShapeType="1"/>
            </p:cNvSpPr>
            <p:nvPr/>
          </p:nvSpPr>
          <p:spPr bwMode="auto">
            <a:xfrm flipH="1" flipV="1">
              <a:off x="3953" y="1848"/>
              <a:ext cx="166" cy="25"/>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15833" name="Line 121"/>
            <p:cNvSpPr>
              <a:spLocks noChangeShapeType="1"/>
            </p:cNvSpPr>
            <p:nvPr/>
          </p:nvSpPr>
          <p:spPr bwMode="auto">
            <a:xfrm flipH="1">
              <a:off x="3977" y="1898"/>
              <a:ext cx="71" cy="25"/>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15834" name="Line 122"/>
            <p:cNvSpPr>
              <a:spLocks noChangeShapeType="1"/>
            </p:cNvSpPr>
            <p:nvPr/>
          </p:nvSpPr>
          <p:spPr bwMode="auto">
            <a:xfrm flipH="1">
              <a:off x="4403" y="1773"/>
              <a:ext cx="0" cy="10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15835" name="Line 123"/>
            <p:cNvSpPr>
              <a:spLocks noChangeShapeType="1"/>
            </p:cNvSpPr>
            <p:nvPr/>
          </p:nvSpPr>
          <p:spPr bwMode="auto">
            <a:xfrm>
              <a:off x="4308" y="2048"/>
              <a:ext cx="48" cy="15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15836" name="Line 124"/>
            <p:cNvSpPr>
              <a:spLocks noChangeShapeType="1"/>
            </p:cNvSpPr>
            <p:nvPr/>
          </p:nvSpPr>
          <p:spPr bwMode="auto">
            <a:xfrm flipH="1">
              <a:off x="4237" y="2073"/>
              <a:ext cx="71" cy="175"/>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15837" name="Line 125"/>
            <p:cNvSpPr>
              <a:spLocks noChangeShapeType="1"/>
            </p:cNvSpPr>
            <p:nvPr/>
          </p:nvSpPr>
          <p:spPr bwMode="auto">
            <a:xfrm flipH="1">
              <a:off x="4095" y="1648"/>
              <a:ext cx="118" cy="5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15838" name="Line 126"/>
            <p:cNvSpPr>
              <a:spLocks noChangeShapeType="1"/>
            </p:cNvSpPr>
            <p:nvPr/>
          </p:nvSpPr>
          <p:spPr bwMode="auto">
            <a:xfrm flipH="1" flipV="1">
              <a:off x="4166" y="1547"/>
              <a:ext cx="142" cy="76"/>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15839" name="Freeform 127"/>
            <p:cNvSpPr>
              <a:spLocks noChangeAspect="1"/>
            </p:cNvSpPr>
            <p:nvPr/>
          </p:nvSpPr>
          <p:spPr bwMode="auto">
            <a:xfrm rot="-1156184">
              <a:off x="4048" y="1581"/>
              <a:ext cx="34" cy="31"/>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40" name="Freeform 128"/>
            <p:cNvSpPr>
              <a:spLocks noChangeAspect="1"/>
            </p:cNvSpPr>
            <p:nvPr/>
          </p:nvSpPr>
          <p:spPr bwMode="auto">
            <a:xfrm rot="-1156184">
              <a:off x="4078" y="1570"/>
              <a:ext cx="33" cy="30"/>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41" name="Freeform 129"/>
            <p:cNvSpPr>
              <a:spLocks noChangeAspect="1"/>
            </p:cNvSpPr>
            <p:nvPr/>
          </p:nvSpPr>
          <p:spPr bwMode="auto">
            <a:xfrm rot="-1156184">
              <a:off x="4107" y="1558"/>
              <a:ext cx="34" cy="31"/>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42" name="Freeform 130"/>
            <p:cNvSpPr>
              <a:spLocks noChangeAspect="1"/>
            </p:cNvSpPr>
            <p:nvPr/>
          </p:nvSpPr>
          <p:spPr bwMode="auto">
            <a:xfrm rot="-1156184">
              <a:off x="4137" y="1547"/>
              <a:ext cx="34" cy="31"/>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43" name="Freeform 131"/>
            <p:cNvSpPr>
              <a:spLocks noChangeAspect="1"/>
            </p:cNvSpPr>
            <p:nvPr/>
          </p:nvSpPr>
          <p:spPr bwMode="auto">
            <a:xfrm rot="-4182604">
              <a:off x="4187" y="2145"/>
              <a:ext cx="36" cy="2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44" name="Freeform 132"/>
            <p:cNvSpPr>
              <a:spLocks noChangeAspect="1"/>
            </p:cNvSpPr>
            <p:nvPr/>
          </p:nvSpPr>
          <p:spPr bwMode="auto">
            <a:xfrm rot="-4182604">
              <a:off x="4197" y="2115"/>
              <a:ext cx="35" cy="28"/>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45" name="Freeform 133"/>
            <p:cNvSpPr>
              <a:spLocks noChangeAspect="1"/>
            </p:cNvSpPr>
            <p:nvPr/>
          </p:nvSpPr>
          <p:spPr bwMode="auto">
            <a:xfrm rot="-4182604">
              <a:off x="4208" y="2082"/>
              <a:ext cx="35" cy="2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sp>
          <p:nvSpPr>
            <p:cNvPr id="115846" name="Freeform 134"/>
            <p:cNvSpPr>
              <a:spLocks noChangeAspect="1"/>
            </p:cNvSpPr>
            <p:nvPr/>
          </p:nvSpPr>
          <p:spPr bwMode="auto">
            <a:xfrm rot="-4182604">
              <a:off x="4219" y="2051"/>
              <a:ext cx="35" cy="29"/>
            </a:xfrm>
            <a:custGeom>
              <a:avLst/>
              <a:gdLst/>
              <a:ahLst/>
              <a:cxnLst>
                <a:cxn ang="0">
                  <a:pos x="0" y="302"/>
                </a:cxn>
                <a:cxn ang="0">
                  <a:pos x="108" y="294"/>
                </a:cxn>
                <a:cxn ang="0">
                  <a:pos x="200" y="258"/>
                </a:cxn>
                <a:cxn ang="0">
                  <a:pos x="240" y="202"/>
                </a:cxn>
                <a:cxn ang="0">
                  <a:pos x="252" y="98"/>
                </a:cxn>
                <a:cxn ang="0">
                  <a:pos x="212" y="34"/>
                </a:cxn>
                <a:cxn ang="0">
                  <a:pos x="148" y="2"/>
                </a:cxn>
                <a:cxn ang="0">
                  <a:pos x="96" y="25"/>
                </a:cxn>
                <a:cxn ang="0">
                  <a:pos x="52" y="94"/>
                </a:cxn>
                <a:cxn ang="0">
                  <a:pos x="56" y="190"/>
                </a:cxn>
                <a:cxn ang="0">
                  <a:pos x="108" y="258"/>
                </a:cxn>
                <a:cxn ang="0">
                  <a:pos x="216" y="290"/>
                </a:cxn>
                <a:cxn ang="0">
                  <a:pos x="352" y="302"/>
                </a:cxn>
              </a:cxnLst>
              <a:rect l="0" t="0" r="r" b="b"/>
              <a:pathLst>
                <a:path w="352" h="302">
                  <a:moveTo>
                    <a:pt x="0" y="302"/>
                  </a:moveTo>
                  <a:cubicBezTo>
                    <a:pt x="18" y="300"/>
                    <a:pt x="74" y="301"/>
                    <a:pt x="108" y="294"/>
                  </a:cubicBezTo>
                  <a:cubicBezTo>
                    <a:pt x="141" y="286"/>
                    <a:pt x="177" y="273"/>
                    <a:pt x="200" y="258"/>
                  </a:cubicBezTo>
                  <a:cubicBezTo>
                    <a:pt x="222" y="242"/>
                    <a:pt x="231" y="228"/>
                    <a:pt x="240" y="202"/>
                  </a:cubicBezTo>
                  <a:cubicBezTo>
                    <a:pt x="248" y="175"/>
                    <a:pt x="256" y="126"/>
                    <a:pt x="252" y="98"/>
                  </a:cubicBezTo>
                  <a:cubicBezTo>
                    <a:pt x="247" y="70"/>
                    <a:pt x="229" y="49"/>
                    <a:pt x="212" y="34"/>
                  </a:cubicBezTo>
                  <a:cubicBezTo>
                    <a:pt x="194" y="18"/>
                    <a:pt x="167" y="3"/>
                    <a:pt x="148" y="2"/>
                  </a:cubicBezTo>
                  <a:cubicBezTo>
                    <a:pt x="128" y="0"/>
                    <a:pt x="112" y="9"/>
                    <a:pt x="96" y="25"/>
                  </a:cubicBezTo>
                  <a:cubicBezTo>
                    <a:pt x="80" y="40"/>
                    <a:pt x="58" y="66"/>
                    <a:pt x="52" y="94"/>
                  </a:cubicBezTo>
                  <a:cubicBezTo>
                    <a:pt x="45" y="121"/>
                    <a:pt x="46" y="162"/>
                    <a:pt x="56" y="190"/>
                  </a:cubicBezTo>
                  <a:cubicBezTo>
                    <a:pt x="65" y="217"/>
                    <a:pt x="81" y="241"/>
                    <a:pt x="108" y="258"/>
                  </a:cubicBezTo>
                  <a:cubicBezTo>
                    <a:pt x="134" y="274"/>
                    <a:pt x="175" y="282"/>
                    <a:pt x="216" y="290"/>
                  </a:cubicBezTo>
                  <a:cubicBezTo>
                    <a:pt x="256" y="297"/>
                    <a:pt x="323" y="299"/>
                    <a:pt x="352" y="302"/>
                  </a:cubicBezTo>
                </a:path>
              </a:pathLst>
            </a:custGeom>
            <a:noFill/>
            <a:ln w="28575" cmpd="sng">
              <a:solidFill>
                <a:schemeClr val="bg1"/>
              </a:solidFill>
              <a:round/>
              <a:headEnd/>
              <a:tailEnd/>
            </a:ln>
            <a:effec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760">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5760">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576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4"/>
          <p:cNvSpPr>
            <a:spLocks noGrp="1"/>
          </p:cNvSpPr>
          <p:nvPr>
            <p:ph type="sldNum" sz="quarter" idx="12"/>
          </p:nvPr>
        </p:nvSpPr>
        <p:spPr/>
        <p:txBody>
          <a:bodyPr/>
          <a:lstStyle/>
          <a:p>
            <a:fld id="{0FCB9C5D-1AC4-4915-8F58-5A7FE4B6634B}" type="slidenum">
              <a:rPr lang="en-US"/>
              <a:pPr/>
              <a:t>32</a:t>
            </a:fld>
            <a:endParaRPr lang="en-US"/>
          </a:p>
        </p:txBody>
      </p:sp>
      <p:sp>
        <p:nvSpPr>
          <p:cNvPr id="87042" name="Rectangle 2"/>
          <p:cNvSpPr>
            <a:spLocks noGrp="1" noChangeArrowheads="1"/>
          </p:cNvSpPr>
          <p:nvPr>
            <p:ph type="title"/>
          </p:nvPr>
        </p:nvSpPr>
        <p:spPr>
          <a:xfrm>
            <a:off x="457200" y="0"/>
            <a:ext cx="8229600" cy="990600"/>
          </a:xfrm>
        </p:spPr>
        <p:txBody>
          <a:bodyPr/>
          <a:lstStyle/>
          <a:p>
            <a:r>
              <a:rPr lang="en-US" sz="3200" u="sng" dirty="0"/>
              <a:t>Wider Angular Distribution</a:t>
            </a:r>
          </a:p>
        </p:txBody>
      </p:sp>
      <p:pic>
        <p:nvPicPr>
          <p:cNvPr id="87043" name="Picture 3" descr="jet_radiation_angle"/>
          <p:cNvPicPr>
            <a:picLocks noChangeAspect="1" noChangeArrowheads="1"/>
          </p:cNvPicPr>
          <p:nvPr/>
        </p:nvPicPr>
        <p:blipFill>
          <a:blip r:embed="rId2" cstate="print"/>
          <a:srcRect t="2808" b="4790"/>
          <a:stretch>
            <a:fillRect/>
          </a:stretch>
        </p:blipFill>
        <p:spPr bwMode="auto">
          <a:xfrm>
            <a:off x="5029200" y="2698750"/>
            <a:ext cx="3962400" cy="2940050"/>
          </a:xfrm>
          <a:prstGeom prst="rect">
            <a:avLst/>
          </a:prstGeom>
          <a:noFill/>
        </p:spPr>
      </p:pic>
      <p:sp>
        <p:nvSpPr>
          <p:cNvPr id="87044" name="Text Box 4"/>
          <p:cNvSpPr txBox="1">
            <a:spLocks noChangeArrowheads="1"/>
          </p:cNvSpPr>
          <p:nvPr/>
        </p:nvSpPr>
        <p:spPr bwMode="auto">
          <a:xfrm>
            <a:off x="609600" y="1082675"/>
            <a:ext cx="8001000" cy="830997"/>
          </a:xfrm>
          <a:prstGeom prst="rect">
            <a:avLst/>
          </a:prstGeom>
          <a:noFill/>
          <a:ln w="9525">
            <a:noFill/>
            <a:miter lim="800000"/>
            <a:headEnd/>
            <a:tailEnd/>
          </a:ln>
          <a:effectLst/>
        </p:spPr>
        <p:txBody>
          <a:bodyPr>
            <a:spAutoFit/>
          </a:bodyPr>
          <a:lstStyle/>
          <a:p>
            <a:pPr algn="ctr" eaLnBrk="0" hangingPunct="0"/>
            <a:r>
              <a:rPr lang="en-US" sz="2400" b="0" dirty="0"/>
              <a:t>The induced gluon radiation may be measurable due to the broader angular energy distribution than from the jet.</a:t>
            </a:r>
            <a:endParaRPr lang="en-US" sz="2000" b="0" dirty="0"/>
          </a:p>
        </p:txBody>
      </p:sp>
      <p:pic>
        <p:nvPicPr>
          <p:cNvPr id="87045" name="Picture 5" descr="jet_cone"/>
          <p:cNvPicPr>
            <a:picLocks noChangeAspect="1" noChangeArrowheads="1"/>
          </p:cNvPicPr>
          <p:nvPr/>
        </p:nvPicPr>
        <p:blipFill>
          <a:blip r:embed="rId3" cstate="print"/>
          <a:srcRect l="7692" r="6154"/>
          <a:stretch>
            <a:fillRect/>
          </a:stretch>
        </p:blipFill>
        <p:spPr bwMode="auto">
          <a:xfrm>
            <a:off x="990600" y="2286000"/>
            <a:ext cx="3429000" cy="1528763"/>
          </a:xfrm>
          <a:prstGeom prst="rect">
            <a:avLst/>
          </a:prstGeom>
          <a:noFill/>
        </p:spPr>
      </p:pic>
      <p:sp>
        <p:nvSpPr>
          <p:cNvPr id="87046" name="Line 6"/>
          <p:cNvSpPr>
            <a:spLocks noChangeShapeType="1"/>
          </p:cNvSpPr>
          <p:nvPr/>
        </p:nvSpPr>
        <p:spPr bwMode="auto">
          <a:xfrm flipV="1">
            <a:off x="6096000" y="2743200"/>
            <a:ext cx="0" cy="2514600"/>
          </a:xfrm>
          <a:prstGeom prst="line">
            <a:avLst/>
          </a:prstGeom>
          <a:noFill/>
          <a:ln w="28575">
            <a:solidFill>
              <a:schemeClr val="tx1"/>
            </a:solidFill>
            <a:prstDash val="dash"/>
            <a:round/>
            <a:headEnd/>
            <a:tailEnd/>
          </a:ln>
          <a:effectLst/>
        </p:spPr>
        <p:txBody>
          <a:bodyPr wrap="none" anchor="ctr"/>
          <a:lstStyle/>
          <a:p>
            <a:endParaRPr lang="en-US"/>
          </a:p>
        </p:txBody>
      </p:sp>
      <p:sp>
        <p:nvSpPr>
          <p:cNvPr id="87047" name="Line 7"/>
          <p:cNvSpPr>
            <a:spLocks noChangeShapeType="1"/>
          </p:cNvSpPr>
          <p:nvPr/>
        </p:nvSpPr>
        <p:spPr bwMode="auto">
          <a:xfrm flipV="1">
            <a:off x="5791200" y="2743200"/>
            <a:ext cx="0" cy="2514600"/>
          </a:xfrm>
          <a:prstGeom prst="line">
            <a:avLst/>
          </a:prstGeom>
          <a:noFill/>
          <a:ln w="28575">
            <a:solidFill>
              <a:schemeClr val="tx1"/>
            </a:solidFill>
            <a:prstDash val="sysDot"/>
            <a:round/>
            <a:headEnd/>
            <a:tailEnd/>
          </a:ln>
          <a:effectLst/>
        </p:spPr>
        <p:txBody>
          <a:bodyPr wrap="none" anchor="ctr"/>
          <a:lstStyle/>
          <a:p>
            <a:endParaRPr lang="en-US"/>
          </a:p>
        </p:txBody>
      </p:sp>
      <p:sp>
        <p:nvSpPr>
          <p:cNvPr id="87048" name="Text Box 8"/>
          <p:cNvSpPr txBox="1">
            <a:spLocks noChangeArrowheads="1"/>
          </p:cNvSpPr>
          <p:nvPr/>
        </p:nvSpPr>
        <p:spPr bwMode="auto">
          <a:xfrm>
            <a:off x="381000" y="3794125"/>
            <a:ext cx="4876800" cy="2862322"/>
          </a:xfrm>
          <a:prstGeom prst="rect">
            <a:avLst/>
          </a:prstGeom>
          <a:noFill/>
          <a:ln w="9525">
            <a:noFill/>
            <a:miter lim="800000"/>
            <a:headEnd/>
            <a:tailEnd/>
          </a:ln>
          <a:effectLst/>
        </p:spPr>
        <p:txBody>
          <a:bodyPr wrap="square">
            <a:spAutoFit/>
          </a:bodyPr>
          <a:lstStyle/>
          <a:p>
            <a:pPr eaLnBrk="0" hangingPunct="0"/>
            <a:r>
              <a:rPr lang="en-US" sz="2000" b="0" dirty="0">
                <a:solidFill>
                  <a:schemeClr val="accent2"/>
                </a:solidFill>
                <a:latin typeface="Symbol" pitchFamily="18" charset="2"/>
              </a:rPr>
              <a:t>q</a:t>
            </a:r>
            <a:r>
              <a:rPr lang="en-US" sz="2000" b="0" dirty="0">
                <a:solidFill>
                  <a:schemeClr val="accent2"/>
                </a:solidFill>
              </a:rPr>
              <a:t>&lt;20</a:t>
            </a:r>
            <a:r>
              <a:rPr lang="en-US" sz="2000" b="0" baseline="30000" dirty="0">
                <a:solidFill>
                  <a:schemeClr val="accent2"/>
                </a:solidFill>
              </a:rPr>
              <a:t>0</a:t>
            </a:r>
            <a:r>
              <a:rPr lang="en-US" sz="2000" b="0" dirty="0">
                <a:solidFill>
                  <a:schemeClr val="accent2"/>
                </a:solidFill>
              </a:rPr>
              <a:t> -   80% of jet energy contained</a:t>
            </a:r>
          </a:p>
          <a:p>
            <a:pPr eaLnBrk="0" hangingPunct="0"/>
            <a:r>
              <a:rPr lang="en-US" sz="2000" b="0" dirty="0">
                <a:solidFill>
                  <a:schemeClr val="accent2"/>
                </a:solidFill>
              </a:rPr>
              <a:t>	   </a:t>
            </a:r>
            <a:r>
              <a:rPr lang="en-US" sz="2000" b="0" dirty="0">
                <a:solidFill>
                  <a:srgbClr val="D60093"/>
                </a:solidFill>
              </a:rPr>
              <a:t>5% loss of energy outside</a:t>
            </a:r>
            <a:endParaRPr lang="en-US" sz="2000" b="0" dirty="0">
              <a:solidFill>
                <a:schemeClr val="accent2"/>
              </a:solidFill>
            </a:endParaRPr>
          </a:p>
          <a:p>
            <a:pPr eaLnBrk="0" hangingPunct="0"/>
            <a:endParaRPr lang="en-US" sz="2000" b="0" dirty="0">
              <a:solidFill>
                <a:schemeClr val="accent2"/>
              </a:solidFill>
            </a:endParaRPr>
          </a:p>
          <a:p>
            <a:pPr eaLnBrk="0" hangingPunct="0"/>
            <a:r>
              <a:rPr lang="en-US" sz="2000" b="0" dirty="0">
                <a:solidFill>
                  <a:schemeClr val="accent2"/>
                </a:solidFill>
                <a:latin typeface="Symbol" pitchFamily="18" charset="2"/>
              </a:rPr>
              <a:t>q</a:t>
            </a:r>
            <a:r>
              <a:rPr lang="en-US" sz="2000" b="0" dirty="0">
                <a:solidFill>
                  <a:schemeClr val="accent2"/>
                </a:solidFill>
              </a:rPr>
              <a:t>&lt;12</a:t>
            </a:r>
            <a:r>
              <a:rPr lang="en-US" sz="2000" b="0" baseline="30000" dirty="0">
                <a:solidFill>
                  <a:schemeClr val="accent2"/>
                </a:solidFill>
              </a:rPr>
              <a:t>0</a:t>
            </a:r>
            <a:r>
              <a:rPr lang="en-US" sz="2000" b="0" dirty="0">
                <a:solidFill>
                  <a:schemeClr val="accent2"/>
                </a:solidFill>
              </a:rPr>
              <a:t> -   70% of jet energy contained</a:t>
            </a:r>
          </a:p>
          <a:p>
            <a:pPr eaLnBrk="0" hangingPunct="0"/>
            <a:r>
              <a:rPr lang="en-US" sz="2000" b="0" dirty="0">
                <a:solidFill>
                  <a:schemeClr val="accent2"/>
                </a:solidFill>
              </a:rPr>
              <a:t>	   </a:t>
            </a:r>
            <a:r>
              <a:rPr lang="en-US" sz="2000" b="0" dirty="0">
                <a:solidFill>
                  <a:srgbClr val="D60093"/>
                </a:solidFill>
              </a:rPr>
              <a:t>8% loss of energy outside</a:t>
            </a:r>
            <a:endParaRPr lang="en-US" sz="2000" b="0" dirty="0"/>
          </a:p>
          <a:p>
            <a:pPr eaLnBrk="0" hangingPunct="0"/>
            <a:endParaRPr lang="en-US" sz="2000" b="0" dirty="0"/>
          </a:p>
          <a:p>
            <a:pPr algn="ctr" eaLnBrk="0" hangingPunct="0"/>
            <a:r>
              <a:rPr lang="en-US" sz="2000" b="0" dirty="0"/>
              <a:t>Possible observation of reduced “jet” cross section from this effect depending on the jet algorithm R value.</a:t>
            </a:r>
          </a:p>
        </p:txBody>
      </p:sp>
      <p:sp>
        <p:nvSpPr>
          <p:cNvPr id="87049" name="Text Box 9"/>
          <p:cNvSpPr txBox="1">
            <a:spLocks noChangeArrowheads="1"/>
          </p:cNvSpPr>
          <p:nvPr/>
        </p:nvSpPr>
        <p:spPr bwMode="auto">
          <a:xfrm>
            <a:off x="6934200" y="6461125"/>
            <a:ext cx="2209800" cy="396875"/>
          </a:xfrm>
          <a:prstGeom prst="rect">
            <a:avLst/>
          </a:prstGeom>
          <a:noFill/>
          <a:ln w="9525">
            <a:noFill/>
            <a:miter lim="800000"/>
            <a:headEnd/>
            <a:tailEnd/>
          </a:ln>
          <a:effectLst/>
        </p:spPr>
        <p:txBody>
          <a:bodyPr>
            <a:spAutoFit/>
          </a:bodyPr>
          <a:lstStyle/>
          <a:p>
            <a:pPr eaLnBrk="0" hangingPunct="0"/>
            <a:r>
              <a:rPr lang="en-US" sz="1000" b="0"/>
              <a:t>U.A. Wiedemann, hep-ph/0008241.</a:t>
            </a:r>
          </a:p>
          <a:p>
            <a:pPr eaLnBrk="0" hangingPunct="0"/>
            <a:r>
              <a:rPr lang="en-US" sz="1000" b="0"/>
              <a:t>BDMS, hep-ph/0105062.</a:t>
            </a:r>
            <a:endParaRPr lang="en-US" sz="900" b="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33</a:t>
            </a:fld>
            <a:endParaRPr lang="en-US"/>
          </a:p>
        </p:txBody>
      </p:sp>
      <p:pic>
        <p:nvPicPr>
          <p:cNvPr id="2" name="Picture 1"/>
          <p:cNvPicPr>
            <a:picLocks noChangeAspect="1"/>
          </p:cNvPicPr>
          <p:nvPr/>
        </p:nvPicPr>
        <p:blipFill>
          <a:blip r:embed="rId2"/>
          <a:stretch>
            <a:fillRect/>
          </a:stretch>
        </p:blipFill>
        <p:spPr>
          <a:xfrm>
            <a:off x="5287988" y="3048000"/>
            <a:ext cx="3837563" cy="3825240"/>
          </a:xfrm>
          <a:prstGeom prst="rect">
            <a:avLst/>
          </a:prstGeom>
        </p:spPr>
      </p:pic>
      <p:sp>
        <p:nvSpPr>
          <p:cNvPr id="5" name="TextBox 4"/>
          <p:cNvSpPr txBox="1"/>
          <p:nvPr/>
        </p:nvSpPr>
        <p:spPr>
          <a:xfrm>
            <a:off x="2971800" y="24825"/>
            <a:ext cx="3145413" cy="584775"/>
          </a:xfrm>
          <a:prstGeom prst="rect">
            <a:avLst/>
          </a:prstGeom>
          <a:noFill/>
        </p:spPr>
        <p:txBody>
          <a:bodyPr wrap="none" rtlCol="0">
            <a:spAutoFit/>
          </a:bodyPr>
          <a:lstStyle/>
          <a:p>
            <a:r>
              <a:rPr lang="en-US" sz="3200" b="0" u="sng" dirty="0"/>
              <a:t>Jet Observables</a:t>
            </a:r>
          </a:p>
        </p:txBody>
      </p:sp>
      <p:pic>
        <p:nvPicPr>
          <p:cNvPr id="6" name="Picture 5"/>
          <p:cNvPicPr>
            <a:picLocks noChangeAspect="1"/>
          </p:cNvPicPr>
          <p:nvPr/>
        </p:nvPicPr>
        <p:blipFill>
          <a:blip r:embed="rId3"/>
          <a:stretch>
            <a:fillRect/>
          </a:stretch>
        </p:blipFill>
        <p:spPr>
          <a:xfrm>
            <a:off x="76201" y="685800"/>
            <a:ext cx="4782152" cy="2286000"/>
          </a:xfrm>
          <a:prstGeom prst="rect">
            <a:avLst/>
          </a:prstGeom>
        </p:spPr>
      </p:pic>
      <p:sp>
        <p:nvSpPr>
          <p:cNvPr id="7" name="TextBox 6"/>
          <p:cNvSpPr txBox="1"/>
          <p:nvPr/>
        </p:nvSpPr>
        <p:spPr>
          <a:xfrm>
            <a:off x="5257800" y="1027093"/>
            <a:ext cx="3581400" cy="954107"/>
          </a:xfrm>
          <a:prstGeom prst="rect">
            <a:avLst/>
          </a:prstGeom>
          <a:noFill/>
        </p:spPr>
        <p:txBody>
          <a:bodyPr wrap="square" rtlCol="0">
            <a:spAutoFit/>
          </a:bodyPr>
          <a:lstStyle/>
          <a:p>
            <a:pPr algn="ctr"/>
            <a:r>
              <a:rPr lang="en-US" sz="2800" b="0" dirty="0"/>
              <a:t>Single jets (R=0.4) are suppressed.</a:t>
            </a:r>
          </a:p>
        </p:txBody>
      </p:sp>
      <p:sp>
        <p:nvSpPr>
          <p:cNvPr id="8" name="TextBox 7"/>
          <p:cNvSpPr txBox="1"/>
          <p:nvPr/>
        </p:nvSpPr>
        <p:spPr>
          <a:xfrm>
            <a:off x="304800" y="3352800"/>
            <a:ext cx="3581400" cy="3108543"/>
          </a:xfrm>
          <a:prstGeom prst="rect">
            <a:avLst/>
          </a:prstGeom>
          <a:noFill/>
        </p:spPr>
        <p:txBody>
          <a:bodyPr wrap="square" rtlCol="0">
            <a:spAutoFit/>
          </a:bodyPr>
          <a:lstStyle/>
          <a:p>
            <a:pPr algn="ctr"/>
            <a:r>
              <a:rPr lang="en-US" sz="2800" b="0" dirty="0"/>
              <a:t>Massive change to </a:t>
            </a:r>
            <a:r>
              <a:rPr lang="en-US" sz="2800" b="0" dirty="0" err="1"/>
              <a:t>dijet</a:t>
            </a:r>
            <a:r>
              <a:rPr lang="en-US" sz="2800" b="0" dirty="0"/>
              <a:t> distribution.</a:t>
            </a:r>
          </a:p>
          <a:p>
            <a:pPr algn="ctr"/>
            <a:endParaRPr lang="en-US" sz="2800" b="0" dirty="0"/>
          </a:p>
          <a:p>
            <a:pPr algn="ctr"/>
            <a:r>
              <a:rPr lang="en-US" sz="2800" b="0" dirty="0"/>
              <a:t>At Leading Order, </a:t>
            </a:r>
            <a:r>
              <a:rPr lang="en-US" sz="2800" b="0" dirty="0" err="1"/>
              <a:t>dijets</a:t>
            </a:r>
            <a:r>
              <a:rPr lang="en-US" sz="2800" b="0" dirty="0"/>
              <a:t> should be transverse energy balanced.</a:t>
            </a:r>
          </a:p>
        </p:txBody>
      </p:sp>
    </p:spTree>
    <p:extLst>
      <p:ext uri="{BB962C8B-B14F-4D97-AF65-F5344CB8AC3E}">
        <p14:creationId xmlns:p14="http://schemas.microsoft.com/office/powerpoint/2010/main" val="2042272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34</a:t>
            </a:fld>
            <a:endParaRPr lang="en-US"/>
          </a:p>
        </p:txBody>
      </p:sp>
      <p:sp>
        <p:nvSpPr>
          <p:cNvPr id="4" name="TextBox 3"/>
          <p:cNvSpPr txBox="1"/>
          <p:nvPr/>
        </p:nvSpPr>
        <p:spPr>
          <a:xfrm>
            <a:off x="1957928" y="76200"/>
            <a:ext cx="4671472" cy="584775"/>
          </a:xfrm>
          <a:prstGeom prst="rect">
            <a:avLst/>
          </a:prstGeom>
          <a:noFill/>
        </p:spPr>
        <p:txBody>
          <a:bodyPr wrap="none" rtlCol="0">
            <a:spAutoFit/>
          </a:bodyPr>
          <a:lstStyle/>
          <a:p>
            <a:r>
              <a:rPr lang="en-US" sz="3200" b="0" u="sng" dirty="0"/>
              <a:t>Jet Energy Redistributed</a:t>
            </a:r>
          </a:p>
        </p:txBody>
      </p:sp>
      <p:sp>
        <p:nvSpPr>
          <p:cNvPr id="6" name="TextBox 5"/>
          <p:cNvSpPr txBox="1"/>
          <p:nvPr/>
        </p:nvSpPr>
        <p:spPr>
          <a:xfrm>
            <a:off x="1524000" y="6334780"/>
            <a:ext cx="6019800" cy="523220"/>
          </a:xfrm>
          <a:prstGeom prst="rect">
            <a:avLst/>
          </a:prstGeom>
          <a:noFill/>
        </p:spPr>
        <p:txBody>
          <a:bodyPr wrap="square" rtlCol="0">
            <a:spAutoFit/>
          </a:bodyPr>
          <a:lstStyle/>
          <a:p>
            <a:r>
              <a:rPr lang="en-US" sz="2800" b="0" dirty="0"/>
              <a:t>Experiment is out in front of theory…</a:t>
            </a:r>
          </a:p>
        </p:txBody>
      </p:sp>
      <p:pic>
        <p:nvPicPr>
          <p:cNvPr id="918530" name="Picture 2" descr="http://cms-results.web.cern.ch/cms-results/public-results/publications/HIN-14-010/CMS-HIN-14-010_Figure_00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921325"/>
            <a:ext cx="6181725" cy="529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947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4"/>
          <p:cNvSpPr>
            <a:spLocks noGrp="1"/>
          </p:cNvSpPr>
          <p:nvPr>
            <p:ph type="sldNum" sz="quarter" idx="12"/>
          </p:nvPr>
        </p:nvSpPr>
        <p:spPr/>
        <p:txBody>
          <a:bodyPr/>
          <a:lstStyle/>
          <a:p>
            <a:fld id="{9CFDCDC3-75DF-4420-A886-737F8E2B3505}" type="slidenum">
              <a:rPr lang="en-US"/>
              <a:pPr/>
              <a:t>35</a:t>
            </a:fld>
            <a:endParaRPr lang="en-US"/>
          </a:p>
        </p:txBody>
      </p:sp>
      <p:sp>
        <p:nvSpPr>
          <p:cNvPr id="455684" name="Rectangle 4"/>
          <p:cNvSpPr>
            <a:spLocks noGrp="1" noChangeArrowheads="1"/>
          </p:cNvSpPr>
          <p:nvPr>
            <p:ph type="title"/>
          </p:nvPr>
        </p:nvSpPr>
        <p:spPr>
          <a:xfrm>
            <a:off x="457200" y="0"/>
            <a:ext cx="8229600" cy="1143000"/>
          </a:xfrm>
        </p:spPr>
        <p:txBody>
          <a:bodyPr/>
          <a:lstStyle/>
          <a:p>
            <a:r>
              <a:rPr lang="en-US" sz="3600" u="sng" dirty="0"/>
              <a:t>Confined vs </a:t>
            </a:r>
            <a:r>
              <a:rPr lang="en-US" sz="3600" u="sng" dirty="0" err="1"/>
              <a:t>Deconfined</a:t>
            </a:r>
            <a:r>
              <a:rPr lang="en-US" sz="3600" u="sng" dirty="0"/>
              <a:t> Color?</a:t>
            </a:r>
          </a:p>
        </p:txBody>
      </p:sp>
      <p:sp>
        <p:nvSpPr>
          <p:cNvPr id="455685" name="Text Box 5"/>
          <p:cNvSpPr txBox="1">
            <a:spLocks noChangeArrowheads="1"/>
          </p:cNvSpPr>
          <p:nvPr/>
        </p:nvSpPr>
        <p:spPr bwMode="auto">
          <a:xfrm>
            <a:off x="2547938" y="1928813"/>
            <a:ext cx="4184650" cy="339725"/>
          </a:xfrm>
          <a:prstGeom prst="rect">
            <a:avLst/>
          </a:prstGeom>
          <a:noFill/>
          <a:ln w="12700">
            <a:noFill/>
            <a:miter lim="800000"/>
            <a:headEnd/>
            <a:tailEnd/>
          </a:ln>
          <a:effectLst/>
        </p:spPr>
        <p:txBody>
          <a:bodyPr wrap="none">
            <a:spAutoFit/>
          </a:bodyPr>
          <a:lstStyle/>
          <a:p>
            <a:pPr eaLnBrk="0" hangingPunct="0">
              <a:lnSpc>
                <a:spcPct val="90000"/>
              </a:lnSpc>
              <a:spcBef>
                <a:spcPct val="50000"/>
              </a:spcBef>
            </a:pPr>
            <a:r>
              <a:rPr lang="en-US" sz="1800" b="0"/>
              <a:t>Beams of  hard probes:  colored quarks</a:t>
            </a:r>
          </a:p>
        </p:txBody>
      </p:sp>
      <p:sp>
        <p:nvSpPr>
          <p:cNvPr id="455686" name="AutoShape 6"/>
          <p:cNvSpPr>
            <a:spLocks noChangeArrowheads="1"/>
          </p:cNvSpPr>
          <p:nvPr/>
        </p:nvSpPr>
        <p:spPr bwMode="auto">
          <a:xfrm rot="5400000">
            <a:off x="3879850" y="2740025"/>
            <a:ext cx="749300" cy="1365250"/>
          </a:xfrm>
          <a:prstGeom prst="can">
            <a:avLst>
              <a:gd name="adj" fmla="val 45551"/>
            </a:avLst>
          </a:prstGeom>
          <a:gradFill rotWithShape="0">
            <a:gsLst>
              <a:gs pos="0">
                <a:srgbClr val="ED030E">
                  <a:gamma/>
                  <a:shade val="61176"/>
                  <a:invGamma/>
                </a:srgbClr>
              </a:gs>
              <a:gs pos="100000">
                <a:srgbClr val="ED030E"/>
              </a:gs>
            </a:gsLst>
            <a:lin ang="0" scaled="1"/>
          </a:gradFill>
          <a:ln w="12700">
            <a:solidFill>
              <a:srgbClr val="000000"/>
            </a:solidFill>
            <a:round/>
            <a:headEnd/>
            <a:tailEnd/>
          </a:ln>
          <a:effectLst/>
        </p:spPr>
        <p:txBody>
          <a:bodyPr rot="10800000" vert="eaVert" wrap="none" anchor="ctr"/>
          <a:lstStyle/>
          <a:p>
            <a:pPr algn="ctr" eaLnBrk="0" hangingPunct="0"/>
            <a:endParaRPr lang="en-US" sz="6000" b="0">
              <a:solidFill>
                <a:schemeClr val="bg1"/>
              </a:solidFill>
            </a:endParaRPr>
          </a:p>
        </p:txBody>
      </p:sp>
      <p:sp>
        <p:nvSpPr>
          <p:cNvPr id="455687" name="Line 7"/>
          <p:cNvSpPr>
            <a:spLocks noChangeShapeType="1"/>
          </p:cNvSpPr>
          <p:nvPr/>
        </p:nvSpPr>
        <p:spPr bwMode="auto">
          <a:xfrm>
            <a:off x="2424113" y="2590800"/>
            <a:ext cx="3535362" cy="0"/>
          </a:xfrm>
          <a:prstGeom prst="line">
            <a:avLst/>
          </a:prstGeom>
          <a:noFill/>
          <a:ln w="38100">
            <a:solidFill>
              <a:srgbClr val="006600"/>
            </a:solidFill>
            <a:round/>
            <a:headEnd/>
            <a:tailEnd type="triangle" w="med" len="med"/>
          </a:ln>
          <a:effectLst/>
        </p:spPr>
        <p:txBody>
          <a:bodyPr/>
          <a:lstStyle/>
          <a:p>
            <a:endParaRPr lang="en-US"/>
          </a:p>
        </p:txBody>
      </p:sp>
      <p:sp>
        <p:nvSpPr>
          <p:cNvPr id="455688" name="Text Box 8"/>
          <p:cNvSpPr txBox="1">
            <a:spLocks noChangeArrowheads="1"/>
          </p:cNvSpPr>
          <p:nvPr/>
        </p:nvSpPr>
        <p:spPr bwMode="auto">
          <a:xfrm>
            <a:off x="3657600" y="2266950"/>
            <a:ext cx="1341438" cy="701675"/>
          </a:xfrm>
          <a:prstGeom prst="rect">
            <a:avLst/>
          </a:prstGeom>
          <a:noFill/>
          <a:ln w="9525">
            <a:noFill/>
            <a:miter lim="800000"/>
            <a:headEnd/>
            <a:tailEnd/>
          </a:ln>
          <a:effectLst/>
        </p:spPr>
        <p:txBody>
          <a:bodyPr wrap="none">
            <a:spAutoFit/>
          </a:bodyPr>
          <a:lstStyle/>
          <a:p>
            <a:pPr eaLnBrk="0" hangingPunct="0"/>
            <a:r>
              <a:rPr lang="en-US" sz="2000">
                <a:solidFill>
                  <a:srgbClr val="000000"/>
                </a:solidFill>
              </a:rPr>
              <a:t>Colorless</a:t>
            </a:r>
          </a:p>
          <a:p>
            <a:pPr eaLnBrk="0" hangingPunct="0"/>
            <a:r>
              <a:rPr lang="en-US" sz="2000">
                <a:solidFill>
                  <a:srgbClr val="000000"/>
                </a:solidFill>
              </a:rPr>
              <a:t>Hadrons</a:t>
            </a:r>
            <a:endParaRPr lang="en-US" b="0">
              <a:solidFill>
                <a:srgbClr val="000000"/>
              </a:solidFill>
            </a:endParaRPr>
          </a:p>
        </p:txBody>
      </p:sp>
      <p:sp>
        <p:nvSpPr>
          <p:cNvPr id="455689" name="Text Box 9"/>
          <p:cNvSpPr txBox="1">
            <a:spLocks noChangeArrowheads="1"/>
          </p:cNvSpPr>
          <p:nvPr/>
        </p:nvSpPr>
        <p:spPr bwMode="auto">
          <a:xfrm>
            <a:off x="3657600" y="3078163"/>
            <a:ext cx="1144588" cy="701675"/>
          </a:xfrm>
          <a:prstGeom prst="rect">
            <a:avLst/>
          </a:prstGeom>
          <a:noFill/>
          <a:ln w="9525">
            <a:noFill/>
            <a:miter lim="800000"/>
            <a:headEnd/>
            <a:tailEnd/>
          </a:ln>
          <a:effectLst/>
        </p:spPr>
        <p:txBody>
          <a:bodyPr wrap="none">
            <a:spAutoFit/>
          </a:bodyPr>
          <a:lstStyle/>
          <a:p>
            <a:pPr eaLnBrk="0" hangingPunct="0"/>
            <a:r>
              <a:rPr lang="en-US" sz="2000">
                <a:solidFill>
                  <a:srgbClr val="000000"/>
                </a:solidFill>
              </a:rPr>
              <a:t>Colored</a:t>
            </a:r>
          </a:p>
          <a:p>
            <a:pPr eaLnBrk="0" hangingPunct="0"/>
            <a:r>
              <a:rPr lang="en-US" sz="2000">
                <a:solidFill>
                  <a:srgbClr val="000000"/>
                </a:solidFill>
              </a:rPr>
              <a:t>QGP</a:t>
            </a:r>
            <a:endParaRPr lang="en-US" sz="1200">
              <a:solidFill>
                <a:srgbClr val="000000"/>
              </a:solidFill>
            </a:endParaRPr>
          </a:p>
        </p:txBody>
      </p:sp>
      <p:grpSp>
        <p:nvGrpSpPr>
          <p:cNvPr id="455690" name="Group 10"/>
          <p:cNvGrpSpPr>
            <a:grpSpLocks/>
          </p:cNvGrpSpPr>
          <p:nvPr/>
        </p:nvGrpSpPr>
        <p:grpSpPr bwMode="auto">
          <a:xfrm>
            <a:off x="2378075" y="3375025"/>
            <a:ext cx="2954338" cy="815975"/>
            <a:chOff x="1409" y="3649"/>
            <a:chExt cx="1831" cy="495"/>
          </a:xfrm>
        </p:grpSpPr>
        <p:sp>
          <p:nvSpPr>
            <p:cNvPr id="455691" name="Freeform 11"/>
            <p:cNvSpPr>
              <a:spLocks/>
            </p:cNvSpPr>
            <p:nvPr/>
          </p:nvSpPr>
          <p:spPr bwMode="auto">
            <a:xfrm>
              <a:off x="2848" y="3649"/>
              <a:ext cx="392" cy="495"/>
            </a:xfrm>
            <a:custGeom>
              <a:avLst/>
              <a:gdLst/>
              <a:ahLst/>
              <a:cxnLst>
                <a:cxn ang="0">
                  <a:pos x="0" y="23"/>
                </a:cxn>
                <a:cxn ang="0">
                  <a:pos x="120" y="15"/>
                </a:cxn>
                <a:cxn ang="0">
                  <a:pos x="168" y="7"/>
                </a:cxn>
                <a:cxn ang="0">
                  <a:pos x="224" y="79"/>
                </a:cxn>
                <a:cxn ang="0">
                  <a:pos x="208" y="175"/>
                </a:cxn>
                <a:cxn ang="0">
                  <a:pos x="160" y="191"/>
                </a:cxn>
                <a:cxn ang="0">
                  <a:pos x="88" y="151"/>
                </a:cxn>
                <a:cxn ang="0">
                  <a:pos x="232" y="95"/>
                </a:cxn>
                <a:cxn ang="0">
                  <a:pos x="224" y="279"/>
                </a:cxn>
                <a:cxn ang="0">
                  <a:pos x="224" y="367"/>
                </a:cxn>
              </a:cxnLst>
              <a:rect l="0" t="0" r="r" b="b"/>
              <a:pathLst>
                <a:path w="281" h="367">
                  <a:moveTo>
                    <a:pt x="0" y="23"/>
                  </a:moveTo>
                  <a:cubicBezTo>
                    <a:pt x="40" y="20"/>
                    <a:pt x="80" y="19"/>
                    <a:pt x="120" y="15"/>
                  </a:cubicBezTo>
                  <a:cubicBezTo>
                    <a:pt x="136" y="13"/>
                    <a:pt x="153" y="0"/>
                    <a:pt x="168" y="7"/>
                  </a:cubicBezTo>
                  <a:cubicBezTo>
                    <a:pt x="195" y="21"/>
                    <a:pt x="203" y="58"/>
                    <a:pt x="224" y="79"/>
                  </a:cubicBezTo>
                  <a:cubicBezTo>
                    <a:pt x="231" y="107"/>
                    <a:pt x="240" y="155"/>
                    <a:pt x="208" y="175"/>
                  </a:cubicBezTo>
                  <a:cubicBezTo>
                    <a:pt x="194" y="184"/>
                    <a:pt x="160" y="191"/>
                    <a:pt x="160" y="191"/>
                  </a:cubicBezTo>
                  <a:cubicBezTo>
                    <a:pt x="88" y="173"/>
                    <a:pt x="103" y="196"/>
                    <a:pt x="88" y="151"/>
                  </a:cubicBezTo>
                  <a:cubicBezTo>
                    <a:pt x="134" y="97"/>
                    <a:pt x="157" y="70"/>
                    <a:pt x="232" y="95"/>
                  </a:cubicBezTo>
                  <a:cubicBezTo>
                    <a:pt x="268" y="149"/>
                    <a:pt x="281" y="241"/>
                    <a:pt x="224" y="279"/>
                  </a:cubicBezTo>
                  <a:cubicBezTo>
                    <a:pt x="215" y="307"/>
                    <a:pt x="224" y="367"/>
                    <a:pt x="224" y="367"/>
                  </a:cubicBezTo>
                </a:path>
              </a:pathLst>
            </a:custGeom>
            <a:noFill/>
            <a:ln w="38100" cmpd="sng">
              <a:solidFill>
                <a:srgbClr val="006600"/>
              </a:solidFill>
              <a:round/>
              <a:headEnd type="none" w="med" len="med"/>
              <a:tailEnd type="triangle" w="med" len="med"/>
            </a:ln>
            <a:effectLst/>
          </p:spPr>
          <p:txBody>
            <a:bodyPr/>
            <a:lstStyle/>
            <a:p>
              <a:endParaRPr lang="en-US"/>
            </a:p>
          </p:txBody>
        </p:sp>
        <p:sp>
          <p:nvSpPr>
            <p:cNvPr id="455692" name="Line 12"/>
            <p:cNvSpPr>
              <a:spLocks noChangeShapeType="1"/>
            </p:cNvSpPr>
            <p:nvPr/>
          </p:nvSpPr>
          <p:spPr bwMode="auto">
            <a:xfrm>
              <a:off x="1409" y="3649"/>
              <a:ext cx="736" cy="0"/>
            </a:xfrm>
            <a:prstGeom prst="line">
              <a:avLst/>
            </a:prstGeom>
            <a:noFill/>
            <a:ln w="38100">
              <a:solidFill>
                <a:srgbClr val="006600"/>
              </a:solidFill>
              <a:round/>
              <a:headEnd/>
              <a:tailEnd/>
            </a:ln>
            <a:effectLst/>
          </p:spPr>
          <p:txBody>
            <a:bodyPr/>
            <a:lstStyle/>
            <a:p>
              <a:endParaRPr lang="en-US"/>
            </a:p>
          </p:txBody>
        </p:sp>
      </p:grpSp>
      <p:sp>
        <p:nvSpPr>
          <p:cNvPr id="455693" name="Oval 13"/>
          <p:cNvSpPr>
            <a:spLocks noChangeArrowheads="1"/>
          </p:cNvSpPr>
          <p:nvPr/>
        </p:nvSpPr>
        <p:spPr bwMode="auto">
          <a:xfrm>
            <a:off x="2208213" y="2476500"/>
            <a:ext cx="215900" cy="211138"/>
          </a:xfrm>
          <a:prstGeom prst="ellipse">
            <a:avLst/>
          </a:prstGeom>
          <a:solidFill>
            <a:srgbClr val="FF6600"/>
          </a:solidFill>
          <a:ln w="12700">
            <a:noFill/>
            <a:round/>
            <a:headEnd/>
            <a:tailEnd/>
          </a:ln>
          <a:effectLst/>
        </p:spPr>
        <p:txBody>
          <a:bodyPr wrap="none" anchor="ctr"/>
          <a:lstStyle/>
          <a:p>
            <a:endParaRPr lang="en-US"/>
          </a:p>
        </p:txBody>
      </p:sp>
      <p:sp>
        <p:nvSpPr>
          <p:cNvPr id="455694" name="Oval 14"/>
          <p:cNvSpPr>
            <a:spLocks noChangeArrowheads="1"/>
          </p:cNvSpPr>
          <p:nvPr/>
        </p:nvSpPr>
        <p:spPr bwMode="auto">
          <a:xfrm>
            <a:off x="2208213" y="3275013"/>
            <a:ext cx="215900" cy="209550"/>
          </a:xfrm>
          <a:prstGeom prst="ellipse">
            <a:avLst/>
          </a:prstGeom>
          <a:solidFill>
            <a:srgbClr val="FF6600"/>
          </a:solidFill>
          <a:ln w="12700">
            <a:noFill/>
            <a:round/>
            <a:headEnd/>
            <a:tailEnd/>
          </a:ln>
          <a:effectLst/>
        </p:spPr>
        <p:txBody>
          <a:bodyPr wrap="none" anchor="ctr"/>
          <a:lstStyle/>
          <a:p>
            <a:endParaRPr lang="en-US"/>
          </a:p>
        </p:txBody>
      </p:sp>
      <p:sp>
        <p:nvSpPr>
          <p:cNvPr id="455695" name="Line 15"/>
          <p:cNvSpPr>
            <a:spLocks noChangeShapeType="1"/>
          </p:cNvSpPr>
          <p:nvPr/>
        </p:nvSpPr>
        <p:spPr bwMode="auto">
          <a:xfrm flipH="1">
            <a:off x="2424113" y="2190750"/>
            <a:ext cx="295275" cy="334963"/>
          </a:xfrm>
          <a:prstGeom prst="line">
            <a:avLst/>
          </a:prstGeom>
          <a:noFill/>
          <a:ln w="19050">
            <a:solidFill>
              <a:schemeClr val="tx1"/>
            </a:solidFill>
            <a:round/>
            <a:headEnd/>
            <a:tailEnd type="triangle" w="med" len="med"/>
          </a:ln>
          <a:effectLst/>
        </p:spPr>
        <p:txBody>
          <a:bodyPr/>
          <a:lstStyle/>
          <a:p>
            <a:endParaRPr lang="en-US"/>
          </a:p>
        </p:txBody>
      </p:sp>
      <p:sp>
        <p:nvSpPr>
          <p:cNvPr id="455696" name="Line 16"/>
          <p:cNvSpPr>
            <a:spLocks noChangeShapeType="1"/>
          </p:cNvSpPr>
          <p:nvPr/>
        </p:nvSpPr>
        <p:spPr bwMode="auto">
          <a:xfrm flipH="1">
            <a:off x="2351088" y="2190750"/>
            <a:ext cx="454025" cy="966788"/>
          </a:xfrm>
          <a:prstGeom prst="line">
            <a:avLst/>
          </a:prstGeom>
          <a:noFill/>
          <a:ln w="19050">
            <a:solidFill>
              <a:schemeClr val="tx1"/>
            </a:solidFill>
            <a:round/>
            <a:headEnd/>
            <a:tailEnd type="triangle" w="med" len="med"/>
          </a:ln>
          <a:effectLst/>
        </p:spPr>
        <p:txBody>
          <a:bodyPr/>
          <a:lstStyle/>
          <a:p>
            <a:endParaRPr lang="en-US"/>
          </a:p>
        </p:txBody>
      </p:sp>
      <p:sp>
        <p:nvSpPr>
          <p:cNvPr id="455697" name="AutoShape 17"/>
          <p:cNvSpPr>
            <a:spLocks noChangeArrowheads="1"/>
          </p:cNvSpPr>
          <p:nvPr/>
        </p:nvSpPr>
        <p:spPr bwMode="auto">
          <a:xfrm rot="5400000">
            <a:off x="3921918" y="1948657"/>
            <a:ext cx="665163" cy="1365250"/>
          </a:xfrm>
          <a:prstGeom prst="can">
            <a:avLst>
              <a:gd name="adj" fmla="val 51313"/>
            </a:avLst>
          </a:prstGeom>
          <a:noFill/>
          <a:ln w="12700">
            <a:solidFill>
              <a:srgbClr val="000000"/>
            </a:solidFill>
            <a:round/>
            <a:headEnd/>
            <a:tailEnd/>
          </a:ln>
          <a:effectLst/>
        </p:spPr>
        <p:txBody>
          <a:bodyPr rot="10800000" vert="eaVert" wrap="none" anchor="ctr"/>
          <a:lstStyle/>
          <a:p>
            <a:pPr algn="ctr" eaLnBrk="0" hangingPunct="0"/>
            <a:endParaRPr lang="en-US" sz="2800">
              <a:solidFill>
                <a:srgbClr val="000000"/>
              </a:solidFill>
            </a:endParaRPr>
          </a:p>
        </p:txBody>
      </p:sp>
      <p:sp>
        <p:nvSpPr>
          <p:cNvPr id="455700" name="Text Box 20"/>
          <p:cNvSpPr txBox="1">
            <a:spLocks noChangeArrowheads="1"/>
          </p:cNvSpPr>
          <p:nvPr/>
        </p:nvSpPr>
        <p:spPr bwMode="auto">
          <a:xfrm>
            <a:off x="593725" y="1143000"/>
            <a:ext cx="5807075" cy="519113"/>
          </a:xfrm>
          <a:prstGeom prst="rect">
            <a:avLst/>
          </a:prstGeom>
          <a:noFill/>
          <a:ln w="9525">
            <a:noFill/>
            <a:miter lim="800000"/>
            <a:headEnd/>
            <a:tailEnd/>
          </a:ln>
          <a:effectLst/>
        </p:spPr>
        <p:txBody>
          <a:bodyPr wrap="none">
            <a:spAutoFit/>
          </a:bodyPr>
          <a:lstStyle/>
          <a:p>
            <a:r>
              <a:rPr lang="en-US" sz="2800" b="0"/>
              <a:t>Are we sensitive to deconfinement?</a:t>
            </a:r>
          </a:p>
        </p:txBody>
      </p:sp>
      <p:sp>
        <p:nvSpPr>
          <p:cNvPr id="455702" name="Text Box 22"/>
          <p:cNvSpPr txBox="1">
            <a:spLocks noChangeArrowheads="1"/>
          </p:cNvSpPr>
          <p:nvPr/>
        </p:nvSpPr>
        <p:spPr bwMode="auto">
          <a:xfrm>
            <a:off x="593725" y="4495800"/>
            <a:ext cx="8321675" cy="2308324"/>
          </a:xfrm>
          <a:prstGeom prst="rect">
            <a:avLst/>
          </a:prstGeom>
          <a:solidFill>
            <a:schemeClr val="bg1"/>
          </a:solidFill>
          <a:ln w="9525">
            <a:noFill/>
            <a:miter lim="800000"/>
            <a:headEnd/>
            <a:tailEnd/>
          </a:ln>
          <a:effectLst/>
        </p:spPr>
        <p:txBody>
          <a:bodyPr>
            <a:spAutoFit/>
          </a:bodyPr>
          <a:lstStyle/>
          <a:p>
            <a:pPr algn="ctr"/>
            <a:r>
              <a:rPr lang="en-US" sz="2400" b="0" u="sng" dirty="0">
                <a:solidFill>
                  <a:schemeClr val="accent2"/>
                </a:solidFill>
              </a:rPr>
              <a:t>Not really !</a:t>
            </a:r>
          </a:p>
          <a:p>
            <a:pPr algn="ctr"/>
            <a:r>
              <a:rPr lang="en-US" sz="2400" b="0" dirty="0"/>
              <a:t>If the coherent energy loss scale is large, then we probe short distances and would “see” the color charges inside hadrons anyway (like in DIS).  </a:t>
            </a:r>
          </a:p>
          <a:p>
            <a:pPr algn="ctr"/>
            <a:r>
              <a:rPr lang="en-US" sz="2400" b="0" dirty="0"/>
              <a:t>Only if the energy loss scale is small would we be sensitive, but this does not seem to be our regime.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5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70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fld id="{4365D618-D065-4135-AD06-0DDDD2192E82}" type="slidenum">
              <a:rPr lang="en-US" smtClean="0"/>
              <a:pPr/>
              <a:t>36</a:t>
            </a:fld>
            <a:endParaRPr lang="en-US"/>
          </a:p>
        </p:txBody>
      </p:sp>
      <p:pic>
        <p:nvPicPr>
          <p:cNvPr id="4" name="Picture 3"/>
          <p:cNvPicPr>
            <a:picLocks noChangeAspect="1"/>
          </p:cNvPicPr>
          <p:nvPr/>
        </p:nvPicPr>
        <p:blipFill>
          <a:blip r:embed="rId2"/>
          <a:stretch>
            <a:fillRect/>
          </a:stretch>
        </p:blipFill>
        <p:spPr>
          <a:xfrm>
            <a:off x="14438" y="0"/>
            <a:ext cx="9093942" cy="6781800"/>
          </a:xfrm>
          <a:prstGeom prst="rect">
            <a:avLst/>
          </a:prstGeom>
        </p:spPr>
      </p:pic>
    </p:spTree>
    <p:extLst>
      <p:ext uri="{BB962C8B-B14F-4D97-AF65-F5344CB8AC3E}">
        <p14:creationId xmlns:p14="http://schemas.microsoft.com/office/powerpoint/2010/main" val="1540217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D2EE13E-175B-46ED-911B-514F7D1D6546}" type="slidenum">
              <a:rPr lang="en-US" smtClean="0"/>
              <a:pPr/>
              <a:t>37</a:t>
            </a:fld>
            <a:endParaRPr lang="en-US"/>
          </a:p>
        </p:txBody>
      </p:sp>
      <p:sp>
        <p:nvSpPr>
          <p:cNvPr id="13" name="Title 1"/>
          <p:cNvSpPr>
            <a:spLocks noGrp="1"/>
          </p:cNvSpPr>
          <p:nvPr>
            <p:ph type="title"/>
          </p:nvPr>
        </p:nvSpPr>
        <p:spPr>
          <a:xfrm>
            <a:off x="457200" y="-228600"/>
            <a:ext cx="8229600" cy="1143000"/>
          </a:xfrm>
        </p:spPr>
        <p:txBody>
          <a:bodyPr>
            <a:normAutofit/>
          </a:bodyPr>
          <a:lstStyle/>
          <a:p>
            <a:r>
              <a:rPr lang="en-US" sz="3200" u="sng" dirty="0">
                <a:solidFill>
                  <a:schemeClr val="tx1"/>
                </a:solidFill>
              </a:rPr>
              <a:t>A New Detector at RHIC</a:t>
            </a:r>
          </a:p>
        </p:txBody>
      </p:sp>
      <p:sp>
        <p:nvSpPr>
          <p:cNvPr id="15" name="TextBox 14"/>
          <p:cNvSpPr txBox="1"/>
          <p:nvPr/>
        </p:nvSpPr>
        <p:spPr>
          <a:xfrm>
            <a:off x="338488" y="5181600"/>
            <a:ext cx="8333756" cy="1600438"/>
          </a:xfrm>
          <a:prstGeom prst="rect">
            <a:avLst/>
          </a:prstGeom>
          <a:noFill/>
        </p:spPr>
        <p:txBody>
          <a:bodyPr wrap="none" rtlCol="0">
            <a:spAutoFit/>
          </a:bodyPr>
          <a:lstStyle/>
          <a:p>
            <a:pPr algn="ctr"/>
            <a:r>
              <a:rPr lang="en-US" sz="2800" b="0" dirty="0"/>
              <a:t>High data acquisition rate capability,  15 kHz</a:t>
            </a:r>
          </a:p>
          <a:p>
            <a:pPr algn="ctr"/>
            <a:endParaRPr lang="en-US" sz="1400" b="0" dirty="0"/>
          </a:p>
          <a:p>
            <a:pPr algn="ctr"/>
            <a:r>
              <a:rPr lang="en-US" sz="2800" b="0" dirty="0"/>
              <a:t>Sampling 0.6 trillion </a:t>
            </a:r>
            <a:r>
              <a:rPr lang="en-US" sz="2800" b="0" dirty="0" err="1"/>
              <a:t>Au+Au</a:t>
            </a:r>
            <a:r>
              <a:rPr lang="en-US" sz="2800" b="0" dirty="0"/>
              <a:t> interactions in one-year</a:t>
            </a:r>
          </a:p>
          <a:p>
            <a:pPr algn="ctr"/>
            <a:r>
              <a:rPr lang="en-US" sz="2800" b="0" dirty="0"/>
              <a:t>Maximizing efficiency of RHIC running </a:t>
            </a:r>
          </a:p>
        </p:txBody>
      </p:sp>
      <p:pic>
        <p:nvPicPr>
          <p:cNvPr id="74753" name="Picture 1" descr="C:\Users\nagle\Desktop\OverAllPicture_coloredit.png"/>
          <p:cNvPicPr>
            <a:picLocks noChangeAspect="1" noChangeArrowheads="1"/>
          </p:cNvPicPr>
          <p:nvPr/>
        </p:nvPicPr>
        <p:blipFill>
          <a:blip r:embed="rId2" cstate="print"/>
          <a:srcRect l="18333" t="22503" r="26667" b="12488"/>
          <a:stretch>
            <a:fillRect/>
          </a:stretch>
        </p:blipFill>
        <p:spPr bwMode="auto">
          <a:xfrm>
            <a:off x="152400" y="819805"/>
            <a:ext cx="6096000" cy="4283676"/>
          </a:xfrm>
          <a:prstGeom prst="rect">
            <a:avLst/>
          </a:prstGeom>
          <a:noFill/>
        </p:spPr>
      </p:pic>
      <p:sp>
        <p:nvSpPr>
          <p:cNvPr id="14" name="TextBox 13"/>
          <p:cNvSpPr txBox="1"/>
          <p:nvPr/>
        </p:nvSpPr>
        <p:spPr>
          <a:xfrm>
            <a:off x="6248400" y="762000"/>
            <a:ext cx="3048000" cy="4031873"/>
          </a:xfrm>
          <a:prstGeom prst="rect">
            <a:avLst/>
          </a:prstGeom>
          <a:noFill/>
        </p:spPr>
        <p:txBody>
          <a:bodyPr wrap="square" rtlCol="0">
            <a:spAutoFit/>
          </a:bodyPr>
          <a:lstStyle/>
          <a:p>
            <a:pPr algn="ctr"/>
            <a:r>
              <a:rPr lang="en-US" sz="2400" b="0" dirty="0" err="1"/>
              <a:t>BaBar</a:t>
            </a:r>
            <a:r>
              <a:rPr lang="en-US" sz="2400" b="0" dirty="0"/>
              <a:t> Magnet 1.5 T</a:t>
            </a:r>
          </a:p>
          <a:p>
            <a:pPr algn="ctr"/>
            <a:endParaRPr lang="en-US" sz="1600" b="0" dirty="0"/>
          </a:p>
          <a:p>
            <a:pPr algn="ctr"/>
            <a:r>
              <a:rPr lang="en-US" sz="2400" b="0" dirty="0"/>
              <a:t>Coverage |</a:t>
            </a:r>
            <a:r>
              <a:rPr lang="en-US" sz="2400" b="0" dirty="0">
                <a:latin typeface="Symbol" pitchFamily="18" charset="2"/>
              </a:rPr>
              <a:t>h</a:t>
            </a:r>
            <a:r>
              <a:rPr lang="en-US" sz="2400" b="0" dirty="0"/>
              <a:t>| &lt; 1.1</a:t>
            </a:r>
          </a:p>
          <a:p>
            <a:pPr algn="ctr"/>
            <a:endParaRPr lang="en-US" sz="1600" b="0" dirty="0"/>
          </a:p>
          <a:p>
            <a:pPr algn="ctr"/>
            <a:r>
              <a:rPr lang="en-US" sz="2400" b="0" dirty="0"/>
              <a:t>All silicon tracking</a:t>
            </a:r>
          </a:p>
          <a:p>
            <a:pPr algn="ctr"/>
            <a:r>
              <a:rPr lang="en-US" sz="2400" b="0" dirty="0"/>
              <a:t>Heavy flavor tagging</a:t>
            </a:r>
          </a:p>
          <a:p>
            <a:pPr algn="ctr"/>
            <a:endParaRPr lang="en-US" sz="1600" b="0" dirty="0"/>
          </a:p>
          <a:p>
            <a:pPr algn="ctr"/>
            <a:r>
              <a:rPr lang="en-US" sz="2400" b="0" dirty="0"/>
              <a:t>Electromagnetic</a:t>
            </a:r>
          </a:p>
          <a:p>
            <a:pPr algn="ctr"/>
            <a:r>
              <a:rPr lang="en-US" sz="2400" b="0" dirty="0"/>
              <a:t>Calorimeter</a:t>
            </a:r>
          </a:p>
          <a:p>
            <a:pPr algn="ctr"/>
            <a:endParaRPr lang="en-US" sz="1600" b="0" dirty="0"/>
          </a:p>
          <a:p>
            <a:pPr algn="ctr"/>
            <a:r>
              <a:rPr lang="en-US" sz="2400" b="0" dirty="0" err="1"/>
              <a:t>Hadronic</a:t>
            </a:r>
            <a:r>
              <a:rPr lang="en-US" sz="2400" b="0" dirty="0"/>
              <a:t> Calorimeter</a:t>
            </a:r>
          </a:p>
        </p:txBody>
      </p:sp>
      <p:cxnSp>
        <p:nvCxnSpPr>
          <p:cNvPr id="19" name="Straight Arrow Connector 18"/>
          <p:cNvCxnSpPr/>
          <p:nvPr/>
        </p:nvCxnSpPr>
        <p:spPr>
          <a:xfrm rot="10800000" flipV="1">
            <a:off x="3886200" y="2191403"/>
            <a:ext cx="2590800" cy="3810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flipV="1">
            <a:off x="4343400" y="972205"/>
            <a:ext cx="21336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4572000" y="2877205"/>
            <a:ext cx="2133600" cy="30479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4495800" y="3410605"/>
            <a:ext cx="1828802" cy="7620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81000" y="838200"/>
            <a:ext cx="609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schemeClr val="tx1"/>
              </a:solidFill>
            </a:endParaRPr>
          </a:p>
        </p:txBody>
      </p:sp>
      <p:pic>
        <p:nvPicPr>
          <p:cNvPr id="17" name="Picture 16" descr="sPHENIX_front.jpg"/>
          <p:cNvPicPr>
            <a:picLocks noChangeAspect="1"/>
          </p:cNvPicPr>
          <p:nvPr/>
        </p:nvPicPr>
        <p:blipFill>
          <a:blip r:embed="rId3" cstate="print"/>
          <a:stretch>
            <a:fillRect/>
          </a:stretch>
        </p:blipFill>
        <p:spPr>
          <a:xfrm>
            <a:off x="228600" y="819805"/>
            <a:ext cx="1815448" cy="551795"/>
          </a:xfrm>
          <a:prstGeom prst="rect">
            <a:avLst/>
          </a:prstGeom>
        </p:spPr>
      </p:pic>
    </p:spTree>
    <p:extLst>
      <p:ext uri="{BB962C8B-B14F-4D97-AF65-F5344CB8AC3E}">
        <p14:creationId xmlns:p14="http://schemas.microsoft.com/office/powerpoint/2010/main" val="360132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609600" y="662835"/>
            <a:ext cx="7696200" cy="520456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7D2EE13E-175B-46ED-911B-514F7D1D6546}" type="slidenum">
              <a:rPr lang="en-US" smtClean="0"/>
              <a:pPr/>
              <a:t>38</a:t>
            </a:fld>
            <a:endParaRPr lang="en-US"/>
          </a:p>
        </p:txBody>
      </p:sp>
      <p:pic>
        <p:nvPicPr>
          <p:cNvPr id="36865" name="Picture 1"/>
          <p:cNvPicPr>
            <a:picLocks noChangeAspect="1" noChangeArrowheads="1"/>
          </p:cNvPicPr>
          <p:nvPr/>
        </p:nvPicPr>
        <p:blipFill>
          <a:blip r:embed="rId3" cstate="print"/>
          <a:srcRect/>
          <a:stretch>
            <a:fillRect/>
          </a:stretch>
        </p:blipFill>
        <p:spPr bwMode="auto">
          <a:xfrm>
            <a:off x="837179" y="685800"/>
            <a:ext cx="7316221" cy="5145454"/>
          </a:xfrm>
          <a:prstGeom prst="rect">
            <a:avLst/>
          </a:prstGeom>
          <a:noFill/>
          <a:ln w="9525">
            <a:noFill/>
            <a:miter lim="800000"/>
            <a:headEnd/>
            <a:tailEnd/>
          </a:ln>
        </p:spPr>
      </p:pic>
      <p:sp>
        <p:nvSpPr>
          <p:cNvPr id="7" name="Rectangle 6"/>
          <p:cNvSpPr/>
          <p:nvPr/>
        </p:nvSpPr>
        <p:spPr>
          <a:xfrm>
            <a:off x="228600" y="5410200"/>
            <a:ext cx="3810000" cy="1200329"/>
          </a:xfrm>
          <a:prstGeom prst="rect">
            <a:avLst/>
          </a:prstGeom>
          <a:solidFill>
            <a:srgbClr val="FF0000"/>
          </a:solidFill>
        </p:spPr>
        <p:txBody>
          <a:bodyPr wrap="square">
            <a:spAutoFit/>
          </a:bodyPr>
          <a:lstStyle/>
          <a:p>
            <a:pPr algn="ctr"/>
            <a:r>
              <a:rPr lang="en-US" sz="2400" dirty="0">
                <a:solidFill>
                  <a:schemeClr val="bg1"/>
                </a:solidFill>
              </a:rPr>
              <a:t>Jet probe precision data</a:t>
            </a:r>
          </a:p>
          <a:p>
            <a:pPr algn="ctr"/>
            <a:r>
              <a:rPr lang="en-US" sz="2400" dirty="0">
                <a:solidFill>
                  <a:schemeClr val="bg1"/>
                </a:solidFill>
              </a:rPr>
              <a:t>RHIC – 2021-2022</a:t>
            </a:r>
          </a:p>
          <a:p>
            <a:pPr algn="ctr"/>
            <a:r>
              <a:rPr lang="en-US" sz="2400" dirty="0">
                <a:solidFill>
                  <a:schemeClr val="bg1"/>
                </a:solidFill>
              </a:rPr>
              <a:t>LHC – 2020-2023</a:t>
            </a:r>
          </a:p>
        </p:txBody>
      </p:sp>
      <p:sp>
        <p:nvSpPr>
          <p:cNvPr id="8" name="Title 1"/>
          <p:cNvSpPr>
            <a:spLocks noGrp="1"/>
          </p:cNvSpPr>
          <p:nvPr>
            <p:ph type="title"/>
          </p:nvPr>
        </p:nvSpPr>
        <p:spPr>
          <a:xfrm>
            <a:off x="457200" y="-228600"/>
            <a:ext cx="8229600" cy="1143000"/>
          </a:xfrm>
        </p:spPr>
        <p:txBody>
          <a:bodyPr>
            <a:normAutofit/>
          </a:bodyPr>
          <a:lstStyle/>
          <a:p>
            <a:r>
              <a:rPr lang="en-US" sz="2800" u="sng" dirty="0">
                <a:solidFill>
                  <a:schemeClr val="tx1"/>
                </a:solidFill>
              </a:rPr>
              <a:t>Precision Imaging of QGP Over Key Kinematics</a:t>
            </a:r>
          </a:p>
        </p:txBody>
      </p:sp>
    </p:spTree>
    <p:extLst>
      <p:ext uri="{BB962C8B-B14F-4D97-AF65-F5344CB8AC3E}">
        <p14:creationId xmlns:p14="http://schemas.microsoft.com/office/powerpoint/2010/main" val="62541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865"/>
                                        </p:tgtEl>
                                        <p:attrNameLst>
                                          <p:attrName>style.visibility</p:attrName>
                                        </p:attrNameLst>
                                      </p:cBhvr>
                                      <p:to>
                                        <p:strVal val="visible"/>
                                      </p:to>
                                    </p:set>
                                    <p:animEffect transition="in" filter="wipe(left)">
                                      <p:cBhvr>
                                        <p:cTn id="7" dur="1000"/>
                                        <p:tgtEl>
                                          <p:spTgt spid="36865"/>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D406998F-DE0D-48D2-A044-C79E64CA2AC0}" type="slidenum">
              <a:rPr lang="en-US"/>
              <a:pPr/>
              <a:t>39</a:t>
            </a:fld>
            <a:endParaRPr lang="en-US"/>
          </a:p>
        </p:txBody>
      </p:sp>
      <p:sp>
        <p:nvSpPr>
          <p:cNvPr id="67588"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r>
              <a:rPr lang="en-US" sz="6600" b="0">
                <a:solidFill>
                  <a:schemeClr val="bg1"/>
                </a:solidFill>
              </a:rPr>
              <a:t>The Future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7757" y="101025"/>
            <a:ext cx="8820043" cy="584775"/>
          </a:xfrm>
          <a:prstGeom prst="rect">
            <a:avLst/>
          </a:prstGeom>
          <a:noFill/>
        </p:spPr>
        <p:txBody>
          <a:bodyPr wrap="none" rtlCol="0">
            <a:spAutoFit/>
          </a:bodyPr>
          <a:lstStyle/>
          <a:p>
            <a:r>
              <a:rPr lang="en-US" sz="3200" b="0" u="sng" dirty="0" err="1"/>
              <a:t>Glauber</a:t>
            </a:r>
            <a:r>
              <a:rPr lang="en-US" sz="3200" b="0" u="sng" dirty="0"/>
              <a:t> +</a:t>
            </a:r>
            <a:r>
              <a:rPr lang="en-US" sz="3200" b="0" u="sng" dirty="0" err="1"/>
              <a:t>Hydrodynamics+Cascade</a:t>
            </a:r>
            <a:r>
              <a:rPr lang="en-US" sz="3200" b="0" u="sng" dirty="0"/>
              <a:t> Predictions</a:t>
            </a:r>
          </a:p>
        </p:txBody>
      </p:sp>
      <p:sp>
        <p:nvSpPr>
          <p:cNvPr id="5" name="Rectangle 4"/>
          <p:cNvSpPr/>
          <p:nvPr/>
        </p:nvSpPr>
        <p:spPr>
          <a:xfrm>
            <a:off x="76200" y="6516469"/>
            <a:ext cx="9448800" cy="646331"/>
          </a:xfrm>
          <a:prstGeom prst="rect">
            <a:avLst/>
          </a:prstGeom>
        </p:spPr>
        <p:txBody>
          <a:bodyPr wrap="square">
            <a:spAutoFit/>
          </a:bodyPr>
          <a:lstStyle/>
          <a:p>
            <a:r>
              <a:rPr lang="en-US" dirty="0" err="1">
                <a:solidFill>
                  <a:schemeClr val="bg1"/>
                </a:solidFill>
              </a:rPr>
              <a:t>Romatschke</a:t>
            </a:r>
            <a:r>
              <a:rPr lang="en-US" dirty="0">
                <a:solidFill>
                  <a:schemeClr val="bg1"/>
                </a:solidFill>
              </a:rPr>
              <a:t>, Nagle et al. , http://journals.aps.org/prl/abstract/10.1103/PhysRevLett.113.112301</a:t>
            </a:r>
          </a:p>
          <a:p>
            <a:r>
              <a:rPr lang="en-US" dirty="0">
                <a:solidFill>
                  <a:schemeClr val="bg1"/>
                </a:solidFill>
              </a:rPr>
              <a:t> </a:t>
            </a:r>
          </a:p>
        </p:txBody>
      </p:sp>
      <p:sp>
        <p:nvSpPr>
          <p:cNvPr id="6" name="Slide Number Placeholder 5"/>
          <p:cNvSpPr>
            <a:spLocks noGrp="1"/>
          </p:cNvSpPr>
          <p:nvPr>
            <p:ph type="sldNum" sz="quarter" idx="12"/>
          </p:nvPr>
        </p:nvSpPr>
        <p:spPr/>
        <p:txBody>
          <a:bodyPr/>
          <a:lstStyle/>
          <a:p>
            <a:fld id="{D23D7F4A-5900-41CB-B165-8E91248E228B}" type="slidenum">
              <a:rPr lang="en-US" smtClean="0"/>
              <a:pPr/>
              <a:t>4</a:t>
            </a:fld>
            <a:endParaRPr lang="en-US"/>
          </a:p>
        </p:txBody>
      </p:sp>
      <p:pic>
        <p:nvPicPr>
          <p:cNvPr id="7" name="図 8"/>
          <p:cNvPicPr>
            <a:picLocks noChangeAspect="1"/>
          </p:cNvPicPr>
          <p:nvPr/>
        </p:nvPicPr>
        <p:blipFill rotWithShape="1">
          <a:blip r:embed="rId2" cstate="print"/>
          <a:srcRect l="29809" t="9860" r="5000" b="2915"/>
          <a:stretch/>
        </p:blipFill>
        <p:spPr>
          <a:xfrm>
            <a:off x="228600" y="762000"/>
            <a:ext cx="6019800" cy="5691742"/>
          </a:xfrm>
          <a:prstGeom prst="rect">
            <a:avLst/>
          </a:prstGeom>
        </p:spPr>
      </p:pic>
      <p:pic>
        <p:nvPicPr>
          <p:cNvPr id="8" name="Picture 1"/>
          <p:cNvPicPr>
            <a:picLocks noChangeAspect="1" noChangeArrowheads="1"/>
          </p:cNvPicPr>
          <p:nvPr/>
        </p:nvPicPr>
        <p:blipFill>
          <a:blip r:embed="rId3" cstate="print">
            <a:grayscl/>
          </a:blip>
          <a:srcRect t="40829"/>
          <a:stretch>
            <a:fillRect/>
          </a:stretch>
        </p:blipFill>
        <p:spPr bwMode="auto">
          <a:xfrm rot="16200000">
            <a:off x="4737075" y="2349525"/>
            <a:ext cx="5715000" cy="2539950"/>
          </a:xfrm>
          <a:prstGeom prst="rect">
            <a:avLst/>
          </a:prstGeom>
          <a:noFill/>
          <a:ln w="9525">
            <a:noFill/>
            <a:miter lim="800000"/>
            <a:headEnd/>
            <a:tailEnd/>
          </a:ln>
        </p:spPr>
      </p:pic>
      <p:pic>
        <p:nvPicPr>
          <p:cNvPr id="9" name="Picture 1"/>
          <p:cNvPicPr>
            <a:picLocks noChangeAspect="1" noChangeArrowheads="1"/>
          </p:cNvPicPr>
          <p:nvPr/>
        </p:nvPicPr>
        <p:blipFill>
          <a:blip r:embed="rId3" cstate="print">
            <a:duotone>
              <a:schemeClr val="accent1">
                <a:shade val="45000"/>
                <a:satMod val="135000"/>
              </a:schemeClr>
              <a:prstClr val="white"/>
            </a:duotone>
          </a:blip>
          <a:srcRect l="38666" t="40829" r="30667"/>
          <a:stretch>
            <a:fillRect/>
          </a:stretch>
        </p:blipFill>
        <p:spPr bwMode="auto">
          <a:xfrm rot="16200000">
            <a:off x="6718275" y="2120925"/>
            <a:ext cx="1752600" cy="2539950"/>
          </a:xfrm>
          <a:prstGeom prst="rect">
            <a:avLst/>
          </a:prstGeom>
          <a:noFill/>
          <a:ln w="9525">
            <a:noFill/>
            <a:miter lim="800000"/>
            <a:headEnd/>
            <a:tailEnd/>
          </a:ln>
        </p:spPr>
      </p:pic>
      <p:pic>
        <p:nvPicPr>
          <p:cNvPr id="10" name="Picture 1"/>
          <p:cNvPicPr>
            <a:picLocks noChangeAspect="1" noChangeArrowheads="1"/>
          </p:cNvPicPr>
          <p:nvPr/>
        </p:nvPicPr>
        <p:blipFill>
          <a:blip r:embed="rId3" cstate="print">
            <a:duotone>
              <a:schemeClr val="accent2">
                <a:shade val="45000"/>
                <a:satMod val="135000"/>
              </a:schemeClr>
              <a:prstClr val="white"/>
            </a:duotone>
          </a:blip>
          <a:srcRect l="68000" t="40829" r="2667"/>
          <a:stretch>
            <a:fillRect/>
          </a:stretch>
        </p:blipFill>
        <p:spPr bwMode="auto">
          <a:xfrm rot="16200000">
            <a:off x="6756375" y="482625"/>
            <a:ext cx="1676400" cy="2539950"/>
          </a:xfrm>
          <a:prstGeom prst="rect">
            <a:avLst/>
          </a:prstGeom>
          <a:noFill/>
          <a:ln w="9525">
            <a:noFill/>
            <a:miter lim="800000"/>
            <a:headEnd/>
            <a:tailEnd/>
          </a:ln>
        </p:spPr>
      </p:pic>
    </p:spTree>
    <p:extLst>
      <p:ext uri="{BB962C8B-B14F-4D97-AF65-F5344CB8AC3E}">
        <p14:creationId xmlns:p14="http://schemas.microsoft.com/office/powerpoint/2010/main" val="195174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BBD605-86EE-4DE6-BDAF-1DB5AA1DB5E8}" type="slidenum">
              <a:rPr lang="en-US" smtClean="0"/>
              <a:pPr/>
              <a:t>40</a:t>
            </a:fld>
            <a:endParaRPr lang="en-US"/>
          </a:p>
        </p:txBody>
      </p:sp>
      <p:pic>
        <p:nvPicPr>
          <p:cNvPr id="3" name="Picture 2"/>
          <p:cNvPicPr>
            <a:picLocks noChangeAspect="1"/>
          </p:cNvPicPr>
          <p:nvPr/>
        </p:nvPicPr>
        <p:blipFill>
          <a:blip r:embed="rId2"/>
          <a:stretch>
            <a:fillRect/>
          </a:stretch>
        </p:blipFill>
        <p:spPr>
          <a:xfrm>
            <a:off x="76200" y="76200"/>
            <a:ext cx="5334000" cy="6692458"/>
          </a:xfrm>
          <a:prstGeom prst="rect">
            <a:avLst/>
          </a:prstGeom>
        </p:spPr>
      </p:pic>
      <p:sp>
        <p:nvSpPr>
          <p:cNvPr id="4" name="Rectangle 3"/>
          <p:cNvSpPr/>
          <p:nvPr/>
        </p:nvSpPr>
        <p:spPr>
          <a:xfrm>
            <a:off x="1295400" y="6550223"/>
            <a:ext cx="7696200" cy="307777"/>
          </a:xfrm>
          <a:prstGeom prst="rect">
            <a:avLst/>
          </a:prstGeom>
        </p:spPr>
        <p:txBody>
          <a:bodyPr wrap="square">
            <a:spAutoFit/>
          </a:bodyPr>
          <a:lstStyle/>
          <a:p>
            <a:r>
              <a:rPr lang="en-US" dirty="0"/>
              <a:t>science.energy.gov/~/media/np/</a:t>
            </a:r>
            <a:r>
              <a:rPr lang="en-US" dirty="0" err="1"/>
              <a:t>nsac</a:t>
            </a:r>
            <a:r>
              <a:rPr lang="en-US" dirty="0"/>
              <a:t>/pdf/2015LRP/2015_LRPNS_091815.pdf</a:t>
            </a:r>
          </a:p>
        </p:txBody>
      </p:sp>
      <p:sp>
        <p:nvSpPr>
          <p:cNvPr id="5" name="TextBox 4"/>
          <p:cNvSpPr txBox="1"/>
          <p:nvPr/>
        </p:nvSpPr>
        <p:spPr>
          <a:xfrm>
            <a:off x="5334000" y="457200"/>
            <a:ext cx="3657599" cy="5693866"/>
          </a:xfrm>
          <a:prstGeom prst="rect">
            <a:avLst/>
          </a:prstGeom>
          <a:noFill/>
        </p:spPr>
        <p:txBody>
          <a:bodyPr wrap="square" rtlCol="0">
            <a:spAutoFit/>
          </a:bodyPr>
          <a:lstStyle/>
          <a:p>
            <a:pPr algn="ctr"/>
            <a:r>
              <a:rPr lang="en-US" sz="2800" b="0" dirty="0"/>
              <a:t>Well worth reading for young people…</a:t>
            </a:r>
          </a:p>
          <a:p>
            <a:pPr algn="ctr"/>
            <a:endParaRPr lang="en-US" sz="2800" b="0" dirty="0"/>
          </a:p>
          <a:p>
            <a:pPr algn="ctr"/>
            <a:r>
              <a:rPr lang="en-US" sz="2800" b="0" dirty="0"/>
              <a:t>A roadmap for the future.    Note that large $0.5 - $1.5B projects take 7-15 years at least.</a:t>
            </a:r>
          </a:p>
          <a:p>
            <a:pPr algn="ctr"/>
            <a:endParaRPr lang="en-US" sz="2800" b="0" dirty="0"/>
          </a:p>
          <a:p>
            <a:pPr algn="ctr"/>
            <a:r>
              <a:rPr lang="en-US" sz="2800" b="0" dirty="0"/>
              <a:t>Capitalize on key investments.</a:t>
            </a:r>
          </a:p>
          <a:p>
            <a:pPr algn="ctr"/>
            <a:endParaRPr lang="en-US" sz="2800" b="0" dirty="0"/>
          </a:p>
          <a:p>
            <a:pPr algn="ctr"/>
            <a:r>
              <a:rPr lang="en-US" sz="2800" b="0" dirty="0"/>
              <a:t>Future facilities.</a:t>
            </a:r>
          </a:p>
        </p:txBody>
      </p:sp>
    </p:spTree>
    <p:extLst>
      <p:ext uri="{BB962C8B-B14F-4D97-AF65-F5344CB8AC3E}">
        <p14:creationId xmlns:p14="http://schemas.microsoft.com/office/powerpoint/2010/main" val="11440289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BBD605-86EE-4DE6-BDAF-1DB5AA1DB5E8}" type="slidenum">
              <a:rPr lang="en-US" smtClean="0"/>
              <a:pPr/>
              <a:t>41</a:t>
            </a:fld>
            <a:endParaRPr lang="en-US"/>
          </a:p>
        </p:txBody>
      </p:sp>
      <p:pic>
        <p:nvPicPr>
          <p:cNvPr id="3" name="Picture 2"/>
          <p:cNvPicPr>
            <a:picLocks noChangeAspect="1"/>
          </p:cNvPicPr>
          <p:nvPr/>
        </p:nvPicPr>
        <p:blipFill>
          <a:blip r:embed="rId2"/>
          <a:stretch>
            <a:fillRect/>
          </a:stretch>
        </p:blipFill>
        <p:spPr>
          <a:xfrm>
            <a:off x="533400" y="651874"/>
            <a:ext cx="8229600" cy="6129926"/>
          </a:xfrm>
          <a:prstGeom prst="rect">
            <a:avLst/>
          </a:prstGeom>
          <a:ln>
            <a:solidFill>
              <a:schemeClr val="tx1"/>
            </a:solidFill>
          </a:ln>
        </p:spPr>
      </p:pic>
      <p:sp>
        <p:nvSpPr>
          <p:cNvPr id="4" name="TextBox 3"/>
          <p:cNvSpPr txBox="1"/>
          <p:nvPr/>
        </p:nvSpPr>
        <p:spPr>
          <a:xfrm>
            <a:off x="1600200" y="76200"/>
            <a:ext cx="6040180" cy="584775"/>
          </a:xfrm>
          <a:prstGeom prst="rect">
            <a:avLst/>
          </a:prstGeom>
          <a:noFill/>
        </p:spPr>
        <p:txBody>
          <a:bodyPr wrap="none" rtlCol="0">
            <a:spAutoFit/>
          </a:bodyPr>
          <a:lstStyle/>
          <a:p>
            <a:r>
              <a:rPr lang="en-US" sz="3200" b="0" u="sng" dirty="0"/>
              <a:t>DOE Shown Heavy Ion Timeline</a:t>
            </a:r>
          </a:p>
        </p:txBody>
      </p:sp>
    </p:spTree>
    <p:extLst>
      <p:ext uri="{BB962C8B-B14F-4D97-AF65-F5344CB8AC3E}">
        <p14:creationId xmlns:p14="http://schemas.microsoft.com/office/powerpoint/2010/main" val="1526638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42</a:t>
            </a:fld>
            <a:endParaRPr lang="en-US"/>
          </a:p>
        </p:txBody>
      </p:sp>
      <p:sp>
        <p:nvSpPr>
          <p:cNvPr id="5" name="TextBox 4"/>
          <p:cNvSpPr txBox="1"/>
          <p:nvPr/>
        </p:nvSpPr>
        <p:spPr>
          <a:xfrm>
            <a:off x="381000" y="457200"/>
            <a:ext cx="8305800" cy="2677656"/>
          </a:xfrm>
          <a:prstGeom prst="rect">
            <a:avLst/>
          </a:prstGeom>
          <a:noFill/>
        </p:spPr>
        <p:txBody>
          <a:bodyPr wrap="square" rtlCol="0">
            <a:spAutoFit/>
          </a:bodyPr>
          <a:lstStyle/>
          <a:p>
            <a:r>
              <a:rPr lang="en-US" sz="2800" b="0" dirty="0"/>
              <a:t>LHC Super-High Luminosity (statistics, statistics, statistics)</a:t>
            </a:r>
          </a:p>
          <a:p>
            <a:endParaRPr lang="en-US" sz="2800" b="0" dirty="0"/>
          </a:p>
          <a:p>
            <a:r>
              <a:rPr lang="en-US" sz="2800" b="0" dirty="0"/>
              <a:t>Major heavy ion related upgrades – ALICE will have enormous event samples for all soft </a:t>
            </a:r>
            <a:r>
              <a:rPr lang="en-US" sz="2800" b="0" dirty="0">
                <a:sym typeface="Wingdings" panose="05000000000000000000" pitchFamily="2" charset="2"/>
              </a:rPr>
              <a:t> hard observables</a:t>
            </a:r>
            <a:endParaRPr lang="en-US" sz="2800" b="0" dirty="0"/>
          </a:p>
        </p:txBody>
      </p:sp>
      <p:pic>
        <p:nvPicPr>
          <p:cNvPr id="917506" name="Picture 2" descr="http://images.slideplayer.com/33/10106508/slides/slide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849379"/>
            <a:ext cx="5344828" cy="4008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7489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D2EE13E-175B-46ED-911B-514F7D1D6546}" type="slidenum">
              <a:rPr lang="en-US" smtClean="0"/>
              <a:pPr/>
              <a:t>43</a:t>
            </a:fld>
            <a:endParaRPr lang="en-US"/>
          </a:p>
        </p:txBody>
      </p:sp>
      <p:pic>
        <p:nvPicPr>
          <p:cNvPr id="46081" name="Picture 1"/>
          <p:cNvPicPr>
            <a:picLocks noChangeAspect="1" noChangeArrowheads="1"/>
          </p:cNvPicPr>
          <p:nvPr/>
        </p:nvPicPr>
        <p:blipFill>
          <a:blip r:embed="rId2" cstate="print"/>
          <a:srcRect/>
          <a:stretch>
            <a:fillRect/>
          </a:stretch>
        </p:blipFill>
        <p:spPr bwMode="auto">
          <a:xfrm>
            <a:off x="147784" y="990600"/>
            <a:ext cx="5167776" cy="3048000"/>
          </a:xfrm>
          <a:prstGeom prst="rect">
            <a:avLst/>
          </a:prstGeom>
          <a:noFill/>
          <a:ln w="9525">
            <a:noFill/>
            <a:miter lim="800000"/>
            <a:headEnd/>
            <a:tailEnd/>
          </a:ln>
        </p:spPr>
      </p:pic>
      <p:sp>
        <p:nvSpPr>
          <p:cNvPr id="5" name="TextBox 4"/>
          <p:cNvSpPr txBox="1"/>
          <p:nvPr/>
        </p:nvSpPr>
        <p:spPr>
          <a:xfrm>
            <a:off x="1828800" y="76200"/>
            <a:ext cx="5674951" cy="584775"/>
          </a:xfrm>
          <a:prstGeom prst="rect">
            <a:avLst/>
          </a:prstGeom>
          <a:noFill/>
        </p:spPr>
        <p:txBody>
          <a:bodyPr wrap="none" rtlCol="0">
            <a:spAutoFit/>
          </a:bodyPr>
          <a:lstStyle/>
          <a:p>
            <a:r>
              <a:rPr lang="en-US" sz="3200" b="0" u="sng" dirty="0"/>
              <a:t>Beam Energy Scan – Phase II</a:t>
            </a:r>
          </a:p>
        </p:txBody>
      </p:sp>
      <p:sp>
        <p:nvSpPr>
          <p:cNvPr id="6" name="TextBox 5"/>
          <p:cNvSpPr txBox="1"/>
          <p:nvPr/>
        </p:nvSpPr>
        <p:spPr>
          <a:xfrm>
            <a:off x="685800" y="4267200"/>
            <a:ext cx="4419600" cy="2308324"/>
          </a:xfrm>
          <a:prstGeom prst="rect">
            <a:avLst/>
          </a:prstGeom>
          <a:noFill/>
        </p:spPr>
        <p:txBody>
          <a:bodyPr wrap="square" rtlCol="0">
            <a:spAutoFit/>
          </a:bodyPr>
          <a:lstStyle/>
          <a:p>
            <a:pPr algn="ctr"/>
            <a:r>
              <a:rPr lang="en-US" sz="2400" b="0" dirty="0"/>
              <a:t>Accelerator upgrade to increase luminosity at these lower energies.</a:t>
            </a:r>
          </a:p>
          <a:p>
            <a:pPr algn="ctr"/>
            <a:endParaRPr lang="en-US" sz="2400" b="0" dirty="0"/>
          </a:p>
          <a:p>
            <a:pPr algn="ctr"/>
            <a:r>
              <a:rPr lang="en-US" sz="2400" b="0" dirty="0"/>
              <a:t>New precision in phase diagram mapping.</a:t>
            </a:r>
          </a:p>
        </p:txBody>
      </p:sp>
      <p:pic>
        <p:nvPicPr>
          <p:cNvPr id="9" name="Picture 5"/>
          <p:cNvPicPr>
            <a:picLocks noChangeAspect="1" noChangeArrowheads="1"/>
          </p:cNvPicPr>
          <p:nvPr/>
        </p:nvPicPr>
        <p:blipFill>
          <a:blip r:embed="rId3" cstate="print"/>
          <a:srcRect/>
          <a:stretch>
            <a:fillRect/>
          </a:stretch>
        </p:blipFill>
        <p:spPr bwMode="auto">
          <a:xfrm>
            <a:off x="5079957" y="819978"/>
            <a:ext cx="4102142" cy="596182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D2EE13E-175B-46ED-911B-514F7D1D6546}" type="slidenum">
              <a:rPr lang="en-US" smtClean="0"/>
              <a:pPr/>
              <a:t>44</a:t>
            </a:fld>
            <a:endParaRPr lang="en-US"/>
          </a:p>
        </p:txBody>
      </p:sp>
      <p:sp>
        <p:nvSpPr>
          <p:cNvPr id="13" name="Title 1"/>
          <p:cNvSpPr>
            <a:spLocks noGrp="1"/>
          </p:cNvSpPr>
          <p:nvPr>
            <p:ph type="title"/>
          </p:nvPr>
        </p:nvSpPr>
        <p:spPr>
          <a:xfrm>
            <a:off x="457200" y="-228600"/>
            <a:ext cx="8229600" cy="1143000"/>
          </a:xfrm>
        </p:spPr>
        <p:txBody>
          <a:bodyPr>
            <a:normAutofit/>
          </a:bodyPr>
          <a:lstStyle/>
          <a:p>
            <a:r>
              <a:rPr lang="en-US" sz="3200" u="sng" dirty="0">
                <a:solidFill>
                  <a:schemeClr val="tx1"/>
                </a:solidFill>
              </a:rPr>
              <a:t>A New Detector at RHIC</a:t>
            </a:r>
          </a:p>
        </p:txBody>
      </p:sp>
      <p:sp>
        <p:nvSpPr>
          <p:cNvPr id="15" name="TextBox 14"/>
          <p:cNvSpPr txBox="1"/>
          <p:nvPr/>
        </p:nvSpPr>
        <p:spPr>
          <a:xfrm>
            <a:off x="338488" y="5181600"/>
            <a:ext cx="8333755" cy="1600438"/>
          </a:xfrm>
          <a:prstGeom prst="rect">
            <a:avLst/>
          </a:prstGeom>
          <a:noFill/>
        </p:spPr>
        <p:txBody>
          <a:bodyPr wrap="none" rtlCol="0">
            <a:spAutoFit/>
          </a:bodyPr>
          <a:lstStyle/>
          <a:p>
            <a:pPr algn="ctr"/>
            <a:r>
              <a:rPr lang="en-US" sz="2800" b="0" dirty="0"/>
              <a:t>High data acquisition rate capability,  15 kHz</a:t>
            </a:r>
          </a:p>
          <a:p>
            <a:pPr algn="ctr"/>
            <a:endParaRPr lang="en-US" sz="1400" b="0" dirty="0"/>
          </a:p>
          <a:p>
            <a:pPr algn="ctr"/>
            <a:r>
              <a:rPr lang="en-US" sz="2800" b="0" dirty="0"/>
              <a:t>Sampling 0.6 trillion </a:t>
            </a:r>
            <a:r>
              <a:rPr lang="en-US" sz="2800" b="0" dirty="0" err="1"/>
              <a:t>Au+Au</a:t>
            </a:r>
            <a:r>
              <a:rPr lang="en-US" sz="2800" b="0" dirty="0"/>
              <a:t> interactions in one-year</a:t>
            </a:r>
          </a:p>
          <a:p>
            <a:pPr algn="ctr"/>
            <a:r>
              <a:rPr lang="en-US" sz="2800" b="0" dirty="0"/>
              <a:t>Maximizing efficiency of RHIC running </a:t>
            </a:r>
          </a:p>
        </p:txBody>
      </p:sp>
      <p:pic>
        <p:nvPicPr>
          <p:cNvPr id="74753" name="Picture 1" descr="C:\Users\nagle\Desktop\OverAllPicture_coloredit.png"/>
          <p:cNvPicPr>
            <a:picLocks noChangeAspect="1" noChangeArrowheads="1"/>
          </p:cNvPicPr>
          <p:nvPr/>
        </p:nvPicPr>
        <p:blipFill>
          <a:blip r:embed="rId2" cstate="print"/>
          <a:srcRect l="18333" t="22503" r="26667" b="12488"/>
          <a:stretch>
            <a:fillRect/>
          </a:stretch>
        </p:blipFill>
        <p:spPr bwMode="auto">
          <a:xfrm>
            <a:off x="152400" y="819805"/>
            <a:ext cx="6096000" cy="4283676"/>
          </a:xfrm>
          <a:prstGeom prst="rect">
            <a:avLst/>
          </a:prstGeom>
          <a:noFill/>
        </p:spPr>
      </p:pic>
      <p:sp>
        <p:nvSpPr>
          <p:cNvPr id="14" name="TextBox 13"/>
          <p:cNvSpPr txBox="1"/>
          <p:nvPr/>
        </p:nvSpPr>
        <p:spPr>
          <a:xfrm>
            <a:off x="6248400" y="762000"/>
            <a:ext cx="3048000" cy="4031873"/>
          </a:xfrm>
          <a:prstGeom prst="rect">
            <a:avLst/>
          </a:prstGeom>
          <a:noFill/>
        </p:spPr>
        <p:txBody>
          <a:bodyPr wrap="square" rtlCol="0">
            <a:spAutoFit/>
          </a:bodyPr>
          <a:lstStyle/>
          <a:p>
            <a:pPr algn="ctr"/>
            <a:r>
              <a:rPr lang="en-US" sz="2400" b="0" dirty="0" err="1"/>
              <a:t>BaBar</a:t>
            </a:r>
            <a:r>
              <a:rPr lang="en-US" sz="2400" b="0" dirty="0"/>
              <a:t> Magnet 1.5 T</a:t>
            </a:r>
          </a:p>
          <a:p>
            <a:pPr algn="ctr"/>
            <a:endParaRPr lang="en-US" sz="1600" b="0" dirty="0"/>
          </a:p>
          <a:p>
            <a:pPr algn="ctr"/>
            <a:r>
              <a:rPr lang="en-US" sz="2400" b="0" dirty="0"/>
              <a:t>Coverage |</a:t>
            </a:r>
            <a:r>
              <a:rPr lang="en-US" sz="2400" b="0" dirty="0">
                <a:latin typeface="Symbol" pitchFamily="18" charset="2"/>
              </a:rPr>
              <a:t>h</a:t>
            </a:r>
            <a:r>
              <a:rPr lang="en-US" sz="2400" b="0" dirty="0"/>
              <a:t>| &lt; 1.1</a:t>
            </a:r>
          </a:p>
          <a:p>
            <a:pPr algn="ctr"/>
            <a:endParaRPr lang="en-US" sz="1600" b="0" dirty="0"/>
          </a:p>
          <a:p>
            <a:pPr algn="ctr"/>
            <a:r>
              <a:rPr lang="en-US" sz="2400" b="0" dirty="0"/>
              <a:t>All silicon tracking</a:t>
            </a:r>
          </a:p>
          <a:p>
            <a:pPr algn="ctr"/>
            <a:r>
              <a:rPr lang="en-US" sz="2400" b="0" dirty="0"/>
              <a:t>Heavy flavor tagging</a:t>
            </a:r>
          </a:p>
          <a:p>
            <a:pPr algn="ctr"/>
            <a:endParaRPr lang="en-US" sz="1600" b="0" dirty="0"/>
          </a:p>
          <a:p>
            <a:pPr algn="ctr"/>
            <a:r>
              <a:rPr lang="en-US" sz="2400" b="0" dirty="0"/>
              <a:t>Electromagnetic</a:t>
            </a:r>
          </a:p>
          <a:p>
            <a:pPr algn="ctr"/>
            <a:r>
              <a:rPr lang="en-US" sz="2400" b="0" dirty="0"/>
              <a:t>Calorimeter</a:t>
            </a:r>
          </a:p>
          <a:p>
            <a:pPr algn="ctr"/>
            <a:endParaRPr lang="en-US" sz="1600" b="0" dirty="0"/>
          </a:p>
          <a:p>
            <a:pPr algn="ctr"/>
            <a:r>
              <a:rPr lang="en-US" sz="2400" b="0" dirty="0" err="1"/>
              <a:t>Hadronic</a:t>
            </a:r>
            <a:r>
              <a:rPr lang="en-US" sz="2400" b="0" dirty="0"/>
              <a:t> Calorimeter</a:t>
            </a:r>
          </a:p>
        </p:txBody>
      </p:sp>
      <p:cxnSp>
        <p:nvCxnSpPr>
          <p:cNvPr id="19" name="Straight Arrow Connector 18"/>
          <p:cNvCxnSpPr/>
          <p:nvPr/>
        </p:nvCxnSpPr>
        <p:spPr>
          <a:xfrm rot="10800000" flipV="1">
            <a:off x="3886200" y="2191403"/>
            <a:ext cx="2590800" cy="3810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flipV="1">
            <a:off x="4343400" y="972205"/>
            <a:ext cx="21336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4572000" y="2877205"/>
            <a:ext cx="2133600" cy="30479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4495800" y="3410605"/>
            <a:ext cx="1828802" cy="7620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81000" y="838200"/>
            <a:ext cx="609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PHENIX_front.jpg"/>
          <p:cNvPicPr>
            <a:picLocks noChangeAspect="1"/>
          </p:cNvPicPr>
          <p:nvPr/>
        </p:nvPicPr>
        <p:blipFill>
          <a:blip r:embed="rId3" cstate="print"/>
          <a:stretch>
            <a:fillRect/>
          </a:stretch>
        </p:blipFill>
        <p:spPr>
          <a:xfrm>
            <a:off x="228600" y="914400"/>
            <a:ext cx="1815448" cy="55179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130912"/>
            <a:ext cx="4572000" cy="5731099"/>
          </a:xfrm>
          <a:prstGeom prst="rect">
            <a:avLst/>
          </a:prstGeom>
          <a:noFill/>
          <a:ln w="9525">
            <a:noFill/>
            <a:miter lim="800000"/>
            <a:headEnd/>
            <a:tailEnd/>
          </a:ln>
        </p:spPr>
      </p:pic>
      <p:pic>
        <p:nvPicPr>
          <p:cNvPr id="5" name="Picture 7" descr="C:\Users\nagle\AppData\Local\Temp\hcal_prototype_stacked.jpg"/>
          <p:cNvPicPr>
            <a:picLocks noChangeAspect="1" noChangeArrowheads="1"/>
          </p:cNvPicPr>
          <p:nvPr/>
        </p:nvPicPr>
        <p:blipFill>
          <a:blip r:embed="rId3" cstate="print"/>
          <a:srcRect/>
          <a:stretch>
            <a:fillRect/>
          </a:stretch>
        </p:blipFill>
        <p:spPr bwMode="auto">
          <a:xfrm rot="5400000">
            <a:off x="4081628" y="1833699"/>
            <a:ext cx="5791197" cy="4325524"/>
          </a:xfrm>
          <a:prstGeom prst="rect">
            <a:avLst/>
          </a:prstGeom>
          <a:noFill/>
        </p:spPr>
      </p:pic>
      <p:sp>
        <p:nvSpPr>
          <p:cNvPr id="6" name="TextBox 5"/>
          <p:cNvSpPr txBox="1"/>
          <p:nvPr/>
        </p:nvSpPr>
        <p:spPr>
          <a:xfrm>
            <a:off x="1021270" y="-76200"/>
            <a:ext cx="6598730" cy="646331"/>
          </a:xfrm>
          <a:prstGeom prst="rect">
            <a:avLst/>
          </a:prstGeom>
          <a:noFill/>
        </p:spPr>
        <p:txBody>
          <a:bodyPr wrap="none" rtlCol="0">
            <a:spAutoFit/>
          </a:bodyPr>
          <a:lstStyle/>
          <a:p>
            <a:r>
              <a:rPr lang="en-US" sz="3600" u="sng" dirty="0">
                <a:solidFill>
                  <a:schemeClr val="bg1"/>
                </a:solidFill>
              </a:rPr>
              <a:t>Very Fun to Build Something New!</a:t>
            </a:r>
          </a:p>
        </p:txBody>
      </p:sp>
      <p:sp>
        <p:nvSpPr>
          <p:cNvPr id="2" name="TextBox 1"/>
          <p:cNvSpPr txBox="1"/>
          <p:nvPr/>
        </p:nvSpPr>
        <p:spPr>
          <a:xfrm>
            <a:off x="381000" y="228600"/>
            <a:ext cx="8510663" cy="523220"/>
          </a:xfrm>
          <a:prstGeom prst="rect">
            <a:avLst/>
          </a:prstGeom>
          <a:noFill/>
        </p:spPr>
        <p:txBody>
          <a:bodyPr wrap="none" rtlCol="0">
            <a:spAutoFit/>
          </a:bodyPr>
          <a:lstStyle/>
          <a:p>
            <a:r>
              <a:rPr lang="en-US" sz="2800" b="0" u="sng" dirty="0"/>
              <a:t>Napkin Drawing </a:t>
            </a:r>
            <a:r>
              <a:rPr lang="en-US" sz="2800" b="0" u="sng" dirty="0">
                <a:sym typeface="Wingdings" panose="05000000000000000000" pitchFamily="2" charset="2"/>
              </a:rPr>
              <a:t> Prototype  Detector  Physics</a:t>
            </a:r>
            <a:endParaRPr lang="en-US" sz="2800" b="0"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1" descr="Untitled.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4419601"/>
            <a:ext cx="34290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83"/>
            <a:ext cx="3251200" cy="2438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0845" y="0"/>
            <a:ext cx="3263153" cy="244736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4000" y="9013"/>
            <a:ext cx="3251200" cy="2438400"/>
          </a:xfrm>
          <a:prstGeom prst="rect">
            <a:avLst/>
          </a:prstGeom>
        </p:spPr>
      </p:pic>
      <p:grpSp>
        <p:nvGrpSpPr>
          <p:cNvPr id="3" name="Group 11"/>
          <p:cNvGrpSpPr/>
          <p:nvPr/>
        </p:nvGrpSpPr>
        <p:grpSpPr>
          <a:xfrm>
            <a:off x="762000" y="2514600"/>
            <a:ext cx="3657600" cy="1787595"/>
            <a:chOff x="228600" y="4001184"/>
            <a:chExt cx="3657600" cy="1787595"/>
          </a:xfrm>
        </p:grpSpPr>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4038600"/>
              <a:ext cx="3657600" cy="17501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extBox 9"/>
            <p:cNvSpPr txBox="1"/>
            <p:nvPr/>
          </p:nvSpPr>
          <p:spPr>
            <a:xfrm>
              <a:off x="1752675" y="4001184"/>
              <a:ext cx="825867" cy="261610"/>
            </a:xfrm>
            <a:prstGeom prst="rect">
              <a:avLst/>
            </a:prstGeom>
            <a:noFill/>
          </p:spPr>
          <p:txBody>
            <a:bodyPr wrap="none" rtlCol="0">
              <a:spAutoFit/>
            </a:bodyPr>
            <a:lstStyle/>
            <a:p>
              <a:pPr fontAlgn="auto">
                <a:spcBef>
                  <a:spcPts val="0"/>
                </a:spcBef>
                <a:spcAft>
                  <a:spcPts val="0"/>
                </a:spcAft>
              </a:pPr>
              <a:r>
                <a:rPr lang="en-US" sz="1100" b="1" dirty="0">
                  <a:solidFill>
                    <a:srgbClr val="FF0000"/>
                  </a:solidFill>
                  <a:latin typeface="Arial"/>
                </a:rPr>
                <a:t>Top fiber </a:t>
              </a:r>
            </a:p>
          </p:txBody>
        </p:sp>
      </p:grpSp>
      <p:grpSp>
        <p:nvGrpSpPr>
          <p:cNvPr id="8" name="Group 10"/>
          <p:cNvGrpSpPr/>
          <p:nvPr/>
        </p:nvGrpSpPr>
        <p:grpSpPr>
          <a:xfrm>
            <a:off x="4724400" y="2536195"/>
            <a:ext cx="3657600" cy="1763341"/>
            <a:chOff x="4052045" y="4022779"/>
            <a:chExt cx="3657600" cy="1763341"/>
          </a:xfrm>
        </p:grpSpPr>
        <p:pic>
          <p:nvPicPr>
            <p:cNvPr id="1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52045" y="4038600"/>
              <a:ext cx="3657600" cy="17475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TextBox 12"/>
            <p:cNvSpPr txBox="1"/>
            <p:nvPr/>
          </p:nvSpPr>
          <p:spPr>
            <a:xfrm>
              <a:off x="5417094" y="4022779"/>
              <a:ext cx="1059906" cy="261610"/>
            </a:xfrm>
            <a:prstGeom prst="rect">
              <a:avLst/>
            </a:prstGeom>
            <a:noFill/>
          </p:spPr>
          <p:txBody>
            <a:bodyPr wrap="none" rtlCol="0">
              <a:spAutoFit/>
            </a:bodyPr>
            <a:lstStyle/>
            <a:p>
              <a:pPr fontAlgn="auto">
                <a:spcBef>
                  <a:spcPts val="0"/>
                </a:spcBef>
                <a:spcAft>
                  <a:spcPts val="0"/>
                </a:spcAft>
              </a:pPr>
              <a:r>
                <a:rPr lang="en-US" sz="1100" b="1" dirty="0">
                  <a:solidFill>
                    <a:srgbClr val="FF0000"/>
                  </a:solidFill>
                  <a:latin typeface="Arial"/>
                </a:rPr>
                <a:t>Bottom fiber </a:t>
              </a:r>
            </a:p>
          </p:txBody>
        </p:sp>
      </p:grpSp>
      <p:pic>
        <p:nvPicPr>
          <p:cNvPr id="14" name="Picture 13" descr="2013-10-09-13.59.04.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400550"/>
            <a:ext cx="3276600" cy="2457450"/>
          </a:xfrm>
          <a:prstGeom prst="rect">
            <a:avLst/>
          </a:prstGeom>
        </p:spPr>
      </p:pic>
      <p:pic>
        <p:nvPicPr>
          <p:cNvPr id="15" name="Picture 14" descr="2013-11-26 09.01.05.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0" y="4343400"/>
            <a:ext cx="3048000" cy="2514600"/>
          </a:xfrm>
          <a:prstGeom prst="rect">
            <a:avLst/>
          </a:prstGeom>
        </p:spPr>
      </p:pic>
      <p:sp>
        <p:nvSpPr>
          <p:cNvPr id="11" name="TextBox 10"/>
          <p:cNvSpPr txBox="1"/>
          <p:nvPr/>
        </p:nvSpPr>
        <p:spPr>
          <a:xfrm>
            <a:off x="0" y="5903893"/>
            <a:ext cx="9143998" cy="954107"/>
          </a:xfrm>
          <a:prstGeom prst="rect">
            <a:avLst/>
          </a:prstGeom>
          <a:solidFill>
            <a:schemeClr val="bg1"/>
          </a:solidFill>
        </p:spPr>
        <p:txBody>
          <a:bodyPr wrap="square" rtlCol="0">
            <a:spAutoFit/>
          </a:bodyPr>
          <a:lstStyle/>
          <a:p>
            <a:pPr algn="ctr"/>
            <a:r>
              <a:rPr lang="en-US" sz="2800" b="0" dirty="0"/>
              <a:t>If you have the chance to get involved in hardware </a:t>
            </a:r>
          </a:p>
          <a:p>
            <a:pPr algn="ctr"/>
            <a:r>
              <a:rPr lang="en-US" sz="2800" b="0" dirty="0"/>
              <a:t>(even a little) it is well worth while.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47</a:t>
            </a:fld>
            <a:endParaRPr lang="en-US"/>
          </a:p>
        </p:txBody>
      </p:sp>
      <p:sp>
        <p:nvSpPr>
          <p:cNvPr id="5" name="TextBox 4"/>
          <p:cNvSpPr txBox="1"/>
          <p:nvPr/>
        </p:nvSpPr>
        <p:spPr>
          <a:xfrm>
            <a:off x="2514600" y="152400"/>
            <a:ext cx="3897221" cy="584775"/>
          </a:xfrm>
          <a:prstGeom prst="rect">
            <a:avLst/>
          </a:prstGeom>
          <a:noFill/>
        </p:spPr>
        <p:txBody>
          <a:bodyPr wrap="none" rtlCol="0">
            <a:spAutoFit/>
          </a:bodyPr>
          <a:lstStyle/>
          <a:p>
            <a:r>
              <a:rPr lang="en-US" sz="3200" b="0" u="sng" dirty="0"/>
              <a:t>Electron-Ion Collider</a:t>
            </a:r>
          </a:p>
        </p:txBody>
      </p:sp>
      <p:pic>
        <p:nvPicPr>
          <p:cNvPr id="922626" name="Picture 2" descr="http://web.physik.uni-rostock.de/clustertheorie/wp-content/uploads/2013/11/scatter_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571" y="2636460"/>
            <a:ext cx="4762500" cy="19812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838200"/>
            <a:ext cx="7792518" cy="4339650"/>
          </a:xfrm>
          <a:prstGeom prst="rect">
            <a:avLst/>
          </a:prstGeom>
          <a:noFill/>
        </p:spPr>
        <p:txBody>
          <a:bodyPr wrap="none" rtlCol="0">
            <a:spAutoFit/>
          </a:bodyPr>
          <a:lstStyle/>
          <a:p>
            <a:r>
              <a:rPr lang="en-US" sz="3200" b="0" dirty="0"/>
              <a:t>Exciting future program.  </a:t>
            </a:r>
          </a:p>
          <a:p>
            <a:r>
              <a:rPr lang="en-US" sz="3200" b="0" dirty="0"/>
              <a:t>Very broad (lectures last week).</a:t>
            </a:r>
          </a:p>
          <a:p>
            <a:endParaRPr lang="en-US" sz="3200" b="0" dirty="0"/>
          </a:p>
          <a:p>
            <a:r>
              <a:rPr lang="en-US" sz="3200" b="0" dirty="0"/>
              <a:t>One example – diffractive imaging</a:t>
            </a:r>
          </a:p>
          <a:p>
            <a:endParaRPr lang="en-US" sz="3200" b="0" dirty="0"/>
          </a:p>
          <a:p>
            <a:endParaRPr lang="en-US" sz="3200" b="0" dirty="0"/>
          </a:p>
          <a:p>
            <a:endParaRPr lang="en-US" sz="2000" b="0" dirty="0"/>
          </a:p>
          <a:p>
            <a:r>
              <a:rPr lang="en-US" sz="3200" b="0" dirty="0">
                <a:solidFill>
                  <a:schemeClr val="accent2"/>
                </a:solidFill>
              </a:rPr>
              <a:t>Can we image the proton to connect</a:t>
            </a:r>
          </a:p>
          <a:p>
            <a:r>
              <a:rPr lang="en-US" sz="3200" b="0" dirty="0">
                <a:solidFill>
                  <a:schemeClr val="accent2"/>
                </a:solidFill>
              </a:rPr>
              <a:t>to our measurements of flow in </a:t>
            </a:r>
            <a:r>
              <a:rPr lang="en-US" sz="3200" b="0" dirty="0" err="1">
                <a:solidFill>
                  <a:schemeClr val="accent2"/>
                </a:solidFill>
              </a:rPr>
              <a:t>p+p</a:t>
            </a:r>
            <a:r>
              <a:rPr lang="en-US" sz="3200" b="0" dirty="0">
                <a:solidFill>
                  <a:schemeClr val="accent2"/>
                </a:solidFill>
              </a:rPr>
              <a:t>, </a:t>
            </a:r>
            <a:r>
              <a:rPr lang="en-US" sz="3200" b="0" dirty="0" err="1">
                <a:solidFill>
                  <a:schemeClr val="accent2"/>
                </a:solidFill>
              </a:rPr>
              <a:t>p+A</a:t>
            </a:r>
            <a:r>
              <a:rPr lang="en-US" sz="3200" b="0" dirty="0">
                <a:solidFill>
                  <a:schemeClr val="accent2"/>
                </a:solidFill>
              </a:rPr>
              <a:t>?</a:t>
            </a:r>
          </a:p>
        </p:txBody>
      </p:sp>
      <p:grpSp>
        <p:nvGrpSpPr>
          <p:cNvPr id="6" name="Group 5"/>
          <p:cNvGrpSpPr/>
          <p:nvPr/>
        </p:nvGrpSpPr>
        <p:grpSpPr>
          <a:xfrm>
            <a:off x="762000" y="5177850"/>
            <a:ext cx="7239000" cy="1546860"/>
            <a:chOff x="576010" y="3048000"/>
            <a:chExt cx="8367251" cy="2057400"/>
          </a:xfrm>
        </p:grpSpPr>
        <p:pic>
          <p:nvPicPr>
            <p:cNvPr id="7" name="Picture 6"/>
            <p:cNvPicPr>
              <a:picLocks noChangeAspect="1"/>
            </p:cNvPicPr>
            <p:nvPr/>
          </p:nvPicPr>
          <p:blipFill>
            <a:blip r:embed="rId3"/>
            <a:stretch>
              <a:fillRect/>
            </a:stretch>
          </p:blipFill>
          <p:spPr>
            <a:xfrm>
              <a:off x="6934200" y="3048000"/>
              <a:ext cx="2009061" cy="1981200"/>
            </a:xfrm>
            <a:prstGeom prst="rect">
              <a:avLst/>
            </a:prstGeom>
          </p:spPr>
        </p:pic>
        <p:pic>
          <p:nvPicPr>
            <p:cNvPr id="8" name="Picture 7"/>
            <p:cNvPicPr>
              <a:picLocks noChangeAspect="1"/>
            </p:cNvPicPr>
            <p:nvPr/>
          </p:nvPicPr>
          <p:blipFill>
            <a:blip r:embed="rId4"/>
            <a:stretch>
              <a:fillRect/>
            </a:stretch>
          </p:blipFill>
          <p:spPr>
            <a:xfrm>
              <a:off x="4876800" y="3048000"/>
              <a:ext cx="1870647" cy="1991914"/>
            </a:xfrm>
            <a:prstGeom prst="rect">
              <a:avLst/>
            </a:prstGeom>
          </p:spPr>
        </p:pic>
        <p:pic>
          <p:nvPicPr>
            <p:cNvPr id="9" name="Picture 8"/>
            <p:cNvPicPr>
              <a:picLocks noChangeAspect="1"/>
            </p:cNvPicPr>
            <p:nvPr/>
          </p:nvPicPr>
          <p:blipFill rotWithShape="1">
            <a:blip r:embed="rId5"/>
            <a:srcRect t="45446"/>
            <a:stretch/>
          </p:blipFill>
          <p:spPr>
            <a:xfrm>
              <a:off x="576010" y="3069173"/>
              <a:ext cx="2319590" cy="2036227"/>
            </a:xfrm>
            <a:prstGeom prst="rect">
              <a:avLst/>
            </a:prstGeom>
          </p:spPr>
        </p:pic>
        <p:pic>
          <p:nvPicPr>
            <p:cNvPr id="10" name="Picture 9"/>
            <p:cNvPicPr>
              <a:picLocks noChangeAspect="1"/>
            </p:cNvPicPr>
            <p:nvPr/>
          </p:nvPicPr>
          <p:blipFill rotWithShape="1">
            <a:blip r:embed="rId5"/>
            <a:srcRect b="51964"/>
            <a:stretch/>
          </p:blipFill>
          <p:spPr>
            <a:xfrm>
              <a:off x="2564660" y="3048000"/>
              <a:ext cx="2464540" cy="1905000"/>
            </a:xfrm>
            <a:prstGeom prst="rect">
              <a:avLst/>
            </a:prstGeom>
          </p:spPr>
        </p:pic>
      </p:grpSp>
    </p:spTree>
    <p:extLst>
      <p:ext uri="{BB962C8B-B14F-4D97-AF65-F5344CB8AC3E}">
        <p14:creationId xmlns:p14="http://schemas.microsoft.com/office/powerpoint/2010/main" val="114781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6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50800"/>
            <a:ext cx="9144000" cy="6908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
        <p:nvSpPr>
          <p:cNvPr id="6" name="Slide Number Placeholder 3"/>
          <p:cNvSpPr>
            <a:spLocks noGrp="1"/>
          </p:cNvSpPr>
          <p:nvPr>
            <p:ph type="sldNum" sz="quarter" idx="12"/>
          </p:nvPr>
        </p:nvSpPr>
        <p:spPr/>
        <p:txBody>
          <a:bodyPr/>
          <a:lstStyle/>
          <a:p>
            <a:fld id="{EAB1D870-780D-440B-A5F6-89C098462C8E}" type="slidenum">
              <a:rPr lang="en-US"/>
              <a:pPr/>
              <a:t>48</a:t>
            </a:fld>
            <a:endParaRPr lang="en-US"/>
          </a:p>
        </p:txBody>
      </p:sp>
      <p:pic>
        <p:nvPicPr>
          <p:cNvPr id="224260" name="Picture 4"/>
          <p:cNvPicPr>
            <a:picLocks noChangeAspect="1" noChangeArrowheads="1"/>
          </p:cNvPicPr>
          <p:nvPr/>
        </p:nvPicPr>
        <p:blipFill>
          <a:blip r:embed="rId2" cstate="print"/>
          <a:srcRect/>
          <a:stretch>
            <a:fillRect/>
          </a:stretch>
        </p:blipFill>
        <p:spPr bwMode="auto">
          <a:xfrm>
            <a:off x="2057400" y="-50800"/>
            <a:ext cx="5181600" cy="6908800"/>
          </a:xfrm>
          <a:prstGeom prst="rect">
            <a:avLst/>
          </a:prstGeom>
          <a:noFill/>
          <a:ln w="9525">
            <a:noFill/>
            <a:miter lim="800000"/>
            <a:headEnd/>
            <a:tailEnd/>
          </a:ln>
          <a:effectLst/>
        </p:spPr>
      </p:pic>
      <p:sp>
        <p:nvSpPr>
          <p:cNvPr id="224261" name="Text Box 5"/>
          <p:cNvSpPr txBox="1">
            <a:spLocks noChangeArrowheads="1"/>
          </p:cNvSpPr>
          <p:nvPr/>
        </p:nvSpPr>
        <p:spPr bwMode="auto">
          <a:xfrm>
            <a:off x="3269585" y="39469"/>
            <a:ext cx="2826415" cy="646331"/>
          </a:xfrm>
          <a:prstGeom prst="rect">
            <a:avLst/>
          </a:prstGeom>
          <a:noFill/>
          <a:ln w="9525">
            <a:noFill/>
            <a:miter lim="800000"/>
            <a:headEnd/>
            <a:tailEnd/>
          </a:ln>
          <a:effectLst/>
        </p:spPr>
        <p:txBody>
          <a:bodyPr wrap="none">
            <a:spAutoFit/>
          </a:bodyPr>
          <a:lstStyle/>
          <a:p>
            <a:r>
              <a:rPr lang="en-US" sz="3600" b="0" dirty="0">
                <a:solidFill>
                  <a:schemeClr val="bg1"/>
                </a:solidFill>
              </a:rPr>
              <a:t>Stay Curious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
        <p:nvSpPr>
          <p:cNvPr id="3" name="Slide Number Placeholder 2"/>
          <p:cNvSpPr>
            <a:spLocks noGrp="1"/>
          </p:cNvSpPr>
          <p:nvPr>
            <p:ph type="sldNum" sz="quarter" idx="12"/>
          </p:nvPr>
        </p:nvSpPr>
        <p:spPr/>
        <p:txBody>
          <a:bodyPr/>
          <a:lstStyle/>
          <a:p>
            <a:fld id="{4365D618-D065-4135-AD06-0DDDD2192E82}" type="slidenum">
              <a:rPr lang="en-US" smtClean="0"/>
              <a:pPr/>
              <a:t>49</a:t>
            </a:fld>
            <a:endParaRPr lang="en-US"/>
          </a:p>
        </p:txBody>
      </p:sp>
      <p:sp>
        <p:nvSpPr>
          <p:cNvPr id="4" name="TextBox 3"/>
          <p:cNvSpPr txBox="1"/>
          <p:nvPr/>
        </p:nvSpPr>
        <p:spPr>
          <a:xfrm>
            <a:off x="1981200" y="990600"/>
            <a:ext cx="5355953" cy="1569660"/>
          </a:xfrm>
          <a:prstGeom prst="rect">
            <a:avLst/>
          </a:prstGeom>
          <a:noFill/>
        </p:spPr>
        <p:txBody>
          <a:bodyPr wrap="none" rtlCol="0">
            <a:spAutoFit/>
          </a:bodyPr>
          <a:lstStyle/>
          <a:p>
            <a:pPr algn="ctr"/>
            <a:r>
              <a:rPr lang="en-US" sz="4800" dirty="0"/>
              <a:t>Nominal Lectures</a:t>
            </a:r>
          </a:p>
          <a:p>
            <a:pPr algn="ctr"/>
            <a:r>
              <a:rPr lang="en-US" sz="4800" i="1" dirty="0" err="1"/>
              <a:t>Fini</a:t>
            </a:r>
            <a:endParaRPr lang="en-US" sz="4800" i="1" dirty="0"/>
          </a:p>
        </p:txBody>
      </p:sp>
    </p:spTree>
    <p:extLst>
      <p:ext uri="{BB962C8B-B14F-4D97-AF65-F5344CB8AC3E}">
        <p14:creationId xmlns:p14="http://schemas.microsoft.com/office/powerpoint/2010/main" val="1029285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srcRect t="998" b="58260"/>
          <a:stretch/>
        </p:blipFill>
        <p:spPr>
          <a:xfrm>
            <a:off x="0" y="3552743"/>
            <a:ext cx="9144000" cy="2647811"/>
          </a:xfrm>
          <a:prstGeom prst="rect">
            <a:avLst/>
          </a:prstGeom>
        </p:spPr>
      </p:pic>
      <p:sp>
        <p:nvSpPr>
          <p:cNvPr id="17" name="Rectangle 16"/>
          <p:cNvSpPr/>
          <p:nvPr/>
        </p:nvSpPr>
        <p:spPr>
          <a:xfrm>
            <a:off x="4479634" y="1871990"/>
            <a:ext cx="184731" cy="523220"/>
          </a:xfrm>
          <a:prstGeom prst="rect">
            <a:avLst/>
          </a:prstGeom>
          <a:solidFill>
            <a:schemeClr val="bg1"/>
          </a:solidFill>
          <a:ln>
            <a:solidFill>
              <a:srgbClr val="FF0000"/>
            </a:solidFill>
          </a:ln>
        </p:spPr>
        <p:txBody>
          <a:bodyPr wrap="none" rtlCol="0" anchor="ctr">
            <a:spAutoFit/>
          </a:bodyPr>
          <a:lstStyle/>
          <a:p>
            <a:pPr algn="ctr"/>
            <a:endParaRPr lang="en-US" sz="2800" b="0" dirty="0">
              <a:solidFill>
                <a:schemeClr val="bg1"/>
              </a:solidFill>
            </a:endParaRPr>
          </a:p>
        </p:txBody>
      </p:sp>
      <p:sp>
        <p:nvSpPr>
          <p:cNvPr id="4" name="Slide Number Placeholder 3"/>
          <p:cNvSpPr>
            <a:spLocks noGrp="1"/>
          </p:cNvSpPr>
          <p:nvPr>
            <p:ph type="sldNum" sz="quarter" idx="12"/>
          </p:nvPr>
        </p:nvSpPr>
        <p:spPr>
          <a:xfrm>
            <a:off x="6553200" y="6508750"/>
            <a:ext cx="2133600" cy="365125"/>
          </a:xfrm>
        </p:spPr>
        <p:txBody>
          <a:bodyPr/>
          <a:lstStyle/>
          <a:p>
            <a:fld id="{D23D7F4A-5900-41CB-B165-8E91248E228B}" type="slidenum">
              <a:rPr lang="en-US" sz="1100" smtClean="0"/>
              <a:pPr/>
              <a:t>5</a:t>
            </a:fld>
            <a:endParaRPr lang="en-US" sz="1100"/>
          </a:p>
        </p:txBody>
      </p:sp>
      <p:sp>
        <p:nvSpPr>
          <p:cNvPr id="6" name="TextBox 5"/>
          <p:cNvSpPr txBox="1"/>
          <p:nvPr/>
        </p:nvSpPr>
        <p:spPr>
          <a:xfrm>
            <a:off x="1828800" y="3581400"/>
            <a:ext cx="1034257" cy="523220"/>
          </a:xfrm>
          <a:prstGeom prst="rect">
            <a:avLst/>
          </a:prstGeom>
          <a:noFill/>
        </p:spPr>
        <p:txBody>
          <a:bodyPr wrap="none" rtlCol="0">
            <a:spAutoFit/>
          </a:bodyPr>
          <a:lstStyle/>
          <a:p>
            <a:r>
              <a:rPr lang="en-US" sz="2800" b="0" dirty="0" err="1">
                <a:latin typeface="Helvetica Light" charset="0"/>
                <a:ea typeface="Helvetica Light" charset="0"/>
                <a:cs typeface="Helvetica Light" charset="0"/>
              </a:rPr>
              <a:t>p+Au</a:t>
            </a:r>
            <a:endParaRPr lang="en-US" sz="2800" b="0" dirty="0">
              <a:latin typeface="Helvetica Light" charset="0"/>
              <a:ea typeface="Helvetica Light" charset="0"/>
              <a:cs typeface="Helvetica Light" charset="0"/>
            </a:endParaRPr>
          </a:p>
        </p:txBody>
      </p:sp>
      <p:sp>
        <p:nvSpPr>
          <p:cNvPr id="7" name="TextBox 6"/>
          <p:cNvSpPr txBox="1"/>
          <p:nvPr/>
        </p:nvSpPr>
        <p:spPr>
          <a:xfrm>
            <a:off x="4392831" y="3581400"/>
            <a:ext cx="1034257" cy="523220"/>
          </a:xfrm>
          <a:prstGeom prst="rect">
            <a:avLst/>
          </a:prstGeom>
          <a:noFill/>
        </p:spPr>
        <p:txBody>
          <a:bodyPr wrap="none" rtlCol="0">
            <a:spAutoFit/>
          </a:bodyPr>
          <a:lstStyle/>
          <a:p>
            <a:r>
              <a:rPr lang="en-US" sz="2800" b="0" dirty="0" err="1">
                <a:latin typeface="Helvetica Light" charset="0"/>
                <a:ea typeface="Helvetica Light" charset="0"/>
                <a:cs typeface="Helvetica Light" charset="0"/>
              </a:rPr>
              <a:t>d+Au</a:t>
            </a:r>
            <a:endParaRPr lang="en-US" sz="2800" b="0" dirty="0">
              <a:latin typeface="Helvetica Light" charset="0"/>
              <a:ea typeface="Helvetica Light" charset="0"/>
              <a:cs typeface="Helvetica Light" charset="0"/>
            </a:endParaRPr>
          </a:p>
        </p:txBody>
      </p:sp>
      <p:sp>
        <p:nvSpPr>
          <p:cNvPr id="8" name="TextBox 7"/>
          <p:cNvSpPr txBox="1"/>
          <p:nvPr/>
        </p:nvSpPr>
        <p:spPr>
          <a:xfrm>
            <a:off x="6718506" y="3581400"/>
            <a:ext cx="1587294" cy="523220"/>
          </a:xfrm>
          <a:prstGeom prst="rect">
            <a:avLst/>
          </a:prstGeom>
          <a:noFill/>
        </p:spPr>
        <p:txBody>
          <a:bodyPr wrap="none" rtlCol="0">
            <a:spAutoFit/>
          </a:bodyPr>
          <a:lstStyle/>
          <a:p>
            <a:r>
              <a:rPr lang="en-US" sz="2800" b="0" baseline="30000" dirty="0">
                <a:latin typeface="Helvetica Light" charset="0"/>
                <a:ea typeface="Helvetica Light" charset="0"/>
                <a:cs typeface="Helvetica Light" charset="0"/>
              </a:rPr>
              <a:t>3</a:t>
            </a:r>
            <a:r>
              <a:rPr lang="en-US" sz="2800" b="0" dirty="0">
                <a:latin typeface="Helvetica Light" charset="0"/>
                <a:ea typeface="Helvetica Light" charset="0"/>
                <a:cs typeface="Helvetica Light" charset="0"/>
              </a:rPr>
              <a:t>He+Au)</a:t>
            </a:r>
          </a:p>
        </p:txBody>
      </p:sp>
      <p:sp>
        <p:nvSpPr>
          <p:cNvPr id="12" name="TextBox 11"/>
          <p:cNvSpPr txBox="1"/>
          <p:nvPr/>
        </p:nvSpPr>
        <p:spPr>
          <a:xfrm>
            <a:off x="2023259" y="46939"/>
            <a:ext cx="5354351" cy="584775"/>
          </a:xfrm>
          <a:prstGeom prst="rect">
            <a:avLst/>
          </a:prstGeom>
          <a:noFill/>
        </p:spPr>
        <p:txBody>
          <a:bodyPr wrap="none" rtlCol="0">
            <a:spAutoFit/>
          </a:bodyPr>
          <a:lstStyle/>
          <a:p>
            <a:r>
              <a:rPr lang="en-US" sz="3200" b="0" u="sng" dirty="0"/>
              <a:t>Initial Geometry Uncertainty</a:t>
            </a:r>
          </a:p>
        </p:txBody>
      </p:sp>
      <p:pic>
        <p:nvPicPr>
          <p:cNvPr id="13" name="Picture 12"/>
          <p:cNvPicPr>
            <a:picLocks noChangeAspect="1"/>
          </p:cNvPicPr>
          <p:nvPr/>
        </p:nvPicPr>
        <p:blipFill>
          <a:blip r:embed="rId3" cstate="print"/>
          <a:stretch>
            <a:fillRect/>
          </a:stretch>
        </p:blipFill>
        <p:spPr>
          <a:xfrm>
            <a:off x="4689860" y="965803"/>
            <a:ext cx="4248864" cy="2403700"/>
          </a:xfrm>
          <a:prstGeom prst="rect">
            <a:avLst/>
          </a:prstGeom>
        </p:spPr>
      </p:pic>
      <p:pic>
        <p:nvPicPr>
          <p:cNvPr id="14" name="Picture 13"/>
          <p:cNvPicPr>
            <a:picLocks noChangeAspect="1"/>
          </p:cNvPicPr>
          <p:nvPr/>
        </p:nvPicPr>
        <p:blipFill>
          <a:blip r:embed="rId4" cstate="print"/>
          <a:stretch>
            <a:fillRect/>
          </a:stretch>
        </p:blipFill>
        <p:spPr>
          <a:xfrm>
            <a:off x="188383" y="1039358"/>
            <a:ext cx="4512052" cy="2355850"/>
          </a:xfrm>
          <a:prstGeom prst="rect">
            <a:avLst/>
          </a:prstGeom>
        </p:spPr>
      </p:pic>
      <p:sp>
        <p:nvSpPr>
          <p:cNvPr id="15" name="TextBox 14"/>
          <p:cNvSpPr txBox="1"/>
          <p:nvPr/>
        </p:nvSpPr>
        <p:spPr>
          <a:xfrm>
            <a:off x="4689860" y="838200"/>
            <a:ext cx="1821332" cy="523220"/>
          </a:xfrm>
          <a:prstGeom prst="rect">
            <a:avLst/>
          </a:prstGeom>
          <a:noFill/>
        </p:spPr>
        <p:txBody>
          <a:bodyPr wrap="none" rtlCol="0">
            <a:spAutoFit/>
          </a:bodyPr>
          <a:lstStyle/>
          <a:p>
            <a:r>
              <a:rPr lang="en-US" sz="2800" b="0" dirty="0" err="1">
                <a:latin typeface="Helvetica" charset="0"/>
                <a:ea typeface="Helvetica" charset="0"/>
                <a:cs typeface="Helvetica" charset="0"/>
              </a:rPr>
              <a:t>IPGlasma</a:t>
            </a:r>
            <a:endParaRPr lang="en-US" sz="2800" b="0" dirty="0">
              <a:latin typeface="Helvetica" charset="0"/>
              <a:ea typeface="Helvetica" charset="0"/>
              <a:cs typeface="Helvetica" charset="0"/>
            </a:endParaRPr>
          </a:p>
        </p:txBody>
      </p:sp>
      <p:sp>
        <p:nvSpPr>
          <p:cNvPr id="16" name="TextBox 15"/>
          <p:cNvSpPr txBox="1"/>
          <p:nvPr/>
        </p:nvSpPr>
        <p:spPr>
          <a:xfrm>
            <a:off x="188383" y="864921"/>
            <a:ext cx="2201244" cy="523220"/>
          </a:xfrm>
          <a:prstGeom prst="rect">
            <a:avLst/>
          </a:prstGeom>
          <a:noFill/>
        </p:spPr>
        <p:txBody>
          <a:bodyPr wrap="none" rtlCol="0">
            <a:spAutoFit/>
          </a:bodyPr>
          <a:lstStyle/>
          <a:p>
            <a:r>
              <a:rPr lang="en-US" sz="2800" b="0" dirty="0">
                <a:latin typeface="Helvetica" charset="0"/>
                <a:ea typeface="Helvetica" charset="0"/>
                <a:cs typeface="Helvetica" charset="0"/>
              </a:rPr>
              <a:t>MC </a:t>
            </a:r>
            <a:r>
              <a:rPr lang="en-US" sz="2800" b="0" dirty="0" err="1">
                <a:latin typeface="Helvetica" charset="0"/>
                <a:ea typeface="Helvetica" charset="0"/>
                <a:cs typeface="Helvetica" charset="0"/>
              </a:rPr>
              <a:t>Glauber</a:t>
            </a:r>
            <a:endParaRPr lang="en-US" sz="2800" b="0" dirty="0">
              <a:latin typeface="Helvetica" charset="0"/>
              <a:ea typeface="Helvetica" charset="0"/>
              <a:cs typeface="Helvetica" charset="0"/>
            </a:endParaRPr>
          </a:p>
        </p:txBody>
      </p:sp>
      <p:sp>
        <p:nvSpPr>
          <p:cNvPr id="18" name="Rectangle 17"/>
          <p:cNvSpPr/>
          <p:nvPr/>
        </p:nvSpPr>
        <p:spPr>
          <a:xfrm>
            <a:off x="914400" y="5943600"/>
            <a:ext cx="8077200" cy="914400"/>
          </a:xfrm>
          <a:prstGeom prst="rect">
            <a:avLst/>
          </a:prstGeom>
          <a:solidFill>
            <a:schemeClr val="tx1">
              <a:lumMod val="85000"/>
              <a:lumOff val="15000"/>
            </a:schemeClr>
          </a:solidFill>
        </p:spPr>
        <p:txBody>
          <a:bodyPr wrap="none" rtlCol="0" anchor="ctr">
            <a:spAutoFit/>
          </a:bodyPr>
          <a:lstStyle/>
          <a:p>
            <a:pPr algn="ctr"/>
            <a:endParaRPr lang="en-US" sz="2800" dirty="0">
              <a:solidFill>
                <a:schemeClr val="bg1"/>
              </a:solidFill>
            </a:endParaRPr>
          </a:p>
        </p:txBody>
      </p:sp>
      <p:sp>
        <p:nvSpPr>
          <p:cNvPr id="9" name="TextBox 8"/>
          <p:cNvSpPr txBox="1"/>
          <p:nvPr/>
        </p:nvSpPr>
        <p:spPr>
          <a:xfrm>
            <a:off x="990600" y="6027003"/>
            <a:ext cx="2327881" cy="830997"/>
          </a:xfrm>
          <a:prstGeom prst="rect">
            <a:avLst/>
          </a:prstGeom>
          <a:noFill/>
          <a:ln>
            <a:noFill/>
          </a:ln>
        </p:spPr>
        <p:txBody>
          <a:bodyPr wrap="none" rtlCol="0">
            <a:spAutoFit/>
          </a:bodyPr>
          <a:lstStyle/>
          <a:p>
            <a:r>
              <a:rPr lang="en-US" sz="2400" b="1" dirty="0">
                <a:solidFill>
                  <a:schemeClr val="bg1"/>
                </a:solidFill>
                <a:latin typeface="Symbol" charset="2"/>
                <a:ea typeface="Symbol" charset="2"/>
                <a:cs typeface="Symbol" charset="2"/>
              </a:rPr>
              <a:t>e</a:t>
            </a:r>
            <a:r>
              <a:rPr lang="en-US" sz="2400" b="1" baseline="-25000" dirty="0">
                <a:solidFill>
                  <a:schemeClr val="bg1"/>
                </a:solidFill>
                <a:latin typeface="Helvetica Light" charset="0"/>
                <a:ea typeface="Helvetica Light" charset="0"/>
                <a:cs typeface="Helvetica Light" charset="0"/>
              </a:rPr>
              <a:t>2</a:t>
            </a:r>
            <a:r>
              <a:rPr lang="en-US" sz="2400" b="1" baseline="30000" dirty="0">
                <a:solidFill>
                  <a:schemeClr val="bg1"/>
                </a:solidFill>
                <a:latin typeface="Helvetica Light" charset="0"/>
                <a:ea typeface="Helvetica Light" charset="0"/>
                <a:cs typeface="Helvetica Light" charset="0"/>
              </a:rPr>
              <a:t>IPGlasma</a:t>
            </a:r>
            <a:r>
              <a:rPr lang="en-US" sz="2400" b="1" dirty="0">
                <a:solidFill>
                  <a:schemeClr val="bg1"/>
                </a:solidFill>
                <a:latin typeface="Helvetica Light" charset="0"/>
                <a:ea typeface="Helvetica Light" charset="0"/>
                <a:cs typeface="Helvetica Light" charset="0"/>
              </a:rPr>
              <a:t> = 0.10</a:t>
            </a:r>
          </a:p>
          <a:p>
            <a:r>
              <a:rPr lang="en-US" sz="2400" b="1" dirty="0">
                <a:solidFill>
                  <a:schemeClr val="bg1"/>
                </a:solidFill>
                <a:latin typeface="Symbol" charset="2"/>
                <a:ea typeface="Symbol" charset="2"/>
                <a:cs typeface="Symbol" charset="2"/>
              </a:rPr>
              <a:t>e</a:t>
            </a:r>
            <a:r>
              <a:rPr lang="en-US" sz="2400" b="1" baseline="-25000" dirty="0">
                <a:solidFill>
                  <a:schemeClr val="bg1"/>
                </a:solidFill>
                <a:latin typeface="Helvetica Light" charset="0"/>
                <a:ea typeface="Helvetica Light" charset="0"/>
                <a:cs typeface="Helvetica Light" charset="0"/>
              </a:rPr>
              <a:t>2</a:t>
            </a:r>
            <a:r>
              <a:rPr lang="en-US" sz="2400" b="1" baseline="30000" dirty="0">
                <a:solidFill>
                  <a:schemeClr val="bg1"/>
                </a:solidFill>
                <a:latin typeface="Helvetica Light" charset="0"/>
                <a:ea typeface="Helvetica Light" charset="0"/>
                <a:cs typeface="Helvetica Light" charset="0"/>
              </a:rPr>
              <a:t>Glauber</a:t>
            </a:r>
            <a:r>
              <a:rPr lang="en-US" sz="2400" b="1" dirty="0">
                <a:solidFill>
                  <a:schemeClr val="bg1"/>
                </a:solidFill>
                <a:latin typeface="Helvetica Light" charset="0"/>
                <a:ea typeface="Helvetica Light" charset="0"/>
                <a:cs typeface="Helvetica Light" charset="0"/>
              </a:rPr>
              <a:t>   = 0.23</a:t>
            </a:r>
          </a:p>
        </p:txBody>
      </p:sp>
      <p:sp>
        <p:nvSpPr>
          <p:cNvPr id="10" name="TextBox 9"/>
          <p:cNvSpPr txBox="1"/>
          <p:nvPr/>
        </p:nvSpPr>
        <p:spPr>
          <a:xfrm>
            <a:off x="3793882" y="6019800"/>
            <a:ext cx="2282997" cy="830997"/>
          </a:xfrm>
          <a:prstGeom prst="rect">
            <a:avLst/>
          </a:prstGeom>
          <a:noFill/>
        </p:spPr>
        <p:txBody>
          <a:bodyPr wrap="none" rtlCol="0">
            <a:spAutoFit/>
          </a:bodyPr>
          <a:lstStyle/>
          <a:p>
            <a:r>
              <a:rPr lang="en-US" sz="2400" dirty="0">
                <a:solidFill>
                  <a:srgbClr val="FFC000"/>
                </a:solidFill>
                <a:latin typeface="Symbol" charset="2"/>
                <a:ea typeface="Symbol" charset="2"/>
                <a:cs typeface="Symbol" charset="2"/>
              </a:rPr>
              <a:t>e</a:t>
            </a:r>
            <a:r>
              <a:rPr lang="en-US" sz="2400" baseline="-25000" dirty="0">
                <a:solidFill>
                  <a:srgbClr val="FFC000"/>
                </a:solidFill>
                <a:latin typeface="Helvetica Light" charset="0"/>
                <a:ea typeface="Helvetica Light" charset="0"/>
                <a:cs typeface="Helvetica Light" charset="0"/>
              </a:rPr>
              <a:t>2</a:t>
            </a:r>
            <a:r>
              <a:rPr lang="en-US" sz="2400" baseline="30000" dirty="0">
                <a:solidFill>
                  <a:srgbClr val="FFC000"/>
                </a:solidFill>
                <a:latin typeface="Helvetica Light" charset="0"/>
                <a:ea typeface="Helvetica Light" charset="0"/>
                <a:cs typeface="Helvetica Light" charset="0"/>
              </a:rPr>
              <a:t>IPGlasma</a:t>
            </a:r>
            <a:r>
              <a:rPr lang="en-US" sz="2400" dirty="0">
                <a:solidFill>
                  <a:srgbClr val="FFC000"/>
                </a:solidFill>
                <a:latin typeface="Helvetica Light" charset="0"/>
                <a:ea typeface="Helvetica Light" charset="0"/>
                <a:cs typeface="Helvetica Light" charset="0"/>
              </a:rPr>
              <a:t> = 0.59</a:t>
            </a:r>
            <a:endParaRPr lang="en-US" sz="2400" dirty="0">
              <a:solidFill>
                <a:srgbClr val="FFC000"/>
              </a:solidFill>
              <a:latin typeface="Symbol" charset="2"/>
              <a:ea typeface="Symbol" charset="2"/>
              <a:cs typeface="Symbol" charset="2"/>
            </a:endParaRPr>
          </a:p>
          <a:p>
            <a:r>
              <a:rPr lang="en-US" sz="2400" dirty="0">
                <a:solidFill>
                  <a:srgbClr val="FFC000"/>
                </a:solidFill>
                <a:latin typeface="Symbol" charset="2"/>
                <a:ea typeface="Symbol" charset="2"/>
                <a:cs typeface="Symbol" charset="2"/>
              </a:rPr>
              <a:t>e</a:t>
            </a:r>
            <a:r>
              <a:rPr lang="en-US" sz="2400" baseline="-25000" dirty="0">
                <a:solidFill>
                  <a:srgbClr val="FFC000"/>
                </a:solidFill>
                <a:latin typeface="Helvetica Light" charset="0"/>
                <a:ea typeface="Helvetica Light" charset="0"/>
                <a:cs typeface="Helvetica Light" charset="0"/>
              </a:rPr>
              <a:t>2</a:t>
            </a:r>
            <a:r>
              <a:rPr lang="en-US" sz="2400" baseline="30000" dirty="0">
                <a:solidFill>
                  <a:srgbClr val="FFC000"/>
                </a:solidFill>
                <a:latin typeface="Helvetica Light" charset="0"/>
                <a:ea typeface="Helvetica Light" charset="0"/>
                <a:cs typeface="Helvetica Light" charset="0"/>
              </a:rPr>
              <a:t>Glauber</a:t>
            </a:r>
            <a:r>
              <a:rPr lang="en-US" sz="2400" dirty="0">
                <a:solidFill>
                  <a:srgbClr val="FFC000"/>
                </a:solidFill>
                <a:latin typeface="Helvetica Light" charset="0"/>
                <a:ea typeface="Helvetica Light" charset="0"/>
                <a:cs typeface="Helvetica Light" charset="0"/>
              </a:rPr>
              <a:t>   = 0.54</a:t>
            </a:r>
          </a:p>
        </p:txBody>
      </p:sp>
      <p:sp>
        <p:nvSpPr>
          <p:cNvPr id="11" name="TextBox 10"/>
          <p:cNvSpPr txBox="1"/>
          <p:nvPr/>
        </p:nvSpPr>
        <p:spPr>
          <a:xfrm>
            <a:off x="6400800" y="6019800"/>
            <a:ext cx="2282997" cy="830997"/>
          </a:xfrm>
          <a:prstGeom prst="rect">
            <a:avLst/>
          </a:prstGeom>
          <a:noFill/>
        </p:spPr>
        <p:txBody>
          <a:bodyPr wrap="none" rtlCol="0">
            <a:spAutoFit/>
          </a:bodyPr>
          <a:lstStyle/>
          <a:p>
            <a:r>
              <a:rPr lang="en-US" sz="2400" dirty="0">
                <a:solidFill>
                  <a:srgbClr val="FFC000"/>
                </a:solidFill>
                <a:latin typeface="Symbol" charset="2"/>
                <a:ea typeface="Symbol" charset="2"/>
                <a:cs typeface="Symbol" charset="2"/>
              </a:rPr>
              <a:t>e</a:t>
            </a:r>
            <a:r>
              <a:rPr lang="en-US" sz="2400" baseline="-25000" dirty="0">
                <a:solidFill>
                  <a:srgbClr val="FFC000"/>
                </a:solidFill>
                <a:latin typeface="Helvetica Light" charset="0"/>
                <a:ea typeface="Helvetica Light" charset="0"/>
                <a:cs typeface="Helvetica Light" charset="0"/>
              </a:rPr>
              <a:t>2</a:t>
            </a:r>
            <a:r>
              <a:rPr lang="en-US" sz="2400" baseline="30000" dirty="0">
                <a:solidFill>
                  <a:srgbClr val="FFC000"/>
                </a:solidFill>
                <a:latin typeface="Helvetica Light" charset="0"/>
                <a:ea typeface="Helvetica Light" charset="0"/>
                <a:cs typeface="Helvetica Light" charset="0"/>
              </a:rPr>
              <a:t>IPGlasma</a:t>
            </a:r>
            <a:r>
              <a:rPr lang="en-US" sz="2400" dirty="0">
                <a:solidFill>
                  <a:srgbClr val="FFC000"/>
                </a:solidFill>
                <a:latin typeface="Helvetica Light" charset="0"/>
                <a:ea typeface="Helvetica Light" charset="0"/>
                <a:cs typeface="Helvetica Light" charset="0"/>
              </a:rPr>
              <a:t> = 0.55</a:t>
            </a:r>
            <a:endParaRPr lang="en-US" sz="2400" dirty="0">
              <a:solidFill>
                <a:srgbClr val="FFC000"/>
              </a:solidFill>
              <a:latin typeface="Symbol" charset="2"/>
              <a:ea typeface="Symbol" charset="2"/>
              <a:cs typeface="Symbol" charset="2"/>
            </a:endParaRPr>
          </a:p>
          <a:p>
            <a:r>
              <a:rPr lang="en-US" sz="2400" dirty="0">
                <a:solidFill>
                  <a:srgbClr val="FFC000"/>
                </a:solidFill>
                <a:latin typeface="Symbol" charset="2"/>
                <a:ea typeface="Symbol" charset="2"/>
                <a:cs typeface="Symbol" charset="2"/>
              </a:rPr>
              <a:t>e</a:t>
            </a:r>
            <a:r>
              <a:rPr lang="en-US" sz="2400" baseline="-25000" dirty="0">
                <a:solidFill>
                  <a:srgbClr val="FFC000"/>
                </a:solidFill>
                <a:latin typeface="Helvetica Light" charset="0"/>
                <a:ea typeface="Helvetica Light" charset="0"/>
                <a:cs typeface="Helvetica Light" charset="0"/>
              </a:rPr>
              <a:t>2</a:t>
            </a:r>
            <a:r>
              <a:rPr lang="en-US" sz="2400" baseline="30000" dirty="0">
                <a:solidFill>
                  <a:srgbClr val="FFC000"/>
                </a:solidFill>
                <a:latin typeface="Helvetica Light" charset="0"/>
                <a:ea typeface="Helvetica Light" charset="0"/>
                <a:cs typeface="Helvetica Light" charset="0"/>
              </a:rPr>
              <a:t>Glauber</a:t>
            </a:r>
            <a:r>
              <a:rPr lang="en-US" sz="2400" dirty="0">
                <a:solidFill>
                  <a:srgbClr val="FFC000"/>
                </a:solidFill>
                <a:latin typeface="Helvetica Light" charset="0"/>
                <a:ea typeface="Helvetica Light" charset="0"/>
                <a:cs typeface="Helvetica Light" charset="0"/>
              </a:rPr>
              <a:t>   = 0.50</a:t>
            </a:r>
          </a:p>
        </p:txBody>
      </p:sp>
    </p:spTree>
    <p:extLst>
      <p:ext uri="{BB962C8B-B14F-4D97-AF65-F5344CB8AC3E}">
        <p14:creationId xmlns:p14="http://schemas.microsoft.com/office/powerpoint/2010/main" val="19257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8" grpId="0" animBg="1"/>
      <p:bldP spid="9" grpId="0"/>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06796396-1072-4359-B57B-AD716D61FA7E}" type="slidenum">
              <a:rPr lang="en-US"/>
              <a:pPr/>
              <a:t>50</a:t>
            </a:fld>
            <a:endParaRPr lang="en-US"/>
          </a:p>
        </p:txBody>
      </p:sp>
      <p:sp>
        <p:nvSpPr>
          <p:cNvPr id="475140"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r>
              <a:rPr lang="en-US" sz="8800" b="0">
                <a:solidFill>
                  <a:schemeClr val="bg1"/>
                </a:solidFill>
              </a:rPr>
              <a:t>Extra Slides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51</a:t>
            </a:fld>
            <a:endParaRPr lang="en-US"/>
          </a:p>
        </p:txBody>
      </p:sp>
      <p:pic>
        <p:nvPicPr>
          <p:cNvPr id="5" name="Picture 3"/>
          <p:cNvPicPr>
            <a:picLocks noChangeAspect="1" noChangeArrowheads="1"/>
          </p:cNvPicPr>
          <p:nvPr/>
        </p:nvPicPr>
        <p:blipFill>
          <a:blip r:embed="rId2" cstate="print"/>
          <a:srcRect l="33016" t="22917" r="35944" b="18750"/>
          <a:stretch>
            <a:fillRect/>
          </a:stretch>
        </p:blipFill>
        <p:spPr bwMode="auto">
          <a:xfrm>
            <a:off x="0" y="1575758"/>
            <a:ext cx="5029200" cy="5313872"/>
          </a:xfrm>
          <a:prstGeom prst="rect">
            <a:avLst/>
          </a:prstGeom>
          <a:noFill/>
          <a:ln w="9525">
            <a:noFill/>
            <a:miter lim="800000"/>
            <a:headEnd/>
            <a:tailEnd/>
          </a:ln>
        </p:spPr>
      </p:pic>
      <p:sp>
        <p:nvSpPr>
          <p:cNvPr id="6" name="TextBox 5"/>
          <p:cNvSpPr txBox="1"/>
          <p:nvPr/>
        </p:nvSpPr>
        <p:spPr>
          <a:xfrm>
            <a:off x="2438400" y="76200"/>
            <a:ext cx="4376326" cy="584775"/>
          </a:xfrm>
          <a:prstGeom prst="rect">
            <a:avLst/>
          </a:prstGeom>
          <a:noFill/>
        </p:spPr>
        <p:txBody>
          <a:bodyPr wrap="none" rtlCol="0">
            <a:spAutoFit/>
          </a:bodyPr>
          <a:lstStyle/>
          <a:p>
            <a:r>
              <a:rPr lang="en-US" sz="3200" b="0" u="sng" dirty="0" err="1"/>
              <a:t>Hadronization</a:t>
            </a:r>
            <a:r>
              <a:rPr lang="en-US" sz="3200" b="0" u="sng" dirty="0"/>
              <a:t> in AMPT</a:t>
            </a:r>
          </a:p>
        </p:txBody>
      </p:sp>
      <p:sp>
        <p:nvSpPr>
          <p:cNvPr id="7" name="TextBox 6"/>
          <p:cNvSpPr txBox="1"/>
          <p:nvPr/>
        </p:nvSpPr>
        <p:spPr>
          <a:xfrm>
            <a:off x="839087" y="2895600"/>
            <a:ext cx="3640740" cy="830997"/>
          </a:xfrm>
          <a:prstGeom prst="rect">
            <a:avLst/>
          </a:prstGeom>
          <a:noFill/>
        </p:spPr>
        <p:txBody>
          <a:bodyPr wrap="none" rtlCol="0">
            <a:spAutoFit/>
          </a:bodyPr>
          <a:lstStyle/>
          <a:p>
            <a:pPr algn="ctr"/>
            <a:r>
              <a:rPr lang="en-US" sz="2400" b="0" dirty="0">
                <a:solidFill>
                  <a:srgbClr val="FF0000"/>
                </a:solidFill>
              </a:rPr>
              <a:t>Just from </a:t>
            </a:r>
            <a:r>
              <a:rPr lang="en-US" sz="2400" b="0" dirty="0" err="1">
                <a:solidFill>
                  <a:srgbClr val="FF0000"/>
                </a:solidFill>
              </a:rPr>
              <a:t>parton</a:t>
            </a:r>
            <a:r>
              <a:rPr lang="en-US" sz="2400" b="0" dirty="0">
                <a:solidFill>
                  <a:srgbClr val="FF0000"/>
                </a:solidFill>
              </a:rPr>
              <a:t> cascade</a:t>
            </a:r>
          </a:p>
          <a:p>
            <a:pPr algn="ctr"/>
            <a:r>
              <a:rPr lang="en-US" sz="2400" b="0" dirty="0">
                <a:solidFill>
                  <a:srgbClr val="0070C0"/>
                </a:solidFill>
              </a:rPr>
              <a:t>Just after </a:t>
            </a:r>
            <a:r>
              <a:rPr lang="en-US" sz="2400" b="0" dirty="0" err="1">
                <a:solidFill>
                  <a:srgbClr val="0070C0"/>
                </a:solidFill>
              </a:rPr>
              <a:t>hadronization</a:t>
            </a:r>
            <a:endParaRPr lang="en-US" sz="2400" b="0" dirty="0">
              <a:solidFill>
                <a:srgbClr val="0070C0"/>
              </a:solidFill>
            </a:endParaRPr>
          </a:p>
        </p:txBody>
      </p:sp>
      <p:sp>
        <p:nvSpPr>
          <p:cNvPr id="8" name="Rectangle 7"/>
          <p:cNvSpPr/>
          <p:nvPr/>
        </p:nvSpPr>
        <p:spPr>
          <a:xfrm>
            <a:off x="4267200" y="1981200"/>
            <a:ext cx="381000" cy="304800"/>
          </a:xfrm>
          <a:prstGeom prst="rect">
            <a:avLst/>
          </a:prstGeom>
          <a:solidFill>
            <a:schemeClr val="bg1"/>
          </a:solidFill>
        </p:spPr>
        <p:txBody>
          <a:bodyPr wrap="none" rtlCol="0" anchor="ctr">
            <a:spAutoFit/>
          </a:bodyPr>
          <a:lstStyle/>
          <a:p>
            <a:pPr algn="ctr"/>
            <a:endParaRPr lang="en-US" sz="2800" dirty="0">
              <a:solidFill>
                <a:schemeClr val="bg1"/>
              </a:solidFill>
            </a:endParaRPr>
          </a:p>
        </p:txBody>
      </p:sp>
      <p:pic>
        <p:nvPicPr>
          <p:cNvPr id="9" name="Picture 2"/>
          <p:cNvPicPr>
            <a:picLocks noChangeAspect="1" noChangeArrowheads="1"/>
          </p:cNvPicPr>
          <p:nvPr/>
        </p:nvPicPr>
        <p:blipFill>
          <a:blip r:embed="rId3" cstate="print"/>
          <a:srcRect l="11127" r="51977" b="38889"/>
          <a:stretch>
            <a:fillRect/>
          </a:stretch>
        </p:blipFill>
        <p:spPr bwMode="auto">
          <a:xfrm>
            <a:off x="5410200" y="1371600"/>
            <a:ext cx="3109480" cy="2895600"/>
          </a:xfrm>
          <a:prstGeom prst="rect">
            <a:avLst/>
          </a:prstGeom>
          <a:noFill/>
          <a:ln w="9525">
            <a:noFill/>
            <a:miter lim="800000"/>
            <a:headEnd/>
            <a:tailEnd/>
          </a:ln>
        </p:spPr>
      </p:pic>
      <p:sp>
        <p:nvSpPr>
          <p:cNvPr id="10" name="TextBox 9"/>
          <p:cNvSpPr txBox="1"/>
          <p:nvPr/>
        </p:nvSpPr>
        <p:spPr>
          <a:xfrm>
            <a:off x="5105400" y="4296251"/>
            <a:ext cx="4038601" cy="1538883"/>
          </a:xfrm>
          <a:prstGeom prst="rect">
            <a:avLst/>
          </a:prstGeom>
          <a:noFill/>
        </p:spPr>
        <p:txBody>
          <a:bodyPr wrap="square" rtlCol="0">
            <a:spAutoFit/>
          </a:bodyPr>
          <a:lstStyle/>
          <a:p>
            <a:pPr algn="ctr"/>
            <a:r>
              <a:rPr lang="en-US" sz="2800" b="0" dirty="0"/>
              <a:t>Coalescence just by closest spatial partner </a:t>
            </a:r>
          </a:p>
          <a:p>
            <a:pPr algn="ctr"/>
            <a:r>
              <a:rPr lang="en-US" sz="2800" b="0" dirty="0"/>
              <a:t>(no momentum space)</a:t>
            </a:r>
          </a:p>
          <a:p>
            <a:pPr algn="ctr"/>
            <a:endParaRPr lang="en-US" sz="900" b="0" dirty="0"/>
          </a:p>
        </p:txBody>
      </p:sp>
      <p:sp>
        <p:nvSpPr>
          <p:cNvPr id="11" name="TextBox 10"/>
          <p:cNvSpPr txBox="1"/>
          <p:nvPr/>
        </p:nvSpPr>
        <p:spPr>
          <a:xfrm>
            <a:off x="838200" y="762000"/>
            <a:ext cx="7430239" cy="584775"/>
          </a:xfrm>
          <a:prstGeom prst="rect">
            <a:avLst/>
          </a:prstGeom>
          <a:noFill/>
        </p:spPr>
        <p:txBody>
          <a:bodyPr wrap="none" rtlCol="0">
            <a:spAutoFit/>
          </a:bodyPr>
          <a:lstStyle/>
          <a:p>
            <a:r>
              <a:rPr lang="en-US" sz="3200" b="0" dirty="0"/>
              <a:t>200 quarks/</a:t>
            </a:r>
            <a:r>
              <a:rPr lang="en-US" sz="3200" b="0" dirty="0" err="1"/>
              <a:t>antiquarks</a:t>
            </a:r>
            <a:r>
              <a:rPr lang="en-US" sz="3200" b="0" dirty="0"/>
              <a:t> </a:t>
            </a:r>
            <a:r>
              <a:rPr lang="en-US" sz="3200" b="0" dirty="0">
                <a:sym typeface="Wingdings" pitchFamily="2" charset="2"/>
              </a:rPr>
              <a:t> ~ 100 mesons</a:t>
            </a:r>
            <a:endParaRPr lang="en-US" sz="3200" b="0" dirty="0"/>
          </a:p>
        </p:txBody>
      </p:sp>
      <p:sp>
        <p:nvSpPr>
          <p:cNvPr id="12" name="Oval 11"/>
          <p:cNvSpPr/>
          <p:nvPr/>
        </p:nvSpPr>
        <p:spPr>
          <a:xfrm rot="20102791">
            <a:off x="7462705" y="2543803"/>
            <a:ext cx="533400" cy="152400"/>
          </a:xfrm>
          <a:prstGeom prst="ellipse">
            <a:avLst/>
          </a:prstGeom>
          <a:ln w="38100">
            <a:solidFill>
              <a:srgbClr val="FFFF00"/>
            </a:solidFill>
          </a:ln>
        </p:spPr>
        <p:txBody>
          <a:bodyPr wrap="none" rtlCol="0" anchor="ctr">
            <a:spAutoFit/>
          </a:bodyPr>
          <a:lstStyle/>
          <a:p>
            <a:pPr algn="ctr"/>
            <a:endParaRPr lang="en-US" sz="2800" dirty="0">
              <a:solidFill>
                <a:schemeClr val="bg1"/>
              </a:solidFill>
            </a:endParaRPr>
          </a:p>
        </p:txBody>
      </p:sp>
    </p:spTree>
    <p:extLst>
      <p:ext uri="{BB962C8B-B14F-4D97-AF65-F5344CB8AC3E}">
        <p14:creationId xmlns:p14="http://schemas.microsoft.com/office/powerpoint/2010/main" val="19114271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23D7F4A-5900-41CB-B165-8E91248E228B}" type="slidenum">
              <a:rPr lang="en-US" smtClean="0"/>
              <a:pPr/>
              <a:t>52</a:t>
            </a:fld>
            <a:endParaRPr lang="en-US"/>
          </a:p>
        </p:txBody>
      </p:sp>
      <p:grpSp>
        <p:nvGrpSpPr>
          <p:cNvPr id="24" name="Group 23"/>
          <p:cNvGrpSpPr/>
          <p:nvPr/>
        </p:nvGrpSpPr>
        <p:grpSpPr>
          <a:xfrm>
            <a:off x="228600" y="886476"/>
            <a:ext cx="8696325" cy="5895324"/>
            <a:chOff x="1219200" y="637880"/>
            <a:chExt cx="6715125" cy="5372100"/>
          </a:xfrm>
        </p:grpSpPr>
        <p:pic>
          <p:nvPicPr>
            <p:cNvPr id="5" name="Picture 4"/>
            <p:cNvPicPr>
              <a:picLocks noChangeAspect="1"/>
            </p:cNvPicPr>
            <p:nvPr/>
          </p:nvPicPr>
          <p:blipFill>
            <a:blip r:embed="rId2" cstate="print"/>
            <a:stretch>
              <a:fillRect/>
            </a:stretch>
          </p:blipFill>
          <p:spPr>
            <a:xfrm>
              <a:off x="1219200" y="637880"/>
              <a:ext cx="6715125" cy="5372100"/>
            </a:xfrm>
            <a:prstGeom prst="rect">
              <a:avLst/>
            </a:prstGeom>
          </p:spPr>
        </p:pic>
        <p:sp>
          <p:nvSpPr>
            <p:cNvPr id="8" name="Rectangle 7"/>
            <p:cNvSpPr/>
            <p:nvPr/>
          </p:nvSpPr>
          <p:spPr>
            <a:xfrm rot="5400000">
              <a:off x="5522903" y="2789219"/>
              <a:ext cx="4237057" cy="253916"/>
            </a:xfrm>
            <a:prstGeom prst="rect">
              <a:avLst/>
            </a:prstGeom>
          </p:spPr>
          <p:txBody>
            <a:bodyPr wrap="none">
              <a:spAutoFit/>
            </a:bodyPr>
            <a:lstStyle/>
            <a:p>
              <a:r>
                <a:rPr lang="sk-SK" sz="1050" i="1" dirty="0" err="1">
                  <a:solidFill>
                    <a:srgbClr val="555555"/>
                  </a:solidFill>
                  <a:latin typeface="Helvetica Light" charset="0"/>
                  <a:ea typeface="Helvetica Light" charset="0"/>
                  <a:cs typeface="Helvetica Light" charset="0"/>
                </a:rPr>
                <a:t>Orjuela-Koop</a:t>
              </a:r>
              <a:r>
                <a:rPr lang="sk-SK" sz="1050" i="1" dirty="0">
                  <a:solidFill>
                    <a:srgbClr val="555555"/>
                  </a:solidFill>
                  <a:latin typeface="Helvetica Light" charset="0"/>
                  <a:ea typeface="Helvetica Light" charset="0"/>
                  <a:cs typeface="Helvetica Light" charset="0"/>
                </a:rPr>
                <a:t>, </a:t>
              </a:r>
              <a:r>
                <a:rPr lang="sk-SK" sz="1050" i="1" dirty="0" err="1">
                  <a:solidFill>
                    <a:srgbClr val="555555"/>
                  </a:solidFill>
                  <a:latin typeface="Helvetica Light" charset="0"/>
                  <a:ea typeface="Helvetica Light" charset="0"/>
                  <a:cs typeface="Helvetica Light" charset="0"/>
                </a:rPr>
                <a:t>Belmont</a:t>
              </a:r>
              <a:r>
                <a:rPr lang="sk-SK" sz="1050" i="1" dirty="0">
                  <a:solidFill>
                    <a:srgbClr val="555555"/>
                  </a:solidFill>
                  <a:latin typeface="Helvetica Light" charset="0"/>
                  <a:ea typeface="Helvetica Light" charset="0"/>
                  <a:cs typeface="Helvetica Light" charset="0"/>
                </a:rPr>
                <a:t>, </a:t>
              </a:r>
              <a:r>
                <a:rPr lang="sk-SK" sz="1050" i="1" dirty="0" err="1">
                  <a:solidFill>
                    <a:srgbClr val="555555"/>
                  </a:solidFill>
                  <a:latin typeface="Helvetica Light" charset="0"/>
                  <a:ea typeface="Helvetica Light" charset="0"/>
                  <a:cs typeface="Helvetica Light" charset="0"/>
                </a:rPr>
                <a:t>Yin</a:t>
              </a:r>
              <a:r>
                <a:rPr lang="sk-SK" sz="1050" i="1" dirty="0">
                  <a:solidFill>
                    <a:srgbClr val="555555"/>
                  </a:solidFill>
                  <a:latin typeface="Helvetica Light" charset="0"/>
                  <a:ea typeface="Helvetica Light" charset="0"/>
                  <a:cs typeface="Helvetica Light" charset="0"/>
                </a:rPr>
                <a:t>, </a:t>
              </a:r>
              <a:r>
                <a:rPr lang="sk-SK" sz="1050" i="1" dirty="0" err="1">
                  <a:solidFill>
                    <a:srgbClr val="555555"/>
                  </a:solidFill>
                  <a:latin typeface="Helvetica Light" charset="0"/>
                  <a:ea typeface="Helvetica Light" charset="0"/>
                  <a:cs typeface="Helvetica Light" charset="0"/>
                </a:rPr>
                <a:t>Nagle</a:t>
              </a:r>
              <a:r>
                <a:rPr lang="sk-SK" sz="1050" dirty="0">
                  <a:solidFill>
                    <a:srgbClr val="555555"/>
                  </a:solidFill>
                  <a:latin typeface="Helvetica Light" charset="0"/>
                  <a:ea typeface="Helvetica Light" charset="0"/>
                  <a:cs typeface="Helvetica Light" charset="0"/>
                </a:rPr>
                <a:t>: </a:t>
              </a:r>
              <a:r>
                <a:rPr lang="sk-SK" sz="1050" dirty="0" err="1">
                  <a:solidFill>
                    <a:srgbClr val="555555"/>
                  </a:solidFill>
                  <a:latin typeface="Helvetica Light" charset="0"/>
                  <a:ea typeface="Helvetica Light" charset="0"/>
                  <a:cs typeface="Helvetica Light" charset="0"/>
                </a:rPr>
                <a:t>Phys</a:t>
              </a:r>
              <a:r>
                <a:rPr lang="sk-SK" sz="1050" dirty="0">
                  <a:solidFill>
                    <a:srgbClr val="555555"/>
                  </a:solidFill>
                  <a:latin typeface="Helvetica Light" charset="0"/>
                  <a:ea typeface="Helvetica Light" charset="0"/>
                  <a:cs typeface="Helvetica Light" charset="0"/>
                </a:rPr>
                <a:t>. Rev. C 93, 044910 (2016)</a:t>
              </a:r>
              <a:endParaRPr lang="sk-SK" sz="1050" dirty="0">
                <a:solidFill>
                  <a:srgbClr val="555555"/>
                </a:solidFill>
                <a:effectLst/>
                <a:latin typeface="Helvetica Light" charset="0"/>
                <a:ea typeface="Helvetica Light" charset="0"/>
                <a:cs typeface="Helvetica Light" charset="0"/>
              </a:endParaRPr>
            </a:p>
          </p:txBody>
        </p:sp>
        <p:sp>
          <p:nvSpPr>
            <p:cNvPr id="9" name="TextBox 8"/>
            <p:cNvSpPr txBox="1"/>
            <p:nvPr/>
          </p:nvSpPr>
          <p:spPr>
            <a:xfrm>
              <a:off x="1984121" y="811148"/>
              <a:ext cx="5232073" cy="461665"/>
            </a:xfrm>
            <a:prstGeom prst="rect">
              <a:avLst/>
            </a:prstGeom>
            <a:noFill/>
          </p:spPr>
          <p:txBody>
            <a:bodyPr wrap="none" rtlCol="0">
              <a:spAutoFit/>
            </a:bodyPr>
            <a:lstStyle/>
            <a:p>
              <a:r>
                <a:rPr lang="en-US" sz="2400" b="1" dirty="0">
                  <a:latin typeface="Helvetica Light" charset="0"/>
                  <a:ea typeface="Helvetica Light" charset="0"/>
                  <a:cs typeface="Helvetica Light" charset="0"/>
                </a:rPr>
                <a:t>2+1D QGP Volume in Central </a:t>
              </a:r>
              <a:r>
                <a:rPr lang="en-US" sz="2400" b="1" dirty="0" err="1">
                  <a:latin typeface="Helvetica Light" charset="0"/>
                  <a:ea typeface="Helvetica Light" charset="0"/>
                  <a:cs typeface="Helvetica Light" charset="0"/>
                </a:rPr>
                <a:t>d+Au</a:t>
              </a:r>
              <a:endParaRPr lang="en-US" b="1" dirty="0">
                <a:latin typeface="Helvetica Light" charset="0"/>
                <a:ea typeface="Helvetica Light" charset="0"/>
                <a:cs typeface="Helvetica Light" charset="0"/>
              </a:endParaRPr>
            </a:p>
          </p:txBody>
        </p:sp>
        <p:sp>
          <p:nvSpPr>
            <p:cNvPr id="10" name="TextBox 9"/>
            <p:cNvSpPr txBox="1"/>
            <p:nvPr/>
          </p:nvSpPr>
          <p:spPr>
            <a:xfrm>
              <a:off x="6102927" y="941074"/>
              <a:ext cx="619151" cy="420691"/>
            </a:xfrm>
            <a:prstGeom prst="rect">
              <a:avLst/>
            </a:prstGeom>
            <a:solidFill>
              <a:schemeClr val="bg1"/>
            </a:solidFill>
            <a:ln>
              <a:solidFill>
                <a:schemeClr val="tx1"/>
              </a:solidFill>
            </a:ln>
            <a:effectLst>
              <a:outerShdw blurRad="50800" dist="76200" dir="2700000" algn="tl" rotWithShape="0">
                <a:prstClr val="black">
                  <a:alpha val="40000"/>
                </a:prstClr>
              </a:outerShdw>
            </a:effectLst>
          </p:spPr>
          <p:txBody>
            <a:bodyPr wrap="none" rtlCol="0">
              <a:spAutoFit/>
            </a:bodyPr>
            <a:lstStyle/>
            <a:p>
              <a:r>
                <a:rPr lang="en-US" sz="2400" dirty="0">
                  <a:solidFill>
                    <a:srgbClr val="0432FF"/>
                  </a:solidFill>
                  <a:latin typeface="Helvetica" charset="0"/>
                  <a:ea typeface="Helvetica" charset="0"/>
                  <a:cs typeface="Helvetica" charset="0"/>
                </a:rPr>
                <a:t>LHC</a:t>
              </a:r>
            </a:p>
          </p:txBody>
        </p:sp>
        <p:sp>
          <p:nvSpPr>
            <p:cNvPr id="11" name="TextBox 10"/>
            <p:cNvSpPr txBox="1"/>
            <p:nvPr/>
          </p:nvSpPr>
          <p:spPr>
            <a:xfrm>
              <a:off x="3749324" y="2954749"/>
              <a:ext cx="724364" cy="420691"/>
            </a:xfrm>
            <a:prstGeom prst="rect">
              <a:avLst/>
            </a:prstGeom>
            <a:solidFill>
              <a:schemeClr val="bg1"/>
            </a:solidFill>
            <a:ln>
              <a:solidFill>
                <a:schemeClr val="tx1"/>
              </a:solidFill>
            </a:ln>
            <a:effectLst>
              <a:outerShdw blurRad="50800" dist="76200" dir="2700000" algn="tl" rotWithShape="0">
                <a:prstClr val="black">
                  <a:alpha val="40000"/>
                </a:prstClr>
              </a:outerShdw>
            </a:effectLst>
          </p:spPr>
          <p:txBody>
            <a:bodyPr wrap="none" rtlCol="0">
              <a:spAutoFit/>
            </a:bodyPr>
            <a:lstStyle/>
            <a:p>
              <a:r>
                <a:rPr lang="en-US" sz="2400" dirty="0">
                  <a:solidFill>
                    <a:srgbClr val="0432FF"/>
                  </a:solidFill>
                  <a:latin typeface="Helvetica" charset="0"/>
                  <a:ea typeface="Helvetica" charset="0"/>
                  <a:cs typeface="Helvetica" charset="0"/>
                </a:rPr>
                <a:t>RHIC</a:t>
              </a:r>
            </a:p>
          </p:txBody>
        </p:sp>
        <p:sp>
          <p:nvSpPr>
            <p:cNvPr id="12" name="Rectangle 11"/>
            <p:cNvSpPr/>
            <p:nvPr/>
          </p:nvSpPr>
          <p:spPr>
            <a:xfrm>
              <a:off x="6358098" y="1828788"/>
              <a:ext cx="649769" cy="896328"/>
            </a:xfrm>
            <a:prstGeom prst="rect">
              <a:avLst/>
            </a:prstGeom>
            <a:solidFill>
              <a:srgbClr val="FFC000"/>
            </a:solidFill>
            <a:scene3d>
              <a:camera prst="isometricOffAxis2Top">
                <a:rot lat="19079197" lon="2051634" rev="18991504"/>
              </a:camera>
              <a:lightRig rig="glow" dir="t"/>
            </a:scene3d>
            <a:sp3d extrusionH="692150" contourW="12700" prstMaterial="metal">
              <a:bevelB w="165100" prst="coolSlant"/>
              <a:extrusionClr>
                <a:schemeClr val="accent4">
                  <a:lumMod val="75000"/>
                </a:schemeClr>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1142593">
              <a:off x="6759990" y="1793290"/>
              <a:ext cx="411200" cy="280461"/>
            </a:xfrm>
            <a:prstGeom prst="rect">
              <a:avLst/>
            </a:prstGeom>
            <a:noFill/>
          </p:spPr>
          <p:txBody>
            <a:bodyPr wrap="none" rtlCol="0">
              <a:spAutoFit/>
            </a:bodyPr>
            <a:lstStyle/>
            <a:p>
              <a:r>
                <a:rPr lang="en-US" sz="1400" dirty="0">
                  <a:latin typeface="Helvetica Light" charset="0"/>
                  <a:ea typeface="Helvetica Light" charset="0"/>
                  <a:cs typeface="Helvetica Light" charset="0"/>
                </a:rPr>
                <a:t>3 </a:t>
              </a:r>
              <a:r>
                <a:rPr lang="en-US" sz="1400" dirty="0" err="1">
                  <a:latin typeface="Helvetica Light" charset="0"/>
                  <a:ea typeface="Helvetica Light" charset="0"/>
                  <a:cs typeface="Helvetica Light" charset="0"/>
                </a:rPr>
                <a:t>fm</a:t>
              </a:r>
              <a:endParaRPr lang="en-US" sz="1400" dirty="0">
                <a:latin typeface="Helvetica Light" charset="0"/>
                <a:ea typeface="Helvetica Light" charset="0"/>
                <a:cs typeface="Helvetica Light" charset="0"/>
              </a:endParaRPr>
            </a:p>
          </p:txBody>
        </p:sp>
        <p:sp>
          <p:nvSpPr>
            <p:cNvPr id="14" name="TextBox 13"/>
            <p:cNvSpPr txBox="1"/>
            <p:nvPr/>
          </p:nvSpPr>
          <p:spPr>
            <a:xfrm rot="18718822">
              <a:off x="6041087" y="1976925"/>
              <a:ext cx="485256" cy="237659"/>
            </a:xfrm>
            <a:prstGeom prst="rect">
              <a:avLst/>
            </a:prstGeom>
            <a:noFill/>
          </p:spPr>
          <p:txBody>
            <a:bodyPr wrap="none" rtlCol="0">
              <a:spAutoFit/>
            </a:bodyPr>
            <a:lstStyle/>
            <a:p>
              <a:r>
                <a:rPr lang="en-US" sz="1400" dirty="0">
                  <a:latin typeface="Helvetica Light" charset="0"/>
                  <a:ea typeface="Helvetica Light" charset="0"/>
                  <a:cs typeface="Helvetica Light" charset="0"/>
                </a:rPr>
                <a:t>4</a:t>
              </a:r>
              <a:r>
                <a:rPr lang="en-US" sz="1400">
                  <a:latin typeface="Helvetica Light" charset="0"/>
                  <a:ea typeface="Helvetica Light" charset="0"/>
                  <a:cs typeface="Helvetica Light" charset="0"/>
                </a:rPr>
                <a:t> </a:t>
              </a:r>
              <a:r>
                <a:rPr lang="en-US" sz="1400" dirty="0" err="1">
                  <a:latin typeface="Helvetica Light" charset="0"/>
                  <a:ea typeface="Helvetica Light" charset="0"/>
                  <a:cs typeface="Helvetica Light" charset="0"/>
                </a:rPr>
                <a:t>fm</a:t>
              </a:r>
              <a:endParaRPr lang="en-US" sz="1400" dirty="0">
                <a:latin typeface="Helvetica Light" charset="0"/>
                <a:ea typeface="Helvetica Light" charset="0"/>
                <a:cs typeface="Helvetica Light" charset="0"/>
              </a:endParaRPr>
            </a:p>
          </p:txBody>
        </p:sp>
        <p:sp>
          <p:nvSpPr>
            <p:cNvPr id="15" name="TextBox 14"/>
            <p:cNvSpPr txBox="1"/>
            <p:nvPr/>
          </p:nvSpPr>
          <p:spPr>
            <a:xfrm>
              <a:off x="5422050" y="2651299"/>
              <a:ext cx="1052864" cy="280461"/>
            </a:xfrm>
            <a:prstGeom prst="rect">
              <a:avLst/>
            </a:prstGeom>
            <a:noFill/>
          </p:spPr>
          <p:txBody>
            <a:bodyPr wrap="square" rtlCol="0">
              <a:spAutoFit/>
            </a:bodyPr>
            <a:lstStyle/>
            <a:p>
              <a:r>
                <a:rPr lang="en-US" sz="1400" dirty="0">
                  <a:latin typeface="Helvetica Light" charset="0"/>
                  <a:ea typeface="Helvetica Light" charset="0"/>
                  <a:cs typeface="Helvetica Light" charset="0"/>
                </a:rPr>
                <a:t>t</a:t>
              </a:r>
              <a:r>
                <a:rPr lang="en-US" sz="1400">
                  <a:latin typeface="Helvetica Light" charset="0"/>
                  <a:ea typeface="Helvetica Light" charset="0"/>
                  <a:cs typeface="Helvetica Light" charset="0"/>
                </a:rPr>
                <a:t> </a:t>
              </a:r>
              <a:r>
                <a:rPr lang="en-US" sz="1400" dirty="0">
                  <a:latin typeface="Helvetica Light" charset="0"/>
                  <a:ea typeface="Helvetica Light" charset="0"/>
                  <a:cs typeface="Helvetica Light" charset="0"/>
                </a:rPr>
                <a:t>= 3 </a:t>
              </a:r>
              <a:r>
                <a:rPr lang="en-US" sz="1400" dirty="0" err="1">
                  <a:latin typeface="Helvetica Light" charset="0"/>
                  <a:ea typeface="Helvetica Light" charset="0"/>
                  <a:cs typeface="Helvetica Light" charset="0"/>
                </a:rPr>
                <a:t>fm</a:t>
              </a:r>
              <a:r>
                <a:rPr lang="en-US" sz="1400" dirty="0">
                  <a:latin typeface="Helvetica Light" charset="0"/>
                  <a:ea typeface="Helvetica Light" charset="0"/>
                  <a:cs typeface="Helvetica Light" charset="0"/>
                </a:rPr>
                <a:t>/c</a:t>
              </a:r>
            </a:p>
          </p:txBody>
        </p:sp>
        <p:sp>
          <p:nvSpPr>
            <p:cNvPr id="16" name="Rectangle 15"/>
            <p:cNvSpPr/>
            <p:nvPr/>
          </p:nvSpPr>
          <p:spPr>
            <a:xfrm>
              <a:off x="2307962" y="3328561"/>
              <a:ext cx="445962" cy="489590"/>
            </a:xfrm>
            <a:prstGeom prst="rect">
              <a:avLst/>
            </a:prstGeom>
            <a:solidFill>
              <a:srgbClr val="FFC000"/>
            </a:solidFill>
            <a:scene3d>
              <a:camera prst="isometricOffAxis2Top">
                <a:rot lat="19079197" lon="2051634" rev="18991504"/>
              </a:camera>
              <a:lightRig rig="glow" dir="t"/>
            </a:scene3d>
            <a:sp3d extrusionH="419100" contourW="12700" prstMaterial="metal">
              <a:bevelB w="165100" prst="coolSlant"/>
              <a:extrusionClr>
                <a:schemeClr val="accent4">
                  <a:lumMod val="75000"/>
                </a:schemeClr>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1142593">
              <a:off x="2504672" y="3188329"/>
              <a:ext cx="411200" cy="280461"/>
            </a:xfrm>
            <a:prstGeom prst="rect">
              <a:avLst/>
            </a:prstGeom>
            <a:noFill/>
          </p:spPr>
          <p:txBody>
            <a:bodyPr wrap="none" rtlCol="0">
              <a:spAutoFit/>
            </a:bodyPr>
            <a:lstStyle/>
            <a:p>
              <a:r>
                <a:rPr lang="en-US" sz="1400" dirty="0">
                  <a:latin typeface="Helvetica Light" charset="0"/>
                  <a:ea typeface="Helvetica Light" charset="0"/>
                  <a:cs typeface="Helvetica Light" charset="0"/>
                </a:rPr>
                <a:t>2 </a:t>
              </a:r>
              <a:r>
                <a:rPr lang="en-US" sz="1400" dirty="0" err="1">
                  <a:latin typeface="Helvetica Light" charset="0"/>
                  <a:ea typeface="Helvetica Light" charset="0"/>
                  <a:cs typeface="Helvetica Light" charset="0"/>
                </a:rPr>
                <a:t>fm</a:t>
              </a:r>
              <a:endParaRPr lang="en-US" sz="1400" dirty="0">
                <a:latin typeface="Helvetica Light" charset="0"/>
                <a:ea typeface="Helvetica Light" charset="0"/>
                <a:cs typeface="Helvetica Light" charset="0"/>
              </a:endParaRPr>
            </a:p>
          </p:txBody>
        </p:sp>
        <p:sp>
          <p:nvSpPr>
            <p:cNvPr id="18" name="TextBox 17"/>
            <p:cNvSpPr txBox="1"/>
            <p:nvPr/>
          </p:nvSpPr>
          <p:spPr>
            <a:xfrm rot="18578557">
              <a:off x="1973231" y="3307764"/>
              <a:ext cx="485256" cy="237659"/>
            </a:xfrm>
            <a:prstGeom prst="rect">
              <a:avLst/>
            </a:prstGeom>
            <a:noFill/>
          </p:spPr>
          <p:txBody>
            <a:bodyPr wrap="none" rtlCol="0">
              <a:spAutoFit/>
            </a:bodyPr>
            <a:lstStyle/>
            <a:p>
              <a:r>
                <a:rPr lang="en-US" sz="1400" dirty="0">
                  <a:latin typeface="Helvetica Light" charset="0"/>
                  <a:ea typeface="Helvetica Light" charset="0"/>
                  <a:cs typeface="Helvetica Light" charset="0"/>
                </a:rPr>
                <a:t>2 </a:t>
              </a:r>
              <a:r>
                <a:rPr lang="en-US" sz="1400" dirty="0" err="1">
                  <a:latin typeface="Helvetica Light" charset="0"/>
                  <a:ea typeface="Helvetica Light" charset="0"/>
                  <a:cs typeface="Helvetica Light" charset="0"/>
                </a:rPr>
                <a:t>fm</a:t>
              </a:r>
              <a:endParaRPr lang="en-US" sz="1400" dirty="0">
                <a:latin typeface="Helvetica Light" charset="0"/>
                <a:ea typeface="Helvetica Light" charset="0"/>
                <a:cs typeface="Helvetica Light" charset="0"/>
              </a:endParaRPr>
            </a:p>
          </p:txBody>
        </p:sp>
        <p:sp>
          <p:nvSpPr>
            <p:cNvPr id="19" name="TextBox 18"/>
            <p:cNvSpPr txBox="1"/>
            <p:nvPr/>
          </p:nvSpPr>
          <p:spPr>
            <a:xfrm>
              <a:off x="2837474" y="3574126"/>
              <a:ext cx="1052864" cy="280461"/>
            </a:xfrm>
            <a:prstGeom prst="rect">
              <a:avLst/>
            </a:prstGeom>
            <a:noFill/>
          </p:spPr>
          <p:txBody>
            <a:bodyPr wrap="square" rtlCol="0">
              <a:spAutoFit/>
            </a:bodyPr>
            <a:lstStyle/>
            <a:p>
              <a:r>
                <a:rPr lang="en-US" sz="1400" dirty="0">
                  <a:latin typeface="Helvetica Light" charset="0"/>
                  <a:ea typeface="Helvetica Light" charset="0"/>
                  <a:cs typeface="Helvetica Light" charset="0"/>
                </a:rPr>
                <a:t>t = 2 </a:t>
              </a:r>
              <a:r>
                <a:rPr lang="en-US" sz="1400" dirty="0" err="1">
                  <a:latin typeface="Helvetica Light" charset="0"/>
                  <a:ea typeface="Helvetica Light" charset="0"/>
                  <a:cs typeface="Helvetica Light" charset="0"/>
                </a:rPr>
                <a:t>fm</a:t>
              </a:r>
              <a:r>
                <a:rPr lang="en-US" sz="1400" dirty="0">
                  <a:latin typeface="Helvetica Light" charset="0"/>
                  <a:ea typeface="Helvetica Light" charset="0"/>
                  <a:cs typeface="Helvetica Light" charset="0"/>
                </a:rPr>
                <a:t>/c</a:t>
              </a:r>
            </a:p>
          </p:txBody>
        </p:sp>
        <p:sp>
          <p:nvSpPr>
            <p:cNvPr id="20" name="TextBox 19"/>
            <p:cNvSpPr txBox="1"/>
            <p:nvPr/>
          </p:nvSpPr>
          <p:spPr>
            <a:xfrm>
              <a:off x="4210315" y="3687346"/>
              <a:ext cx="688468" cy="280461"/>
            </a:xfrm>
            <a:prstGeom prst="rect">
              <a:avLst/>
            </a:prstGeom>
            <a:noFill/>
          </p:spPr>
          <p:txBody>
            <a:bodyPr wrap="none" rtlCol="0">
              <a:spAutoFit/>
            </a:bodyPr>
            <a:lstStyle/>
            <a:p>
              <a:r>
                <a:rPr lang="en-US" sz="1400" dirty="0">
                  <a:solidFill>
                    <a:srgbClr val="FF0000"/>
                  </a:solidFill>
                  <a:latin typeface="Helvetica Light" charset="0"/>
                  <a:ea typeface="Helvetica Light" charset="0"/>
                  <a:cs typeface="Helvetica Light" charset="0"/>
                </a:rPr>
                <a:t>200 </a:t>
              </a:r>
              <a:r>
                <a:rPr lang="en-US" sz="1400" dirty="0" err="1">
                  <a:solidFill>
                    <a:srgbClr val="FF0000"/>
                  </a:solidFill>
                  <a:latin typeface="Helvetica Light" charset="0"/>
                  <a:ea typeface="Helvetica Light" charset="0"/>
                  <a:cs typeface="Helvetica Light" charset="0"/>
                </a:rPr>
                <a:t>GeV</a:t>
              </a:r>
              <a:endParaRPr lang="en-US" sz="1400" dirty="0">
                <a:solidFill>
                  <a:srgbClr val="FF0000"/>
                </a:solidFill>
                <a:latin typeface="Helvetica Light" charset="0"/>
                <a:ea typeface="Helvetica Light" charset="0"/>
                <a:cs typeface="Helvetica Light" charset="0"/>
              </a:endParaRPr>
            </a:p>
          </p:txBody>
        </p:sp>
        <p:sp>
          <p:nvSpPr>
            <p:cNvPr id="21" name="TextBox 20"/>
            <p:cNvSpPr txBox="1"/>
            <p:nvPr/>
          </p:nvSpPr>
          <p:spPr>
            <a:xfrm>
              <a:off x="3376496" y="4114105"/>
              <a:ext cx="611725" cy="280461"/>
            </a:xfrm>
            <a:prstGeom prst="rect">
              <a:avLst/>
            </a:prstGeom>
            <a:noFill/>
          </p:spPr>
          <p:txBody>
            <a:bodyPr wrap="none" rtlCol="0">
              <a:spAutoFit/>
            </a:bodyPr>
            <a:lstStyle/>
            <a:p>
              <a:r>
                <a:rPr lang="en-US" sz="1400">
                  <a:solidFill>
                    <a:srgbClr val="FF0000"/>
                  </a:solidFill>
                  <a:latin typeface="Helvetica Light" charset="0"/>
                  <a:ea typeface="Helvetica Light" charset="0"/>
                  <a:cs typeface="Helvetica Light" charset="0"/>
                </a:rPr>
                <a:t>62 </a:t>
              </a:r>
              <a:r>
                <a:rPr lang="en-US" sz="1400" dirty="0" err="1">
                  <a:solidFill>
                    <a:srgbClr val="FF0000"/>
                  </a:solidFill>
                  <a:latin typeface="Helvetica Light" charset="0"/>
                  <a:ea typeface="Helvetica Light" charset="0"/>
                  <a:cs typeface="Helvetica Light" charset="0"/>
                </a:rPr>
                <a:t>GeV</a:t>
              </a:r>
              <a:endParaRPr lang="en-US" sz="1400" dirty="0">
                <a:solidFill>
                  <a:srgbClr val="FF0000"/>
                </a:solidFill>
                <a:latin typeface="Helvetica Light" charset="0"/>
                <a:ea typeface="Helvetica Light" charset="0"/>
                <a:cs typeface="Helvetica Light" charset="0"/>
              </a:endParaRPr>
            </a:p>
          </p:txBody>
        </p:sp>
        <p:sp>
          <p:nvSpPr>
            <p:cNvPr id="22" name="TextBox 21"/>
            <p:cNvSpPr txBox="1"/>
            <p:nvPr/>
          </p:nvSpPr>
          <p:spPr>
            <a:xfrm>
              <a:off x="2739160" y="4376676"/>
              <a:ext cx="611725" cy="280461"/>
            </a:xfrm>
            <a:prstGeom prst="rect">
              <a:avLst/>
            </a:prstGeom>
            <a:noFill/>
          </p:spPr>
          <p:txBody>
            <a:bodyPr wrap="none" rtlCol="0">
              <a:spAutoFit/>
            </a:bodyPr>
            <a:lstStyle/>
            <a:p>
              <a:r>
                <a:rPr lang="en-US" sz="1400" dirty="0">
                  <a:solidFill>
                    <a:srgbClr val="FF0000"/>
                  </a:solidFill>
                  <a:latin typeface="Helvetica Light" charset="0"/>
                  <a:ea typeface="Helvetica Light" charset="0"/>
                  <a:cs typeface="Helvetica Light" charset="0"/>
                </a:rPr>
                <a:t>20 </a:t>
              </a:r>
              <a:r>
                <a:rPr lang="en-US" sz="1400" dirty="0" err="1">
                  <a:solidFill>
                    <a:srgbClr val="FF0000"/>
                  </a:solidFill>
                  <a:latin typeface="Helvetica Light" charset="0"/>
                  <a:ea typeface="Helvetica Light" charset="0"/>
                  <a:cs typeface="Helvetica Light" charset="0"/>
                </a:rPr>
                <a:t>GeV</a:t>
              </a:r>
              <a:endParaRPr lang="en-US" sz="1400" dirty="0">
                <a:solidFill>
                  <a:srgbClr val="FF0000"/>
                </a:solidFill>
                <a:latin typeface="Helvetica Light" charset="0"/>
                <a:ea typeface="Helvetica Light" charset="0"/>
                <a:cs typeface="Helvetica Light" charset="0"/>
              </a:endParaRPr>
            </a:p>
          </p:txBody>
        </p:sp>
        <p:sp>
          <p:nvSpPr>
            <p:cNvPr id="23" name="TextBox 22"/>
            <p:cNvSpPr txBox="1"/>
            <p:nvPr/>
          </p:nvSpPr>
          <p:spPr>
            <a:xfrm>
              <a:off x="1969296" y="4449761"/>
              <a:ext cx="611725" cy="280461"/>
            </a:xfrm>
            <a:prstGeom prst="rect">
              <a:avLst/>
            </a:prstGeom>
            <a:noFill/>
          </p:spPr>
          <p:txBody>
            <a:bodyPr wrap="none" rtlCol="0">
              <a:spAutoFit/>
            </a:bodyPr>
            <a:lstStyle/>
            <a:p>
              <a:r>
                <a:rPr lang="en-US" sz="1400" dirty="0">
                  <a:solidFill>
                    <a:srgbClr val="FF0000"/>
                  </a:solidFill>
                  <a:latin typeface="Helvetica Light" charset="0"/>
                  <a:ea typeface="Helvetica Light" charset="0"/>
                  <a:cs typeface="Helvetica Light" charset="0"/>
                </a:rPr>
                <a:t>7.7GeV</a:t>
              </a:r>
            </a:p>
          </p:txBody>
        </p:sp>
      </p:grpSp>
      <p:sp>
        <p:nvSpPr>
          <p:cNvPr id="25" name="TextBox 24"/>
          <p:cNvSpPr txBox="1"/>
          <p:nvPr/>
        </p:nvSpPr>
        <p:spPr>
          <a:xfrm>
            <a:off x="381000" y="177225"/>
            <a:ext cx="8420895" cy="584775"/>
          </a:xfrm>
          <a:prstGeom prst="rect">
            <a:avLst/>
          </a:prstGeom>
          <a:noFill/>
        </p:spPr>
        <p:txBody>
          <a:bodyPr wrap="none" rtlCol="0">
            <a:spAutoFit/>
          </a:bodyPr>
          <a:lstStyle/>
          <a:p>
            <a:r>
              <a:rPr lang="en-US" sz="3200" b="0" u="sng" dirty="0"/>
              <a:t>Hydrodynamic Results for </a:t>
            </a:r>
            <a:r>
              <a:rPr lang="en-US" sz="3200" b="0" u="sng" dirty="0" err="1"/>
              <a:t>d+Au</a:t>
            </a:r>
            <a:r>
              <a:rPr lang="en-US" sz="3200" b="0" u="sng" dirty="0"/>
              <a:t> Energy Scan</a:t>
            </a:r>
          </a:p>
        </p:txBody>
      </p:sp>
    </p:spTree>
    <p:extLst>
      <p:ext uri="{BB962C8B-B14F-4D97-AF65-F5344CB8AC3E}">
        <p14:creationId xmlns:p14="http://schemas.microsoft.com/office/powerpoint/2010/main" val="3238940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p:cNvPicPr>
            <a:picLocks noChangeAspect="1" noChangeArrowheads="1"/>
          </p:cNvPicPr>
          <p:nvPr/>
        </p:nvPicPr>
        <p:blipFill>
          <a:blip r:embed="rId2" cstate="print"/>
          <a:srcRect l="21669" t="8333" r="59590" b="59375"/>
          <a:stretch>
            <a:fillRect/>
          </a:stretch>
        </p:blipFill>
        <p:spPr bwMode="auto">
          <a:xfrm>
            <a:off x="5715000" y="3962400"/>
            <a:ext cx="2971800" cy="2878931"/>
          </a:xfrm>
          <a:prstGeom prst="rect">
            <a:avLst/>
          </a:prstGeom>
          <a:noFill/>
          <a:ln w="9525">
            <a:noFill/>
            <a:miter lim="800000"/>
            <a:headEnd/>
            <a:tailEnd/>
          </a:ln>
        </p:spPr>
      </p:pic>
      <p:sp>
        <p:nvSpPr>
          <p:cNvPr id="119" name="Rectangle 118"/>
          <p:cNvSpPr/>
          <p:nvPr/>
        </p:nvSpPr>
        <p:spPr>
          <a:xfrm>
            <a:off x="0" y="0"/>
            <a:ext cx="5334000" cy="388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47172" y="186690"/>
            <a:ext cx="1507062" cy="830997"/>
          </a:xfrm>
          <a:prstGeom prst="rect">
            <a:avLst/>
          </a:prstGeom>
          <a:noFill/>
        </p:spPr>
        <p:txBody>
          <a:bodyPr wrap="none" rtlCol="0">
            <a:spAutoFit/>
          </a:bodyPr>
          <a:lstStyle/>
          <a:p>
            <a:r>
              <a:rPr lang="en-US" sz="1600" b="1" dirty="0">
                <a:solidFill>
                  <a:srgbClr val="FF0000"/>
                </a:solidFill>
              </a:rPr>
              <a:t>RHIC Jet Probes</a:t>
            </a:r>
          </a:p>
          <a:p>
            <a:r>
              <a:rPr lang="en-US" sz="1600" b="1" dirty="0">
                <a:solidFill>
                  <a:schemeClr val="tx2"/>
                </a:solidFill>
              </a:rPr>
              <a:t>LHC Jet Probes</a:t>
            </a:r>
          </a:p>
          <a:p>
            <a:r>
              <a:rPr lang="en-US" sz="1400" b="1" dirty="0"/>
              <a:t>QGP Influence</a:t>
            </a:r>
          </a:p>
        </p:txBody>
      </p:sp>
      <p:pic>
        <p:nvPicPr>
          <p:cNvPr id="11" name="Picture 2"/>
          <p:cNvPicPr>
            <a:picLocks noChangeAspect="1" noChangeArrowheads="1"/>
          </p:cNvPicPr>
          <p:nvPr/>
        </p:nvPicPr>
        <p:blipFill>
          <a:blip r:embed="rId3" cstate="print"/>
          <a:srcRect l="1757" t="20833" r="44949" b="12500"/>
          <a:stretch>
            <a:fillRect/>
          </a:stretch>
        </p:blipFill>
        <p:spPr bwMode="auto">
          <a:xfrm>
            <a:off x="76200" y="76200"/>
            <a:ext cx="5257800" cy="3751385"/>
          </a:xfrm>
          <a:prstGeom prst="rect">
            <a:avLst/>
          </a:prstGeom>
          <a:noFill/>
          <a:ln w="9525">
            <a:noFill/>
            <a:miter lim="800000"/>
            <a:headEnd/>
            <a:tailEnd/>
          </a:ln>
        </p:spPr>
      </p:pic>
      <p:cxnSp>
        <p:nvCxnSpPr>
          <p:cNvPr id="12" name="Straight Arrow Connector 11"/>
          <p:cNvCxnSpPr/>
          <p:nvPr/>
        </p:nvCxnSpPr>
        <p:spPr>
          <a:xfrm rot="16200000" flipH="1">
            <a:off x="419099" y="1485899"/>
            <a:ext cx="1524002" cy="68580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H="1">
            <a:off x="828241" y="1076763"/>
            <a:ext cx="753425" cy="73350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41"/>
          <p:cNvGrpSpPr/>
          <p:nvPr/>
        </p:nvGrpSpPr>
        <p:grpSpPr>
          <a:xfrm>
            <a:off x="455722" y="2743200"/>
            <a:ext cx="1525478" cy="1540192"/>
            <a:chOff x="2020025" y="-1752600"/>
            <a:chExt cx="2514600" cy="2514600"/>
          </a:xfrm>
        </p:grpSpPr>
        <p:pic>
          <p:nvPicPr>
            <p:cNvPr id="15"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20025" y="-1752600"/>
              <a:ext cx="2514600" cy="2514600"/>
            </a:xfrm>
            <a:prstGeom prst="rect">
              <a:avLst/>
            </a:prstGeom>
            <a:noFill/>
          </p:spPr>
        </p:pic>
        <p:sp>
          <p:nvSpPr>
            <p:cNvPr id="16" name="Oval 15"/>
            <p:cNvSpPr/>
            <p:nvPr/>
          </p:nvSpPr>
          <p:spPr>
            <a:xfrm>
              <a:off x="2211250" y="-1524000"/>
              <a:ext cx="1219200" cy="1219200"/>
            </a:xfrm>
            <a:prstGeom prst="ellips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nvGrpSpPr>
          <p:cNvPr id="3" name="Group 34"/>
          <p:cNvGrpSpPr/>
          <p:nvPr/>
        </p:nvGrpSpPr>
        <p:grpSpPr>
          <a:xfrm>
            <a:off x="2209800" y="1812608"/>
            <a:ext cx="1525478" cy="1540192"/>
            <a:chOff x="8610600" y="0"/>
            <a:chExt cx="2514600" cy="2514600"/>
          </a:xfrm>
        </p:grpSpPr>
        <p:pic>
          <p:nvPicPr>
            <p:cNvPr id="18"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610600" y="0"/>
              <a:ext cx="2514600" cy="2514600"/>
            </a:xfrm>
            <a:prstGeom prst="rect">
              <a:avLst/>
            </a:prstGeom>
            <a:noFill/>
          </p:spPr>
        </p:pic>
        <p:sp>
          <p:nvSpPr>
            <p:cNvPr id="19" name="Oval 18"/>
            <p:cNvSpPr/>
            <p:nvPr/>
          </p:nvSpPr>
          <p:spPr>
            <a:xfrm>
              <a:off x="8839200" y="228600"/>
              <a:ext cx="1219200" cy="1219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20" name="Picture 3"/>
            <p:cNvPicPr>
              <a:picLocks noChangeAspect="1" noChangeArrowheads="1"/>
            </p:cNvPicPr>
            <p:nvPr/>
          </p:nvPicPr>
          <p:blipFill>
            <a:blip r:embed="rId5" cstate="print">
              <a:clrChange>
                <a:clrFrom>
                  <a:srgbClr val="FFFFFF"/>
                </a:clrFrom>
                <a:clrTo>
                  <a:srgbClr val="FFFFFF">
                    <a:alpha val="0"/>
                  </a:srgbClr>
                </a:clrTo>
              </a:clrChange>
            </a:blip>
            <a:srcRect r="52792"/>
            <a:stretch>
              <a:fillRect/>
            </a:stretch>
          </p:blipFill>
          <p:spPr bwMode="auto">
            <a:xfrm>
              <a:off x="8773090" y="275252"/>
              <a:ext cx="1093592" cy="982715"/>
            </a:xfrm>
            <a:prstGeom prst="rect">
              <a:avLst/>
            </a:prstGeom>
            <a:noFill/>
            <a:ln w="9525">
              <a:noFill/>
              <a:miter lim="800000"/>
              <a:headEnd/>
              <a:tailEnd/>
            </a:ln>
          </p:spPr>
        </p:pic>
      </p:grpSp>
      <p:sp>
        <p:nvSpPr>
          <p:cNvPr id="29" name="TextBox 28"/>
          <p:cNvSpPr txBox="1"/>
          <p:nvPr/>
        </p:nvSpPr>
        <p:spPr>
          <a:xfrm>
            <a:off x="626538" y="152400"/>
            <a:ext cx="1675843" cy="892552"/>
          </a:xfrm>
          <a:prstGeom prst="rect">
            <a:avLst/>
          </a:prstGeom>
          <a:noFill/>
        </p:spPr>
        <p:txBody>
          <a:bodyPr wrap="none" rtlCol="0">
            <a:spAutoFit/>
          </a:bodyPr>
          <a:lstStyle/>
          <a:p>
            <a:r>
              <a:rPr lang="en-US" b="1" dirty="0">
                <a:solidFill>
                  <a:srgbClr val="FF0000"/>
                </a:solidFill>
              </a:rPr>
              <a:t>RHIC Jet Probes</a:t>
            </a:r>
          </a:p>
          <a:p>
            <a:r>
              <a:rPr lang="en-US" b="1" dirty="0">
                <a:solidFill>
                  <a:schemeClr val="tx2"/>
                </a:solidFill>
              </a:rPr>
              <a:t>LHC Jet Probes</a:t>
            </a:r>
          </a:p>
          <a:p>
            <a:r>
              <a:rPr lang="en-US" sz="1600" b="1" dirty="0"/>
              <a:t>QGP Influence</a:t>
            </a:r>
          </a:p>
        </p:txBody>
      </p:sp>
      <p:pic>
        <p:nvPicPr>
          <p:cNvPr id="34"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884722" y="76200"/>
            <a:ext cx="1525478" cy="1540192"/>
          </a:xfrm>
          <a:prstGeom prst="rect">
            <a:avLst/>
          </a:prstGeom>
          <a:noFill/>
        </p:spPr>
      </p:pic>
      <p:sp>
        <p:nvSpPr>
          <p:cNvPr id="35" name="Oval 34"/>
          <p:cNvSpPr/>
          <p:nvPr/>
        </p:nvSpPr>
        <p:spPr>
          <a:xfrm>
            <a:off x="4023402" y="216217"/>
            <a:ext cx="739626" cy="746760"/>
          </a:xfrm>
          <a:prstGeom prst="ellipse">
            <a:avLst/>
          </a:prstGeom>
          <a:solidFill>
            <a:srgbClr val="16DB0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36" name="Picture 2"/>
          <p:cNvPicPr>
            <a:picLocks noChangeAspect="1" noChangeArrowheads="1"/>
          </p:cNvPicPr>
          <p:nvPr/>
        </p:nvPicPr>
        <p:blipFill>
          <a:blip r:embed="rId6" cstate="print">
            <a:clrChange>
              <a:clrFrom>
                <a:srgbClr val="FFFFFF"/>
              </a:clrFrom>
              <a:clrTo>
                <a:srgbClr val="FFFFFF">
                  <a:alpha val="0"/>
                </a:srgbClr>
              </a:clrTo>
            </a:clrChange>
          </a:blip>
          <a:srcRect r="55736"/>
          <a:stretch>
            <a:fillRect/>
          </a:stretch>
        </p:blipFill>
        <p:spPr bwMode="auto">
          <a:xfrm>
            <a:off x="4038600" y="228600"/>
            <a:ext cx="593356" cy="604838"/>
          </a:xfrm>
          <a:prstGeom prst="rect">
            <a:avLst/>
          </a:prstGeom>
          <a:noFill/>
          <a:ln w="9525">
            <a:noFill/>
            <a:miter lim="800000"/>
            <a:headEnd/>
            <a:tailEnd/>
          </a:ln>
        </p:spPr>
      </p:pic>
      <p:sp>
        <p:nvSpPr>
          <p:cNvPr id="39" name="AutoShape 2" descr="Image result for waves clip 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 name="AutoShape 4" descr="Image result for waves clip ar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7" name="TextBox 116"/>
          <p:cNvSpPr txBox="1"/>
          <p:nvPr/>
        </p:nvSpPr>
        <p:spPr>
          <a:xfrm rot="16200000">
            <a:off x="-757964" y="910364"/>
            <a:ext cx="1885260" cy="369332"/>
          </a:xfrm>
          <a:prstGeom prst="rect">
            <a:avLst/>
          </a:prstGeom>
          <a:solidFill>
            <a:schemeClr val="bg1"/>
          </a:solidFill>
        </p:spPr>
        <p:txBody>
          <a:bodyPr wrap="none" rtlCol="0">
            <a:spAutoFit/>
          </a:bodyPr>
          <a:lstStyle/>
          <a:p>
            <a:r>
              <a:rPr lang="en-US" b="1" dirty="0"/>
              <a:t>Resolution [1/fm]</a:t>
            </a:r>
          </a:p>
        </p:txBody>
      </p:sp>
      <p:sp>
        <p:nvSpPr>
          <p:cNvPr id="120" name="TextBox 119"/>
          <p:cNvSpPr txBox="1"/>
          <p:nvPr/>
        </p:nvSpPr>
        <p:spPr>
          <a:xfrm>
            <a:off x="228600" y="4038600"/>
            <a:ext cx="5105400" cy="2246769"/>
          </a:xfrm>
          <a:prstGeom prst="rect">
            <a:avLst/>
          </a:prstGeom>
          <a:noFill/>
        </p:spPr>
        <p:txBody>
          <a:bodyPr wrap="square" rtlCol="0">
            <a:spAutoFit/>
          </a:bodyPr>
          <a:lstStyle/>
          <a:p>
            <a:pPr algn="ctr"/>
            <a:r>
              <a:rPr lang="en-US" sz="2800" dirty="0">
                <a:solidFill>
                  <a:schemeClr val="bg1"/>
                </a:solidFill>
              </a:rPr>
              <a:t>Parton </a:t>
            </a:r>
            <a:r>
              <a:rPr lang="en-US" sz="2800" dirty="0" err="1">
                <a:solidFill>
                  <a:schemeClr val="bg1"/>
                </a:solidFill>
              </a:rPr>
              <a:t>virtuality</a:t>
            </a:r>
            <a:r>
              <a:rPr lang="en-US" sz="2800" dirty="0">
                <a:solidFill>
                  <a:schemeClr val="bg1"/>
                </a:solidFill>
              </a:rPr>
              <a:t> evolves quickly and is influenced by the </a:t>
            </a:r>
          </a:p>
          <a:p>
            <a:pPr algn="ctr"/>
            <a:r>
              <a:rPr lang="en-US" sz="2800" dirty="0">
                <a:solidFill>
                  <a:schemeClr val="bg1"/>
                </a:solidFill>
              </a:rPr>
              <a:t>medium at the scale it probes</a:t>
            </a:r>
          </a:p>
          <a:p>
            <a:pPr algn="ctr"/>
            <a:endParaRPr lang="en-US" sz="2800" dirty="0">
              <a:solidFill>
                <a:schemeClr val="bg1"/>
              </a:solidFill>
            </a:endParaRPr>
          </a:p>
          <a:p>
            <a:pPr algn="ctr"/>
            <a:endParaRPr lang="en-US" sz="2800" dirty="0">
              <a:solidFill>
                <a:schemeClr val="bg1"/>
              </a:solidFill>
            </a:endParaRPr>
          </a:p>
        </p:txBody>
      </p:sp>
      <p:sp>
        <p:nvSpPr>
          <p:cNvPr id="122" name="TextBox 121"/>
          <p:cNvSpPr txBox="1"/>
          <p:nvPr/>
        </p:nvSpPr>
        <p:spPr>
          <a:xfrm>
            <a:off x="457200" y="5473005"/>
            <a:ext cx="4724400" cy="1384995"/>
          </a:xfrm>
          <a:prstGeom prst="rect">
            <a:avLst/>
          </a:prstGeom>
          <a:noFill/>
        </p:spPr>
        <p:txBody>
          <a:bodyPr wrap="square" rtlCol="0">
            <a:spAutoFit/>
          </a:bodyPr>
          <a:lstStyle/>
          <a:p>
            <a:pPr algn="ctr"/>
            <a:r>
              <a:rPr lang="en-US" sz="2800" dirty="0">
                <a:solidFill>
                  <a:srgbClr val="FFC000"/>
                </a:solidFill>
              </a:rPr>
              <a:t>Thick lines indicate where the QGP significantly influences </a:t>
            </a:r>
            <a:r>
              <a:rPr lang="en-US" sz="2800" dirty="0" err="1">
                <a:solidFill>
                  <a:srgbClr val="FFC000"/>
                </a:solidFill>
              </a:rPr>
              <a:t>virtuality</a:t>
            </a:r>
            <a:r>
              <a:rPr lang="en-US" sz="2800" dirty="0">
                <a:solidFill>
                  <a:srgbClr val="FFC000"/>
                </a:solidFill>
              </a:rPr>
              <a:t> evolution</a:t>
            </a:r>
          </a:p>
        </p:txBody>
      </p:sp>
      <p:pic>
        <p:nvPicPr>
          <p:cNvPr id="123" name="Picture 2" descr="http://www.bnl.gov/bnlweb/pubaf/pr/photos/2010%5C02%5Ccollisions-300.jpg"/>
          <p:cNvPicPr>
            <a:picLocks noChangeAspect="1" noChangeArrowheads="1"/>
          </p:cNvPicPr>
          <p:nvPr/>
        </p:nvPicPr>
        <p:blipFill>
          <a:blip r:embed="rId7" cstate="print"/>
          <a:srcRect l="38074" t="67164" r="34236" b="7463"/>
          <a:stretch>
            <a:fillRect/>
          </a:stretch>
        </p:blipFill>
        <p:spPr bwMode="auto">
          <a:xfrm>
            <a:off x="5410200" y="186154"/>
            <a:ext cx="3657600" cy="3276600"/>
          </a:xfrm>
          <a:prstGeom prst="rect">
            <a:avLst/>
          </a:prstGeom>
          <a:noFill/>
        </p:spPr>
      </p:pic>
      <p:sp>
        <p:nvSpPr>
          <p:cNvPr id="124" name="Rectangle 123"/>
          <p:cNvSpPr/>
          <p:nvPr/>
        </p:nvSpPr>
        <p:spPr>
          <a:xfrm rot="10800000">
            <a:off x="5410200" y="1329154"/>
            <a:ext cx="3657600" cy="2133600"/>
          </a:xfrm>
          <a:prstGeom prst="rect">
            <a:avLst/>
          </a:prstGeom>
          <a:gradFill>
            <a:gsLst>
              <a:gs pos="23000">
                <a:srgbClr val="000082">
                  <a:alpha val="6000"/>
                </a:srgbClr>
              </a:gs>
              <a:gs pos="32000">
                <a:srgbClr val="66008F"/>
              </a:gs>
              <a:gs pos="88000">
                <a:srgbClr val="BA0066"/>
              </a:gs>
              <a:gs pos="89999">
                <a:srgbClr val="FF0000"/>
              </a:gs>
              <a:gs pos="100000">
                <a:srgbClr val="FF820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124"/>
          <p:cNvSpPr/>
          <p:nvPr/>
        </p:nvSpPr>
        <p:spPr>
          <a:xfrm>
            <a:off x="5410200" y="2700754"/>
            <a:ext cx="3591098" cy="541062"/>
          </a:xfrm>
          <a:custGeom>
            <a:avLst/>
            <a:gdLst>
              <a:gd name="connsiteX0" fmla="*/ 0 w 4506686"/>
              <a:gd name="connsiteY0" fmla="*/ 65314 h 1045029"/>
              <a:gd name="connsiteX1" fmla="*/ 39189 w 4506686"/>
              <a:gd name="connsiteY1" fmla="*/ 52252 h 1045029"/>
              <a:gd name="connsiteX2" fmla="*/ 78377 w 4506686"/>
              <a:gd name="connsiteY2" fmla="*/ 26126 h 1045029"/>
              <a:gd name="connsiteX3" fmla="*/ 365760 w 4506686"/>
              <a:gd name="connsiteY3" fmla="*/ 13063 h 1045029"/>
              <a:gd name="connsiteX4" fmla="*/ 483326 w 4506686"/>
              <a:gd name="connsiteY4" fmla="*/ 0 h 1045029"/>
              <a:gd name="connsiteX5" fmla="*/ 627017 w 4506686"/>
              <a:gd name="connsiteY5" fmla="*/ 26126 h 1045029"/>
              <a:gd name="connsiteX6" fmla="*/ 666206 w 4506686"/>
              <a:gd name="connsiteY6" fmla="*/ 39189 h 1045029"/>
              <a:gd name="connsiteX7" fmla="*/ 757646 w 4506686"/>
              <a:gd name="connsiteY7" fmla="*/ 52252 h 1045029"/>
              <a:gd name="connsiteX8" fmla="*/ 796834 w 4506686"/>
              <a:gd name="connsiteY8" fmla="*/ 65314 h 1045029"/>
              <a:gd name="connsiteX9" fmla="*/ 875212 w 4506686"/>
              <a:gd name="connsiteY9" fmla="*/ 104503 h 1045029"/>
              <a:gd name="connsiteX10" fmla="*/ 992777 w 4506686"/>
              <a:gd name="connsiteY10" fmla="*/ 182880 h 1045029"/>
              <a:gd name="connsiteX11" fmla="*/ 1031966 w 4506686"/>
              <a:gd name="connsiteY11" fmla="*/ 209006 h 1045029"/>
              <a:gd name="connsiteX12" fmla="*/ 1071154 w 4506686"/>
              <a:gd name="connsiteY12" fmla="*/ 235132 h 1045029"/>
              <a:gd name="connsiteX13" fmla="*/ 1084217 w 4506686"/>
              <a:gd name="connsiteY13" fmla="*/ 274320 h 1045029"/>
              <a:gd name="connsiteX14" fmla="*/ 1123406 w 4506686"/>
              <a:gd name="connsiteY14" fmla="*/ 287383 h 1045029"/>
              <a:gd name="connsiteX15" fmla="*/ 1162594 w 4506686"/>
              <a:gd name="connsiteY15" fmla="*/ 313509 h 1045029"/>
              <a:gd name="connsiteX16" fmla="*/ 1201783 w 4506686"/>
              <a:gd name="connsiteY16" fmla="*/ 352697 h 1045029"/>
              <a:gd name="connsiteX17" fmla="*/ 1397726 w 4506686"/>
              <a:gd name="connsiteY17" fmla="*/ 391886 h 1045029"/>
              <a:gd name="connsiteX18" fmla="*/ 1476103 w 4506686"/>
              <a:gd name="connsiteY18" fmla="*/ 418012 h 1045029"/>
              <a:gd name="connsiteX19" fmla="*/ 1528354 w 4506686"/>
              <a:gd name="connsiteY19" fmla="*/ 496389 h 1045029"/>
              <a:gd name="connsiteX20" fmla="*/ 1606732 w 4506686"/>
              <a:gd name="connsiteY20" fmla="*/ 522514 h 1045029"/>
              <a:gd name="connsiteX21" fmla="*/ 1645920 w 4506686"/>
              <a:gd name="connsiteY21" fmla="*/ 548640 h 1045029"/>
              <a:gd name="connsiteX22" fmla="*/ 1672046 w 4506686"/>
              <a:gd name="connsiteY22" fmla="*/ 587829 h 1045029"/>
              <a:gd name="connsiteX23" fmla="*/ 1711234 w 4506686"/>
              <a:gd name="connsiteY23" fmla="*/ 600892 h 1045029"/>
              <a:gd name="connsiteX24" fmla="*/ 1750423 w 4506686"/>
              <a:gd name="connsiteY24" fmla="*/ 627017 h 1045029"/>
              <a:gd name="connsiteX25" fmla="*/ 1907177 w 4506686"/>
              <a:gd name="connsiteY25" fmla="*/ 653143 h 1045029"/>
              <a:gd name="connsiteX26" fmla="*/ 1946366 w 4506686"/>
              <a:gd name="connsiteY26" fmla="*/ 692332 h 1045029"/>
              <a:gd name="connsiteX27" fmla="*/ 2103120 w 4506686"/>
              <a:gd name="connsiteY27" fmla="*/ 731520 h 1045029"/>
              <a:gd name="connsiteX28" fmla="*/ 2168434 w 4506686"/>
              <a:gd name="connsiteY28" fmla="*/ 744583 h 1045029"/>
              <a:gd name="connsiteX29" fmla="*/ 2286000 w 4506686"/>
              <a:gd name="connsiteY29" fmla="*/ 731520 h 1045029"/>
              <a:gd name="connsiteX30" fmla="*/ 2416629 w 4506686"/>
              <a:gd name="connsiteY30" fmla="*/ 718457 h 1045029"/>
              <a:gd name="connsiteX31" fmla="*/ 2455817 w 4506686"/>
              <a:gd name="connsiteY31" fmla="*/ 705394 h 1045029"/>
              <a:gd name="connsiteX32" fmla="*/ 2586446 w 4506686"/>
              <a:gd name="connsiteY32" fmla="*/ 692332 h 1045029"/>
              <a:gd name="connsiteX33" fmla="*/ 2704012 w 4506686"/>
              <a:gd name="connsiteY33" fmla="*/ 679269 h 1045029"/>
              <a:gd name="connsiteX34" fmla="*/ 2795452 w 4506686"/>
              <a:gd name="connsiteY34" fmla="*/ 653143 h 1045029"/>
              <a:gd name="connsiteX35" fmla="*/ 2834640 w 4506686"/>
              <a:gd name="connsiteY35" fmla="*/ 613954 h 1045029"/>
              <a:gd name="connsiteX36" fmla="*/ 2899954 w 4506686"/>
              <a:gd name="connsiteY36" fmla="*/ 600892 h 1045029"/>
              <a:gd name="connsiteX37" fmla="*/ 2952206 w 4506686"/>
              <a:gd name="connsiteY37" fmla="*/ 587829 h 1045029"/>
              <a:gd name="connsiteX38" fmla="*/ 2991394 w 4506686"/>
              <a:gd name="connsiteY38" fmla="*/ 574766 h 1045029"/>
              <a:gd name="connsiteX39" fmla="*/ 3069772 w 4506686"/>
              <a:gd name="connsiteY39" fmla="*/ 561703 h 1045029"/>
              <a:gd name="connsiteX40" fmla="*/ 3226526 w 4506686"/>
              <a:gd name="connsiteY40" fmla="*/ 535577 h 1045029"/>
              <a:gd name="connsiteX41" fmla="*/ 3370217 w 4506686"/>
              <a:gd name="connsiteY41" fmla="*/ 548640 h 1045029"/>
              <a:gd name="connsiteX42" fmla="*/ 3448594 w 4506686"/>
              <a:gd name="connsiteY42" fmla="*/ 587829 h 1045029"/>
              <a:gd name="connsiteX43" fmla="*/ 3526972 w 4506686"/>
              <a:gd name="connsiteY43" fmla="*/ 627017 h 1045029"/>
              <a:gd name="connsiteX44" fmla="*/ 3605349 w 4506686"/>
              <a:gd name="connsiteY44" fmla="*/ 666206 h 1045029"/>
              <a:gd name="connsiteX45" fmla="*/ 3644537 w 4506686"/>
              <a:gd name="connsiteY45" fmla="*/ 692332 h 1045029"/>
              <a:gd name="connsiteX46" fmla="*/ 3722914 w 4506686"/>
              <a:gd name="connsiteY46" fmla="*/ 718457 h 1045029"/>
              <a:gd name="connsiteX47" fmla="*/ 3801292 w 4506686"/>
              <a:gd name="connsiteY47" fmla="*/ 757646 h 1045029"/>
              <a:gd name="connsiteX48" fmla="*/ 3840480 w 4506686"/>
              <a:gd name="connsiteY48" fmla="*/ 783772 h 1045029"/>
              <a:gd name="connsiteX49" fmla="*/ 3918857 w 4506686"/>
              <a:gd name="connsiteY49" fmla="*/ 809897 h 1045029"/>
              <a:gd name="connsiteX50" fmla="*/ 4036423 w 4506686"/>
              <a:gd name="connsiteY50" fmla="*/ 862149 h 1045029"/>
              <a:gd name="connsiteX51" fmla="*/ 4075612 w 4506686"/>
              <a:gd name="connsiteY51" fmla="*/ 875212 h 1045029"/>
              <a:gd name="connsiteX52" fmla="*/ 4114800 w 4506686"/>
              <a:gd name="connsiteY52" fmla="*/ 888274 h 1045029"/>
              <a:gd name="connsiteX53" fmla="*/ 4153989 w 4506686"/>
              <a:gd name="connsiteY53" fmla="*/ 914400 h 1045029"/>
              <a:gd name="connsiteX54" fmla="*/ 4245429 w 4506686"/>
              <a:gd name="connsiteY54" fmla="*/ 940526 h 1045029"/>
              <a:gd name="connsiteX55" fmla="*/ 4323806 w 4506686"/>
              <a:gd name="connsiteY55" fmla="*/ 966652 h 1045029"/>
              <a:gd name="connsiteX56" fmla="*/ 4362994 w 4506686"/>
              <a:gd name="connsiteY56" fmla="*/ 979714 h 1045029"/>
              <a:gd name="connsiteX57" fmla="*/ 4441372 w 4506686"/>
              <a:gd name="connsiteY57" fmla="*/ 992777 h 1045029"/>
              <a:gd name="connsiteX58" fmla="*/ 4506686 w 4506686"/>
              <a:gd name="connsiteY58" fmla="*/ 1045029 h 104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06686" h="1045029">
                <a:moveTo>
                  <a:pt x="0" y="65314"/>
                </a:moveTo>
                <a:cubicBezTo>
                  <a:pt x="13063" y="60960"/>
                  <a:pt x="26873" y="58410"/>
                  <a:pt x="39189" y="52252"/>
                </a:cubicBezTo>
                <a:cubicBezTo>
                  <a:pt x="53231" y="45231"/>
                  <a:pt x="62789" y="27997"/>
                  <a:pt x="78377" y="26126"/>
                </a:cubicBezTo>
                <a:cubicBezTo>
                  <a:pt x="173587" y="14701"/>
                  <a:pt x="269966" y="17417"/>
                  <a:pt x="365760" y="13063"/>
                </a:cubicBezTo>
                <a:cubicBezTo>
                  <a:pt x="404949" y="8709"/>
                  <a:pt x="443896" y="0"/>
                  <a:pt x="483326" y="0"/>
                </a:cubicBezTo>
                <a:cubicBezTo>
                  <a:pt x="520329" y="0"/>
                  <a:pt x="587001" y="14693"/>
                  <a:pt x="627017" y="26126"/>
                </a:cubicBezTo>
                <a:cubicBezTo>
                  <a:pt x="640257" y="29909"/>
                  <a:pt x="652704" y="36489"/>
                  <a:pt x="666206" y="39189"/>
                </a:cubicBezTo>
                <a:cubicBezTo>
                  <a:pt x="696398" y="45227"/>
                  <a:pt x="727166" y="47898"/>
                  <a:pt x="757646" y="52252"/>
                </a:cubicBezTo>
                <a:cubicBezTo>
                  <a:pt x="770709" y="56606"/>
                  <a:pt x="784518" y="59156"/>
                  <a:pt x="796834" y="65314"/>
                </a:cubicBezTo>
                <a:cubicBezTo>
                  <a:pt x="898130" y="115961"/>
                  <a:pt x="776706" y="71668"/>
                  <a:pt x="875212" y="104503"/>
                </a:cubicBezTo>
                <a:lnTo>
                  <a:pt x="992777" y="182880"/>
                </a:lnTo>
                <a:lnTo>
                  <a:pt x="1031966" y="209006"/>
                </a:lnTo>
                <a:lnTo>
                  <a:pt x="1071154" y="235132"/>
                </a:lnTo>
                <a:cubicBezTo>
                  <a:pt x="1075508" y="248195"/>
                  <a:pt x="1074481" y="264584"/>
                  <a:pt x="1084217" y="274320"/>
                </a:cubicBezTo>
                <a:cubicBezTo>
                  <a:pt x="1093954" y="284056"/>
                  <a:pt x="1111090" y="281225"/>
                  <a:pt x="1123406" y="287383"/>
                </a:cubicBezTo>
                <a:cubicBezTo>
                  <a:pt x="1137448" y="294404"/>
                  <a:pt x="1150533" y="303458"/>
                  <a:pt x="1162594" y="313509"/>
                </a:cubicBezTo>
                <a:cubicBezTo>
                  <a:pt x="1176786" y="325336"/>
                  <a:pt x="1185634" y="343725"/>
                  <a:pt x="1201783" y="352697"/>
                </a:cubicBezTo>
                <a:cubicBezTo>
                  <a:pt x="1259676" y="384860"/>
                  <a:pt x="1335676" y="384991"/>
                  <a:pt x="1397726" y="391886"/>
                </a:cubicBezTo>
                <a:cubicBezTo>
                  <a:pt x="1423852" y="400595"/>
                  <a:pt x="1460827" y="395098"/>
                  <a:pt x="1476103" y="418012"/>
                </a:cubicBezTo>
                <a:cubicBezTo>
                  <a:pt x="1493520" y="444138"/>
                  <a:pt x="1498566" y="486460"/>
                  <a:pt x="1528354" y="496389"/>
                </a:cubicBezTo>
                <a:lnTo>
                  <a:pt x="1606732" y="522514"/>
                </a:lnTo>
                <a:cubicBezTo>
                  <a:pt x="1619795" y="531223"/>
                  <a:pt x="1634819" y="537539"/>
                  <a:pt x="1645920" y="548640"/>
                </a:cubicBezTo>
                <a:cubicBezTo>
                  <a:pt x="1657021" y="559742"/>
                  <a:pt x="1659787" y="578021"/>
                  <a:pt x="1672046" y="587829"/>
                </a:cubicBezTo>
                <a:cubicBezTo>
                  <a:pt x="1682798" y="596431"/>
                  <a:pt x="1698918" y="594734"/>
                  <a:pt x="1711234" y="600892"/>
                </a:cubicBezTo>
                <a:cubicBezTo>
                  <a:pt x="1725276" y="607913"/>
                  <a:pt x="1736381" y="619996"/>
                  <a:pt x="1750423" y="627017"/>
                </a:cubicBezTo>
                <a:cubicBezTo>
                  <a:pt x="1794193" y="648901"/>
                  <a:pt x="1869922" y="649003"/>
                  <a:pt x="1907177" y="653143"/>
                </a:cubicBezTo>
                <a:cubicBezTo>
                  <a:pt x="1920240" y="666206"/>
                  <a:pt x="1930217" y="683360"/>
                  <a:pt x="1946366" y="692332"/>
                </a:cubicBezTo>
                <a:cubicBezTo>
                  <a:pt x="1992774" y="718114"/>
                  <a:pt x="2052493" y="722315"/>
                  <a:pt x="2103120" y="731520"/>
                </a:cubicBezTo>
                <a:cubicBezTo>
                  <a:pt x="2124964" y="735492"/>
                  <a:pt x="2146663" y="740229"/>
                  <a:pt x="2168434" y="744583"/>
                </a:cubicBezTo>
                <a:lnTo>
                  <a:pt x="2286000" y="731520"/>
                </a:lnTo>
                <a:cubicBezTo>
                  <a:pt x="2329520" y="726939"/>
                  <a:pt x="2373378" y="725111"/>
                  <a:pt x="2416629" y="718457"/>
                </a:cubicBezTo>
                <a:cubicBezTo>
                  <a:pt x="2430238" y="716363"/>
                  <a:pt x="2442208" y="707488"/>
                  <a:pt x="2455817" y="705394"/>
                </a:cubicBezTo>
                <a:cubicBezTo>
                  <a:pt x="2499068" y="698740"/>
                  <a:pt x="2542926" y="696913"/>
                  <a:pt x="2586446" y="692332"/>
                </a:cubicBezTo>
                <a:lnTo>
                  <a:pt x="2704012" y="679269"/>
                </a:lnTo>
                <a:cubicBezTo>
                  <a:pt x="2710979" y="677527"/>
                  <a:pt x="2784209" y="660639"/>
                  <a:pt x="2795452" y="653143"/>
                </a:cubicBezTo>
                <a:cubicBezTo>
                  <a:pt x="2810823" y="642896"/>
                  <a:pt x="2818117" y="622216"/>
                  <a:pt x="2834640" y="613954"/>
                </a:cubicBezTo>
                <a:cubicBezTo>
                  <a:pt x="2854498" y="604025"/>
                  <a:pt x="2878280" y="605708"/>
                  <a:pt x="2899954" y="600892"/>
                </a:cubicBezTo>
                <a:cubicBezTo>
                  <a:pt x="2917480" y="596997"/>
                  <a:pt x="2934943" y="592761"/>
                  <a:pt x="2952206" y="587829"/>
                </a:cubicBezTo>
                <a:cubicBezTo>
                  <a:pt x="2965445" y="584046"/>
                  <a:pt x="2977953" y="577753"/>
                  <a:pt x="2991394" y="574766"/>
                </a:cubicBezTo>
                <a:cubicBezTo>
                  <a:pt x="3017250" y="569020"/>
                  <a:pt x="3043646" y="566057"/>
                  <a:pt x="3069772" y="561703"/>
                </a:cubicBezTo>
                <a:cubicBezTo>
                  <a:pt x="3131089" y="541264"/>
                  <a:pt x="3139025" y="535577"/>
                  <a:pt x="3226526" y="535577"/>
                </a:cubicBezTo>
                <a:cubicBezTo>
                  <a:pt x="3274621" y="535577"/>
                  <a:pt x="3322320" y="544286"/>
                  <a:pt x="3370217" y="548640"/>
                </a:cubicBezTo>
                <a:cubicBezTo>
                  <a:pt x="3482519" y="623508"/>
                  <a:pt x="3340437" y="533751"/>
                  <a:pt x="3448594" y="587829"/>
                </a:cubicBezTo>
                <a:cubicBezTo>
                  <a:pt x="3549882" y="638473"/>
                  <a:pt x="3428472" y="594184"/>
                  <a:pt x="3526972" y="627017"/>
                </a:cubicBezTo>
                <a:cubicBezTo>
                  <a:pt x="3639278" y="701890"/>
                  <a:pt x="3497185" y="612123"/>
                  <a:pt x="3605349" y="666206"/>
                </a:cubicBezTo>
                <a:cubicBezTo>
                  <a:pt x="3619391" y="673227"/>
                  <a:pt x="3630191" y="685956"/>
                  <a:pt x="3644537" y="692332"/>
                </a:cubicBezTo>
                <a:cubicBezTo>
                  <a:pt x="3669702" y="703517"/>
                  <a:pt x="3700000" y="703181"/>
                  <a:pt x="3722914" y="718457"/>
                </a:cubicBezTo>
                <a:cubicBezTo>
                  <a:pt x="3773560" y="752221"/>
                  <a:pt x="3747209" y="739618"/>
                  <a:pt x="3801292" y="757646"/>
                </a:cubicBezTo>
                <a:cubicBezTo>
                  <a:pt x="3814355" y="766355"/>
                  <a:pt x="3826134" y="777396"/>
                  <a:pt x="3840480" y="783772"/>
                </a:cubicBezTo>
                <a:cubicBezTo>
                  <a:pt x="3865645" y="794957"/>
                  <a:pt x="3895943" y="794621"/>
                  <a:pt x="3918857" y="809897"/>
                </a:cubicBezTo>
                <a:cubicBezTo>
                  <a:pt x="3980960" y="851299"/>
                  <a:pt x="3943152" y="831059"/>
                  <a:pt x="4036423" y="862149"/>
                </a:cubicBezTo>
                <a:lnTo>
                  <a:pt x="4075612" y="875212"/>
                </a:lnTo>
                <a:lnTo>
                  <a:pt x="4114800" y="888274"/>
                </a:lnTo>
                <a:cubicBezTo>
                  <a:pt x="4127863" y="896983"/>
                  <a:pt x="4139947" y="907379"/>
                  <a:pt x="4153989" y="914400"/>
                </a:cubicBezTo>
                <a:cubicBezTo>
                  <a:pt x="4175941" y="925376"/>
                  <a:pt x="4224500" y="934247"/>
                  <a:pt x="4245429" y="940526"/>
                </a:cubicBezTo>
                <a:cubicBezTo>
                  <a:pt x="4271806" y="948439"/>
                  <a:pt x="4297680" y="957944"/>
                  <a:pt x="4323806" y="966652"/>
                </a:cubicBezTo>
                <a:cubicBezTo>
                  <a:pt x="4336869" y="971006"/>
                  <a:pt x="4349412" y="977450"/>
                  <a:pt x="4362994" y="979714"/>
                </a:cubicBezTo>
                <a:lnTo>
                  <a:pt x="4441372" y="992777"/>
                </a:lnTo>
                <a:cubicBezTo>
                  <a:pt x="4490807" y="1025735"/>
                  <a:pt x="4469459" y="1007802"/>
                  <a:pt x="4506686" y="1045029"/>
                </a:cubicBezTo>
              </a:path>
            </a:pathLst>
          </a:custGeom>
          <a:ln w="57150">
            <a:solidFill>
              <a:srgbClr val="FF6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Freeform 125"/>
          <p:cNvSpPr/>
          <p:nvPr/>
        </p:nvSpPr>
        <p:spPr>
          <a:xfrm>
            <a:off x="5410200" y="186154"/>
            <a:ext cx="3579363" cy="1506684"/>
          </a:xfrm>
          <a:custGeom>
            <a:avLst/>
            <a:gdLst>
              <a:gd name="connsiteX0" fmla="*/ 0 w 4101353"/>
              <a:gd name="connsiteY0" fmla="*/ 376517 h 1277470"/>
              <a:gd name="connsiteX1" fmla="*/ 1250576 w 4101353"/>
              <a:gd name="connsiteY1" fmla="*/ 632011 h 1277470"/>
              <a:gd name="connsiteX2" fmla="*/ 2017058 w 4101353"/>
              <a:gd name="connsiteY2" fmla="*/ 242047 h 1277470"/>
              <a:gd name="connsiteX3" fmla="*/ 3173506 w 4101353"/>
              <a:gd name="connsiteY3" fmla="*/ 1277470 h 1277470"/>
              <a:gd name="connsiteX4" fmla="*/ 4101353 w 4101353"/>
              <a:gd name="connsiteY4" fmla="*/ 0 h 127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1353" h="1277470">
                <a:moveTo>
                  <a:pt x="0" y="376517"/>
                </a:moveTo>
                <a:lnTo>
                  <a:pt x="1250576" y="632011"/>
                </a:lnTo>
                <a:lnTo>
                  <a:pt x="2017058" y="242047"/>
                </a:lnTo>
                <a:lnTo>
                  <a:pt x="3173506" y="1277470"/>
                </a:lnTo>
                <a:lnTo>
                  <a:pt x="4101353" y="0"/>
                </a:lnTo>
              </a:path>
            </a:pathLst>
          </a:custGeom>
          <a:ln w="57150">
            <a:solidFill>
              <a:srgbClr val="16DB0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Freeform 126"/>
          <p:cNvSpPr/>
          <p:nvPr/>
        </p:nvSpPr>
        <p:spPr>
          <a:xfrm>
            <a:off x="5429760" y="1803858"/>
            <a:ext cx="3638040" cy="523375"/>
          </a:xfrm>
          <a:custGeom>
            <a:avLst/>
            <a:gdLst>
              <a:gd name="connsiteX0" fmla="*/ 0 w 4168588"/>
              <a:gd name="connsiteY0" fmla="*/ 0 h 443753"/>
              <a:gd name="connsiteX1" fmla="*/ 779929 w 4168588"/>
              <a:gd name="connsiteY1" fmla="*/ 228600 h 443753"/>
              <a:gd name="connsiteX2" fmla="*/ 1788458 w 4168588"/>
              <a:gd name="connsiteY2" fmla="*/ 67236 h 443753"/>
              <a:gd name="connsiteX3" fmla="*/ 2528047 w 4168588"/>
              <a:gd name="connsiteY3" fmla="*/ 443753 h 443753"/>
              <a:gd name="connsiteX4" fmla="*/ 4168588 w 4168588"/>
              <a:gd name="connsiteY4" fmla="*/ 26894 h 443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8588" h="443753">
                <a:moveTo>
                  <a:pt x="0" y="0"/>
                </a:moveTo>
                <a:lnTo>
                  <a:pt x="779929" y="228600"/>
                </a:lnTo>
                <a:lnTo>
                  <a:pt x="1788458" y="67236"/>
                </a:lnTo>
                <a:lnTo>
                  <a:pt x="2528047" y="443753"/>
                </a:lnTo>
                <a:lnTo>
                  <a:pt x="4168588" y="26894"/>
                </a:lnTo>
              </a:path>
            </a:pathLst>
          </a:custGeom>
          <a:noFill/>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TextBox 127"/>
          <p:cNvSpPr txBox="1"/>
          <p:nvPr/>
        </p:nvSpPr>
        <p:spPr>
          <a:xfrm>
            <a:off x="6212072" y="152400"/>
            <a:ext cx="1986698" cy="369332"/>
          </a:xfrm>
          <a:prstGeom prst="rect">
            <a:avLst/>
          </a:prstGeom>
          <a:noFill/>
        </p:spPr>
        <p:txBody>
          <a:bodyPr wrap="none" rtlCol="0">
            <a:spAutoFit/>
          </a:bodyPr>
          <a:lstStyle/>
          <a:p>
            <a:r>
              <a:rPr lang="en-US" b="1" dirty="0">
                <a:solidFill>
                  <a:srgbClr val="16DB07"/>
                </a:solidFill>
              </a:rPr>
              <a:t>Bare Color Charges</a:t>
            </a:r>
          </a:p>
        </p:txBody>
      </p:sp>
      <p:sp>
        <p:nvSpPr>
          <p:cNvPr id="129" name="TextBox 128"/>
          <p:cNvSpPr txBox="1"/>
          <p:nvPr/>
        </p:nvSpPr>
        <p:spPr>
          <a:xfrm>
            <a:off x="6059672" y="1524000"/>
            <a:ext cx="2246128" cy="369332"/>
          </a:xfrm>
          <a:prstGeom prst="rect">
            <a:avLst/>
          </a:prstGeom>
          <a:noFill/>
        </p:spPr>
        <p:txBody>
          <a:bodyPr wrap="none" rtlCol="0">
            <a:spAutoFit/>
          </a:bodyPr>
          <a:lstStyle/>
          <a:p>
            <a:r>
              <a:rPr lang="en-US" b="1" dirty="0">
                <a:solidFill>
                  <a:srgbClr val="FFFF00"/>
                </a:solidFill>
              </a:rPr>
              <a:t>Thermal Mass Gluons</a:t>
            </a:r>
          </a:p>
        </p:txBody>
      </p:sp>
      <p:sp>
        <p:nvSpPr>
          <p:cNvPr id="130" name="TextBox 129"/>
          <p:cNvSpPr txBox="1"/>
          <p:nvPr/>
        </p:nvSpPr>
        <p:spPr>
          <a:xfrm>
            <a:off x="6270490" y="2483822"/>
            <a:ext cx="1877694" cy="369332"/>
          </a:xfrm>
          <a:prstGeom prst="rect">
            <a:avLst/>
          </a:prstGeom>
          <a:noFill/>
        </p:spPr>
        <p:txBody>
          <a:bodyPr wrap="none" rtlCol="0">
            <a:spAutoFit/>
          </a:bodyPr>
          <a:lstStyle/>
          <a:p>
            <a:r>
              <a:rPr lang="en-US" b="1" dirty="0">
                <a:solidFill>
                  <a:srgbClr val="FF6600"/>
                </a:solidFill>
              </a:rPr>
              <a:t>Perfect Fluid Only</a:t>
            </a:r>
          </a:p>
        </p:txBody>
      </p:sp>
      <p:grpSp>
        <p:nvGrpSpPr>
          <p:cNvPr id="4" name="Group 192"/>
          <p:cNvGrpSpPr/>
          <p:nvPr/>
        </p:nvGrpSpPr>
        <p:grpSpPr>
          <a:xfrm>
            <a:off x="0" y="3810000"/>
            <a:ext cx="9144000" cy="3048000"/>
            <a:chOff x="0" y="3810000"/>
            <a:chExt cx="9144000" cy="3048000"/>
          </a:xfrm>
        </p:grpSpPr>
        <p:sp>
          <p:nvSpPr>
            <p:cNvPr id="191" name="Rectangle 190"/>
            <p:cNvSpPr/>
            <p:nvPr/>
          </p:nvSpPr>
          <p:spPr>
            <a:xfrm>
              <a:off x="0" y="3810000"/>
              <a:ext cx="9144000" cy="304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591" name="Picture 7"/>
            <p:cNvPicPr>
              <a:picLocks noChangeAspect="1" noChangeArrowheads="1"/>
            </p:cNvPicPr>
            <p:nvPr/>
          </p:nvPicPr>
          <p:blipFill>
            <a:blip r:embed="rId8" cstate="print"/>
            <a:srcRect l="12884" t="55208" r="42607" b="3125"/>
            <a:stretch>
              <a:fillRect/>
            </a:stretch>
          </p:blipFill>
          <p:spPr bwMode="auto">
            <a:xfrm>
              <a:off x="0" y="3810000"/>
              <a:ext cx="5791200" cy="3048000"/>
            </a:xfrm>
            <a:prstGeom prst="rect">
              <a:avLst/>
            </a:prstGeom>
            <a:noFill/>
            <a:ln w="9525">
              <a:noFill/>
              <a:miter lim="800000"/>
              <a:headEnd/>
              <a:tailEnd/>
            </a:ln>
          </p:spPr>
        </p:pic>
        <p:sp>
          <p:nvSpPr>
            <p:cNvPr id="192" name="TextBox 191"/>
            <p:cNvSpPr txBox="1"/>
            <p:nvPr/>
          </p:nvSpPr>
          <p:spPr>
            <a:xfrm>
              <a:off x="5715000" y="3886200"/>
              <a:ext cx="3429000" cy="2469907"/>
            </a:xfrm>
            <a:prstGeom prst="rect">
              <a:avLst/>
            </a:prstGeom>
            <a:noFill/>
          </p:spPr>
          <p:txBody>
            <a:bodyPr wrap="square" rtlCol="0">
              <a:spAutoFit/>
            </a:bodyPr>
            <a:lstStyle/>
            <a:p>
              <a:pPr algn="ctr"/>
              <a:r>
                <a:rPr lang="en-US" sz="2400" b="0" dirty="0"/>
                <a:t>Critical microscope resolution at RHIC.</a:t>
              </a:r>
            </a:p>
            <a:p>
              <a:pPr algn="ctr"/>
              <a:r>
                <a:rPr lang="en-US" sz="1050" b="0" dirty="0"/>
                <a:t> </a:t>
              </a:r>
            </a:p>
            <a:p>
              <a:pPr algn="ctr"/>
              <a:r>
                <a:rPr lang="en-US" sz="2400" b="0" dirty="0"/>
                <a:t>Also, overlap between RHIC and LHC for simultaneous description.</a:t>
              </a:r>
            </a:p>
          </p:txBody>
        </p:sp>
      </p:grpSp>
    </p:spTree>
    <p:extLst>
      <p:ext uri="{BB962C8B-B14F-4D97-AF65-F5344CB8AC3E}">
        <p14:creationId xmlns:p14="http://schemas.microsoft.com/office/powerpoint/2010/main" val="37514355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FA7FE909-21E8-4E18-A657-B8AF95C72936}" type="slidenum">
              <a:rPr lang="en-US"/>
              <a:pPr/>
              <a:t>54</a:t>
            </a:fld>
            <a:endParaRPr lang="en-US"/>
          </a:p>
        </p:txBody>
      </p:sp>
      <p:sp>
        <p:nvSpPr>
          <p:cNvPr id="153604"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r>
              <a:rPr lang="en-US" sz="6600" b="0" dirty="0">
                <a:solidFill>
                  <a:schemeClr val="bg1"/>
                </a:solidFill>
              </a:rPr>
              <a:t>Heavy Quarks</a:t>
            </a:r>
          </a:p>
        </p:txBody>
      </p:sp>
    </p:spTree>
    <p:extLst>
      <p:ext uri="{BB962C8B-B14F-4D97-AF65-F5344CB8AC3E}">
        <p14:creationId xmlns:p14="http://schemas.microsoft.com/office/powerpoint/2010/main" val="35248414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BBD605-86EE-4DE6-BDAF-1DB5AA1DB5E8}" type="slidenum">
              <a:rPr lang="en-US" smtClean="0"/>
              <a:pPr/>
              <a:t>55</a:t>
            </a:fld>
            <a:endParaRPr lang="en-US"/>
          </a:p>
        </p:txBody>
      </p:sp>
      <p:sp>
        <p:nvSpPr>
          <p:cNvPr id="3" name="TextBox 2"/>
          <p:cNvSpPr txBox="1"/>
          <p:nvPr/>
        </p:nvSpPr>
        <p:spPr>
          <a:xfrm>
            <a:off x="1600200" y="228600"/>
            <a:ext cx="6425157" cy="584775"/>
          </a:xfrm>
          <a:prstGeom prst="rect">
            <a:avLst/>
          </a:prstGeom>
          <a:noFill/>
        </p:spPr>
        <p:txBody>
          <a:bodyPr wrap="none" rtlCol="0">
            <a:spAutoFit/>
          </a:bodyPr>
          <a:lstStyle/>
          <a:p>
            <a:r>
              <a:rPr lang="en-US" sz="3200" b="0" u="sng" dirty="0"/>
              <a:t>Why are heavy quarks so special?</a:t>
            </a:r>
          </a:p>
        </p:txBody>
      </p:sp>
      <p:sp>
        <p:nvSpPr>
          <p:cNvPr id="4" name="TextBox 3"/>
          <p:cNvSpPr txBox="1"/>
          <p:nvPr/>
        </p:nvSpPr>
        <p:spPr>
          <a:xfrm>
            <a:off x="457200" y="997089"/>
            <a:ext cx="8305800" cy="5632311"/>
          </a:xfrm>
          <a:prstGeom prst="rect">
            <a:avLst/>
          </a:prstGeom>
          <a:noFill/>
        </p:spPr>
        <p:txBody>
          <a:bodyPr wrap="square" rtlCol="0">
            <a:spAutoFit/>
          </a:bodyPr>
          <a:lstStyle/>
          <a:p>
            <a:r>
              <a:rPr lang="en-US" sz="2400" b="0" dirty="0"/>
              <a:t>QCD is flavor blind, so why are charm and beauty quarks interesting?</a:t>
            </a:r>
          </a:p>
          <a:p>
            <a:endParaRPr lang="en-US" sz="2400" b="0" dirty="0"/>
          </a:p>
          <a:p>
            <a:r>
              <a:rPr lang="en-US" sz="2400" b="0" dirty="0"/>
              <a:t>Very difficult to produce charm (beauty) quark-</a:t>
            </a:r>
            <a:r>
              <a:rPr lang="en-US" sz="2400" b="0" dirty="0" err="1"/>
              <a:t>antiquark</a:t>
            </a:r>
            <a:r>
              <a:rPr lang="en-US" sz="2400" b="0" dirty="0"/>
              <a:t> pairs via thermal production in the QGP</a:t>
            </a:r>
          </a:p>
          <a:p>
            <a:endParaRPr lang="en-US" sz="2400" b="0" dirty="0"/>
          </a:p>
          <a:p>
            <a:r>
              <a:rPr lang="en-US" sz="2400" b="0" dirty="0">
                <a:solidFill>
                  <a:srgbClr val="FF0000"/>
                </a:solidFill>
              </a:rPr>
              <a:t>            </a:t>
            </a:r>
            <a:r>
              <a:rPr lang="en-US" sz="2400" b="0" dirty="0" err="1">
                <a:solidFill>
                  <a:srgbClr val="FF0000"/>
                </a:solidFill>
              </a:rPr>
              <a:t>g+g</a:t>
            </a:r>
            <a:r>
              <a:rPr lang="en-US" sz="2400" b="0" dirty="0">
                <a:solidFill>
                  <a:srgbClr val="FF0000"/>
                </a:solidFill>
              </a:rPr>
              <a:t> </a:t>
            </a:r>
            <a:r>
              <a:rPr lang="en-US" sz="2400" b="0" dirty="0">
                <a:solidFill>
                  <a:srgbClr val="FF0000"/>
                </a:solidFill>
                <a:sym typeface="Wingdings" pitchFamily="2" charset="2"/>
              </a:rPr>
              <a:t> </a:t>
            </a:r>
            <a:r>
              <a:rPr lang="en-US" sz="2400" b="0" dirty="0" err="1">
                <a:solidFill>
                  <a:srgbClr val="FF0000"/>
                </a:solidFill>
                <a:sym typeface="Wingdings" pitchFamily="2" charset="2"/>
              </a:rPr>
              <a:t>ccbar</a:t>
            </a:r>
            <a:r>
              <a:rPr lang="en-US" sz="2400" b="0" dirty="0">
                <a:solidFill>
                  <a:srgbClr val="FF0000"/>
                </a:solidFill>
                <a:sym typeface="Wingdings" pitchFamily="2" charset="2"/>
              </a:rPr>
              <a:t> or </a:t>
            </a:r>
            <a:r>
              <a:rPr lang="en-US" sz="2400" b="0" dirty="0" err="1">
                <a:solidFill>
                  <a:srgbClr val="FF0000"/>
                </a:solidFill>
                <a:sym typeface="Wingdings" pitchFamily="2" charset="2"/>
              </a:rPr>
              <a:t>bbbar</a:t>
            </a:r>
            <a:endParaRPr lang="en-US" sz="2400" b="0" dirty="0">
              <a:solidFill>
                <a:srgbClr val="FF0000"/>
              </a:solidFill>
              <a:sym typeface="Wingdings" pitchFamily="2" charset="2"/>
            </a:endParaRPr>
          </a:p>
          <a:p>
            <a:endParaRPr lang="en-US" sz="2400" b="0" dirty="0">
              <a:sym typeface="Wingdings" pitchFamily="2" charset="2"/>
            </a:endParaRPr>
          </a:p>
          <a:p>
            <a:r>
              <a:rPr lang="en-US" sz="2400" b="0" dirty="0">
                <a:sym typeface="Wingdings" pitchFamily="2" charset="2"/>
              </a:rPr>
              <a:t>However, high energy gluons from the incoming nuclei can do the trick.    Production dominated by “initial hard scattering” and </a:t>
            </a:r>
            <a:r>
              <a:rPr lang="en-US" sz="2400" b="0" dirty="0" err="1">
                <a:sym typeface="Wingdings" pitchFamily="2" charset="2"/>
              </a:rPr>
              <a:t>perturbatively</a:t>
            </a:r>
            <a:r>
              <a:rPr lang="en-US" sz="2400" b="0" dirty="0">
                <a:sym typeface="Wingdings" pitchFamily="2" charset="2"/>
              </a:rPr>
              <a:t> (</a:t>
            </a:r>
            <a:r>
              <a:rPr lang="en-US" sz="2400" b="0" dirty="0" err="1">
                <a:sym typeface="Wingdings" pitchFamily="2" charset="2"/>
              </a:rPr>
              <a:t>pQCD</a:t>
            </a:r>
            <a:r>
              <a:rPr lang="en-US" sz="2400" b="0" dirty="0">
                <a:sym typeface="Wingdings" pitchFamily="2" charset="2"/>
              </a:rPr>
              <a:t>) calculable even at low </a:t>
            </a:r>
            <a:r>
              <a:rPr lang="en-US" sz="2400" b="0" dirty="0" err="1">
                <a:sym typeface="Wingdings" pitchFamily="2" charset="2"/>
              </a:rPr>
              <a:t>pT</a:t>
            </a:r>
            <a:r>
              <a:rPr lang="en-US" sz="2400" b="0" dirty="0">
                <a:sym typeface="Wingdings" pitchFamily="2" charset="2"/>
              </a:rPr>
              <a:t> due to mass scale.</a:t>
            </a:r>
          </a:p>
          <a:p>
            <a:endParaRPr lang="en-US" sz="2400" b="0" dirty="0">
              <a:sym typeface="Wingdings" pitchFamily="2" charset="2"/>
            </a:endParaRPr>
          </a:p>
          <a:p>
            <a:r>
              <a:rPr lang="en-US" sz="2400" b="0" dirty="0">
                <a:solidFill>
                  <a:srgbClr val="0070C0"/>
                </a:solidFill>
                <a:sym typeface="Wingdings" pitchFamily="2" charset="2"/>
              </a:rPr>
              <a:t>Cannot be destroyed via strong interaction with light quarks and gluons (i.e. QGP).</a:t>
            </a:r>
            <a:endParaRPr lang="en-US" sz="2400" b="0" dirty="0">
              <a:solidFill>
                <a:srgbClr val="0070C0"/>
              </a:solidFill>
            </a:endParaRPr>
          </a:p>
        </p:txBody>
      </p:sp>
    </p:spTree>
    <p:extLst>
      <p:ext uri="{BB962C8B-B14F-4D97-AF65-F5344CB8AC3E}">
        <p14:creationId xmlns:p14="http://schemas.microsoft.com/office/powerpoint/2010/main" val="7917846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BBD605-86EE-4DE6-BDAF-1DB5AA1DB5E8}" type="slidenum">
              <a:rPr lang="en-US" smtClean="0"/>
              <a:pPr/>
              <a:t>56</a:t>
            </a:fld>
            <a:endParaRPr lang="en-US"/>
          </a:p>
        </p:txBody>
      </p:sp>
      <p:sp>
        <p:nvSpPr>
          <p:cNvPr id="4" name="TextBox 3"/>
          <p:cNvSpPr txBox="1"/>
          <p:nvPr/>
        </p:nvSpPr>
        <p:spPr>
          <a:xfrm>
            <a:off x="335755" y="152400"/>
            <a:ext cx="8808245" cy="523220"/>
          </a:xfrm>
          <a:prstGeom prst="rect">
            <a:avLst/>
          </a:prstGeom>
          <a:noFill/>
        </p:spPr>
        <p:txBody>
          <a:bodyPr wrap="none" rtlCol="0">
            <a:spAutoFit/>
          </a:bodyPr>
          <a:lstStyle/>
          <a:p>
            <a:r>
              <a:rPr lang="en-US" sz="2800" b="0" dirty="0"/>
              <a:t>http://www.lpthe.jussieu.fr/~cacciari/fonll/fonllform.html</a:t>
            </a:r>
          </a:p>
        </p:txBody>
      </p:sp>
      <p:pic>
        <p:nvPicPr>
          <p:cNvPr id="709634" name="Picture 2"/>
          <p:cNvPicPr>
            <a:picLocks noChangeAspect="1" noChangeArrowheads="1"/>
          </p:cNvPicPr>
          <p:nvPr/>
        </p:nvPicPr>
        <p:blipFill>
          <a:blip r:embed="rId2" cstate="print"/>
          <a:srcRect l="5271" t="15625" r="8638" b="6250"/>
          <a:stretch>
            <a:fillRect/>
          </a:stretch>
        </p:blipFill>
        <p:spPr bwMode="auto">
          <a:xfrm>
            <a:off x="0" y="1066800"/>
            <a:ext cx="9110472" cy="4648200"/>
          </a:xfrm>
          <a:prstGeom prst="rect">
            <a:avLst/>
          </a:prstGeom>
          <a:noFill/>
          <a:ln w="9525">
            <a:noFill/>
            <a:miter lim="800000"/>
            <a:headEnd/>
            <a:tailEnd/>
          </a:ln>
        </p:spPr>
      </p:pic>
    </p:spTree>
    <p:extLst>
      <p:ext uri="{BB962C8B-B14F-4D97-AF65-F5344CB8AC3E}">
        <p14:creationId xmlns:p14="http://schemas.microsoft.com/office/powerpoint/2010/main" val="9070409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2"/>
          </p:nvPr>
        </p:nvSpPr>
        <p:spPr/>
        <p:txBody>
          <a:bodyPr/>
          <a:lstStyle/>
          <a:p>
            <a:fld id="{C5185166-576F-49AB-8769-CF0C2E79270A}" type="slidenum">
              <a:rPr lang="en-US"/>
              <a:pPr/>
              <a:t>57</a:t>
            </a:fld>
            <a:endParaRPr lang="en-US"/>
          </a:p>
        </p:txBody>
      </p:sp>
      <p:sp>
        <p:nvSpPr>
          <p:cNvPr id="419860" name="Rectangle 20"/>
          <p:cNvSpPr>
            <a:spLocks noChangeArrowheads="1"/>
          </p:cNvSpPr>
          <p:nvPr/>
        </p:nvSpPr>
        <p:spPr bwMode="auto">
          <a:xfrm>
            <a:off x="0" y="3810000"/>
            <a:ext cx="9144000" cy="1981200"/>
          </a:xfrm>
          <a:prstGeom prst="rect">
            <a:avLst/>
          </a:prstGeom>
          <a:solidFill>
            <a:schemeClr val="bg1"/>
          </a:solidFill>
          <a:ln w="9525" algn="ctr">
            <a:noFill/>
            <a:miter lim="800000"/>
            <a:headEnd/>
            <a:tailEnd/>
          </a:ln>
          <a:effectLst/>
        </p:spPr>
        <p:txBody>
          <a:bodyPr anchor="ctr">
            <a:spAutoFit/>
          </a:bodyPr>
          <a:lstStyle/>
          <a:p>
            <a:endParaRPr lang="en-US"/>
          </a:p>
        </p:txBody>
      </p:sp>
      <p:pic>
        <p:nvPicPr>
          <p:cNvPr id="419845" name="Picture 5"/>
          <p:cNvPicPr>
            <a:picLocks noChangeAspect="1" noChangeArrowheads="1"/>
          </p:cNvPicPr>
          <p:nvPr/>
        </p:nvPicPr>
        <p:blipFill>
          <a:blip r:embed="rId2" cstate="print"/>
          <a:srcRect/>
          <a:stretch>
            <a:fillRect/>
          </a:stretch>
        </p:blipFill>
        <p:spPr bwMode="auto">
          <a:xfrm>
            <a:off x="5362575" y="1524000"/>
            <a:ext cx="3552825" cy="1906588"/>
          </a:xfrm>
          <a:prstGeom prst="rect">
            <a:avLst/>
          </a:prstGeom>
          <a:noFill/>
          <a:ln w="9525" algn="ctr">
            <a:noFill/>
            <a:miter lim="800000"/>
            <a:headEnd/>
            <a:tailEnd/>
          </a:ln>
          <a:effectLst/>
        </p:spPr>
      </p:pic>
      <p:sp>
        <p:nvSpPr>
          <p:cNvPr id="419846" name="Text Box 6"/>
          <p:cNvSpPr txBox="1">
            <a:spLocks noChangeArrowheads="1"/>
          </p:cNvSpPr>
          <p:nvPr/>
        </p:nvSpPr>
        <p:spPr bwMode="auto">
          <a:xfrm>
            <a:off x="152400" y="104775"/>
            <a:ext cx="4876800" cy="2000548"/>
          </a:xfrm>
          <a:prstGeom prst="rect">
            <a:avLst/>
          </a:prstGeom>
          <a:noFill/>
          <a:ln w="9525" algn="ctr">
            <a:noFill/>
            <a:miter lim="800000"/>
            <a:headEnd/>
            <a:tailEnd/>
          </a:ln>
          <a:effectLst/>
        </p:spPr>
        <p:txBody>
          <a:bodyPr>
            <a:spAutoFit/>
          </a:bodyPr>
          <a:lstStyle/>
          <a:p>
            <a:r>
              <a:rPr lang="en-US" sz="2800" b="0" u="sng" dirty="0"/>
              <a:t>Alternative Fluid Probe:</a:t>
            </a:r>
          </a:p>
          <a:p>
            <a:r>
              <a:rPr lang="en-US" sz="1200" b="0" dirty="0"/>
              <a:t> </a:t>
            </a:r>
          </a:p>
          <a:p>
            <a:r>
              <a:rPr lang="en-US" sz="2800" b="0" dirty="0"/>
              <a:t>Put a pebble in the stream</a:t>
            </a:r>
          </a:p>
          <a:p>
            <a:r>
              <a:rPr lang="en-US" sz="2800" b="0" dirty="0"/>
              <a:t>and watch something out of equilibrium then equilibrate.</a:t>
            </a:r>
          </a:p>
        </p:txBody>
      </p:sp>
      <p:sp>
        <p:nvSpPr>
          <p:cNvPr id="419847" name="Text Box 7"/>
          <p:cNvSpPr txBox="1">
            <a:spLocks noChangeArrowheads="1"/>
          </p:cNvSpPr>
          <p:nvPr/>
        </p:nvSpPr>
        <p:spPr bwMode="auto">
          <a:xfrm>
            <a:off x="1770063" y="2514600"/>
            <a:ext cx="2135521" cy="461665"/>
          </a:xfrm>
          <a:prstGeom prst="rect">
            <a:avLst/>
          </a:prstGeom>
          <a:solidFill>
            <a:schemeClr val="tx1"/>
          </a:solidFill>
          <a:ln w="9525" algn="ctr">
            <a:solidFill>
              <a:schemeClr val="folHlink"/>
            </a:solidFill>
            <a:miter lim="800000"/>
            <a:headEnd/>
            <a:tailEnd/>
          </a:ln>
          <a:effectLst/>
        </p:spPr>
        <p:txBody>
          <a:bodyPr wrap="none">
            <a:spAutoFit/>
          </a:bodyPr>
          <a:lstStyle/>
          <a:p>
            <a:r>
              <a:rPr lang="en-US" sz="2400" b="1">
                <a:solidFill>
                  <a:srgbClr val="99FF33"/>
                </a:solidFill>
              </a:rPr>
              <a:t>Charm Quark</a:t>
            </a:r>
          </a:p>
        </p:txBody>
      </p:sp>
      <p:sp>
        <p:nvSpPr>
          <p:cNvPr id="419849" name="Line 9"/>
          <p:cNvSpPr>
            <a:spLocks noChangeShapeType="1"/>
          </p:cNvSpPr>
          <p:nvPr/>
        </p:nvSpPr>
        <p:spPr bwMode="auto">
          <a:xfrm flipV="1">
            <a:off x="3886200" y="2516188"/>
            <a:ext cx="2819400" cy="227012"/>
          </a:xfrm>
          <a:prstGeom prst="line">
            <a:avLst/>
          </a:prstGeom>
          <a:noFill/>
          <a:ln w="57150">
            <a:solidFill>
              <a:srgbClr val="99FF33"/>
            </a:solidFill>
            <a:round/>
            <a:headEnd/>
            <a:tailEnd type="triangle" w="med" len="med"/>
          </a:ln>
          <a:effectLst/>
        </p:spPr>
        <p:txBody>
          <a:bodyPr>
            <a:spAutoFit/>
          </a:bodyPr>
          <a:lstStyle/>
          <a:p>
            <a:endParaRPr lang="en-US"/>
          </a:p>
        </p:txBody>
      </p:sp>
      <p:sp>
        <p:nvSpPr>
          <p:cNvPr id="419850" name="Line 10"/>
          <p:cNvSpPr>
            <a:spLocks noChangeShapeType="1"/>
          </p:cNvSpPr>
          <p:nvPr/>
        </p:nvSpPr>
        <p:spPr bwMode="auto">
          <a:xfrm flipV="1">
            <a:off x="4495800" y="2743200"/>
            <a:ext cx="1295400" cy="533400"/>
          </a:xfrm>
          <a:prstGeom prst="line">
            <a:avLst/>
          </a:prstGeom>
          <a:noFill/>
          <a:ln w="57150">
            <a:solidFill>
              <a:srgbClr val="FF0000"/>
            </a:solidFill>
            <a:round/>
            <a:headEnd/>
            <a:tailEnd type="triangle" w="med" len="med"/>
          </a:ln>
          <a:effectLst/>
        </p:spPr>
        <p:txBody>
          <a:bodyPr>
            <a:spAutoFit/>
          </a:bodyPr>
          <a:lstStyle/>
          <a:p>
            <a:endParaRPr lang="en-US"/>
          </a:p>
        </p:txBody>
      </p:sp>
      <p:sp>
        <p:nvSpPr>
          <p:cNvPr id="419851" name="Text Box 11"/>
          <p:cNvSpPr txBox="1">
            <a:spLocks noChangeArrowheads="1"/>
          </p:cNvSpPr>
          <p:nvPr/>
        </p:nvSpPr>
        <p:spPr bwMode="auto">
          <a:xfrm>
            <a:off x="6102350" y="2851150"/>
            <a:ext cx="2889250" cy="579438"/>
          </a:xfrm>
          <a:prstGeom prst="rect">
            <a:avLst/>
          </a:prstGeom>
          <a:noFill/>
          <a:ln w="9525" algn="ctr">
            <a:noFill/>
            <a:miter lim="800000"/>
            <a:headEnd/>
            <a:tailEnd/>
          </a:ln>
          <a:effectLst/>
        </p:spPr>
        <p:txBody>
          <a:bodyPr wrap="none">
            <a:spAutoFit/>
          </a:bodyPr>
          <a:lstStyle/>
          <a:p>
            <a:r>
              <a:rPr lang="en-US" sz="3200" b="1">
                <a:solidFill>
                  <a:schemeClr val="tx1"/>
                </a:solidFill>
              </a:rPr>
              <a:t>Perfect Fluid?</a:t>
            </a:r>
          </a:p>
        </p:txBody>
      </p:sp>
      <p:sp>
        <p:nvSpPr>
          <p:cNvPr id="419856" name="Text Box 16"/>
          <p:cNvSpPr txBox="1">
            <a:spLocks noChangeArrowheads="1"/>
          </p:cNvSpPr>
          <p:nvPr/>
        </p:nvSpPr>
        <p:spPr bwMode="auto">
          <a:xfrm>
            <a:off x="1447800" y="4038600"/>
            <a:ext cx="6161088" cy="579438"/>
          </a:xfrm>
          <a:prstGeom prst="rect">
            <a:avLst/>
          </a:prstGeom>
          <a:noFill/>
          <a:ln w="9525" algn="ctr">
            <a:noFill/>
            <a:miter lim="800000"/>
            <a:headEnd/>
            <a:tailEnd/>
          </a:ln>
          <a:effectLst/>
        </p:spPr>
        <p:txBody>
          <a:bodyPr wrap="none">
            <a:spAutoFit/>
          </a:bodyPr>
          <a:lstStyle/>
          <a:p>
            <a:r>
              <a:rPr lang="en-US" sz="3200" u="sng">
                <a:solidFill>
                  <a:schemeClr val="tx1"/>
                </a:solidFill>
              </a:rPr>
              <a:t>“Does the Charm Flow at RHIC?”</a:t>
            </a:r>
          </a:p>
        </p:txBody>
      </p:sp>
      <p:pic>
        <p:nvPicPr>
          <p:cNvPr id="419857" name="Picture 17"/>
          <p:cNvPicPr>
            <a:picLocks noChangeAspect="1" noChangeArrowheads="1"/>
          </p:cNvPicPr>
          <p:nvPr/>
        </p:nvPicPr>
        <p:blipFill>
          <a:blip r:embed="rId3" cstate="print"/>
          <a:srcRect l="14285" t="24814" r="25143" b="67185"/>
          <a:stretch>
            <a:fillRect/>
          </a:stretch>
        </p:blipFill>
        <p:spPr bwMode="auto">
          <a:xfrm>
            <a:off x="152400" y="4694238"/>
            <a:ext cx="8763000" cy="868362"/>
          </a:xfrm>
          <a:prstGeom prst="rect">
            <a:avLst/>
          </a:prstGeom>
          <a:noFill/>
          <a:ln w="9525" algn="ctr">
            <a:noFill/>
            <a:miter lim="800000"/>
            <a:headEnd/>
            <a:tailEnd/>
          </a:ln>
          <a:effectLst/>
        </p:spPr>
      </p:pic>
      <p:sp>
        <p:nvSpPr>
          <p:cNvPr id="419858" name="Line 18"/>
          <p:cNvSpPr>
            <a:spLocks noChangeShapeType="1"/>
          </p:cNvSpPr>
          <p:nvPr/>
        </p:nvSpPr>
        <p:spPr bwMode="auto">
          <a:xfrm>
            <a:off x="0" y="3962400"/>
            <a:ext cx="9144000" cy="0"/>
          </a:xfrm>
          <a:prstGeom prst="line">
            <a:avLst/>
          </a:prstGeom>
          <a:noFill/>
          <a:ln w="9525">
            <a:solidFill>
              <a:schemeClr val="bg1"/>
            </a:solidFill>
            <a:round/>
            <a:headEnd/>
            <a:tailEnd/>
          </a:ln>
          <a:effectLst/>
        </p:spPr>
        <p:txBody>
          <a:bodyPr wrap="none">
            <a:spAutoFit/>
          </a:bodyPr>
          <a:lstStyle/>
          <a:p>
            <a:endParaRPr lang="en-US"/>
          </a:p>
        </p:txBody>
      </p:sp>
      <p:sp>
        <p:nvSpPr>
          <p:cNvPr id="419859" name="Text Box 19"/>
          <p:cNvSpPr txBox="1">
            <a:spLocks noChangeArrowheads="1"/>
          </p:cNvSpPr>
          <p:nvPr/>
        </p:nvSpPr>
        <p:spPr bwMode="auto">
          <a:xfrm>
            <a:off x="381000" y="5638800"/>
            <a:ext cx="8711039" cy="523220"/>
          </a:xfrm>
          <a:prstGeom prst="rect">
            <a:avLst/>
          </a:prstGeom>
          <a:noFill/>
          <a:ln w="9525" algn="ctr">
            <a:noFill/>
            <a:miter lim="800000"/>
            <a:headEnd/>
            <a:tailEnd/>
          </a:ln>
          <a:effectLst/>
        </p:spPr>
        <p:txBody>
          <a:bodyPr wrap="none">
            <a:spAutoFit/>
          </a:bodyPr>
          <a:lstStyle/>
          <a:p>
            <a:r>
              <a:rPr lang="en-US" sz="2800" i="1" dirty="0">
                <a:solidFill>
                  <a:srgbClr val="00B0F0"/>
                </a:solidFill>
              </a:rPr>
              <a:t>At the time, many said this idea was “ridiculous”. </a:t>
            </a:r>
          </a:p>
        </p:txBody>
      </p:sp>
      <p:sp>
        <p:nvSpPr>
          <p:cNvPr id="419848" name="Text Box 8"/>
          <p:cNvSpPr txBox="1">
            <a:spLocks noChangeArrowheads="1"/>
          </p:cNvSpPr>
          <p:nvPr/>
        </p:nvSpPr>
        <p:spPr bwMode="auto">
          <a:xfrm>
            <a:off x="2362200" y="3048000"/>
            <a:ext cx="2186817" cy="461665"/>
          </a:xfrm>
          <a:prstGeom prst="rect">
            <a:avLst/>
          </a:prstGeom>
          <a:solidFill>
            <a:schemeClr val="tx1"/>
          </a:solidFill>
          <a:ln w="9525" algn="ctr">
            <a:solidFill>
              <a:srgbClr val="FF0000"/>
            </a:solidFill>
            <a:miter lim="800000"/>
            <a:headEnd/>
            <a:tailEnd/>
          </a:ln>
          <a:effectLst/>
        </p:spPr>
        <p:txBody>
          <a:bodyPr wrap="none">
            <a:spAutoFit/>
          </a:bodyPr>
          <a:lstStyle/>
          <a:p>
            <a:r>
              <a:rPr lang="en-US" sz="2400" b="1">
                <a:solidFill>
                  <a:srgbClr val="FF0000"/>
                </a:solidFill>
              </a:rPr>
              <a:t>Beauty Quark</a:t>
            </a:r>
          </a:p>
        </p:txBody>
      </p:sp>
    </p:spTree>
    <p:extLst>
      <p:ext uri="{BB962C8B-B14F-4D97-AF65-F5344CB8AC3E}">
        <p14:creationId xmlns:p14="http://schemas.microsoft.com/office/powerpoint/2010/main" val="105784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98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98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98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98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98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985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985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98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9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0" grpId="0" animBg="1"/>
      <p:bldP spid="419847" grpId="0" animBg="1"/>
      <p:bldP spid="419849" grpId="0" animBg="1"/>
      <p:bldP spid="419850" grpId="0" animBg="1"/>
      <p:bldP spid="419851" grpId="0"/>
      <p:bldP spid="419856" grpId="0"/>
      <p:bldP spid="419858" grpId="0" animBg="1"/>
      <p:bldP spid="419859" grpId="0"/>
      <p:bldP spid="41984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BBD605-86EE-4DE6-BDAF-1DB5AA1DB5E8}" type="slidenum">
              <a:rPr lang="en-US" smtClean="0"/>
              <a:pPr/>
              <a:t>58</a:t>
            </a:fld>
            <a:endParaRPr lang="en-US"/>
          </a:p>
        </p:txBody>
      </p:sp>
      <p:sp>
        <p:nvSpPr>
          <p:cNvPr id="3" name="TextBox 2"/>
          <p:cNvSpPr txBox="1"/>
          <p:nvPr/>
        </p:nvSpPr>
        <p:spPr>
          <a:xfrm>
            <a:off x="1524267" y="228600"/>
            <a:ext cx="6019533" cy="523220"/>
          </a:xfrm>
          <a:prstGeom prst="rect">
            <a:avLst/>
          </a:prstGeom>
          <a:noFill/>
        </p:spPr>
        <p:txBody>
          <a:bodyPr wrap="none" rtlCol="0">
            <a:spAutoFit/>
          </a:bodyPr>
          <a:lstStyle/>
          <a:p>
            <a:r>
              <a:rPr lang="en-US" sz="2800" b="0" u="sng" dirty="0" err="1"/>
              <a:t>Langevin</a:t>
            </a:r>
            <a:r>
              <a:rPr lang="en-US" sz="2800" b="0" u="sng" dirty="0"/>
              <a:t> Model - Drag and Diffusion</a:t>
            </a:r>
          </a:p>
        </p:txBody>
      </p:sp>
      <p:pic>
        <p:nvPicPr>
          <p:cNvPr id="4" name="Picture 8"/>
          <p:cNvPicPr>
            <a:picLocks noChangeAspect="1" noChangeArrowheads="1"/>
          </p:cNvPicPr>
          <p:nvPr/>
        </p:nvPicPr>
        <p:blipFill>
          <a:blip r:embed="rId2" cstate="print"/>
          <a:srcRect l="28125" t="29167" r="9375" b="30208"/>
          <a:stretch>
            <a:fillRect/>
          </a:stretch>
        </p:blipFill>
        <p:spPr bwMode="auto">
          <a:xfrm>
            <a:off x="518211" y="2417026"/>
            <a:ext cx="8168589" cy="3982187"/>
          </a:xfrm>
          <a:prstGeom prst="rect">
            <a:avLst/>
          </a:prstGeom>
          <a:noFill/>
          <a:ln w="9525">
            <a:noFill/>
            <a:miter lim="800000"/>
            <a:headEnd/>
            <a:tailEnd/>
          </a:ln>
          <a:effectLst/>
        </p:spPr>
      </p:pic>
      <p:sp>
        <p:nvSpPr>
          <p:cNvPr id="5" name="AutoShape 9"/>
          <p:cNvSpPr>
            <a:spLocks noChangeArrowheads="1"/>
          </p:cNvSpPr>
          <p:nvPr/>
        </p:nvSpPr>
        <p:spPr bwMode="auto">
          <a:xfrm>
            <a:off x="3810000" y="4419600"/>
            <a:ext cx="381000" cy="1371600"/>
          </a:xfrm>
          <a:prstGeom prst="downArrow">
            <a:avLst>
              <a:gd name="adj1" fmla="val 50000"/>
              <a:gd name="adj2" fmla="val 90000"/>
            </a:avLst>
          </a:prstGeom>
          <a:solidFill>
            <a:srgbClr val="FF3300"/>
          </a:solidFill>
          <a:ln w="9525" algn="ctr">
            <a:solidFill>
              <a:schemeClr val="tx1"/>
            </a:solidFill>
            <a:miter lim="800000"/>
            <a:headEnd/>
            <a:tailEnd/>
          </a:ln>
          <a:effectLst/>
        </p:spPr>
        <p:txBody>
          <a:bodyPr wrap="none" anchor="ctr"/>
          <a:lstStyle/>
          <a:p>
            <a:endParaRPr lang="en-US"/>
          </a:p>
        </p:txBody>
      </p:sp>
      <p:sp>
        <p:nvSpPr>
          <p:cNvPr id="6" name="AutoShape 10"/>
          <p:cNvSpPr>
            <a:spLocks noChangeArrowheads="1"/>
          </p:cNvSpPr>
          <p:nvPr/>
        </p:nvSpPr>
        <p:spPr bwMode="auto">
          <a:xfrm>
            <a:off x="6465770" y="3962400"/>
            <a:ext cx="381000" cy="1752600"/>
          </a:xfrm>
          <a:prstGeom prst="upArrow">
            <a:avLst>
              <a:gd name="adj1" fmla="val 50000"/>
              <a:gd name="adj2" fmla="val 95000"/>
            </a:avLst>
          </a:prstGeom>
          <a:solidFill>
            <a:srgbClr val="FF3300"/>
          </a:solidFill>
          <a:ln w="9525" algn="ctr">
            <a:solidFill>
              <a:schemeClr val="tx1"/>
            </a:solidFill>
            <a:miter lim="800000"/>
            <a:headEnd/>
            <a:tailEnd/>
          </a:ln>
          <a:effectLst/>
        </p:spPr>
        <p:txBody>
          <a:bodyPr wrap="none" anchor="ctr"/>
          <a:lstStyle/>
          <a:p>
            <a:endParaRPr lang="en-US"/>
          </a:p>
        </p:txBody>
      </p:sp>
      <p:sp>
        <p:nvSpPr>
          <p:cNvPr id="7" name="Text Box 11"/>
          <p:cNvSpPr txBox="1">
            <a:spLocks noChangeArrowheads="1"/>
          </p:cNvSpPr>
          <p:nvPr/>
        </p:nvSpPr>
        <p:spPr bwMode="auto">
          <a:xfrm>
            <a:off x="-38100" y="6245225"/>
            <a:ext cx="2895600" cy="304800"/>
          </a:xfrm>
          <a:prstGeom prst="rect">
            <a:avLst/>
          </a:prstGeom>
          <a:noFill/>
          <a:ln w="9525" algn="ctr">
            <a:noFill/>
            <a:miter lim="800000"/>
            <a:headEnd/>
            <a:tailEnd/>
          </a:ln>
          <a:effectLst/>
        </p:spPr>
        <p:txBody>
          <a:bodyPr>
            <a:spAutoFit/>
          </a:bodyPr>
          <a:lstStyle/>
          <a:p>
            <a:pPr eaLnBrk="0" hangingPunct="0"/>
            <a:r>
              <a:rPr lang="en-US" b="0" dirty="0" err="1"/>
              <a:t>Teaney</a:t>
            </a:r>
            <a:r>
              <a:rPr lang="en-US" b="0" dirty="0"/>
              <a:t> and Moore</a:t>
            </a:r>
          </a:p>
        </p:txBody>
      </p:sp>
      <p:sp>
        <p:nvSpPr>
          <p:cNvPr id="8" name="Rectangle 7"/>
          <p:cNvSpPr/>
          <p:nvPr/>
        </p:nvSpPr>
        <p:spPr>
          <a:xfrm>
            <a:off x="-38100" y="6474023"/>
            <a:ext cx="6477000" cy="307777"/>
          </a:xfrm>
          <a:prstGeom prst="rect">
            <a:avLst/>
          </a:prstGeom>
        </p:spPr>
        <p:txBody>
          <a:bodyPr wrap="square">
            <a:spAutoFit/>
          </a:bodyPr>
          <a:lstStyle/>
          <a:p>
            <a:r>
              <a:rPr lang="en-US" b="0" dirty="0"/>
              <a:t>http://journals.aps.org/prc/abstract/10.1103/PhysRevC.71.064904</a:t>
            </a:r>
          </a:p>
        </p:txBody>
      </p:sp>
      <p:grpSp>
        <p:nvGrpSpPr>
          <p:cNvPr id="12" name="Group 11"/>
          <p:cNvGrpSpPr/>
          <p:nvPr/>
        </p:nvGrpSpPr>
        <p:grpSpPr>
          <a:xfrm>
            <a:off x="901714" y="822423"/>
            <a:ext cx="7264637" cy="1594603"/>
            <a:chOff x="901714" y="822423"/>
            <a:chExt cx="7264637" cy="1594603"/>
          </a:xfrm>
        </p:grpSpPr>
        <p:pic>
          <p:nvPicPr>
            <p:cNvPr id="9" name="Picture 8"/>
            <p:cNvPicPr>
              <a:picLocks noChangeAspect="1"/>
            </p:cNvPicPr>
            <p:nvPr/>
          </p:nvPicPr>
          <p:blipFill rotWithShape="1">
            <a:blip r:embed="rId3"/>
            <a:srcRect t="12642" b="65399"/>
            <a:stretch/>
          </p:blipFill>
          <p:spPr>
            <a:xfrm>
              <a:off x="901714" y="822423"/>
              <a:ext cx="7264637" cy="1524000"/>
            </a:xfrm>
            <a:prstGeom prst="rect">
              <a:avLst/>
            </a:prstGeom>
          </p:spPr>
        </p:pic>
        <p:sp>
          <p:nvSpPr>
            <p:cNvPr id="11" name="Rectangle 10"/>
            <p:cNvSpPr/>
            <p:nvPr/>
          </p:nvSpPr>
          <p:spPr bwMode="auto">
            <a:xfrm>
              <a:off x="7467600" y="2112226"/>
              <a:ext cx="425684" cy="304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0798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900" decel="100000" fill="hold"/>
                                        <p:tgtEl>
                                          <p:spTgt spid="6"/>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BBD605-86EE-4DE6-BDAF-1DB5AA1DB5E8}" type="slidenum">
              <a:rPr lang="en-US" smtClean="0"/>
              <a:pPr/>
              <a:t>59</a:t>
            </a:fld>
            <a:endParaRPr lang="en-US"/>
          </a:p>
        </p:txBody>
      </p:sp>
      <p:pic>
        <p:nvPicPr>
          <p:cNvPr id="3" name="Picture 2" descr="anim.gif"/>
          <p:cNvPicPr>
            <a:picLocks noChangeAspect="1"/>
          </p:cNvPicPr>
          <p:nvPr/>
        </p:nvPicPr>
        <p:blipFill>
          <a:blip r:embed="rId2" cstate="print"/>
          <a:stretch>
            <a:fillRect/>
          </a:stretch>
        </p:blipFill>
        <p:spPr>
          <a:xfrm>
            <a:off x="914400" y="41789"/>
            <a:ext cx="7162800" cy="6816211"/>
          </a:xfrm>
          <a:prstGeom prst="rect">
            <a:avLst/>
          </a:prstGeom>
        </p:spPr>
      </p:pic>
    </p:spTree>
    <p:extLst>
      <p:ext uri="{BB962C8B-B14F-4D97-AF65-F5344CB8AC3E}">
        <p14:creationId xmlns:p14="http://schemas.microsoft.com/office/powerpoint/2010/main" val="2369404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6</a:t>
            </a:fld>
            <a:endParaRPr lang="en-US"/>
          </a:p>
        </p:txBody>
      </p:sp>
      <p:pic>
        <p:nvPicPr>
          <p:cNvPr id="5" name="Picture 4"/>
          <p:cNvPicPr>
            <a:picLocks noChangeAspect="1"/>
          </p:cNvPicPr>
          <p:nvPr/>
        </p:nvPicPr>
        <p:blipFill>
          <a:blip r:embed="rId2"/>
          <a:stretch>
            <a:fillRect/>
          </a:stretch>
        </p:blipFill>
        <p:spPr>
          <a:xfrm>
            <a:off x="76200" y="1828800"/>
            <a:ext cx="8991600" cy="4513071"/>
          </a:xfrm>
          <a:prstGeom prst="rect">
            <a:avLst/>
          </a:prstGeom>
        </p:spPr>
      </p:pic>
      <p:sp>
        <p:nvSpPr>
          <p:cNvPr id="7" name="TextBox 6"/>
          <p:cNvSpPr txBox="1"/>
          <p:nvPr/>
        </p:nvSpPr>
        <p:spPr>
          <a:xfrm>
            <a:off x="838200" y="990600"/>
            <a:ext cx="6394699" cy="523220"/>
          </a:xfrm>
          <a:prstGeom prst="rect">
            <a:avLst/>
          </a:prstGeom>
          <a:noFill/>
          <a:ln>
            <a:solidFill>
              <a:schemeClr val="bg1">
                <a:lumMod val="95000"/>
              </a:schemeClr>
            </a:solidFill>
          </a:ln>
        </p:spPr>
        <p:txBody>
          <a:bodyPr wrap="none" rtlCol="0">
            <a:spAutoFit/>
          </a:bodyPr>
          <a:lstStyle/>
          <a:p>
            <a:r>
              <a:rPr lang="en-US" sz="2800" b="0" dirty="0">
                <a:solidFill>
                  <a:srgbClr val="0070C0"/>
                </a:solidFill>
              </a:rPr>
              <a:t>Not </a:t>
            </a:r>
            <a:r>
              <a:rPr lang="en-US" sz="2800" b="0" baseline="30000" dirty="0">
                <a:solidFill>
                  <a:srgbClr val="0070C0"/>
                </a:solidFill>
              </a:rPr>
              <a:t>3</a:t>
            </a:r>
            <a:r>
              <a:rPr lang="en-US" sz="2800" b="0" dirty="0">
                <a:solidFill>
                  <a:srgbClr val="0070C0"/>
                </a:solidFill>
              </a:rPr>
              <a:t>He but rather 3 constituent quarks</a:t>
            </a:r>
          </a:p>
        </p:txBody>
      </p:sp>
      <p:cxnSp>
        <p:nvCxnSpPr>
          <p:cNvPr id="9" name="Straight Arrow Connector 8"/>
          <p:cNvCxnSpPr/>
          <p:nvPr/>
        </p:nvCxnSpPr>
        <p:spPr bwMode="auto">
          <a:xfrm>
            <a:off x="4953000" y="1600200"/>
            <a:ext cx="2895600" cy="1371600"/>
          </a:xfrm>
          <a:prstGeom prst="straightConnector1">
            <a:avLst/>
          </a:prstGeom>
          <a:solidFill>
            <a:schemeClr val="accent1"/>
          </a:solidFill>
          <a:ln w="57150" cap="flat" cmpd="sng" algn="ctr">
            <a:solidFill>
              <a:srgbClr val="0070C0"/>
            </a:solidFill>
            <a:prstDash val="solid"/>
            <a:round/>
            <a:headEnd type="none" w="med" len="med"/>
            <a:tailEnd type="triangle"/>
          </a:ln>
          <a:effectLst/>
        </p:spPr>
      </p:cxnSp>
      <p:sp>
        <p:nvSpPr>
          <p:cNvPr id="10" name="TextBox 9"/>
          <p:cNvSpPr txBox="1"/>
          <p:nvPr/>
        </p:nvSpPr>
        <p:spPr>
          <a:xfrm>
            <a:off x="1371600" y="152400"/>
            <a:ext cx="6617517" cy="584775"/>
          </a:xfrm>
          <a:prstGeom prst="rect">
            <a:avLst/>
          </a:prstGeom>
          <a:noFill/>
        </p:spPr>
        <p:txBody>
          <a:bodyPr wrap="none" rtlCol="0">
            <a:spAutoFit/>
          </a:bodyPr>
          <a:lstStyle/>
          <a:p>
            <a:r>
              <a:rPr lang="en-US" sz="3200" b="0" u="sng" dirty="0"/>
              <a:t>In </a:t>
            </a:r>
            <a:r>
              <a:rPr lang="en-US" sz="3200" b="0" u="sng" dirty="0" err="1"/>
              <a:t>p+A</a:t>
            </a:r>
            <a:r>
              <a:rPr lang="en-US" sz="3200" b="0" u="sng" dirty="0"/>
              <a:t>, proton substructure matters</a:t>
            </a:r>
          </a:p>
        </p:txBody>
      </p:sp>
    </p:spTree>
    <p:extLst>
      <p:ext uri="{BB962C8B-B14F-4D97-AF65-F5344CB8AC3E}">
        <p14:creationId xmlns:p14="http://schemas.microsoft.com/office/powerpoint/2010/main" val="15823167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lide Number Placeholder 4"/>
          <p:cNvSpPr>
            <a:spLocks noGrp="1"/>
          </p:cNvSpPr>
          <p:nvPr>
            <p:ph type="sldNum" sz="quarter" idx="12"/>
          </p:nvPr>
        </p:nvSpPr>
        <p:spPr/>
        <p:txBody>
          <a:bodyPr/>
          <a:lstStyle/>
          <a:p>
            <a:fld id="{4360A271-B077-4866-8FE3-D3964FB7F99C}" type="slidenum">
              <a:rPr lang="en-US"/>
              <a:pPr/>
              <a:t>60</a:t>
            </a:fld>
            <a:endParaRPr lang="en-US"/>
          </a:p>
        </p:txBody>
      </p:sp>
      <p:sp>
        <p:nvSpPr>
          <p:cNvPr id="174082" name="Rectangle 2"/>
          <p:cNvSpPr>
            <a:spLocks noGrp="1" noChangeArrowheads="1"/>
          </p:cNvSpPr>
          <p:nvPr>
            <p:ph type="title"/>
          </p:nvPr>
        </p:nvSpPr>
        <p:spPr>
          <a:xfrm>
            <a:off x="457200" y="-152400"/>
            <a:ext cx="8229600" cy="1143000"/>
          </a:xfrm>
        </p:spPr>
        <p:txBody>
          <a:bodyPr/>
          <a:lstStyle/>
          <a:p>
            <a:r>
              <a:rPr lang="en-US" u="sng" dirty="0"/>
              <a:t>Open Charm</a:t>
            </a:r>
          </a:p>
        </p:txBody>
      </p:sp>
      <p:grpSp>
        <p:nvGrpSpPr>
          <p:cNvPr id="174084" name="Group 4"/>
          <p:cNvGrpSpPr>
            <a:grpSpLocks/>
          </p:cNvGrpSpPr>
          <p:nvPr/>
        </p:nvGrpSpPr>
        <p:grpSpPr bwMode="auto">
          <a:xfrm>
            <a:off x="631825" y="457200"/>
            <a:ext cx="8269288" cy="4286250"/>
            <a:chOff x="398" y="840"/>
            <a:chExt cx="5209" cy="2700"/>
          </a:xfrm>
        </p:grpSpPr>
        <p:grpSp>
          <p:nvGrpSpPr>
            <p:cNvPr id="174085" name="Group 5"/>
            <p:cNvGrpSpPr>
              <a:grpSpLocks/>
            </p:cNvGrpSpPr>
            <p:nvPr/>
          </p:nvGrpSpPr>
          <p:grpSpPr bwMode="auto">
            <a:xfrm>
              <a:off x="398" y="840"/>
              <a:ext cx="5209" cy="2477"/>
              <a:chOff x="398" y="840"/>
              <a:chExt cx="5209" cy="2477"/>
            </a:xfrm>
          </p:grpSpPr>
          <p:graphicFrame>
            <p:nvGraphicFramePr>
              <p:cNvPr id="174086" name="Object 6"/>
              <p:cNvGraphicFramePr>
                <a:graphicFrameLocks noChangeAspect="1"/>
              </p:cNvGraphicFramePr>
              <p:nvPr/>
            </p:nvGraphicFramePr>
            <p:xfrm>
              <a:off x="3040" y="2268"/>
              <a:ext cx="121" cy="134"/>
            </p:xfrm>
            <a:graphic>
              <a:graphicData uri="http://schemas.openxmlformats.org/presentationml/2006/ole">
                <mc:AlternateContent xmlns:mc="http://schemas.openxmlformats.org/markup-compatibility/2006">
                  <mc:Choice xmlns:v="urn:schemas-microsoft-com:vml" Requires="v">
                    <p:oleObj spid="_x0000_s924794" name="Equation" r:id="rId3" imgW="203040" imgH="253800" progId="">
                      <p:embed/>
                    </p:oleObj>
                  </mc:Choice>
                  <mc:Fallback>
                    <p:oleObj name="Equation" r:id="rId3" imgW="203040" imgH="253800" progId="">
                      <p:embed/>
                      <p:pic>
                        <p:nvPicPr>
                          <p:cNvPr id="174086"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0" y="2268"/>
                            <a:ext cx="121" cy="1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087" name="Object 7"/>
              <p:cNvGraphicFramePr>
                <a:graphicFrameLocks noChangeAspect="1"/>
              </p:cNvGraphicFramePr>
              <p:nvPr/>
            </p:nvGraphicFramePr>
            <p:xfrm>
              <a:off x="3352" y="2119"/>
              <a:ext cx="145" cy="174"/>
            </p:xfrm>
            <a:graphic>
              <a:graphicData uri="http://schemas.openxmlformats.org/presentationml/2006/ole">
                <mc:AlternateContent xmlns:mc="http://schemas.openxmlformats.org/markup-compatibility/2006">
                  <mc:Choice xmlns:v="urn:schemas-microsoft-com:vml" Requires="v">
                    <p:oleObj spid="_x0000_s924795" name="Equation" r:id="rId5" imgW="241200" imgH="330120" progId="">
                      <p:embed/>
                    </p:oleObj>
                  </mc:Choice>
                  <mc:Fallback>
                    <p:oleObj name="Equation" r:id="rId5" imgW="241200" imgH="330120" progId="">
                      <p:embed/>
                      <p:pic>
                        <p:nvPicPr>
                          <p:cNvPr id="174087"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 y="2119"/>
                            <a:ext cx="145" cy="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088" name="Line 8"/>
              <p:cNvSpPr>
                <a:spLocks noChangeShapeType="1"/>
              </p:cNvSpPr>
              <p:nvPr/>
            </p:nvSpPr>
            <p:spPr bwMode="auto">
              <a:xfrm flipV="1">
                <a:off x="3176" y="2239"/>
                <a:ext cx="185" cy="79"/>
              </a:xfrm>
              <a:prstGeom prst="line">
                <a:avLst/>
              </a:prstGeom>
              <a:noFill/>
              <a:ln w="9525">
                <a:solidFill>
                  <a:srgbClr val="990099"/>
                </a:solidFill>
                <a:round/>
                <a:headEnd/>
                <a:tailEnd/>
              </a:ln>
              <a:effectLst/>
            </p:spPr>
            <p:txBody>
              <a:bodyPr/>
              <a:lstStyle/>
              <a:p>
                <a:endParaRPr lang="en-US"/>
              </a:p>
            </p:txBody>
          </p:sp>
          <p:sp>
            <p:nvSpPr>
              <p:cNvPr id="174089" name="Line 9"/>
              <p:cNvSpPr>
                <a:spLocks noChangeShapeType="1"/>
              </p:cNvSpPr>
              <p:nvPr/>
            </p:nvSpPr>
            <p:spPr bwMode="auto">
              <a:xfrm rot="9900889" flipH="1">
                <a:off x="4441" y="1142"/>
                <a:ext cx="158" cy="210"/>
              </a:xfrm>
              <a:prstGeom prst="line">
                <a:avLst/>
              </a:prstGeom>
              <a:noFill/>
              <a:ln w="28575">
                <a:solidFill>
                  <a:schemeClr val="tx2"/>
                </a:solidFill>
                <a:round/>
                <a:headEnd/>
                <a:tailEnd type="arrow" w="med" len="med"/>
              </a:ln>
              <a:effectLst/>
            </p:spPr>
            <p:txBody>
              <a:bodyPr/>
              <a:lstStyle/>
              <a:p>
                <a:endParaRPr lang="en-US"/>
              </a:p>
            </p:txBody>
          </p:sp>
          <p:sp>
            <p:nvSpPr>
              <p:cNvPr id="174090" name="Line 10"/>
              <p:cNvSpPr>
                <a:spLocks noChangeShapeType="1"/>
              </p:cNvSpPr>
              <p:nvPr/>
            </p:nvSpPr>
            <p:spPr bwMode="auto">
              <a:xfrm rot="9900889" flipH="1">
                <a:off x="4546" y="904"/>
                <a:ext cx="26" cy="211"/>
              </a:xfrm>
              <a:prstGeom prst="line">
                <a:avLst/>
              </a:prstGeom>
              <a:noFill/>
              <a:ln w="28575">
                <a:solidFill>
                  <a:schemeClr val="tx2"/>
                </a:solidFill>
                <a:round/>
                <a:headEnd/>
                <a:tailEnd type="arrow" w="med" len="med"/>
              </a:ln>
              <a:effectLst/>
            </p:spPr>
            <p:txBody>
              <a:bodyPr/>
              <a:lstStyle/>
              <a:p>
                <a:endParaRPr lang="en-US"/>
              </a:p>
            </p:txBody>
          </p:sp>
          <p:grpSp>
            <p:nvGrpSpPr>
              <p:cNvPr id="174091" name="Group 11"/>
              <p:cNvGrpSpPr>
                <a:grpSpLocks/>
              </p:cNvGrpSpPr>
              <p:nvPr/>
            </p:nvGrpSpPr>
            <p:grpSpPr bwMode="auto">
              <a:xfrm>
                <a:off x="2846" y="2450"/>
                <a:ext cx="175" cy="208"/>
                <a:chOff x="2774" y="2702"/>
                <a:chExt cx="183" cy="251"/>
              </a:xfrm>
            </p:grpSpPr>
            <p:sp>
              <p:nvSpPr>
                <p:cNvPr id="174092" name="Oval 12"/>
                <p:cNvSpPr>
                  <a:spLocks noChangeArrowheads="1"/>
                </p:cNvSpPr>
                <p:nvPr/>
              </p:nvSpPr>
              <p:spPr bwMode="auto">
                <a:xfrm rot="9650111" flipV="1">
                  <a:off x="2908" y="2702"/>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093" name="Oval 13"/>
                <p:cNvSpPr>
                  <a:spLocks noChangeArrowheads="1"/>
                </p:cNvSpPr>
                <p:nvPr/>
              </p:nvSpPr>
              <p:spPr bwMode="auto">
                <a:xfrm rot="9650111" flipV="1">
                  <a:off x="2889" y="2733"/>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094" name="Oval 14"/>
                <p:cNvSpPr>
                  <a:spLocks noChangeArrowheads="1"/>
                </p:cNvSpPr>
                <p:nvPr/>
              </p:nvSpPr>
              <p:spPr bwMode="auto">
                <a:xfrm rot="9650111" flipV="1">
                  <a:off x="2869" y="2766"/>
                  <a:ext cx="48" cy="34"/>
                </a:xfrm>
                <a:prstGeom prst="ellipse">
                  <a:avLst/>
                </a:prstGeom>
                <a:noFill/>
                <a:ln w="28575">
                  <a:solidFill>
                    <a:schemeClr val="accent2"/>
                  </a:solidFill>
                  <a:round/>
                  <a:headEnd/>
                  <a:tailEnd/>
                </a:ln>
                <a:effectLst/>
              </p:spPr>
              <p:txBody>
                <a:bodyPr anchor="ctr">
                  <a:spAutoFit/>
                </a:bodyPr>
                <a:lstStyle/>
                <a:p>
                  <a:endParaRPr lang="en-US"/>
                </a:p>
              </p:txBody>
            </p:sp>
            <p:sp>
              <p:nvSpPr>
                <p:cNvPr id="174095" name="Oval 15"/>
                <p:cNvSpPr>
                  <a:spLocks noChangeArrowheads="1"/>
                </p:cNvSpPr>
                <p:nvPr/>
              </p:nvSpPr>
              <p:spPr bwMode="auto">
                <a:xfrm rot="9650111" flipV="1">
                  <a:off x="2848" y="2800"/>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096" name="Oval 16"/>
                <p:cNvSpPr>
                  <a:spLocks noChangeArrowheads="1"/>
                </p:cNvSpPr>
                <p:nvPr/>
              </p:nvSpPr>
              <p:spPr bwMode="auto">
                <a:xfrm rot="9650111" flipV="1">
                  <a:off x="2830" y="2829"/>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097" name="Oval 17"/>
                <p:cNvSpPr>
                  <a:spLocks noChangeArrowheads="1"/>
                </p:cNvSpPr>
                <p:nvPr/>
              </p:nvSpPr>
              <p:spPr bwMode="auto">
                <a:xfrm rot="9650111" flipV="1">
                  <a:off x="2809" y="2862"/>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098" name="Oval 18"/>
                <p:cNvSpPr>
                  <a:spLocks noChangeArrowheads="1"/>
                </p:cNvSpPr>
                <p:nvPr/>
              </p:nvSpPr>
              <p:spPr bwMode="auto">
                <a:xfrm rot="9650111" flipV="1">
                  <a:off x="2792" y="2890"/>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099" name="Oval 19"/>
                <p:cNvSpPr>
                  <a:spLocks noChangeArrowheads="1"/>
                </p:cNvSpPr>
                <p:nvPr/>
              </p:nvSpPr>
              <p:spPr bwMode="auto">
                <a:xfrm rot="9650111" flipV="1">
                  <a:off x="2774" y="2919"/>
                  <a:ext cx="49" cy="34"/>
                </a:xfrm>
                <a:prstGeom prst="ellipse">
                  <a:avLst/>
                </a:prstGeom>
                <a:noFill/>
                <a:ln w="28575">
                  <a:solidFill>
                    <a:schemeClr val="accent2"/>
                  </a:solidFill>
                  <a:round/>
                  <a:headEnd/>
                  <a:tailEnd/>
                </a:ln>
                <a:effectLst/>
              </p:spPr>
              <p:txBody>
                <a:bodyPr anchor="ctr">
                  <a:spAutoFit/>
                </a:bodyPr>
                <a:lstStyle/>
                <a:p>
                  <a:endParaRPr lang="en-US"/>
                </a:p>
              </p:txBody>
            </p:sp>
          </p:grpSp>
          <p:grpSp>
            <p:nvGrpSpPr>
              <p:cNvPr id="174100" name="Group 20"/>
              <p:cNvGrpSpPr>
                <a:grpSpLocks/>
              </p:cNvGrpSpPr>
              <p:nvPr/>
            </p:nvGrpSpPr>
            <p:grpSpPr bwMode="auto">
              <a:xfrm>
                <a:off x="2366" y="2389"/>
                <a:ext cx="394" cy="122"/>
                <a:chOff x="2272" y="2628"/>
                <a:chExt cx="411" cy="148"/>
              </a:xfrm>
            </p:grpSpPr>
            <p:sp>
              <p:nvSpPr>
                <p:cNvPr id="174101" name="Oval 21"/>
                <p:cNvSpPr>
                  <a:spLocks noChangeArrowheads="1"/>
                </p:cNvSpPr>
                <p:nvPr/>
              </p:nvSpPr>
              <p:spPr bwMode="auto">
                <a:xfrm rot="1394823" flipV="1">
                  <a:off x="2272" y="2742"/>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02" name="Oval 22"/>
                <p:cNvSpPr>
                  <a:spLocks noChangeArrowheads="1"/>
                </p:cNvSpPr>
                <p:nvPr/>
              </p:nvSpPr>
              <p:spPr bwMode="auto">
                <a:xfrm rot="1394823" flipV="1">
                  <a:off x="2325" y="2725"/>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03" name="Oval 23"/>
                <p:cNvSpPr>
                  <a:spLocks noChangeArrowheads="1"/>
                </p:cNvSpPr>
                <p:nvPr/>
              </p:nvSpPr>
              <p:spPr bwMode="auto">
                <a:xfrm rot="1394823" flipV="1">
                  <a:off x="2369" y="2712"/>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04" name="Oval 24"/>
                <p:cNvSpPr>
                  <a:spLocks noChangeArrowheads="1"/>
                </p:cNvSpPr>
                <p:nvPr/>
              </p:nvSpPr>
              <p:spPr bwMode="auto">
                <a:xfrm rot="1394823" flipV="1">
                  <a:off x="2417" y="2697"/>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05" name="Oval 25"/>
                <p:cNvSpPr>
                  <a:spLocks noChangeArrowheads="1"/>
                </p:cNvSpPr>
                <p:nvPr/>
              </p:nvSpPr>
              <p:spPr bwMode="auto">
                <a:xfrm rot="1394823" flipV="1">
                  <a:off x="2464" y="2682"/>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06" name="Oval 26"/>
                <p:cNvSpPr>
                  <a:spLocks noChangeArrowheads="1"/>
                </p:cNvSpPr>
                <p:nvPr/>
              </p:nvSpPr>
              <p:spPr bwMode="auto">
                <a:xfrm rot="1394823" flipV="1">
                  <a:off x="2505" y="2669"/>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07" name="Oval 27"/>
                <p:cNvSpPr>
                  <a:spLocks noChangeArrowheads="1"/>
                </p:cNvSpPr>
                <p:nvPr/>
              </p:nvSpPr>
              <p:spPr bwMode="auto">
                <a:xfrm rot="1394823" flipV="1">
                  <a:off x="2553" y="2654"/>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08" name="Oval 28"/>
                <p:cNvSpPr>
                  <a:spLocks noChangeArrowheads="1"/>
                </p:cNvSpPr>
                <p:nvPr/>
              </p:nvSpPr>
              <p:spPr bwMode="auto">
                <a:xfrm rot="1394823" flipV="1">
                  <a:off x="2593" y="2641"/>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09" name="Oval 29"/>
                <p:cNvSpPr>
                  <a:spLocks noChangeArrowheads="1"/>
                </p:cNvSpPr>
                <p:nvPr/>
              </p:nvSpPr>
              <p:spPr bwMode="auto">
                <a:xfrm rot="1394823" flipV="1">
                  <a:off x="2634" y="2628"/>
                  <a:ext cx="49" cy="34"/>
                </a:xfrm>
                <a:prstGeom prst="ellipse">
                  <a:avLst/>
                </a:prstGeom>
                <a:noFill/>
                <a:ln w="28575">
                  <a:solidFill>
                    <a:schemeClr val="accent2"/>
                  </a:solidFill>
                  <a:round/>
                  <a:headEnd/>
                  <a:tailEnd/>
                </a:ln>
                <a:effectLst/>
              </p:spPr>
              <p:txBody>
                <a:bodyPr anchor="ctr">
                  <a:spAutoFit/>
                </a:bodyPr>
                <a:lstStyle/>
                <a:p>
                  <a:endParaRPr lang="en-US"/>
                </a:p>
              </p:txBody>
            </p:sp>
          </p:grpSp>
          <p:grpSp>
            <p:nvGrpSpPr>
              <p:cNvPr id="174110" name="Group 30"/>
              <p:cNvGrpSpPr>
                <a:grpSpLocks/>
              </p:cNvGrpSpPr>
              <p:nvPr/>
            </p:nvGrpSpPr>
            <p:grpSpPr bwMode="auto">
              <a:xfrm>
                <a:off x="3689" y="1965"/>
                <a:ext cx="874" cy="272"/>
                <a:chOff x="3657" y="2119"/>
                <a:chExt cx="915" cy="327"/>
              </a:xfrm>
            </p:grpSpPr>
            <p:sp>
              <p:nvSpPr>
                <p:cNvPr id="174111" name="Oval 31"/>
                <p:cNvSpPr>
                  <a:spLocks noChangeArrowheads="1"/>
                </p:cNvSpPr>
                <p:nvPr/>
              </p:nvSpPr>
              <p:spPr bwMode="auto">
                <a:xfrm rot="2246591" flipV="1">
                  <a:off x="3657" y="2353"/>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12" name="Oval 32"/>
                <p:cNvSpPr>
                  <a:spLocks noChangeArrowheads="1"/>
                </p:cNvSpPr>
                <p:nvPr/>
              </p:nvSpPr>
              <p:spPr bwMode="auto">
                <a:xfrm rot="2246591" flipV="1">
                  <a:off x="3714" y="2346"/>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13" name="Oval 33"/>
                <p:cNvSpPr>
                  <a:spLocks noChangeArrowheads="1"/>
                </p:cNvSpPr>
                <p:nvPr/>
              </p:nvSpPr>
              <p:spPr bwMode="auto">
                <a:xfrm rot="2246591" flipV="1">
                  <a:off x="3762" y="2340"/>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14" name="Oval 34"/>
                <p:cNvSpPr>
                  <a:spLocks noChangeArrowheads="1"/>
                </p:cNvSpPr>
                <p:nvPr/>
              </p:nvSpPr>
              <p:spPr bwMode="auto">
                <a:xfrm rot="2246591" flipV="1">
                  <a:off x="3813" y="2333"/>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15" name="Oval 35"/>
                <p:cNvSpPr>
                  <a:spLocks noChangeArrowheads="1"/>
                </p:cNvSpPr>
                <p:nvPr/>
              </p:nvSpPr>
              <p:spPr bwMode="auto">
                <a:xfrm rot="2246591" flipV="1">
                  <a:off x="3864" y="2327"/>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16" name="Oval 36"/>
                <p:cNvSpPr>
                  <a:spLocks noChangeArrowheads="1"/>
                </p:cNvSpPr>
                <p:nvPr/>
              </p:nvSpPr>
              <p:spPr bwMode="auto">
                <a:xfrm rot="2246591" flipV="1">
                  <a:off x="3910" y="2321"/>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17" name="Oval 37"/>
                <p:cNvSpPr>
                  <a:spLocks noChangeArrowheads="1"/>
                </p:cNvSpPr>
                <p:nvPr/>
              </p:nvSpPr>
              <p:spPr bwMode="auto">
                <a:xfrm rot="2246591" flipV="1">
                  <a:off x="3961" y="2315"/>
                  <a:ext cx="49" cy="35"/>
                </a:xfrm>
                <a:prstGeom prst="ellipse">
                  <a:avLst/>
                </a:prstGeom>
                <a:noFill/>
                <a:ln w="28575">
                  <a:solidFill>
                    <a:schemeClr val="accent2"/>
                  </a:solidFill>
                  <a:round/>
                  <a:headEnd/>
                  <a:tailEnd/>
                </a:ln>
                <a:effectLst/>
              </p:spPr>
              <p:txBody>
                <a:bodyPr anchor="ctr">
                  <a:spAutoFit/>
                </a:bodyPr>
                <a:lstStyle/>
                <a:p>
                  <a:endParaRPr lang="en-US"/>
                </a:p>
              </p:txBody>
            </p:sp>
            <p:sp>
              <p:nvSpPr>
                <p:cNvPr id="174118" name="Oval 38"/>
                <p:cNvSpPr>
                  <a:spLocks noChangeArrowheads="1"/>
                </p:cNvSpPr>
                <p:nvPr/>
              </p:nvSpPr>
              <p:spPr bwMode="auto">
                <a:xfrm rot="2246591" flipV="1">
                  <a:off x="4004" y="2310"/>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19" name="Oval 39"/>
                <p:cNvSpPr>
                  <a:spLocks noChangeArrowheads="1"/>
                </p:cNvSpPr>
                <p:nvPr/>
              </p:nvSpPr>
              <p:spPr bwMode="auto">
                <a:xfrm rot="2246591" flipV="1">
                  <a:off x="4048" y="2304"/>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20" name="Oval 40"/>
                <p:cNvSpPr>
                  <a:spLocks noChangeArrowheads="1"/>
                </p:cNvSpPr>
                <p:nvPr/>
              </p:nvSpPr>
              <p:spPr bwMode="auto">
                <a:xfrm rot="393794" flipV="1">
                  <a:off x="4098" y="2300"/>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21" name="Oval 41"/>
                <p:cNvSpPr>
                  <a:spLocks noChangeArrowheads="1"/>
                </p:cNvSpPr>
                <p:nvPr/>
              </p:nvSpPr>
              <p:spPr bwMode="auto">
                <a:xfrm rot="393794" flipV="1">
                  <a:off x="4142" y="2274"/>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22" name="Oval 42"/>
                <p:cNvSpPr>
                  <a:spLocks noChangeArrowheads="1"/>
                </p:cNvSpPr>
                <p:nvPr/>
              </p:nvSpPr>
              <p:spPr bwMode="auto">
                <a:xfrm rot="393794" flipV="1">
                  <a:off x="4179" y="2252"/>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23" name="Oval 43"/>
                <p:cNvSpPr>
                  <a:spLocks noChangeArrowheads="1"/>
                </p:cNvSpPr>
                <p:nvPr/>
              </p:nvSpPr>
              <p:spPr bwMode="auto">
                <a:xfrm rot="393794" flipV="1">
                  <a:off x="4218" y="2228"/>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24" name="Oval 44"/>
                <p:cNvSpPr>
                  <a:spLocks noChangeArrowheads="1"/>
                </p:cNvSpPr>
                <p:nvPr/>
              </p:nvSpPr>
              <p:spPr bwMode="auto">
                <a:xfrm rot="393794" flipV="1">
                  <a:off x="4258" y="2204"/>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25" name="Oval 45"/>
                <p:cNvSpPr>
                  <a:spLocks noChangeArrowheads="1"/>
                </p:cNvSpPr>
                <p:nvPr/>
              </p:nvSpPr>
              <p:spPr bwMode="auto">
                <a:xfrm rot="393794" flipV="1">
                  <a:off x="4293" y="2183"/>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26" name="Oval 46"/>
                <p:cNvSpPr>
                  <a:spLocks noChangeArrowheads="1"/>
                </p:cNvSpPr>
                <p:nvPr/>
              </p:nvSpPr>
              <p:spPr bwMode="auto">
                <a:xfrm rot="393794" flipV="1">
                  <a:off x="4331" y="2159"/>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27" name="Oval 47"/>
                <p:cNvSpPr>
                  <a:spLocks noChangeArrowheads="1"/>
                </p:cNvSpPr>
                <p:nvPr/>
              </p:nvSpPr>
              <p:spPr bwMode="auto">
                <a:xfrm rot="393794" flipV="1">
                  <a:off x="4364" y="2139"/>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28" name="Oval 48"/>
                <p:cNvSpPr>
                  <a:spLocks noChangeArrowheads="1"/>
                </p:cNvSpPr>
                <p:nvPr/>
              </p:nvSpPr>
              <p:spPr bwMode="auto">
                <a:xfrm rot="393794" flipV="1">
                  <a:off x="4399" y="2119"/>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29" name="Oval 49"/>
                <p:cNvSpPr>
                  <a:spLocks noChangeArrowheads="1"/>
                </p:cNvSpPr>
                <p:nvPr/>
              </p:nvSpPr>
              <p:spPr bwMode="auto">
                <a:xfrm rot="-1524150">
                  <a:off x="4155" y="2308"/>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30" name="Oval 50"/>
                <p:cNvSpPr>
                  <a:spLocks noChangeArrowheads="1"/>
                </p:cNvSpPr>
                <p:nvPr/>
              </p:nvSpPr>
              <p:spPr bwMode="auto">
                <a:xfrm rot="-1524150">
                  <a:off x="4209" y="2323"/>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31" name="Oval 51"/>
                <p:cNvSpPr>
                  <a:spLocks noChangeArrowheads="1"/>
                </p:cNvSpPr>
                <p:nvPr/>
              </p:nvSpPr>
              <p:spPr bwMode="auto">
                <a:xfrm rot="-1524150">
                  <a:off x="4254" y="2336"/>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32" name="Oval 52"/>
                <p:cNvSpPr>
                  <a:spLocks noChangeArrowheads="1"/>
                </p:cNvSpPr>
                <p:nvPr/>
              </p:nvSpPr>
              <p:spPr bwMode="auto">
                <a:xfrm rot="-1524150">
                  <a:off x="4302" y="2350"/>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33" name="Oval 53"/>
                <p:cNvSpPr>
                  <a:spLocks noChangeArrowheads="1"/>
                </p:cNvSpPr>
                <p:nvPr/>
              </p:nvSpPr>
              <p:spPr bwMode="auto">
                <a:xfrm rot="-1524150">
                  <a:off x="4351" y="2363"/>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34" name="Oval 54"/>
                <p:cNvSpPr>
                  <a:spLocks noChangeArrowheads="1"/>
                </p:cNvSpPr>
                <p:nvPr/>
              </p:nvSpPr>
              <p:spPr bwMode="auto">
                <a:xfrm rot="-1524150">
                  <a:off x="4393" y="2375"/>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35" name="Oval 55"/>
                <p:cNvSpPr>
                  <a:spLocks noChangeArrowheads="1"/>
                </p:cNvSpPr>
                <p:nvPr/>
              </p:nvSpPr>
              <p:spPr bwMode="auto">
                <a:xfrm rot="-1524150">
                  <a:off x="4442" y="2389"/>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36" name="Oval 56"/>
                <p:cNvSpPr>
                  <a:spLocks noChangeArrowheads="1"/>
                </p:cNvSpPr>
                <p:nvPr/>
              </p:nvSpPr>
              <p:spPr bwMode="auto">
                <a:xfrm rot="-1524150">
                  <a:off x="4481" y="2400"/>
                  <a:ext cx="49" cy="34"/>
                </a:xfrm>
                <a:prstGeom prst="ellipse">
                  <a:avLst/>
                </a:prstGeom>
                <a:noFill/>
                <a:ln w="28575">
                  <a:solidFill>
                    <a:schemeClr val="accent2"/>
                  </a:solidFill>
                  <a:round/>
                  <a:headEnd/>
                  <a:tailEnd/>
                </a:ln>
                <a:effectLst/>
              </p:spPr>
              <p:txBody>
                <a:bodyPr anchor="ctr">
                  <a:spAutoFit/>
                </a:bodyPr>
                <a:lstStyle/>
                <a:p>
                  <a:endParaRPr lang="en-US"/>
                </a:p>
              </p:txBody>
            </p:sp>
            <p:sp>
              <p:nvSpPr>
                <p:cNvPr id="174137" name="Oval 57"/>
                <p:cNvSpPr>
                  <a:spLocks noChangeArrowheads="1"/>
                </p:cNvSpPr>
                <p:nvPr/>
              </p:nvSpPr>
              <p:spPr bwMode="auto">
                <a:xfrm rot="-1524150">
                  <a:off x="4523" y="2412"/>
                  <a:ext cx="49" cy="34"/>
                </a:xfrm>
                <a:prstGeom prst="ellipse">
                  <a:avLst/>
                </a:prstGeom>
                <a:noFill/>
                <a:ln w="28575">
                  <a:solidFill>
                    <a:schemeClr val="accent2"/>
                  </a:solidFill>
                  <a:round/>
                  <a:headEnd/>
                  <a:tailEnd/>
                </a:ln>
                <a:effectLst/>
              </p:spPr>
              <p:txBody>
                <a:bodyPr anchor="ctr">
                  <a:spAutoFit/>
                </a:bodyPr>
                <a:lstStyle/>
                <a:p>
                  <a:endParaRPr lang="en-US"/>
                </a:p>
              </p:txBody>
            </p:sp>
          </p:grpSp>
          <p:sp>
            <p:nvSpPr>
              <p:cNvPr id="174138" name="Oval 58"/>
              <p:cNvSpPr>
                <a:spLocks noChangeArrowheads="1"/>
              </p:cNvSpPr>
              <p:nvPr/>
            </p:nvSpPr>
            <p:spPr bwMode="auto">
              <a:xfrm rot="-1499908">
                <a:off x="2959" y="2139"/>
                <a:ext cx="642" cy="240"/>
              </a:xfrm>
              <a:prstGeom prst="ellipse">
                <a:avLst/>
              </a:prstGeom>
              <a:noFill/>
              <a:ln w="9525">
                <a:solidFill>
                  <a:schemeClr val="tx2"/>
                </a:solidFill>
                <a:round/>
                <a:headEnd/>
                <a:tailEnd/>
              </a:ln>
              <a:effectLst/>
            </p:spPr>
            <p:txBody>
              <a:bodyPr wrap="none" anchor="ctr"/>
              <a:lstStyle/>
              <a:p>
                <a:endParaRPr lang="en-US"/>
              </a:p>
            </p:txBody>
          </p:sp>
          <p:graphicFrame>
            <p:nvGraphicFramePr>
              <p:cNvPr id="174139" name="Object 59"/>
              <p:cNvGraphicFramePr>
                <a:graphicFrameLocks noChangeAspect="1"/>
              </p:cNvGraphicFramePr>
              <p:nvPr/>
            </p:nvGraphicFramePr>
            <p:xfrm>
              <a:off x="1615" y="2846"/>
              <a:ext cx="274" cy="219"/>
            </p:xfrm>
            <a:graphic>
              <a:graphicData uri="http://schemas.openxmlformats.org/presentationml/2006/ole">
                <mc:AlternateContent xmlns:mc="http://schemas.openxmlformats.org/markup-compatibility/2006">
                  <mc:Choice xmlns:v="urn:schemas-microsoft-com:vml" Requires="v">
                    <p:oleObj spid="_x0000_s924796" name="Equation" r:id="rId7" imgW="457200" imgH="419040" progId="">
                      <p:embed/>
                    </p:oleObj>
                  </mc:Choice>
                  <mc:Fallback>
                    <p:oleObj name="Equation" r:id="rId7" imgW="457200" imgH="419040" progId="">
                      <p:embed/>
                      <p:pic>
                        <p:nvPicPr>
                          <p:cNvPr id="174139" name="Object 5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5" y="2846"/>
                            <a:ext cx="274" cy="2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140" name="Object 60"/>
              <p:cNvGraphicFramePr>
                <a:graphicFrameLocks noChangeAspect="1"/>
              </p:cNvGraphicFramePr>
              <p:nvPr/>
            </p:nvGraphicFramePr>
            <p:xfrm>
              <a:off x="718" y="2839"/>
              <a:ext cx="313" cy="218"/>
            </p:xfrm>
            <a:graphic>
              <a:graphicData uri="http://schemas.openxmlformats.org/presentationml/2006/ole">
                <mc:AlternateContent xmlns:mc="http://schemas.openxmlformats.org/markup-compatibility/2006">
                  <mc:Choice xmlns:v="urn:schemas-microsoft-com:vml" Requires="v">
                    <p:oleObj spid="_x0000_s924797" name="Equation" r:id="rId9" imgW="520560" imgH="419040" progId="">
                      <p:embed/>
                    </p:oleObj>
                  </mc:Choice>
                  <mc:Fallback>
                    <p:oleObj name="Equation" r:id="rId9" imgW="520560" imgH="419040" progId="">
                      <p:embed/>
                      <p:pic>
                        <p:nvPicPr>
                          <p:cNvPr id="174140" name="Object 6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 y="2839"/>
                            <a:ext cx="313" cy="2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141" name="Object 61"/>
              <p:cNvGraphicFramePr>
                <a:graphicFrameLocks noChangeAspect="1"/>
              </p:cNvGraphicFramePr>
              <p:nvPr/>
            </p:nvGraphicFramePr>
            <p:xfrm>
              <a:off x="689" y="3098"/>
              <a:ext cx="222" cy="219"/>
            </p:xfrm>
            <a:graphic>
              <a:graphicData uri="http://schemas.openxmlformats.org/presentationml/2006/ole">
                <mc:AlternateContent xmlns:mc="http://schemas.openxmlformats.org/markup-compatibility/2006">
                  <mc:Choice xmlns:v="urn:schemas-microsoft-com:vml" Requires="v">
                    <p:oleObj spid="_x0000_s924798" name="Equation" r:id="rId11" imgW="368280" imgH="419040" progId="">
                      <p:embed/>
                    </p:oleObj>
                  </mc:Choice>
                  <mc:Fallback>
                    <p:oleObj name="Equation" r:id="rId11" imgW="368280" imgH="419040" progId="">
                      <p:embed/>
                      <p:pic>
                        <p:nvPicPr>
                          <p:cNvPr id="174141" name="Object 6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9" y="3098"/>
                            <a:ext cx="222" cy="2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142" name="Object 62"/>
              <p:cNvGraphicFramePr>
                <a:graphicFrameLocks noChangeAspect="1"/>
              </p:cNvGraphicFramePr>
              <p:nvPr/>
            </p:nvGraphicFramePr>
            <p:xfrm>
              <a:off x="4004" y="1777"/>
              <a:ext cx="290" cy="259"/>
            </p:xfrm>
            <a:graphic>
              <a:graphicData uri="http://schemas.openxmlformats.org/presentationml/2006/ole">
                <mc:AlternateContent xmlns:mc="http://schemas.openxmlformats.org/markup-compatibility/2006">
                  <mc:Choice xmlns:v="urn:schemas-microsoft-com:vml" Requires="v">
                    <p:oleObj spid="_x0000_s924799" name="Equation" r:id="rId13" imgW="482400" imgH="495000" progId="">
                      <p:embed/>
                    </p:oleObj>
                  </mc:Choice>
                  <mc:Fallback>
                    <p:oleObj name="Equation" r:id="rId13" imgW="482400" imgH="495000" progId="">
                      <p:embed/>
                      <p:pic>
                        <p:nvPicPr>
                          <p:cNvPr id="174142" name="Object 6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04" y="1777"/>
                            <a:ext cx="290" cy="2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143" name="Object 63"/>
              <p:cNvGraphicFramePr>
                <a:graphicFrameLocks noChangeAspect="1"/>
              </p:cNvGraphicFramePr>
              <p:nvPr/>
            </p:nvGraphicFramePr>
            <p:xfrm>
              <a:off x="4239" y="977"/>
              <a:ext cx="313" cy="218"/>
            </p:xfrm>
            <a:graphic>
              <a:graphicData uri="http://schemas.openxmlformats.org/presentationml/2006/ole">
                <mc:AlternateContent xmlns:mc="http://schemas.openxmlformats.org/markup-compatibility/2006">
                  <mc:Choice xmlns:v="urn:schemas-microsoft-com:vml" Requires="v">
                    <p:oleObj spid="_x0000_s924800" name="Equation" r:id="rId15" imgW="520560" imgH="419040" progId="">
                      <p:embed/>
                    </p:oleObj>
                  </mc:Choice>
                  <mc:Fallback>
                    <p:oleObj name="Equation" r:id="rId15" imgW="520560" imgH="419040" progId="">
                      <p:embed/>
                      <p:pic>
                        <p:nvPicPr>
                          <p:cNvPr id="174143" name="Object 6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39" y="977"/>
                            <a:ext cx="313" cy="2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144" name="Object 64"/>
              <p:cNvGraphicFramePr>
                <a:graphicFrameLocks noChangeAspect="1"/>
              </p:cNvGraphicFramePr>
              <p:nvPr/>
            </p:nvGraphicFramePr>
            <p:xfrm>
              <a:off x="4940" y="936"/>
              <a:ext cx="220" cy="220"/>
            </p:xfrm>
            <a:graphic>
              <a:graphicData uri="http://schemas.openxmlformats.org/presentationml/2006/ole">
                <mc:AlternateContent xmlns:mc="http://schemas.openxmlformats.org/markup-compatibility/2006">
                  <mc:Choice xmlns:v="urn:schemas-microsoft-com:vml" Requires="v">
                    <p:oleObj spid="_x0000_s924801" name="Equation" r:id="rId17" imgW="368280" imgH="419040" progId="">
                      <p:embed/>
                    </p:oleObj>
                  </mc:Choice>
                  <mc:Fallback>
                    <p:oleObj name="Equation" r:id="rId17" imgW="368280" imgH="419040" progId="">
                      <p:embed/>
                      <p:pic>
                        <p:nvPicPr>
                          <p:cNvPr id="174144" name="Object 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40" y="936"/>
                            <a:ext cx="220" cy="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145" name="Object 65"/>
              <p:cNvGraphicFramePr>
                <a:graphicFrameLocks noChangeAspect="1"/>
              </p:cNvGraphicFramePr>
              <p:nvPr/>
            </p:nvGraphicFramePr>
            <p:xfrm>
              <a:off x="5362" y="1219"/>
              <a:ext cx="245" cy="286"/>
            </p:xfrm>
            <a:graphic>
              <a:graphicData uri="http://schemas.openxmlformats.org/presentationml/2006/ole">
                <mc:AlternateContent xmlns:mc="http://schemas.openxmlformats.org/markup-compatibility/2006">
                  <mc:Choice xmlns:v="urn:schemas-microsoft-com:vml" Requires="v">
                    <p:oleObj spid="_x0000_s924802" name="Equation" r:id="rId19" imgW="406080" imgH="545760" progId="">
                      <p:embed/>
                    </p:oleObj>
                  </mc:Choice>
                  <mc:Fallback>
                    <p:oleObj name="Equation" r:id="rId19" imgW="406080" imgH="545760" progId="">
                      <p:embed/>
                      <p:pic>
                        <p:nvPicPr>
                          <p:cNvPr id="174145" name="Object 6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362" y="1219"/>
                            <a:ext cx="245" cy="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146" name="Line 66"/>
              <p:cNvSpPr>
                <a:spLocks noChangeShapeType="1"/>
              </p:cNvSpPr>
              <p:nvPr/>
            </p:nvSpPr>
            <p:spPr bwMode="auto">
              <a:xfrm rot="855901" flipH="1">
                <a:off x="2465" y="2299"/>
                <a:ext cx="537" cy="317"/>
              </a:xfrm>
              <a:prstGeom prst="line">
                <a:avLst/>
              </a:prstGeom>
              <a:noFill/>
              <a:ln w="28575">
                <a:solidFill>
                  <a:srgbClr val="0000FF"/>
                </a:solidFill>
                <a:round/>
                <a:headEnd/>
                <a:tailEnd type="arrow" w="med" len="med"/>
              </a:ln>
              <a:effectLst/>
            </p:spPr>
            <p:txBody>
              <a:bodyPr/>
              <a:lstStyle/>
              <a:p>
                <a:endParaRPr lang="en-US"/>
              </a:p>
            </p:txBody>
          </p:sp>
          <p:sp>
            <p:nvSpPr>
              <p:cNvPr id="174147" name="Line 67"/>
              <p:cNvSpPr>
                <a:spLocks noChangeShapeType="1"/>
              </p:cNvSpPr>
              <p:nvPr/>
            </p:nvSpPr>
            <p:spPr bwMode="auto">
              <a:xfrm rot="10243599" flipH="1">
                <a:off x="3511" y="1760"/>
                <a:ext cx="537" cy="316"/>
              </a:xfrm>
              <a:prstGeom prst="line">
                <a:avLst/>
              </a:prstGeom>
              <a:noFill/>
              <a:ln w="28575">
                <a:solidFill>
                  <a:srgbClr val="0000FF"/>
                </a:solidFill>
                <a:round/>
                <a:headEnd/>
                <a:tailEnd type="arrow" w="med" len="med"/>
              </a:ln>
              <a:effectLst/>
            </p:spPr>
            <p:txBody>
              <a:bodyPr/>
              <a:lstStyle/>
              <a:p>
                <a:endParaRPr lang="en-US"/>
              </a:p>
            </p:txBody>
          </p:sp>
          <p:sp>
            <p:nvSpPr>
              <p:cNvPr id="174148" name="Line 68"/>
              <p:cNvSpPr>
                <a:spLocks noChangeShapeType="1"/>
              </p:cNvSpPr>
              <p:nvPr/>
            </p:nvSpPr>
            <p:spPr bwMode="auto">
              <a:xfrm rot="745460" flipV="1">
                <a:off x="4000" y="1302"/>
                <a:ext cx="33" cy="395"/>
              </a:xfrm>
              <a:prstGeom prst="line">
                <a:avLst/>
              </a:prstGeom>
              <a:noFill/>
              <a:ln w="28575">
                <a:solidFill>
                  <a:schemeClr val="tx2"/>
                </a:solidFill>
                <a:round/>
                <a:headEnd/>
                <a:tailEnd type="arrow" w="med" len="med"/>
              </a:ln>
              <a:effectLst/>
            </p:spPr>
            <p:txBody>
              <a:bodyPr/>
              <a:lstStyle/>
              <a:p>
                <a:endParaRPr lang="en-US"/>
              </a:p>
            </p:txBody>
          </p:sp>
          <p:sp>
            <p:nvSpPr>
              <p:cNvPr id="174149" name="Line 69"/>
              <p:cNvSpPr>
                <a:spLocks noChangeShapeType="1"/>
              </p:cNvSpPr>
              <p:nvPr/>
            </p:nvSpPr>
            <p:spPr bwMode="auto">
              <a:xfrm rot="2601550" flipV="1">
                <a:off x="4288" y="1320"/>
                <a:ext cx="51" cy="507"/>
              </a:xfrm>
              <a:prstGeom prst="line">
                <a:avLst/>
              </a:prstGeom>
              <a:noFill/>
              <a:ln w="28575">
                <a:solidFill>
                  <a:srgbClr val="FF0000"/>
                </a:solidFill>
                <a:round/>
                <a:headEnd/>
                <a:tailEnd type="arrow" w="med" len="med"/>
              </a:ln>
              <a:effectLst/>
            </p:spPr>
            <p:txBody>
              <a:bodyPr/>
              <a:lstStyle/>
              <a:p>
                <a:endParaRPr lang="en-US"/>
              </a:p>
            </p:txBody>
          </p:sp>
          <p:sp>
            <p:nvSpPr>
              <p:cNvPr id="174150" name="Line 70"/>
              <p:cNvSpPr>
                <a:spLocks noChangeShapeType="1"/>
              </p:cNvSpPr>
              <p:nvPr/>
            </p:nvSpPr>
            <p:spPr bwMode="auto">
              <a:xfrm rot="14214236" flipV="1">
                <a:off x="1945" y="2250"/>
                <a:ext cx="66" cy="838"/>
              </a:xfrm>
              <a:prstGeom prst="line">
                <a:avLst/>
              </a:prstGeom>
              <a:noFill/>
              <a:ln w="28575">
                <a:solidFill>
                  <a:srgbClr val="FF0000"/>
                </a:solidFill>
                <a:round/>
                <a:headEnd/>
                <a:tailEnd type="arrow" w="med" len="med"/>
              </a:ln>
              <a:effectLst/>
            </p:spPr>
            <p:txBody>
              <a:bodyPr/>
              <a:lstStyle/>
              <a:p>
                <a:endParaRPr lang="en-US"/>
              </a:p>
            </p:txBody>
          </p:sp>
          <p:sp>
            <p:nvSpPr>
              <p:cNvPr id="174151" name="Line 71"/>
              <p:cNvSpPr>
                <a:spLocks noChangeShapeType="1"/>
              </p:cNvSpPr>
              <p:nvPr/>
            </p:nvSpPr>
            <p:spPr bwMode="auto">
              <a:xfrm rot="15517430" flipV="1">
                <a:off x="1893" y="2232"/>
                <a:ext cx="19" cy="654"/>
              </a:xfrm>
              <a:prstGeom prst="line">
                <a:avLst/>
              </a:prstGeom>
              <a:noFill/>
              <a:ln w="28575">
                <a:solidFill>
                  <a:schemeClr val="tx2"/>
                </a:solidFill>
                <a:round/>
                <a:headEnd/>
                <a:tailEnd type="arrow" w="med" len="med"/>
              </a:ln>
              <a:effectLst/>
            </p:spPr>
            <p:txBody>
              <a:bodyPr/>
              <a:lstStyle/>
              <a:p>
                <a:endParaRPr lang="en-US"/>
              </a:p>
            </p:txBody>
          </p:sp>
          <p:sp>
            <p:nvSpPr>
              <p:cNvPr id="174152" name="Line 72"/>
              <p:cNvSpPr>
                <a:spLocks noChangeShapeType="1"/>
              </p:cNvSpPr>
              <p:nvPr/>
            </p:nvSpPr>
            <p:spPr bwMode="auto">
              <a:xfrm rot="15947131" flipV="1">
                <a:off x="1894" y="2161"/>
                <a:ext cx="18" cy="654"/>
              </a:xfrm>
              <a:prstGeom prst="line">
                <a:avLst/>
              </a:prstGeom>
              <a:noFill/>
              <a:ln w="28575">
                <a:solidFill>
                  <a:schemeClr val="tx2"/>
                </a:solidFill>
                <a:round/>
                <a:headEnd/>
                <a:tailEnd type="arrow" w="med" len="med"/>
              </a:ln>
              <a:effectLst/>
            </p:spPr>
            <p:txBody>
              <a:bodyPr/>
              <a:lstStyle/>
              <a:p>
                <a:endParaRPr lang="en-US"/>
              </a:p>
            </p:txBody>
          </p:sp>
          <p:sp>
            <p:nvSpPr>
              <p:cNvPr id="174153" name="Line 73"/>
              <p:cNvSpPr>
                <a:spLocks noChangeShapeType="1"/>
              </p:cNvSpPr>
              <p:nvPr/>
            </p:nvSpPr>
            <p:spPr bwMode="auto">
              <a:xfrm rot="12808066" flipV="1">
                <a:off x="2192" y="2556"/>
                <a:ext cx="31" cy="395"/>
              </a:xfrm>
              <a:prstGeom prst="line">
                <a:avLst/>
              </a:prstGeom>
              <a:noFill/>
              <a:ln w="28575">
                <a:solidFill>
                  <a:schemeClr val="tx2"/>
                </a:solidFill>
                <a:round/>
                <a:headEnd/>
                <a:tailEnd type="arrow" w="med" len="med"/>
              </a:ln>
              <a:effectLst/>
            </p:spPr>
            <p:txBody>
              <a:bodyPr/>
              <a:lstStyle/>
              <a:p>
                <a:endParaRPr lang="en-US"/>
              </a:p>
            </p:txBody>
          </p:sp>
          <p:sp>
            <p:nvSpPr>
              <p:cNvPr id="174154" name="Line 74"/>
              <p:cNvSpPr>
                <a:spLocks noChangeShapeType="1"/>
              </p:cNvSpPr>
              <p:nvPr/>
            </p:nvSpPr>
            <p:spPr bwMode="auto">
              <a:xfrm rot="21160909" flipH="1">
                <a:off x="901" y="2873"/>
                <a:ext cx="741" cy="274"/>
              </a:xfrm>
              <a:prstGeom prst="line">
                <a:avLst/>
              </a:prstGeom>
              <a:noFill/>
              <a:ln w="28575">
                <a:solidFill>
                  <a:schemeClr val="accent2"/>
                </a:solidFill>
                <a:round/>
                <a:headEnd/>
                <a:tailEnd type="arrow" w="med" len="med"/>
              </a:ln>
              <a:effectLst/>
            </p:spPr>
            <p:txBody>
              <a:bodyPr/>
              <a:lstStyle/>
              <a:p>
                <a:endParaRPr lang="en-US"/>
              </a:p>
            </p:txBody>
          </p:sp>
          <p:sp>
            <p:nvSpPr>
              <p:cNvPr id="174155" name="Line 75"/>
              <p:cNvSpPr>
                <a:spLocks noChangeShapeType="1"/>
              </p:cNvSpPr>
              <p:nvPr/>
            </p:nvSpPr>
            <p:spPr bwMode="auto">
              <a:xfrm flipH="1">
                <a:off x="808" y="2811"/>
                <a:ext cx="805" cy="15"/>
              </a:xfrm>
              <a:prstGeom prst="line">
                <a:avLst/>
              </a:prstGeom>
              <a:noFill/>
              <a:ln w="28575">
                <a:solidFill>
                  <a:schemeClr val="tx2"/>
                </a:solidFill>
                <a:round/>
                <a:headEnd/>
                <a:tailEnd type="arrow" w="med" len="med"/>
              </a:ln>
              <a:effectLst/>
            </p:spPr>
            <p:txBody>
              <a:bodyPr/>
              <a:lstStyle/>
              <a:p>
                <a:endParaRPr lang="en-US"/>
              </a:p>
            </p:txBody>
          </p:sp>
          <p:sp>
            <p:nvSpPr>
              <p:cNvPr id="174156" name="Line 76"/>
              <p:cNvSpPr>
                <a:spLocks noChangeShapeType="1"/>
              </p:cNvSpPr>
              <p:nvPr/>
            </p:nvSpPr>
            <p:spPr bwMode="auto">
              <a:xfrm rot="9900889" flipH="1">
                <a:off x="4489" y="1157"/>
                <a:ext cx="442" cy="174"/>
              </a:xfrm>
              <a:prstGeom prst="line">
                <a:avLst/>
              </a:prstGeom>
              <a:noFill/>
              <a:ln w="28575">
                <a:solidFill>
                  <a:schemeClr val="accent2"/>
                </a:solidFill>
                <a:round/>
                <a:headEnd/>
                <a:tailEnd type="arrow" w="med" len="med"/>
              </a:ln>
              <a:effectLst/>
            </p:spPr>
            <p:txBody>
              <a:bodyPr/>
              <a:lstStyle/>
              <a:p>
                <a:endParaRPr lang="en-US"/>
              </a:p>
            </p:txBody>
          </p:sp>
          <p:sp>
            <p:nvSpPr>
              <p:cNvPr id="174157" name="Line 77"/>
              <p:cNvSpPr>
                <a:spLocks noChangeShapeType="1"/>
              </p:cNvSpPr>
              <p:nvPr/>
            </p:nvSpPr>
            <p:spPr bwMode="auto">
              <a:xfrm rot="10800000" flipH="1">
                <a:off x="4581" y="1366"/>
                <a:ext cx="741" cy="66"/>
              </a:xfrm>
              <a:prstGeom prst="line">
                <a:avLst/>
              </a:prstGeom>
              <a:noFill/>
              <a:ln w="28575">
                <a:solidFill>
                  <a:schemeClr val="tx2"/>
                </a:solidFill>
                <a:round/>
                <a:headEnd/>
                <a:tailEnd type="arrow" w="med" len="med"/>
              </a:ln>
              <a:effectLst/>
            </p:spPr>
            <p:txBody>
              <a:bodyPr/>
              <a:lstStyle/>
              <a:p>
                <a:endParaRPr lang="en-US"/>
              </a:p>
            </p:txBody>
          </p:sp>
          <p:sp>
            <p:nvSpPr>
              <p:cNvPr id="174158" name="Line 78"/>
              <p:cNvSpPr>
                <a:spLocks noChangeShapeType="1"/>
              </p:cNvSpPr>
              <p:nvPr/>
            </p:nvSpPr>
            <p:spPr bwMode="auto">
              <a:xfrm rot="21160909" flipH="1">
                <a:off x="1132" y="2874"/>
                <a:ext cx="518" cy="416"/>
              </a:xfrm>
              <a:prstGeom prst="line">
                <a:avLst/>
              </a:prstGeom>
              <a:noFill/>
              <a:ln w="28575">
                <a:solidFill>
                  <a:schemeClr val="tx2"/>
                </a:solidFill>
                <a:round/>
                <a:headEnd/>
                <a:tailEnd type="arrow" w="med" len="med"/>
              </a:ln>
              <a:effectLst/>
            </p:spPr>
            <p:txBody>
              <a:bodyPr/>
              <a:lstStyle/>
              <a:p>
                <a:endParaRPr lang="en-US"/>
              </a:p>
            </p:txBody>
          </p:sp>
          <p:sp>
            <p:nvSpPr>
              <p:cNvPr id="174159" name="Line 79"/>
              <p:cNvSpPr>
                <a:spLocks noChangeShapeType="1"/>
              </p:cNvSpPr>
              <p:nvPr/>
            </p:nvSpPr>
            <p:spPr bwMode="auto">
              <a:xfrm rot="9900889" flipH="1">
                <a:off x="4573" y="840"/>
                <a:ext cx="254" cy="253"/>
              </a:xfrm>
              <a:prstGeom prst="line">
                <a:avLst/>
              </a:prstGeom>
              <a:noFill/>
              <a:ln w="28575">
                <a:solidFill>
                  <a:schemeClr val="tx2"/>
                </a:solidFill>
                <a:round/>
                <a:headEnd/>
                <a:tailEnd type="arrow" w="med" len="med"/>
              </a:ln>
              <a:effectLst/>
            </p:spPr>
            <p:txBody>
              <a:bodyPr/>
              <a:lstStyle/>
              <a:p>
                <a:endParaRPr lang="en-US"/>
              </a:p>
            </p:txBody>
          </p:sp>
          <p:sp>
            <p:nvSpPr>
              <p:cNvPr id="174160" name="Line 80"/>
              <p:cNvSpPr>
                <a:spLocks noChangeShapeType="1"/>
              </p:cNvSpPr>
              <p:nvPr/>
            </p:nvSpPr>
            <p:spPr bwMode="auto">
              <a:xfrm rot="12808066" flipV="1">
                <a:off x="547" y="2780"/>
                <a:ext cx="157" cy="261"/>
              </a:xfrm>
              <a:prstGeom prst="line">
                <a:avLst/>
              </a:prstGeom>
              <a:noFill/>
              <a:ln w="28575">
                <a:solidFill>
                  <a:schemeClr val="tx2"/>
                </a:solidFill>
                <a:round/>
                <a:headEnd/>
                <a:tailEnd type="arrow" w="med" len="med"/>
              </a:ln>
              <a:effectLst/>
            </p:spPr>
            <p:txBody>
              <a:bodyPr/>
              <a:lstStyle/>
              <a:p>
                <a:endParaRPr lang="en-US"/>
              </a:p>
            </p:txBody>
          </p:sp>
          <p:sp>
            <p:nvSpPr>
              <p:cNvPr id="174161" name="Line 81"/>
              <p:cNvSpPr>
                <a:spLocks noChangeShapeType="1"/>
              </p:cNvSpPr>
              <p:nvPr/>
            </p:nvSpPr>
            <p:spPr bwMode="auto">
              <a:xfrm rot="12808066" flipV="1">
                <a:off x="398" y="2683"/>
                <a:ext cx="371" cy="181"/>
              </a:xfrm>
              <a:prstGeom prst="line">
                <a:avLst/>
              </a:prstGeom>
              <a:noFill/>
              <a:ln w="28575">
                <a:solidFill>
                  <a:schemeClr val="tx2"/>
                </a:solidFill>
                <a:round/>
                <a:headEnd/>
                <a:tailEnd type="arrow" w="med" len="med"/>
              </a:ln>
              <a:effectLst/>
            </p:spPr>
            <p:txBody>
              <a:bodyPr/>
              <a:lstStyle/>
              <a:p>
                <a:endParaRPr lang="en-US"/>
              </a:p>
            </p:txBody>
          </p:sp>
        </p:grpSp>
        <p:graphicFrame>
          <p:nvGraphicFramePr>
            <p:cNvPr id="174162" name="Object 82"/>
            <p:cNvGraphicFramePr>
              <a:graphicFrameLocks noChangeAspect="1"/>
            </p:cNvGraphicFramePr>
            <p:nvPr/>
          </p:nvGraphicFramePr>
          <p:xfrm>
            <a:off x="1029" y="3294"/>
            <a:ext cx="228" cy="246"/>
          </p:xfrm>
          <a:graphic>
            <a:graphicData uri="http://schemas.openxmlformats.org/presentationml/2006/ole">
              <mc:AlternateContent xmlns:mc="http://schemas.openxmlformats.org/markup-compatibility/2006">
                <mc:Choice xmlns:v="urn:schemas-microsoft-com:vml" Requires="v">
                  <p:oleObj spid="_x0000_s924803" name="Equation" r:id="rId21" imgW="380880" imgH="469800" progId="">
                    <p:embed/>
                  </p:oleObj>
                </mc:Choice>
                <mc:Fallback>
                  <p:oleObj name="Equation" r:id="rId21" imgW="380880" imgH="469800" progId="">
                    <p:embed/>
                    <p:pic>
                      <p:nvPicPr>
                        <p:cNvPr id="174162" name="Object 8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29" y="3294"/>
                          <a:ext cx="228" cy="2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74163" name="Group 83"/>
          <p:cNvGrpSpPr>
            <a:grpSpLocks/>
          </p:cNvGrpSpPr>
          <p:nvPr/>
        </p:nvGrpSpPr>
        <p:grpSpPr bwMode="auto">
          <a:xfrm>
            <a:off x="4038600" y="3484563"/>
            <a:ext cx="4718050" cy="1244600"/>
            <a:chOff x="2544" y="3339"/>
            <a:chExt cx="2972" cy="784"/>
          </a:xfrm>
        </p:grpSpPr>
        <p:graphicFrame>
          <p:nvGraphicFramePr>
            <p:cNvPr id="174164" name="Object 84"/>
            <p:cNvGraphicFramePr>
              <a:graphicFrameLocks noChangeAspect="1"/>
            </p:cNvGraphicFramePr>
            <p:nvPr/>
          </p:nvGraphicFramePr>
          <p:xfrm>
            <a:off x="2544" y="3452"/>
            <a:ext cx="904" cy="232"/>
          </p:xfrm>
          <a:graphic>
            <a:graphicData uri="http://schemas.openxmlformats.org/presentationml/2006/ole">
              <mc:AlternateContent xmlns:mc="http://schemas.openxmlformats.org/markup-compatibility/2006">
                <mc:Choice xmlns:v="urn:schemas-microsoft-com:vml" Requires="v">
                  <p:oleObj spid="_x0000_s924804" name="Equation" r:id="rId23" imgW="1434960" imgH="368280" progId="">
                    <p:embed/>
                  </p:oleObj>
                </mc:Choice>
                <mc:Fallback>
                  <p:oleObj name="Equation" r:id="rId23" imgW="1434960" imgH="368280" progId="">
                    <p:embed/>
                    <p:pic>
                      <p:nvPicPr>
                        <p:cNvPr id="174164" name="Object 8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44" y="3452"/>
                          <a:ext cx="904" cy="2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165" name="Object 85"/>
            <p:cNvGraphicFramePr>
              <a:graphicFrameLocks noChangeAspect="1"/>
            </p:cNvGraphicFramePr>
            <p:nvPr/>
          </p:nvGraphicFramePr>
          <p:xfrm>
            <a:off x="2544" y="3722"/>
            <a:ext cx="936" cy="248"/>
          </p:xfrm>
          <a:graphic>
            <a:graphicData uri="http://schemas.openxmlformats.org/presentationml/2006/ole">
              <mc:AlternateContent xmlns:mc="http://schemas.openxmlformats.org/markup-compatibility/2006">
                <mc:Choice xmlns:v="urn:schemas-microsoft-com:vml" Requires="v">
                  <p:oleObj spid="_x0000_s924805" name="Equation" r:id="rId25" imgW="1485720" imgH="393480" progId="">
                    <p:embed/>
                  </p:oleObj>
                </mc:Choice>
                <mc:Fallback>
                  <p:oleObj name="Equation" r:id="rId25" imgW="1485720" imgH="393480" progId="">
                    <p:embed/>
                    <p:pic>
                      <p:nvPicPr>
                        <p:cNvPr id="174165" name="Object 8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44" y="3722"/>
                          <a:ext cx="936" cy="2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166" name="Object 86"/>
            <p:cNvGraphicFramePr>
              <a:graphicFrameLocks noChangeAspect="1"/>
            </p:cNvGraphicFramePr>
            <p:nvPr/>
          </p:nvGraphicFramePr>
          <p:xfrm>
            <a:off x="3824" y="3339"/>
            <a:ext cx="1616" cy="256"/>
          </p:xfrm>
          <a:graphic>
            <a:graphicData uri="http://schemas.openxmlformats.org/presentationml/2006/ole">
              <mc:AlternateContent xmlns:mc="http://schemas.openxmlformats.org/markup-compatibility/2006">
                <mc:Choice xmlns:v="urn:schemas-microsoft-com:vml" Requires="v">
                  <p:oleObj spid="_x0000_s924806" name="Equation" r:id="rId27" imgW="2565360" imgH="406080" progId="">
                    <p:embed/>
                  </p:oleObj>
                </mc:Choice>
                <mc:Fallback>
                  <p:oleObj name="Equation" r:id="rId27" imgW="2565360" imgH="406080" progId="">
                    <p:embed/>
                    <p:pic>
                      <p:nvPicPr>
                        <p:cNvPr id="174166" name="Object 8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824" y="3339"/>
                          <a:ext cx="1616" cy="256"/>
                        </a:xfrm>
                        <a:prstGeom prst="rect">
                          <a:avLst/>
                        </a:prstGeom>
                        <a:noFill/>
                        <a:extLst>
                          <a:ext uri="{909E8E84-426E-40DD-AFC4-6F175D3DCCD1}">
                            <a14:hiddenFill xmlns:a14="http://schemas.microsoft.com/office/drawing/2010/main">
                              <a:solidFill>
                                <a:srgbClr val="FF0000"/>
                              </a:solidFill>
                            </a14:hiddenFill>
                          </a:ext>
                        </a:extLst>
                      </p:spPr>
                    </p:pic>
                  </p:oleObj>
                </mc:Fallback>
              </mc:AlternateContent>
            </a:graphicData>
          </a:graphic>
        </p:graphicFrame>
        <p:graphicFrame>
          <p:nvGraphicFramePr>
            <p:cNvPr id="174167" name="Object 87"/>
            <p:cNvGraphicFramePr>
              <a:graphicFrameLocks noChangeAspect="1"/>
            </p:cNvGraphicFramePr>
            <p:nvPr/>
          </p:nvGraphicFramePr>
          <p:xfrm>
            <a:off x="3832" y="3611"/>
            <a:ext cx="1640" cy="272"/>
          </p:xfrm>
          <a:graphic>
            <a:graphicData uri="http://schemas.openxmlformats.org/presentationml/2006/ole">
              <mc:AlternateContent xmlns:mc="http://schemas.openxmlformats.org/markup-compatibility/2006">
                <mc:Choice xmlns:v="urn:schemas-microsoft-com:vml" Requires="v">
                  <p:oleObj spid="_x0000_s924807" name="Equation" r:id="rId29" imgW="2603160" imgH="431640" progId="">
                    <p:embed/>
                  </p:oleObj>
                </mc:Choice>
                <mc:Fallback>
                  <p:oleObj name="Equation" r:id="rId29" imgW="2603160" imgH="431640" progId="">
                    <p:embed/>
                    <p:pic>
                      <p:nvPicPr>
                        <p:cNvPr id="174167" name="Object 87"/>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832" y="3611"/>
                          <a:ext cx="1640" cy="272"/>
                        </a:xfrm>
                        <a:prstGeom prst="rect">
                          <a:avLst/>
                        </a:prstGeom>
                        <a:noFill/>
                        <a:extLst>
                          <a:ext uri="{909E8E84-426E-40DD-AFC4-6F175D3DCCD1}">
                            <a14:hiddenFill xmlns:a14="http://schemas.microsoft.com/office/drawing/2010/main">
                              <a:solidFill>
                                <a:srgbClr val="FF0000"/>
                              </a:solidFill>
                            </a14:hiddenFill>
                          </a:ext>
                        </a:extLst>
                      </p:spPr>
                    </p:pic>
                  </p:oleObj>
                </mc:Fallback>
              </mc:AlternateContent>
            </a:graphicData>
          </a:graphic>
        </p:graphicFrame>
        <p:graphicFrame>
          <p:nvGraphicFramePr>
            <p:cNvPr id="174168" name="Object 88"/>
            <p:cNvGraphicFramePr>
              <a:graphicFrameLocks noChangeAspect="1"/>
            </p:cNvGraphicFramePr>
            <p:nvPr/>
          </p:nvGraphicFramePr>
          <p:xfrm>
            <a:off x="3828" y="3851"/>
            <a:ext cx="1688" cy="272"/>
          </p:xfrm>
          <a:graphic>
            <a:graphicData uri="http://schemas.openxmlformats.org/presentationml/2006/ole">
              <mc:AlternateContent xmlns:mc="http://schemas.openxmlformats.org/markup-compatibility/2006">
                <mc:Choice xmlns:v="urn:schemas-microsoft-com:vml" Requires="v">
                  <p:oleObj spid="_x0000_s924808" name="Equation" r:id="rId31" imgW="2679480" imgH="431640" progId="">
                    <p:embed/>
                  </p:oleObj>
                </mc:Choice>
                <mc:Fallback>
                  <p:oleObj name="Equation" r:id="rId31" imgW="2679480" imgH="431640" progId="">
                    <p:embed/>
                    <p:pic>
                      <p:nvPicPr>
                        <p:cNvPr id="174168" name="Object 88"/>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828" y="3851"/>
                          <a:ext cx="1688" cy="272"/>
                        </a:xfrm>
                        <a:prstGeom prst="rect">
                          <a:avLst/>
                        </a:prstGeom>
                        <a:noFill/>
                        <a:extLst>
                          <a:ext uri="{909E8E84-426E-40DD-AFC4-6F175D3DCCD1}">
                            <a14:hiddenFill xmlns:a14="http://schemas.microsoft.com/office/drawing/2010/main">
                              <a:solidFill>
                                <a:srgbClr val="FF0000"/>
                              </a:solidFill>
                            </a14:hiddenFill>
                          </a:ext>
                        </a:extLst>
                      </p:spPr>
                    </p:pic>
                  </p:oleObj>
                </mc:Fallback>
              </mc:AlternateContent>
            </a:graphicData>
          </a:graphic>
        </p:graphicFrame>
        <p:sp>
          <p:nvSpPr>
            <p:cNvPr id="174169" name="AutoShape 89"/>
            <p:cNvSpPr>
              <a:spLocks/>
            </p:cNvSpPr>
            <p:nvPr/>
          </p:nvSpPr>
          <p:spPr bwMode="auto">
            <a:xfrm>
              <a:off x="3600" y="3403"/>
              <a:ext cx="192" cy="672"/>
            </a:xfrm>
            <a:prstGeom prst="leftBrace">
              <a:avLst>
                <a:gd name="adj1" fmla="val 29167"/>
                <a:gd name="adj2" fmla="val 50000"/>
              </a:avLst>
            </a:prstGeom>
            <a:noFill/>
            <a:ln w="28575">
              <a:solidFill>
                <a:srgbClr val="CC00CC"/>
              </a:solidFill>
              <a:round/>
              <a:headEnd/>
              <a:tailEnd/>
            </a:ln>
            <a:effectLst/>
          </p:spPr>
          <p:txBody>
            <a:bodyPr wrap="none" anchor="ctr"/>
            <a:lstStyle/>
            <a:p>
              <a:endParaRPr lang="en-US"/>
            </a:p>
          </p:txBody>
        </p:sp>
      </p:grpSp>
      <p:sp>
        <p:nvSpPr>
          <p:cNvPr id="174170" name="Text Box 90"/>
          <p:cNvSpPr txBox="1">
            <a:spLocks noChangeArrowheads="1"/>
          </p:cNvSpPr>
          <p:nvPr/>
        </p:nvSpPr>
        <p:spPr bwMode="auto">
          <a:xfrm>
            <a:off x="288925" y="5105400"/>
            <a:ext cx="7694735" cy="1015663"/>
          </a:xfrm>
          <a:prstGeom prst="rect">
            <a:avLst/>
          </a:prstGeom>
          <a:noFill/>
          <a:ln w="9525">
            <a:solidFill>
              <a:schemeClr val="tx1"/>
            </a:solidFill>
            <a:miter lim="800000"/>
            <a:headEnd/>
            <a:tailEnd/>
          </a:ln>
          <a:effectLst/>
        </p:spPr>
        <p:txBody>
          <a:bodyPr wrap="none">
            <a:spAutoFit/>
          </a:bodyPr>
          <a:lstStyle/>
          <a:p>
            <a:pPr marL="342900" indent="-342900">
              <a:buFontTx/>
              <a:buAutoNum type="arabicPeriod"/>
            </a:pPr>
            <a:r>
              <a:rPr lang="en-US" sz="2000" b="0" dirty="0"/>
              <a:t>Measuring single leptons from semi-</a:t>
            </a:r>
            <a:r>
              <a:rPr lang="en-US" sz="2000" b="0" dirty="0" err="1"/>
              <a:t>leptonic</a:t>
            </a:r>
            <a:r>
              <a:rPr lang="en-US" sz="2000" b="0" dirty="0"/>
              <a:t> decay of D and B</a:t>
            </a:r>
          </a:p>
          <a:p>
            <a:pPr marL="342900" indent="-342900">
              <a:buFontTx/>
              <a:buAutoNum type="arabicPeriod"/>
            </a:pPr>
            <a:r>
              <a:rPr lang="en-US" sz="2000" b="0" dirty="0"/>
              <a:t>Measuring </a:t>
            </a:r>
            <a:r>
              <a:rPr lang="en-US" sz="2000" b="0" dirty="0" err="1"/>
              <a:t>D</a:t>
            </a:r>
            <a:r>
              <a:rPr lang="en-US" sz="2000" b="0" dirty="0" err="1">
                <a:sym typeface="Wingdings" pitchFamily="2" charset="2"/>
              </a:rPr>
              <a:t></a:t>
            </a:r>
            <a:r>
              <a:rPr lang="en-US" sz="2000" b="0" dirty="0" err="1">
                <a:latin typeface="Symbol" pitchFamily="18" charset="2"/>
                <a:sym typeface="Wingdings" pitchFamily="2" charset="2"/>
              </a:rPr>
              <a:t>p</a:t>
            </a:r>
            <a:r>
              <a:rPr lang="en-US" sz="2000" b="0" dirty="0" err="1">
                <a:sym typeface="Wingdings" pitchFamily="2" charset="2"/>
              </a:rPr>
              <a:t>K</a:t>
            </a:r>
            <a:r>
              <a:rPr lang="en-US" sz="2000" b="0" dirty="0">
                <a:sym typeface="Wingdings" pitchFamily="2" charset="2"/>
              </a:rPr>
              <a:t> and subtract </a:t>
            </a:r>
            <a:r>
              <a:rPr lang="en-US" sz="2000" b="0" dirty="0" err="1">
                <a:sym typeface="Wingdings" pitchFamily="2" charset="2"/>
              </a:rPr>
              <a:t>combinatorics</a:t>
            </a:r>
            <a:endParaRPr lang="en-US" sz="2000" b="0" dirty="0">
              <a:sym typeface="Wingdings" pitchFamily="2" charset="2"/>
            </a:endParaRPr>
          </a:p>
          <a:p>
            <a:pPr marL="342900" indent="-342900">
              <a:buFontTx/>
              <a:buAutoNum type="arabicPeriod"/>
            </a:pPr>
            <a:r>
              <a:rPr lang="en-US" sz="2000" b="0" dirty="0">
                <a:sym typeface="Wingdings" pitchFamily="2" charset="2"/>
              </a:rPr>
              <a:t>Measuring the above two with a displaced vertex measurement</a:t>
            </a:r>
            <a:endParaRPr lang="en-US" sz="2000" b="0" dirty="0"/>
          </a:p>
        </p:txBody>
      </p:sp>
    </p:spTree>
    <p:extLst>
      <p:ext uri="{BB962C8B-B14F-4D97-AF65-F5344CB8AC3E}">
        <p14:creationId xmlns:p14="http://schemas.microsoft.com/office/powerpoint/2010/main" val="32448361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61</a:t>
            </a:fld>
            <a:endParaRPr lang="en-US"/>
          </a:p>
        </p:txBody>
      </p:sp>
      <p:pic>
        <p:nvPicPr>
          <p:cNvPr id="4" name="Picture 3"/>
          <p:cNvPicPr>
            <a:picLocks noChangeAspect="1"/>
          </p:cNvPicPr>
          <p:nvPr/>
        </p:nvPicPr>
        <p:blipFill>
          <a:blip r:embed="rId2"/>
          <a:stretch>
            <a:fillRect/>
          </a:stretch>
        </p:blipFill>
        <p:spPr>
          <a:xfrm>
            <a:off x="0" y="1066800"/>
            <a:ext cx="9130570" cy="5791200"/>
          </a:xfrm>
          <a:prstGeom prst="rect">
            <a:avLst/>
          </a:prstGeom>
        </p:spPr>
      </p:pic>
      <p:sp>
        <p:nvSpPr>
          <p:cNvPr id="5" name="TextBox 4"/>
          <p:cNvSpPr txBox="1"/>
          <p:nvPr/>
        </p:nvSpPr>
        <p:spPr>
          <a:xfrm>
            <a:off x="609600" y="304800"/>
            <a:ext cx="7973658" cy="584775"/>
          </a:xfrm>
          <a:prstGeom prst="rect">
            <a:avLst/>
          </a:prstGeom>
          <a:noFill/>
        </p:spPr>
        <p:txBody>
          <a:bodyPr wrap="none" rtlCol="0">
            <a:spAutoFit/>
          </a:bodyPr>
          <a:lstStyle/>
          <a:p>
            <a:r>
              <a:rPr lang="en-US" sz="3200" b="0" u="sng" dirty="0"/>
              <a:t>Example – Many ways to measure heavies</a:t>
            </a:r>
          </a:p>
        </p:txBody>
      </p:sp>
    </p:spTree>
    <p:extLst>
      <p:ext uri="{BB962C8B-B14F-4D97-AF65-F5344CB8AC3E}">
        <p14:creationId xmlns:p14="http://schemas.microsoft.com/office/powerpoint/2010/main" val="37202837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p:nvPr/>
        </p:nvGrpSpPr>
        <p:grpSpPr>
          <a:xfrm>
            <a:off x="304800" y="762000"/>
            <a:ext cx="8229600" cy="6019800"/>
            <a:chOff x="4800600" y="0"/>
            <a:chExt cx="6248400" cy="4928862"/>
          </a:xfrm>
        </p:grpSpPr>
        <p:pic>
          <p:nvPicPr>
            <p:cNvPr id="18" name="Picture 1"/>
            <p:cNvPicPr>
              <a:picLocks noChangeAspect="1" noChangeArrowheads="1"/>
            </p:cNvPicPr>
            <p:nvPr/>
          </p:nvPicPr>
          <p:blipFill>
            <a:blip r:embed="rId2" cstate="print">
              <a:clrChange>
                <a:clrFrom>
                  <a:srgbClr val="FF0000"/>
                </a:clrFrom>
                <a:clrTo>
                  <a:srgbClr val="FF0000">
                    <a:alpha val="0"/>
                  </a:srgbClr>
                </a:clrTo>
              </a:clrChange>
            </a:blip>
            <a:srcRect/>
            <a:stretch>
              <a:fillRect/>
            </a:stretch>
          </p:blipFill>
          <p:spPr bwMode="auto">
            <a:xfrm>
              <a:off x="4800600" y="0"/>
              <a:ext cx="6248400" cy="4928862"/>
            </a:xfrm>
            <a:prstGeom prst="rect">
              <a:avLst/>
            </a:prstGeom>
            <a:noFill/>
            <a:ln w="9525">
              <a:noFill/>
              <a:miter lim="800000"/>
              <a:headEnd/>
              <a:tailEnd/>
            </a:ln>
          </p:spPr>
        </p:pic>
        <p:sp>
          <p:nvSpPr>
            <p:cNvPr id="19" name="Rectangle 18"/>
            <p:cNvSpPr/>
            <p:nvPr/>
          </p:nvSpPr>
          <p:spPr>
            <a:xfrm>
              <a:off x="9144000" y="2209800"/>
              <a:ext cx="16002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620000" y="1295400"/>
              <a:ext cx="20574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515600" y="2895600"/>
              <a:ext cx="381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096000" y="2590800"/>
              <a:ext cx="1219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19610600">
              <a:off x="6307591" y="2199801"/>
              <a:ext cx="1219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19610600">
              <a:off x="7434344" y="1550384"/>
              <a:ext cx="901995" cy="156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rot="19610600">
              <a:off x="5830648" y="2534490"/>
              <a:ext cx="149704" cy="188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677400" y="838200"/>
              <a:ext cx="228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1066800" y="84159"/>
            <a:ext cx="7427033" cy="584775"/>
          </a:xfrm>
          <a:prstGeom prst="rect">
            <a:avLst/>
          </a:prstGeom>
          <a:noFill/>
        </p:spPr>
        <p:txBody>
          <a:bodyPr wrap="none" rtlCol="0">
            <a:spAutoFit/>
          </a:bodyPr>
          <a:lstStyle/>
          <a:p>
            <a:r>
              <a:rPr lang="en-US" sz="3200" b="0" u="sng" dirty="0"/>
              <a:t>Charm:   Really moves with the medium</a:t>
            </a:r>
          </a:p>
        </p:txBody>
      </p:sp>
    </p:spTree>
    <p:extLst>
      <p:ext uri="{BB962C8B-B14F-4D97-AF65-F5344CB8AC3E}">
        <p14:creationId xmlns:p14="http://schemas.microsoft.com/office/powerpoint/2010/main" val="32320868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63</a:t>
            </a:fld>
            <a:endParaRPr lang="en-US"/>
          </a:p>
        </p:txBody>
      </p:sp>
      <p:pic>
        <p:nvPicPr>
          <p:cNvPr id="6" name="Picture 5"/>
          <p:cNvPicPr>
            <a:picLocks noChangeAspect="1"/>
          </p:cNvPicPr>
          <p:nvPr/>
        </p:nvPicPr>
        <p:blipFill rotWithShape="1">
          <a:blip r:embed="rId2"/>
          <a:srcRect l="51316"/>
          <a:stretch/>
        </p:blipFill>
        <p:spPr>
          <a:xfrm>
            <a:off x="4419600" y="1055430"/>
            <a:ext cx="4648200" cy="3520380"/>
          </a:xfrm>
          <a:prstGeom prst="rect">
            <a:avLst/>
          </a:prstGeom>
        </p:spPr>
      </p:pic>
      <p:pic>
        <p:nvPicPr>
          <p:cNvPr id="7" name="Picture 1"/>
          <p:cNvPicPr>
            <a:picLocks noChangeAspect="1" noChangeArrowheads="1"/>
          </p:cNvPicPr>
          <p:nvPr/>
        </p:nvPicPr>
        <p:blipFill>
          <a:blip r:embed="rId3" cstate="print"/>
          <a:srcRect/>
          <a:stretch>
            <a:fillRect/>
          </a:stretch>
        </p:blipFill>
        <p:spPr bwMode="auto">
          <a:xfrm>
            <a:off x="76200" y="914400"/>
            <a:ext cx="4210050" cy="3971925"/>
          </a:xfrm>
          <a:prstGeom prst="rect">
            <a:avLst/>
          </a:prstGeom>
          <a:noFill/>
          <a:ln w="9525">
            <a:noFill/>
            <a:miter lim="800000"/>
            <a:headEnd/>
            <a:tailEnd/>
          </a:ln>
        </p:spPr>
      </p:pic>
      <p:sp>
        <p:nvSpPr>
          <p:cNvPr id="8" name="TextBox 7"/>
          <p:cNvSpPr txBox="1"/>
          <p:nvPr/>
        </p:nvSpPr>
        <p:spPr>
          <a:xfrm>
            <a:off x="1066800" y="84159"/>
            <a:ext cx="7427033" cy="584775"/>
          </a:xfrm>
          <a:prstGeom prst="rect">
            <a:avLst/>
          </a:prstGeom>
          <a:noFill/>
        </p:spPr>
        <p:txBody>
          <a:bodyPr wrap="none" rtlCol="0">
            <a:spAutoFit/>
          </a:bodyPr>
          <a:lstStyle/>
          <a:p>
            <a:r>
              <a:rPr lang="en-US" sz="3200" b="0" u="sng" dirty="0"/>
              <a:t>Charm:   Really moves with the medium</a:t>
            </a:r>
          </a:p>
        </p:txBody>
      </p:sp>
      <p:sp>
        <p:nvSpPr>
          <p:cNvPr id="2" name="TextBox 1"/>
          <p:cNvSpPr txBox="1"/>
          <p:nvPr/>
        </p:nvSpPr>
        <p:spPr>
          <a:xfrm>
            <a:off x="228600" y="5181600"/>
            <a:ext cx="8654933" cy="1077218"/>
          </a:xfrm>
          <a:prstGeom prst="rect">
            <a:avLst/>
          </a:prstGeom>
          <a:noFill/>
        </p:spPr>
        <p:txBody>
          <a:bodyPr wrap="none" rtlCol="0">
            <a:spAutoFit/>
          </a:bodyPr>
          <a:lstStyle/>
          <a:p>
            <a:r>
              <a:rPr lang="en-US" sz="3200" b="0" dirty="0"/>
              <a:t>Lower momentum – drag and diffusion</a:t>
            </a:r>
          </a:p>
          <a:p>
            <a:r>
              <a:rPr lang="en-US" sz="3200" b="0" dirty="0"/>
              <a:t>Higher momentum – jet quenching energy loss</a:t>
            </a:r>
          </a:p>
        </p:txBody>
      </p:sp>
    </p:spTree>
    <p:extLst>
      <p:ext uri="{BB962C8B-B14F-4D97-AF65-F5344CB8AC3E}">
        <p14:creationId xmlns:p14="http://schemas.microsoft.com/office/powerpoint/2010/main" val="1566883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normAutofit/>
          </a:bodyPr>
          <a:lstStyle/>
          <a:p>
            <a:r>
              <a:rPr lang="en-US" sz="3200" u="sng" dirty="0">
                <a:solidFill>
                  <a:schemeClr val="bg1"/>
                </a:solidFill>
              </a:rPr>
              <a:t>QGP Constituent Mass Dependence</a:t>
            </a:r>
          </a:p>
        </p:txBody>
      </p:sp>
      <p:pic>
        <p:nvPicPr>
          <p:cNvPr id="7" name="Picture 6" descr="Figure_coleman_mass.png"/>
          <p:cNvPicPr>
            <a:picLocks noChangeAspect="1"/>
          </p:cNvPicPr>
          <p:nvPr/>
        </p:nvPicPr>
        <p:blipFill>
          <a:blip r:embed="rId2" cstate="print"/>
          <a:stretch>
            <a:fillRect/>
          </a:stretch>
        </p:blipFill>
        <p:spPr>
          <a:xfrm>
            <a:off x="0" y="2266890"/>
            <a:ext cx="5353050" cy="4495800"/>
          </a:xfrm>
          <a:prstGeom prst="rect">
            <a:avLst/>
          </a:prstGeom>
        </p:spPr>
      </p:pic>
      <p:sp>
        <p:nvSpPr>
          <p:cNvPr id="9" name="TextBox 8"/>
          <p:cNvSpPr txBox="1"/>
          <p:nvPr/>
        </p:nvSpPr>
        <p:spPr>
          <a:xfrm>
            <a:off x="5410200" y="4743271"/>
            <a:ext cx="3581400" cy="1200329"/>
          </a:xfrm>
          <a:prstGeom prst="rect">
            <a:avLst/>
          </a:prstGeom>
          <a:noFill/>
        </p:spPr>
        <p:txBody>
          <a:bodyPr wrap="square" rtlCol="0">
            <a:spAutoFit/>
          </a:bodyPr>
          <a:lstStyle/>
          <a:p>
            <a:pPr algn="ctr"/>
            <a:r>
              <a:rPr lang="en-US" sz="2400" b="0" dirty="0">
                <a:solidFill>
                  <a:srgbClr val="FF0000"/>
                </a:solidFill>
              </a:rPr>
              <a:t>Limit of infinitely massive scattering centers yields all </a:t>
            </a:r>
            <a:r>
              <a:rPr lang="en-US" sz="2400" b="0" dirty="0" err="1">
                <a:solidFill>
                  <a:srgbClr val="FF0000"/>
                </a:solidFill>
              </a:rPr>
              <a:t>radiative</a:t>
            </a:r>
            <a:r>
              <a:rPr lang="en-US" sz="2400" b="0" dirty="0">
                <a:solidFill>
                  <a:srgbClr val="FF0000"/>
                </a:solidFill>
              </a:rPr>
              <a:t> e-loss.</a:t>
            </a:r>
          </a:p>
        </p:txBody>
      </p:sp>
      <p:cxnSp>
        <p:nvCxnSpPr>
          <p:cNvPr id="11" name="Straight Arrow Connector 10"/>
          <p:cNvCxnSpPr/>
          <p:nvPr/>
        </p:nvCxnSpPr>
        <p:spPr>
          <a:xfrm>
            <a:off x="4800600" y="5619690"/>
            <a:ext cx="2895600" cy="609600"/>
          </a:xfrm>
          <a:prstGeom prst="straightConnector1">
            <a:avLst/>
          </a:prstGeom>
          <a:ln w="571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p:nvPicPr>
        <p:blipFill>
          <a:blip r:embed="rId3" cstate="print"/>
          <a:srcRect/>
          <a:stretch>
            <a:fillRect/>
          </a:stretch>
        </p:blipFill>
        <p:spPr bwMode="auto">
          <a:xfrm>
            <a:off x="5867400" y="3152775"/>
            <a:ext cx="2657475" cy="1343025"/>
          </a:xfrm>
          <a:prstGeom prst="rect">
            <a:avLst/>
          </a:prstGeom>
          <a:noFill/>
          <a:ln w="9525">
            <a:noFill/>
            <a:miter lim="800000"/>
            <a:headEnd/>
            <a:tailEnd/>
          </a:ln>
        </p:spPr>
      </p:pic>
      <p:sp>
        <p:nvSpPr>
          <p:cNvPr id="14" name="TextBox 13"/>
          <p:cNvSpPr txBox="1"/>
          <p:nvPr/>
        </p:nvSpPr>
        <p:spPr>
          <a:xfrm>
            <a:off x="1447800" y="6457890"/>
            <a:ext cx="1860509" cy="400110"/>
          </a:xfrm>
          <a:prstGeom prst="rect">
            <a:avLst/>
          </a:prstGeom>
          <a:noFill/>
        </p:spPr>
        <p:txBody>
          <a:bodyPr wrap="none" rtlCol="0">
            <a:spAutoFit/>
          </a:bodyPr>
          <a:lstStyle/>
          <a:p>
            <a:r>
              <a:rPr lang="en-US" sz="2000" b="1" dirty="0"/>
              <a:t>Medium </a:t>
            </a:r>
            <a:r>
              <a:rPr lang="en-US" sz="2000" b="1" dirty="0" err="1"/>
              <a:t>parton</a:t>
            </a:r>
            <a:endParaRPr lang="en-US" sz="2000" b="1" dirty="0"/>
          </a:p>
        </p:txBody>
      </p:sp>
      <p:pic>
        <p:nvPicPr>
          <p:cNvPr id="15" name="Picture 2" descr="http://www.bnl.gov/bnlweb/pubaf/pr/photos/2010%5C02%5Ccollisions-300.jpg"/>
          <p:cNvPicPr>
            <a:picLocks noChangeAspect="1" noChangeArrowheads="1"/>
          </p:cNvPicPr>
          <p:nvPr/>
        </p:nvPicPr>
        <p:blipFill>
          <a:blip r:embed="rId4" cstate="print"/>
          <a:srcRect l="38074" t="67164" r="34236" b="7463"/>
          <a:stretch>
            <a:fillRect/>
          </a:stretch>
        </p:blipFill>
        <p:spPr bwMode="auto">
          <a:xfrm>
            <a:off x="5867400" y="2667000"/>
            <a:ext cx="2667000" cy="1889125"/>
          </a:xfrm>
          <a:prstGeom prst="rect">
            <a:avLst/>
          </a:prstGeom>
          <a:noFill/>
        </p:spPr>
      </p:pic>
      <p:cxnSp>
        <p:nvCxnSpPr>
          <p:cNvPr id="16" name="Straight Connector 15"/>
          <p:cNvCxnSpPr/>
          <p:nvPr/>
        </p:nvCxnSpPr>
        <p:spPr>
          <a:xfrm>
            <a:off x="5410200" y="3581400"/>
            <a:ext cx="1066800" cy="228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400800" y="3581400"/>
            <a:ext cx="381000" cy="228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6781800" y="3581400"/>
            <a:ext cx="838200" cy="304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5" idx="3"/>
          </p:cNvCxnSpPr>
          <p:nvPr/>
        </p:nvCxnSpPr>
        <p:spPr>
          <a:xfrm flipH="1">
            <a:off x="7620000" y="3611563"/>
            <a:ext cx="914400" cy="274637"/>
          </a:xfrm>
          <a:prstGeom prst="line">
            <a:avLst/>
          </a:pr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Slide Number Placeholder 21"/>
          <p:cNvSpPr>
            <a:spLocks noGrp="1"/>
          </p:cNvSpPr>
          <p:nvPr>
            <p:ph type="sldNum" sz="quarter" idx="12"/>
          </p:nvPr>
        </p:nvSpPr>
        <p:spPr/>
        <p:txBody>
          <a:bodyPr/>
          <a:lstStyle/>
          <a:p>
            <a:fld id="{7D2EE13E-175B-46ED-911B-514F7D1D6546}" type="slidenum">
              <a:rPr lang="en-US" smtClean="0"/>
              <a:pPr/>
              <a:t>64</a:t>
            </a:fld>
            <a:endParaRPr lang="en-US"/>
          </a:p>
        </p:txBody>
      </p:sp>
      <p:sp>
        <p:nvSpPr>
          <p:cNvPr id="23" name="Rectangle 22"/>
          <p:cNvSpPr/>
          <p:nvPr/>
        </p:nvSpPr>
        <p:spPr>
          <a:xfrm>
            <a:off x="304800" y="838200"/>
            <a:ext cx="8077200" cy="1219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23374" y="996315"/>
            <a:ext cx="7848623" cy="984885"/>
          </a:xfrm>
          <a:prstGeom prst="rect">
            <a:avLst/>
          </a:prstGeom>
          <a:noFill/>
        </p:spPr>
        <p:txBody>
          <a:bodyPr wrap="none" rtlCol="0">
            <a:spAutoFit/>
          </a:bodyPr>
          <a:lstStyle/>
          <a:p>
            <a:r>
              <a:rPr lang="en-US" sz="2400" dirty="0">
                <a:solidFill>
                  <a:schemeClr val="accent5">
                    <a:lumMod val="50000"/>
                  </a:schemeClr>
                </a:solidFill>
              </a:rPr>
              <a:t>q </a:t>
            </a:r>
            <a:r>
              <a:rPr lang="en-US" sz="2400" dirty="0">
                <a:solidFill>
                  <a:schemeClr val="accent5">
                    <a:lumMod val="50000"/>
                  </a:schemeClr>
                </a:solidFill>
                <a:sym typeface="Wingdings" pitchFamily="2" charset="2"/>
              </a:rPr>
              <a:t> scattering of leading </a:t>
            </a:r>
            <a:r>
              <a:rPr lang="en-US" sz="2400" dirty="0" err="1">
                <a:solidFill>
                  <a:schemeClr val="accent5">
                    <a:lumMod val="50000"/>
                  </a:schemeClr>
                </a:solidFill>
                <a:sym typeface="Wingdings" pitchFamily="2" charset="2"/>
              </a:rPr>
              <a:t>parton</a:t>
            </a:r>
            <a:r>
              <a:rPr lang="en-US" sz="2400" dirty="0">
                <a:solidFill>
                  <a:schemeClr val="accent5">
                    <a:lumMod val="50000"/>
                  </a:schemeClr>
                </a:solidFill>
                <a:sym typeface="Wingdings" pitchFamily="2" charset="2"/>
              </a:rPr>
              <a:t> which then radiates</a:t>
            </a:r>
          </a:p>
          <a:p>
            <a:r>
              <a:rPr lang="en-US" sz="1000" dirty="0">
                <a:solidFill>
                  <a:schemeClr val="accent5">
                    <a:lumMod val="50000"/>
                  </a:schemeClr>
                </a:solidFill>
                <a:sym typeface="Wingdings" pitchFamily="2" charset="2"/>
              </a:rPr>
              <a:t> </a:t>
            </a:r>
          </a:p>
          <a:p>
            <a:r>
              <a:rPr lang="en-US" sz="2400" dirty="0">
                <a:solidFill>
                  <a:schemeClr val="accent5">
                    <a:lumMod val="50000"/>
                  </a:schemeClr>
                </a:solidFill>
                <a:sym typeface="Wingdings" pitchFamily="2" charset="2"/>
              </a:rPr>
              <a:t>   </a:t>
            </a:r>
            <a:r>
              <a:rPr lang="en-US" sz="2400" dirty="0">
                <a:solidFill>
                  <a:srgbClr val="00B050"/>
                </a:solidFill>
                <a:sym typeface="Wingdings" pitchFamily="2" charset="2"/>
              </a:rPr>
              <a:t>e  energy transfer from </a:t>
            </a:r>
            <a:r>
              <a:rPr lang="en-US" sz="2400" dirty="0" err="1">
                <a:solidFill>
                  <a:srgbClr val="00B050"/>
                </a:solidFill>
                <a:sym typeface="Wingdings" pitchFamily="2" charset="2"/>
              </a:rPr>
              <a:t>parton</a:t>
            </a:r>
            <a:r>
              <a:rPr lang="en-US" sz="2400" dirty="0">
                <a:solidFill>
                  <a:srgbClr val="00B050"/>
                </a:solidFill>
                <a:sym typeface="Wingdings" pitchFamily="2" charset="2"/>
              </a:rPr>
              <a:t> to QGP particle</a:t>
            </a:r>
            <a:endParaRPr lang="en-US" sz="2400" dirty="0">
              <a:solidFill>
                <a:srgbClr val="00B050"/>
              </a:solidFill>
            </a:endParaRPr>
          </a:p>
        </p:txBody>
      </p:sp>
      <p:sp>
        <p:nvSpPr>
          <p:cNvPr id="25" name="TextBox 24"/>
          <p:cNvSpPr txBox="1"/>
          <p:nvPr/>
        </p:nvSpPr>
        <p:spPr>
          <a:xfrm>
            <a:off x="523374" y="838200"/>
            <a:ext cx="364202" cy="523220"/>
          </a:xfrm>
          <a:prstGeom prst="rect">
            <a:avLst/>
          </a:prstGeom>
          <a:noFill/>
        </p:spPr>
        <p:txBody>
          <a:bodyPr wrap="none" rtlCol="0">
            <a:spAutoFit/>
          </a:bodyPr>
          <a:lstStyle/>
          <a:p>
            <a:r>
              <a:rPr lang="en-US" sz="2800" dirty="0">
                <a:solidFill>
                  <a:schemeClr val="accent5">
                    <a:lumMod val="50000"/>
                  </a:schemeClr>
                </a:solidFill>
              </a:rPr>
              <a:t>^</a:t>
            </a:r>
          </a:p>
        </p:txBody>
      </p:sp>
      <p:sp>
        <p:nvSpPr>
          <p:cNvPr id="26" name="TextBox 25"/>
          <p:cNvSpPr txBox="1"/>
          <p:nvPr/>
        </p:nvSpPr>
        <p:spPr>
          <a:xfrm>
            <a:off x="778798" y="1381780"/>
            <a:ext cx="364202" cy="523220"/>
          </a:xfrm>
          <a:prstGeom prst="rect">
            <a:avLst/>
          </a:prstGeom>
          <a:noFill/>
        </p:spPr>
        <p:txBody>
          <a:bodyPr wrap="none" rtlCol="0">
            <a:spAutoFit/>
          </a:bodyPr>
          <a:lstStyle/>
          <a:p>
            <a:r>
              <a:rPr lang="en-US" sz="2800" dirty="0">
                <a:solidFill>
                  <a:srgbClr val="00B050"/>
                </a:solidFill>
              </a:rPr>
              <a:t>^</a:t>
            </a:r>
          </a:p>
        </p:txBody>
      </p:sp>
      <p:sp>
        <p:nvSpPr>
          <p:cNvPr id="27" name="TextBox 26"/>
          <p:cNvSpPr txBox="1"/>
          <p:nvPr/>
        </p:nvSpPr>
        <p:spPr>
          <a:xfrm>
            <a:off x="2819400" y="2895600"/>
            <a:ext cx="1826141" cy="523220"/>
          </a:xfrm>
          <a:prstGeom prst="rect">
            <a:avLst/>
          </a:prstGeom>
          <a:noFill/>
        </p:spPr>
        <p:txBody>
          <a:bodyPr wrap="none" rtlCol="0">
            <a:spAutoFit/>
          </a:bodyPr>
          <a:lstStyle/>
          <a:p>
            <a:r>
              <a:rPr lang="en-US" sz="2800" b="0" dirty="0" err="1">
                <a:solidFill>
                  <a:srgbClr val="00B050"/>
                </a:solidFill>
              </a:rPr>
              <a:t>Collisional</a:t>
            </a:r>
            <a:endParaRPr lang="en-US" sz="2800" b="0" dirty="0">
              <a:solidFill>
                <a:srgbClr val="00B050"/>
              </a:solidFill>
            </a:endParaRPr>
          </a:p>
        </p:txBody>
      </p:sp>
      <p:sp>
        <p:nvSpPr>
          <p:cNvPr id="28" name="TextBox 27"/>
          <p:cNvSpPr txBox="1"/>
          <p:nvPr/>
        </p:nvSpPr>
        <p:spPr>
          <a:xfrm>
            <a:off x="2890463" y="3429000"/>
            <a:ext cx="1685077" cy="523220"/>
          </a:xfrm>
          <a:prstGeom prst="rect">
            <a:avLst/>
          </a:prstGeom>
          <a:noFill/>
        </p:spPr>
        <p:txBody>
          <a:bodyPr wrap="none" rtlCol="0">
            <a:spAutoFit/>
          </a:bodyPr>
          <a:lstStyle/>
          <a:p>
            <a:r>
              <a:rPr lang="en-US" sz="2800" b="0" dirty="0" err="1">
                <a:solidFill>
                  <a:srgbClr val="002060"/>
                </a:solidFill>
              </a:rPr>
              <a:t>Radiative</a:t>
            </a:r>
            <a:endParaRPr lang="en-US" sz="2800" b="0" dirty="0">
              <a:solidFill>
                <a:srgbClr val="002060"/>
              </a:solidFill>
            </a:endParaRPr>
          </a:p>
        </p:txBody>
      </p:sp>
      <p:cxnSp>
        <p:nvCxnSpPr>
          <p:cNvPr id="30" name="Straight Connector 29"/>
          <p:cNvCxnSpPr/>
          <p:nvPr/>
        </p:nvCxnSpPr>
        <p:spPr>
          <a:xfrm>
            <a:off x="2743200" y="3429000"/>
            <a:ext cx="1752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09800" y="76200"/>
            <a:ext cx="4876656" cy="584775"/>
          </a:xfrm>
          <a:prstGeom prst="rect">
            <a:avLst/>
          </a:prstGeom>
          <a:noFill/>
        </p:spPr>
        <p:txBody>
          <a:bodyPr wrap="none" rtlCol="0">
            <a:spAutoFit/>
          </a:bodyPr>
          <a:lstStyle/>
          <a:p>
            <a:r>
              <a:rPr lang="en-US" sz="3200" b="0" u="sng" dirty="0"/>
              <a:t>Energy Loss Mechanisms</a:t>
            </a:r>
          </a:p>
        </p:txBody>
      </p:sp>
    </p:spTree>
    <p:extLst>
      <p:ext uri="{BB962C8B-B14F-4D97-AF65-F5344CB8AC3E}">
        <p14:creationId xmlns:p14="http://schemas.microsoft.com/office/powerpoint/2010/main" val="17697772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65</a:t>
            </a:fld>
            <a:endParaRPr lang="en-US"/>
          </a:p>
        </p:txBody>
      </p:sp>
      <p:pic>
        <p:nvPicPr>
          <p:cNvPr id="5" name="2015-Jun-29-DmesNonPromptJpsi_8to16_CompDjordjevic_110615.pdf"/>
          <p:cNvPicPr>
            <a:picLocks noChangeAspect="1"/>
          </p:cNvPicPr>
          <p:nvPr/>
        </p:nvPicPr>
        <p:blipFill>
          <a:blip r:embed="rId2" cstate="print"/>
          <a:srcRect t="1242"/>
          <a:stretch>
            <a:fillRect/>
          </a:stretch>
        </p:blipFill>
        <p:spPr bwMode="auto">
          <a:xfrm>
            <a:off x="1447800" y="152400"/>
            <a:ext cx="6248400" cy="59859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152400" y="6248400"/>
            <a:ext cx="8884163" cy="584775"/>
          </a:xfrm>
          <a:prstGeom prst="rect">
            <a:avLst/>
          </a:prstGeom>
          <a:noFill/>
        </p:spPr>
        <p:txBody>
          <a:bodyPr wrap="none" rtlCol="0">
            <a:spAutoFit/>
          </a:bodyPr>
          <a:lstStyle/>
          <a:p>
            <a:r>
              <a:rPr lang="en-US" sz="3200" b="0" dirty="0"/>
              <a:t>Need measurements at both RHIC and the LHC</a:t>
            </a:r>
          </a:p>
        </p:txBody>
      </p:sp>
    </p:spTree>
    <p:extLst>
      <p:ext uri="{BB962C8B-B14F-4D97-AF65-F5344CB8AC3E}">
        <p14:creationId xmlns:p14="http://schemas.microsoft.com/office/powerpoint/2010/main" val="32354630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239459D-F592-4491-AE2C-AC2F9B30278E}" type="slidenum">
              <a:rPr lang="en-US"/>
              <a:pPr/>
              <a:t>66</a:t>
            </a:fld>
            <a:endParaRPr lang="en-US"/>
          </a:p>
        </p:txBody>
      </p:sp>
      <p:sp>
        <p:nvSpPr>
          <p:cNvPr id="190468"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r>
              <a:rPr lang="en-US" sz="6600" b="0" dirty="0">
                <a:solidFill>
                  <a:schemeClr val="bg1"/>
                </a:solidFill>
              </a:rPr>
              <a:t>Hadron Formation</a:t>
            </a:r>
          </a:p>
          <a:p>
            <a:pPr algn="ctr"/>
            <a:r>
              <a:rPr lang="en-US" sz="6600" b="0" dirty="0">
                <a:solidFill>
                  <a:schemeClr val="bg1"/>
                </a:solidFill>
              </a:rPr>
              <a:t>Via Coalescence</a:t>
            </a:r>
          </a:p>
        </p:txBody>
      </p:sp>
    </p:spTree>
    <p:extLst>
      <p:ext uri="{BB962C8B-B14F-4D97-AF65-F5344CB8AC3E}">
        <p14:creationId xmlns:p14="http://schemas.microsoft.com/office/powerpoint/2010/main" val="37407424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0"/>
            <a:ext cx="6707670" cy="646331"/>
          </a:xfrm>
          <a:prstGeom prst="rect">
            <a:avLst/>
          </a:prstGeom>
          <a:noFill/>
        </p:spPr>
        <p:txBody>
          <a:bodyPr wrap="none" rtlCol="0">
            <a:spAutoFit/>
          </a:bodyPr>
          <a:lstStyle/>
          <a:p>
            <a:r>
              <a:rPr lang="en-US" sz="3600" dirty="0">
                <a:solidFill>
                  <a:schemeClr val="bg1"/>
                </a:solidFill>
              </a:rPr>
              <a:t>Universe time=0  + 6 microseconds</a:t>
            </a:r>
          </a:p>
        </p:txBody>
      </p:sp>
      <p:pic>
        <p:nvPicPr>
          <p:cNvPr id="11266" name="Picture 2" descr="https://www.tuwien.ac.at/fileadmin/t/tuwien/fotos/pa/download/2010/51_2010/QGP2.jpg"/>
          <p:cNvPicPr>
            <a:picLocks noChangeAspect="1" noChangeArrowheads="1"/>
          </p:cNvPicPr>
          <p:nvPr/>
        </p:nvPicPr>
        <p:blipFill>
          <a:blip r:embed="rId2" cstate="print"/>
          <a:srcRect/>
          <a:stretch>
            <a:fillRect/>
          </a:stretch>
        </p:blipFill>
        <p:spPr bwMode="auto">
          <a:xfrm rot="10800000">
            <a:off x="1676400" y="2209800"/>
            <a:ext cx="5918200" cy="4438651"/>
          </a:xfrm>
          <a:prstGeom prst="rect">
            <a:avLst/>
          </a:prstGeom>
          <a:noFill/>
        </p:spPr>
      </p:pic>
      <p:sp>
        <p:nvSpPr>
          <p:cNvPr id="7" name="TextBox 6"/>
          <p:cNvSpPr txBox="1"/>
          <p:nvPr/>
        </p:nvSpPr>
        <p:spPr>
          <a:xfrm>
            <a:off x="1694188" y="5791200"/>
            <a:ext cx="2573012" cy="523220"/>
          </a:xfrm>
          <a:prstGeom prst="rect">
            <a:avLst/>
          </a:prstGeom>
          <a:noFill/>
        </p:spPr>
        <p:txBody>
          <a:bodyPr wrap="none" rtlCol="0">
            <a:spAutoFit/>
          </a:bodyPr>
          <a:lstStyle/>
          <a:p>
            <a:r>
              <a:rPr lang="en-US" sz="2800" dirty="0">
                <a:solidFill>
                  <a:schemeClr val="bg1"/>
                </a:solidFill>
              </a:rPr>
              <a:t>Quarks + Gluons</a:t>
            </a:r>
          </a:p>
        </p:txBody>
      </p:sp>
      <p:sp>
        <p:nvSpPr>
          <p:cNvPr id="8" name="TextBox 7"/>
          <p:cNvSpPr txBox="1"/>
          <p:nvPr/>
        </p:nvSpPr>
        <p:spPr>
          <a:xfrm>
            <a:off x="4800600" y="6106180"/>
            <a:ext cx="2880917" cy="523220"/>
          </a:xfrm>
          <a:prstGeom prst="rect">
            <a:avLst/>
          </a:prstGeom>
          <a:noFill/>
        </p:spPr>
        <p:txBody>
          <a:bodyPr wrap="none" rtlCol="0">
            <a:spAutoFit/>
          </a:bodyPr>
          <a:lstStyle/>
          <a:p>
            <a:r>
              <a:rPr lang="en-US" sz="2800" dirty="0">
                <a:solidFill>
                  <a:schemeClr val="bg1"/>
                </a:solidFill>
              </a:rPr>
              <a:t>Bound Hadrons</a:t>
            </a:r>
          </a:p>
        </p:txBody>
      </p:sp>
      <p:sp>
        <p:nvSpPr>
          <p:cNvPr id="2" name="TextBox 1"/>
          <p:cNvSpPr txBox="1"/>
          <p:nvPr/>
        </p:nvSpPr>
        <p:spPr>
          <a:xfrm>
            <a:off x="1828800" y="126713"/>
            <a:ext cx="5421677" cy="584775"/>
          </a:xfrm>
          <a:prstGeom prst="rect">
            <a:avLst/>
          </a:prstGeom>
          <a:noFill/>
        </p:spPr>
        <p:txBody>
          <a:bodyPr wrap="none" rtlCol="0">
            <a:spAutoFit/>
          </a:bodyPr>
          <a:lstStyle/>
          <a:p>
            <a:r>
              <a:rPr lang="en-US" sz="3200" b="0" u="sng" dirty="0"/>
              <a:t>Cooper-Frye – End of Story?</a:t>
            </a:r>
          </a:p>
        </p:txBody>
      </p:sp>
      <p:sp>
        <p:nvSpPr>
          <p:cNvPr id="3" name="TextBox 2"/>
          <p:cNvSpPr txBox="1"/>
          <p:nvPr/>
        </p:nvSpPr>
        <p:spPr>
          <a:xfrm>
            <a:off x="457200" y="889456"/>
            <a:ext cx="8541121" cy="1077218"/>
          </a:xfrm>
          <a:prstGeom prst="rect">
            <a:avLst/>
          </a:prstGeom>
          <a:noFill/>
        </p:spPr>
        <p:txBody>
          <a:bodyPr wrap="none" rtlCol="0">
            <a:spAutoFit/>
          </a:bodyPr>
          <a:lstStyle/>
          <a:p>
            <a:pPr algn="ctr"/>
            <a:r>
              <a:rPr lang="en-US" sz="3200" b="0" dirty="0"/>
              <a:t>How are color neutral hadrons really formed?</a:t>
            </a:r>
          </a:p>
          <a:p>
            <a:pPr algn="ctr"/>
            <a:r>
              <a:rPr lang="en-US" sz="3200" b="0" dirty="0"/>
              <a:t>Fundamental question without too many tools.</a:t>
            </a:r>
          </a:p>
        </p:txBody>
      </p:sp>
    </p:spTree>
    <p:extLst>
      <p:ext uri="{BB962C8B-B14F-4D97-AF65-F5344CB8AC3E}">
        <p14:creationId xmlns:p14="http://schemas.microsoft.com/office/powerpoint/2010/main" val="42563387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lide Number Placeholder 4"/>
          <p:cNvSpPr>
            <a:spLocks noGrp="1"/>
          </p:cNvSpPr>
          <p:nvPr>
            <p:ph type="sldNum" sz="quarter" idx="12"/>
          </p:nvPr>
        </p:nvSpPr>
        <p:spPr/>
        <p:txBody>
          <a:bodyPr/>
          <a:lstStyle/>
          <a:p>
            <a:fld id="{A59E0DD9-E7C4-4747-91A2-9824EA562CDD}" type="slidenum">
              <a:rPr lang="en-US"/>
              <a:pPr/>
              <a:t>68</a:t>
            </a:fld>
            <a:endParaRPr lang="en-US"/>
          </a:p>
        </p:txBody>
      </p:sp>
      <p:grpSp>
        <p:nvGrpSpPr>
          <p:cNvPr id="276482" name="Group 2"/>
          <p:cNvGrpSpPr>
            <a:grpSpLocks/>
          </p:cNvGrpSpPr>
          <p:nvPr/>
        </p:nvGrpSpPr>
        <p:grpSpPr bwMode="auto">
          <a:xfrm>
            <a:off x="2779713" y="3581400"/>
            <a:ext cx="3124200" cy="838200"/>
            <a:chOff x="480" y="2352"/>
            <a:chExt cx="2880" cy="528"/>
          </a:xfrm>
        </p:grpSpPr>
        <p:sp>
          <p:nvSpPr>
            <p:cNvPr id="276483" name="Rectangle 3"/>
            <p:cNvSpPr>
              <a:spLocks noChangeArrowheads="1"/>
            </p:cNvSpPr>
            <p:nvPr/>
          </p:nvSpPr>
          <p:spPr bwMode="auto">
            <a:xfrm>
              <a:off x="480" y="2352"/>
              <a:ext cx="2880" cy="528"/>
            </a:xfrm>
            <a:prstGeom prst="rect">
              <a:avLst/>
            </a:prstGeom>
            <a:solidFill>
              <a:srgbClr val="000000"/>
            </a:solidFill>
            <a:ln w="25400">
              <a:solidFill>
                <a:srgbClr val="0000FF"/>
              </a:solidFill>
              <a:miter lim="800000"/>
              <a:headEnd/>
              <a:tailEnd/>
            </a:ln>
          </p:spPr>
          <p:txBody>
            <a:bodyPr/>
            <a:lstStyle/>
            <a:p>
              <a:endParaRPr lang="en-US"/>
            </a:p>
          </p:txBody>
        </p:sp>
        <p:sp>
          <p:nvSpPr>
            <p:cNvPr id="276484" name="Freeform 4"/>
            <p:cNvSpPr>
              <a:spLocks/>
            </p:cNvSpPr>
            <p:nvPr/>
          </p:nvSpPr>
          <p:spPr bwMode="auto">
            <a:xfrm>
              <a:off x="575" y="2419"/>
              <a:ext cx="2689" cy="379"/>
            </a:xfrm>
            <a:custGeom>
              <a:avLst/>
              <a:gdLst/>
              <a:ahLst/>
              <a:cxnLst>
                <a:cxn ang="0">
                  <a:pos x="1137" y="379"/>
                </a:cxn>
                <a:cxn ang="0">
                  <a:pos x="1167" y="377"/>
                </a:cxn>
                <a:cxn ang="0">
                  <a:pos x="1196" y="369"/>
                </a:cxn>
                <a:cxn ang="0">
                  <a:pos x="1223" y="358"/>
                </a:cxn>
                <a:cxn ang="0">
                  <a:pos x="1249" y="343"/>
                </a:cxn>
                <a:cxn ang="0">
                  <a:pos x="1271" y="324"/>
                </a:cxn>
                <a:cxn ang="0">
                  <a:pos x="1290" y="301"/>
                </a:cxn>
                <a:cxn ang="0">
                  <a:pos x="1307" y="276"/>
                </a:cxn>
                <a:cxn ang="0">
                  <a:pos x="1318" y="248"/>
                </a:cxn>
                <a:cxn ang="0">
                  <a:pos x="1325" y="219"/>
                </a:cxn>
                <a:cxn ang="0">
                  <a:pos x="1327" y="190"/>
                </a:cxn>
                <a:cxn ang="0">
                  <a:pos x="1325" y="159"/>
                </a:cxn>
                <a:cxn ang="0">
                  <a:pos x="1318" y="130"/>
                </a:cxn>
                <a:cxn ang="0">
                  <a:pos x="1307" y="103"/>
                </a:cxn>
                <a:cxn ang="0">
                  <a:pos x="1290" y="78"/>
                </a:cxn>
                <a:cxn ang="0">
                  <a:pos x="1271" y="55"/>
                </a:cxn>
                <a:cxn ang="0">
                  <a:pos x="1249" y="35"/>
                </a:cxn>
                <a:cxn ang="0">
                  <a:pos x="1223" y="20"/>
                </a:cxn>
                <a:cxn ang="0">
                  <a:pos x="1196" y="8"/>
                </a:cxn>
                <a:cxn ang="0">
                  <a:pos x="1167" y="2"/>
                </a:cxn>
                <a:cxn ang="0">
                  <a:pos x="1137" y="0"/>
                </a:cxn>
                <a:cxn ang="0">
                  <a:pos x="189" y="0"/>
                </a:cxn>
                <a:cxn ang="0">
                  <a:pos x="160" y="2"/>
                </a:cxn>
                <a:cxn ang="0">
                  <a:pos x="131" y="8"/>
                </a:cxn>
                <a:cxn ang="0">
                  <a:pos x="103" y="20"/>
                </a:cxn>
                <a:cxn ang="0">
                  <a:pos x="78" y="35"/>
                </a:cxn>
                <a:cxn ang="0">
                  <a:pos x="55" y="55"/>
                </a:cxn>
                <a:cxn ang="0">
                  <a:pos x="36" y="78"/>
                </a:cxn>
                <a:cxn ang="0">
                  <a:pos x="20" y="103"/>
                </a:cxn>
                <a:cxn ang="0">
                  <a:pos x="9" y="130"/>
                </a:cxn>
                <a:cxn ang="0">
                  <a:pos x="2" y="159"/>
                </a:cxn>
                <a:cxn ang="0">
                  <a:pos x="0" y="190"/>
                </a:cxn>
                <a:cxn ang="0">
                  <a:pos x="2" y="219"/>
                </a:cxn>
                <a:cxn ang="0">
                  <a:pos x="9" y="248"/>
                </a:cxn>
                <a:cxn ang="0">
                  <a:pos x="20" y="276"/>
                </a:cxn>
                <a:cxn ang="0">
                  <a:pos x="36" y="301"/>
                </a:cxn>
                <a:cxn ang="0">
                  <a:pos x="55" y="324"/>
                </a:cxn>
                <a:cxn ang="0">
                  <a:pos x="78" y="343"/>
                </a:cxn>
                <a:cxn ang="0">
                  <a:pos x="103" y="358"/>
                </a:cxn>
                <a:cxn ang="0">
                  <a:pos x="131" y="369"/>
                </a:cxn>
                <a:cxn ang="0">
                  <a:pos x="160" y="377"/>
                </a:cxn>
                <a:cxn ang="0">
                  <a:pos x="189" y="379"/>
                </a:cxn>
                <a:cxn ang="0">
                  <a:pos x="1137" y="379"/>
                </a:cxn>
              </a:cxnLst>
              <a:rect l="0" t="0" r="r" b="b"/>
              <a:pathLst>
                <a:path w="1327" h="379">
                  <a:moveTo>
                    <a:pt x="1137" y="379"/>
                  </a:moveTo>
                  <a:lnTo>
                    <a:pt x="1167" y="377"/>
                  </a:lnTo>
                  <a:lnTo>
                    <a:pt x="1196" y="369"/>
                  </a:lnTo>
                  <a:lnTo>
                    <a:pt x="1223" y="358"/>
                  </a:lnTo>
                  <a:lnTo>
                    <a:pt x="1249" y="343"/>
                  </a:lnTo>
                  <a:lnTo>
                    <a:pt x="1271" y="324"/>
                  </a:lnTo>
                  <a:lnTo>
                    <a:pt x="1290" y="301"/>
                  </a:lnTo>
                  <a:lnTo>
                    <a:pt x="1307" y="276"/>
                  </a:lnTo>
                  <a:lnTo>
                    <a:pt x="1318" y="248"/>
                  </a:lnTo>
                  <a:lnTo>
                    <a:pt x="1325" y="219"/>
                  </a:lnTo>
                  <a:lnTo>
                    <a:pt x="1327" y="190"/>
                  </a:lnTo>
                  <a:lnTo>
                    <a:pt x="1325" y="159"/>
                  </a:lnTo>
                  <a:lnTo>
                    <a:pt x="1318" y="130"/>
                  </a:lnTo>
                  <a:lnTo>
                    <a:pt x="1307" y="103"/>
                  </a:lnTo>
                  <a:lnTo>
                    <a:pt x="1290" y="78"/>
                  </a:lnTo>
                  <a:lnTo>
                    <a:pt x="1271" y="55"/>
                  </a:lnTo>
                  <a:lnTo>
                    <a:pt x="1249" y="35"/>
                  </a:lnTo>
                  <a:lnTo>
                    <a:pt x="1223" y="20"/>
                  </a:lnTo>
                  <a:lnTo>
                    <a:pt x="1196" y="8"/>
                  </a:lnTo>
                  <a:lnTo>
                    <a:pt x="1167" y="2"/>
                  </a:lnTo>
                  <a:lnTo>
                    <a:pt x="1137" y="0"/>
                  </a:lnTo>
                  <a:lnTo>
                    <a:pt x="189" y="0"/>
                  </a:lnTo>
                  <a:lnTo>
                    <a:pt x="160" y="2"/>
                  </a:lnTo>
                  <a:lnTo>
                    <a:pt x="131" y="8"/>
                  </a:lnTo>
                  <a:lnTo>
                    <a:pt x="103" y="20"/>
                  </a:lnTo>
                  <a:lnTo>
                    <a:pt x="78" y="35"/>
                  </a:lnTo>
                  <a:lnTo>
                    <a:pt x="55" y="55"/>
                  </a:lnTo>
                  <a:lnTo>
                    <a:pt x="36" y="78"/>
                  </a:lnTo>
                  <a:lnTo>
                    <a:pt x="20" y="103"/>
                  </a:lnTo>
                  <a:lnTo>
                    <a:pt x="9" y="130"/>
                  </a:lnTo>
                  <a:lnTo>
                    <a:pt x="2" y="159"/>
                  </a:lnTo>
                  <a:lnTo>
                    <a:pt x="0" y="190"/>
                  </a:lnTo>
                  <a:lnTo>
                    <a:pt x="2" y="219"/>
                  </a:lnTo>
                  <a:lnTo>
                    <a:pt x="9" y="248"/>
                  </a:lnTo>
                  <a:lnTo>
                    <a:pt x="20" y="276"/>
                  </a:lnTo>
                  <a:lnTo>
                    <a:pt x="36" y="301"/>
                  </a:lnTo>
                  <a:lnTo>
                    <a:pt x="55" y="324"/>
                  </a:lnTo>
                  <a:lnTo>
                    <a:pt x="78" y="343"/>
                  </a:lnTo>
                  <a:lnTo>
                    <a:pt x="103" y="358"/>
                  </a:lnTo>
                  <a:lnTo>
                    <a:pt x="131" y="369"/>
                  </a:lnTo>
                  <a:lnTo>
                    <a:pt x="160" y="377"/>
                  </a:lnTo>
                  <a:lnTo>
                    <a:pt x="189" y="379"/>
                  </a:lnTo>
                  <a:lnTo>
                    <a:pt x="1137" y="379"/>
                  </a:lnTo>
                  <a:close/>
                </a:path>
              </a:pathLst>
            </a:custGeom>
            <a:solidFill>
              <a:srgbClr val="FFFF00"/>
            </a:solidFill>
            <a:ln w="17463">
              <a:solidFill>
                <a:srgbClr val="FFFF00"/>
              </a:solidFill>
              <a:prstDash val="solid"/>
              <a:round/>
              <a:headEnd/>
              <a:tailEnd/>
            </a:ln>
          </p:spPr>
          <p:txBody>
            <a:bodyPr/>
            <a:lstStyle/>
            <a:p>
              <a:endParaRPr lang="en-US"/>
            </a:p>
          </p:txBody>
        </p:sp>
        <p:sp>
          <p:nvSpPr>
            <p:cNvPr id="276485" name="Freeform 5"/>
            <p:cNvSpPr>
              <a:spLocks/>
            </p:cNvSpPr>
            <p:nvPr/>
          </p:nvSpPr>
          <p:spPr bwMode="auto">
            <a:xfrm>
              <a:off x="2160" y="2427"/>
              <a:ext cx="911" cy="112"/>
            </a:xfrm>
            <a:custGeom>
              <a:avLst/>
              <a:gdLst/>
              <a:ahLst/>
              <a:cxnLst>
                <a:cxn ang="0">
                  <a:pos x="6" y="103"/>
                </a:cxn>
                <a:cxn ang="0">
                  <a:pos x="3" y="93"/>
                </a:cxn>
                <a:cxn ang="0">
                  <a:pos x="1" y="86"/>
                </a:cxn>
                <a:cxn ang="0">
                  <a:pos x="0" y="81"/>
                </a:cxn>
                <a:cxn ang="0">
                  <a:pos x="0" y="77"/>
                </a:cxn>
                <a:cxn ang="0">
                  <a:pos x="0" y="73"/>
                </a:cxn>
                <a:cxn ang="0">
                  <a:pos x="1" y="70"/>
                </a:cxn>
                <a:cxn ang="0">
                  <a:pos x="15" y="53"/>
                </a:cxn>
                <a:cxn ang="0">
                  <a:pos x="35" y="39"/>
                </a:cxn>
                <a:cxn ang="0">
                  <a:pos x="60" y="30"/>
                </a:cxn>
                <a:cxn ang="0">
                  <a:pos x="88" y="22"/>
                </a:cxn>
                <a:cxn ang="0">
                  <a:pos x="117" y="17"/>
                </a:cxn>
                <a:cxn ang="0">
                  <a:pos x="146" y="15"/>
                </a:cxn>
                <a:cxn ang="0">
                  <a:pos x="173" y="12"/>
                </a:cxn>
                <a:cxn ang="0">
                  <a:pos x="198" y="10"/>
                </a:cxn>
                <a:cxn ang="0">
                  <a:pos x="221" y="7"/>
                </a:cxn>
                <a:cxn ang="0">
                  <a:pos x="242" y="5"/>
                </a:cxn>
                <a:cxn ang="0">
                  <a:pos x="265" y="3"/>
                </a:cxn>
                <a:cxn ang="0">
                  <a:pos x="288" y="2"/>
                </a:cxn>
                <a:cxn ang="0">
                  <a:pos x="313" y="1"/>
                </a:cxn>
                <a:cxn ang="0">
                  <a:pos x="338" y="0"/>
                </a:cxn>
                <a:cxn ang="0">
                  <a:pos x="364" y="0"/>
                </a:cxn>
                <a:cxn ang="0">
                  <a:pos x="400" y="0"/>
                </a:cxn>
                <a:cxn ang="0">
                  <a:pos x="447" y="1"/>
                </a:cxn>
                <a:cxn ang="0">
                  <a:pos x="491" y="2"/>
                </a:cxn>
                <a:cxn ang="0">
                  <a:pos x="532" y="3"/>
                </a:cxn>
                <a:cxn ang="0">
                  <a:pos x="552" y="5"/>
                </a:cxn>
                <a:cxn ang="0">
                  <a:pos x="558" y="5"/>
                </a:cxn>
                <a:cxn ang="0">
                  <a:pos x="563" y="5"/>
                </a:cxn>
                <a:cxn ang="0">
                  <a:pos x="570" y="5"/>
                </a:cxn>
                <a:cxn ang="0">
                  <a:pos x="576" y="6"/>
                </a:cxn>
                <a:cxn ang="0">
                  <a:pos x="586" y="6"/>
                </a:cxn>
                <a:cxn ang="0">
                  <a:pos x="601" y="6"/>
                </a:cxn>
                <a:cxn ang="0">
                  <a:pos x="619" y="7"/>
                </a:cxn>
                <a:cxn ang="0">
                  <a:pos x="637" y="8"/>
                </a:cxn>
                <a:cxn ang="0">
                  <a:pos x="653" y="10"/>
                </a:cxn>
                <a:cxn ang="0">
                  <a:pos x="678" y="11"/>
                </a:cxn>
                <a:cxn ang="0">
                  <a:pos x="707" y="12"/>
                </a:cxn>
                <a:cxn ang="0">
                  <a:pos x="733" y="15"/>
                </a:cxn>
                <a:cxn ang="0">
                  <a:pos x="756" y="19"/>
                </a:cxn>
                <a:cxn ang="0">
                  <a:pos x="778" y="24"/>
                </a:cxn>
                <a:cxn ang="0">
                  <a:pos x="804" y="29"/>
                </a:cxn>
                <a:cxn ang="0">
                  <a:pos x="817" y="32"/>
                </a:cxn>
                <a:cxn ang="0">
                  <a:pos x="833" y="38"/>
                </a:cxn>
                <a:cxn ang="0">
                  <a:pos x="847" y="43"/>
                </a:cxn>
                <a:cxn ang="0">
                  <a:pos x="860" y="48"/>
                </a:cxn>
                <a:cxn ang="0">
                  <a:pos x="874" y="53"/>
                </a:cxn>
                <a:cxn ang="0">
                  <a:pos x="886" y="59"/>
                </a:cxn>
                <a:cxn ang="0">
                  <a:pos x="896" y="65"/>
                </a:cxn>
                <a:cxn ang="0">
                  <a:pos x="903" y="73"/>
                </a:cxn>
                <a:cxn ang="0">
                  <a:pos x="908" y="82"/>
                </a:cxn>
                <a:cxn ang="0">
                  <a:pos x="911" y="91"/>
                </a:cxn>
                <a:cxn ang="0">
                  <a:pos x="908" y="101"/>
                </a:cxn>
                <a:cxn ang="0">
                  <a:pos x="903" y="112"/>
                </a:cxn>
              </a:cxnLst>
              <a:rect l="0" t="0" r="r" b="b"/>
              <a:pathLst>
                <a:path w="911" h="112">
                  <a:moveTo>
                    <a:pt x="8" y="110"/>
                  </a:moveTo>
                  <a:lnTo>
                    <a:pt x="6" y="103"/>
                  </a:lnTo>
                  <a:lnTo>
                    <a:pt x="5" y="98"/>
                  </a:lnTo>
                  <a:lnTo>
                    <a:pt x="3" y="93"/>
                  </a:lnTo>
                  <a:lnTo>
                    <a:pt x="1" y="89"/>
                  </a:lnTo>
                  <a:lnTo>
                    <a:pt x="1" y="86"/>
                  </a:lnTo>
                  <a:lnTo>
                    <a:pt x="0" y="83"/>
                  </a:lnTo>
                  <a:lnTo>
                    <a:pt x="0" y="81"/>
                  </a:lnTo>
                  <a:lnTo>
                    <a:pt x="0" y="78"/>
                  </a:lnTo>
                  <a:lnTo>
                    <a:pt x="0" y="77"/>
                  </a:lnTo>
                  <a:lnTo>
                    <a:pt x="0" y="74"/>
                  </a:lnTo>
                  <a:lnTo>
                    <a:pt x="0" y="73"/>
                  </a:lnTo>
                  <a:lnTo>
                    <a:pt x="1" y="72"/>
                  </a:lnTo>
                  <a:lnTo>
                    <a:pt x="1" y="70"/>
                  </a:lnTo>
                  <a:lnTo>
                    <a:pt x="7" y="62"/>
                  </a:lnTo>
                  <a:lnTo>
                    <a:pt x="15" y="53"/>
                  </a:lnTo>
                  <a:lnTo>
                    <a:pt x="24" y="45"/>
                  </a:lnTo>
                  <a:lnTo>
                    <a:pt x="35" y="39"/>
                  </a:lnTo>
                  <a:lnTo>
                    <a:pt x="46" y="34"/>
                  </a:lnTo>
                  <a:lnTo>
                    <a:pt x="60" y="30"/>
                  </a:lnTo>
                  <a:lnTo>
                    <a:pt x="74" y="26"/>
                  </a:lnTo>
                  <a:lnTo>
                    <a:pt x="88" y="22"/>
                  </a:lnTo>
                  <a:lnTo>
                    <a:pt x="103" y="20"/>
                  </a:lnTo>
                  <a:lnTo>
                    <a:pt x="117" y="17"/>
                  </a:lnTo>
                  <a:lnTo>
                    <a:pt x="132" y="16"/>
                  </a:lnTo>
                  <a:lnTo>
                    <a:pt x="146" y="15"/>
                  </a:lnTo>
                  <a:lnTo>
                    <a:pt x="160" y="13"/>
                  </a:lnTo>
                  <a:lnTo>
                    <a:pt x="173" y="12"/>
                  </a:lnTo>
                  <a:lnTo>
                    <a:pt x="185" y="11"/>
                  </a:lnTo>
                  <a:lnTo>
                    <a:pt x="198" y="10"/>
                  </a:lnTo>
                  <a:lnTo>
                    <a:pt x="209" y="8"/>
                  </a:lnTo>
                  <a:lnTo>
                    <a:pt x="221" y="7"/>
                  </a:lnTo>
                  <a:lnTo>
                    <a:pt x="231" y="6"/>
                  </a:lnTo>
                  <a:lnTo>
                    <a:pt x="242" y="5"/>
                  </a:lnTo>
                  <a:lnTo>
                    <a:pt x="254" y="3"/>
                  </a:lnTo>
                  <a:lnTo>
                    <a:pt x="265" y="3"/>
                  </a:lnTo>
                  <a:lnTo>
                    <a:pt x="276" y="2"/>
                  </a:lnTo>
                  <a:lnTo>
                    <a:pt x="288" y="2"/>
                  </a:lnTo>
                  <a:lnTo>
                    <a:pt x="300" y="1"/>
                  </a:lnTo>
                  <a:lnTo>
                    <a:pt x="313" y="1"/>
                  </a:lnTo>
                  <a:lnTo>
                    <a:pt x="326" y="1"/>
                  </a:lnTo>
                  <a:lnTo>
                    <a:pt x="338" y="0"/>
                  </a:lnTo>
                  <a:lnTo>
                    <a:pt x="351" y="0"/>
                  </a:lnTo>
                  <a:lnTo>
                    <a:pt x="364" y="0"/>
                  </a:lnTo>
                  <a:lnTo>
                    <a:pt x="376" y="0"/>
                  </a:lnTo>
                  <a:lnTo>
                    <a:pt x="400" y="0"/>
                  </a:lnTo>
                  <a:lnTo>
                    <a:pt x="424" y="1"/>
                  </a:lnTo>
                  <a:lnTo>
                    <a:pt x="447" y="1"/>
                  </a:lnTo>
                  <a:lnTo>
                    <a:pt x="470" y="2"/>
                  </a:lnTo>
                  <a:lnTo>
                    <a:pt x="491" y="2"/>
                  </a:lnTo>
                  <a:lnTo>
                    <a:pt x="512" y="3"/>
                  </a:lnTo>
                  <a:lnTo>
                    <a:pt x="532" y="3"/>
                  </a:lnTo>
                  <a:lnTo>
                    <a:pt x="549" y="5"/>
                  </a:lnTo>
                  <a:lnTo>
                    <a:pt x="552" y="5"/>
                  </a:lnTo>
                  <a:lnTo>
                    <a:pt x="556" y="5"/>
                  </a:lnTo>
                  <a:lnTo>
                    <a:pt x="558" y="5"/>
                  </a:lnTo>
                  <a:lnTo>
                    <a:pt x="561" y="5"/>
                  </a:lnTo>
                  <a:lnTo>
                    <a:pt x="563" y="5"/>
                  </a:lnTo>
                  <a:lnTo>
                    <a:pt x="567" y="5"/>
                  </a:lnTo>
                  <a:lnTo>
                    <a:pt x="570" y="5"/>
                  </a:lnTo>
                  <a:lnTo>
                    <a:pt x="572" y="5"/>
                  </a:lnTo>
                  <a:lnTo>
                    <a:pt x="576" y="6"/>
                  </a:lnTo>
                  <a:lnTo>
                    <a:pt x="580" y="6"/>
                  </a:lnTo>
                  <a:lnTo>
                    <a:pt x="586" y="6"/>
                  </a:lnTo>
                  <a:lnTo>
                    <a:pt x="594" y="6"/>
                  </a:lnTo>
                  <a:lnTo>
                    <a:pt x="601" y="6"/>
                  </a:lnTo>
                  <a:lnTo>
                    <a:pt x="610" y="7"/>
                  </a:lnTo>
                  <a:lnTo>
                    <a:pt x="619" y="7"/>
                  </a:lnTo>
                  <a:lnTo>
                    <a:pt x="628" y="8"/>
                  </a:lnTo>
                  <a:lnTo>
                    <a:pt x="637" y="8"/>
                  </a:lnTo>
                  <a:lnTo>
                    <a:pt x="644" y="8"/>
                  </a:lnTo>
                  <a:lnTo>
                    <a:pt x="653" y="10"/>
                  </a:lnTo>
                  <a:lnTo>
                    <a:pt x="661" y="10"/>
                  </a:lnTo>
                  <a:lnTo>
                    <a:pt x="678" y="11"/>
                  </a:lnTo>
                  <a:lnTo>
                    <a:pt x="694" y="12"/>
                  </a:lnTo>
                  <a:lnTo>
                    <a:pt x="707" y="12"/>
                  </a:lnTo>
                  <a:lnTo>
                    <a:pt x="720" y="13"/>
                  </a:lnTo>
                  <a:lnTo>
                    <a:pt x="733" y="15"/>
                  </a:lnTo>
                  <a:lnTo>
                    <a:pt x="744" y="17"/>
                  </a:lnTo>
                  <a:lnTo>
                    <a:pt x="756" y="19"/>
                  </a:lnTo>
                  <a:lnTo>
                    <a:pt x="767" y="21"/>
                  </a:lnTo>
                  <a:lnTo>
                    <a:pt x="778" y="24"/>
                  </a:lnTo>
                  <a:lnTo>
                    <a:pt x="791" y="26"/>
                  </a:lnTo>
                  <a:lnTo>
                    <a:pt x="804" y="29"/>
                  </a:lnTo>
                  <a:lnTo>
                    <a:pt x="811" y="31"/>
                  </a:lnTo>
                  <a:lnTo>
                    <a:pt x="817" y="32"/>
                  </a:lnTo>
                  <a:lnTo>
                    <a:pt x="825" y="35"/>
                  </a:lnTo>
                  <a:lnTo>
                    <a:pt x="833" y="38"/>
                  </a:lnTo>
                  <a:lnTo>
                    <a:pt x="839" y="40"/>
                  </a:lnTo>
                  <a:lnTo>
                    <a:pt x="847" y="43"/>
                  </a:lnTo>
                  <a:lnTo>
                    <a:pt x="854" y="45"/>
                  </a:lnTo>
                  <a:lnTo>
                    <a:pt x="860" y="48"/>
                  </a:lnTo>
                  <a:lnTo>
                    <a:pt x="867" y="50"/>
                  </a:lnTo>
                  <a:lnTo>
                    <a:pt x="874" y="53"/>
                  </a:lnTo>
                  <a:lnTo>
                    <a:pt x="879" y="57"/>
                  </a:lnTo>
                  <a:lnTo>
                    <a:pt x="886" y="59"/>
                  </a:lnTo>
                  <a:lnTo>
                    <a:pt x="891" y="63"/>
                  </a:lnTo>
                  <a:lnTo>
                    <a:pt x="896" y="65"/>
                  </a:lnTo>
                  <a:lnTo>
                    <a:pt x="900" y="69"/>
                  </a:lnTo>
                  <a:lnTo>
                    <a:pt x="903" y="73"/>
                  </a:lnTo>
                  <a:lnTo>
                    <a:pt x="906" y="77"/>
                  </a:lnTo>
                  <a:lnTo>
                    <a:pt x="908" y="82"/>
                  </a:lnTo>
                  <a:lnTo>
                    <a:pt x="910" y="86"/>
                  </a:lnTo>
                  <a:lnTo>
                    <a:pt x="911" y="91"/>
                  </a:lnTo>
                  <a:lnTo>
                    <a:pt x="910" y="96"/>
                  </a:lnTo>
                  <a:lnTo>
                    <a:pt x="908" y="101"/>
                  </a:lnTo>
                  <a:lnTo>
                    <a:pt x="907" y="107"/>
                  </a:lnTo>
                  <a:lnTo>
                    <a:pt x="903" y="112"/>
                  </a:lnTo>
                </a:path>
              </a:pathLst>
            </a:custGeom>
            <a:noFill/>
            <a:ln w="6350">
              <a:solidFill>
                <a:srgbClr val="000000"/>
              </a:solidFill>
              <a:prstDash val="solid"/>
              <a:round/>
              <a:headEnd/>
              <a:tailEnd/>
            </a:ln>
          </p:spPr>
          <p:txBody>
            <a:bodyPr/>
            <a:lstStyle/>
            <a:p>
              <a:endParaRPr lang="en-US"/>
            </a:p>
          </p:txBody>
        </p:sp>
        <p:sp>
          <p:nvSpPr>
            <p:cNvPr id="276486" name="Freeform 6"/>
            <p:cNvSpPr>
              <a:spLocks/>
            </p:cNvSpPr>
            <p:nvPr/>
          </p:nvSpPr>
          <p:spPr bwMode="auto">
            <a:xfrm>
              <a:off x="2301" y="2482"/>
              <a:ext cx="626" cy="55"/>
            </a:xfrm>
            <a:custGeom>
              <a:avLst/>
              <a:gdLst/>
              <a:ahLst/>
              <a:cxnLst>
                <a:cxn ang="0">
                  <a:pos x="0" y="55"/>
                </a:cxn>
                <a:cxn ang="0">
                  <a:pos x="43" y="37"/>
                </a:cxn>
                <a:cxn ang="0">
                  <a:pos x="87" y="23"/>
                </a:cxn>
                <a:cxn ang="0">
                  <a:pos x="134" y="13"/>
                </a:cxn>
                <a:cxn ang="0">
                  <a:pos x="183" y="5"/>
                </a:cxn>
                <a:cxn ang="0">
                  <a:pos x="233" y="2"/>
                </a:cxn>
                <a:cxn ang="0">
                  <a:pos x="283" y="0"/>
                </a:cxn>
                <a:cxn ang="0">
                  <a:pos x="334" y="3"/>
                </a:cxn>
                <a:cxn ang="0">
                  <a:pos x="384" y="7"/>
                </a:cxn>
                <a:cxn ang="0">
                  <a:pos x="435" y="12"/>
                </a:cxn>
                <a:cxn ang="0">
                  <a:pos x="484" y="21"/>
                </a:cxn>
                <a:cxn ang="0">
                  <a:pos x="534" y="29"/>
                </a:cxn>
                <a:cxn ang="0">
                  <a:pos x="580" y="41"/>
                </a:cxn>
                <a:cxn ang="0">
                  <a:pos x="626" y="52"/>
                </a:cxn>
              </a:cxnLst>
              <a:rect l="0" t="0" r="r" b="b"/>
              <a:pathLst>
                <a:path w="626" h="55">
                  <a:moveTo>
                    <a:pt x="0" y="55"/>
                  </a:moveTo>
                  <a:lnTo>
                    <a:pt x="43" y="37"/>
                  </a:lnTo>
                  <a:lnTo>
                    <a:pt x="87" y="23"/>
                  </a:lnTo>
                  <a:lnTo>
                    <a:pt x="134" y="13"/>
                  </a:lnTo>
                  <a:lnTo>
                    <a:pt x="183" y="5"/>
                  </a:lnTo>
                  <a:lnTo>
                    <a:pt x="233" y="2"/>
                  </a:lnTo>
                  <a:lnTo>
                    <a:pt x="283" y="0"/>
                  </a:lnTo>
                  <a:lnTo>
                    <a:pt x="334" y="3"/>
                  </a:lnTo>
                  <a:lnTo>
                    <a:pt x="384" y="7"/>
                  </a:lnTo>
                  <a:lnTo>
                    <a:pt x="435" y="12"/>
                  </a:lnTo>
                  <a:lnTo>
                    <a:pt x="484" y="21"/>
                  </a:lnTo>
                  <a:lnTo>
                    <a:pt x="534" y="29"/>
                  </a:lnTo>
                  <a:lnTo>
                    <a:pt x="580" y="41"/>
                  </a:lnTo>
                  <a:lnTo>
                    <a:pt x="626" y="52"/>
                  </a:lnTo>
                </a:path>
              </a:pathLst>
            </a:custGeom>
            <a:noFill/>
            <a:ln w="17463">
              <a:solidFill>
                <a:srgbClr val="00FF00"/>
              </a:solidFill>
              <a:prstDash val="solid"/>
              <a:round/>
              <a:headEnd/>
              <a:tailEnd/>
            </a:ln>
          </p:spPr>
          <p:txBody>
            <a:bodyPr/>
            <a:lstStyle/>
            <a:p>
              <a:endParaRPr lang="en-US"/>
            </a:p>
          </p:txBody>
        </p:sp>
        <p:sp>
          <p:nvSpPr>
            <p:cNvPr id="276487" name="Freeform 7"/>
            <p:cNvSpPr>
              <a:spLocks/>
            </p:cNvSpPr>
            <p:nvPr/>
          </p:nvSpPr>
          <p:spPr bwMode="auto">
            <a:xfrm>
              <a:off x="2300" y="2668"/>
              <a:ext cx="627" cy="52"/>
            </a:xfrm>
            <a:custGeom>
              <a:avLst/>
              <a:gdLst/>
              <a:ahLst/>
              <a:cxnLst>
                <a:cxn ang="0">
                  <a:pos x="0" y="0"/>
                </a:cxn>
                <a:cxn ang="0">
                  <a:pos x="44" y="12"/>
                </a:cxn>
                <a:cxn ang="0">
                  <a:pos x="88" y="23"/>
                </a:cxn>
                <a:cxn ang="0">
                  <a:pos x="134" y="32"/>
                </a:cxn>
                <a:cxn ang="0">
                  <a:pos x="178" y="40"/>
                </a:cxn>
                <a:cxn ang="0">
                  <a:pos x="222" y="46"/>
                </a:cxn>
                <a:cxn ang="0">
                  <a:pos x="268" y="50"/>
                </a:cxn>
                <a:cxn ang="0">
                  <a:pos x="312" y="52"/>
                </a:cxn>
                <a:cxn ang="0">
                  <a:pos x="358" y="52"/>
                </a:cxn>
                <a:cxn ang="0">
                  <a:pos x="404" y="51"/>
                </a:cxn>
                <a:cxn ang="0">
                  <a:pos x="451" y="47"/>
                </a:cxn>
                <a:cxn ang="0">
                  <a:pos x="464" y="46"/>
                </a:cxn>
                <a:cxn ang="0">
                  <a:pos x="478" y="45"/>
                </a:cxn>
                <a:cxn ang="0">
                  <a:pos x="490" y="42"/>
                </a:cxn>
                <a:cxn ang="0">
                  <a:pos x="504" y="40"/>
                </a:cxn>
                <a:cxn ang="0">
                  <a:pos x="517" y="37"/>
                </a:cxn>
                <a:cxn ang="0">
                  <a:pos x="530" y="35"/>
                </a:cxn>
                <a:cxn ang="0">
                  <a:pos x="542" y="32"/>
                </a:cxn>
                <a:cxn ang="0">
                  <a:pos x="555" y="29"/>
                </a:cxn>
                <a:cxn ang="0">
                  <a:pos x="566" y="26"/>
                </a:cxn>
                <a:cxn ang="0">
                  <a:pos x="578" y="22"/>
                </a:cxn>
                <a:cxn ang="0">
                  <a:pos x="589" y="18"/>
                </a:cxn>
                <a:cxn ang="0">
                  <a:pos x="599" y="14"/>
                </a:cxn>
                <a:cxn ang="0">
                  <a:pos x="609" y="9"/>
                </a:cxn>
                <a:cxn ang="0">
                  <a:pos x="618" y="5"/>
                </a:cxn>
                <a:cxn ang="0">
                  <a:pos x="627" y="0"/>
                </a:cxn>
              </a:cxnLst>
              <a:rect l="0" t="0" r="r" b="b"/>
              <a:pathLst>
                <a:path w="627" h="52">
                  <a:moveTo>
                    <a:pt x="0" y="0"/>
                  </a:moveTo>
                  <a:lnTo>
                    <a:pt x="44" y="12"/>
                  </a:lnTo>
                  <a:lnTo>
                    <a:pt x="88" y="23"/>
                  </a:lnTo>
                  <a:lnTo>
                    <a:pt x="134" y="32"/>
                  </a:lnTo>
                  <a:lnTo>
                    <a:pt x="178" y="40"/>
                  </a:lnTo>
                  <a:lnTo>
                    <a:pt x="222" y="46"/>
                  </a:lnTo>
                  <a:lnTo>
                    <a:pt x="268" y="50"/>
                  </a:lnTo>
                  <a:lnTo>
                    <a:pt x="312" y="52"/>
                  </a:lnTo>
                  <a:lnTo>
                    <a:pt x="358" y="52"/>
                  </a:lnTo>
                  <a:lnTo>
                    <a:pt x="404" y="51"/>
                  </a:lnTo>
                  <a:lnTo>
                    <a:pt x="451" y="47"/>
                  </a:lnTo>
                  <a:lnTo>
                    <a:pt x="464" y="46"/>
                  </a:lnTo>
                  <a:lnTo>
                    <a:pt x="478" y="45"/>
                  </a:lnTo>
                  <a:lnTo>
                    <a:pt x="490" y="42"/>
                  </a:lnTo>
                  <a:lnTo>
                    <a:pt x="504" y="40"/>
                  </a:lnTo>
                  <a:lnTo>
                    <a:pt x="517" y="37"/>
                  </a:lnTo>
                  <a:lnTo>
                    <a:pt x="530" y="35"/>
                  </a:lnTo>
                  <a:lnTo>
                    <a:pt x="542" y="32"/>
                  </a:lnTo>
                  <a:lnTo>
                    <a:pt x="555" y="29"/>
                  </a:lnTo>
                  <a:lnTo>
                    <a:pt x="566" y="26"/>
                  </a:lnTo>
                  <a:lnTo>
                    <a:pt x="578" y="22"/>
                  </a:lnTo>
                  <a:lnTo>
                    <a:pt x="589" y="18"/>
                  </a:lnTo>
                  <a:lnTo>
                    <a:pt x="599" y="14"/>
                  </a:lnTo>
                  <a:lnTo>
                    <a:pt x="609" y="9"/>
                  </a:lnTo>
                  <a:lnTo>
                    <a:pt x="618" y="5"/>
                  </a:lnTo>
                  <a:lnTo>
                    <a:pt x="627" y="0"/>
                  </a:lnTo>
                </a:path>
              </a:pathLst>
            </a:custGeom>
            <a:noFill/>
            <a:ln w="17463">
              <a:solidFill>
                <a:srgbClr val="00FF00"/>
              </a:solidFill>
              <a:prstDash val="solid"/>
              <a:round/>
              <a:headEnd/>
              <a:tailEnd/>
            </a:ln>
          </p:spPr>
          <p:txBody>
            <a:bodyPr/>
            <a:lstStyle/>
            <a:p>
              <a:endParaRPr lang="en-US"/>
            </a:p>
          </p:txBody>
        </p:sp>
        <p:sp>
          <p:nvSpPr>
            <p:cNvPr id="276488" name="Freeform 8"/>
            <p:cNvSpPr>
              <a:spLocks/>
            </p:cNvSpPr>
            <p:nvPr/>
          </p:nvSpPr>
          <p:spPr bwMode="auto">
            <a:xfrm>
              <a:off x="2234" y="2697"/>
              <a:ext cx="759" cy="64"/>
            </a:xfrm>
            <a:custGeom>
              <a:avLst/>
              <a:gdLst/>
              <a:ahLst/>
              <a:cxnLst>
                <a:cxn ang="0">
                  <a:pos x="0" y="0"/>
                </a:cxn>
                <a:cxn ang="0">
                  <a:pos x="34" y="13"/>
                </a:cxn>
                <a:cxn ang="0">
                  <a:pos x="70" y="23"/>
                </a:cxn>
                <a:cxn ang="0">
                  <a:pos x="105" y="33"/>
                </a:cxn>
                <a:cxn ang="0">
                  <a:pos x="143" y="41"/>
                </a:cxn>
                <a:cxn ang="0">
                  <a:pos x="180" y="49"/>
                </a:cxn>
                <a:cxn ang="0">
                  <a:pos x="219" y="54"/>
                </a:cxn>
                <a:cxn ang="0">
                  <a:pos x="257" y="57"/>
                </a:cxn>
                <a:cxn ang="0">
                  <a:pos x="296" y="61"/>
                </a:cxn>
                <a:cxn ang="0">
                  <a:pos x="335" y="62"/>
                </a:cxn>
                <a:cxn ang="0">
                  <a:pos x="373" y="64"/>
                </a:cxn>
                <a:cxn ang="0">
                  <a:pos x="412" y="62"/>
                </a:cxn>
                <a:cxn ang="0">
                  <a:pos x="450" y="61"/>
                </a:cxn>
                <a:cxn ang="0">
                  <a:pos x="487" y="59"/>
                </a:cxn>
                <a:cxn ang="0">
                  <a:pos x="510" y="56"/>
                </a:cxn>
                <a:cxn ang="0">
                  <a:pos x="531" y="54"/>
                </a:cxn>
                <a:cxn ang="0">
                  <a:pos x="553" y="50"/>
                </a:cxn>
                <a:cxn ang="0">
                  <a:pos x="574" y="47"/>
                </a:cxn>
                <a:cxn ang="0">
                  <a:pos x="596" y="43"/>
                </a:cxn>
                <a:cxn ang="0">
                  <a:pos x="617" y="40"/>
                </a:cxn>
                <a:cxn ang="0">
                  <a:pos x="637" y="35"/>
                </a:cxn>
                <a:cxn ang="0">
                  <a:pos x="657" y="30"/>
                </a:cxn>
                <a:cxn ang="0">
                  <a:pos x="678" y="24"/>
                </a:cxn>
                <a:cxn ang="0">
                  <a:pos x="699" y="19"/>
                </a:cxn>
                <a:cxn ang="0">
                  <a:pos x="718" y="13"/>
                </a:cxn>
                <a:cxn ang="0">
                  <a:pos x="738" y="7"/>
                </a:cxn>
                <a:cxn ang="0">
                  <a:pos x="759" y="0"/>
                </a:cxn>
              </a:cxnLst>
              <a:rect l="0" t="0" r="r" b="b"/>
              <a:pathLst>
                <a:path w="759" h="64">
                  <a:moveTo>
                    <a:pt x="0" y="0"/>
                  </a:moveTo>
                  <a:lnTo>
                    <a:pt x="34" y="13"/>
                  </a:lnTo>
                  <a:lnTo>
                    <a:pt x="70" y="23"/>
                  </a:lnTo>
                  <a:lnTo>
                    <a:pt x="105" y="33"/>
                  </a:lnTo>
                  <a:lnTo>
                    <a:pt x="143" y="41"/>
                  </a:lnTo>
                  <a:lnTo>
                    <a:pt x="180" y="49"/>
                  </a:lnTo>
                  <a:lnTo>
                    <a:pt x="219" y="54"/>
                  </a:lnTo>
                  <a:lnTo>
                    <a:pt x="257" y="57"/>
                  </a:lnTo>
                  <a:lnTo>
                    <a:pt x="296" y="61"/>
                  </a:lnTo>
                  <a:lnTo>
                    <a:pt x="335" y="62"/>
                  </a:lnTo>
                  <a:lnTo>
                    <a:pt x="373" y="64"/>
                  </a:lnTo>
                  <a:lnTo>
                    <a:pt x="412" y="62"/>
                  </a:lnTo>
                  <a:lnTo>
                    <a:pt x="450" y="61"/>
                  </a:lnTo>
                  <a:lnTo>
                    <a:pt x="487" y="59"/>
                  </a:lnTo>
                  <a:lnTo>
                    <a:pt x="510" y="56"/>
                  </a:lnTo>
                  <a:lnTo>
                    <a:pt x="531" y="54"/>
                  </a:lnTo>
                  <a:lnTo>
                    <a:pt x="553" y="50"/>
                  </a:lnTo>
                  <a:lnTo>
                    <a:pt x="574" y="47"/>
                  </a:lnTo>
                  <a:lnTo>
                    <a:pt x="596" y="43"/>
                  </a:lnTo>
                  <a:lnTo>
                    <a:pt x="617" y="40"/>
                  </a:lnTo>
                  <a:lnTo>
                    <a:pt x="637" y="35"/>
                  </a:lnTo>
                  <a:lnTo>
                    <a:pt x="657" y="30"/>
                  </a:lnTo>
                  <a:lnTo>
                    <a:pt x="678" y="24"/>
                  </a:lnTo>
                  <a:lnTo>
                    <a:pt x="699" y="19"/>
                  </a:lnTo>
                  <a:lnTo>
                    <a:pt x="718" y="13"/>
                  </a:lnTo>
                  <a:lnTo>
                    <a:pt x="738" y="7"/>
                  </a:lnTo>
                  <a:lnTo>
                    <a:pt x="759" y="0"/>
                  </a:lnTo>
                </a:path>
              </a:pathLst>
            </a:custGeom>
            <a:noFill/>
            <a:ln w="17463">
              <a:solidFill>
                <a:srgbClr val="00FF00"/>
              </a:solidFill>
              <a:prstDash val="solid"/>
              <a:round/>
              <a:headEnd/>
              <a:tailEnd/>
            </a:ln>
          </p:spPr>
          <p:txBody>
            <a:bodyPr/>
            <a:lstStyle/>
            <a:p>
              <a:endParaRPr lang="en-US"/>
            </a:p>
          </p:txBody>
        </p:sp>
        <p:sp>
          <p:nvSpPr>
            <p:cNvPr id="276489" name="Freeform 9"/>
            <p:cNvSpPr>
              <a:spLocks/>
            </p:cNvSpPr>
            <p:nvPr/>
          </p:nvSpPr>
          <p:spPr bwMode="auto">
            <a:xfrm>
              <a:off x="2234" y="2444"/>
              <a:ext cx="759" cy="64"/>
            </a:xfrm>
            <a:custGeom>
              <a:avLst/>
              <a:gdLst/>
              <a:ahLst/>
              <a:cxnLst>
                <a:cxn ang="0">
                  <a:pos x="0" y="62"/>
                </a:cxn>
                <a:cxn ang="0">
                  <a:pos x="3" y="61"/>
                </a:cxn>
                <a:cxn ang="0">
                  <a:pos x="4" y="59"/>
                </a:cxn>
                <a:cxn ang="0">
                  <a:pos x="6" y="57"/>
                </a:cxn>
                <a:cxn ang="0">
                  <a:pos x="8" y="55"/>
                </a:cxn>
                <a:cxn ang="0">
                  <a:pos x="10" y="53"/>
                </a:cxn>
                <a:cxn ang="0">
                  <a:pos x="18" y="48"/>
                </a:cxn>
                <a:cxn ang="0">
                  <a:pos x="27" y="45"/>
                </a:cxn>
                <a:cxn ang="0">
                  <a:pos x="34" y="41"/>
                </a:cxn>
                <a:cxn ang="0">
                  <a:pos x="43" y="38"/>
                </a:cxn>
                <a:cxn ang="0">
                  <a:pos x="51" y="37"/>
                </a:cxn>
                <a:cxn ang="0">
                  <a:pos x="67" y="33"/>
                </a:cxn>
                <a:cxn ang="0">
                  <a:pos x="87" y="28"/>
                </a:cxn>
                <a:cxn ang="0">
                  <a:pos x="105" y="23"/>
                </a:cxn>
                <a:cxn ang="0">
                  <a:pos x="121" y="19"/>
                </a:cxn>
                <a:cxn ang="0">
                  <a:pos x="137" y="17"/>
                </a:cxn>
                <a:cxn ang="0">
                  <a:pos x="151" y="13"/>
                </a:cxn>
                <a:cxn ang="0">
                  <a:pos x="163" y="10"/>
                </a:cxn>
                <a:cxn ang="0">
                  <a:pos x="177" y="9"/>
                </a:cxn>
                <a:cxn ang="0">
                  <a:pos x="192" y="7"/>
                </a:cxn>
                <a:cxn ang="0">
                  <a:pos x="207" y="5"/>
                </a:cxn>
                <a:cxn ang="0">
                  <a:pos x="231" y="4"/>
                </a:cxn>
                <a:cxn ang="0">
                  <a:pos x="258" y="2"/>
                </a:cxn>
                <a:cxn ang="0">
                  <a:pos x="287" y="2"/>
                </a:cxn>
                <a:cxn ang="0">
                  <a:pos x="317" y="0"/>
                </a:cxn>
                <a:cxn ang="0">
                  <a:pos x="349" y="0"/>
                </a:cxn>
                <a:cxn ang="0">
                  <a:pos x="381" y="2"/>
                </a:cxn>
                <a:cxn ang="0">
                  <a:pos x="411" y="2"/>
                </a:cxn>
                <a:cxn ang="0">
                  <a:pos x="443" y="3"/>
                </a:cxn>
                <a:cxn ang="0">
                  <a:pos x="470" y="5"/>
                </a:cxn>
                <a:cxn ang="0">
                  <a:pos x="505" y="8"/>
                </a:cxn>
                <a:cxn ang="0">
                  <a:pos x="540" y="12"/>
                </a:cxn>
                <a:cxn ang="0">
                  <a:pos x="572" y="17"/>
                </a:cxn>
                <a:cxn ang="0">
                  <a:pos x="599" y="23"/>
                </a:cxn>
                <a:cxn ang="0">
                  <a:pos x="626" y="29"/>
                </a:cxn>
                <a:cxn ang="0">
                  <a:pos x="651" y="36"/>
                </a:cxn>
                <a:cxn ang="0">
                  <a:pos x="675" y="42"/>
                </a:cxn>
                <a:cxn ang="0">
                  <a:pos x="700" y="50"/>
                </a:cxn>
                <a:cxn ang="0">
                  <a:pos x="728" y="56"/>
                </a:cxn>
                <a:cxn ang="0">
                  <a:pos x="759" y="64"/>
                </a:cxn>
              </a:cxnLst>
              <a:rect l="0" t="0" r="r" b="b"/>
              <a:pathLst>
                <a:path w="759" h="64">
                  <a:moveTo>
                    <a:pt x="0" y="64"/>
                  </a:moveTo>
                  <a:lnTo>
                    <a:pt x="0" y="62"/>
                  </a:lnTo>
                  <a:lnTo>
                    <a:pt x="1" y="61"/>
                  </a:lnTo>
                  <a:lnTo>
                    <a:pt x="3" y="61"/>
                  </a:lnTo>
                  <a:lnTo>
                    <a:pt x="3" y="60"/>
                  </a:lnTo>
                  <a:lnTo>
                    <a:pt x="4" y="59"/>
                  </a:lnTo>
                  <a:lnTo>
                    <a:pt x="5" y="59"/>
                  </a:lnTo>
                  <a:lnTo>
                    <a:pt x="6" y="57"/>
                  </a:lnTo>
                  <a:lnTo>
                    <a:pt x="6" y="56"/>
                  </a:lnTo>
                  <a:lnTo>
                    <a:pt x="8" y="55"/>
                  </a:lnTo>
                  <a:lnTo>
                    <a:pt x="9" y="55"/>
                  </a:lnTo>
                  <a:lnTo>
                    <a:pt x="10" y="53"/>
                  </a:lnTo>
                  <a:lnTo>
                    <a:pt x="14" y="51"/>
                  </a:lnTo>
                  <a:lnTo>
                    <a:pt x="18" y="48"/>
                  </a:lnTo>
                  <a:lnTo>
                    <a:pt x="23" y="46"/>
                  </a:lnTo>
                  <a:lnTo>
                    <a:pt x="27" y="45"/>
                  </a:lnTo>
                  <a:lnTo>
                    <a:pt x="30" y="42"/>
                  </a:lnTo>
                  <a:lnTo>
                    <a:pt x="34" y="41"/>
                  </a:lnTo>
                  <a:lnTo>
                    <a:pt x="39" y="40"/>
                  </a:lnTo>
                  <a:lnTo>
                    <a:pt x="43" y="38"/>
                  </a:lnTo>
                  <a:lnTo>
                    <a:pt x="47" y="37"/>
                  </a:lnTo>
                  <a:lnTo>
                    <a:pt x="51" y="37"/>
                  </a:lnTo>
                  <a:lnTo>
                    <a:pt x="56" y="36"/>
                  </a:lnTo>
                  <a:lnTo>
                    <a:pt x="67" y="33"/>
                  </a:lnTo>
                  <a:lnTo>
                    <a:pt x="77" y="31"/>
                  </a:lnTo>
                  <a:lnTo>
                    <a:pt x="87" y="28"/>
                  </a:lnTo>
                  <a:lnTo>
                    <a:pt x="97" y="26"/>
                  </a:lnTo>
                  <a:lnTo>
                    <a:pt x="105" y="23"/>
                  </a:lnTo>
                  <a:lnTo>
                    <a:pt x="114" y="22"/>
                  </a:lnTo>
                  <a:lnTo>
                    <a:pt x="121" y="19"/>
                  </a:lnTo>
                  <a:lnTo>
                    <a:pt x="129" y="18"/>
                  </a:lnTo>
                  <a:lnTo>
                    <a:pt x="137" y="17"/>
                  </a:lnTo>
                  <a:lnTo>
                    <a:pt x="143" y="14"/>
                  </a:lnTo>
                  <a:lnTo>
                    <a:pt x="151" y="13"/>
                  </a:lnTo>
                  <a:lnTo>
                    <a:pt x="157" y="12"/>
                  </a:lnTo>
                  <a:lnTo>
                    <a:pt x="163" y="10"/>
                  </a:lnTo>
                  <a:lnTo>
                    <a:pt x="171" y="9"/>
                  </a:lnTo>
                  <a:lnTo>
                    <a:pt x="177" y="9"/>
                  </a:lnTo>
                  <a:lnTo>
                    <a:pt x="185" y="8"/>
                  </a:lnTo>
                  <a:lnTo>
                    <a:pt x="192" y="7"/>
                  </a:lnTo>
                  <a:lnTo>
                    <a:pt x="200" y="5"/>
                  </a:lnTo>
                  <a:lnTo>
                    <a:pt x="207" y="5"/>
                  </a:lnTo>
                  <a:lnTo>
                    <a:pt x="219" y="4"/>
                  </a:lnTo>
                  <a:lnTo>
                    <a:pt x="231" y="4"/>
                  </a:lnTo>
                  <a:lnTo>
                    <a:pt x="244" y="3"/>
                  </a:lnTo>
                  <a:lnTo>
                    <a:pt x="258" y="2"/>
                  </a:lnTo>
                  <a:lnTo>
                    <a:pt x="272" y="2"/>
                  </a:lnTo>
                  <a:lnTo>
                    <a:pt x="287" y="2"/>
                  </a:lnTo>
                  <a:lnTo>
                    <a:pt x="302" y="2"/>
                  </a:lnTo>
                  <a:lnTo>
                    <a:pt x="317" y="0"/>
                  </a:lnTo>
                  <a:lnTo>
                    <a:pt x="333" y="0"/>
                  </a:lnTo>
                  <a:lnTo>
                    <a:pt x="349" y="0"/>
                  </a:lnTo>
                  <a:lnTo>
                    <a:pt x="364" y="0"/>
                  </a:lnTo>
                  <a:lnTo>
                    <a:pt x="381" y="2"/>
                  </a:lnTo>
                  <a:lnTo>
                    <a:pt x="396" y="2"/>
                  </a:lnTo>
                  <a:lnTo>
                    <a:pt x="411" y="2"/>
                  </a:lnTo>
                  <a:lnTo>
                    <a:pt x="427" y="3"/>
                  </a:lnTo>
                  <a:lnTo>
                    <a:pt x="443" y="3"/>
                  </a:lnTo>
                  <a:lnTo>
                    <a:pt x="456" y="4"/>
                  </a:lnTo>
                  <a:lnTo>
                    <a:pt x="470" y="5"/>
                  </a:lnTo>
                  <a:lnTo>
                    <a:pt x="484" y="5"/>
                  </a:lnTo>
                  <a:lnTo>
                    <a:pt x="505" y="8"/>
                  </a:lnTo>
                  <a:lnTo>
                    <a:pt x="522" y="9"/>
                  </a:lnTo>
                  <a:lnTo>
                    <a:pt x="540" y="12"/>
                  </a:lnTo>
                  <a:lnTo>
                    <a:pt x="556" y="14"/>
                  </a:lnTo>
                  <a:lnTo>
                    <a:pt x="572" y="17"/>
                  </a:lnTo>
                  <a:lnTo>
                    <a:pt x="585" y="19"/>
                  </a:lnTo>
                  <a:lnTo>
                    <a:pt x="599" y="23"/>
                  </a:lnTo>
                  <a:lnTo>
                    <a:pt x="612" y="26"/>
                  </a:lnTo>
                  <a:lnTo>
                    <a:pt x="626" y="29"/>
                  </a:lnTo>
                  <a:lnTo>
                    <a:pt x="639" y="32"/>
                  </a:lnTo>
                  <a:lnTo>
                    <a:pt x="651" y="36"/>
                  </a:lnTo>
                  <a:lnTo>
                    <a:pt x="663" y="40"/>
                  </a:lnTo>
                  <a:lnTo>
                    <a:pt x="675" y="42"/>
                  </a:lnTo>
                  <a:lnTo>
                    <a:pt x="688" y="46"/>
                  </a:lnTo>
                  <a:lnTo>
                    <a:pt x="700" y="50"/>
                  </a:lnTo>
                  <a:lnTo>
                    <a:pt x="714" y="53"/>
                  </a:lnTo>
                  <a:lnTo>
                    <a:pt x="728" y="56"/>
                  </a:lnTo>
                  <a:lnTo>
                    <a:pt x="743" y="60"/>
                  </a:lnTo>
                  <a:lnTo>
                    <a:pt x="759" y="64"/>
                  </a:lnTo>
                </a:path>
              </a:pathLst>
            </a:custGeom>
            <a:noFill/>
            <a:ln w="17463">
              <a:solidFill>
                <a:srgbClr val="00FF00"/>
              </a:solidFill>
              <a:prstDash val="solid"/>
              <a:round/>
              <a:headEnd/>
              <a:tailEnd/>
            </a:ln>
          </p:spPr>
          <p:txBody>
            <a:bodyPr/>
            <a:lstStyle/>
            <a:p>
              <a:endParaRPr lang="en-US"/>
            </a:p>
          </p:txBody>
        </p:sp>
        <p:sp>
          <p:nvSpPr>
            <p:cNvPr id="276490" name="Freeform 10"/>
            <p:cNvSpPr>
              <a:spLocks/>
            </p:cNvSpPr>
            <p:nvPr/>
          </p:nvSpPr>
          <p:spPr bwMode="auto">
            <a:xfrm>
              <a:off x="2168" y="2668"/>
              <a:ext cx="906" cy="116"/>
            </a:xfrm>
            <a:custGeom>
              <a:avLst/>
              <a:gdLst/>
              <a:ahLst/>
              <a:cxnLst>
                <a:cxn ang="0">
                  <a:pos x="0" y="0"/>
                </a:cxn>
                <a:cxn ang="0">
                  <a:pos x="2" y="3"/>
                </a:cxn>
                <a:cxn ang="0">
                  <a:pos x="2" y="5"/>
                </a:cxn>
                <a:cxn ang="0">
                  <a:pos x="3" y="7"/>
                </a:cxn>
                <a:cxn ang="0">
                  <a:pos x="4" y="9"/>
                </a:cxn>
                <a:cxn ang="0">
                  <a:pos x="5" y="10"/>
                </a:cxn>
                <a:cxn ang="0">
                  <a:pos x="8" y="12"/>
                </a:cxn>
                <a:cxn ang="0">
                  <a:pos x="9" y="13"/>
                </a:cxn>
                <a:cxn ang="0">
                  <a:pos x="10" y="14"/>
                </a:cxn>
                <a:cxn ang="0">
                  <a:pos x="13" y="16"/>
                </a:cxn>
                <a:cxn ang="0">
                  <a:pos x="14" y="17"/>
                </a:cxn>
                <a:cxn ang="0">
                  <a:pos x="17" y="18"/>
                </a:cxn>
                <a:cxn ang="0">
                  <a:pos x="19" y="19"/>
                </a:cxn>
                <a:cxn ang="0">
                  <a:pos x="43" y="31"/>
                </a:cxn>
                <a:cxn ang="0">
                  <a:pos x="69" y="42"/>
                </a:cxn>
                <a:cxn ang="0">
                  <a:pos x="94" y="52"/>
                </a:cxn>
                <a:cxn ang="0">
                  <a:pos x="118" y="62"/>
                </a:cxn>
                <a:cxn ang="0">
                  <a:pos x="143" y="71"/>
                </a:cxn>
                <a:cxn ang="0">
                  <a:pos x="167" y="79"/>
                </a:cxn>
                <a:cxn ang="0">
                  <a:pos x="191" y="85"/>
                </a:cxn>
                <a:cxn ang="0">
                  <a:pos x="215" y="91"/>
                </a:cxn>
                <a:cxn ang="0">
                  <a:pos x="239" y="98"/>
                </a:cxn>
                <a:cxn ang="0">
                  <a:pos x="263" y="102"/>
                </a:cxn>
                <a:cxn ang="0">
                  <a:pos x="289" y="105"/>
                </a:cxn>
                <a:cxn ang="0">
                  <a:pos x="316" y="109"/>
                </a:cxn>
                <a:cxn ang="0">
                  <a:pos x="344" y="112"/>
                </a:cxn>
                <a:cxn ang="0">
                  <a:pos x="372" y="114"/>
                </a:cxn>
                <a:cxn ang="0">
                  <a:pos x="400" y="116"/>
                </a:cxn>
                <a:cxn ang="0">
                  <a:pos x="428" y="116"/>
                </a:cxn>
                <a:cxn ang="0">
                  <a:pos x="455" y="116"/>
                </a:cxn>
                <a:cxn ang="0">
                  <a:pos x="483" y="116"/>
                </a:cxn>
                <a:cxn ang="0">
                  <a:pos x="512" y="114"/>
                </a:cxn>
                <a:cxn ang="0">
                  <a:pos x="540" y="113"/>
                </a:cxn>
                <a:cxn ang="0">
                  <a:pos x="569" y="112"/>
                </a:cxn>
                <a:cxn ang="0">
                  <a:pos x="597" y="110"/>
                </a:cxn>
                <a:cxn ang="0">
                  <a:pos x="616" y="109"/>
                </a:cxn>
                <a:cxn ang="0">
                  <a:pos x="635" y="108"/>
                </a:cxn>
                <a:cxn ang="0">
                  <a:pos x="654" y="107"/>
                </a:cxn>
                <a:cxn ang="0">
                  <a:pos x="673" y="105"/>
                </a:cxn>
                <a:cxn ang="0">
                  <a:pos x="692" y="103"/>
                </a:cxn>
                <a:cxn ang="0">
                  <a:pos x="712" y="100"/>
                </a:cxn>
                <a:cxn ang="0">
                  <a:pos x="732" y="98"/>
                </a:cxn>
                <a:cxn ang="0">
                  <a:pos x="751" y="94"/>
                </a:cxn>
                <a:cxn ang="0">
                  <a:pos x="772" y="90"/>
                </a:cxn>
                <a:cxn ang="0">
                  <a:pos x="793" y="85"/>
                </a:cxn>
                <a:cxn ang="0">
                  <a:pos x="813" y="79"/>
                </a:cxn>
                <a:cxn ang="0">
                  <a:pos x="826" y="75"/>
                </a:cxn>
                <a:cxn ang="0">
                  <a:pos x="837" y="71"/>
                </a:cxn>
                <a:cxn ang="0">
                  <a:pos x="849" y="67"/>
                </a:cxn>
                <a:cxn ang="0">
                  <a:pos x="859" y="64"/>
                </a:cxn>
                <a:cxn ang="0">
                  <a:pos x="869" y="59"/>
                </a:cxn>
                <a:cxn ang="0">
                  <a:pos x="879" y="53"/>
                </a:cxn>
                <a:cxn ang="0">
                  <a:pos x="887" y="48"/>
                </a:cxn>
                <a:cxn ang="0">
                  <a:pos x="894" y="43"/>
                </a:cxn>
                <a:cxn ang="0">
                  <a:pos x="899" y="37"/>
                </a:cxn>
                <a:cxn ang="0">
                  <a:pos x="903" y="32"/>
                </a:cxn>
                <a:cxn ang="0">
                  <a:pos x="906" y="26"/>
                </a:cxn>
                <a:cxn ang="0">
                  <a:pos x="906" y="19"/>
                </a:cxn>
                <a:cxn ang="0">
                  <a:pos x="903" y="13"/>
                </a:cxn>
                <a:cxn ang="0">
                  <a:pos x="898" y="7"/>
                </a:cxn>
                <a:cxn ang="0">
                  <a:pos x="890" y="0"/>
                </a:cxn>
              </a:cxnLst>
              <a:rect l="0" t="0" r="r" b="b"/>
              <a:pathLst>
                <a:path w="906" h="116">
                  <a:moveTo>
                    <a:pt x="0" y="0"/>
                  </a:moveTo>
                  <a:lnTo>
                    <a:pt x="2" y="3"/>
                  </a:lnTo>
                  <a:lnTo>
                    <a:pt x="2" y="5"/>
                  </a:lnTo>
                  <a:lnTo>
                    <a:pt x="3" y="7"/>
                  </a:lnTo>
                  <a:lnTo>
                    <a:pt x="4" y="9"/>
                  </a:lnTo>
                  <a:lnTo>
                    <a:pt x="5" y="10"/>
                  </a:lnTo>
                  <a:lnTo>
                    <a:pt x="8" y="12"/>
                  </a:lnTo>
                  <a:lnTo>
                    <a:pt x="9" y="13"/>
                  </a:lnTo>
                  <a:lnTo>
                    <a:pt x="10" y="14"/>
                  </a:lnTo>
                  <a:lnTo>
                    <a:pt x="13" y="16"/>
                  </a:lnTo>
                  <a:lnTo>
                    <a:pt x="14" y="17"/>
                  </a:lnTo>
                  <a:lnTo>
                    <a:pt x="17" y="18"/>
                  </a:lnTo>
                  <a:lnTo>
                    <a:pt x="19" y="19"/>
                  </a:lnTo>
                  <a:lnTo>
                    <a:pt x="43" y="31"/>
                  </a:lnTo>
                  <a:lnTo>
                    <a:pt x="69" y="42"/>
                  </a:lnTo>
                  <a:lnTo>
                    <a:pt x="94" y="52"/>
                  </a:lnTo>
                  <a:lnTo>
                    <a:pt x="118" y="62"/>
                  </a:lnTo>
                  <a:lnTo>
                    <a:pt x="143" y="71"/>
                  </a:lnTo>
                  <a:lnTo>
                    <a:pt x="167" y="79"/>
                  </a:lnTo>
                  <a:lnTo>
                    <a:pt x="191" y="85"/>
                  </a:lnTo>
                  <a:lnTo>
                    <a:pt x="215" y="91"/>
                  </a:lnTo>
                  <a:lnTo>
                    <a:pt x="239" y="98"/>
                  </a:lnTo>
                  <a:lnTo>
                    <a:pt x="263" y="102"/>
                  </a:lnTo>
                  <a:lnTo>
                    <a:pt x="289" y="105"/>
                  </a:lnTo>
                  <a:lnTo>
                    <a:pt x="316" y="109"/>
                  </a:lnTo>
                  <a:lnTo>
                    <a:pt x="344" y="112"/>
                  </a:lnTo>
                  <a:lnTo>
                    <a:pt x="372" y="114"/>
                  </a:lnTo>
                  <a:lnTo>
                    <a:pt x="400" y="116"/>
                  </a:lnTo>
                  <a:lnTo>
                    <a:pt x="428" y="116"/>
                  </a:lnTo>
                  <a:lnTo>
                    <a:pt x="455" y="116"/>
                  </a:lnTo>
                  <a:lnTo>
                    <a:pt x="483" y="116"/>
                  </a:lnTo>
                  <a:lnTo>
                    <a:pt x="512" y="114"/>
                  </a:lnTo>
                  <a:lnTo>
                    <a:pt x="540" y="113"/>
                  </a:lnTo>
                  <a:lnTo>
                    <a:pt x="569" y="112"/>
                  </a:lnTo>
                  <a:lnTo>
                    <a:pt x="597" y="110"/>
                  </a:lnTo>
                  <a:lnTo>
                    <a:pt x="616" y="109"/>
                  </a:lnTo>
                  <a:lnTo>
                    <a:pt x="635" y="108"/>
                  </a:lnTo>
                  <a:lnTo>
                    <a:pt x="654" y="107"/>
                  </a:lnTo>
                  <a:lnTo>
                    <a:pt x="673" y="105"/>
                  </a:lnTo>
                  <a:lnTo>
                    <a:pt x="692" y="103"/>
                  </a:lnTo>
                  <a:lnTo>
                    <a:pt x="712" y="100"/>
                  </a:lnTo>
                  <a:lnTo>
                    <a:pt x="732" y="98"/>
                  </a:lnTo>
                  <a:lnTo>
                    <a:pt x="751" y="94"/>
                  </a:lnTo>
                  <a:lnTo>
                    <a:pt x="772" y="90"/>
                  </a:lnTo>
                  <a:lnTo>
                    <a:pt x="793" y="85"/>
                  </a:lnTo>
                  <a:lnTo>
                    <a:pt x="813" y="79"/>
                  </a:lnTo>
                  <a:lnTo>
                    <a:pt x="826" y="75"/>
                  </a:lnTo>
                  <a:lnTo>
                    <a:pt x="837" y="71"/>
                  </a:lnTo>
                  <a:lnTo>
                    <a:pt x="849" y="67"/>
                  </a:lnTo>
                  <a:lnTo>
                    <a:pt x="859" y="64"/>
                  </a:lnTo>
                  <a:lnTo>
                    <a:pt x="869" y="59"/>
                  </a:lnTo>
                  <a:lnTo>
                    <a:pt x="879" y="53"/>
                  </a:lnTo>
                  <a:lnTo>
                    <a:pt x="887" y="48"/>
                  </a:lnTo>
                  <a:lnTo>
                    <a:pt x="894" y="43"/>
                  </a:lnTo>
                  <a:lnTo>
                    <a:pt x="899" y="37"/>
                  </a:lnTo>
                  <a:lnTo>
                    <a:pt x="903" y="32"/>
                  </a:lnTo>
                  <a:lnTo>
                    <a:pt x="906" y="26"/>
                  </a:lnTo>
                  <a:lnTo>
                    <a:pt x="906" y="19"/>
                  </a:lnTo>
                  <a:lnTo>
                    <a:pt x="903" y="13"/>
                  </a:lnTo>
                  <a:lnTo>
                    <a:pt x="898" y="7"/>
                  </a:lnTo>
                  <a:lnTo>
                    <a:pt x="890" y="0"/>
                  </a:lnTo>
                </a:path>
              </a:pathLst>
            </a:custGeom>
            <a:noFill/>
            <a:ln w="17463">
              <a:solidFill>
                <a:srgbClr val="00FF00"/>
              </a:solidFill>
              <a:prstDash val="solid"/>
              <a:round/>
              <a:headEnd/>
              <a:tailEnd/>
            </a:ln>
          </p:spPr>
          <p:txBody>
            <a:bodyPr/>
            <a:lstStyle/>
            <a:p>
              <a:endParaRPr lang="en-US"/>
            </a:p>
          </p:txBody>
        </p:sp>
        <p:sp>
          <p:nvSpPr>
            <p:cNvPr id="276491" name="Freeform 11"/>
            <p:cNvSpPr>
              <a:spLocks/>
            </p:cNvSpPr>
            <p:nvPr/>
          </p:nvSpPr>
          <p:spPr bwMode="auto">
            <a:xfrm>
              <a:off x="2168" y="2424"/>
              <a:ext cx="913" cy="115"/>
            </a:xfrm>
            <a:custGeom>
              <a:avLst/>
              <a:gdLst/>
              <a:ahLst/>
              <a:cxnLst>
                <a:cxn ang="0">
                  <a:pos x="2" y="111"/>
                </a:cxn>
                <a:cxn ang="0">
                  <a:pos x="4" y="110"/>
                </a:cxn>
                <a:cxn ang="0">
                  <a:pos x="5" y="108"/>
                </a:cxn>
                <a:cxn ang="0">
                  <a:pos x="5" y="105"/>
                </a:cxn>
                <a:cxn ang="0">
                  <a:pos x="7" y="103"/>
                </a:cxn>
                <a:cxn ang="0">
                  <a:pos x="7" y="100"/>
                </a:cxn>
                <a:cxn ang="0">
                  <a:pos x="5" y="96"/>
                </a:cxn>
                <a:cxn ang="0">
                  <a:pos x="5" y="94"/>
                </a:cxn>
                <a:cxn ang="0">
                  <a:pos x="5" y="91"/>
                </a:cxn>
                <a:cxn ang="0">
                  <a:pos x="8" y="66"/>
                </a:cxn>
                <a:cxn ang="0">
                  <a:pos x="21" y="47"/>
                </a:cxn>
                <a:cxn ang="0">
                  <a:pos x="43" y="33"/>
                </a:cxn>
                <a:cxn ang="0">
                  <a:pos x="71" y="23"/>
                </a:cxn>
                <a:cxn ang="0">
                  <a:pos x="104" y="15"/>
                </a:cxn>
                <a:cxn ang="0">
                  <a:pos x="141" y="11"/>
                </a:cxn>
                <a:cxn ang="0">
                  <a:pos x="177" y="8"/>
                </a:cxn>
                <a:cxn ang="0">
                  <a:pos x="213" y="6"/>
                </a:cxn>
                <a:cxn ang="0">
                  <a:pos x="247" y="5"/>
                </a:cxn>
                <a:cxn ang="0">
                  <a:pos x="276" y="4"/>
                </a:cxn>
                <a:cxn ang="0">
                  <a:pos x="304" y="3"/>
                </a:cxn>
                <a:cxn ang="0">
                  <a:pos x="329" y="1"/>
                </a:cxn>
                <a:cxn ang="0">
                  <a:pos x="354" y="0"/>
                </a:cxn>
                <a:cxn ang="0">
                  <a:pos x="395" y="0"/>
                </a:cxn>
                <a:cxn ang="0">
                  <a:pos x="452" y="0"/>
                </a:cxn>
                <a:cxn ang="0">
                  <a:pos x="509" y="3"/>
                </a:cxn>
                <a:cxn ang="0">
                  <a:pos x="567" y="6"/>
                </a:cxn>
                <a:cxn ang="0">
                  <a:pos x="624" y="10"/>
                </a:cxn>
                <a:cxn ang="0">
                  <a:pos x="682" y="14"/>
                </a:cxn>
                <a:cxn ang="0">
                  <a:pos x="744" y="22"/>
                </a:cxn>
                <a:cxn ang="0">
                  <a:pos x="789" y="29"/>
                </a:cxn>
                <a:cxn ang="0">
                  <a:pos x="816" y="33"/>
                </a:cxn>
                <a:cxn ang="0">
                  <a:pos x="842" y="39"/>
                </a:cxn>
                <a:cxn ang="0">
                  <a:pos x="866" y="47"/>
                </a:cxn>
                <a:cxn ang="0">
                  <a:pos x="887" y="56"/>
                </a:cxn>
                <a:cxn ang="0">
                  <a:pos x="902" y="66"/>
                </a:cxn>
                <a:cxn ang="0">
                  <a:pos x="912" y="79"/>
                </a:cxn>
                <a:cxn ang="0">
                  <a:pos x="913" y="92"/>
                </a:cxn>
                <a:cxn ang="0">
                  <a:pos x="911" y="103"/>
                </a:cxn>
                <a:cxn ang="0">
                  <a:pos x="909" y="105"/>
                </a:cxn>
                <a:cxn ang="0">
                  <a:pos x="908" y="108"/>
                </a:cxn>
                <a:cxn ang="0">
                  <a:pos x="906" y="110"/>
                </a:cxn>
                <a:cxn ang="0">
                  <a:pos x="904" y="113"/>
                </a:cxn>
                <a:cxn ang="0">
                  <a:pos x="902" y="114"/>
                </a:cxn>
                <a:cxn ang="0">
                  <a:pos x="899" y="115"/>
                </a:cxn>
                <a:cxn ang="0">
                  <a:pos x="897" y="115"/>
                </a:cxn>
              </a:cxnLst>
              <a:rect l="0" t="0" r="r" b="b"/>
              <a:pathLst>
                <a:path w="913" h="115">
                  <a:moveTo>
                    <a:pt x="0" y="113"/>
                  </a:moveTo>
                  <a:lnTo>
                    <a:pt x="2" y="111"/>
                  </a:lnTo>
                  <a:lnTo>
                    <a:pt x="3" y="111"/>
                  </a:lnTo>
                  <a:lnTo>
                    <a:pt x="4" y="110"/>
                  </a:lnTo>
                  <a:lnTo>
                    <a:pt x="4" y="109"/>
                  </a:lnTo>
                  <a:lnTo>
                    <a:pt x="5" y="108"/>
                  </a:lnTo>
                  <a:lnTo>
                    <a:pt x="5" y="106"/>
                  </a:lnTo>
                  <a:lnTo>
                    <a:pt x="5" y="105"/>
                  </a:lnTo>
                  <a:lnTo>
                    <a:pt x="7" y="104"/>
                  </a:lnTo>
                  <a:lnTo>
                    <a:pt x="7" y="103"/>
                  </a:lnTo>
                  <a:lnTo>
                    <a:pt x="7" y="101"/>
                  </a:lnTo>
                  <a:lnTo>
                    <a:pt x="7" y="100"/>
                  </a:lnTo>
                  <a:lnTo>
                    <a:pt x="7" y="97"/>
                  </a:lnTo>
                  <a:lnTo>
                    <a:pt x="5" y="96"/>
                  </a:lnTo>
                  <a:lnTo>
                    <a:pt x="5" y="95"/>
                  </a:lnTo>
                  <a:lnTo>
                    <a:pt x="5" y="94"/>
                  </a:lnTo>
                  <a:lnTo>
                    <a:pt x="5" y="92"/>
                  </a:lnTo>
                  <a:lnTo>
                    <a:pt x="5" y="91"/>
                  </a:lnTo>
                  <a:lnTo>
                    <a:pt x="5" y="77"/>
                  </a:lnTo>
                  <a:lnTo>
                    <a:pt x="8" y="66"/>
                  </a:lnTo>
                  <a:lnTo>
                    <a:pt x="13" y="56"/>
                  </a:lnTo>
                  <a:lnTo>
                    <a:pt x="21" y="47"/>
                  </a:lnTo>
                  <a:lnTo>
                    <a:pt x="31" y="39"/>
                  </a:lnTo>
                  <a:lnTo>
                    <a:pt x="43" y="33"/>
                  </a:lnTo>
                  <a:lnTo>
                    <a:pt x="56" y="27"/>
                  </a:lnTo>
                  <a:lnTo>
                    <a:pt x="71" y="23"/>
                  </a:lnTo>
                  <a:lnTo>
                    <a:pt x="88" y="19"/>
                  </a:lnTo>
                  <a:lnTo>
                    <a:pt x="104" y="15"/>
                  </a:lnTo>
                  <a:lnTo>
                    <a:pt x="122" y="13"/>
                  </a:lnTo>
                  <a:lnTo>
                    <a:pt x="141" y="11"/>
                  </a:lnTo>
                  <a:lnTo>
                    <a:pt x="158" y="9"/>
                  </a:lnTo>
                  <a:lnTo>
                    <a:pt x="177" y="8"/>
                  </a:lnTo>
                  <a:lnTo>
                    <a:pt x="195" y="8"/>
                  </a:lnTo>
                  <a:lnTo>
                    <a:pt x="213" y="6"/>
                  </a:lnTo>
                  <a:lnTo>
                    <a:pt x="230" y="6"/>
                  </a:lnTo>
                  <a:lnTo>
                    <a:pt x="247" y="5"/>
                  </a:lnTo>
                  <a:lnTo>
                    <a:pt x="262" y="4"/>
                  </a:lnTo>
                  <a:lnTo>
                    <a:pt x="276" y="4"/>
                  </a:lnTo>
                  <a:lnTo>
                    <a:pt x="290" y="3"/>
                  </a:lnTo>
                  <a:lnTo>
                    <a:pt x="304" y="3"/>
                  </a:lnTo>
                  <a:lnTo>
                    <a:pt x="316" y="1"/>
                  </a:lnTo>
                  <a:lnTo>
                    <a:pt x="329" y="1"/>
                  </a:lnTo>
                  <a:lnTo>
                    <a:pt x="342" y="0"/>
                  </a:lnTo>
                  <a:lnTo>
                    <a:pt x="354" y="0"/>
                  </a:lnTo>
                  <a:lnTo>
                    <a:pt x="367" y="0"/>
                  </a:lnTo>
                  <a:lnTo>
                    <a:pt x="395" y="0"/>
                  </a:lnTo>
                  <a:lnTo>
                    <a:pt x="423" y="0"/>
                  </a:lnTo>
                  <a:lnTo>
                    <a:pt x="452" y="0"/>
                  </a:lnTo>
                  <a:lnTo>
                    <a:pt x="480" y="1"/>
                  </a:lnTo>
                  <a:lnTo>
                    <a:pt x="509" y="3"/>
                  </a:lnTo>
                  <a:lnTo>
                    <a:pt x="538" y="4"/>
                  </a:lnTo>
                  <a:lnTo>
                    <a:pt x="567" y="6"/>
                  </a:lnTo>
                  <a:lnTo>
                    <a:pt x="596" y="8"/>
                  </a:lnTo>
                  <a:lnTo>
                    <a:pt x="624" y="10"/>
                  </a:lnTo>
                  <a:lnTo>
                    <a:pt x="653" y="11"/>
                  </a:lnTo>
                  <a:lnTo>
                    <a:pt x="682" y="14"/>
                  </a:lnTo>
                  <a:lnTo>
                    <a:pt x="712" y="18"/>
                  </a:lnTo>
                  <a:lnTo>
                    <a:pt x="744" y="22"/>
                  </a:lnTo>
                  <a:lnTo>
                    <a:pt x="777" y="27"/>
                  </a:lnTo>
                  <a:lnTo>
                    <a:pt x="789" y="29"/>
                  </a:lnTo>
                  <a:lnTo>
                    <a:pt x="803" y="30"/>
                  </a:lnTo>
                  <a:lnTo>
                    <a:pt x="816" y="33"/>
                  </a:lnTo>
                  <a:lnTo>
                    <a:pt x="830" y="37"/>
                  </a:lnTo>
                  <a:lnTo>
                    <a:pt x="842" y="39"/>
                  </a:lnTo>
                  <a:lnTo>
                    <a:pt x="855" y="43"/>
                  </a:lnTo>
                  <a:lnTo>
                    <a:pt x="866" y="47"/>
                  </a:lnTo>
                  <a:lnTo>
                    <a:pt x="876" y="51"/>
                  </a:lnTo>
                  <a:lnTo>
                    <a:pt x="887" y="56"/>
                  </a:lnTo>
                  <a:lnTo>
                    <a:pt x="895" y="61"/>
                  </a:lnTo>
                  <a:lnTo>
                    <a:pt x="902" y="66"/>
                  </a:lnTo>
                  <a:lnTo>
                    <a:pt x="907" y="72"/>
                  </a:lnTo>
                  <a:lnTo>
                    <a:pt x="912" y="79"/>
                  </a:lnTo>
                  <a:lnTo>
                    <a:pt x="913" y="85"/>
                  </a:lnTo>
                  <a:lnTo>
                    <a:pt x="913" y="92"/>
                  </a:lnTo>
                  <a:lnTo>
                    <a:pt x="911" y="101"/>
                  </a:lnTo>
                  <a:lnTo>
                    <a:pt x="911" y="103"/>
                  </a:lnTo>
                  <a:lnTo>
                    <a:pt x="909" y="104"/>
                  </a:lnTo>
                  <a:lnTo>
                    <a:pt x="909" y="105"/>
                  </a:lnTo>
                  <a:lnTo>
                    <a:pt x="908" y="106"/>
                  </a:lnTo>
                  <a:lnTo>
                    <a:pt x="908" y="108"/>
                  </a:lnTo>
                  <a:lnTo>
                    <a:pt x="907" y="109"/>
                  </a:lnTo>
                  <a:lnTo>
                    <a:pt x="906" y="110"/>
                  </a:lnTo>
                  <a:lnTo>
                    <a:pt x="906" y="111"/>
                  </a:lnTo>
                  <a:lnTo>
                    <a:pt x="904" y="113"/>
                  </a:lnTo>
                  <a:lnTo>
                    <a:pt x="903" y="113"/>
                  </a:lnTo>
                  <a:lnTo>
                    <a:pt x="902" y="114"/>
                  </a:lnTo>
                  <a:lnTo>
                    <a:pt x="900" y="115"/>
                  </a:lnTo>
                  <a:lnTo>
                    <a:pt x="899" y="115"/>
                  </a:lnTo>
                  <a:lnTo>
                    <a:pt x="898" y="115"/>
                  </a:lnTo>
                  <a:lnTo>
                    <a:pt x="897" y="115"/>
                  </a:lnTo>
                  <a:lnTo>
                    <a:pt x="895" y="115"/>
                  </a:lnTo>
                </a:path>
              </a:pathLst>
            </a:custGeom>
            <a:noFill/>
            <a:ln w="17463">
              <a:solidFill>
                <a:srgbClr val="00FF00"/>
              </a:solidFill>
              <a:prstDash val="solid"/>
              <a:round/>
              <a:headEnd/>
              <a:tailEnd/>
            </a:ln>
          </p:spPr>
          <p:txBody>
            <a:bodyPr/>
            <a:lstStyle/>
            <a:p>
              <a:endParaRPr lang="en-US"/>
            </a:p>
          </p:txBody>
        </p:sp>
        <p:sp>
          <p:nvSpPr>
            <p:cNvPr id="276492" name="Freeform 12"/>
            <p:cNvSpPr>
              <a:spLocks/>
            </p:cNvSpPr>
            <p:nvPr/>
          </p:nvSpPr>
          <p:spPr bwMode="auto">
            <a:xfrm>
              <a:off x="2319" y="2533"/>
              <a:ext cx="588" cy="30"/>
            </a:xfrm>
            <a:custGeom>
              <a:avLst/>
              <a:gdLst/>
              <a:ahLst/>
              <a:cxnLst>
                <a:cxn ang="0">
                  <a:pos x="0" y="29"/>
                </a:cxn>
                <a:cxn ang="0">
                  <a:pos x="63" y="18"/>
                </a:cxn>
                <a:cxn ang="0">
                  <a:pos x="129" y="9"/>
                </a:cxn>
                <a:cxn ang="0">
                  <a:pos x="196" y="2"/>
                </a:cxn>
                <a:cxn ang="0">
                  <a:pos x="261" y="0"/>
                </a:cxn>
                <a:cxn ang="0">
                  <a:pos x="329" y="0"/>
                </a:cxn>
                <a:cxn ang="0">
                  <a:pos x="396" y="4"/>
                </a:cxn>
                <a:cxn ang="0">
                  <a:pos x="461" y="10"/>
                </a:cxn>
                <a:cxn ang="0">
                  <a:pos x="526" y="19"/>
                </a:cxn>
                <a:cxn ang="0">
                  <a:pos x="588" y="30"/>
                </a:cxn>
              </a:cxnLst>
              <a:rect l="0" t="0" r="r" b="b"/>
              <a:pathLst>
                <a:path w="588" h="30">
                  <a:moveTo>
                    <a:pt x="0" y="29"/>
                  </a:moveTo>
                  <a:lnTo>
                    <a:pt x="63" y="18"/>
                  </a:lnTo>
                  <a:lnTo>
                    <a:pt x="129" y="9"/>
                  </a:lnTo>
                  <a:lnTo>
                    <a:pt x="196" y="2"/>
                  </a:lnTo>
                  <a:lnTo>
                    <a:pt x="261" y="0"/>
                  </a:lnTo>
                  <a:lnTo>
                    <a:pt x="329" y="0"/>
                  </a:lnTo>
                  <a:lnTo>
                    <a:pt x="396" y="4"/>
                  </a:lnTo>
                  <a:lnTo>
                    <a:pt x="461" y="10"/>
                  </a:lnTo>
                  <a:lnTo>
                    <a:pt x="526" y="19"/>
                  </a:lnTo>
                  <a:lnTo>
                    <a:pt x="588" y="30"/>
                  </a:lnTo>
                </a:path>
              </a:pathLst>
            </a:custGeom>
            <a:noFill/>
            <a:ln w="17463">
              <a:solidFill>
                <a:srgbClr val="00FF00"/>
              </a:solidFill>
              <a:prstDash val="solid"/>
              <a:round/>
              <a:headEnd/>
              <a:tailEnd/>
            </a:ln>
          </p:spPr>
          <p:txBody>
            <a:bodyPr/>
            <a:lstStyle/>
            <a:p>
              <a:endParaRPr lang="en-US"/>
            </a:p>
          </p:txBody>
        </p:sp>
        <p:sp>
          <p:nvSpPr>
            <p:cNvPr id="276493" name="Freeform 13"/>
            <p:cNvSpPr>
              <a:spLocks/>
            </p:cNvSpPr>
            <p:nvPr/>
          </p:nvSpPr>
          <p:spPr bwMode="auto">
            <a:xfrm>
              <a:off x="2320" y="2638"/>
              <a:ext cx="585" cy="27"/>
            </a:xfrm>
            <a:custGeom>
              <a:avLst/>
              <a:gdLst/>
              <a:ahLst/>
              <a:cxnLst>
                <a:cxn ang="0">
                  <a:pos x="0" y="0"/>
                </a:cxn>
                <a:cxn ang="0">
                  <a:pos x="30" y="5"/>
                </a:cxn>
                <a:cxn ang="0">
                  <a:pos x="62" y="10"/>
                </a:cxn>
                <a:cxn ang="0">
                  <a:pos x="96" y="15"/>
                </a:cxn>
                <a:cxn ang="0">
                  <a:pos x="133" y="18"/>
                </a:cxn>
                <a:cxn ang="0">
                  <a:pos x="169" y="21"/>
                </a:cxn>
                <a:cxn ang="0">
                  <a:pos x="207" y="24"/>
                </a:cxn>
                <a:cxn ang="0">
                  <a:pos x="245" y="25"/>
                </a:cxn>
                <a:cxn ang="0">
                  <a:pos x="285" y="27"/>
                </a:cxn>
                <a:cxn ang="0">
                  <a:pos x="324" y="27"/>
                </a:cxn>
                <a:cxn ang="0">
                  <a:pos x="362" y="27"/>
                </a:cxn>
                <a:cxn ang="0">
                  <a:pos x="400" y="25"/>
                </a:cxn>
                <a:cxn ang="0">
                  <a:pos x="435" y="24"/>
                </a:cxn>
                <a:cxn ang="0">
                  <a:pos x="470" y="21"/>
                </a:cxn>
                <a:cxn ang="0">
                  <a:pos x="482" y="20"/>
                </a:cxn>
                <a:cxn ang="0">
                  <a:pos x="493" y="19"/>
                </a:cxn>
                <a:cxn ang="0">
                  <a:pos x="503" y="18"/>
                </a:cxn>
                <a:cxn ang="0">
                  <a:pos x="513" y="16"/>
                </a:cxn>
                <a:cxn ang="0">
                  <a:pos x="523" y="15"/>
                </a:cxn>
                <a:cxn ang="0">
                  <a:pos x="534" y="14"/>
                </a:cxn>
                <a:cxn ang="0">
                  <a:pos x="542" y="13"/>
                </a:cxn>
                <a:cxn ang="0">
                  <a:pos x="550" y="11"/>
                </a:cxn>
                <a:cxn ang="0">
                  <a:pos x="559" y="9"/>
                </a:cxn>
                <a:cxn ang="0">
                  <a:pos x="565" y="8"/>
                </a:cxn>
                <a:cxn ang="0">
                  <a:pos x="571" y="6"/>
                </a:cxn>
                <a:cxn ang="0">
                  <a:pos x="577" y="5"/>
                </a:cxn>
                <a:cxn ang="0">
                  <a:pos x="582" y="2"/>
                </a:cxn>
                <a:cxn ang="0">
                  <a:pos x="585" y="1"/>
                </a:cxn>
              </a:cxnLst>
              <a:rect l="0" t="0" r="r" b="b"/>
              <a:pathLst>
                <a:path w="585" h="27">
                  <a:moveTo>
                    <a:pt x="0" y="0"/>
                  </a:moveTo>
                  <a:lnTo>
                    <a:pt x="30" y="5"/>
                  </a:lnTo>
                  <a:lnTo>
                    <a:pt x="62" y="10"/>
                  </a:lnTo>
                  <a:lnTo>
                    <a:pt x="96" y="15"/>
                  </a:lnTo>
                  <a:lnTo>
                    <a:pt x="133" y="18"/>
                  </a:lnTo>
                  <a:lnTo>
                    <a:pt x="169" y="21"/>
                  </a:lnTo>
                  <a:lnTo>
                    <a:pt x="207" y="24"/>
                  </a:lnTo>
                  <a:lnTo>
                    <a:pt x="245" y="25"/>
                  </a:lnTo>
                  <a:lnTo>
                    <a:pt x="285" y="27"/>
                  </a:lnTo>
                  <a:lnTo>
                    <a:pt x="324" y="27"/>
                  </a:lnTo>
                  <a:lnTo>
                    <a:pt x="362" y="27"/>
                  </a:lnTo>
                  <a:lnTo>
                    <a:pt x="400" y="25"/>
                  </a:lnTo>
                  <a:lnTo>
                    <a:pt x="435" y="24"/>
                  </a:lnTo>
                  <a:lnTo>
                    <a:pt x="470" y="21"/>
                  </a:lnTo>
                  <a:lnTo>
                    <a:pt x="482" y="20"/>
                  </a:lnTo>
                  <a:lnTo>
                    <a:pt x="493" y="19"/>
                  </a:lnTo>
                  <a:lnTo>
                    <a:pt x="503" y="18"/>
                  </a:lnTo>
                  <a:lnTo>
                    <a:pt x="513" y="16"/>
                  </a:lnTo>
                  <a:lnTo>
                    <a:pt x="523" y="15"/>
                  </a:lnTo>
                  <a:lnTo>
                    <a:pt x="534" y="14"/>
                  </a:lnTo>
                  <a:lnTo>
                    <a:pt x="542" y="13"/>
                  </a:lnTo>
                  <a:lnTo>
                    <a:pt x="550" y="11"/>
                  </a:lnTo>
                  <a:lnTo>
                    <a:pt x="559" y="9"/>
                  </a:lnTo>
                  <a:lnTo>
                    <a:pt x="565" y="8"/>
                  </a:lnTo>
                  <a:lnTo>
                    <a:pt x="571" y="6"/>
                  </a:lnTo>
                  <a:lnTo>
                    <a:pt x="577" y="5"/>
                  </a:lnTo>
                  <a:lnTo>
                    <a:pt x="582" y="2"/>
                  </a:lnTo>
                  <a:lnTo>
                    <a:pt x="585" y="1"/>
                  </a:lnTo>
                </a:path>
              </a:pathLst>
            </a:custGeom>
            <a:noFill/>
            <a:ln w="17463">
              <a:solidFill>
                <a:srgbClr val="00FF00"/>
              </a:solidFill>
              <a:prstDash val="solid"/>
              <a:round/>
              <a:headEnd/>
              <a:tailEnd/>
            </a:ln>
          </p:spPr>
          <p:txBody>
            <a:bodyPr/>
            <a:lstStyle/>
            <a:p>
              <a:endParaRPr lang="en-US"/>
            </a:p>
          </p:txBody>
        </p:sp>
        <p:sp>
          <p:nvSpPr>
            <p:cNvPr id="276494" name="Freeform 14"/>
            <p:cNvSpPr>
              <a:spLocks/>
            </p:cNvSpPr>
            <p:nvPr/>
          </p:nvSpPr>
          <p:spPr bwMode="auto">
            <a:xfrm>
              <a:off x="785" y="2427"/>
              <a:ext cx="911" cy="112"/>
            </a:xfrm>
            <a:custGeom>
              <a:avLst/>
              <a:gdLst/>
              <a:ahLst/>
              <a:cxnLst>
                <a:cxn ang="0">
                  <a:pos x="6" y="103"/>
                </a:cxn>
                <a:cxn ang="0">
                  <a:pos x="3" y="93"/>
                </a:cxn>
                <a:cxn ang="0">
                  <a:pos x="1" y="86"/>
                </a:cxn>
                <a:cxn ang="0">
                  <a:pos x="0" y="81"/>
                </a:cxn>
                <a:cxn ang="0">
                  <a:pos x="0" y="77"/>
                </a:cxn>
                <a:cxn ang="0">
                  <a:pos x="0" y="73"/>
                </a:cxn>
                <a:cxn ang="0">
                  <a:pos x="1" y="70"/>
                </a:cxn>
                <a:cxn ang="0">
                  <a:pos x="15" y="53"/>
                </a:cxn>
                <a:cxn ang="0">
                  <a:pos x="35" y="39"/>
                </a:cxn>
                <a:cxn ang="0">
                  <a:pos x="60" y="30"/>
                </a:cxn>
                <a:cxn ang="0">
                  <a:pos x="88" y="22"/>
                </a:cxn>
                <a:cxn ang="0">
                  <a:pos x="117" y="17"/>
                </a:cxn>
                <a:cxn ang="0">
                  <a:pos x="146" y="15"/>
                </a:cxn>
                <a:cxn ang="0">
                  <a:pos x="173" y="12"/>
                </a:cxn>
                <a:cxn ang="0">
                  <a:pos x="198" y="10"/>
                </a:cxn>
                <a:cxn ang="0">
                  <a:pos x="221" y="7"/>
                </a:cxn>
                <a:cxn ang="0">
                  <a:pos x="242" y="5"/>
                </a:cxn>
                <a:cxn ang="0">
                  <a:pos x="265" y="3"/>
                </a:cxn>
                <a:cxn ang="0">
                  <a:pos x="288" y="2"/>
                </a:cxn>
                <a:cxn ang="0">
                  <a:pos x="313" y="1"/>
                </a:cxn>
                <a:cxn ang="0">
                  <a:pos x="338" y="0"/>
                </a:cxn>
                <a:cxn ang="0">
                  <a:pos x="364" y="0"/>
                </a:cxn>
                <a:cxn ang="0">
                  <a:pos x="400" y="0"/>
                </a:cxn>
                <a:cxn ang="0">
                  <a:pos x="447" y="1"/>
                </a:cxn>
                <a:cxn ang="0">
                  <a:pos x="491" y="2"/>
                </a:cxn>
                <a:cxn ang="0">
                  <a:pos x="532" y="3"/>
                </a:cxn>
                <a:cxn ang="0">
                  <a:pos x="552" y="5"/>
                </a:cxn>
                <a:cxn ang="0">
                  <a:pos x="558" y="5"/>
                </a:cxn>
                <a:cxn ang="0">
                  <a:pos x="563" y="5"/>
                </a:cxn>
                <a:cxn ang="0">
                  <a:pos x="570" y="5"/>
                </a:cxn>
                <a:cxn ang="0">
                  <a:pos x="576" y="6"/>
                </a:cxn>
                <a:cxn ang="0">
                  <a:pos x="586" y="6"/>
                </a:cxn>
                <a:cxn ang="0">
                  <a:pos x="601" y="6"/>
                </a:cxn>
                <a:cxn ang="0">
                  <a:pos x="619" y="7"/>
                </a:cxn>
                <a:cxn ang="0">
                  <a:pos x="637" y="8"/>
                </a:cxn>
                <a:cxn ang="0">
                  <a:pos x="653" y="10"/>
                </a:cxn>
                <a:cxn ang="0">
                  <a:pos x="678" y="11"/>
                </a:cxn>
                <a:cxn ang="0">
                  <a:pos x="707" y="12"/>
                </a:cxn>
                <a:cxn ang="0">
                  <a:pos x="733" y="15"/>
                </a:cxn>
                <a:cxn ang="0">
                  <a:pos x="756" y="19"/>
                </a:cxn>
                <a:cxn ang="0">
                  <a:pos x="778" y="24"/>
                </a:cxn>
                <a:cxn ang="0">
                  <a:pos x="804" y="29"/>
                </a:cxn>
                <a:cxn ang="0">
                  <a:pos x="817" y="32"/>
                </a:cxn>
                <a:cxn ang="0">
                  <a:pos x="833" y="38"/>
                </a:cxn>
                <a:cxn ang="0">
                  <a:pos x="847" y="43"/>
                </a:cxn>
                <a:cxn ang="0">
                  <a:pos x="860" y="48"/>
                </a:cxn>
                <a:cxn ang="0">
                  <a:pos x="874" y="53"/>
                </a:cxn>
                <a:cxn ang="0">
                  <a:pos x="886" y="59"/>
                </a:cxn>
                <a:cxn ang="0">
                  <a:pos x="896" y="65"/>
                </a:cxn>
                <a:cxn ang="0">
                  <a:pos x="903" y="73"/>
                </a:cxn>
                <a:cxn ang="0">
                  <a:pos x="908" y="82"/>
                </a:cxn>
                <a:cxn ang="0">
                  <a:pos x="911" y="91"/>
                </a:cxn>
                <a:cxn ang="0">
                  <a:pos x="908" y="101"/>
                </a:cxn>
                <a:cxn ang="0">
                  <a:pos x="903" y="112"/>
                </a:cxn>
              </a:cxnLst>
              <a:rect l="0" t="0" r="r" b="b"/>
              <a:pathLst>
                <a:path w="911" h="112">
                  <a:moveTo>
                    <a:pt x="8" y="110"/>
                  </a:moveTo>
                  <a:lnTo>
                    <a:pt x="6" y="103"/>
                  </a:lnTo>
                  <a:lnTo>
                    <a:pt x="5" y="98"/>
                  </a:lnTo>
                  <a:lnTo>
                    <a:pt x="3" y="93"/>
                  </a:lnTo>
                  <a:lnTo>
                    <a:pt x="1" y="89"/>
                  </a:lnTo>
                  <a:lnTo>
                    <a:pt x="1" y="86"/>
                  </a:lnTo>
                  <a:lnTo>
                    <a:pt x="0" y="83"/>
                  </a:lnTo>
                  <a:lnTo>
                    <a:pt x="0" y="81"/>
                  </a:lnTo>
                  <a:lnTo>
                    <a:pt x="0" y="78"/>
                  </a:lnTo>
                  <a:lnTo>
                    <a:pt x="0" y="77"/>
                  </a:lnTo>
                  <a:lnTo>
                    <a:pt x="0" y="74"/>
                  </a:lnTo>
                  <a:lnTo>
                    <a:pt x="0" y="73"/>
                  </a:lnTo>
                  <a:lnTo>
                    <a:pt x="1" y="72"/>
                  </a:lnTo>
                  <a:lnTo>
                    <a:pt x="1" y="70"/>
                  </a:lnTo>
                  <a:lnTo>
                    <a:pt x="7" y="62"/>
                  </a:lnTo>
                  <a:lnTo>
                    <a:pt x="15" y="53"/>
                  </a:lnTo>
                  <a:lnTo>
                    <a:pt x="24" y="45"/>
                  </a:lnTo>
                  <a:lnTo>
                    <a:pt x="35" y="39"/>
                  </a:lnTo>
                  <a:lnTo>
                    <a:pt x="46" y="34"/>
                  </a:lnTo>
                  <a:lnTo>
                    <a:pt x="60" y="30"/>
                  </a:lnTo>
                  <a:lnTo>
                    <a:pt x="74" y="26"/>
                  </a:lnTo>
                  <a:lnTo>
                    <a:pt x="88" y="22"/>
                  </a:lnTo>
                  <a:lnTo>
                    <a:pt x="103" y="20"/>
                  </a:lnTo>
                  <a:lnTo>
                    <a:pt x="117" y="17"/>
                  </a:lnTo>
                  <a:lnTo>
                    <a:pt x="132" y="16"/>
                  </a:lnTo>
                  <a:lnTo>
                    <a:pt x="146" y="15"/>
                  </a:lnTo>
                  <a:lnTo>
                    <a:pt x="160" y="13"/>
                  </a:lnTo>
                  <a:lnTo>
                    <a:pt x="173" y="12"/>
                  </a:lnTo>
                  <a:lnTo>
                    <a:pt x="185" y="11"/>
                  </a:lnTo>
                  <a:lnTo>
                    <a:pt x="198" y="10"/>
                  </a:lnTo>
                  <a:lnTo>
                    <a:pt x="209" y="8"/>
                  </a:lnTo>
                  <a:lnTo>
                    <a:pt x="221" y="7"/>
                  </a:lnTo>
                  <a:lnTo>
                    <a:pt x="231" y="6"/>
                  </a:lnTo>
                  <a:lnTo>
                    <a:pt x="242" y="5"/>
                  </a:lnTo>
                  <a:lnTo>
                    <a:pt x="254" y="3"/>
                  </a:lnTo>
                  <a:lnTo>
                    <a:pt x="265" y="3"/>
                  </a:lnTo>
                  <a:lnTo>
                    <a:pt x="276" y="2"/>
                  </a:lnTo>
                  <a:lnTo>
                    <a:pt x="288" y="2"/>
                  </a:lnTo>
                  <a:lnTo>
                    <a:pt x="300" y="1"/>
                  </a:lnTo>
                  <a:lnTo>
                    <a:pt x="313" y="1"/>
                  </a:lnTo>
                  <a:lnTo>
                    <a:pt x="326" y="1"/>
                  </a:lnTo>
                  <a:lnTo>
                    <a:pt x="338" y="0"/>
                  </a:lnTo>
                  <a:lnTo>
                    <a:pt x="351" y="0"/>
                  </a:lnTo>
                  <a:lnTo>
                    <a:pt x="364" y="0"/>
                  </a:lnTo>
                  <a:lnTo>
                    <a:pt x="376" y="0"/>
                  </a:lnTo>
                  <a:lnTo>
                    <a:pt x="400" y="0"/>
                  </a:lnTo>
                  <a:lnTo>
                    <a:pt x="424" y="1"/>
                  </a:lnTo>
                  <a:lnTo>
                    <a:pt x="447" y="1"/>
                  </a:lnTo>
                  <a:lnTo>
                    <a:pt x="470" y="2"/>
                  </a:lnTo>
                  <a:lnTo>
                    <a:pt x="491" y="2"/>
                  </a:lnTo>
                  <a:lnTo>
                    <a:pt x="512" y="3"/>
                  </a:lnTo>
                  <a:lnTo>
                    <a:pt x="532" y="3"/>
                  </a:lnTo>
                  <a:lnTo>
                    <a:pt x="549" y="5"/>
                  </a:lnTo>
                  <a:lnTo>
                    <a:pt x="552" y="5"/>
                  </a:lnTo>
                  <a:lnTo>
                    <a:pt x="556" y="5"/>
                  </a:lnTo>
                  <a:lnTo>
                    <a:pt x="558" y="5"/>
                  </a:lnTo>
                  <a:lnTo>
                    <a:pt x="561" y="5"/>
                  </a:lnTo>
                  <a:lnTo>
                    <a:pt x="563" y="5"/>
                  </a:lnTo>
                  <a:lnTo>
                    <a:pt x="567" y="5"/>
                  </a:lnTo>
                  <a:lnTo>
                    <a:pt x="570" y="5"/>
                  </a:lnTo>
                  <a:lnTo>
                    <a:pt x="572" y="5"/>
                  </a:lnTo>
                  <a:lnTo>
                    <a:pt x="576" y="6"/>
                  </a:lnTo>
                  <a:lnTo>
                    <a:pt x="580" y="6"/>
                  </a:lnTo>
                  <a:lnTo>
                    <a:pt x="586" y="6"/>
                  </a:lnTo>
                  <a:lnTo>
                    <a:pt x="594" y="6"/>
                  </a:lnTo>
                  <a:lnTo>
                    <a:pt x="601" y="6"/>
                  </a:lnTo>
                  <a:lnTo>
                    <a:pt x="610" y="7"/>
                  </a:lnTo>
                  <a:lnTo>
                    <a:pt x="619" y="7"/>
                  </a:lnTo>
                  <a:lnTo>
                    <a:pt x="628" y="8"/>
                  </a:lnTo>
                  <a:lnTo>
                    <a:pt x="637" y="8"/>
                  </a:lnTo>
                  <a:lnTo>
                    <a:pt x="644" y="8"/>
                  </a:lnTo>
                  <a:lnTo>
                    <a:pt x="653" y="10"/>
                  </a:lnTo>
                  <a:lnTo>
                    <a:pt x="661" y="10"/>
                  </a:lnTo>
                  <a:lnTo>
                    <a:pt x="678" y="11"/>
                  </a:lnTo>
                  <a:lnTo>
                    <a:pt x="694" y="12"/>
                  </a:lnTo>
                  <a:lnTo>
                    <a:pt x="707" y="12"/>
                  </a:lnTo>
                  <a:lnTo>
                    <a:pt x="720" y="13"/>
                  </a:lnTo>
                  <a:lnTo>
                    <a:pt x="733" y="15"/>
                  </a:lnTo>
                  <a:lnTo>
                    <a:pt x="744" y="17"/>
                  </a:lnTo>
                  <a:lnTo>
                    <a:pt x="756" y="19"/>
                  </a:lnTo>
                  <a:lnTo>
                    <a:pt x="767" y="21"/>
                  </a:lnTo>
                  <a:lnTo>
                    <a:pt x="778" y="24"/>
                  </a:lnTo>
                  <a:lnTo>
                    <a:pt x="791" y="26"/>
                  </a:lnTo>
                  <a:lnTo>
                    <a:pt x="804" y="29"/>
                  </a:lnTo>
                  <a:lnTo>
                    <a:pt x="811" y="31"/>
                  </a:lnTo>
                  <a:lnTo>
                    <a:pt x="817" y="32"/>
                  </a:lnTo>
                  <a:lnTo>
                    <a:pt x="825" y="35"/>
                  </a:lnTo>
                  <a:lnTo>
                    <a:pt x="833" y="38"/>
                  </a:lnTo>
                  <a:lnTo>
                    <a:pt x="839" y="40"/>
                  </a:lnTo>
                  <a:lnTo>
                    <a:pt x="847" y="43"/>
                  </a:lnTo>
                  <a:lnTo>
                    <a:pt x="854" y="45"/>
                  </a:lnTo>
                  <a:lnTo>
                    <a:pt x="860" y="48"/>
                  </a:lnTo>
                  <a:lnTo>
                    <a:pt x="867" y="50"/>
                  </a:lnTo>
                  <a:lnTo>
                    <a:pt x="874" y="53"/>
                  </a:lnTo>
                  <a:lnTo>
                    <a:pt x="879" y="57"/>
                  </a:lnTo>
                  <a:lnTo>
                    <a:pt x="886" y="59"/>
                  </a:lnTo>
                  <a:lnTo>
                    <a:pt x="891" y="63"/>
                  </a:lnTo>
                  <a:lnTo>
                    <a:pt x="896" y="65"/>
                  </a:lnTo>
                  <a:lnTo>
                    <a:pt x="900" y="69"/>
                  </a:lnTo>
                  <a:lnTo>
                    <a:pt x="903" y="73"/>
                  </a:lnTo>
                  <a:lnTo>
                    <a:pt x="906" y="77"/>
                  </a:lnTo>
                  <a:lnTo>
                    <a:pt x="908" y="82"/>
                  </a:lnTo>
                  <a:lnTo>
                    <a:pt x="910" y="86"/>
                  </a:lnTo>
                  <a:lnTo>
                    <a:pt x="911" y="91"/>
                  </a:lnTo>
                  <a:lnTo>
                    <a:pt x="910" y="96"/>
                  </a:lnTo>
                  <a:lnTo>
                    <a:pt x="908" y="101"/>
                  </a:lnTo>
                  <a:lnTo>
                    <a:pt x="907" y="107"/>
                  </a:lnTo>
                  <a:lnTo>
                    <a:pt x="903" y="112"/>
                  </a:lnTo>
                </a:path>
              </a:pathLst>
            </a:custGeom>
            <a:noFill/>
            <a:ln w="6350">
              <a:solidFill>
                <a:srgbClr val="000000"/>
              </a:solidFill>
              <a:prstDash val="solid"/>
              <a:round/>
              <a:headEnd/>
              <a:tailEnd/>
            </a:ln>
          </p:spPr>
          <p:txBody>
            <a:bodyPr/>
            <a:lstStyle/>
            <a:p>
              <a:endParaRPr lang="en-US"/>
            </a:p>
          </p:txBody>
        </p:sp>
        <p:sp>
          <p:nvSpPr>
            <p:cNvPr id="276495" name="Line 15"/>
            <p:cNvSpPr>
              <a:spLocks noChangeShapeType="1"/>
            </p:cNvSpPr>
            <p:nvPr/>
          </p:nvSpPr>
          <p:spPr bwMode="auto">
            <a:xfrm>
              <a:off x="954" y="2603"/>
              <a:ext cx="569" cy="1"/>
            </a:xfrm>
            <a:prstGeom prst="line">
              <a:avLst/>
            </a:prstGeom>
            <a:noFill/>
            <a:ln w="17463">
              <a:solidFill>
                <a:srgbClr val="00FF00"/>
              </a:solidFill>
              <a:round/>
              <a:headEnd/>
              <a:tailEnd/>
            </a:ln>
          </p:spPr>
          <p:txBody>
            <a:bodyPr/>
            <a:lstStyle/>
            <a:p>
              <a:endParaRPr lang="en-US"/>
            </a:p>
          </p:txBody>
        </p:sp>
        <p:sp>
          <p:nvSpPr>
            <p:cNvPr id="276496" name="Freeform 16"/>
            <p:cNvSpPr>
              <a:spLocks/>
            </p:cNvSpPr>
            <p:nvPr/>
          </p:nvSpPr>
          <p:spPr bwMode="auto">
            <a:xfrm>
              <a:off x="926" y="2482"/>
              <a:ext cx="626" cy="55"/>
            </a:xfrm>
            <a:custGeom>
              <a:avLst/>
              <a:gdLst/>
              <a:ahLst/>
              <a:cxnLst>
                <a:cxn ang="0">
                  <a:pos x="0" y="55"/>
                </a:cxn>
                <a:cxn ang="0">
                  <a:pos x="43" y="37"/>
                </a:cxn>
                <a:cxn ang="0">
                  <a:pos x="87" y="23"/>
                </a:cxn>
                <a:cxn ang="0">
                  <a:pos x="134" y="13"/>
                </a:cxn>
                <a:cxn ang="0">
                  <a:pos x="183" y="5"/>
                </a:cxn>
                <a:cxn ang="0">
                  <a:pos x="233" y="2"/>
                </a:cxn>
                <a:cxn ang="0">
                  <a:pos x="283" y="0"/>
                </a:cxn>
                <a:cxn ang="0">
                  <a:pos x="334" y="3"/>
                </a:cxn>
                <a:cxn ang="0">
                  <a:pos x="384" y="7"/>
                </a:cxn>
                <a:cxn ang="0">
                  <a:pos x="435" y="12"/>
                </a:cxn>
                <a:cxn ang="0">
                  <a:pos x="484" y="21"/>
                </a:cxn>
                <a:cxn ang="0">
                  <a:pos x="534" y="29"/>
                </a:cxn>
                <a:cxn ang="0">
                  <a:pos x="580" y="41"/>
                </a:cxn>
                <a:cxn ang="0">
                  <a:pos x="626" y="52"/>
                </a:cxn>
              </a:cxnLst>
              <a:rect l="0" t="0" r="r" b="b"/>
              <a:pathLst>
                <a:path w="626" h="55">
                  <a:moveTo>
                    <a:pt x="0" y="55"/>
                  </a:moveTo>
                  <a:lnTo>
                    <a:pt x="43" y="37"/>
                  </a:lnTo>
                  <a:lnTo>
                    <a:pt x="87" y="23"/>
                  </a:lnTo>
                  <a:lnTo>
                    <a:pt x="134" y="13"/>
                  </a:lnTo>
                  <a:lnTo>
                    <a:pt x="183" y="5"/>
                  </a:lnTo>
                  <a:lnTo>
                    <a:pt x="233" y="2"/>
                  </a:lnTo>
                  <a:lnTo>
                    <a:pt x="283" y="0"/>
                  </a:lnTo>
                  <a:lnTo>
                    <a:pt x="334" y="3"/>
                  </a:lnTo>
                  <a:lnTo>
                    <a:pt x="384" y="7"/>
                  </a:lnTo>
                  <a:lnTo>
                    <a:pt x="435" y="12"/>
                  </a:lnTo>
                  <a:lnTo>
                    <a:pt x="484" y="21"/>
                  </a:lnTo>
                  <a:lnTo>
                    <a:pt x="534" y="29"/>
                  </a:lnTo>
                  <a:lnTo>
                    <a:pt x="580" y="41"/>
                  </a:lnTo>
                  <a:lnTo>
                    <a:pt x="626" y="52"/>
                  </a:lnTo>
                </a:path>
              </a:pathLst>
            </a:custGeom>
            <a:noFill/>
            <a:ln w="17463">
              <a:solidFill>
                <a:srgbClr val="00FF00"/>
              </a:solidFill>
              <a:prstDash val="solid"/>
              <a:round/>
              <a:headEnd/>
              <a:tailEnd/>
            </a:ln>
          </p:spPr>
          <p:txBody>
            <a:bodyPr/>
            <a:lstStyle/>
            <a:p>
              <a:endParaRPr lang="en-US"/>
            </a:p>
          </p:txBody>
        </p:sp>
        <p:sp>
          <p:nvSpPr>
            <p:cNvPr id="276497" name="Freeform 17"/>
            <p:cNvSpPr>
              <a:spLocks/>
            </p:cNvSpPr>
            <p:nvPr/>
          </p:nvSpPr>
          <p:spPr bwMode="auto">
            <a:xfrm>
              <a:off x="925" y="2668"/>
              <a:ext cx="627" cy="52"/>
            </a:xfrm>
            <a:custGeom>
              <a:avLst/>
              <a:gdLst/>
              <a:ahLst/>
              <a:cxnLst>
                <a:cxn ang="0">
                  <a:pos x="0" y="0"/>
                </a:cxn>
                <a:cxn ang="0">
                  <a:pos x="44" y="12"/>
                </a:cxn>
                <a:cxn ang="0">
                  <a:pos x="88" y="23"/>
                </a:cxn>
                <a:cxn ang="0">
                  <a:pos x="134" y="32"/>
                </a:cxn>
                <a:cxn ang="0">
                  <a:pos x="178" y="40"/>
                </a:cxn>
                <a:cxn ang="0">
                  <a:pos x="222" y="46"/>
                </a:cxn>
                <a:cxn ang="0">
                  <a:pos x="268" y="50"/>
                </a:cxn>
                <a:cxn ang="0">
                  <a:pos x="312" y="52"/>
                </a:cxn>
                <a:cxn ang="0">
                  <a:pos x="358" y="52"/>
                </a:cxn>
                <a:cxn ang="0">
                  <a:pos x="404" y="51"/>
                </a:cxn>
                <a:cxn ang="0">
                  <a:pos x="451" y="47"/>
                </a:cxn>
                <a:cxn ang="0">
                  <a:pos x="464" y="46"/>
                </a:cxn>
                <a:cxn ang="0">
                  <a:pos x="478" y="45"/>
                </a:cxn>
                <a:cxn ang="0">
                  <a:pos x="490" y="42"/>
                </a:cxn>
                <a:cxn ang="0">
                  <a:pos x="504" y="40"/>
                </a:cxn>
                <a:cxn ang="0">
                  <a:pos x="517" y="37"/>
                </a:cxn>
                <a:cxn ang="0">
                  <a:pos x="530" y="35"/>
                </a:cxn>
                <a:cxn ang="0">
                  <a:pos x="542" y="32"/>
                </a:cxn>
                <a:cxn ang="0">
                  <a:pos x="555" y="29"/>
                </a:cxn>
                <a:cxn ang="0">
                  <a:pos x="566" y="26"/>
                </a:cxn>
                <a:cxn ang="0">
                  <a:pos x="578" y="22"/>
                </a:cxn>
                <a:cxn ang="0">
                  <a:pos x="589" y="18"/>
                </a:cxn>
                <a:cxn ang="0">
                  <a:pos x="599" y="14"/>
                </a:cxn>
                <a:cxn ang="0">
                  <a:pos x="609" y="9"/>
                </a:cxn>
                <a:cxn ang="0">
                  <a:pos x="618" y="5"/>
                </a:cxn>
                <a:cxn ang="0">
                  <a:pos x="627" y="0"/>
                </a:cxn>
              </a:cxnLst>
              <a:rect l="0" t="0" r="r" b="b"/>
              <a:pathLst>
                <a:path w="627" h="52">
                  <a:moveTo>
                    <a:pt x="0" y="0"/>
                  </a:moveTo>
                  <a:lnTo>
                    <a:pt x="44" y="12"/>
                  </a:lnTo>
                  <a:lnTo>
                    <a:pt x="88" y="23"/>
                  </a:lnTo>
                  <a:lnTo>
                    <a:pt x="134" y="32"/>
                  </a:lnTo>
                  <a:lnTo>
                    <a:pt x="178" y="40"/>
                  </a:lnTo>
                  <a:lnTo>
                    <a:pt x="222" y="46"/>
                  </a:lnTo>
                  <a:lnTo>
                    <a:pt x="268" y="50"/>
                  </a:lnTo>
                  <a:lnTo>
                    <a:pt x="312" y="52"/>
                  </a:lnTo>
                  <a:lnTo>
                    <a:pt x="358" y="52"/>
                  </a:lnTo>
                  <a:lnTo>
                    <a:pt x="404" y="51"/>
                  </a:lnTo>
                  <a:lnTo>
                    <a:pt x="451" y="47"/>
                  </a:lnTo>
                  <a:lnTo>
                    <a:pt x="464" y="46"/>
                  </a:lnTo>
                  <a:lnTo>
                    <a:pt x="478" y="45"/>
                  </a:lnTo>
                  <a:lnTo>
                    <a:pt x="490" y="42"/>
                  </a:lnTo>
                  <a:lnTo>
                    <a:pt x="504" y="40"/>
                  </a:lnTo>
                  <a:lnTo>
                    <a:pt x="517" y="37"/>
                  </a:lnTo>
                  <a:lnTo>
                    <a:pt x="530" y="35"/>
                  </a:lnTo>
                  <a:lnTo>
                    <a:pt x="542" y="32"/>
                  </a:lnTo>
                  <a:lnTo>
                    <a:pt x="555" y="29"/>
                  </a:lnTo>
                  <a:lnTo>
                    <a:pt x="566" y="26"/>
                  </a:lnTo>
                  <a:lnTo>
                    <a:pt x="578" y="22"/>
                  </a:lnTo>
                  <a:lnTo>
                    <a:pt x="589" y="18"/>
                  </a:lnTo>
                  <a:lnTo>
                    <a:pt x="599" y="14"/>
                  </a:lnTo>
                  <a:lnTo>
                    <a:pt x="609" y="9"/>
                  </a:lnTo>
                  <a:lnTo>
                    <a:pt x="618" y="5"/>
                  </a:lnTo>
                  <a:lnTo>
                    <a:pt x="627" y="0"/>
                  </a:lnTo>
                </a:path>
              </a:pathLst>
            </a:custGeom>
            <a:noFill/>
            <a:ln w="17463">
              <a:solidFill>
                <a:srgbClr val="00FF00"/>
              </a:solidFill>
              <a:prstDash val="solid"/>
              <a:round/>
              <a:headEnd/>
              <a:tailEnd/>
            </a:ln>
          </p:spPr>
          <p:txBody>
            <a:bodyPr/>
            <a:lstStyle/>
            <a:p>
              <a:endParaRPr lang="en-US"/>
            </a:p>
          </p:txBody>
        </p:sp>
        <p:sp>
          <p:nvSpPr>
            <p:cNvPr id="276498" name="Freeform 18"/>
            <p:cNvSpPr>
              <a:spLocks/>
            </p:cNvSpPr>
            <p:nvPr/>
          </p:nvSpPr>
          <p:spPr bwMode="auto">
            <a:xfrm>
              <a:off x="859" y="2697"/>
              <a:ext cx="759" cy="64"/>
            </a:xfrm>
            <a:custGeom>
              <a:avLst/>
              <a:gdLst/>
              <a:ahLst/>
              <a:cxnLst>
                <a:cxn ang="0">
                  <a:pos x="0" y="0"/>
                </a:cxn>
                <a:cxn ang="0">
                  <a:pos x="34" y="13"/>
                </a:cxn>
                <a:cxn ang="0">
                  <a:pos x="70" y="23"/>
                </a:cxn>
                <a:cxn ang="0">
                  <a:pos x="105" y="33"/>
                </a:cxn>
                <a:cxn ang="0">
                  <a:pos x="143" y="41"/>
                </a:cxn>
                <a:cxn ang="0">
                  <a:pos x="180" y="49"/>
                </a:cxn>
                <a:cxn ang="0">
                  <a:pos x="219" y="54"/>
                </a:cxn>
                <a:cxn ang="0">
                  <a:pos x="257" y="57"/>
                </a:cxn>
                <a:cxn ang="0">
                  <a:pos x="296" y="61"/>
                </a:cxn>
                <a:cxn ang="0">
                  <a:pos x="335" y="62"/>
                </a:cxn>
                <a:cxn ang="0">
                  <a:pos x="373" y="64"/>
                </a:cxn>
                <a:cxn ang="0">
                  <a:pos x="412" y="62"/>
                </a:cxn>
                <a:cxn ang="0">
                  <a:pos x="450" y="61"/>
                </a:cxn>
                <a:cxn ang="0">
                  <a:pos x="487" y="59"/>
                </a:cxn>
                <a:cxn ang="0">
                  <a:pos x="510" y="56"/>
                </a:cxn>
                <a:cxn ang="0">
                  <a:pos x="531" y="54"/>
                </a:cxn>
                <a:cxn ang="0">
                  <a:pos x="553" y="50"/>
                </a:cxn>
                <a:cxn ang="0">
                  <a:pos x="574" y="47"/>
                </a:cxn>
                <a:cxn ang="0">
                  <a:pos x="596" y="43"/>
                </a:cxn>
                <a:cxn ang="0">
                  <a:pos x="617" y="40"/>
                </a:cxn>
                <a:cxn ang="0">
                  <a:pos x="637" y="35"/>
                </a:cxn>
                <a:cxn ang="0">
                  <a:pos x="657" y="30"/>
                </a:cxn>
                <a:cxn ang="0">
                  <a:pos x="678" y="24"/>
                </a:cxn>
                <a:cxn ang="0">
                  <a:pos x="699" y="19"/>
                </a:cxn>
                <a:cxn ang="0">
                  <a:pos x="718" y="13"/>
                </a:cxn>
                <a:cxn ang="0">
                  <a:pos x="738" y="7"/>
                </a:cxn>
                <a:cxn ang="0">
                  <a:pos x="759" y="0"/>
                </a:cxn>
              </a:cxnLst>
              <a:rect l="0" t="0" r="r" b="b"/>
              <a:pathLst>
                <a:path w="759" h="64">
                  <a:moveTo>
                    <a:pt x="0" y="0"/>
                  </a:moveTo>
                  <a:lnTo>
                    <a:pt x="34" y="13"/>
                  </a:lnTo>
                  <a:lnTo>
                    <a:pt x="70" y="23"/>
                  </a:lnTo>
                  <a:lnTo>
                    <a:pt x="105" y="33"/>
                  </a:lnTo>
                  <a:lnTo>
                    <a:pt x="143" y="41"/>
                  </a:lnTo>
                  <a:lnTo>
                    <a:pt x="180" y="49"/>
                  </a:lnTo>
                  <a:lnTo>
                    <a:pt x="219" y="54"/>
                  </a:lnTo>
                  <a:lnTo>
                    <a:pt x="257" y="57"/>
                  </a:lnTo>
                  <a:lnTo>
                    <a:pt x="296" y="61"/>
                  </a:lnTo>
                  <a:lnTo>
                    <a:pt x="335" y="62"/>
                  </a:lnTo>
                  <a:lnTo>
                    <a:pt x="373" y="64"/>
                  </a:lnTo>
                  <a:lnTo>
                    <a:pt x="412" y="62"/>
                  </a:lnTo>
                  <a:lnTo>
                    <a:pt x="450" y="61"/>
                  </a:lnTo>
                  <a:lnTo>
                    <a:pt x="487" y="59"/>
                  </a:lnTo>
                  <a:lnTo>
                    <a:pt x="510" y="56"/>
                  </a:lnTo>
                  <a:lnTo>
                    <a:pt x="531" y="54"/>
                  </a:lnTo>
                  <a:lnTo>
                    <a:pt x="553" y="50"/>
                  </a:lnTo>
                  <a:lnTo>
                    <a:pt x="574" y="47"/>
                  </a:lnTo>
                  <a:lnTo>
                    <a:pt x="596" y="43"/>
                  </a:lnTo>
                  <a:lnTo>
                    <a:pt x="617" y="40"/>
                  </a:lnTo>
                  <a:lnTo>
                    <a:pt x="637" y="35"/>
                  </a:lnTo>
                  <a:lnTo>
                    <a:pt x="657" y="30"/>
                  </a:lnTo>
                  <a:lnTo>
                    <a:pt x="678" y="24"/>
                  </a:lnTo>
                  <a:lnTo>
                    <a:pt x="699" y="19"/>
                  </a:lnTo>
                  <a:lnTo>
                    <a:pt x="718" y="13"/>
                  </a:lnTo>
                  <a:lnTo>
                    <a:pt x="738" y="7"/>
                  </a:lnTo>
                  <a:lnTo>
                    <a:pt x="759" y="0"/>
                  </a:lnTo>
                </a:path>
              </a:pathLst>
            </a:custGeom>
            <a:noFill/>
            <a:ln w="17463">
              <a:solidFill>
                <a:srgbClr val="00FF00"/>
              </a:solidFill>
              <a:prstDash val="solid"/>
              <a:round/>
              <a:headEnd/>
              <a:tailEnd/>
            </a:ln>
          </p:spPr>
          <p:txBody>
            <a:bodyPr/>
            <a:lstStyle/>
            <a:p>
              <a:endParaRPr lang="en-US"/>
            </a:p>
          </p:txBody>
        </p:sp>
        <p:sp>
          <p:nvSpPr>
            <p:cNvPr id="276499" name="Freeform 19"/>
            <p:cNvSpPr>
              <a:spLocks/>
            </p:cNvSpPr>
            <p:nvPr/>
          </p:nvSpPr>
          <p:spPr bwMode="auto">
            <a:xfrm>
              <a:off x="859" y="2444"/>
              <a:ext cx="759" cy="64"/>
            </a:xfrm>
            <a:custGeom>
              <a:avLst/>
              <a:gdLst/>
              <a:ahLst/>
              <a:cxnLst>
                <a:cxn ang="0">
                  <a:pos x="0" y="62"/>
                </a:cxn>
                <a:cxn ang="0">
                  <a:pos x="3" y="61"/>
                </a:cxn>
                <a:cxn ang="0">
                  <a:pos x="4" y="59"/>
                </a:cxn>
                <a:cxn ang="0">
                  <a:pos x="6" y="57"/>
                </a:cxn>
                <a:cxn ang="0">
                  <a:pos x="8" y="55"/>
                </a:cxn>
                <a:cxn ang="0">
                  <a:pos x="10" y="53"/>
                </a:cxn>
                <a:cxn ang="0">
                  <a:pos x="18" y="48"/>
                </a:cxn>
                <a:cxn ang="0">
                  <a:pos x="27" y="45"/>
                </a:cxn>
                <a:cxn ang="0">
                  <a:pos x="34" y="41"/>
                </a:cxn>
                <a:cxn ang="0">
                  <a:pos x="43" y="38"/>
                </a:cxn>
                <a:cxn ang="0">
                  <a:pos x="51" y="37"/>
                </a:cxn>
                <a:cxn ang="0">
                  <a:pos x="67" y="33"/>
                </a:cxn>
                <a:cxn ang="0">
                  <a:pos x="87" y="28"/>
                </a:cxn>
                <a:cxn ang="0">
                  <a:pos x="105" y="23"/>
                </a:cxn>
                <a:cxn ang="0">
                  <a:pos x="121" y="19"/>
                </a:cxn>
                <a:cxn ang="0">
                  <a:pos x="137" y="17"/>
                </a:cxn>
                <a:cxn ang="0">
                  <a:pos x="151" y="13"/>
                </a:cxn>
                <a:cxn ang="0">
                  <a:pos x="163" y="10"/>
                </a:cxn>
                <a:cxn ang="0">
                  <a:pos x="177" y="9"/>
                </a:cxn>
                <a:cxn ang="0">
                  <a:pos x="192" y="7"/>
                </a:cxn>
                <a:cxn ang="0">
                  <a:pos x="207" y="5"/>
                </a:cxn>
                <a:cxn ang="0">
                  <a:pos x="231" y="4"/>
                </a:cxn>
                <a:cxn ang="0">
                  <a:pos x="258" y="2"/>
                </a:cxn>
                <a:cxn ang="0">
                  <a:pos x="287" y="2"/>
                </a:cxn>
                <a:cxn ang="0">
                  <a:pos x="317" y="0"/>
                </a:cxn>
                <a:cxn ang="0">
                  <a:pos x="349" y="0"/>
                </a:cxn>
                <a:cxn ang="0">
                  <a:pos x="381" y="2"/>
                </a:cxn>
                <a:cxn ang="0">
                  <a:pos x="411" y="2"/>
                </a:cxn>
                <a:cxn ang="0">
                  <a:pos x="443" y="3"/>
                </a:cxn>
                <a:cxn ang="0">
                  <a:pos x="470" y="5"/>
                </a:cxn>
                <a:cxn ang="0">
                  <a:pos x="505" y="8"/>
                </a:cxn>
                <a:cxn ang="0">
                  <a:pos x="540" y="12"/>
                </a:cxn>
                <a:cxn ang="0">
                  <a:pos x="572" y="17"/>
                </a:cxn>
                <a:cxn ang="0">
                  <a:pos x="599" y="23"/>
                </a:cxn>
                <a:cxn ang="0">
                  <a:pos x="626" y="29"/>
                </a:cxn>
                <a:cxn ang="0">
                  <a:pos x="651" y="36"/>
                </a:cxn>
                <a:cxn ang="0">
                  <a:pos x="675" y="42"/>
                </a:cxn>
                <a:cxn ang="0">
                  <a:pos x="700" y="50"/>
                </a:cxn>
                <a:cxn ang="0">
                  <a:pos x="728" y="56"/>
                </a:cxn>
                <a:cxn ang="0">
                  <a:pos x="759" y="64"/>
                </a:cxn>
              </a:cxnLst>
              <a:rect l="0" t="0" r="r" b="b"/>
              <a:pathLst>
                <a:path w="759" h="64">
                  <a:moveTo>
                    <a:pt x="0" y="64"/>
                  </a:moveTo>
                  <a:lnTo>
                    <a:pt x="0" y="62"/>
                  </a:lnTo>
                  <a:lnTo>
                    <a:pt x="1" y="61"/>
                  </a:lnTo>
                  <a:lnTo>
                    <a:pt x="3" y="61"/>
                  </a:lnTo>
                  <a:lnTo>
                    <a:pt x="3" y="60"/>
                  </a:lnTo>
                  <a:lnTo>
                    <a:pt x="4" y="59"/>
                  </a:lnTo>
                  <a:lnTo>
                    <a:pt x="5" y="59"/>
                  </a:lnTo>
                  <a:lnTo>
                    <a:pt x="6" y="57"/>
                  </a:lnTo>
                  <a:lnTo>
                    <a:pt x="6" y="56"/>
                  </a:lnTo>
                  <a:lnTo>
                    <a:pt x="8" y="55"/>
                  </a:lnTo>
                  <a:lnTo>
                    <a:pt x="9" y="55"/>
                  </a:lnTo>
                  <a:lnTo>
                    <a:pt x="10" y="53"/>
                  </a:lnTo>
                  <a:lnTo>
                    <a:pt x="14" y="51"/>
                  </a:lnTo>
                  <a:lnTo>
                    <a:pt x="18" y="48"/>
                  </a:lnTo>
                  <a:lnTo>
                    <a:pt x="23" y="46"/>
                  </a:lnTo>
                  <a:lnTo>
                    <a:pt x="27" y="45"/>
                  </a:lnTo>
                  <a:lnTo>
                    <a:pt x="30" y="42"/>
                  </a:lnTo>
                  <a:lnTo>
                    <a:pt x="34" y="41"/>
                  </a:lnTo>
                  <a:lnTo>
                    <a:pt x="39" y="40"/>
                  </a:lnTo>
                  <a:lnTo>
                    <a:pt x="43" y="38"/>
                  </a:lnTo>
                  <a:lnTo>
                    <a:pt x="47" y="37"/>
                  </a:lnTo>
                  <a:lnTo>
                    <a:pt x="51" y="37"/>
                  </a:lnTo>
                  <a:lnTo>
                    <a:pt x="56" y="36"/>
                  </a:lnTo>
                  <a:lnTo>
                    <a:pt x="67" y="33"/>
                  </a:lnTo>
                  <a:lnTo>
                    <a:pt x="77" y="31"/>
                  </a:lnTo>
                  <a:lnTo>
                    <a:pt x="87" y="28"/>
                  </a:lnTo>
                  <a:lnTo>
                    <a:pt x="97" y="26"/>
                  </a:lnTo>
                  <a:lnTo>
                    <a:pt x="105" y="23"/>
                  </a:lnTo>
                  <a:lnTo>
                    <a:pt x="114" y="22"/>
                  </a:lnTo>
                  <a:lnTo>
                    <a:pt x="121" y="19"/>
                  </a:lnTo>
                  <a:lnTo>
                    <a:pt x="129" y="18"/>
                  </a:lnTo>
                  <a:lnTo>
                    <a:pt x="137" y="17"/>
                  </a:lnTo>
                  <a:lnTo>
                    <a:pt x="143" y="14"/>
                  </a:lnTo>
                  <a:lnTo>
                    <a:pt x="151" y="13"/>
                  </a:lnTo>
                  <a:lnTo>
                    <a:pt x="157" y="12"/>
                  </a:lnTo>
                  <a:lnTo>
                    <a:pt x="163" y="10"/>
                  </a:lnTo>
                  <a:lnTo>
                    <a:pt x="171" y="9"/>
                  </a:lnTo>
                  <a:lnTo>
                    <a:pt x="177" y="9"/>
                  </a:lnTo>
                  <a:lnTo>
                    <a:pt x="185" y="8"/>
                  </a:lnTo>
                  <a:lnTo>
                    <a:pt x="192" y="7"/>
                  </a:lnTo>
                  <a:lnTo>
                    <a:pt x="200" y="5"/>
                  </a:lnTo>
                  <a:lnTo>
                    <a:pt x="207" y="5"/>
                  </a:lnTo>
                  <a:lnTo>
                    <a:pt x="219" y="4"/>
                  </a:lnTo>
                  <a:lnTo>
                    <a:pt x="231" y="4"/>
                  </a:lnTo>
                  <a:lnTo>
                    <a:pt x="244" y="3"/>
                  </a:lnTo>
                  <a:lnTo>
                    <a:pt x="258" y="2"/>
                  </a:lnTo>
                  <a:lnTo>
                    <a:pt x="272" y="2"/>
                  </a:lnTo>
                  <a:lnTo>
                    <a:pt x="287" y="2"/>
                  </a:lnTo>
                  <a:lnTo>
                    <a:pt x="302" y="2"/>
                  </a:lnTo>
                  <a:lnTo>
                    <a:pt x="317" y="0"/>
                  </a:lnTo>
                  <a:lnTo>
                    <a:pt x="333" y="0"/>
                  </a:lnTo>
                  <a:lnTo>
                    <a:pt x="349" y="0"/>
                  </a:lnTo>
                  <a:lnTo>
                    <a:pt x="364" y="0"/>
                  </a:lnTo>
                  <a:lnTo>
                    <a:pt x="381" y="2"/>
                  </a:lnTo>
                  <a:lnTo>
                    <a:pt x="396" y="2"/>
                  </a:lnTo>
                  <a:lnTo>
                    <a:pt x="411" y="2"/>
                  </a:lnTo>
                  <a:lnTo>
                    <a:pt x="427" y="3"/>
                  </a:lnTo>
                  <a:lnTo>
                    <a:pt x="443" y="3"/>
                  </a:lnTo>
                  <a:lnTo>
                    <a:pt x="456" y="4"/>
                  </a:lnTo>
                  <a:lnTo>
                    <a:pt x="470" y="5"/>
                  </a:lnTo>
                  <a:lnTo>
                    <a:pt x="484" y="5"/>
                  </a:lnTo>
                  <a:lnTo>
                    <a:pt x="505" y="8"/>
                  </a:lnTo>
                  <a:lnTo>
                    <a:pt x="522" y="9"/>
                  </a:lnTo>
                  <a:lnTo>
                    <a:pt x="540" y="12"/>
                  </a:lnTo>
                  <a:lnTo>
                    <a:pt x="556" y="14"/>
                  </a:lnTo>
                  <a:lnTo>
                    <a:pt x="572" y="17"/>
                  </a:lnTo>
                  <a:lnTo>
                    <a:pt x="585" y="19"/>
                  </a:lnTo>
                  <a:lnTo>
                    <a:pt x="599" y="23"/>
                  </a:lnTo>
                  <a:lnTo>
                    <a:pt x="612" y="26"/>
                  </a:lnTo>
                  <a:lnTo>
                    <a:pt x="626" y="29"/>
                  </a:lnTo>
                  <a:lnTo>
                    <a:pt x="639" y="32"/>
                  </a:lnTo>
                  <a:lnTo>
                    <a:pt x="651" y="36"/>
                  </a:lnTo>
                  <a:lnTo>
                    <a:pt x="663" y="40"/>
                  </a:lnTo>
                  <a:lnTo>
                    <a:pt x="675" y="42"/>
                  </a:lnTo>
                  <a:lnTo>
                    <a:pt x="688" y="46"/>
                  </a:lnTo>
                  <a:lnTo>
                    <a:pt x="700" y="50"/>
                  </a:lnTo>
                  <a:lnTo>
                    <a:pt x="714" y="53"/>
                  </a:lnTo>
                  <a:lnTo>
                    <a:pt x="728" y="56"/>
                  </a:lnTo>
                  <a:lnTo>
                    <a:pt x="743" y="60"/>
                  </a:lnTo>
                  <a:lnTo>
                    <a:pt x="759" y="64"/>
                  </a:lnTo>
                </a:path>
              </a:pathLst>
            </a:custGeom>
            <a:noFill/>
            <a:ln w="17463">
              <a:solidFill>
                <a:srgbClr val="00FF00"/>
              </a:solidFill>
              <a:prstDash val="solid"/>
              <a:round/>
              <a:headEnd/>
              <a:tailEnd/>
            </a:ln>
          </p:spPr>
          <p:txBody>
            <a:bodyPr/>
            <a:lstStyle/>
            <a:p>
              <a:endParaRPr lang="en-US"/>
            </a:p>
          </p:txBody>
        </p:sp>
        <p:sp>
          <p:nvSpPr>
            <p:cNvPr id="276500" name="Freeform 20"/>
            <p:cNvSpPr>
              <a:spLocks/>
            </p:cNvSpPr>
            <p:nvPr/>
          </p:nvSpPr>
          <p:spPr bwMode="auto">
            <a:xfrm>
              <a:off x="793" y="2668"/>
              <a:ext cx="906" cy="116"/>
            </a:xfrm>
            <a:custGeom>
              <a:avLst/>
              <a:gdLst/>
              <a:ahLst/>
              <a:cxnLst>
                <a:cxn ang="0">
                  <a:pos x="0" y="0"/>
                </a:cxn>
                <a:cxn ang="0">
                  <a:pos x="2" y="3"/>
                </a:cxn>
                <a:cxn ang="0">
                  <a:pos x="2" y="5"/>
                </a:cxn>
                <a:cxn ang="0">
                  <a:pos x="3" y="7"/>
                </a:cxn>
                <a:cxn ang="0">
                  <a:pos x="4" y="9"/>
                </a:cxn>
                <a:cxn ang="0">
                  <a:pos x="5" y="10"/>
                </a:cxn>
                <a:cxn ang="0">
                  <a:pos x="8" y="12"/>
                </a:cxn>
                <a:cxn ang="0">
                  <a:pos x="9" y="13"/>
                </a:cxn>
                <a:cxn ang="0">
                  <a:pos x="10" y="14"/>
                </a:cxn>
                <a:cxn ang="0">
                  <a:pos x="13" y="16"/>
                </a:cxn>
                <a:cxn ang="0">
                  <a:pos x="14" y="17"/>
                </a:cxn>
                <a:cxn ang="0">
                  <a:pos x="17" y="18"/>
                </a:cxn>
                <a:cxn ang="0">
                  <a:pos x="19" y="19"/>
                </a:cxn>
                <a:cxn ang="0">
                  <a:pos x="43" y="31"/>
                </a:cxn>
                <a:cxn ang="0">
                  <a:pos x="69" y="42"/>
                </a:cxn>
                <a:cxn ang="0">
                  <a:pos x="94" y="52"/>
                </a:cxn>
                <a:cxn ang="0">
                  <a:pos x="118" y="62"/>
                </a:cxn>
                <a:cxn ang="0">
                  <a:pos x="143" y="71"/>
                </a:cxn>
                <a:cxn ang="0">
                  <a:pos x="167" y="79"/>
                </a:cxn>
                <a:cxn ang="0">
                  <a:pos x="191" y="85"/>
                </a:cxn>
                <a:cxn ang="0">
                  <a:pos x="215" y="91"/>
                </a:cxn>
                <a:cxn ang="0">
                  <a:pos x="239" y="98"/>
                </a:cxn>
                <a:cxn ang="0">
                  <a:pos x="263" y="102"/>
                </a:cxn>
                <a:cxn ang="0">
                  <a:pos x="289" y="105"/>
                </a:cxn>
                <a:cxn ang="0">
                  <a:pos x="316" y="109"/>
                </a:cxn>
                <a:cxn ang="0">
                  <a:pos x="344" y="112"/>
                </a:cxn>
                <a:cxn ang="0">
                  <a:pos x="372" y="114"/>
                </a:cxn>
                <a:cxn ang="0">
                  <a:pos x="400" y="116"/>
                </a:cxn>
                <a:cxn ang="0">
                  <a:pos x="428" y="116"/>
                </a:cxn>
                <a:cxn ang="0">
                  <a:pos x="455" y="116"/>
                </a:cxn>
                <a:cxn ang="0">
                  <a:pos x="483" y="116"/>
                </a:cxn>
                <a:cxn ang="0">
                  <a:pos x="512" y="114"/>
                </a:cxn>
                <a:cxn ang="0">
                  <a:pos x="540" y="113"/>
                </a:cxn>
                <a:cxn ang="0">
                  <a:pos x="569" y="112"/>
                </a:cxn>
                <a:cxn ang="0">
                  <a:pos x="597" y="110"/>
                </a:cxn>
                <a:cxn ang="0">
                  <a:pos x="616" y="109"/>
                </a:cxn>
                <a:cxn ang="0">
                  <a:pos x="635" y="108"/>
                </a:cxn>
                <a:cxn ang="0">
                  <a:pos x="654" y="107"/>
                </a:cxn>
                <a:cxn ang="0">
                  <a:pos x="673" y="105"/>
                </a:cxn>
                <a:cxn ang="0">
                  <a:pos x="692" y="103"/>
                </a:cxn>
                <a:cxn ang="0">
                  <a:pos x="712" y="100"/>
                </a:cxn>
                <a:cxn ang="0">
                  <a:pos x="732" y="98"/>
                </a:cxn>
                <a:cxn ang="0">
                  <a:pos x="751" y="94"/>
                </a:cxn>
                <a:cxn ang="0">
                  <a:pos x="772" y="90"/>
                </a:cxn>
                <a:cxn ang="0">
                  <a:pos x="793" y="85"/>
                </a:cxn>
                <a:cxn ang="0">
                  <a:pos x="813" y="79"/>
                </a:cxn>
                <a:cxn ang="0">
                  <a:pos x="826" y="75"/>
                </a:cxn>
                <a:cxn ang="0">
                  <a:pos x="837" y="71"/>
                </a:cxn>
                <a:cxn ang="0">
                  <a:pos x="849" y="67"/>
                </a:cxn>
                <a:cxn ang="0">
                  <a:pos x="859" y="64"/>
                </a:cxn>
                <a:cxn ang="0">
                  <a:pos x="869" y="59"/>
                </a:cxn>
                <a:cxn ang="0">
                  <a:pos x="879" y="53"/>
                </a:cxn>
                <a:cxn ang="0">
                  <a:pos x="887" y="48"/>
                </a:cxn>
                <a:cxn ang="0">
                  <a:pos x="894" y="43"/>
                </a:cxn>
                <a:cxn ang="0">
                  <a:pos x="899" y="37"/>
                </a:cxn>
                <a:cxn ang="0">
                  <a:pos x="903" y="32"/>
                </a:cxn>
                <a:cxn ang="0">
                  <a:pos x="906" y="26"/>
                </a:cxn>
                <a:cxn ang="0">
                  <a:pos x="906" y="19"/>
                </a:cxn>
                <a:cxn ang="0">
                  <a:pos x="903" y="13"/>
                </a:cxn>
                <a:cxn ang="0">
                  <a:pos x="898" y="7"/>
                </a:cxn>
                <a:cxn ang="0">
                  <a:pos x="890" y="0"/>
                </a:cxn>
              </a:cxnLst>
              <a:rect l="0" t="0" r="r" b="b"/>
              <a:pathLst>
                <a:path w="906" h="116">
                  <a:moveTo>
                    <a:pt x="0" y="0"/>
                  </a:moveTo>
                  <a:lnTo>
                    <a:pt x="2" y="3"/>
                  </a:lnTo>
                  <a:lnTo>
                    <a:pt x="2" y="5"/>
                  </a:lnTo>
                  <a:lnTo>
                    <a:pt x="3" y="7"/>
                  </a:lnTo>
                  <a:lnTo>
                    <a:pt x="4" y="9"/>
                  </a:lnTo>
                  <a:lnTo>
                    <a:pt x="5" y="10"/>
                  </a:lnTo>
                  <a:lnTo>
                    <a:pt x="8" y="12"/>
                  </a:lnTo>
                  <a:lnTo>
                    <a:pt x="9" y="13"/>
                  </a:lnTo>
                  <a:lnTo>
                    <a:pt x="10" y="14"/>
                  </a:lnTo>
                  <a:lnTo>
                    <a:pt x="13" y="16"/>
                  </a:lnTo>
                  <a:lnTo>
                    <a:pt x="14" y="17"/>
                  </a:lnTo>
                  <a:lnTo>
                    <a:pt x="17" y="18"/>
                  </a:lnTo>
                  <a:lnTo>
                    <a:pt x="19" y="19"/>
                  </a:lnTo>
                  <a:lnTo>
                    <a:pt x="43" y="31"/>
                  </a:lnTo>
                  <a:lnTo>
                    <a:pt x="69" y="42"/>
                  </a:lnTo>
                  <a:lnTo>
                    <a:pt x="94" y="52"/>
                  </a:lnTo>
                  <a:lnTo>
                    <a:pt x="118" y="62"/>
                  </a:lnTo>
                  <a:lnTo>
                    <a:pt x="143" y="71"/>
                  </a:lnTo>
                  <a:lnTo>
                    <a:pt x="167" y="79"/>
                  </a:lnTo>
                  <a:lnTo>
                    <a:pt x="191" y="85"/>
                  </a:lnTo>
                  <a:lnTo>
                    <a:pt x="215" y="91"/>
                  </a:lnTo>
                  <a:lnTo>
                    <a:pt x="239" y="98"/>
                  </a:lnTo>
                  <a:lnTo>
                    <a:pt x="263" y="102"/>
                  </a:lnTo>
                  <a:lnTo>
                    <a:pt x="289" y="105"/>
                  </a:lnTo>
                  <a:lnTo>
                    <a:pt x="316" y="109"/>
                  </a:lnTo>
                  <a:lnTo>
                    <a:pt x="344" y="112"/>
                  </a:lnTo>
                  <a:lnTo>
                    <a:pt x="372" y="114"/>
                  </a:lnTo>
                  <a:lnTo>
                    <a:pt x="400" y="116"/>
                  </a:lnTo>
                  <a:lnTo>
                    <a:pt x="428" y="116"/>
                  </a:lnTo>
                  <a:lnTo>
                    <a:pt x="455" y="116"/>
                  </a:lnTo>
                  <a:lnTo>
                    <a:pt x="483" y="116"/>
                  </a:lnTo>
                  <a:lnTo>
                    <a:pt x="512" y="114"/>
                  </a:lnTo>
                  <a:lnTo>
                    <a:pt x="540" y="113"/>
                  </a:lnTo>
                  <a:lnTo>
                    <a:pt x="569" y="112"/>
                  </a:lnTo>
                  <a:lnTo>
                    <a:pt x="597" y="110"/>
                  </a:lnTo>
                  <a:lnTo>
                    <a:pt x="616" y="109"/>
                  </a:lnTo>
                  <a:lnTo>
                    <a:pt x="635" y="108"/>
                  </a:lnTo>
                  <a:lnTo>
                    <a:pt x="654" y="107"/>
                  </a:lnTo>
                  <a:lnTo>
                    <a:pt x="673" y="105"/>
                  </a:lnTo>
                  <a:lnTo>
                    <a:pt x="692" y="103"/>
                  </a:lnTo>
                  <a:lnTo>
                    <a:pt x="712" y="100"/>
                  </a:lnTo>
                  <a:lnTo>
                    <a:pt x="732" y="98"/>
                  </a:lnTo>
                  <a:lnTo>
                    <a:pt x="751" y="94"/>
                  </a:lnTo>
                  <a:lnTo>
                    <a:pt x="772" y="90"/>
                  </a:lnTo>
                  <a:lnTo>
                    <a:pt x="793" y="85"/>
                  </a:lnTo>
                  <a:lnTo>
                    <a:pt x="813" y="79"/>
                  </a:lnTo>
                  <a:lnTo>
                    <a:pt x="826" y="75"/>
                  </a:lnTo>
                  <a:lnTo>
                    <a:pt x="837" y="71"/>
                  </a:lnTo>
                  <a:lnTo>
                    <a:pt x="849" y="67"/>
                  </a:lnTo>
                  <a:lnTo>
                    <a:pt x="859" y="64"/>
                  </a:lnTo>
                  <a:lnTo>
                    <a:pt x="869" y="59"/>
                  </a:lnTo>
                  <a:lnTo>
                    <a:pt x="879" y="53"/>
                  </a:lnTo>
                  <a:lnTo>
                    <a:pt x="887" y="48"/>
                  </a:lnTo>
                  <a:lnTo>
                    <a:pt x="894" y="43"/>
                  </a:lnTo>
                  <a:lnTo>
                    <a:pt x="899" y="37"/>
                  </a:lnTo>
                  <a:lnTo>
                    <a:pt x="903" y="32"/>
                  </a:lnTo>
                  <a:lnTo>
                    <a:pt x="906" y="26"/>
                  </a:lnTo>
                  <a:lnTo>
                    <a:pt x="906" y="19"/>
                  </a:lnTo>
                  <a:lnTo>
                    <a:pt x="903" y="13"/>
                  </a:lnTo>
                  <a:lnTo>
                    <a:pt x="898" y="7"/>
                  </a:lnTo>
                  <a:lnTo>
                    <a:pt x="890" y="0"/>
                  </a:lnTo>
                </a:path>
              </a:pathLst>
            </a:custGeom>
            <a:noFill/>
            <a:ln w="17463">
              <a:solidFill>
                <a:srgbClr val="00FF00"/>
              </a:solidFill>
              <a:prstDash val="solid"/>
              <a:round/>
              <a:headEnd/>
              <a:tailEnd/>
            </a:ln>
          </p:spPr>
          <p:txBody>
            <a:bodyPr/>
            <a:lstStyle/>
            <a:p>
              <a:endParaRPr lang="en-US"/>
            </a:p>
          </p:txBody>
        </p:sp>
        <p:sp>
          <p:nvSpPr>
            <p:cNvPr id="276501" name="Freeform 21"/>
            <p:cNvSpPr>
              <a:spLocks/>
            </p:cNvSpPr>
            <p:nvPr/>
          </p:nvSpPr>
          <p:spPr bwMode="auto">
            <a:xfrm>
              <a:off x="793" y="2424"/>
              <a:ext cx="913" cy="115"/>
            </a:xfrm>
            <a:custGeom>
              <a:avLst/>
              <a:gdLst/>
              <a:ahLst/>
              <a:cxnLst>
                <a:cxn ang="0">
                  <a:pos x="2" y="111"/>
                </a:cxn>
                <a:cxn ang="0">
                  <a:pos x="4" y="110"/>
                </a:cxn>
                <a:cxn ang="0">
                  <a:pos x="5" y="108"/>
                </a:cxn>
                <a:cxn ang="0">
                  <a:pos x="5" y="105"/>
                </a:cxn>
                <a:cxn ang="0">
                  <a:pos x="7" y="103"/>
                </a:cxn>
                <a:cxn ang="0">
                  <a:pos x="7" y="100"/>
                </a:cxn>
                <a:cxn ang="0">
                  <a:pos x="5" y="96"/>
                </a:cxn>
                <a:cxn ang="0">
                  <a:pos x="5" y="94"/>
                </a:cxn>
                <a:cxn ang="0">
                  <a:pos x="5" y="91"/>
                </a:cxn>
                <a:cxn ang="0">
                  <a:pos x="8" y="66"/>
                </a:cxn>
                <a:cxn ang="0">
                  <a:pos x="21" y="47"/>
                </a:cxn>
                <a:cxn ang="0">
                  <a:pos x="43" y="33"/>
                </a:cxn>
                <a:cxn ang="0">
                  <a:pos x="71" y="23"/>
                </a:cxn>
                <a:cxn ang="0">
                  <a:pos x="104" y="15"/>
                </a:cxn>
                <a:cxn ang="0">
                  <a:pos x="141" y="11"/>
                </a:cxn>
                <a:cxn ang="0">
                  <a:pos x="177" y="8"/>
                </a:cxn>
                <a:cxn ang="0">
                  <a:pos x="213" y="6"/>
                </a:cxn>
                <a:cxn ang="0">
                  <a:pos x="247" y="5"/>
                </a:cxn>
                <a:cxn ang="0">
                  <a:pos x="276" y="4"/>
                </a:cxn>
                <a:cxn ang="0">
                  <a:pos x="304" y="3"/>
                </a:cxn>
                <a:cxn ang="0">
                  <a:pos x="329" y="1"/>
                </a:cxn>
                <a:cxn ang="0">
                  <a:pos x="354" y="0"/>
                </a:cxn>
                <a:cxn ang="0">
                  <a:pos x="395" y="0"/>
                </a:cxn>
                <a:cxn ang="0">
                  <a:pos x="452" y="0"/>
                </a:cxn>
                <a:cxn ang="0">
                  <a:pos x="509" y="3"/>
                </a:cxn>
                <a:cxn ang="0">
                  <a:pos x="567" y="6"/>
                </a:cxn>
                <a:cxn ang="0">
                  <a:pos x="624" y="10"/>
                </a:cxn>
                <a:cxn ang="0">
                  <a:pos x="682" y="14"/>
                </a:cxn>
                <a:cxn ang="0">
                  <a:pos x="744" y="22"/>
                </a:cxn>
                <a:cxn ang="0">
                  <a:pos x="789" y="29"/>
                </a:cxn>
                <a:cxn ang="0">
                  <a:pos x="816" y="33"/>
                </a:cxn>
                <a:cxn ang="0">
                  <a:pos x="842" y="39"/>
                </a:cxn>
                <a:cxn ang="0">
                  <a:pos x="866" y="47"/>
                </a:cxn>
                <a:cxn ang="0">
                  <a:pos x="887" y="56"/>
                </a:cxn>
                <a:cxn ang="0">
                  <a:pos x="902" y="66"/>
                </a:cxn>
                <a:cxn ang="0">
                  <a:pos x="912" y="79"/>
                </a:cxn>
                <a:cxn ang="0">
                  <a:pos x="913" y="92"/>
                </a:cxn>
                <a:cxn ang="0">
                  <a:pos x="911" y="103"/>
                </a:cxn>
                <a:cxn ang="0">
                  <a:pos x="909" y="105"/>
                </a:cxn>
                <a:cxn ang="0">
                  <a:pos x="908" y="108"/>
                </a:cxn>
                <a:cxn ang="0">
                  <a:pos x="906" y="110"/>
                </a:cxn>
                <a:cxn ang="0">
                  <a:pos x="904" y="113"/>
                </a:cxn>
                <a:cxn ang="0">
                  <a:pos x="902" y="114"/>
                </a:cxn>
                <a:cxn ang="0">
                  <a:pos x="899" y="115"/>
                </a:cxn>
                <a:cxn ang="0">
                  <a:pos x="897" y="115"/>
                </a:cxn>
              </a:cxnLst>
              <a:rect l="0" t="0" r="r" b="b"/>
              <a:pathLst>
                <a:path w="913" h="115">
                  <a:moveTo>
                    <a:pt x="0" y="113"/>
                  </a:moveTo>
                  <a:lnTo>
                    <a:pt x="2" y="111"/>
                  </a:lnTo>
                  <a:lnTo>
                    <a:pt x="3" y="111"/>
                  </a:lnTo>
                  <a:lnTo>
                    <a:pt x="4" y="110"/>
                  </a:lnTo>
                  <a:lnTo>
                    <a:pt x="4" y="109"/>
                  </a:lnTo>
                  <a:lnTo>
                    <a:pt x="5" y="108"/>
                  </a:lnTo>
                  <a:lnTo>
                    <a:pt x="5" y="106"/>
                  </a:lnTo>
                  <a:lnTo>
                    <a:pt x="5" y="105"/>
                  </a:lnTo>
                  <a:lnTo>
                    <a:pt x="7" y="104"/>
                  </a:lnTo>
                  <a:lnTo>
                    <a:pt x="7" y="103"/>
                  </a:lnTo>
                  <a:lnTo>
                    <a:pt x="7" y="101"/>
                  </a:lnTo>
                  <a:lnTo>
                    <a:pt x="7" y="100"/>
                  </a:lnTo>
                  <a:lnTo>
                    <a:pt x="7" y="97"/>
                  </a:lnTo>
                  <a:lnTo>
                    <a:pt x="5" y="96"/>
                  </a:lnTo>
                  <a:lnTo>
                    <a:pt x="5" y="95"/>
                  </a:lnTo>
                  <a:lnTo>
                    <a:pt x="5" y="94"/>
                  </a:lnTo>
                  <a:lnTo>
                    <a:pt x="5" y="92"/>
                  </a:lnTo>
                  <a:lnTo>
                    <a:pt x="5" y="91"/>
                  </a:lnTo>
                  <a:lnTo>
                    <a:pt x="5" y="77"/>
                  </a:lnTo>
                  <a:lnTo>
                    <a:pt x="8" y="66"/>
                  </a:lnTo>
                  <a:lnTo>
                    <a:pt x="13" y="56"/>
                  </a:lnTo>
                  <a:lnTo>
                    <a:pt x="21" y="47"/>
                  </a:lnTo>
                  <a:lnTo>
                    <a:pt x="31" y="39"/>
                  </a:lnTo>
                  <a:lnTo>
                    <a:pt x="43" y="33"/>
                  </a:lnTo>
                  <a:lnTo>
                    <a:pt x="56" y="27"/>
                  </a:lnTo>
                  <a:lnTo>
                    <a:pt x="71" y="23"/>
                  </a:lnTo>
                  <a:lnTo>
                    <a:pt x="88" y="19"/>
                  </a:lnTo>
                  <a:lnTo>
                    <a:pt x="104" y="15"/>
                  </a:lnTo>
                  <a:lnTo>
                    <a:pt x="122" y="13"/>
                  </a:lnTo>
                  <a:lnTo>
                    <a:pt x="141" y="11"/>
                  </a:lnTo>
                  <a:lnTo>
                    <a:pt x="158" y="9"/>
                  </a:lnTo>
                  <a:lnTo>
                    <a:pt x="177" y="8"/>
                  </a:lnTo>
                  <a:lnTo>
                    <a:pt x="195" y="8"/>
                  </a:lnTo>
                  <a:lnTo>
                    <a:pt x="213" y="6"/>
                  </a:lnTo>
                  <a:lnTo>
                    <a:pt x="230" y="6"/>
                  </a:lnTo>
                  <a:lnTo>
                    <a:pt x="247" y="5"/>
                  </a:lnTo>
                  <a:lnTo>
                    <a:pt x="262" y="4"/>
                  </a:lnTo>
                  <a:lnTo>
                    <a:pt x="276" y="4"/>
                  </a:lnTo>
                  <a:lnTo>
                    <a:pt x="290" y="3"/>
                  </a:lnTo>
                  <a:lnTo>
                    <a:pt x="304" y="3"/>
                  </a:lnTo>
                  <a:lnTo>
                    <a:pt x="316" y="1"/>
                  </a:lnTo>
                  <a:lnTo>
                    <a:pt x="329" y="1"/>
                  </a:lnTo>
                  <a:lnTo>
                    <a:pt x="342" y="0"/>
                  </a:lnTo>
                  <a:lnTo>
                    <a:pt x="354" y="0"/>
                  </a:lnTo>
                  <a:lnTo>
                    <a:pt x="367" y="0"/>
                  </a:lnTo>
                  <a:lnTo>
                    <a:pt x="395" y="0"/>
                  </a:lnTo>
                  <a:lnTo>
                    <a:pt x="423" y="0"/>
                  </a:lnTo>
                  <a:lnTo>
                    <a:pt x="452" y="0"/>
                  </a:lnTo>
                  <a:lnTo>
                    <a:pt x="480" y="1"/>
                  </a:lnTo>
                  <a:lnTo>
                    <a:pt x="509" y="3"/>
                  </a:lnTo>
                  <a:lnTo>
                    <a:pt x="538" y="4"/>
                  </a:lnTo>
                  <a:lnTo>
                    <a:pt x="567" y="6"/>
                  </a:lnTo>
                  <a:lnTo>
                    <a:pt x="596" y="8"/>
                  </a:lnTo>
                  <a:lnTo>
                    <a:pt x="624" y="10"/>
                  </a:lnTo>
                  <a:lnTo>
                    <a:pt x="653" y="11"/>
                  </a:lnTo>
                  <a:lnTo>
                    <a:pt x="682" y="14"/>
                  </a:lnTo>
                  <a:lnTo>
                    <a:pt x="712" y="18"/>
                  </a:lnTo>
                  <a:lnTo>
                    <a:pt x="744" y="22"/>
                  </a:lnTo>
                  <a:lnTo>
                    <a:pt x="777" y="27"/>
                  </a:lnTo>
                  <a:lnTo>
                    <a:pt x="789" y="29"/>
                  </a:lnTo>
                  <a:lnTo>
                    <a:pt x="803" y="30"/>
                  </a:lnTo>
                  <a:lnTo>
                    <a:pt x="816" y="33"/>
                  </a:lnTo>
                  <a:lnTo>
                    <a:pt x="830" y="37"/>
                  </a:lnTo>
                  <a:lnTo>
                    <a:pt x="842" y="39"/>
                  </a:lnTo>
                  <a:lnTo>
                    <a:pt x="855" y="43"/>
                  </a:lnTo>
                  <a:lnTo>
                    <a:pt x="866" y="47"/>
                  </a:lnTo>
                  <a:lnTo>
                    <a:pt x="876" y="51"/>
                  </a:lnTo>
                  <a:lnTo>
                    <a:pt x="887" y="56"/>
                  </a:lnTo>
                  <a:lnTo>
                    <a:pt x="895" y="61"/>
                  </a:lnTo>
                  <a:lnTo>
                    <a:pt x="902" y="66"/>
                  </a:lnTo>
                  <a:lnTo>
                    <a:pt x="907" y="72"/>
                  </a:lnTo>
                  <a:lnTo>
                    <a:pt x="912" y="79"/>
                  </a:lnTo>
                  <a:lnTo>
                    <a:pt x="913" y="85"/>
                  </a:lnTo>
                  <a:lnTo>
                    <a:pt x="913" y="92"/>
                  </a:lnTo>
                  <a:lnTo>
                    <a:pt x="911" y="101"/>
                  </a:lnTo>
                  <a:lnTo>
                    <a:pt x="911" y="103"/>
                  </a:lnTo>
                  <a:lnTo>
                    <a:pt x="909" y="104"/>
                  </a:lnTo>
                  <a:lnTo>
                    <a:pt x="909" y="105"/>
                  </a:lnTo>
                  <a:lnTo>
                    <a:pt x="908" y="106"/>
                  </a:lnTo>
                  <a:lnTo>
                    <a:pt x="908" y="108"/>
                  </a:lnTo>
                  <a:lnTo>
                    <a:pt x="907" y="109"/>
                  </a:lnTo>
                  <a:lnTo>
                    <a:pt x="906" y="110"/>
                  </a:lnTo>
                  <a:lnTo>
                    <a:pt x="906" y="111"/>
                  </a:lnTo>
                  <a:lnTo>
                    <a:pt x="904" y="113"/>
                  </a:lnTo>
                  <a:lnTo>
                    <a:pt x="903" y="113"/>
                  </a:lnTo>
                  <a:lnTo>
                    <a:pt x="902" y="114"/>
                  </a:lnTo>
                  <a:lnTo>
                    <a:pt x="900" y="115"/>
                  </a:lnTo>
                  <a:lnTo>
                    <a:pt x="899" y="115"/>
                  </a:lnTo>
                  <a:lnTo>
                    <a:pt x="898" y="115"/>
                  </a:lnTo>
                  <a:lnTo>
                    <a:pt x="897" y="115"/>
                  </a:lnTo>
                  <a:lnTo>
                    <a:pt x="895" y="115"/>
                  </a:lnTo>
                </a:path>
              </a:pathLst>
            </a:custGeom>
            <a:noFill/>
            <a:ln w="17463">
              <a:solidFill>
                <a:srgbClr val="00FF00"/>
              </a:solidFill>
              <a:prstDash val="solid"/>
              <a:round/>
              <a:headEnd/>
              <a:tailEnd/>
            </a:ln>
          </p:spPr>
          <p:txBody>
            <a:bodyPr/>
            <a:lstStyle/>
            <a:p>
              <a:endParaRPr lang="en-US"/>
            </a:p>
          </p:txBody>
        </p:sp>
        <p:sp>
          <p:nvSpPr>
            <p:cNvPr id="276502" name="Freeform 22"/>
            <p:cNvSpPr>
              <a:spLocks/>
            </p:cNvSpPr>
            <p:nvPr/>
          </p:nvSpPr>
          <p:spPr bwMode="auto">
            <a:xfrm>
              <a:off x="944" y="2533"/>
              <a:ext cx="588" cy="30"/>
            </a:xfrm>
            <a:custGeom>
              <a:avLst/>
              <a:gdLst/>
              <a:ahLst/>
              <a:cxnLst>
                <a:cxn ang="0">
                  <a:pos x="0" y="29"/>
                </a:cxn>
                <a:cxn ang="0">
                  <a:pos x="63" y="18"/>
                </a:cxn>
                <a:cxn ang="0">
                  <a:pos x="129" y="9"/>
                </a:cxn>
                <a:cxn ang="0">
                  <a:pos x="196" y="2"/>
                </a:cxn>
                <a:cxn ang="0">
                  <a:pos x="261" y="0"/>
                </a:cxn>
                <a:cxn ang="0">
                  <a:pos x="329" y="0"/>
                </a:cxn>
                <a:cxn ang="0">
                  <a:pos x="396" y="4"/>
                </a:cxn>
                <a:cxn ang="0">
                  <a:pos x="461" y="10"/>
                </a:cxn>
                <a:cxn ang="0">
                  <a:pos x="526" y="19"/>
                </a:cxn>
                <a:cxn ang="0">
                  <a:pos x="588" y="30"/>
                </a:cxn>
              </a:cxnLst>
              <a:rect l="0" t="0" r="r" b="b"/>
              <a:pathLst>
                <a:path w="588" h="30">
                  <a:moveTo>
                    <a:pt x="0" y="29"/>
                  </a:moveTo>
                  <a:lnTo>
                    <a:pt x="63" y="18"/>
                  </a:lnTo>
                  <a:lnTo>
                    <a:pt x="129" y="9"/>
                  </a:lnTo>
                  <a:lnTo>
                    <a:pt x="196" y="2"/>
                  </a:lnTo>
                  <a:lnTo>
                    <a:pt x="261" y="0"/>
                  </a:lnTo>
                  <a:lnTo>
                    <a:pt x="329" y="0"/>
                  </a:lnTo>
                  <a:lnTo>
                    <a:pt x="396" y="4"/>
                  </a:lnTo>
                  <a:lnTo>
                    <a:pt x="461" y="10"/>
                  </a:lnTo>
                  <a:lnTo>
                    <a:pt x="526" y="19"/>
                  </a:lnTo>
                  <a:lnTo>
                    <a:pt x="588" y="30"/>
                  </a:lnTo>
                </a:path>
              </a:pathLst>
            </a:custGeom>
            <a:noFill/>
            <a:ln w="17463">
              <a:solidFill>
                <a:srgbClr val="00FF00"/>
              </a:solidFill>
              <a:prstDash val="solid"/>
              <a:round/>
              <a:headEnd/>
              <a:tailEnd/>
            </a:ln>
          </p:spPr>
          <p:txBody>
            <a:bodyPr/>
            <a:lstStyle/>
            <a:p>
              <a:endParaRPr lang="en-US"/>
            </a:p>
          </p:txBody>
        </p:sp>
        <p:sp>
          <p:nvSpPr>
            <p:cNvPr id="276503" name="Freeform 23"/>
            <p:cNvSpPr>
              <a:spLocks/>
            </p:cNvSpPr>
            <p:nvPr/>
          </p:nvSpPr>
          <p:spPr bwMode="auto">
            <a:xfrm>
              <a:off x="945" y="2638"/>
              <a:ext cx="585" cy="27"/>
            </a:xfrm>
            <a:custGeom>
              <a:avLst/>
              <a:gdLst/>
              <a:ahLst/>
              <a:cxnLst>
                <a:cxn ang="0">
                  <a:pos x="0" y="0"/>
                </a:cxn>
                <a:cxn ang="0">
                  <a:pos x="30" y="5"/>
                </a:cxn>
                <a:cxn ang="0">
                  <a:pos x="62" y="10"/>
                </a:cxn>
                <a:cxn ang="0">
                  <a:pos x="96" y="15"/>
                </a:cxn>
                <a:cxn ang="0">
                  <a:pos x="133" y="18"/>
                </a:cxn>
                <a:cxn ang="0">
                  <a:pos x="169" y="21"/>
                </a:cxn>
                <a:cxn ang="0">
                  <a:pos x="207" y="24"/>
                </a:cxn>
                <a:cxn ang="0">
                  <a:pos x="245" y="25"/>
                </a:cxn>
                <a:cxn ang="0">
                  <a:pos x="285" y="27"/>
                </a:cxn>
                <a:cxn ang="0">
                  <a:pos x="324" y="27"/>
                </a:cxn>
                <a:cxn ang="0">
                  <a:pos x="362" y="27"/>
                </a:cxn>
                <a:cxn ang="0">
                  <a:pos x="400" y="25"/>
                </a:cxn>
                <a:cxn ang="0">
                  <a:pos x="435" y="24"/>
                </a:cxn>
                <a:cxn ang="0">
                  <a:pos x="470" y="21"/>
                </a:cxn>
                <a:cxn ang="0">
                  <a:pos x="482" y="20"/>
                </a:cxn>
                <a:cxn ang="0">
                  <a:pos x="493" y="19"/>
                </a:cxn>
                <a:cxn ang="0">
                  <a:pos x="503" y="18"/>
                </a:cxn>
                <a:cxn ang="0">
                  <a:pos x="513" y="16"/>
                </a:cxn>
                <a:cxn ang="0">
                  <a:pos x="523" y="15"/>
                </a:cxn>
                <a:cxn ang="0">
                  <a:pos x="534" y="14"/>
                </a:cxn>
                <a:cxn ang="0">
                  <a:pos x="542" y="13"/>
                </a:cxn>
                <a:cxn ang="0">
                  <a:pos x="550" y="11"/>
                </a:cxn>
                <a:cxn ang="0">
                  <a:pos x="559" y="9"/>
                </a:cxn>
                <a:cxn ang="0">
                  <a:pos x="565" y="8"/>
                </a:cxn>
                <a:cxn ang="0">
                  <a:pos x="571" y="6"/>
                </a:cxn>
                <a:cxn ang="0">
                  <a:pos x="577" y="5"/>
                </a:cxn>
                <a:cxn ang="0">
                  <a:pos x="582" y="2"/>
                </a:cxn>
                <a:cxn ang="0">
                  <a:pos x="585" y="1"/>
                </a:cxn>
              </a:cxnLst>
              <a:rect l="0" t="0" r="r" b="b"/>
              <a:pathLst>
                <a:path w="585" h="27">
                  <a:moveTo>
                    <a:pt x="0" y="0"/>
                  </a:moveTo>
                  <a:lnTo>
                    <a:pt x="30" y="5"/>
                  </a:lnTo>
                  <a:lnTo>
                    <a:pt x="62" y="10"/>
                  </a:lnTo>
                  <a:lnTo>
                    <a:pt x="96" y="15"/>
                  </a:lnTo>
                  <a:lnTo>
                    <a:pt x="133" y="18"/>
                  </a:lnTo>
                  <a:lnTo>
                    <a:pt x="169" y="21"/>
                  </a:lnTo>
                  <a:lnTo>
                    <a:pt x="207" y="24"/>
                  </a:lnTo>
                  <a:lnTo>
                    <a:pt x="245" y="25"/>
                  </a:lnTo>
                  <a:lnTo>
                    <a:pt x="285" y="27"/>
                  </a:lnTo>
                  <a:lnTo>
                    <a:pt x="324" y="27"/>
                  </a:lnTo>
                  <a:lnTo>
                    <a:pt x="362" y="27"/>
                  </a:lnTo>
                  <a:lnTo>
                    <a:pt x="400" y="25"/>
                  </a:lnTo>
                  <a:lnTo>
                    <a:pt x="435" y="24"/>
                  </a:lnTo>
                  <a:lnTo>
                    <a:pt x="470" y="21"/>
                  </a:lnTo>
                  <a:lnTo>
                    <a:pt x="482" y="20"/>
                  </a:lnTo>
                  <a:lnTo>
                    <a:pt x="493" y="19"/>
                  </a:lnTo>
                  <a:lnTo>
                    <a:pt x="503" y="18"/>
                  </a:lnTo>
                  <a:lnTo>
                    <a:pt x="513" y="16"/>
                  </a:lnTo>
                  <a:lnTo>
                    <a:pt x="523" y="15"/>
                  </a:lnTo>
                  <a:lnTo>
                    <a:pt x="534" y="14"/>
                  </a:lnTo>
                  <a:lnTo>
                    <a:pt x="542" y="13"/>
                  </a:lnTo>
                  <a:lnTo>
                    <a:pt x="550" y="11"/>
                  </a:lnTo>
                  <a:lnTo>
                    <a:pt x="559" y="9"/>
                  </a:lnTo>
                  <a:lnTo>
                    <a:pt x="565" y="8"/>
                  </a:lnTo>
                  <a:lnTo>
                    <a:pt x="571" y="6"/>
                  </a:lnTo>
                  <a:lnTo>
                    <a:pt x="577" y="5"/>
                  </a:lnTo>
                  <a:lnTo>
                    <a:pt x="582" y="2"/>
                  </a:lnTo>
                  <a:lnTo>
                    <a:pt x="585" y="1"/>
                  </a:lnTo>
                </a:path>
              </a:pathLst>
            </a:custGeom>
            <a:noFill/>
            <a:ln w="17463">
              <a:solidFill>
                <a:srgbClr val="00FF00"/>
              </a:solidFill>
              <a:prstDash val="solid"/>
              <a:round/>
              <a:headEnd/>
              <a:tailEnd/>
            </a:ln>
          </p:spPr>
          <p:txBody>
            <a:bodyPr/>
            <a:lstStyle/>
            <a:p>
              <a:endParaRPr lang="en-US"/>
            </a:p>
          </p:txBody>
        </p:sp>
        <p:sp>
          <p:nvSpPr>
            <p:cNvPr id="276504" name="Freeform 24"/>
            <p:cNvSpPr>
              <a:spLocks/>
            </p:cNvSpPr>
            <p:nvPr/>
          </p:nvSpPr>
          <p:spPr bwMode="auto">
            <a:xfrm>
              <a:off x="1296" y="2448"/>
              <a:ext cx="1392" cy="336"/>
            </a:xfrm>
            <a:custGeom>
              <a:avLst/>
              <a:gdLst/>
              <a:ahLst/>
              <a:cxnLst>
                <a:cxn ang="0">
                  <a:pos x="1137" y="379"/>
                </a:cxn>
                <a:cxn ang="0">
                  <a:pos x="1167" y="377"/>
                </a:cxn>
                <a:cxn ang="0">
                  <a:pos x="1196" y="369"/>
                </a:cxn>
                <a:cxn ang="0">
                  <a:pos x="1223" y="358"/>
                </a:cxn>
                <a:cxn ang="0">
                  <a:pos x="1249" y="343"/>
                </a:cxn>
                <a:cxn ang="0">
                  <a:pos x="1271" y="324"/>
                </a:cxn>
                <a:cxn ang="0">
                  <a:pos x="1290" y="301"/>
                </a:cxn>
                <a:cxn ang="0">
                  <a:pos x="1307" y="276"/>
                </a:cxn>
                <a:cxn ang="0">
                  <a:pos x="1318" y="248"/>
                </a:cxn>
                <a:cxn ang="0">
                  <a:pos x="1325" y="219"/>
                </a:cxn>
                <a:cxn ang="0">
                  <a:pos x="1327" y="190"/>
                </a:cxn>
                <a:cxn ang="0">
                  <a:pos x="1325" y="159"/>
                </a:cxn>
                <a:cxn ang="0">
                  <a:pos x="1318" y="130"/>
                </a:cxn>
                <a:cxn ang="0">
                  <a:pos x="1307" y="103"/>
                </a:cxn>
                <a:cxn ang="0">
                  <a:pos x="1290" y="78"/>
                </a:cxn>
                <a:cxn ang="0">
                  <a:pos x="1271" y="55"/>
                </a:cxn>
                <a:cxn ang="0">
                  <a:pos x="1249" y="35"/>
                </a:cxn>
                <a:cxn ang="0">
                  <a:pos x="1223" y="20"/>
                </a:cxn>
                <a:cxn ang="0">
                  <a:pos x="1196" y="8"/>
                </a:cxn>
                <a:cxn ang="0">
                  <a:pos x="1167" y="2"/>
                </a:cxn>
                <a:cxn ang="0">
                  <a:pos x="1137" y="0"/>
                </a:cxn>
                <a:cxn ang="0">
                  <a:pos x="189" y="0"/>
                </a:cxn>
                <a:cxn ang="0">
                  <a:pos x="160" y="2"/>
                </a:cxn>
                <a:cxn ang="0">
                  <a:pos x="131" y="8"/>
                </a:cxn>
                <a:cxn ang="0">
                  <a:pos x="103" y="20"/>
                </a:cxn>
                <a:cxn ang="0">
                  <a:pos x="78" y="35"/>
                </a:cxn>
                <a:cxn ang="0">
                  <a:pos x="55" y="55"/>
                </a:cxn>
                <a:cxn ang="0">
                  <a:pos x="36" y="78"/>
                </a:cxn>
                <a:cxn ang="0">
                  <a:pos x="20" y="103"/>
                </a:cxn>
                <a:cxn ang="0">
                  <a:pos x="9" y="130"/>
                </a:cxn>
                <a:cxn ang="0">
                  <a:pos x="2" y="159"/>
                </a:cxn>
                <a:cxn ang="0">
                  <a:pos x="0" y="190"/>
                </a:cxn>
                <a:cxn ang="0">
                  <a:pos x="2" y="219"/>
                </a:cxn>
                <a:cxn ang="0">
                  <a:pos x="9" y="248"/>
                </a:cxn>
                <a:cxn ang="0">
                  <a:pos x="20" y="276"/>
                </a:cxn>
                <a:cxn ang="0">
                  <a:pos x="36" y="301"/>
                </a:cxn>
                <a:cxn ang="0">
                  <a:pos x="55" y="324"/>
                </a:cxn>
                <a:cxn ang="0">
                  <a:pos x="78" y="343"/>
                </a:cxn>
                <a:cxn ang="0">
                  <a:pos x="103" y="358"/>
                </a:cxn>
                <a:cxn ang="0">
                  <a:pos x="131" y="369"/>
                </a:cxn>
                <a:cxn ang="0">
                  <a:pos x="160" y="377"/>
                </a:cxn>
                <a:cxn ang="0">
                  <a:pos x="189" y="379"/>
                </a:cxn>
                <a:cxn ang="0">
                  <a:pos x="1137" y="379"/>
                </a:cxn>
              </a:cxnLst>
              <a:rect l="0" t="0" r="r" b="b"/>
              <a:pathLst>
                <a:path w="1327" h="379">
                  <a:moveTo>
                    <a:pt x="1137" y="379"/>
                  </a:moveTo>
                  <a:lnTo>
                    <a:pt x="1167" y="377"/>
                  </a:lnTo>
                  <a:lnTo>
                    <a:pt x="1196" y="369"/>
                  </a:lnTo>
                  <a:lnTo>
                    <a:pt x="1223" y="358"/>
                  </a:lnTo>
                  <a:lnTo>
                    <a:pt x="1249" y="343"/>
                  </a:lnTo>
                  <a:lnTo>
                    <a:pt x="1271" y="324"/>
                  </a:lnTo>
                  <a:lnTo>
                    <a:pt x="1290" y="301"/>
                  </a:lnTo>
                  <a:lnTo>
                    <a:pt x="1307" y="276"/>
                  </a:lnTo>
                  <a:lnTo>
                    <a:pt x="1318" y="248"/>
                  </a:lnTo>
                  <a:lnTo>
                    <a:pt x="1325" y="219"/>
                  </a:lnTo>
                  <a:lnTo>
                    <a:pt x="1327" y="190"/>
                  </a:lnTo>
                  <a:lnTo>
                    <a:pt x="1325" y="159"/>
                  </a:lnTo>
                  <a:lnTo>
                    <a:pt x="1318" y="130"/>
                  </a:lnTo>
                  <a:lnTo>
                    <a:pt x="1307" y="103"/>
                  </a:lnTo>
                  <a:lnTo>
                    <a:pt x="1290" y="78"/>
                  </a:lnTo>
                  <a:lnTo>
                    <a:pt x="1271" y="55"/>
                  </a:lnTo>
                  <a:lnTo>
                    <a:pt x="1249" y="35"/>
                  </a:lnTo>
                  <a:lnTo>
                    <a:pt x="1223" y="20"/>
                  </a:lnTo>
                  <a:lnTo>
                    <a:pt x="1196" y="8"/>
                  </a:lnTo>
                  <a:lnTo>
                    <a:pt x="1167" y="2"/>
                  </a:lnTo>
                  <a:lnTo>
                    <a:pt x="1137" y="0"/>
                  </a:lnTo>
                  <a:lnTo>
                    <a:pt x="189" y="0"/>
                  </a:lnTo>
                  <a:lnTo>
                    <a:pt x="160" y="2"/>
                  </a:lnTo>
                  <a:lnTo>
                    <a:pt x="131" y="8"/>
                  </a:lnTo>
                  <a:lnTo>
                    <a:pt x="103" y="20"/>
                  </a:lnTo>
                  <a:lnTo>
                    <a:pt x="78" y="35"/>
                  </a:lnTo>
                  <a:lnTo>
                    <a:pt x="55" y="55"/>
                  </a:lnTo>
                  <a:lnTo>
                    <a:pt x="36" y="78"/>
                  </a:lnTo>
                  <a:lnTo>
                    <a:pt x="20" y="103"/>
                  </a:lnTo>
                  <a:lnTo>
                    <a:pt x="9" y="130"/>
                  </a:lnTo>
                  <a:lnTo>
                    <a:pt x="2" y="159"/>
                  </a:lnTo>
                  <a:lnTo>
                    <a:pt x="0" y="190"/>
                  </a:lnTo>
                  <a:lnTo>
                    <a:pt x="2" y="219"/>
                  </a:lnTo>
                  <a:lnTo>
                    <a:pt x="9" y="248"/>
                  </a:lnTo>
                  <a:lnTo>
                    <a:pt x="20" y="276"/>
                  </a:lnTo>
                  <a:lnTo>
                    <a:pt x="36" y="301"/>
                  </a:lnTo>
                  <a:lnTo>
                    <a:pt x="55" y="324"/>
                  </a:lnTo>
                  <a:lnTo>
                    <a:pt x="78" y="343"/>
                  </a:lnTo>
                  <a:lnTo>
                    <a:pt x="103" y="358"/>
                  </a:lnTo>
                  <a:lnTo>
                    <a:pt x="131" y="369"/>
                  </a:lnTo>
                  <a:lnTo>
                    <a:pt x="160" y="377"/>
                  </a:lnTo>
                  <a:lnTo>
                    <a:pt x="189" y="379"/>
                  </a:lnTo>
                  <a:lnTo>
                    <a:pt x="1137" y="379"/>
                  </a:lnTo>
                  <a:close/>
                </a:path>
              </a:pathLst>
            </a:custGeom>
            <a:solidFill>
              <a:srgbClr val="FFFF00"/>
            </a:solidFill>
            <a:ln w="17463">
              <a:solidFill>
                <a:srgbClr val="FFFF00"/>
              </a:solidFill>
              <a:prstDash val="solid"/>
              <a:round/>
              <a:headEnd/>
              <a:tailEnd/>
            </a:ln>
          </p:spPr>
          <p:txBody>
            <a:bodyPr/>
            <a:lstStyle/>
            <a:p>
              <a:endParaRPr lang="en-US"/>
            </a:p>
          </p:txBody>
        </p:sp>
        <p:sp>
          <p:nvSpPr>
            <p:cNvPr id="276505" name="Freeform 25"/>
            <p:cNvSpPr>
              <a:spLocks/>
            </p:cNvSpPr>
            <p:nvPr/>
          </p:nvSpPr>
          <p:spPr bwMode="auto">
            <a:xfrm>
              <a:off x="720" y="2502"/>
              <a:ext cx="190" cy="189"/>
            </a:xfrm>
            <a:custGeom>
              <a:avLst/>
              <a:gdLst/>
              <a:ahLst/>
              <a:cxnLst>
                <a:cxn ang="0">
                  <a:pos x="0" y="95"/>
                </a:cxn>
                <a:cxn ang="0">
                  <a:pos x="3" y="73"/>
                </a:cxn>
                <a:cxn ang="0">
                  <a:pos x="9" y="53"/>
                </a:cxn>
                <a:cxn ang="0">
                  <a:pos x="21" y="35"/>
                </a:cxn>
                <a:cxn ang="0">
                  <a:pos x="36" y="20"/>
                </a:cxn>
                <a:cxn ang="0">
                  <a:pos x="53" y="8"/>
                </a:cxn>
                <a:cxn ang="0">
                  <a:pos x="74" y="2"/>
                </a:cxn>
                <a:cxn ang="0">
                  <a:pos x="95" y="0"/>
                </a:cxn>
                <a:cxn ang="0">
                  <a:pos x="117" y="2"/>
                </a:cxn>
                <a:cxn ang="0">
                  <a:pos x="137" y="8"/>
                </a:cxn>
                <a:cxn ang="0">
                  <a:pos x="155" y="20"/>
                </a:cxn>
                <a:cxn ang="0">
                  <a:pos x="170" y="35"/>
                </a:cxn>
                <a:cxn ang="0">
                  <a:pos x="181" y="53"/>
                </a:cxn>
                <a:cxn ang="0">
                  <a:pos x="187" y="73"/>
                </a:cxn>
                <a:cxn ang="0">
                  <a:pos x="190" y="95"/>
                </a:cxn>
                <a:cxn ang="0">
                  <a:pos x="187" y="115"/>
                </a:cxn>
                <a:cxn ang="0">
                  <a:pos x="181" y="135"/>
                </a:cxn>
                <a:cxn ang="0">
                  <a:pos x="170" y="153"/>
                </a:cxn>
                <a:cxn ang="0">
                  <a:pos x="155" y="168"/>
                </a:cxn>
                <a:cxn ang="0">
                  <a:pos x="137" y="179"/>
                </a:cxn>
                <a:cxn ang="0">
                  <a:pos x="117" y="187"/>
                </a:cxn>
                <a:cxn ang="0">
                  <a:pos x="95" y="189"/>
                </a:cxn>
                <a:cxn ang="0">
                  <a:pos x="74" y="187"/>
                </a:cxn>
                <a:cxn ang="0">
                  <a:pos x="53" y="179"/>
                </a:cxn>
                <a:cxn ang="0">
                  <a:pos x="36" y="168"/>
                </a:cxn>
                <a:cxn ang="0">
                  <a:pos x="21" y="153"/>
                </a:cxn>
                <a:cxn ang="0">
                  <a:pos x="9" y="135"/>
                </a:cxn>
                <a:cxn ang="0">
                  <a:pos x="3" y="115"/>
                </a:cxn>
                <a:cxn ang="0">
                  <a:pos x="0" y="95"/>
                </a:cxn>
              </a:cxnLst>
              <a:rect l="0" t="0" r="r" b="b"/>
              <a:pathLst>
                <a:path w="190" h="189">
                  <a:moveTo>
                    <a:pt x="0" y="95"/>
                  </a:moveTo>
                  <a:lnTo>
                    <a:pt x="3" y="73"/>
                  </a:lnTo>
                  <a:lnTo>
                    <a:pt x="9" y="53"/>
                  </a:lnTo>
                  <a:lnTo>
                    <a:pt x="21" y="35"/>
                  </a:lnTo>
                  <a:lnTo>
                    <a:pt x="36" y="20"/>
                  </a:lnTo>
                  <a:lnTo>
                    <a:pt x="53" y="8"/>
                  </a:lnTo>
                  <a:lnTo>
                    <a:pt x="74" y="2"/>
                  </a:lnTo>
                  <a:lnTo>
                    <a:pt x="95" y="0"/>
                  </a:lnTo>
                  <a:lnTo>
                    <a:pt x="117" y="2"/>
                  </a:lnTo>
                  <a:lnTo>
                    <a:pt x="137" y="8"/>
                  </a:lnTo>
                  <a:lnTo>
                    <a:pt x="155" y="20"/>
                  </a:lnTo>
                  <a:lnTo>
                    <a:pt x="170" y="35"/>
                  </a:lnTo>
                  <a:lnTo>
                    <a:pt x="181" y="53"/>
                  </a:lnTo>
                  <a:lnTo>
                    <a:pt x="187" y="73"/>
                  </a:lnTo>
                  <a:lnTo>
                    <a:pt x="190" y="95"/>
                  </a:lnTo>
                  <a:lnTo>
                    <a:pt x="187" y="115"/>
                  </a:lnTo>
                  <a:lnTo>
                    <a:pt x="181" y="135"/>
                  </a:lnTo>
                  <a:lnTo>
                    <a:pt x="170" y="153"/>
                  </a:lnTo>
                  <a:lnTo>
                    <a:pt x="155" y="168"/>
                  </a:lnTo>
                  <a:lnTo>
                    <a:pt x="137" y="179"/>
                  </a:lnTo>
                  <a:lnTo>
                    <a:pt x="117" y="187"/>
                  </a:lnTo>
                  <a:lnTo>
                    <a:pt x="95" y="189"/>
                  </a:lnTo>
                  <a:lnTo>
                    <a:pt x="74" y="187"/>
                  </a:lnTo>
                  <a:lnTo>
                    <a:pt x="53" y="179"/>
                  </a:lnTo>
                  <a:lnTo>
                    <a:pt x="36" y="168"/>
                  </a:lnTo>
                  <a:lnTo>
                    <a:pt x="21" y="153"/>
                  </a:lnTo>
                  <a:lnTo>
                    <a:pt x="9" y="135"/>
                  </a:lnTo>
                  <a:lnTo>
                    <a:pt x="3" y="115"/>
                  </a:lnTo>
                  <a:lnTo>
                    <a:pt x="0" y="95"/>
                  </a:lnTo>
                  <a:close/>
                </a:path>
              </a:pathLst>
            </a:custGeom>
            <a:solidFill>
              <a:srgbClr val="FF0000"/>
            </a:solidFill>
            <a:ln w="1588">
              <a:solidFill>
                <a:srgbClr val="FF0000"/>
              </a:solidFill>
              <a:prstDash val="solid"/>
              <a:round/>
              <a:headEnd/>
              <a:tailEnd/>
            </a:ln>
          </p:spPr>
          <p:txBody>
            <a:bodyPr/>
            <a:lstStyle/>
            <a:p>
              <a:endParaRPr lang="en-US"/>
            </a:p>
          </p:txBody>
        </p:sp>
        <p:sp>
          <p:nvSpPr>
            <p:cNvPr id="276506" name="Freeform 26"/>
            <p:cNvSpPr>
              <a:spLocks/>
            </p:cNvSpPr>
            <p:nvPr/>
          </p:nvSpPr>
          <p:spPr bwMode="auto">
            <a:xfrm>
              <a:off x="2928" y="2502"/>
              <a:ext cx="189" cy="189"/>
            </a:xfrm>
            <a:custGeom>
              <a:avLst/>
              <a:gdLst/>
              <a:ahLst/>
              <a:cxnLst>
                <a:cxn ang="0">
                  <a:pos x="0" y="95"/>
                </a:cxn>
                <a:cxn ang="0">
                  <a:pos x="2" y="73"/>
                </a:cxn>
                <a:cxn ang="0">
                  <a:pos x="9" y="53"/>
                </a:cxn>
                <a:cxn ang="0">
                  <a:pos x="20" y="35"/>
                </a:cxn>
                <a:cxn ang="0">
                  <a:pos x="35" y="20"/>
                </a:cxn>
                <a:cxn ang="0">
                  <a:pos x="53" y="8"/>
                </a:cxn>
                <a:cxn ang="0">
                  <a:pos x="73" y="2"/>
                </a:cxn>
                <a:cxn ang="0">
                  <a:pos x="95" y="0"/>
                </a:cxn>
                <a:cxn ang="0">
                  <a:pos x="116" y="2"/>
                </a:cxn>
                <a:cxn ang="0">
                  <a:pos x="136" y="8"/>
                </a:cxn>
                <a:cxn ang="0">
                  <a:pos x="154" y="20"/>
                </a:cxn>
                <a:cxn ang="0">
                  <a:pos x="169" y="35"/>
                </a:cxn>
                <a:cxn ang="0">
                  <a:pos x="181" y="53"/>
                </a:cxn>
                <a:cxn ang="0">
                  <a:pos x="187" y="73"/>
                </a:cxn>
                <a:cxn ang="0">
                  <a:pos x="189" y="95"/>
                </a:cxn>
                <a:cxn ang="0">
                  <a:pos x="187" y="115"/>
                </a:cxn>
                <a:cxn ang="0">
                  <a:pos x="181" y="135"/>
                </a:cxn>
                <a:cxn ang="0">
                  <a:pos x="169" y="153"/>
                </a:cxn>
                <a:cxn ang="0">
                  <a:pos x="154" y="168"/>
                </a:cxn>
                <a:cxn ang="0">
                  <a:pos x="136" y="179"/>
                </a:cxn>
                <a:cxn ang="0">
                  <a:pos x="116" y="187"/>
                </a:cxn>
                <a:cxn ang="0">
                  <a:pos x="95" y="189"/>
                </a:cxn>
                <a:cxn ang="0">
                  <a:pos x="73" y="187"/>
                </a:cxn>
                <a:cxn ang="0">
                  <a:pos x="53" y="179"/>
                </a:cxn>
                <a:cxn ang="0">
                  <a:pos x="35" y="168"/>
                </a:cxn>
                <a:cxn ang="0">
                  <a:pos x="20" y="153"/>
                </a:cxn>
                <a:cxn ang="0">
                  <a:pos x="9" y="135"/>
                </a:cxn>
                <a:cxn ang="0">
                  <a:pos x="2" y="115"/>
                </a:cxn>
                <a:cxn ang="0">
                  <a:pos x="0" y="95"/>
                </a:cxn>
              </a:cxnLst>
              <a:rect l="0" t="0" r="r" b="b"/>
              <a:pathLst>
                <a:path w="189" h="189">
                  <a:moveTo>
                    <a:pt x="0" y="95"/>
                  </a:moveTo>
                  <a:lnTo>
                    <a:pt x="2" y="73"/>
                  </a:lnTo>
                  <a:lnTo>
                    <a:pt x="9" y="53"/>
                  </a:lnTo>
                  <a:lnTo>
                    <a:pt x="20" y="35"/>
                  </a:lnTo>
                  <a:lnTo>
                    <a:pt x="35" y="20"/>
                  </a:lnTo>
                  <a:lnTo>
                    <a:pt x="53" y="8"/>
                  </a:lnTo>
                  <a:lnTo>
                    <a:pt x="73" y="2"/>
                  </a:lnTo>
                  <a:lnTo>
                    <a:pt x="95" y="0"/>
                  </a:lnTo>
                  <a:lnTo>
                    <a:pt x="116" y="2"/>
                  </a:lnTo>
                  <a:lnTo>
                    <a:pt x="136" y="8"/>
                  </a:lnTo>
                  <a:lnTo>
                    <a:pt x="154" y="20"/>
                  </a:lnTo>
                  <a:lnTo>
                    <a:pt x="169" y="35"/>
                  </a:lnTo>
                  <a:lnTo>
                    <a:pt x="181" y="53"/>
                  </a:lnTo>
                  <a:lnTo>
                    <a:pt x="187" y="73"/>
                  </a:lnTo>
                  <a:lnTo>
                    <a:pt x="189" y="95"/>
                  </a:lnTo>
                  <a:lnTo>
                    <a:pt x="187" y="115"/>
                  </a:lnTo>
                  <a:lnTo>
                    <a:pt x="181" y="135"/>
                  </a:lnTo>
                  <a:lnTo>
                    <a:pt x="169" y="153"/>
                  </a:lnTo>
                  <a:lnTo>
                    <a:pt x="154" y="168"/>
                  </a:lnTo>
                  <a:lnTo>
                    <a:pt x="136" y="179"/>
                  </a:lnTo>
                  <a:lnTo>
                    <a:pt x="116" y="187"/>
                  </a:lnTo>
                  <a:lnTo>
                    <a:pt x="95" y="189"/>
                  </a:lnTo>
                  <a:lnTo>
                    <a:pt x="73" y="187"/>
                  </a:lnTo>
                  <a:lnTo>
                    <a:pt x="53" y="179"/>
                  </a:lnTo>
                  <a:lnTo>
                    <a:pt x="35" y="168"/>
                  </a:lnTo>
                  <a:lnTo>
                    <a:pt x="20" y="153"/>
                  </a:lnTo>
                  <a:lnTo>
                    <a:pt x="9" y="135"/>
                  </a:lnTo>
                  <a:lnTo>
                    <a:pt x="2" y="115"/>
                  </a:lnTo>
                  <a:lnTo>
                    <a:pt x="0" y="95"/>
                  </a:lnTo>
                  <a:close/>
                </a:path>
              </a:pathLst>
            </a:custGeom>
            <a:solidFill>
              <a:srgbClr val="FF0000"/>
            </a:solidFill>
            <a:ln w="1588">
              <a:solidFill>
                <a:srgbClr val="FF0000"/>
              </a:solidFill>
              <a:prstDash val="solid"/>
              <a:round/>
              <a:headEnd/>
              <a:tailEnd/>
            </a:ln>
          </p:spPr>
          <p:txBody>
            <a:bodyPr/>
            <a:lstStyle/>
            <a:p>
              <a:endParaRPr lang="en-US"/>
            </a:p>
          </p:txBody>
        </p:sp>
        <p:sp>
          <p:nvSpPr>
            <p:cNvPr id="276507" name="Rectangle 27"/>
            <p:cNvSpPr>
              <a:spLocks noChangeArrowheads="1"/>
            </p:cNvSpPr>
            <p:nvPr/>
          </p:nvSpPr>
          <p:spPr bwMode="auto">
            <a:xfrm>
              <a:off x="2963" y="2496"/>
              <a:ext cx="144" cy="192"/>
            </a:xfrm>
            <a:prstGeom prst="rect">
              <a:avLst/>
            </a:prstGeom>
            <a:noFill/>
            <a:ln w="9525">
              <a:noFill/>
              <a:miter lim="800000"/>
              <a:headEnd/>
              <a:tailEnd/>
            </a:ln>
          </p:spPr>
          <p:txBody>
            <a:bodyPr wrap="none" lIns="0" tIns="0" rIns="0" bIns="0">
              <a:spAutoFit/>
            </a:bodyPr>
            <a:lstStyle/>
            <a:p>
              <a:pPr algn="ctr" eaLnBrk="0" hangingPunct="0"/>
              <a:r>
                <a:rPr lang="en-US" sz="2000">
                  <a:solidFill>
                    <a:srgbClr val="FFFFFF"/>
                  </a:solidFill>
                </a:rPr>
                <a:t>d</a:t>
              </a:r>
              <a:endParaRPr lang="en-US" sz="1000" b="0" baseline="30000"/>
            </a:p>
          </p:txBody>
        </p:sp>
        <p:sp>
          <p:nvSpPr>
            <p:cNvPr id="276508" name="Rectangle 28"/>
            <p:cNvSpPr>
              <a:spLocks noChangeArrowheads="1"/>
            </p:cNvSpPr>
            <p:nvPr/>
          </p:nvSpPr>
          <p:spPr bwMode="auto">
            <a:xfrm>
              <a:off x="2986" y="2537"/>
              <a:ext cx="83" cy="18"/>
            </a:xfrm>
            <a:prstGeom prst="rect">
              <a:avLst/>
            </a:prstGeom>
            <a:solidFill>
              <a:srgbClr val="FFFFFF"/>
            </a:solidFill>
            <a:ln w="1588">
              <a:solidFill>
                <a:srgbClr val="FFFFFF"/>
              </a:solidFill>
              <a:miter lim="800000"/>
              <a:headEnd/>
              <a:tailEnd/>
            </a:ln>
          </p:spPr>
          <p:txBody>
            <a:bodyPr/>
            <a:lstStyle/>
            <a:p>
              <a:endParaRPr lang="en-US"/>
            </a:p>
          </p:txBody>
        </p:sp>
        <p:sp>
          <p:nvSpPr>
            <p:cNvPr id="276509" name="Rectangle 29"/>
            <p:cNvSpPr>
              <a:spLocks noChangeArrowheads="1"/>
            </p:cNvSpPr>
            <p:nvPr/>
          </p:nvSpPr>
          <p:spPr bwMode="auto">
            <a:xfrm>
              <a:off x="748" y="2496"/>
              <a:ext cx="143" cy="192"/>
            </a:xfrm>
            <a:prstGeom prst="rect">
              <a:avLst/>
            </a:prstGeom>
            <a:noFill/>
            <a:ln w="9525">
              <a:noFill/>
              <a:miter lim="800000"/>
              <a:headEnd/>
              <a:tailEnd/>
            </a:ln>
          </p:spPr>
          <p:txBody>
            <a:bodyPr wrap="none" lIns="0" tIns="0" rIns="0" bIns="0">
              <a:spAutoFit/>
            </a:bodyPr>
            <a:lstStyle/>
            <a:p>
              <a:pPr algn="ctr" eaLnBrk="0" hangingPunct="0"/>
              <a:r>
                <a:rPr lang="en-US" sz="2000">
                  <a:solidFill>
                    <a:srgbClr val="FFFFFF"/>
                  </a:solidFill>
                </a:rPr>
                <a:t>d</a:t>
              </a:r>
              <a:endParaRPr lang="en-US" sz="1000" b="0" baseline="30000"/>
            </a:p>
          </p:txBody>
        </p:sp>
        <p:sp>
          <p:nvSpPr>
            <p:cNvPr id="276510" name="Line 30"/>
            <p:cNvSpPr>
              <a:spLocks noChangeShapeType="1"/>
            </p:cNvSpPr>
            <p:nvPr/>
          </p:nvSpPr>
          <p:spPr bwMode="auto">
            <a:xfrm>
              <a:off x="1296" y="2592"/>
              <a:ext cx="1420" cy="1"/>
            </a:xfrm>
            <a:prstGeom prst="line">
              <a:avLst/>
            </a:prstGeom>
            <a:noFill/>
            <a:ln w="17463">
              <a:solidFill>
                <a:srgbClr val="00FF00"/>
              </a:solidFill>
              <a:round/>
              <a:headEnd/>
              <a:tailEnd/>
            </a:ln>
          </p:spPr>
          <p:txBody>
            <a:bodyPr/>
            <a:lstStyle/>
            <a:p>
              <a:endParaRPr lang="en-US"/>
            </a:p>
          </p:txBody>
        </p:sp>
        <p:sp>
          <p:nvSpPr>
            <p:cNvPr id="276511" name="Line 31"/>
            <p:cNvSpPr>
              <a:spLocks noChangeShapeType="1"/>
            </p:cNvSpPr>
            <p:nvPr/>
          </p:nvSpPr>
          <p:spPr bwMode="auto">
            <a:xfrm>
              <a:off x="1488" y="2592"/>
              <a:ext cx="1410" cy="12"/>
            </a:xfrm>
            <a:prstGeom prst="line">
              <a:avLst/>
            </a:prstGeom>
            <a:noFill/>
            <a:ln w="17463">
              <a:solidFill>
                <a:srgbClr val="00FF00"/>
              </a:solidFill>
              <a:round/>
              <a:headEnd/>
              <a:tailEnd/>
            </a:ln>
          </p:spPr>
          <p:txBody>
            <a:bodyPr/>
            <a:lstStyle/>
            <a:p>
              <a:endParaRPr lang="en-US"/>
            </a:p>
          </p:txBody>
        </p:sp>
        <p:sp>
          <p:nvSpPr>
            <p:cNvPr id="276512" name="Line 32"/>
            <p:cNvSpPr>
              <a:spLocks noChangeShapeType="1"/>
            </p:cNvSpPr>
            <p:nvPr/>
          </p:nvSpPr>
          <p:spPr bwMode="auto">
            <a:xfrm>
              <a:off x="1200" y="2544"/>
              <a:ext cx="1488" cy="0"/>
            </a:xfrm>
            <a:prstGeom prst="line">
              <a:avLst/>
            </a:prstGeom>
            <a:noFill/>
            <a:ln w="17463">
              <a:solidFill>
                <a:srgbClr val="00FF00"/>
              </a:solidFill>
              <a:round/>
              <a:headEnd/>
              <a:tailEnd/>
            </a:ln>
          </p:spPr>
          <p:txBody>
            <a:bodyPr/>
            <a:lstStyle/>
            <a:p>
              <a:endParaRPr lang="en-US"/>
            </a:p>
          </p:txBody>
        </p:sp>
        <p:sp>
          <p:nvSpPr>
            <p:cNvPr id="276513" name="Line 33"/>
            <p:cNvSpPr>
              <a:spLocks noChangeShapeType="1"/>
            </p:cNvSpPr>
            <p:nvPr/>
          </p:nvSpPr>
          <p:spPr bwMode="auto">
            <a:xfrm>
              <a:off x="1248" y="2652"/>
              <a:ext cx="1410" cy="12"/>
            </a:xfrm>
            <a:prstGeom prst="line">
              <a:avLst/>
            </a:prstGeom>
            <a:noFill/>
            <a:ln w="17463">
              <a:solidFill>
                <a:srgbClr val="00FF00"/>
              </a:solidFill>
              <a:round/>
              <a:headEnd/>
              <a:tailEnd/>
            </a:ln>
          </p:spPr>
          <p:txBody>
            <a:bodyPr/>
            <a:lstStyle/>
            <a:p>
              <a:endParaRPr lang="en-US"/>
            </a:p>
          </p:txBody>
        </p:sp>
        <p:sp>
          <p:nvSpPr>
            <p:cNvPr id="276514" name="Line 34"/>
            <p:cNvSpPr>
              <a:spLocks noChangeShapeType="1"/>
            </p:cNvSpPr>
            <p:nvPr/>
          </p:nvSpPr>
          <p:spPr bwMode="auto">
            <a:xfrm>
              <a:off x="1182" y="2736"/>
              <a:ext cx="1410" cy="12"/>
            </a:xfrm>
            <a:prstGeom prst="line">
              <a:avLst/>
            </a:prstGeom>
            <a:noFill/>
            <a:ln w="17463">
              <a:solidFill>
                <a:srgbClr val="00FF00"/>
              </a:solidFill>
              <a:round/>
              <a:headEnd/>
              <a:tailEnd/>
            </a:ln>
          </p:spPr>
          <p:txBody>
            <a:bodyPr/>
            <a:lstStyle/>
            <a:p>
              <a:endParaRPr lang="en-US"/>
            </a:p>
          </p:txBody>
        </p:sp>
        <p:sp>
          <p:nvSpPr>
            <p:cNvPr id="276515" name="Line 35"/>
            <p:cNvSpPr>
              <a:spLocks noChangeShapeType="1"/>
            </p:cNvSpPr>
            <p:nvPr/>
          </p:nvSpPr>
          <p:spPr bwMode="auto">
            <a:xfrm>
              <a:off x="1200" y="2784"/>
              <a:ext cx="1410" cy="12"/>
            </a:xfrm>
            <a:prstGeom prst="line">
              <a:avLst/>
            </a:prstGeom>
            <a:noFill/>
            <a:ln w="17463">
              <a:solidFill>
                <a:srgbClr val="00FF00"/>
              </a:solidFill>
              <a:round/>
              <a:headEnd/>
              <a:tailEnd/>
            </a:ln>
          </p:spPr>
          <p:txBody>
            <a:bodyPr/>
            <a:lstStyle/>
            <a:p>
              <a:endParaRPr lang="en-US"/>
            </a:p>
          </p:txBody>
        </p:sp>
        <p:sp>
          <p:nvSpPr>
            <p:cNvPr id="276516" name="Line 36"/>
            <p:cNvSpPr>
              <a:spLocks noChangeShapeType="1"/>
            </p:cNvSpPr>
            <p:nvPr/>
          </p:nvSpPr>
          <p:spPr bwMode="auto">
            <a:xfrm>
              <a:off x="1152" y="2496"/>
              <a:ext cx="1536" cy="0"/>
            </a:xfrm>
            <a:prstGeom prst="line">
              <a:avLst/>
            </a:prstGeom>
            <a:noFill/>
            <a:ln w="17463">
              <a:solidFill>
                <a:srgbClr val="00FF00"/>
              </a:solidFill>
              <a:round/>
              <a:headEnd/>
              <a:tailEnd/>
            </a:ln>
          </p:spPr>
          <p:txBody>
            <a:bodyPr/>
            <a:lstStyle/>
            <a:p>
              <a:endParaRPr lang="en-US"/>
            </a:p>
          </p:txBody>
        </p:sp>
        <p:sp>
          <p:nvSpPr>
            <p:cNvPr id="276517" name="Line 37"/>
            <p:cNvSpPr>
              <a:spLocks noChangeShapeType="1"/>
            </p:cNvSpPr>
            <p:nvPr/>
          </p:nvSpPr>
          <p:spPr bwMode="auto">
            <a:xfrm>
              <a:off x="1248" y="2448"/>
              <a:ext cx="1410" cy="12"/>
            </a:xfrm>
            <a:prstGeom prst="line">
              <a:avLst/>
            </a:prstGeom>
            <a:noFill/>
            <a:ln w="17463">
              <a:solidFill>
                <a:srgbClr val="00FF00"/>
              </a:solidFill>
              <a:round/>
              <a:headEnd/>
              <a:tailEnd/>
            </a:ln>
          </p:spPr>
          <p:txBody>
            <a:bodyPr/>
            <a:lstStyle/>
            <a:p>
              <a:endParaRPr lang="en-US"/>
            </a:p>
          </p:txBody>
        </p:sp>
      </p:grpSp>
      <p:sp>
        <p:nvSpPr>
          <p:cNvPr id="276518" name="Rectangle 38"/>
          <p:cNvSpPr>
            <a:spLocks noChangeArrowheads="1"/>
          </p:cNvSpPr>
          <p:nvPr/>
        </p:nvSpPr>
        <p:spPr bwMode="auto">
          <a:xfrm>
            <a:off x="1636713" y="4572000"/>
            <a:ext cx="5257800" cy="838200"/>
          </a:xfrm>
          <a:prstGeom prst="rect">
            <a:avLst/>
          </a:prstGeom>
          <a:solidFill>
            <a:srgbClr val="000000"/>
          </a:solidFill>
          <a:ln w="25400">
            <a:solidFill>
              <a:srgbClr val="0000FF"/>
            </a:solidFill>
            <a:miter lim="800000"/>
            <a:headEnd/>
            <a:tailEnd/>
          </a:ln>
        </p:spPr>
        <p:txBody>
          <a:bodyPr/>
          <a:lstStyle/>
          <a:p>
            <a:endParaRPr lang="en-US"/>
          </a:p>
        </p:txBody>
      </p:sp>
      <p:sp>
        <p:nvSpPr>
          <p:cNvPr id="276519" name="Freeform 39"/>
          <p:cNvSpPr>
            <a:spLocks/>
          </p:cNvSpPr>
          <p:nvPr/>
        </p:nvSpPr>
        <p:spPr bwMode="auto">
          <a:xfrm>
            <a:off x="4549775" y="4648200"/>
            <a:ext cx="2132013" cy="601663"/>
          </a:xfrm>
          <a:custGeom>
            <a:avLst/>
            <a:gdLst/>
            <a:ahLst/>
            <a:cxnLst>
              <a:cxn ang="0">
                <a:pos x="1137" y="379"/>
              </a:cxn>
              <a:cxn ang="0">
                <a:pos x="1167" y="377"/>
              </a:cxn>
              <a:cxn ang="0">
                <a:pos x="1196" y="369"/>
              </a:cxn>
              <a:cxn ang="0">
                <a:pos x="1223" y="358"/>
              </a:cxn>
              <a:cxn ang="0">
                <a:pos x="1249" y="343"/>
              </a:cxn>
              <a:cxn ang="0">
                <a:pos x="1271" y="324"/>
              </a:cxn>
              <a:cxn ang="0">
                <a:pos x="1290" y="301"/>
              </a:cxn>
              <a:cxn ang="0">
                <a:pos x="1307" y="276"/>
              </a:cxn>
              <a:cxn ang="0">
                <a:pos x="1318" y="248"/>
              </a:cxn>
              <a:cxn ang="0">
                <a:pos x="1325" y="219"/>
              </a:cxn>
              <a:cxn ang="0">
                <a:pos x="1327" y="190"/>
              </a:cxn>
              <a:cxn ang="0">
                <a:pos x="1325" y="159"/>
              </a:cxn>
              <a:cxn ang="0">
                <a:pos x="1318" y="130"/>
              </a:cxn>
              <a:cxn ang="0">
                <a:pos x="1307" y="103"/>
              </a:cxn>
              <a:cxn ang="0">
                <a:pos x="1290" y="78"/>
              </a:cxn>
              <a:cxn ang="0">
                <a:pos x="1271" y="55"/>
              </a:cxn>
              <a:cxn ang="0">
                <a:pos x="1249" y="35"/>
              </a:cxn>
              <a:cxn ang="0">
                <a:pos x="1223" y="20"/>
              </a:cxn>
              <a:cxn ang="0">
                <a:pos x="1196" y="8"/>
              </a:cxn>
              <a:cxn ang="0">
                <a:pos x="1167" y="2"/>
              </a:cxn>
              <a:cxn ang="0">
                <a:pos x="1137" y="0"/>
              </a:cxn>
              <a:cxn ang="0">
                <a:pos x="189" y="0"/>
              </a:cxn>
              <a:cxn ang="0">
                <a:pos x="160" y="2"/>
              </a:cxn>
              <a:cxn ang="0">
                <a:pos x="131" y="8"/>
              </a:cxn>
              <a:cxn ang="0">
                <a:pos x="103" y="20"/>
              </a:cxn>
              <a:cxn ang="0">
                <a:pos x="78" y="35"/>
              </a:cxn>
              <a:cxn ang="0">
                <a:pos x="55" y="55"/>
              </a:cxn>
              <a:cxn ang="0">
                <a:pos x="36" y="78"/>
              </a:cxn>
              <a:cxn ang="0">
                <a:pos x="20" y="103"/>
              </a:cxn>
              <a:cxn ang="0">
                <a:pos x="9" y="130"/>
              </a:cxn>
              <a:cxn ang="0">
                <a:pos x="2" y="159"/>
              </a:cxn>
              <a:cxn ang="0">
                <a:pos x="0" y="190"/>
              </a:cxn>
              <a:cxn ang="0">
                <a:pos x="2" y="219"/>
              </a:cxn>
              <a:cxn ang="0">
                <a:pos x="9" y="248"/>
              </a:cxn>
              <a:cxn ang="0">
                <a:pos x="20" y="276"/>
              </a:cxn>
              <a:cxn ang="0">
                <a:pos x="36" y="301"/>
              </a:cxn>
              <a:cxn ang="0">
                <a:pos x="55" y="324"/>
              </a:cxn>
              <a:cxn ang="0">
                <a:pos x="78" y="343"/>
              </a:cxn>
              <a:cxn ang="0">
                <a:pos x="103" y="358"/>
              </a:cxn>
              <a:cxn ang="0">
                <a:pos x="131" y="369"/>
              </a:cxn>
              <a:cxn ang="0">
                <a:pos x="160" y="377"/>
              </a:cxn>
              <a:cxn ang="0">
                <a:pos x="189" y="379"/>
              </a:cxn>
              <a:cxn ang="0">
                <a:pos x="1137" y="379"/>
              </a:cxn>
            </a:cxnLst>
            <a:rect l="0" t="0" r="r" b="b"/>
            <a:pathLst>
              <a:path w="1327" h="379">
                <a:moveTo>
                  <a:pt x="1137" y="379"/>
                </a:moveTo>
                <a:lnTo>
                  <a:pt x="1167" y="377"/>
                </a:lnTo>
                <a:lnTo>
                  <a:pt x="1196" y="369"/>
                </a:lnTo>
                <a:lnTo>
                  <a:pt x="1223" y="358"/>
                </a:lnTo>
                <a:lnTo>
                  <a:pt x="1249" y="343"/>
                </a:lnTo>
                <a:lnTo>
                  <a:pt x="1271" y="324"/>
                </a:lnTo>
                <a:lnTo>
                  <a:pt x="1290" y="301"/>
                </a:lnTo>
                <a:lnTo>
                  <a:pt x="1307" y="276"/>
                </a:lnTo>
                <a:lnTo>
                  <a:pt x="1318" y="248"/>
                </a:lnTo>
                <a:lnTo>
                  <a:pt x="1325" y="219"/>
                </a:lnTo>
                <a:lnTo>
                  <a:pt x="1327" y="190"/>
                </a:lnTo>
                <a:lnTo>
                  <a:pt x="1325" y="159"/>
                </a:lnTo>
                <a:lnTo>
                  <a:pt x="1318" y="130"/>
                </a:lnTo>
                <a:lnTo>
                  <a:pt x="1307" y="103"/>
                </a:lnTo>
                <a:lnTo>
                  <a:pt x="1290" y="78"/>
                </a:lnTo>
                <a:lnTo>
                  <a:pt x="1271" y="55"/>
                </a:lnTo>
                <a:lnTo>
                  <a:pt x="1249" y="35"/>
                </a:lnTo>
                <a:lnTo>
                  <a:pt x="1223" y="20"/>
                </a:lnTo>
                <a:lnTo>
                  <a:pt x="1196" y="8"/>
                </a:lnTo>
                <a:lnTo>
                  <a:pt x="1167" y="2"/>
                </a:lnTo>
                <a:lnTo>
                  <a:pt x="1137" y="0"/>
                </a:lnTo>
                <a:lnTo>
                  <a:pt x="189" y="0"/>
                </a:lnTo>
                <a:lnTo>
                  <a:pt x="160" y="2"/>
                </a:lnTo>
                <a:lnTo>
                  <a:pt x="131" y="8"/>
                </a:lnTo>
                <a:lnTo>
                  <a:pt x="103" y="20"/>
                </a:lnTo>
                <a:lnTo>
                  <a:pt x="78" y="35"/>
                </a:lnTo>
                <a:lnTo>
                  <a:pt x="55" y="55"/>
                </a:lnTo>
                <a:lnTo>
                  <a:pt x="36" y="78"/>
                </a:lnTo>
                <a:lnTo>
                  <a:pt x="20" y="103"/>
                </a:lnTo>
                <a:lnTo>
                  <a:pt x="9" y="130"/>
                </a:lnTo>
                <a:lnTo>
                  <a:pt x="2" y="159"/>
                </a:lnTo>
                <a:lnTo>
                  <a:pt x="0" y="190"/>
                </a:lnTo>
                <a:lnTo>
                  <a:pt x="2" y="219"/>
                </a:lnTo>
                <a:lnTo>
                  <a:pt x="9" y="248"/>
                </a:lnTo>
                <a:lnTo>
                  <a:pt x="20" y="276"/>
                </a:lnTo>
                <a:lnTo>
                  <a:pt x="36" y="301"/>
                </a:lnTo>
                <a:lnTo>
                  <a:pt x="55" y="324"/>
                </a:lnTo>
                <a:lnTo>
                  <a:pt x="78" y="343"/>
                </a:lnTo>
                <a:lnTo>
                  <a:pt x="103" y="358"/>
                </a:lnTo>
                <a:lnTo>
                  <a:pt x="131" y="369"/>
                </a:lnTo>
                <a:lnTo>
                  <a:pt x="160" y="377"/>
                </a:lnTo>
                <a:lnTo>
                  <a:pt x="189" y="379"/>
                </a:lnTo>
                <a:lnTo>
                  <a:pt x="1137" y="379"/>
                </a:lnTo>
                <a:close/>
              </a:path>
            </a:pathLst>
          </a:custGeom>
          <a:solidFill>
            <a:srgbClr val="FFFF00"/>
          </a:solidFill>
          <a:ln w="17463">
            <a:solidFill>
              <a:srgbClr val="FFFF00"/>
            </a:solidFill>
            <a:prstDash val="solid"/>
            <a:round/>
            <a:headEnd/>
            <a:tailEnd/>
          </a:ln>
        </p:spPr>
        <p:txBody>
          <a:bodyPr/>
          <a:lstStyle/>
          <a:p>
            <a:endParaRPr lang="en-US"/>
          </a:p>
        </p:txBody>
      </p:sp>
      <p:sp>
        <p:nvSpPr>
          <p:cNvPr id="276520" name="Freeform 40"/>
          <p:cNvSpPr>
            <a:spLocks/>
          </p:cNvSpPr>
          <p:nvPr/>
        </p:nvSpPr>
        <p:spPr bwMode="auto">
          <a:xfrm>
            <a:off x="1812925" y="4678363"/>
            <a:ext cx="2168525" cy="601662"/>
          </a:xfrm>
          <a:custGeom>
            <a:avLst/>
            <a:gdLst/>
            <a:ahLst/>
            <a:cxnLst>
              <a:cxn ang="0">
                <a:pos x="1137" y="379"/>
              </a:cxn>
              <a:cxn ang="0">
                <a:pos x="1167" y="377"/>
              </a:cxn>
              <a:cxn ang="0">
                <a:pos x="1196" y="369"/>
              </a:cxn>
              <a:cxn ang="0">
                <a:pos x="1223" y="358"/>
              </a:cxn>
              <a:cxn ang="0">
                <a:pos x="1249" y="343"/>
              </a:cxn>
              <a:cxn ang="0">
                <a:pos x="1271" y="324"/>
              </a:cxn>
              <a:cxn ang="0">
                <a:pos x="1290" y="301"/>
              </a:cxn>
              <a:cxn ang="0">
                <a:pos x="1307" y="276"/>
              </a:cxn>
              <a:cxn ang="0">
                <a:pos x="1318" y="248"/>
              </a:cxn>
              <a:cxn ang="0">
                <a:pos x="1325" y="219"/>
              </a:cxn>
              <a:cxn ang="0">
                <a:pos x="1327" y="190"/>
              </a:cxn>
              <a:cxn ang="0">
                <a:pos x="1325" y="159"/>
              </a:cxn>
              <a:cxn ang="0">
                <a:pos x="1318" y="130"/>
              </a:cxn>
              <a:cxn ang="0">
                <a:pos x="1307" y="103"/>
              </a:cxn>
              <a:cxn ang="0">
                <a:pos x="1290" y="78"/>
              </a:cxn>
              <a:cxn ang="0">
                <a:pos x="1271" y="55"/>
              </a:cxn>
              <a:cxn ang="0">
                <a:pos x="1249" y="35"/>
              </a:cxn>
              <a:cxn ang="0">
                <a:pos x="1223" y="20"/>
              </a:cxn>
              <a:cxn ang="0">
                <a:pos x="1196" y="8"/>
              </a:cxn>
              <a:cxn ang="0">
                <a:pos x="1167" y="2"/>
              </a:cxn>
              <a:cxn ang="0">
                <a:pos x="1137" y="0"/>
              </a:cxn>
              <a:cxn ang="0">
                <a:pos x="189" y="0"/>
              </a:cxn>
              <a:cxn ang="0">
                <a:pos x="160" y="2"/>
              </a:cxn>
              <a:cxn ang="0">
                <a:pos x="131" y="8"/>
              </a:cxn>
              <a:cxn ang="0">
                <a:pos x="103" y="20"/>
              </a:cxn>
              <a:cxn ang="0">
                <a:pos x="78" y="35"/>
              </a:cxn>
              <a:cxn ang="0">
                <a:pos x="55" y="55"/>
              </a:cxn>
              <a:cxn ang="0">
                <a:pos x="36" y="78"/>
              </a:cxn>
              <a:cxn ang="0">
                <a:pos x="20" y="103"/>
              </a:cxn>
              <a:cxn ang="0">
                <a:pos x="9" y="130"/>
              </a:cxn>
              <a:cxn ang="0">
                <a:pos x="2" y="159"/>
              </a:cxn>
              <a:cxn ang="0">
                <a:pos x="0" y="190"/>
              </a:cxn>
              <a:cxn ang="0">
                <a:pos x="2" y="219"/>
              </a:cxn>
              <a:cxn ang="0">
                <a:pos x="9" y="248"/>
              </a:cxn>
              <a:cxn ang="0">
                <a:pos x="20" y="276"/>
              </a:cxn>
              <a:cxn ang="0">
                <a:pos x="36" y="301"/>
              </a:cxn>
              <a:cxn ang="0">
                <a:pos x="55" y="324"/>
              </a:cxn>
              <a:cxn ang="0">
                <a:pos x="78" y="343"/>
              </a:cxn>
              <a:cxn ang="0">
                <a:pos x="103" y="358"/>
              </a:cxn>
              <a:cxn ang="0">
                <a:pos x="131" y="369"/>
              </a:cxn>
              <a:cxn ang="0">
                <a:pos x="160" y="377"/>
              </a:cxn>
              <a:cxn ang="0">
                <a:pos x="189" y="379"/>
              </a:cxn>
              <a:cxn ang="0">
                <a:pos x="1137" y="379"/>
              </a:cxn>
            </a:cxnLst>
            <a:rect l="0" t="0" r="r" b="b"/>
            <a:pathLst>
              <a:path w="1327" h="379">
                <a:moveTo>
                  <a:pt x="1137" y="379"/>
                </a:moveTo>
                <a:lnTo>
                  <a:pt x="1167" y="377"/>
                </a:lnTo>
                <a:lnTo>
                  <a:pt x="1196" y="369"/>
                </a:lnTo>
                <a:lnTo>
                  <a:pt x="1223" y="358"/>
                </a:lnTo>
                <a:lnTo>
                  <a:pt x="1249" y="343"/>
                </a:lnTo>
                <a:lnTo>
                  <a:pt x="1271" y="324"/>
                </a:lnTo>
                <a:lnTo>
                  <a:pt x="1290" y="301"/>
                </a:lnTo>
                <a:lnTo>
                  <a:pt x="1307" y="276"/>
                </a:lnTo>
                <a:lnTo>
                  <a:pt x="1318" y="248"/>
                </a:lnTo>
                <a:lnTo>
                  <a:pt x="1325" y="219"/>
                </a:lnTo>
                <a:lnTo>
                  <a:pt x="1327" y="190"/>
                </a:lnTo>
                <a:lnTo>
                  <a:pt x="1325" y="159"/>
                </a:lnTo>
                <a:lnTo>
                  <a:pt x="1318" y="130"/>
                </a:lnTo>
                <a:lnTo>
                  <a:pt x="1307" y="103"/>
                </a:lnTo>
                <a:lnTo>
                  <a:pt x="1290" y="78"/>
                </a:lnTo>
                <a:lnTo>
                  <a:pt x="1271" y="55"/>
                </a:lnTo>
                <a:lnTo>
                  <a:pt x="1249" y="35"/>
                </a:lnTo>
                <a:lnTo>
                  <a:pt x="1223" y="20"/>
                </a:lnTo>
                <a:lnTo>
                  <a:pt x="1196" y="8"/>
                </a:lnTo>
                <a:lnTo>
                  <a:pt x="1167" y="2"/>
                </a:lnTo>
                <a:lnTo>
                  <a:pt x="1137" y="0"/>
                </a:lnTo>
                <a:lnTo>
                  <a:pt x="189" y="0"/>
                </a:lnTo>
                <a:lnTo>
                  <a:pt x="160" y="2"/>
                </a:lnTo>
                <a:lnTo>
                  <a:pt x="131" y="8"/>
                </a:lnTo>
                <a:lnTo>
                  <a:pt x="103" y="20"/>
                </a:lnTo>
                <a:lnTo>
                  <a:pt x="78" y="35"/>
                </a:lnTo>
                <a:lnTo>
                  <a:pt x="55" y="55"/>
                </a:lnTo>
                <a:lnTo>
                  <a:pt x="36" y="78"/>
                </a:lnTo>
                <a:lnTo>
                  <a:pt x="20" y="103"/>
                </a:lnTo>
                <a:lnTo>
                  <a:pt x="9" y="130"/>
                </a:lnTo>
                <a:lnTo>
                  <a:pt x="2" y="159"/>
                </a:lnTo>
                <a:lnTo>
                  <a:pt x="0" y="190"/>
                </a:lnTo>
                <a:lnTo>
                  <a:pt x="2" y="219"/>
                </a:lnTo>
                <a:lnTo>
                  <a:pt x="9" y="248"/>
                </a:lnTo>
                <a:lnTo>
                  <a:pt x="20" y="276"/>
                </a:lnTo>
                <a:lnTo>
                  <a:pt x="36" y="301"/>
                </a:lnTo>
                <a:lnTo>
                  <a:pt x="55" y="324"/>
                </a:lnTo>
                <a:lnTo>
                  <a:pt x="78" y="343"/>
                </a:lnTo>
                <a:lnTo>
                  <a:pt x="103" y="358"/>
                </a:lnTo>
                <a:lnTo>
                  <a:pt x="131" y="369"/>
                </a:lnTo>
                <a:lnTo>
                  <a:pt x="160" y="377"/>
                </a:lnTo>
                <a:lnTo>
                  <a:pt x="189" y="379"/>
                </a:lnTo>
                <a:lnTo>
                  <a:pt x="1137" y="379"/>
                </a:lnTo>
                <a:close/>
              </a:path>
            </a:pathLst>
          </a:custGeom>
          <a:solidFill>
            <a:srgbClr val="FFFF00"/>
          </a:solidFill>
          <a:ln w="17463">
            <a:solidFill>
              <a:srgbClr val="FFFF00"/>
            </a:solidFill>
            <a:prstDash val="solid"/>
            <a:round/>
            <a:headEnd/>
            <a:tailEnd/>
          </a:ln>
        </p:spPr>
        <p:txBody>
          <a:bodyPr/>
          <a:lstStyle/>
          <a:p>
            <a:endParaRPr lang="en-US"/>
          </a:p>
        </p:txBody>
      </p:sp>
      <p:sp>
        <p:nvSpPr>
          <p:cNvPr id="276521" name="Freeform 41"/>
          <p:cNvSpPr>
            <a:spLocks/>
          </p:cNvSpPr>
          <p:nvPr/>
        </p:nvSpPr>
        <p:spPr bwMode="auto">
          <a:xfrm>
            <a:off x="1978025" y="4691063"/>
            <a:ext cx="1690688" cy="177800"/>
          </a:xfrm>
          <a:custGeom>
            <a:avLst/>
            <a:gdLst/>
            <a:ahLst/>
            <a:cxnLst>
              <a:cxn ang="0">
                <a:pos x="6" y="103"/>
              </a:cxn>
              <a:cxn ang="0">
                <a:pos x="3" y="93"/>
              </a:cxn>
              <a:cxn ang="0">
                <a:pos x="1" y="86"/>
              </a:cxn>
              <a:cxn ang="0">
                <a:pos x="0" y="81"/>
              </a:cxn>
              <a:cxn ang="0">
                <a:pos x="0" y="77"/>
              </a:cxn>
              <a:cxn ang="0">
                <a:pos x="0" y="73"/>
              </a:cxn>
              <a:cxn ang="0">
                <a:pos x="1" y="70"/>
              </a:cxn>
              <a:cxn ang="0">
                <a:pos x="15" y="53"/>
              </a:cxn>
              <a:cxn ang="0">
                <a:pos x="35" y="39"/>
              </a:cxn>
              <a:cxn ang="0">
                <a:pos x="60" y="30"/>
              </a:cxn>
              <a:cxn ang="0">
                <a:pos x="88" y="22"/>
              </a:cxn>
              <a:cxn ang="0">
                <a:pos x="117" y="17"/>
              </a:cxn>
              <a:cxn ang="0">
                <a:pos x="146" y="15"/>
              </a:cxn>
              <a:cxn ang="0">
                <a:pos x="173" y="12"/>
              </a:cxn>
              <a:cxn ang="0">
                <a:pos x="198" y="10"/>
              </a:cxn>
              <a:cxn ang="0">
                <a:pos x="221" y="7"/>
              </a:cxn>
              <a:cxn ang="0">
                <a:pos x="242" y="5"/>
              </a:cxn>
              <a:cxn ang="0">
                <a:pos x="265" y="3"/>
              </a:cxn>
              <a:cxn ang="0">
                <a:pos x="288" y="2"/>
              </a:cxn>
              <a:cxn ang="0">
                <a:pos x="313" y="1"/>
              </a:cxn>
              <a:cxn ang="0">
                <a:pos x="338" y="0"/>
              </a:cxn>
              <a:cxn ang="0">
                <a:pos x="364" y="0"/>
              </a:cxn>
              <a:cxn ang="0">
                <a:pos x="400" y="0"/>
              </a:cxn>
              <a:cxn ang="0">
                <a:pos x="447" y="1"/>
              </a:cxn>
              <a:cxn ang="0">
                <a:pos x="491" y="2"/>
              </a:cxn>
              <a:cxn ang="0">
                <a:pos x="532" y="3"/>
              </a:cxn>
              <a:cxn ang="0">
                <a:pos x="552" y="5"/>
              </a:cxn>
              <a:cxn ang="0">
                <a:pos x="558" y="5"/>
              </a:cxn>
              <a:cxn ang="0">
                <a:pos x="563" y="5"/>
              </a:cxn>
              <a:cxn ang="0">
                <a:pos x="570" y="5"/>
              </a:cxn>
              <a:cxn ang="0">
                <a:pos x="576" y="6"/>
              </a:cxn>
              <a:cxn ang="0">
                <a:pos x="586" y="6"/>
              </a:cxn>
              <a:cxn ang="0">
                <a:pos x="601" y="6"/>
              </a:cxn>
              <a:cxn ang="0">
                <a:pos x="619" y="7"/>
              </a:cxn>
              <a:cxn ang="0">
                <a:pos x="637" y="8"/>
              </a:cxn>
              <a:cxn ang="0">
                <a:pos x="653" y="10"/>
              </a:cxn>
              <a:cxn ang="0">
                <a:pos x="678" y="11"/>
              </a:cxn>
              <a:cxn ang="0">
                <a:pos x="707" y="12"/>
              </a:cxn>
              <a:cxn ang="0">
                <a:pos x="733" y="15"/>
              </a:cxn>
              <a:cxn ang="0">
                <a:pos x="756" y="19"/>
              </a:cxn>
              <a:cxn ang="0">
                <a:pos x="778" y="24"/>
              </a:cxn>
              <a:cxn ang="0">
                <a:pos x="804" y="29"/>
              </a:cxn>
              <a:cxn ang="0">
                <a:pos x="817" y="32"/>
              </a:cxn>
              <a:cxn ang="0">
                <a:pos x="833" y="38"/>
              </a:cxn>
              <a:cxn ang="0">
                <a:pos x="847" y="43"/>
              </a:cxn>
              <a:cxn ang="0">
                <a:pos x="860" y="48"/>
              </a:cxn>
              <a:cxn ang="0">
                <a:pos x="874" y="53"/>
              </a:cxn>
              <a:cxn ang="0">
                <a:pos x="886" y="59"/>
              </a:cxn>
              <a:cxn ang="0">
                <a:pos x="896" y="65"/>
              </a:cxn>
              <a:cxn ang="0">
                <a:pos x="903" y="73"/>
              </a:cxn>
              <a:cxn ang="0">
                <a:pos x="908" y="82"/>
              </a:cxn>
              <a:cxn ang="0">
                <a:pos x="911" y="91"/>
              </a:cxn>
              <a:cxn ang="0">
                <a:pos x="908" y="101"/>
              </a:cxn>
              <a:cxn ang="0">
                <a:pos x="903" y="112"/>
              </a:cxn>
            </a:cxnLst>
            <a:rect l="0" t="0" r="r" b="b"/>
            <a:pathLst>
              <a:path w="911" h="112">
                <a:moveTo>
                  <a:pt x="8" y="110"/>
                </a:moveTo>
                <a:lnTo>
                  <a:pt x="6" y="103"/>
                </a:lnTo>
                <a:lnTo>
                  <a:pt x="5" y="98"/>
                </a:lnTo>
                <a:lnTo>
                  <a:pt x="3" y="93"/>
                </a:lnTo>
                <a:lnTo>
                  <a:pt x="1" y="89"/>
                </a:lnTo>
                <a:lnTo>
                  <a:pt x="1" y="86"/>
                </a:lnTo>
                <a:lnTo>
                  <a:pt x="0" y="83"/>
                </a:lnTo>
                <a:lnTo>
                  <a:pt x="0" y="81"/>
                </a:lnTo>
                <a:lnTo>
                  <a:pt x="0" y="78"/>
                </a:lnTo>
                <a:lnTo>
                  <a:pt x="0" y="77"/>
                </a:lnTo>
                <a:lnTo>
                  <a:pt x="0" y="74"/>
                </a:lnTo>
                <a:lnTo>
                  <a:pt x="0" y="73"/>
                </a:lnTo>
                <a:lnTo>
                  <a:pt x="1" y="72"/>
                </a:lnTo>
                <a:lnTo>
                  <a:pt x="1" y="70"/>
                </a:lnTo>
                <a:lnTo>
                  <a:pt x="7" y="62"/>
                </a:lnTo>
                <a:lnTo>
                  <a:pt x="15" y="53"/>
                </a:lnTo>
                <a:lnTo>
                  <a:pt x="24" y="45"/>
                </a:lnTo>
                <a:lnTo>
                  <a:pt x="35" y="39"/>
                </a:lnTo>
                <a:lnTo>
                  <a:pt x="46" y="34"/>
                </a:lnTo>
                <a:lnTo>
                  <a:pt x="60" y="30"/>
                </a:lnTo>
                <a:lnTo>
                  <a:pt x="74" y="26"/>
                </a:lnTo>
                <a:lnTo>
                  <a:pt x="88" y="22"/>
                </a:lnTo>
                <a:lnTo>
                  <a:pt x="103" y="20"/>
                </a:lnTo>
                <a:lnTo>
                  <a:pt x="117" y="17"/>
                </a:lnTo>
                <a:lnTo>
                  <a:pt x="132" y="16"/>
                </a:lnTo>
                <a:lnTo>
                  <a:pt x="146" y="15"/>
                </a:lnTo>
                <a:lnTo>
                  <a:pt x="160" y="13"/>
                </a:lnTo>
                <a:lnTo>
                  <a:pt x="173" y="12"/>
                </a:lnTo>
                <a:lnTo>
                  <a:pt x="185" y="11"/>
                </a:lnTo>
                <a:lnTo>
                  <a:pt x="198" y="10"/>
                </a:lnTo>
                <a:lnTo>
                  <a:pt x="209" y="8"/>
                </a:lnTo>
                <a:lnTo>
                  <a:pt x="221" y="7"/>
                </a:lnTo>
                <a:lnTo>
                  <a:pt x="231" y="6"/>
                </a:lnTo>
                <a:lnTo>
                  <a:pt x="242" y="5"/>
                </a:lnTo>
                <a:lnTo>
                  <a:pt x="254" y="3"/>
                </a:lnTo>
                <a:lnTo>
                  <a:pt x="265" y="3"/>
                </a:lnTo>
                <a:lnTo>
                  <a:pt x="276" y="2"/>
                </a:lnTo>
                <a:lnTo>
                  <a:pt x="288" y="2"/>
                </a:lnTo>
                <a:lnTo>
                  <a:pt x="300" y="1"/>
                </a:lnTo>
                <a:lnTo>
                  <a:pt x="313" y="1"/>
                </a:lnTo>
                <a:lnTo>
                  <a:pt x="326" y="1"/>
                </a:lnTo>
                <a:lnTo>
                  <a:pt x="338" y="0"/>
                </a:lnTo>
                <a:lnTo>
                  <a:pt x="351" y="0"/>
                </a:lnTo>
                <a:lnTo>
                  <a:pt x="364" y="0"/>
                </a:lnTo>
                <a:lnTo>
                  <a:pt x="376" y="0"/>
                </a:lnTo>
                <a:lnTo>
                  <a:pt x="400" y="0"/>
                </a:lnTo>
                <a:lnTo>
                  <a:pt x="424" y="1"/>
                </a:lnTo>
                <a:lnTo>
                  <a:pt x="447" y="1"/>
                </a:lnTo>
                <a:lnTo>
                  <a:pt x="470" y="2"/>
                </a:lnTo>
                <a:lnTo>
                  <a:pt x="491" y="2"/>
                </a:lnTo>
                <a:lnTo>
                  <a:pt x="512" y="3"/>
                </a:lnTo>
                <a:lnTo>
                  <a:pt x="532" y="3"/>
                </a:lnTo>
                <a:lnTo>
                  <a:pt x="549" y="5"/>
                </a:lnTo>
                <a:lnTo>
                  <a:pt x="552" y="5"/>
                </a:lnTo>
                <a:lnTo>
                  <a:pt x="556" y="5"/>
                </a:lnTo>
                <a:lnTo>
                  <a:pt x="558" y="5"/>
                </a:lnTo>
                <a:lnTo>
                  <a:pt x="561" y="5"/>
                </a:lnTo>
                <a:lnTo>
                  <a:pt x="563" y="5"/>
                </a:lnTo>
                <a:lnTo>
                  <a:pt x="567" y="5"/>
                </a:lnTo>
                <a:lnTo>
                  <a:pt x="570" y="5"/>
                </a:lnTo>
                <a:lnTo>
                  <a:pt x="572" y="5"/>
                </a:lnTo>
                <a:lnTo>
                  <a:pt x="576" y="6"/>
                </a:lnTo>
                <a:lnTo>
                  <a:pt x="580" y="6"/>
                </a:lnTo>
                <a:lnTo>
                  <a:pt x="586" y="6"/>
                </a:lnTo>
                <a:lnTo>
                  <a:pt x="594" y="6"/>
                </a:lnTo>
                <a:lnTo>
                  <a:pt x="601" y="6"/>
                </a:lnTo>
                <a:lnTo>
                  <a:pt x="610" y="7"/>
                </a:lnTo>
                <a:lnTo>
                  <a:pt x="619" y="7"/>
                </a:lnTo>
                <a:lnTo>
                  <a:pt x="628" y="8"/>
                </a:lnTo>
                <a:lnTo>
                  <a:pt x="637" y="8"/>
                </a:lnTo>
                <a:lnTo>
                  <a:pt x="644" y="8"/>
                </a:lnTo>
                <a:lnTo>
                  <a:pt x="653" y="10"/>
                </a:lnTo>
                <a:lnTo>
                  <a:pt x="661" y="10"/>
                </a:lnTo>
                <a:lnTo>
                  <a:pt x="678" y="11"/>
                </a:lnTo>
                <a:lnTo>
                  <a:pt x="694" y="12"/>
                </a:lnTo>
                <a:lnTo>
                  <a:pt x="707" y="12"/>
                </a:lnTo>
                <a:lnTo>
                  <a:pt x="720" y="13"/>
                </a:lnTo>
                <a:lnTo>
                  <a:pt x="733" y="15"/>
                </a:lnTo>
                <a:lnTo>
                  <a:pt x="744" y="17"/>
                </a:lnTo>
                <a:lnTo>
                  <a:pt x="756" y="19"/>
                </a:lnTo>
                <a:lnTo>
                  <a:pt x="767" y="21"/>
                </a:lnTo>
                <a:lnTo>
                  <a:pt x="778" y="24"/>
                </a:lnTo>
                <a:lnTo>
                  <a:pt x="791" y="26"/>
                </a:lnTo>
                <a:lnTo>
                  <a:pt x="804" y="29"/>
                </a:lnTo>
                <a:lnTo>
                  <a:pt x="811" y="31"/>
                </a:lnTo>
                <a:lnTo>
                  <a:pt x="817" y="32"/>
                </a:lnTo>
                <a:lnTo>
                  <a:pt x="825" y="35"/>
                </a:lnTo>
                <a:lnTo>
                  <a:pt x="833" y="38"/>
                </a:lnTo>
                <a:lnTo>
                  <a:pt x="839" y="40"/>
                </a:lnTo>
                <a:lnTo>
                  <a:pt x="847" y="43"/>
                </a:lnTo>
                <a:lnTo>
                  <a:pt x="854" y="45"/>
                </a:lnTo>
                <a:lnTo>
                  <a:pt x="860" y="48"/>
                </a:lnTo>
                <a:lnTo>
                  <a:pt x="867" y="50"/>
                </a:lnTo>
                <a:lnTo>
                  <a:pt x="874" y="53"/>
                </a:lnTo>
                <a:lnTo>
                  <a:pt x="879" y="57"/>
                </a:lnTo>
                <a:lnTo>
                  <a:pt x="886" y="59"/>
                </a:lnTo>
                <a:lnTo>
                  <a:pt x="891" y="63"/>
                </a:lnTo>
                <a:lnTo>
                  <a:pt x="896" y="65"/>
                </a:lnTo>
                <a:lnTo>
                  <a:pt x="900" y="69"/>
                </a:lnTo>
                <a:lnTo>
                  <a:pt x="903" y="73"/>
                </a:lnTo>
                <a:lnTo>
                  <a:pt x="906" y="77"/>
                </a:lnTo>
                <a:lnTo>
                  <a:pt x="908" y="82"/>
                </a:lnTo>
                <a:lnTo>
                  <a:pt x="910" y="86"/>
                </a:lnTo>
                <a:lnTo>
                  <a:pt x="911" y="91"/>
                </a:lnTo>
                <a:lnTo>
                  <a:pt x="910" y="96"/>
                </a:lnTo>
                <a:lnTo>
                  <a:pt x="908" y="101"/>
                </a:lnTo>
                <a:lnTo>
                  <a:pt x="907" y="107"/>
                </a:lnTo>
                <a:lnTo>
                  <a:pt x="903" y="112"/>
                </a:lnTo>
              </a:path>
            </a:pathLst>
          </a:custGeom>
          <a:noFill/>
          <a:ln w="6350">
            <a:solidFill>
              <a:srgbClr val="000000"/>
            </a:solidFill>
            <a:prstDash val="solid"/>
            <a:round/>
            <a:headEnd/>
            <a:tailEnd/>
          </a:ln>
        </p:spPr>
        <p:txBody>
          <a:bodyPr/>
          <a:lstStyle/>
          <a:p>
            <a:endParaRPr lang="en-US"/>
          </a:p>
        </p:txBody>
      </p:sp>
      <p:sp>
        <p:nvSpPr>
          <p:cNvPr id="276522" name="Line 42"/>
          <p:cNvSpPr>
            <a:spLocks noChangeShapeType="1"/>
          </p:cNvSpPr>
          <p:nvPr/>
        </p:nvSpPr>
        <p:spPr bwMode="auto">
          <a:xfrm>
            <a:off x="2292350" y="4970463"/>
            <a:ext cx="1055688" cy="1587"/>
          </a:xfrm>
          <a:prstGeom prst="line">
            <a:avLst/>
          </a:prstGeom>
          <a:noFill/>
          <a:ln w="17463">
            <a:solidFill>
              <a:srgbClr val="00FF00"/>
            </a:solidFill>
            <a:round/>
            <a:headEnd/>
            <a:tailEnd/>
          </a:ln>
        </p:spPr>
        <p:txBody>
          <a:bodyPr/>
          <a:lstStyle/>
          <a:p>
            <a:endParaRPr lang="en-US"/>
          </a:p>
        </p:txBody>
      </p:sp>
      <p:sp>
        <p:nvSpPr>
          <p:cNvPr id="276523" name="Freeform 43"/>
          <p:cNvSpPr>
            <a:spLocks/>
          </p:cNvSpPr>
          <p:nvPr/>
        </p:nvSpPr>
        <p:spPr bwMode="auto">
          <a:xfrm>
            <a:off x="2239963" y="4778375"/>
            <a:ext cx="1162050" cy="87313"/>
          </a:xfrm>
          <a:custGeom>
            <a:avLst/>
            <a:gdLst/>
            <a:ahLst/>
            <a:cxnLst>
              <a:cxn ang="0">
                <a:pos x="0" y="55"/>
              </a:cxn>
              <a:cxn ang="0">
                <a:pos x="43" y="37"/>
              </a:cxn>
              <a:cxn ang="0">
                <a:pos x="87" y="23"/>
              </a:cxn>
              <a:cxn ang="0">
                <a:pos x="134" y="13"/>
              </a:cxn>
              <a:cxn ang="0">
                <a:pos x="183" y="5"/>
              </a:cxn>
              <a:cxn ang="0">
                <a:pos x="233" y="2"/>
              </a:cxn>
              <a:cxn ang="0">
                <a:pos x="283" y="0"/>
              </a:cxn>
              <a:cxn ang="0">
                <a:pos x="334" y="3"/>
              </a:cxn>
              <a:cxn ang="0">
                <a:pos x="384" y="7"/>
              </a:cxn>
              <a:cxn ang="0">
                <a:pos x="435" y="12"/>
              </a:cxn>
              <a:cxn ang="0">
                <a:pos x="484" y="21"/>
              </a:cxn>
              <a:cxn ang="0">
                <a:pos x="534" y="29"/>
              </a:cxn>
              <a:cxn ang="0">
                <a:pos x="580" y="41"/>
              </a:cxn>
              <a:cxn ang="0">
                <a:pos x="626" y="52"/>
              </a:cxn>
            </a:cxnLst>
            <a:rect l="0" t="0" r="r" b="b"/>
            <a:pathLst>
              <a:path w="626" h="55">
                <a:moveTo>
                  <a:pt x="0" y="55"/>
                </a:moveTo>
                <a:lnTo>
                  <a:pt x="43" y="37"/>
                </a:lnTo>
                <a:lnTo>
                  <a:pt x="87" y="23"/>
                </a:lnTo>
                <a:lnTo>
                  <a:pt x="134" y="13"/>
                </a:lnTo>
                <a:lnTo>
                  <a:pt x="183" y="5"/>
                </a:lnTo>
                <a:lnTo>
                  <a:pt x="233" y="2"/>
                </a:lnTo>
                <a:lnTo>
                  <a:pt x="283" y="0"/>
                </a:lnTo>
                <a:lnTo>
                  <a:pt x="334" y="3"/>
                </a:lnTo>
                <a:lnTo>
                  <a:pt x="384" y="7"/>
                </a:lnTo>
                <a:lnTo>
                  <a:pt x="435" y="12"/>
                </a:lnTo>
                <a:lnTo>
                  <a:pt x="484" y="21"/>
                </a:lnTo>
                <a:lnTo>
                  <a:pt x="534" y="29"/>
                </a:lnTo>
                <a:lnTo>
                  <a:pt x="580" y="41"/>
                </a:lnTo>
                <a:lnTo>
                  <a:pt x="626" y="52"/>
                </a:lnTo>
              </a:path>
            </a:pathLst>
          </a:custGeom>
          <a:noFill/>
          <a:ln w="17463">
            <a:solidFill>
              <a:srgbClr val="00FF00"/>
            </a:solidFill>
            <a:prstDash val="solid"/>
            <a:round/>
            <a:headEnd/>
            <a:tailEnd/>
          </a:ln>
        </p:spPr>
        <p:txBody>
          <a:bodyPr/>
          <a:lstStyle/>
          <a:p>
            <a:endParaRPr lang="en-US"/>
          </a:p>
        </p:txBody>
      </p:sp>
      <p:sp>
        <p:nvSpPr>
          <p:cNvPr id="276524" name="Freeform 44"/>
          <p:cNvSpPr>
            <a:spLocks/>
          </p:cNvSpPr>
          <p:nvPr/>
        </p:nvSpPr>
        <p:spPr bwMode="auto">
          <a:xfrm>
            <a:off x="2238375" y="5073650"/>
            <a:ext cx="1163638" cy="82550"/>
          </a:xfrm>
          <a:custGeom>
            <a:avLst/>
            <a:gdLst/>
            <a:ahLst/>
            <a:cxnLst>
              <a:cxn ang="0">
                <a:pos x="0" y="0"/>
              </a:cxn>
              <a:cxn ang="0">
                <a:pos x="44" y="12"/>
              </a:cxn>
              <a:cxn ang="0">
                <a:pos x="88" y="23"/>
              </a:cxn>
              <a:cxn ang="0">
                <a:pos x="134" y="32"/>
              </a:cxn>
              <a:cxn ang="0">
                <a:pos x="178" y="40"/>
              </a:cxn>
              <a:cxn ang="0">
                <a:pos x="222" y="46"/>
              </a:cxn>
              <a:cxn ang="0">
                <a:pos x="268" y="50"/>
              </a:cxn>
              <a:cxn ang="0">
                <a:pos x="312" y="52"/>
              </a:cxn>
              <a:cxn ang="0">
                <a:pos x="358" y="52"/>
              </a:cxn>
              <a:cxn ang="0">
                <a:pos x="404" y="51"/>
              </a:cxn>
              <a:cxn ang="0">
                <a:pos x="451" y="47"/>
              </a:cxn>
              <a:cxn ang="0">
                <a:pos x="464" y="46"/>
              </a:cxn>
              <a:cxn ang="0">
                <a:pos x="478" y="45"/>
              </a:cxn>
              <a:cxn ang="0">
                <a:pos x="490" y="42"/>
              </a:cxn>
              <a:cxn ang="0">
                <a:pos x="504" y="40"/>
              </a:cxn>
              <a:cxn ang="0">
                <a:pos x="517" y="37"/>
              </a:cxn>
              <a:cxn ang="0">
                <a:pos x="530" y="35"/>
              </a:cxn>
              <a:cxn ang="0">
                <a:pos x="542" y="32"/>
              </a:cxn>
              <a:cxn ang="0">
                <a:pos x="555" y="29"/>
              </a:cxn>
              <a:cxn ang="0">
                <a:pos x="566" y="26"/>
              </a:cxn>
              <a:cxn ang="0">
                <a:pos x="578" y="22"/>
              </a:cxn>
              <a:cxn ang="0">
                <a:pos x="589" y="18"/>
              </a:cxn>
              <a:cxn ang="0">
                <a:pos x="599" y="14"/>
              </a:cxn>
              <a:cxn ang="0">
                <a:pos x="609" y="9"/>
              </a:cxn>
              <a:cxn ang="0">
                <a:pos x="618" y="5"/>
              </a:cxn>
              <a:cxn ang="0">
                <a:pos x="627" y="0"/>
              </a:cxn>
            </a:cxnLst>
            <a:rect l="0" t="0" r="r" b="b"/>
            <a:pathLst>
              <a:path w="627" h="52">
                <a:moveTo>
                  <a:pt x="0" y="0"/>
                </a:moveTo>
                <a:lnTo>
                  <a:pt x="44" y="12"/>
                </a:lnTo>
                <a:lnTo>
                  <a:pt x="88" y="23"/>
                </a:lnTo>
                <a:lnTo>
                  <a:pt x="134" y="32"/>
                </a:lnTo>
                <a:lnTo>
                  <a:pt x="178" y="40"/>
                </a:lnTo>
                <a:lnTo>
                  <a:pt x="222" y="46"/>
                </a:lnTo>
                <a:lnTo>
                  <a:pt x="268" y="50"/>
                </a:lnTo>
                <a:lnTo>
                  <a:pt x="312" y="52"/>
                </a:lnTo>
                <a:lnTo>
                  <a:pt x="358" y="52"/>
                </a:lnTo>
                <a:lnTo>
                  <a:pt x="404" y="51"/>
                </a:lnTo>
                <a:lnTo>
                  <a:pt x="451" y="47"/>
                </a:lnTo>
                <a:lnTo>
                  <a:pt x="464" y="46"/>
                </a:lnTo>
                <a:lnTo>
                  <a:pt x="478" y="45"/>
                </a:lnTo>
                <a:lnTo>
                  <a:pt x="490" y="42"/>
                </a:lnTo>
                <a:lnTo>
                  <a:pt x="504" y="40"/>
                </a:lnTo>
                <a:lnTo>
                  <a:pt x="517" y="37"/>
                </a:lnTo>
                <a:lnTo>
                  <a:pt x="530" y="35"/>
                </a:lnTo>
                <a:lnTo>
                  <a:pt x="542" y="32"/>
                </a:lnTo>
                <a:lnTo>
                  <a:pt x="555" y="29"/>
                </a:lnTo>
                <a:lnTo>
                  <a:pt x="566" y="26"/>
                </a:lnTo>
                <a:lnTo>
                  <a:pt x="578" y="22"/>
                </a:lnTo>
                <a:lnTo>
                  <a:pt x="589" y="18"/>
                </a:lnTo>
                <a:lnTo>
                  <a:pt x="599" y="14"/>
                </a:lnTo>
                <a:lnTo>
                  <a:pt x="609" y="9"/>
                </a:lnTo>
                <a:lnTo>
                  <a:pt x="618" y="5"/>
                </a:lnTo>
                <a:lnTo>
                  <a:pt x="627" y="0"/>
                </a:lnTo>
              </a:path>
            </a:pathLst>
          </a:custGeom>
          <a:noFill/>
          <a:ln w="17463">
            <a:solidFill>
              <a:srgbClr val="00FF00"/>
            </a:solidFill>
            <a:prstDash val="solid"/>
            <a:round/>
            <a:headEnd/>
            <a:tailEnd/>
          </a:ln>
        </p:spPr>
        <p:txBody>
          <a:bodyPr/>
          <a:lstStyle/>
          <a:p>
            <a:endParaRPr lang="en-US"/>
          </a:p>
        </p:txBody>
      </p:sp>
      <p:sp>
        <p:nvSpPr>
          <p:cNvPr id="276525" name="Freeform 45"/>
          <p:cNvSpPr>
            <a:spLocks/>
          </p:cNvSpPr>
          <p:nvPr/>
        </p:nvSpPr>
        <p:spPr bwMode="auto">
          <a:xfrm>
            <a:off x="2114550" y="5119688"/>
            <a:ext cx="1409700" cy="101600"/>
          </a:xfrm>
          <a:custGeom>
            <a:avLst/>
            <a:gdLst/>
            <a:ahLst/>
            <a:cxnLst>
              <a:cxn ang="0">
                <a:pos x="0" y="0"/>
              </a:cxn>
              <a:cxn ang="0">
                <a:pos x="34" y="13"/>
              </a:cxn>
              <a:cxn ang="0">
                <a:pos x="70" y="23"/>
              </a:cxn>
              <a:cxn ang="0">
                <a:pos x="105" y="33"/>
              </a:cxn>
              <a:cxn ang="0">
                <a:pos x="143" y="41"/>
              </a:cxn>
              <a:cxn ang="0">
                <a:pos x="180" y="49"/>
              </a:cxn>
              <a:cxn ang="0">
                <a:pos x="219" y="54"/>
              </a:cxn>
              <a:cxn ang="0">
                <a:pos x="257" y="57"/>
              </a:cxn>
              <a:cxn ang="0">
                <a:pos x="296" y="61"/>
              </a:cxn>
              <a:cxn ang="0">
                <a:pos x="335" y="62"/>
              </a:cxn>
              <a:cxn ang="0">
                <a:pos x="373" y="64"/>
              </a:cxn>
              <a:cxn ang="0">
                <a:pos x="412" y="62"/>
              </a:cxn>
              <a:cxn ang="0">
                <a:pos x="450" y="61"/>
              </a:cxn>
              <a:cxn ang="0">
                <a:pos x="487" y="59"/>
              </a:cxn>
              <a:cxn ang="0">
                <a:pos x="510" y="56"/>
              </a:cxn>
              <a:cxn ang="0">
                <a:pos x="531" y="54"/>
              </a:cxn>
              <a:cxn ang="0">
                <a:pos x="553" y="50"/>
              </a:cxn>
              <a:cxn ang="0">
                <a:pos x="574" y="47"/>
              </a:cxn>
              <a:cxn ang="0">
                <a:pos x="596" y="43"/>
              </a:cxn>
              <a:cxn ang="0">
                <a:pos x="617" y="40"/>
              </a:cxn>
              <a:cxn ang="0">
                <a:pos x="637" y="35"/>
              </a:cxn>
              <a:cxn ang="0">
                <a:pos x="657" y="30"/>
              </a:cxn>
              <a:cxn ang="0">
                <a:pos x="678" y="24"/>
              </a:cxn>
              <a:cxn ang="0">
                <a:pos x="699" y="19"/>
              </a:cxn>
              <a:cxn ang="0">
                <a:pos x="718" y="13"/>
              </a:cxn>
              <a:cxn ang="0">
                <a:pos x="738" y="7"/>
              </a:cxn>
              <a:cxn ang="0">
                <a:pos x="759" y="0"/>
              </a:cxn>
            </a:cxnLst>
            <a:rect l="0" t="0" r="r" b="b"/>
            <a:pathLst>
              <a:path w="759" h="64">
                <a:moveTo>
                  <a:pt x="0" y="0"/>
                </a:moveTo>
                <a:lnTo>
                  <a:pt x="34" y="13"/>
                </a:lnTo>
                <a:lnTo>
                  <a:pt x="70" y="23"/>
                </a:lnTo>
                <a:lnTo>
                  <a:pt x="105" y="33"/>
                </a:lnTo>
                <a:lnTo>
                  <a:pt x="143" y="41"/>
                </a:lnTo>
                <a:lnTo>
                  <a:pt x="180" y="49"/>
                </a:lnTo>
                <a:lnTo>
                  <a:pt x="219" y="54"/>
                </a:lnTo>
                <a:lnTo>
                  <a:pt x="257" y="57"/>
                </a:lnTo>
                <a:lnTo>
                  <a:pt x="296" y="61"/>
                </a:lnTo>
                <a:lnTo>
                  <a:pt x="335" y="62"/>
                </a:lnTo>
                <a:lnTo>
                  <a:pt x="373" y="64"/>
                </a:lnTo>
                <a:lnTo>
                  <a:pt x="412" y="62"/>
                </a:lnTo>
                <a:lnTo>
                  <a:pt x="450" y="61"/>
                </a:lnTo>
                <a:lnTo>
                  <a:pt x="487" y="59"/>
                </a:lnTo>
                <a:lnTo>
                  <a:pt x="510" y="56"/>
                </a:lnTo>
                <a:lnTo>
                  <a:pt x="531" y="54"/>
                </a:lnTo>
                <a:lnTo>
                  <a:pt x="553" y="50"/>
                </a:lnTo>
                <a:lnTo>
                  <a:pt x="574" y="47"/>
                </a:lnTo>
                <a:lnTo>
                  <a:pt x="596" y="43"/>
                </a:lnTo>
                <a:lnTo>
                  <a:pt x="617" y="40"/>
                </a:lnTo>
                <a:lnTo>
                  <a:pt x="637" y="35"/>
                </a:lnTo>
                <a:lnTo>
                  <a:pt x="657" y="30"/>
                </a:lnTo>
                <a:lnTo>
                  <a:pt x="678" y="24"/>
                </a:lnTo>
                <a:lnTo>
                  <a:pt x="699" y="19"/>
                </a:lnTo>
                <a:lnTo>
                  <a:pt x="718" y="13"/>
                </a:lnTo>
                <a:lnTo>
                  <a:pt x="738" y="7"/>
                </a:lnTo>
                <a:lnTo>
                  <a:pt x="759" y="0"/>
                </a:lnTo>
              </a:path>
            </a:pathLst>
          </a:custGeom>
          <a:noFill/>
          <a:ln w="17463">
            <a:solidFill>
              <a:srgbClr val="00FF00"/>
            </a:solidFill>
            <a:prstDash val="solid"/>
            <a:round/>
            <a:headEnd/>
            <a:tailEnd/>
          </a:ln>
        </p:spPr>
        <p:txBody>
          <a:bodyPr/>
          <a:lstStyle/>
          <a:p>
            <a:endParaRPr lang="en-US"/>
          </a:p>
        </p:txBody>
      </p:sp>
      <p:sp>
        <p:nvSpPr>
          <p:cNvPr id="276526" name="Freeform 46"/>
          <p:cNvSpPr>
            <a:spLocks/>
          </p:cNvSpPr>
          <p:nvPr/>
        </p:nvSpPr>
        <p:spPr bwMode="auto">
          <a:xfrm>
            <a:off x="2114550" y="4718050"/>
            <a:ext cx="1409700" cy="101600"/>
          </a:xfrm>
          <a:custGeom>
            <a:avLst/>
            <a:gdLst/>
            <a:ahLst/>
            <a:cxnLst>
              <a:cxn ang="0">
                <a:pos x="0" y="62"/>
              </a:cxn>
              <a:cxn ang="0">
                <a:pos x="3" y="61"/>
              </a:cxn>
              <a:cxn ang="0">
                <a:pos x="4" y="59"/>
              </a:cxn>
              <a:cxn ang="0">
                <a:pos x="6" y="57"/>
              </a:cxn>
              <a:cxn ang="0">
                <a:pos x="8" y="55"/>
              </a:cxn>
              <a:cxn ang="0">
                <a:pos x="10" y="53"/>
              </a:cxn>
              <a:cxn ang="0">
                <a:pos x="18" y="48"/>
              </a:cxn>
              <a:cxn ang="0">
                <a:pos x="27" y="45"/>
              </a:cxn>
              <a:cxn ang="0">
                <a:pos x="34" y="41"/>
              </a:cxn>
              <a:cxn ang="0">
                <a:pos x="43" y="38"/>
              </a:cxn>
              <a:cxn ang="0">
                <a:pos x="51" y="37"/>
              </a:cxn>
              <a:cxn ang="0">
                <a:pos x="67" y="33"/>
              </a:cxn>
              <a:cxn ang="0">
                <a:pos x="87" y="28"/>
              </a:cxn>
              <a:cxn ang="0">
                <a:pos x="105" y="23"/>
              </a:cxn>
              <a:cxn ang="0">
                <a:pos x="121" y="19"/>
              </a:cxn>
              <a:cxn ang="0">
                <a:pos x="137" y="17"/>
              </a:cxn>
              <a:cxn ang="0">
                <a:pos x="151" y="13"/>
              </a:cxn>
              <a:cxn ang="0">
                <a:pos x="163" y="10"/>
              </a:cxn>
              <a:cxn ang="0">
                <a:pos x="177" y="9"/>
              </a:cxn>
              <a:cxn ang="0">
                <a:pos x="192" y="7"/>
              </a:cxn>
              <a:cxn ang="0">
                <a:pos x="207" y="5"/>
              </a:cxn>
              <a:cxn ang="0">
                <a:pos x="231" y="4"/>
              </a:cxn>
              <a:cxn ang="0">
                <a:pos x="258" y="2"/>
              </a:cxn>
              <a:cxn ang="0">
                <a:pos x="287" y="2"/>
              </a:cxn>
              <a:cxn ang="0">
                <a:pos x="317" y="0"/>
              </a:cxn>
              <a:cxn ang="0">
                <a:pos x="349" y="0"/>
              </a:cxn>
              <a:cxn ang="0">
                <a:pos x="381" y="2"/>
              </a:cxn>
              <a:cxn ang="0">
                <a:pos x="411" y="2"/>
              </a:cxn>
              <a:cxn ang="0">
                <a:pos x="443" y="3"/>
              </a:cxn>
              <a:cxn ang="0">
                <a:pos x="470" y="5"/>
              </a:cxn>
              <a:cxn ang="0">
                <a:pos x="505" y="8"/>
              </a:cxn>
              <a:cxn ang="0">
                <a:pos x="540" y="12"/>
              </a:cxn>
              <a:cxn ang="0">
                <a:pos x="572" y="17"/>
              </a:cxn>
              <a:cxn ang="0">
                <a:pos x="599" y="23"/>
              </a:cxn>
              <a:cxn ang="0">
                <a:pos x="626" y="29"/>
              </a:cxn>
              <a:cxn ang="0">
                <a:pos x="651" y="36"/>
              </a:cxn>
              <a:cxn ang="0">
                <a:pos x="675" y="42"/>
              </a:cxn>
              <a:cxn ang="0">
                <a:pos x="700" y="50"/>
              </a:cxn>
              <a:cxn ang="0">
                <a:pos x="728" y="56"/>
              </a:cxn>
              <a:cxn ang="0">
                <a:pos x="759" y="64"/>
              </a:cxn>
            </a:cxnLst>
            <a:rect l="0" t="0" r="r" b="b"/>
            <a:pathLst>
              <a:path w="759" h="64">
                <a:moveTo>
                  <a:pt x="0" y="64"/>
                </a:moveTo>
                <a:lnTo>
                  <a:pt x="0" y="62"/>
                </a:lnTo>
                <a:lnTo>
                  <a:pt x="1" y="61"/>
                </a:lnTo>
                <a:lnTo>
                  <a:pt x="3" y="61"/>
                </a:lnTo>
                <a:lnTo>
                  <a:pt x="3" y="60"/>
                </a:lnTo>
                <a:lnTo>
                  <a:pt x="4" y="59"/>
                </a:lnTo>
                <a:lnTo>
                  <a:pt x="5" y="59"/>
                </a:lnTo>
                <a:lnTo>
                  <a:pt x="6" y="57"/>
                </a:lnTo>
                <a:lnTo>
                  <a:pt x="6" y="56"/>
                </a:lnTo>
                <a:lnTo>
                  <a:pt x="8" y="55"/>
                </a:lnTo>
                <a:lnTo>
                  <a:pt x="9" y="55"/>
                </a:lnTo>
                <a:lnTo>
                  <a:pt x="10" y="53"/>
                </a:lnTo>
                <a:lnTo>
                  <a:pt x="14" y="51"/>
                </a:lnTo>
                <a:lnTo>
                  <a:pt x="18" y="48"/>
                </a:lnTo>
                <a:lnTo>
                  <a:pt x="23" y="46"/>
                </a:lnTo>
                <a:lnTo>
                  <a:pt x="27" y="45"/>
                </a:lnTo>
                <a:lnTo>
                  <a:pt x="30" y="42"/>
                </a:lnTo>
                <a:lnTo>
                  <a:pt x="34" y="41"/>
                </a:lnTo>
                <a:lnTo>
                  <a:pt x="39" y="40"/>
                </a:lnTo>
                <a:lnTo>
                  <a:pt x="43" y="38"/>
                </a:lnTo>
                <a:lnTo>
                  <a:pt x="47" y="37"/>
                </a:lnTo>
                <a:lnTo>
                  <a:pt x="51" y="37"/>
                </a:lnTo>
                <a:lnTo>
                  <a:pt x="56" y="36"/>
                </a:lnTo>
                <a:lnTo>
                  <a:pt x="67" y="33"/>
                </a:lnTo>
                <a:lnTo>
                  <a:pt x="77" y="31"/>
                </a:lnTo>
                <a:lnTo>
                  <a:pt x="87" y="28"/>
                </a:lnTo>
                <a:lnTo>
                  <a:pt x="97" y="26"/>
                </a:lnTo>
                <a:lnTo>
                  <a:pt x="105" y="23"/>
                </a:lnTo>
                <a:lnTo>
                  <a:pt x="114" y="22"/>
                </a:lnTo>
                <a:lnTo>
                  <a:pt x="121" y="19"/>
                </a:lnTo>
                <a:lnTo>
                  <a:pt x="129" y="18"/>
                </a:lnTo>
                <a:lnTo>
                  <a:pt x="137" y="17"/>
                </a:lnTo>
                <a:lnTo>
                  <a:pt x="143" y="14"/>
                </a:lnTo>
                <a:lnTo>
                  <a:pt x="151" y="13"/>
                </a:lnTo>
                <a:lnTo>
                  <a:pt x="157" y="12"/>
                </a:lnTo>
                <a:lnTo>
                  <a:pt x="163" y="10"/>
                </a:lnTo>
                <a:lnTo>
                  <a:pt x="171" y="9"/>
                </a:lnTo>
                <a:lnTo>
                  <a:pt x="177" y="9"/>
                </a:lnTo>
                <a:lnTo>
                  <a:pt x="185" y="8"/>
                </a:lnTo>
                <a:lnTo>
                  <a:pt x="192" y="7"/>
                </a:lnTo>
                <a:lnTo>
                  <a:pt x="200" y="5"/>
                </a:lnTo>
                <a:lnTo>
                  <a:pt x="207" y="5"/>
                </a:lnTo>
                <a:lnTo>
                  <a:pt x="219" y="4"/>
                </a:lnTo>
                <a:lnTo>
                  <a:pt x="231" y="4"/>
                </a:lnTo>
                <a:lnTo>
                  <a:pt x="244" y="3"/>
                </a:lnTo>
                <a:lnTo>
                  <a:pt x="258" y="2"/>
                </a:lnTo>
                <a:lnTo>
                  <a:pt x="272" y="2"/>
                </a:lnTo>
                <a:lnTo>
                  <a:pt x="287" y="2"/>
                </a:lnTo>
                <a:lnTo>
                  <a:pt x="302" y="2"/>
                </a:lnTo>
                <a:lnTo>
                  <a:pt x="317" y="0"/>
                </a:lnTo>
                <a:lnTo>
                  <a:pt x="333" y="0"/>
                </a:lnTo>
                <a:lnTo>
                  <a:pt x="349" y="0"/>
                </a:lnTo>
                <a:lnTo>
                  <a:pt x="364" y="0"/>
                </a:lnTo>
                <a:lnTo>
                  <a:pt x="381" y="2"/>
                </a:lnTo>
                <a:lnTo>
                  <a:pt x="396" y="2"/>
                </a:lnTo>
                <a:lnTo>
                  <a:pt x="411" y="2"/>
                </a:lnTo>
                <a:lnTo>
                  <a:pt x="427" y="3"/>
                </a:lnTo>
                <a:lnTo>
                  <a:pt x="443" y="3"/>
                </a:lnTo>
                <a:lnTo>
                  <a:pt x="456" y="4"/>
                </a:lnTo>
                <a:lnTo>
                  <a:pt x="470" y="5"/>
                </a:lnTo>
                <a:lnTo>
                  <a:pt x="484" y="5"/>
                </a:lnTo>
                <a:lnTo>
                  <a:pt x="505" y="8"/>
                </a:lnTo>
                <a:lnTo>
                  <a:pt x="522" y="9"/>
                </a:lnTo>
                <a:lnTo>
                  <a:pt x="540" y="12"/>
                </a:lnTo>
                <a:lnTo>
                  <a:pt x="556" y="14"/>
                </a:lnTo>
                <a:lnTo>
                  <a:pt x="572" y="17"/>
                </a:lnTo>
                <a:lnTo>
                  <a:pt x="585" y="19"/>
                </a:lnTo>
                <a:lnTo>
                  <a:pt x="599" y="23"/>
                </a:lnTo>
                <a:lnTo>
                  <a:pt x="612" y="26"/>
                </a:lnTo>
                <a:lnTo>
                  <a:pt x="626" y="29"/>
                </a:lnTo>
                <a:lnTo>
                  <a:pt x="639" y="32"/>
                </a:lnTo>
                <a:lnTo>
                  <a:pt x="651" y="36"/>
                </a:lnTo>
                <a:lnTo>
                  <a:pt x="663" y="40"/>
                </a:lnTo>
                <a:lnTo>
                  <a:pt x="675" y="42"/>
                </a:lnTo>
                <a:lnTo>
                  <a:pt x="688" y="46"/>
                </a:lnTo>
                <a:lnTo>
                  <a:pt x="700" y="50"/>
                </a:lnTo>
                <a:lnTo>
                  <a:pt x="714" y="53"/>
                </a:lnTo>
                <a:lnTo>
                  <a:pt x="728" y="56"/>
                </a:lnTo>
                <a:lnTo>
                  <a:pt x="743" y="60"/>
                </a:lnTo>
                <a:lnTo>
                  <a:pt x="759" y="64"/>
                </a:lnTo>
              </a:path>
            </a:pathLst>
          </a:custGeom>
          <a:noFill/>
          <a:ln w="17463">
            <a:solidFill>
              <a:srgbClr val="00FF00"/>
            </a:solidFill>
            <a:prstDash val="solid"/>
            <a:round/>
            <a:headEnd/>
            <a:tailEnd/>
          </a:ln>
        </p:spPr>
        <p:txBody>
          <a:bodyPr/>
          <a:lstStyle/>
          <a:p>
            <a:endParaRPr lang="en-US"/>
          </a:p>
        </p:txBody>
      </p:sp>
      <p:sp>
        <p:nvSpPr>
          <p:cNvPr id="276527" name="Freeform 47"/>
          <p:cNvSpPr>
            <a:spLocks/>
          </p:cNvSpPr>
          <p:nvPr/>
        </p:nvSpPr>
        <p:spPr bwMode="auto">
          <a:xfrm>
            <a:off x="1993900" y="5073650"/>
            <a:ext cx="1681163" cy="184150"/>
          </a:xfrm>
          <a:custGeom>
            <a:avLst/>
            <a:gdLst/>
            <a:ahLst/>
            <a:cxnLst>
              <a:cxn ang="0">
                <a:pos x="0" y="0"/>
              </a:cxn>
              <a:cxn ang="0">
                <a:pos x="2" y="3"/>
              </a:cxn>
              <a:cxn ang="0">
                <a:pos x="2" y="5"/>
              </a:cxn>
              <a:cxn ang="0">
                <a:pos x="3" y="7"/>
              </a:cxn>
              <a:cxn ang="0">
                <a:pos x="4" y="9"/>
              </a:cxn>
              <a:cxn ang="0">
                <a:pos x="5" y="10"/>
              </a:cxn>
              <a:cxn ang="0">
                <a:pos x="8" y="12"/>
              </a:cxn>
              <a:cxn ang="0">
                <a:pos x="9" y="13"/>
              </a:cxn>
              <a:cxn ang="0">
                <a:pos x="10" y="14"/>
              </a:cxn>
              <a:cxn ang="0">
                <a:pos x="13" y="16"/>
              </a:cxn>
              <a:cxn ang="0">
                <a:pos x="14" y="17"/>
              </a:cxn>
              <a:cxn ang="0">
                <a:pos x="17" y="18"/>
              </a:cxn>
              <a:cxn ang="0">
                <a:pos x="19" y="19"/>
              </a:cxn>
              <a:cxn ang="0">
                <a:pos x="43" y="31"/>
              </a:cxn>
              <a:cxn ang="0">
                <a:pos x="69" y="42"/>
              </a:cxn>
              <a:cxn ang="0">
                <a:pos x="94" y="52"/>
              </a:cxn>
              <a:cxn ang="0">
                <a:pos x="118" y="62"/>
              </a:cxn>
              <a:cxn ang="0">
                <a:pos x="143" y="71"/>
              </a:cxn>
              <a:cxn ang="0">
                <a:pos x="167" y="79"/>
              </a:cxn>
              <a:cxn ang="0">
                <a:pos x="191" y="85"/>
              </a:cxn>
              <a:cxn ang="0">
                <a:pos x="215" y="91"/>
              </a:cxn>
              <a:cxn ang="0">
                <a:pos x="239" y="98"/>
              </a:cxn>
              <a:cxn ang="0">
                <a:pos x="263" y="102"/>
              </a:cxn>
              <a:cxn ang="0">
                <a:pos x="289" y="105"/>
              </a:cxn>
              <a:cxn ang="0">
                <a:pos x="316" y="109"/>
              </a:cxn>
              <a:cxn ang="0">
                <a:pos x="344" y="112"/>
              </a:cxn>
              <a:cxn ang="0">
                <a:pos x="372" y="114"/>
              </a:cxn>
              <a:cxn ang="0">
                <a:pos x="400" y="116"/>
              </a:cxn>
              <a:cxn ang="0">
                <a:pos x="428" y="116"/>
              </a:cxn>
              <a:cxn ang="0">
                <a:pos x="455" y="116"/>
              </a:cxn>
              <a:cxn ang="0">
                <a:pos x="483" y="116"/>
              </a:cxn>
              <a:cxn ang="0">
                <a:pos x="512" y="114"/>
              </a:cxn>
              <a:cxn ang="0">
                <a:pos x="540" y="113"/>
              </a:cxn>
              <a:cxn ang="0">
                <a:pos x="569" y="112"/>
              </a:cxn>
              <a:cxn ang="0">
                <a:pos x="597" y="110"/>
              </a:cxn>
              <a:cxn ang="0">
                <a:pos x="616" y="109"/>
              </a:cxn>
              <a:cxn ang="0">
                <a:pos x="635" y="108"/>
              </a:cxn>
              <a:cxn ang="0">
                <a:pos x="654" y="107"/>
              </a:cxn>
              <a:cxn ang="0">
                <a:pos x="673" y="105"/>
              </a:cxn>
              <a:cxn ang="0">
                <a:pos x="692" y="103"/>
              </a:cxn>
              <a:cxn ang="0">
                <a:pos x="712" y="100"/>
              </a:cxn>
              <a:cxn ang="0">
                <a:pos x="732" y="98"/>
              </a:cxn>
              <a:cxn ang="0">
                <a:pos x="751" y="94"/>
              </a:cxn>
              <a:cxn ang="0">
                <a:pos x="772" y="90"/>
              </a:cxn>
              <a:cxn ang="0">
                <a:pos x="793" y="85"/>
              </a:cxn>
              <a:cxn ang="0">
                <a:pos x="813" y="79"/>
              </a:cxn>
              <a:cxn ang="0">
                <a:pos x="826" y="75"/>
              </a:cxn>
              <a:cxn ang="0">
                <a:pos x="837" y="71"/>
              </a:cxn>
              <a:cxn ang="0">
                <a:pos x="849" y="67"/>
              </a:cxn>
              <a:cxn ang="0">
                <a:pos x="859" y="64"/>
              </a:cxn>
              <a:cxn ang="0">
                <a:pos x="869" y="59"/>
              </a:cxn>
              <a:cxn ang="0">
                <a:pos x="879" y="53"/>
              </a:cxn>
              <a:cxn ang="0">
                <a:pos x="887" y="48"/>
              </a:cxn>
              <a:cxn ang="0">
                <a:pos x="894" y="43"/>
              </a:cxn>
              <a:cxn ang="0">
                <a:pos x="899" y="37"/>
              </a:cxn>
              <a:cxn ang="0">
                <a:pos x="903" y="32"/>
              </a:cxn>
              <a:cxn ang="0">
                <a:pos x="906" y="26"/>
              </a:cxn>
              <a:cxn ang="0">
                <a:pos x="906" y="19"/>
              </a:cxn>
              <a:cxn ang="0">
                <a:pos x="903" y="13"/>
              </a:cxn>
              <a:cxn ang="0">
                <a:pos x="898" y="7"/>
              </a:cxn>
              <a:cxn ang="0">
                <a:pos x="890" y="0"/>
              </a:cxn>
            </a:cxnLst>
            <a:rect l="0" t="0" r="r" b="b"/>
            <a:pathLst>
              <a:path w="906" h="116">
                <a:moveTo>
                  <a:pt x="0" y="0"/>
                </a:moveTo>
                <a:lnTo>
                  <a:pt x="2" y="3"/>
                </a:lnTo>
                <a:lnTo>
                  <a:pt x="2" y="5"/>
                </a:lnTo>
                <a:lnTo>
                  <a:pt x="3" y="7"/>
                </a:lnTo>
                <a:lnTo>
                  <a:pt x="4" y="9"/>
                </a:lnTo>
                <a:lnTo>
                  <a:pt x="5" y="10"/>
                </a:lnTo>
                <a:lnTo>
                  <a:pt x="8" y="12"/>
                </a:lnTo>
                <a:lnTo>
                  <a:pt x="9" y="13"/>
                </a:lnTo>
                <a:lnTo>
                  <a:pt x="10" y="14"/>
                </a:lnTo>
                <a:lnTo>
                  <a:pt x="13" y="16"/>
                </a:lnTo>
                <a:lnTo>
                  <a:pt x="14" y="17"/>
                </a:lnTo>
                <a:lnTo>
                  <a:pt x="17" y="18"/>
                </a:lnTo>
                <a:lnTo>
                  <a:pt x="19" y="19"/>
                </a:lnTo>
                <a:lnTo>
                  <a:pt x="43" y="31"/>
                </a:lnTo>
                <a:lnTo>
                  <a:pt x="69" y="42"/>
                </a:lnTo>
                <a:lnTo>
                  <a:pt x="94" y="52"/>
                </a:lnTo>
                <a:lnTo>
                  <a:pt x="118" y="62"/>
                </a:lnTo>
                <a:lnTo>
                  <a:pt x="143" y="71"/>
                </a:lnTo>
                <a:lnTo>
                  <a:pt x="167" y="79"/>
                </a:lnTo>
                <a:lnTo>
                  <a:pt x="191" y="85"/>
                </a:lnTo>
                <a:lnTo>
                  <a:pt x="215" y="91"/>
                </a:lnTo>
                <a:lnTo>
                  <a:pt x="239" y="98"/>
                </a:lnTo>
                <a:lnTo>
                  <a:pt x="263" y="102"/>
                </a:lnTo>
                <a:lnTo>
                  <a:pt x="289" y="105"/>
                </a:lnTo>
                <a:lnTo>
                  <a:pt x="316" y="109"/>
                </a:lnTo>
                <a:lnTo>
                  <a:pt x="344" y="112"/>
                </a:lnTo>
                <a:lnTo>
                  <a:pt x="372" y="114"/>
                </a:lnTo>
                <a:lnTo>
                  <a:pt x="400" y="116"/>
                </a:lnTo>
                <a:lnTo>
                  <a:pt x="428" y="116"/>
                </a:lnTo>
                <a:lnTo>
                  <a:pt x="455" y="116"/>
                </a:lnTo>
                <a:lnTo>
                  <a:pt x="483" y="116"/>
                </a:lnTo>
                <a:lnTo>
                  <a:pt x="512" y="114"/>
                </a:lnTo>
                <a:lnTo>
                  <a:pt x="540" y="113"/>
                </a:lnTo>
                <a:lnTo>
                  <a:pt x="569" y="112"/>
                </a:lnTo>
                <a:lnTo>
                  <a:pt x="597" y="110"/>
                </a:lnTo>
                <a:lnTo>
                  <a:pt x="616" y="109"/>
                </a:lnTo>
                <a:lnTo>
                  <a:pt x="635" y="108"/>
                </a:lnTo>
                <a:lnTo>
                  <a:pt x="654" y="107"/>
                </a:lnTo>
                <a:lnTo>
                  <a:pt x="673" y="105"/>
                </a:lnTo>
                <a:lnTo>
                  <a:pt x="692" y="103"/>
                </a:lnTo>
                <a:lnTo>
                  <a:pt x="712" y="100"/>
                </a:lnTo>
                <a:lnTo>
                  <a:pt x="732" y="98"/>
                </a:lnTo>
                <a:lnTo>
                  <a:pt x="751" y="94"/>
                </a:lnTo>
                <a:lnTo>
                  <a:pt x="772" y="90"/>
                </a:lnTo>
                <a:lnTo>
                  <a:pt x="793" y="85"/>
                </a:lnTo>
                <a:lnTo>
                  <a:pt x="813" y="79"/>
                </a:lnTo>
                <a:lnTo>
                  <a:pt x="826" y="75"/>
                </a:lnTo>
                <a:lnTo>
                  <a:pt x="837" y="71"/>
                </a:lnTo>
                <a:lnTo>
                  <a:pt x="849" y="67"/>
                </a:lnTo>
                <a:lnTo>
                  <a:pt x="859" y="64"/>
                </a:lnTo>
                <a:lnTo>
                  <a:pt x="869" y="59"/>
                </a:lnTo>
                <a:lnTo>
                  <a:pt x="879" y="53"/>
                </a:lnTo>
                <a:lnTo>
                  <a:pt x="887" y="48"/>
                </a:lnTo>
                <a:lnTo>
                  <a:pt x="894" y="43"/>
                </a:lnTo>
                <a:lnTo>
                  <a:pt x="899" y="37"/>
                </a:lnTo>
                <a:lnTo>
                  <a:pt x="903" y="32"/>
                </a:lnTo>
                <a:lnTo>
                  <a:pt x="906" y="26"/>
                </a:lnTo>
                <a:lnTo>
                  <a:pt x="906" y="19"/>
                </a:lnTo>
                <a:lnTo>
                  <a:pt x="903" y="13"/>
                </a:lnTo>
                <a:lnTo>
                  <a:pt x="898" y="7"/>
                </a:lnTo>
                <a:lnTo>
                  <a:pt x="890" y="0"/>
                </a:lnTo>
              </a:path>
            </a:pathLst>
          </a:custGeom>
          <a:noFill/>
          <a:ln w="17463">
            <a:solidFill>
              <a:srgbClr val="00FF00"/>
            </a:solidFill>
            <a:prstDash val="solid"/>
            <a:round/>
            <a:headEnd/>
            <a:tailEnd/>
          </a:ln>
        </p:spPr>
        <p:txBody>
          <a:bodyPr/>
          <a:lstStyle/>
          <a:p>
            <a:endParaRPr lang="en-US"/>
          </a:p>
        </p:txBody>
      </p:sp>
      <p:sp>
        <p:nvSpPr>
          <p:cNvPr id="276528" name="Freeform 48"/>
          <p:cNvSpPr>
            <a:spLocks/>
          </p:cNvSpPr>
          <p:nvPr/>
        </p:nvSpPr>
        <p:spPr bwMode="auto">
          <a:xfrm>
            <a:off x="1993900" y="4686300"/>
            <a:ext cx="1693863" cy="182563"/>
          </a:xfrm>
          <a:custGeom>
            <a:avLst/>
            <a:gdLst/>
            <a:ahLst/>
            <a:cxnLst>
              <a:cxn ang="0">
                <a:pos x="2" y="111"/>
              </a:cxn>
              <a:cxn ang="0">
                <a:pos x="4" y="110"/>
              </a:cxn>
              <a:cxn ang="0">
                <a:pos x="5" y="108"/>
              </a:cxn>
              <a:cxn ang="0">
                <a:pos x="5" y="105"/>
              </a:cxn>
              <a:cxn ang="0">
                <a:pos x="7" y="103"/>
              </a:cxn>
              <a:cxn ang="0">
                <a:pos x="7" y="100"/>
              </a:cxn>
              <a:cxn ang="0">
                <a:pos x="5" y="96"/>
              </a:cxn>
              <a:cxn ang="0">
                <a:pos x="5" y="94"/>
              </a:cxn>
              <a:cxn ang="0">
                <a:pos x="5" y="91"/>
              </a:cxn>
              <a:cxn ang="0">
                <a:pos x="8" y="66"/>
              </a:cxn>
              <a:cxn ang="0">
                <a:pos x="21" y="47"/>
              </a:cxn>
              <a:cxn ang="0">
                <a:pos x="43" y="33"/>
              </a:cxn>
              <a:cxn ang="0">
                <a:pos x="71" y="23"/>
              </a:cxn>
              <a:cxn ang="0">
                <a:pos x="104" y="15"/>
              </a:cxn>
              <a:cxn ang="0">
                <a:pos x="141" y="11"/>
              </a:cxn>
              <a:cxn ang="0">
                <a:pos x="177" y="8"/>
              </a:cxn>
              <a:cxn ang="0">
                <a:pos x="213" y="6"/>
              </a:cxn>
              <a:cxn ang="0">
                <a:pos x="247" y="5"/>
              </a:cxn>
              <a:cxn ang="0">
                <a:pos x="276" y="4"/>
              </a:cxn>
              <a:cxn ang="0">
                <a:pos x="304" y="3"/>
              </a:cxn>
              <a:cxn ang="0">
                <a:pos x="329" y="1"/>
              </a:cxn>
              <a:cxn ang="0">
                <a:pos x="354" y="0"/>
              </a:cxn>
              <a:cxn ang="0">
                <a:pos x="395" y="0"/>
              </a:cxn>
              <a:cxn ang="0">
                <a:pos x="452" y="0"/>
              </a:cxn>
              <a:cxn ang="0">
                <a:pos x="509" y="3"/>
              </a:cxn>
              <a:cxn ang="0">
                <a:pos x="567" y="6"/>
              </a:cxn>
              <a:cxn ang="0">
                <a:pos x="624" y="10"/>
              </a:cxn>
              <a:cxn ang="0">
                <a:pos x="682" y="14"/>
              </a:cxn>
              <a:cxn ang="0">
                <a:pos x="744" y="22"/>
              </a:cxn>
              <a:cxn ang="0">
                <a:pos x="789" y="29"/>
              </a:cxn>
              <a:cxn ang="0">
                <a:pos x="816" y="33"/>
              </a:cxn>
              <a:cxn ang="0">
                <a:pos x="842" y="39"/>
              </a:cxn>
              <a:cxn ang="0">
                <a:pos x="866" y="47"/>
              </a:cxn>
              <a:cxn ang="0">
                <a:pos x="887" y="56"/>
              </a:cxn>
              <a:cxn ang="0">
                <a:pos x="902" y="66"/>
              </a:cxn>
              <a:cxn ang="0">
                <a:pos x="912" y="79"/>
              </a:cxn>
              <a:cxn ang="0">
                <a:pos x="913" y="92"/>
              </a:cxn>
              <a:cxn ang="0">
                <a:pos x="911" y="103"/>
              </a:cxn>
              <a:cxn ang="0">
                <a:pos x="909" y="105"/>
              </a:cxn>
              <a:cxn ang="0">
                <a:pos x="908" y="108"/>
              </a:cxn>
              <a:cxn ang="0">
                <a:pos x="906" y="110"/>
              </a:cxn>
              <a:cxn ang="0">
                <a:pos x="904" y="113"/>
              </a:cxn>
              <a:cxn ang="0">
                <a:pos x="902" y="114"/>
              </a:cxn>
              <a:cxn ang="0">
                <a:pos x="899" y="115"/>
              </a:cxn>
              <a:cxn ang="0">
                <a:pos x="897" y="115"/>
              </a:cxn>
            </a:cxnLst>
            <a:rect l="0" t="0" r="r" b="b"/>
            <a:pathLst>
              <a:path w="913" h="115">
                <a:moveTo>
                  <a:pt x="0" y="113"/>
                </a:moveTo>
                <a:lnTo>
                  <a:pt x="2" y="111"/>
                </a:lnTo>
                <a:lnTo>
                  <a:pt x="3" y="111"/>
                </a:lnTo>
                <a:lnTo>
                  <a:pt x="4" y="110"/>
                </a:lnTo>
                <a:lnTo>
                  <a:pt x="4" y="109"/>
                </a:lnTo>
                <a:lnTo>
                  <a:pt x="5" y="108"/>
                </a:lnTo>
                <a:lnTo>
                  <a:pt x="5" y="106"/>
                </a:lnTo>
                <a:lnTo>
                  <a:pt x="5" y="105"/>
                </a:lnTo>
                <a:lnTo>
                  <a:pt x="7" y="104"/>
                </a:lnTo>
                <a:lnTo>
                  <a:pt x="7" y="103"/>
                </a:lnTo>
                <a:lnTo>
                  <a:pt x="7" y="101"/>
                </a:lnTo>
                <a:lnTo>
                  <a:pt x="7" y="100"/>
                </a:lnTo>
                <a:lnTo>
                  <a:pt x="7" y="97"/>
                </a:lnTo>
                <a:lnTo>
                  <a:pt x="5" y="96"/>
                </a:lnTo>
                <a:lnTo>
                  <a:pt x="5" y="95"/>
                </a:lnTo>
                <a:lnTo>
                  <a:pt x="5" y="94"/>
                </a:lnTo>
                <a:lnTo>
                  <a:pt x="5" y="92"/>
                </a:lnTo>
                <a:lnTo>
                  <a:pt x="5" y="91"/>
                </a:lnTo>
                <a:lnTo>
                  <a:pt x="5" y="77"/>
                </a:lnTo>
                <a:lnTo>
                  <a:pt x="8" y="66"/>
                </a:lnTo>
                <a:lnTo>
                  <a:pt x="13" y="56"/>
                </a:lnTo>
                <a:lnTo>
                  <a:pt x="21" y="47"/>
                </a:lnTo>
                <a:lnTo>
                  <a:pt x="31" y="39"/>
                </a:lnTo>
                <a:lnTo>
                  <a:pt x="43" y="33"/>
                </a:lnTo>
                <a:lnTo>
                  <a:pt x="56" y="27"/>
                </a:lnTo>
                <a:lnTo>
                  <a:pt x="71" y="23"/>
                </a:lnTo>
                <a:lnTo>
                  <a:pt x="88" y="19"/>
                </a:lnTo>
                <a:lnTo>
                  <a:pt x="104" y="15"/>
                </a:lnTo>
                <a:lnTo>
                  <a:pt x="122" y="13"/>
                </a:lnTo>
                <a:lnTo>
                  <a:pt x="141" y="11"/>
                </a:lnTo>
                <a:lnTo>
                  <a:pt x="158" y="9"/>
                </a:lnTo>
                <a:lnTo>
                  <a:pt x="177" y="8"/>
                </a:lnTo>
                <a:lnTo>
                  <a:pt x="195" y="8"/>
                </a:lnTo>
                <a:lnTo>
                  <a:pt x="213" y="6"/>
                </a:lnTo>
                <a:lnTo>
                  <a:pt x="230" y="6"/>
                </a:lnTo>
                <a:lnTo>
                  <a:pt x="247" y="5"/>
                </a:lnTo>
                <a:lnTo>
                  <a:pt x="262" y="4"/>
                </a:lnTo>
                <a:lnTo>
                  <a:pt x="276" y="4"/>
                </a:lnTo>
                <a:lnTo>
                  <a:pt x="290" y="3"/>
                </a:lnTo>
                <a:lnTo>
                  <a:pt x="304" y="3"/>
                </a:lnTo>
                <a:lnTo>
                  <a:pt x="316" y="1"/>
                </a:lnTo>
                <a:lnTo>
                  <a:pt x="329" y="1"/>
                </a:lnTo>
                <a:lnTo>
                  <a:pt x="342" y="0"/>
                </a:lnTo>
                <a:lnTo>
                  <a:pt x="354" y="0"/>
                </a:lnTo>
                <a:lnTo>
                  <a:pt x="367" y="0"/>
                </a:lnTo>
                <a:lnTo>
                  <a:pt x="395" y="0"/>
                </a:lnTo>
                <a:lnTo>
                  <a:pt x="423" y="0"/>
                </a:lnTo>
                <a:lnTo>
                  <a:pt x="452" y="0"/>
                </a:lnTo>
                <a:lnTo>
                  <a:pt x="480" y="1"/>
                </a:lnTo>
                <a:lnTo>
                  <a:pt x="509" y="3"/>
                </a:lnTo>
                <a:lnTo>
                  <a:pt x="538" y="4"/>
                </a:lnTo>
                <a:lnTo>
                  <a:pt x="567" y="6"/>
                </a:lnTo>
                <a:lnTo>
                  <a:pt x="596" y="8"/>
                </a:lnTo>
                <a:lnTo>
                  <a:pt x="624" y="10"/>
                </a:lnTo>
                <a:lnTo>
                  <a:pt x="653" y="11"/>
                </a:lnTo>
                <a:lnTo>
                  <a:pt x="682" y="14"/>
                </a:lnTo>
                <a:lnTo>
                  <a:pt x="712" y="18"/>
                </a:lnTo>
                <a:lnTo>
                  <a:pt x="744" y="22"/>
                </a:lnTo>
                <a:lnTo>
                  <a:pt x="777" y="27"/>
                </a:lnTo>
                <a:lnTo>
                  <a:pt x="789" y="29"/>
                </a:lnTo>
                <a:lnTo>
                  <a:pt x="803" y="30"/>
                </a:lnTo>
                <a:lnTo>
                  <a:pt x="816" y="33"/>
                </a:lnTo>
                <a:lnTo>
                  <a:pt x="830" y="37"/>
                </a:lnTo>
                <a:lnTo>
                  <a:pt x="842" y="39"/>
                </a:lnTo>
                <a:lnTo>
                  <a:pt x="855" y="43"/>
                </a:lnTo>
                <a:lnTo>
                  <a:pt x="866" y="47"/>
                </a:lnTo>
                <a:lnTo>
                  <a:pt x="876" y="51"/>
                </a:lnTo>
                <a:lnTo>
                  <a:pt x="887" y="56"/>
                </a:lnTo>
                <a:lnTo>
                  <a:pt x="895" y="61"/>
                </a:lnTo>
                <a:lnTo>
                  <a:pt x="902" y="66"/>
                </a:lnTo>
                <a:lnTo>
                  <a:pt x="907" y="72"/>
                </a:lnTo>
                <a:lnTo>
                  <a:pt x="912" y="79"/>
                </a:lnTo>
                <a:lnTo>
                  <a:pt x="913" y="85"/>
                </a:lnTo>
                <a:lnTo>
                  <a:pt x="913" y="92"/>
                </a:lnTo>
                <a:lnTo>
                  <a:pt x="911" y="101"/>
                </a:lnTo>
                <a:lnTo>
                  <a:pt x="911" y="103"/>
                </a:lnTo>
                <a:lnTo>
                  <a:pt x="909" y="104"/>
                </a:lnTo>
                <a:lnTo>
                  <a:pt x="909" y="105"/>
                </a:lnTo>
                <a:lnTo>
                  <a:pt x="908" y="106"/>
                </a:lnTo>
                <a:lnTo>
                  <a:pt x="908" y="108"/>
                </a:lnTo>
                <a:lnTo>
                  <a:pt x="907" y="109"/>
                </a:lnTo>
                <a:lnTo>
                  <a:pt x="906" y="110"/>
                </a:lnTo>
                <a:lnTo>
                  <a:pt x="906" y="111"/>
                </a:lnTo>
                <a:lnTo>
                  <a:pt x="904" y="113"/>
                </a:lnTo>
                <a:lnTo>
                  <a:pt x="903" y="113"/>
                </a:lnTo>
                <a:lnTo>
                  <a:pt x="902" y="114"/>
                </a:lnTo>
                <a:lnTo>
                  <a:pt x="900" y="115"/>
                </a:lnTo>
                <a:lnTo>
                  <a:pt x="899" y="115"/>
                </a:lnTo>
                <a:lnTo>
                  <a:pt x="898" y="115"/>
                </a:lnTo>
                <a:lnTo>
                  <a:pt x="897" y="115"/>
                </a:lnTo>
                <a:lnTo>
                  <a:pt x="895" y="115"/>
                </a:lnTo>
              </a:path>
            </a:pathLst>
          </a:custGeom>
          <a:noFill/>
          <a:ln w="17463">
            <a:solidFill>
              <a:srgbClr val="00FF00"/>
            </a:solidFill>
            <a:prstDash val="solid"/>
            <a:round/>
            <a:headEnd/>
            <a:tailEnd/>
          </a:ln>
        </p:spPr>
        <p:txBody>
          <a:bodyPr/>
          <a:lstStyle/>
          <a:p>
            <a:endParaRPr lang="en-US"/>
          </a:p>
        </p:txBody>
      </p:sp>
      <p:sp>
        <p:nvSpPr>
          <p:cNvPr id="276529" name="Freeform 49"/>
          <p:cNvSpPr>
            <a:spLocks/>
          </p:cNvSpPr>
          <p:nvPr/>
        </p:nvSpPr>
        <p:spPr bwMode="auto">
          <a:xfrm>
            <a:off x="2273300" y="4859338"/>
            <a:ext cx="1090613" cy="47625"/>
          </a:xfrm>
          <a:custGeom>
            <a:avLst/>
            <a:gdLst/>
            <a:ahLst/>
            <a:cxnLst>
              <a:cxn ang="0">
                <a:pos x="0" y="29"/>
              </a:cxn>
              <a:cxn ang="0">
                <a:pos x="63" y="18"/>
              </a:cxn>
              <a:cxn ang="0">
                <a:pos x="129" y="9"/>
              </a:cxn>
              <a:cxn ang="0">
                <a:pos x="196" y="2"/>
              </a:cxn>
              <a:cxn ang="0">
                <a:pos x="261" y="0"/>
              </a:cxn>
              <a:cxn ang="0">
                <a:pos x="329" y="0"/>
              </a:cxn>
              <a:cxn ang="0">
                <a:pos x="396" y="4"/>
              </a:cxn>
              <a:cxn ang="0">
                <a:pos x="461" y="10"/>
              </a:cxn>
              <a:cxn ang="0">
                <a:pos x="526" y="19"/>
              </a:cxn>
              <a:cxn ang="0">
                <a:pos x="588" y="30"/>
              </a:cxn>
            </a:cxnLst>
            <a:rect l="0" t="0" r="r" b="b"/>
            <a:pathLst>
              <a:path w="588" h="30">
                <a:moveTo>
                  <a:pt x="0" y="29"/>
                </a:moveTo>
                <a:lnTo>
                  <a:pt x="63" y="18"/>
                </a:lnTo>
                <a:lnTo>
                  <a:pt x="129" y="9"/>
                </a:lnTo>
                <a:lnTo>
                  <a:pt x="196" y="2"/>
                </a:lnTo>
                <a:lnTo>
                  <a:pt x="261" y="0"/>
                </a:lnTo>
                <a:lnTo>
                  <a:pt x="329" y="0"/>
                </a:lnTo>
                <a:lnTo>
                  <a:pt x="396" y="4"/>
                </a:lnTo>
                <a:lnTo>
                  <a:pt x="461" y="10"/>
                </a:lnTo>
                <a:lnTo>
                  <a:pt x="526" y="19"/>
                </a:lnTo>
                <a:lnTo>
                  <a:pt x="588" y="30"/>
                </a:lnTo>
              </a:path>
            </a:pathLst>
          </a:custGeom>
          <a:noFill/>
          <a:ln w="17463">
            <a:solidFill>
              <a:srgbClr val="00FF00"/>
            </a:solidFill>
            <a:prstDash val="solid"/>
            <a:round/>
            <a:headEnd/>
            <a:tailEnd/>
          </a:ln>
        </p:spPr>
        <p:txBody>
          <a:bodyPr/>
          <a:lstStyle/>
          <a:p>
            <a:endParaRPr lang="en-US"/>
          </a:p>
        </p:txBody>
      </p:sp>
      <p:sp>
        <p:nvSpPr>
          <p:cNvPr id="276530" name="Freeform 50"/>
          <p:cNvSpPr>
            <a:spLocks/>
          </p:cNvSpPr>
          <p:nvPr/>
        </p:nvSpPr>
        <p:spPr bwMode="auto">
          <a:xfrm>
            <a:off x="2274888" y="5026025"/>
            <a:ext cx="1085850" cy="42863"/>
          </a:xfrm>
          <a:custGeom>
            <a:avLst/>
            <a:gdLst/>
            <a:ahLst/>
            <a:cxnLst>
              <a:cxn ang="0">
                <a:pos x="0" y="0"/>
              </a:cxn>
              <a:cxn ang="0">
                <a:pos x="30" y="5"/>
              </a:cxn>
              <a:cxn ang="0">
                <a:pos x="62" y="10"/>
              </a:cxn>
              <a:cxn ang="0">
                <a:pos x="96" y="15"/>
              </a:cxn>
              <a:cxn ang="0">
                <a:pos x="133" y="18"/>
              </a:cxn>
              <a:cxn ang="0">
                <a:pos x="169" y="21"/>
              </a:cxn>
              <a:cxn ang="0">
                <a:pos x="207" y="24"/>
              </a:cxn>
              <a:cxn ang="0">
                <a:pos x="245" y="25"/>
              </a:cxn>
              <a:cxn ang="0">
                <a:pos x="285" y="27"/>
              </a:cxn>
              <a:cxn ang="0">
                <a:pos x="324" y="27"/>
              </a:cxn>
              <a:cxn ang="0">
                <a:pos x="362" y="27"/>
              </a:cxn>
              <a:cxn ang="0">
                <a:pos x="400" y="25"/>
              </a:cxn>
              <a:cxn ang="0">
                <a:pos x="435" y="24"/>
              </a:cxn>
              <a:cxn ang="0">
                <a:pos x="470" y="21"/>
              </a:cxn>
              <a:cxn ang="0">
                <a:pos x="482" y="20"/>
              </a:cxn>
              <a:cxn ang="0">
                <a:pos x="493" y="19"/>
              </a:cxn>
              <a:cxn ang="0">
                <a:pos x="503" y="18"/>
              </a:cxn>
              <a:cxn ang="0">
                <a:pos x="513" y="16"/>
              </a:cxn>
              <a:cxn ang="0">
                <a:pos x="523" y="15"/>
              </a:cxn>
              <a:cxn ang="0">
                <a:pos x="534" y="14"/>
              </a:cxn>
              <a:cxn ang="0">
                <a:pos x="542" y="13"/>
              </a:cxn>
              <a:cxn ang="0">
                <a:pos x="550" y="11"/>
              </a:cxn>
              <a:cxn ang="0">
                <a:pos x="559" y="9"/>
              </a:cxn>
              <a:cxn ang="0">
                <a:pos x="565" y="8"/>
              </a:cxn>
              <a:cxn ang="0">
                <a:pos x="571" y="6"/>
              </a:cxn>
              <a:cxn ang="0">
                <a:pos x="577" y="5"/>
              </a:cxn>
              <a:cxn ang="0">
                <a:pos x="582" y="2"/>
              </a:cxn>
              <a:cxn ang="0">
                <a:pos x="585" y="1"/>
              </a:cxn>
            </a:cxnLst>
            <a:rect l="0" t="0" r="r" b="b"/>
            <a:pathLst>
              <a:path w="585" h="27">
                <a:moveTo>
                  <a:pt x="0" y="0"/>
                </a:moveTo>
                <a:lnTo>
                  <a:pt x="30" y="5"/>
                </a:lnTo>
                <a:lnTo>
                  <a:pt x="62" y="10"/>
                </a:lnTo>
                <a:lnTo>
                  <a:pt x="96" y="15"/>
                </a:lnTo>
                <a:lnTo>
                  <a:pt x="133" y="18"/>
                </a:lnTo>
                <a:lnTo>
                  <a:pt x="169" y="21"/>
                </a:lnTo>
                <a:lnTo>
                  <a:pt x="207" y="24"/>
                </a:lnTo>
                <a:lnTo>
                  <a:pt x="245" y="25"/>
                </a:lnTo>
                <a:lnTo>
                  <a:pt x="285" y="27"/>
                </a:lnTo>
                <a:lnTo>
                  <a:pt x="324" y="27"/>
                </a:lnTo>
                <a:lnTo>
                  <a:pt x="362" y="27"/>
                </a:lnTo>
                <a:lnTo>
                  <a:pt x="400" y="25"/>
                </a:lnTo>
                <a:lnTo>
                  <a:pt x="435" y="24"/>
                </a:lnTo>
                <a:lnTo>
                  <a:pt x="470" y="21"/>
                </a:lnTo>
                <a:lnTo>
                  <a:pt x="482" y="20"/>
                </a:lnTo>
                <a:lnTo>
                  <a:pt x="493" y="19"/>
                </a:lnTo>
                <a:lnTo>
                  <a:pt x="503" y="18"/>
                </a:lnTo>
                <a:lnTo>
                  <a:pt x="513" y="16"/>
                </a:lnTo>
                <a:lnTo>
                  <a:pt x="523" y="15"/>
                </a:lnTo>
                <a:lnTo>
                  <a:pt x="534" y="14"/>
                </a:lnTo>
                <a:lnTo>
                  <a:pt x="542" y="13"/>
                </a:lnTo>
                <a:lnTo>
                  <a:pt x="550" y="11"/>
                </a:lnTo>
                <a:lnTo>
                  <a:pt x="559" y="9"/>
                </a:lnTo>
                <a:lnTo>
                  <a:pt x="565" y="8"/>
                </a:lnTo>
                <a:lnTo>
                  <a:pt x="571" y="6"/>
                </a:lnTo>
                <a:lnTo>
                  <a:pt x="577" y="5"/>
                </a:lnTo>
                <a:lnTo>
                  <a:pt x="582" y="2"/>
                </a:lnTo>
                <a:lnTo>
                  <a:pt x="585" y="1"/>
                </a:lnTo>
              </a:path>
            </a:pathLst>
          </a:custGeom>
          <a:noFill/>
          <a:ln w="17463">
            <a:solidFill>
              <a:srgbClr val="00FF00"/>
            </a:solidFill>
            <a:prstDash val="solid"/>
            <a:round/>
            <a:headEnd/>
            <a:tailEnd/>
          </a:ln>
        </p:spPr>
        <p:txBody>
          <a:bodyPr/>
          <a:lstStyle/>
          <a:p>
            <a:endParaRPr lang="en-US"/>
          </a:p>
        </p:txBody>
      </p:sp>
      <p:sp>
        <p:nvSpPr>
          <p:cNvPr id="276531" name="Freeform 51"/>
          <p:cNvSpPr>
            <a:spLocks/>
          </p:cNvSpPr>
          <p:nvPr/>
        </p:nvSpPr>
        <p:spPr bwMode="auto">
          <a:xfrm>
            <a:off x="4756150" y="4691063"/>
            <a:ext cx="1690688" cy="177800"/>
          </a:xfrm>
          <a:custGeom>
            <a:avLst/>
            <a:gdLst/>
            <a:ahLst/>
            <a:cxnLst>
              <a:cxn ang="0">
                <a:pos x="6" y="103"/>
              </a:cxn>
              <a:cxn ang="0">
                <a:pos x="3" y="93"/>
              </a:cxn>
              <a:cxn ang="0">
                <a:pos x="1" y="86"/>
              </a:cxn>
              <a:cxn ang="0">
                <a:pos x="0" y="81"/>
              </a:cxn>
              <a:cxn ang="0">
                <a:pos x="0" y="77"/>
              </a:cxn>
              <a:cxn ang="0">
                <a:pos x="0" y="73"/>
              </a:cxn>
              <a:cxn ang="0">
                <a:pos x="1" y="70"/>
              </a:cxn>
              <a:cxn ang="0">
                <a:pos x="15" y="53"/>
              </a:cxn>
              <a:cxn ang="0">
                <a:pos x="35" y="39"/>
              </a:cxn>
              <a:cxn ang="0">
                <a:pos x="60" y="30"/>
              </a:cxn>
              <a:cxn ang="0">
                <a:pos x="88" y="22"/>
              </a:cxn>
              <a:cxn ang="0">
                <a:pos x="117" y="17"/>
              </a:cxn>
              <a:cxn ang="0">
                <a:pos x="146" y="15"/>
              </a:cxn>
              <a:cxn ang="0">
                <a:pos x="173" y="12"/>
              </a:cxn>
              <a:cxn ang="0">
                <a:pos x="198" y="10"/>
              </a:cxn>
              <a:cxn ang="0">
                <a:pos x="221" y="7"/>
              </a:cxn>
              <a:cxn ang="0">
                <a:pos x="242" y="5"/>
              </a:cxn>
              <a:cxn ang="0">
                <a:pos x="265" y="3"/>
              </a:cxn>
              <a:cxn ang="0">
                <a:pos x="288" y="2"/>
              </a:cxn>
              <a:cxn ang="0">
                <a:pos x="313" y="1"/>
              </a:cxn>
              <a:cxn ang="0">
                <a:pos x="338" y="0"/>
              </a:cxn>
              <a:cxn ang="0">
                <a:pos x="364" y="0"/>
              </a:cxn>
              <a:cxn ang="0">
                <a:pos x="400" y="0"/>
              </a:cxn>
              <a:cxn ang="0">
                <a:pos x="447" y="1"/>
              </a:cxn>
              <a:cxn ang="0">
                <a:pos x="491" y="2"/>
              </a:cxn>
              <a:cxn ang="0">
                <a:pos x="532" y="3"/>
              </a:cxn>
              <a:cxn ang="0">
                <a:pos x="552" y="5"/>
              </a:cxn>
              <a:cxn ang="0">
                <a:pos x="558" y="5"/>
              </a:cxn>
              <a:cxn ang="0">
                <a:pos x="563" y="5"/>
              </a:cxn>
              <a:cxn ang="0">
                <a:pos x="570" y="5"/>
              </a:cxn>
              <a:cxn ang="0">
                <a:pos x="576" y="6"/>
              </a:cxn>
              <a:cxn ang="0">
                <a:pos x="586" y="6"/>
              </a:cxn>
              <a:cxn ang="0">
                <a:pos x="601" y="6"/>
              </a:cxn>
              <a:cxn ang="0">
                <a:pos x="619" y="7"/>
              </a:cxn>
              <a:cxn ang="0">
                <a:pos x="637" y="8"/>
              </a:cxn>
              <a:cxn ang="0">
                <a:pos x="653" y="10"/>
              </a:cxn>
              <a:cxn ang="0">
                <a:pos x="678" y="11"/>
              </a:cxn>
              <a:cxn ang="0">
                <a:pos x="707" y="12"/>
              </a:cxn>
              <a:cxn ang="0">
                <a:pos x="733" y="15"/>
              </a:cxn>
              <a:cxn ang="0">
                <a:pos x="756" y="19"/>
              </a:cxn>
              <a:cxn ang="0">
                <a:pos x="778" y="24"/>
              </a:cxn>
              <a:cxn ang="0">
                <a:pos x="804" y="29"/>
              </a:cxn>
              <a:cxn ang="0">
                <a:pos x="817" y="32"/>
              </a:cxn>
              <a:cxn ang="0">
                <a:pos x="833" y="38"/>
              </a:cxn>
              <a:cxn ang="0">
                <a:pos x="847" y="43"/>
              </a:cxn>
              <a:cxn ang="0">
                <a:pos x="860" y="48"/>
              </a:cxn>
              <a:cxn ang="0">
                <a:pos x="874" y="53"/>
              </a:cxn>
              <a:cxn ang="0">
                <a:pos x="886" y="59"/>
              </a:cxn>
              <a:cxn ang="0">
                <a:pos x="896" y="65"/>
              </a:cxn>
              <a:cxn ang="0">
                <a:pos x="903" y="73"/>
              </a:cxn>
              <a:cxn ang="0">
                <a:pos x="908" y="82"/>
              </a:cxn>
              <a:cxn ang="0">
                <a:pos x="911" y="91"/>
              </a:cxn>
              <a:cxn ang="0">
                <a:pos x="908" y="101"/>
              </a:cxn>
              <a:cxn ang="0">
                <a:pos x="903" y="112"/>
              </a:cxn>
            </a:cxnLst>
            <a:rect l="0" t="0" r="r" b="b"/>
            <a:pathLst>
              <a:path w="911" h="112">
                <a:moveTo>
                  <a:pt x="8" y="110"/>
                </a:moveTo>
                <a:lnTo>
                  <a:pt x="6" y="103"/>
                </a:lnTo>
                <a:lnTo>
                  <a:pt x="5" y="98"/>
                </a:lnTo>
                <a:lnTo>
                  <a:pt x="3" y="93"/>
                </a:lnTo>
                <a:lnTo>
                  <a:pt x="1" y="89"/>
                </a:lnTo>
                <a:lnTo>
                  <a:pt x="1" y="86"/>
                </a:lnTo>
                <a:lnTo>
                  <a:pt x="0" y="83"/>
                </a:lnTo>
                <a:lnTo>
                  <a:pt x="0" y="81"/>
                </a:lnTo>
                <a:lnTo>
                  <a:pt x="0" y="78"/>
                </a:lnTo>
                <a:lnTo>
                  <a:pt x="0" y="77"/>
                </a:lnTo>
                <a:lnTo>
                  <a:pt x="0" y="74"/>
                </a:lnTo>
                <a:lnTo>
                  <a:pt x="0" y="73"/>
                </a:lnTo>
                <a:lnTo>
                  <a:pt x="1" y="72"/>
                </a:lnTo>
                <a:lnTo>
                  <a:pt x="1" y="70"/>
                </a:lnTo>
                <a:lnTo>
                  <a:pt x="7" y="62"/>
                </a:lnTo>
                <a:lnTo>
                  <a:pt x="15" y="53"/>
                </a:lnTo>
                <a:lnTo>
                  <a:pt x="24" y="45"/>
                </a:lnTo>
                <a:lnTo>
                  <a:pt x="35" y="39"/>
                </a:lnTo>
                <a:lnTo>
                  <a:pt x="46" y="34"/>
                </a:lnTo>
                <a:lnTo>
                  <a:pt x="60" y="30"/>
                </a:lnTo>
                <a:lnTo>
                  <a:pt x="74" y="26"/>
                </a:lnTo>
                <a:lnTo>
                  <a:pt x="88" y="22"/>
                </a:lnTo>
                <a:lnTo>
                  <a:pt x="103" y="20"/>
                </a:lnTo>
                <a:lnTo>
                  <a:pt x="117" y="17"/>
                </a:lnTo>
                <a:lnTo>
                  <a:pt x="132" y="16"/>
                </a:lnTo>
                <a:lnTo>
                  <a:pt x="146" y="15"/>
                </a:lnTo>
                <a:lnTo>
                  <a:pt x="160" y="13"/>
                </a:lnTo>
                <a:lnTo>
                  <a:pt x="173" y="12"/>
                </a:lnTo>
                <a:lnTo>
                  <a:pt x="185" y="11"/>
                </a:lnTo>
                <a:lnTo>
                  <a:pt x="198" y="10"/>
                </a:lnTo>
                <a:lnTo>
                  <a:pt x="209" y="8"/>
                </a:lnTo>
                <a:lnTo>
                  <a:pt x="221" y="7"/>
                </a:lnTo>
                <a:lnTo>
                  <a:pt x="231" y="6"/>
                </a:lnTo>
                <a:lnTo>
                  <a:pt x="242" y="5"/>
                </a:lnTo>
                <a:lnTo>
                  <a:pt x="254" y="3"/>
                </a:lnTo>
                <a:lnTo>
                  <a:pt x="265" y="3"/>
                </a:lnTo>
                <a:lnTo>
                  <a:pt x="276" y="2"/>
                </a:lnTo>
                <a:lnTo>
                  <a:pt x="288" y="2"/>
                </a:lnTo>
                <a:lnTo>
                  <a:pt x="300" y="1"/>
                </a:lnTo>
                <a:lnTo>
                  <a:pt x="313" y="1"/>
                </a:lnTo>
                <a:lnTo>
                  <a:pt x="326" y="1"/>
                </a:lnTo>
                <a:lnTo>
                  <a:pt x="338" y="0"/>
                </a:lnTo>
                <a:lnTo>
                  <a:pt x="351" y="0"/>
                </a:lnTo>
                <a:lnTo>
                  <a:pt x="364" y="0"/>
                </a:lnTo>
                <a:lnTo>
                  <a:pt x="376" y="0"/>
                </a:lnTo>
                <a:lnTo>
                  <a:pt x="400" y="0"/>
                </a:lnTo>
                <a:lnTo>
                  <a:pt x="424" y="1"/>
                </a:lnTo>
                <a:lnTo>
                  <a:pt x="447" y="1"/>
                </a:lnTo>
                <a:lnTo>
                  <a:pt x="470" y="2"/>
                </a:lnTo>
                <a:lnTo>
                  <a:pt x="491" y="2"/>
                </a:lnTo>
                <a:lnTo>
                  <a:pt x="512" y="3"/>
                </a:lnTo>
                <a:lnTo>
                  <a:pt x="532" y="3"/>
                </a:lnTo>
                <a:lnTo>
                  <a:pt x="549" y="5"/>
                </a:lnTo>
                <a:lnTo>
                  <a:pt x="552" y="5"/>
                </a:lnTo>
                <a:lnTo>
                  <a:pt x="556" y="5"/>
                </a:lnTo>
                <a:lnTo>
                  <a:pt x="558" y="5"/>
                </a:lnTo>
                <a:lnTo>
                  <a:pt x="561" y="5"/>
                </a:lnTo>
                <a:lnTo>
                  <a:pt x="563" y="5"/>
                </a:lnTo>
                <a:lnTo>
                  <a:pt x="567" y="5"/>
                </a:lnTo>
                <a:lnTo>
                  <a:pt x="570" y="5"/>
                </a:lnTo>
                <a:lnTo>
                  <a:pt x="572" y="5"/>
                </a:lnTo>
                <a:lnTo>
                  <a:pt x="576" y="6"/>
                </a:lnTo>
                <a:lnTo>
                  <a:pt x="580" y="6"/>
                </a:lnTo>
                <a:lnTo>
                  <a:pt x="586" y="6"/>
                </a:lnTo>
                <a:lnTo>
                  <a:pt x="594" y="6"/>
                </a:lnTo>
                <a:lnTo>
                  <a:pt x="601" y="6"/>
                </a:lnTo>
                <a:lnTo>
                  <a:pt x="610" y="7"/>
                </a:lnTo>
                <a:lnTo>
                  <a:pt x="619" y="7"/>
                </a:lnTo>
                <a:lnTo>
                  <a:pt x="628" y="8"/>
                </a:lnTo>
                <a:lnTo>
                  <a:pt x="637" y="8"/>
                </a:lnTo>
                <a:lnTo>
                  <a:pt x="644" y="8"/>
                </a:lnTo>
                <a:lnTo>
                  <a:pt x="653" y="10"/>
                </a:lnTo>
                <a:lnTo>
                  <a:pt x="661" y="10"/>
                </a:lnTo>
                <a:lnTo>
                  <a:pt x="678" y="11"/>
                </a:lnTo>
                <a:lnTo>
                  <a:pt x="694" y="12"/>
                </a:lnTo>
                <a:lnTo>
                  <a:pt x="707" y="12"/>
                </a:lnTo>
                <a:lnTo>
                  <a:pt x="720" y="13"/>
                </a:lnTo>
                <a:lnTo>
                  <a:pt x="733" y="15"/>
                </a:lnTo>
                <a:lnTo>
                  <a:pt x="744" y="17"/>
                </a:lnTo>
                <a:lnTo>
                  <a:pt x="756" y="19"/>
                </a:lnTo>
                <a:lnTo>
                  <a:pt x="767" y="21"/>
                </a:lnTo>
                <a:lnTo>
                  <a:pt x="778" y="24"/>
                </a:lnTo>
                <a:lnTo>
                  <a:pt x="791" y="26"/>
                </a:lnTo>
                <a:lnTo>
                  <a:pt x="804" y="29"/>
                </a:lnTo>
                <a:lnTo>
                  <a:pt x="811" y="31"/>
                </a:lnTo>
                <a:lnTo>
                  <a:pt x="817" y="32"/>
                </a:lnTo>
                <a:lnTo>
                  <a:pt x="825" y="35"/>
                </a:lnTo>
                <a:lnTo>
                  <a:pt x="833" y="38"/>
                </a:lnTo>
                <a:lnTo>
                  <a:pt x="839" y="40"/>
                </a:lnTo>
                <a:lnTo>
                  <a:pt x="847" y="43"/>
                </a:lnTo>
                <a:lnTo>
                  <a:pt x="854" y="45"/>
                </a:lnTo>
                <a:lnTo>
                  <a:pt x="860" y="48"/>
                </a:lnTo>
                <a:lnTo>
                  <a:pt x="867" y="50"/>
                </a:lnTo>
                <a:lnTo>
                  <a:pt x="874" y="53"/>
                </a:lnTo>
                <a:lnTo>
                  <a:pt x="879" y="57"/>
                </a:lnTo>
                <a:lnTo>
                  <a:pt x="886" y="59"/>
                </a:lnTo>
                <a:lnTo>
                  <a:pt x="891" y="63"/>
                </a:lnTo>
                <a:lnTo>
                  <a:pt x="896" y="65"/>
                </a:lnTo>
                <a:lnTo>
                  <a:pt x="900" y="69"/>
                </a:lnTo>
                <a:lnTo>
                  <a:pt x="903" y="73"/>
                </a:lnTo>
                <a:lnTo>
                  <a:pt x="906" y="77"/>
                </a:lnTo>
                <a:lnTo>
                  <a:pt x="908" y="82"/>
                </a:lnTo>
                <a:lnTo>
                  <a:pt x="910" y="86"/>
                </a:lnTo>
                <a:lnTo>
                  <a:pt x="911" y="91"/>
                </a:lnTo>
                <a:lnTo>
                  <a:pt x="910" y="96"/>
                </a:lnTo>
                <a:lnTo>
                  <a:pt x="908" y="101"/>
                </a:lnTo>
                <a:lnTo>
                  <a:pt x="907" y="107"/>
                </a:lnTo>
                <a:lnTo>
                  <a:pt x="903" y="112"/>
                </a:lnTo>
              </a:path>
            </a:pathLst>
          </a:custGeom>
          <a:noFill/>
          <a:ln w="6350">
            <a:solidFill>
              <a:srgbClr val="000000"/>
            </a:solidFill>
            <a:prstDash val="solid"/>
            <a:round/>
            <a:headEnd/>
            <a:tailEnd/>
          </a:ln>
        </p:spPr>
        <p:txBody>
          <a:bodyPr/>
          <a:lstStyle/>
          <a:p>
            <a:endParaRPr lang="en-US"/>
          </a:p>
        </p:txBody>
      </p:sp>
      <p:sp>
        <p:nvSpPr>
          <p:cNvPr id="276532" name="Line 52"/>
          <p:cNvSpPr>
            <a:spLocks noChangeShapeType="1"/>
          </p:cNvSpPr>
          <p:nvPr/>
        </p:nvSpPr>
        <p:spPr bwMode="auto">
          <a:xfrm>
            <a:off x="5068888" y="4970463"/>
            <a:ext cx="1057275" cy="1587"/>
          </a:xfrm>
          <a:prstGeom prst="line">
            <a:avLst/>
          </a:prstGeom>
          <a:noFill/>
          <a:ln w="17463">
            <a:solidFill>
              <a:srgbClr val="00FF00"/>
            </a:solidFill>
            <a:round/>
            <a:headEnd/>
            <a:tailEnd/>
          </a:ln>
        </p:spPr>
        <p:txBody>
          <a:bodyPr/>
          <a:lstStyle/>
          <a:p>
            <a:endParaRPr lang="en-US"/>
          </a:p>
        </p:txBody>
      </p:sp>
      <p:sp>
        <p:nvSpPr>
          <p:cNvPr id="276533" name="Freeform 53"/>
          <p:cNvSpPr>
            <a:spLocks/>
          </p:cNvSpPr>
          <p:nvPr/>
        </p:nvSpPr>
        <p:spPr bwMode="auto">
          <a:xfrm>
            <a:off x="5018088" y="4778375"/>
            <a:ext cx="1162050" cy="87313"/>
          </a:xfrm>
          <a:custGeom>
            <a:avLst/>
            <a:gdLst/>
            <a:ahLst/>
            <a:cxnLst>
              <a:cxn ang="0">
                <a:pos x="0" y="55"/>
              </a:cxn>
              <a:cxn ang="0">
                <a:pos x="43" y="37"/>
              </a:cxn>
              <a:cxn ang="0">
                <a:pos x="87" y="23"/>
              </a:cxn>
              <a:cxn ang="0">
                <a:pos x="134" y="13"/>
              </a:cxn>
              <a:cxn ang="0">
                <a:pos x="183" y="5"/>
              </a:cxn>
              <a:cxn ang="0">
                <a:pos x="233" y="2"/>
              </a:cxn>
              <a:cxn ang="0">
                <a:pos x="283" y="0"/>
              </a:cxn>
              <a:cxn ang="0">
                <a:pos x="334" y="3"/>
              </a:cxn>
              <a:cxn ang="0">
                <a:pos x="384" y="7"/>
              </a:cxn>
              <a:cxn ang="0">
                <a:pos x="435" y="12"/>
              </a:cxn>
              <a:cxn ang="0">
                <a:pos x="484" y="21"/>
              </a:cxn>
              <a:cxn ang="0">
                <a:pos x="534" y="29"/>
              </a:cxn>
              <a:cxn ang="0">
                <a:pos x="580" y="41"/>
              </a:cxn>
              <a:cxn ang="0">
                <a:pos x="626" y="52"/>
              </a:cxn>
            </a:cxnLst>
            <a:rect l="0" t="0" r="r" b="b"/>
            <a:pathLst>
              <a:path w="626" h="55">
                <a:moveTo>
                  <a:pt x="0" y="55"/>
                </a:moveTo>
                <a:lnTo>
                  <a:pt x="43" y="37"/>
                </a:lnTo>
                <a:lnTo>
                  <a:pt x="87" y="23"/>
                </a:lnTo>
                <a:lnTo>
                  <a:pt x="134" y="13"/>
                </a:lnTo>
                <a:lnTo>
                  <a:pt x="183" y="5"/>
                </a:lnTo>
                <a:lnTo>
                  <a:pt x="233" y="2"/>
                </a:lnTo>
                <a:lnTo>
                  <a:pt x="283" y="0"/>
                </a:lnTo>
                <a:lnTo>
                  <a:pt x="334" y="3"/>
                </a:lnTo>
                <a:lnTo>
                  <a:pt x="384" y="7"/>
                </a:lnTo>
                <a:lnTo>
                  <a:pt x="435" y="12"/>
                </a:lnTo>
                <a:lnTo>
                  <a:pt x="484" y="21"/>
                </a:lnTo>
                <a:lnTo>
                  <a:pt x="534" y="29"/>
                </a:lnTo>
                <a:lnTo>
                  <a:pt x="580" y="41"/>
                </a:lnTo>
                <a:lnTo>
                  <a:pt x="626" y="52"/>
                </a:lnTo>
              </a:path>
            </a:pathLst>
          </a:custGeom>
          <a:noFill/>
          <a:ln w="17463">
            <a:solidFill>
              <a:srgbClr val="00FF00"/>
            </a:solidFill>
            <a:prstDash val="solid"/>
            <a:round/>
            <a:headEnd/>
            <a:tailEnd/>
          </a:ln>
        </p:spPr>
        <p:txBody>
          <a:bodyPr/>
          <a:lstStyle/>
          <a:p>
            <a:endParaRPr lang="en-US"/>
          </a:p>
        </p:txBody>
      </p:sp>
      <p:sp>
        <p:nvSpPr>
          <p:cNvPr id="276534" name="Freeform 54"/>
          <p:cNvSpPr>
            <a:spLocks/>
          </p:cNvSpPr>
          <p:nvPr/>
        </p:nvSpPr>
        <p:spPr bwMode="auto">
          <a:xfrm>
            <a:off x="5016500" y="5073650"/>
            <a:ext cx="1163638" cy="82550"/>
          </a:xfrm>
          <a:custGeom>
            <a:avLst/>
            <a:gdLst/>
            <a:ahLst/>
            <a:cxnLst>
              <a:cxn ang="0">
                <a:pos x="0" y="0"/>
              </a:cxn>
              <a:cxn ang="0">
                <a:pos x="44" y="12"/>
              </a:cxn>
              <a:cxn ang="0">
                <a:pos x="88" y="23"/>
              </a:cxn>
              <a:cxn ang="0">
                <a:pos x="134" y="32"/>
              </a:cxn>
              <a:cxn ang="0">
                <a:pos x="178" y="40"/>
              </a:cxn>
              <a:cxn ang="0">
                <a:pos x="222" y="46"/>
              </a:cxn>
              <a:cxn ang="0">
                <a:pos x="268" y="50"/>
              </a:cxn>
              <a:cxn ang="0">
                <a:pos x="312" y="52"/>
              </a:cxn>
              <a:cxn ang="0">
                <a:pos x="358" y="52"/>
              </a:cxn>
              <a:cxn ang="0">
                <a:pos x="404" y="51"/>
              </a:cxn>
              <a:cxn ang="0">
                <a:pos x="451" y="47"/>
              </a:cxn>
              <a:cxn ang="0">
                <a:pos x="464" y="46"/>
              </a:cxn>
              <a:cxn ang="0">
                <a:pos x="478" y="45"/>
              </a:cxn>
              <a:cxn ang="0">
                <a:pos x="490" y="42"/>
              </a:cxn>
              <a:cxn ang="0">
                <a:pos x="504" y="40"/>
              </a:cxn>
              <a:cxn ang="0">
                <a:pos x="517" y="37"/>
              </a:cxn>
              <a:cxn ang="0">
                <a:pos x="530" y="35"/>
              </a:cxn>
              <a:cxn ang="0">
                <a:pos x="542" y="32"/>
              </a:cxn>
              <a:cxn ang="0">
                <a:pos x="555" y="29"/>
              </a:cxn>
              <a:cxn ang="0">
                <a:pos x="566" y="26"/>
              </a:cxn>
              <a:cxn ang="0">
                <a:pos x="578" y="22"/>
              </a:cxn>
              <a:cxn ang="0">
                <a:pos x="589" y="18"/>
              </a:cxn>
              <a:cxn ang="0">
                <a:pos x="599" y="14"/>
              </a:cxn>
              <a:cxn ang="0">
                <a:pos x="609" y="9"/>
              </a:cxn>
              <a:cxn ang="0">
                <a:pos x="618" y="5"/>
              </a:cxn>
              <a:cxn ang="0">
                <a:pos x="627" y="0"/>
              </a:cxn>
            </a:cxnLst>
            <a:rect l="0" t="0" r="r" b="b"/>
            <a:pathLst>
              <a:path w="627" h="52">
                <a:moveTo>
                  <a:pt x="0" y="0"/>
                </a:moveTo>
                <a:lnTo>
                  <a:pt x="44" y="12"/>
                </a:lnTo>
                <a:lnTo>
                  <a:pt x="88" y="23"/>
                </a:lnTo>
                <a:lnTo>
                  <a:pt x="134" y="32"/>
                </a:lnTo>
                <a:lnTo>
                  <a:pt x="178" y="40"/>
                </a:lnTo>
                <a:lnTo>
                  <a:pt x="222" y="46"/>
                </a:lnTo>
                <a:lnTo>
                  <a:pt x="268" y="50"/>
                </a:lnTo>
                <a:lnTo>
                  <a:pt x="312" y="52"/>
                </a:lnTo>
                <a:lnTo>
                  <a:pt x="358" y="52"/>
                </a:lnTo>
                <a:lnTo>
                  <a:pt x="404" y="51"/>
                </a:lnTo>
                <a:lnTo>
                  <a:pt x="451" y="47"/>
                </a:lnTo>
                <a:lnTo>
                  <a:pt x="464" y="46"/>
                </a:lnTo>
                <a:lnTo>
                  <a:pt x="478" y="45"/>
                </a:lnTo>
                <a:lnTo>
                  <a:pt x="490" y="42"/>
                </a:lnTo>
                <a:lnTo>
                  <a:pt x="504" y="40"/>
                </a:lnTo>
                <a:lnTo>
                  <a:pt x="517" y="37"/>
                </a:lnTo>
                <a:lnTo>
                  <a:pt x="530" y="35"/>
                </a:lnTo>
                <a:lnTo>
                  <a:pt x="542" y="32"/>
                </a:lnTo>
                <a:lnTo>
                  <a:pt x="555" y="29"/>
                </a:lnTo>
                <a:lnTo>
                  <a:pt x="566" y="26"/>
                </a:lnTo>
                <a:lnTo>
                  <a:pt x="578" y="22"/>
                </a:lnTo>
                <a:lnTo>
                  <a:pt x="589" y="18"/>
                </a:lnTo>
                <a:lnTo>
                  <a:pt x="599" y="14"/>
                </a:lnTo>
                <a:lnTo>
                  <a:pt x="609" y="9"/>
                </a:lnTo>
                <a:lnTo>
                  <a:pt x="618" y="5"/>
                </a:lnTo>
                <a:lnTo>
                  <a:pt x="627" y="0"/>
                </a:lnTo>
              </a:path>
            </a:pathLst>
          </a:custGeom>
          <a:noFill/>
          <a:ln w="17463">
            <a:solidFill>
              <a:srgbClr val="00FF00"/>
            </a:solidFill>
            <a:prstDash val="solid"/>
            <a:round/>
            <a:headEnd/>
            <a:tailEnd/>
          </a:ln>
        </p:spPr>
        <p:txBody>
          <a:bodyPr/>
          <a:lstStyle/>
          <a:p>
            <a:endParaRPr lang="en-US"/>
          </a:p>
        </p:txBody>
      </p:sp>
      <p:sp>
        <p:nvSpPr>
          <p:cNvPr id="276535" name="Freeform 55"/>
          <p:cNvSpPr>
            <a:spLocks/>
          </p:cNvSpPr>
          <p:nvPr/>
        </p:nvSpPr>
        <p:spPr bwMode="auto">
          <a:xfrm>
            <a:off x="4892675" y="5119688"/>
            <a:ext cx="1409700" cy="101600"/>
          </a:xfrm>
          <a:custGeom>
            <a:avLst/>
            <a:gdLst/>
            <a:ahLst/>
            <a:cxnLst>
              <a:cxn ang="0">
                <a:pos x="0" y="0"/>
              </a:cxn>
              <a:cxn ang="0">
                <a:pos x="34" y="13"/>
              </a:cxn>
              <a:cxn ang="0">
                <a:pos x="70" y="23"/>
              </a:cxn>
              <a:cxn ang="0">
                <a:pos x="105" y="33"/>
              </a:cxn>
              <a:cxn ang="0">
                <a:pos x="143" y="41"/>
              </a:cxn>
              <a:cxn ang="0">
                <a:pos x="180" y="49"/>
              </a:cxn>
              <a:cxn ang="0">
                <a:pos x="219" y="54"/>
              </a:cxn>
              <a:cxn ang="0">
                <a:pos x="257" y="57"/>
              </a:cxn>
              <a:cxn ang="0">
                <a:pos x="296" y="61"/>
              </a:cxn>
              <a:cxn ang="0">
                <a:pos x="335" y="62"/>
              </a:cxn>
              <a:cxn ang="0">
                <a:pos x="373" y="64"/>
              </a:cxn>
              <a:cxn ang="0">
                <a:pos x="412" y="62"/>
              </a:cxn>
              <a:cxn ang="0">
                <a:pos x="450" y="61"/>
              </a:cxn>
              <a:cxn ang="0">
                <a:pos x="487" y="59"/>
              </a:cxn>
              <a:cxn ang="0">
                <a:pos x="510" y="56"/>
              </a:cxn>
              <a:cxn ang="0">
                <a:pos x="531" y="54"/>
              </a:cxn>
              <a:cxn ang="0">
                <a:pos x="553" y="50"/>
              </a:cxn>
              <a:cxn ang="0">
                <a:pos x="574" y="47"/>
              </a:cxn>
              <a:cxn ang="0">
                <a:pos x="596" y="43"/>
              </a:cxn>
              <a:cxn ang="0">
                <a:pos x="617" y="40"/>
              </a:cxn>
              <a:cxn ang="0">
                <a:pos x="637" y="35"/>
              </a:cxn>
              <a:cxn ang="0">
                <a:pos x="657" y="30"/>
              </a:cxn>
              <a:cxn ang="0">
                <a:pos x="678" y="24"/>
              </a:cxn>
              <a:cxn ang="0">
                <a:pos x="699" y="19"/>
              </a:cxn>
              <a:cxn ang="0">
                <a:pos x="718" y="13"/>
              </a:cxn>
              <a:cxn ang="0">
                <a:pos x="738" y="7"/>
              </a:cxn>
              <a:cxn ang="0">
                <a:pos x="759" y="0"/>
              </a:cxn>
            </a:cxnLst>
            <a:rect l="0" t="0" r="r" b="b"/>
            <a:pathLst>
              <a:path w="759" h="64">
                <a:moveTo>
                  <a:pt x="0" y="0"/>
                </a:moveTo>
                <a:lnTo>
                  <a:pt x="34" y="13"/>
                </a:lnTo>
                <a:lnTo>
                  <a:pt x="70" y="23"/>
                </a:lnTo>
                <a:lnTo>
                  <a:pt x="105" y="33"/>
                </a:lnTo>
                <a:lnTo>
                  <a:pt x="143" y="41"/>
                </a:lnTo>
                <a:lnTo>
                  <a:pt x="180" y="49"/>
                </a:lnTo>
                <a:lnTo>
                  <a:pt x="219" y="54"/>
                </a:lnTo>
                <a:lnTo>
                  <a:pt x="257" y="57"/>
                </a:lnTo>
                <a:lnTo>
                  <a:pt x="296" y="61"/>
                </a:lnTo>
                <a:lnTo>
                  <a:pt x="335" y="62"/>
                </a:lnTo>
                <a:lnTo>
                  <a:pt x="373" y="64"/>
                </a:lnTo>
                <a:lnTo>
                  <a:pt x="412" y="62"/>
                </a:lnTo>
                <a:lnTo>
                  <a:pt x="450" y="61"/>
                </a:lnTo>
                <a:lnTo>
                  <a:pt x="487" y="59"/>
                </a:lnTo>
                <a:lnTo>
                  <a:pt x="510" y="56"/>
                </a:lnTo>
                <a:lnTo>
                  <a:pt x="531" y="54"/>
                </a:lnTo>
                <a:lnTo>
                  <a:pt x="553" y="50"/>
                </a:lnTo>
                <a:lnTo>
                  <a:pt x="574" y="47"/>
                </a:lnTo>
                <a:lnTo>
                  <a:pt x="596" y="43"/>
                </a:lnTo>
                <a:lnTo>
                  <a:pt x="617" y="40"/>
                </a:lnTo>
                <a:lnTo>
                  <a:pt x="637" y="35"/>
                </a:lnTo>
                <a:lnTo>
                  <a:pt x="657" y="30"/>
                </a:lnTo>
                <a:lnTo>
                  <a:pt x="678" y="24"/>
                </a:lnTo>
                <a:lnTo>
                  <a:pt x="699" y="19"/>
                </a:lnTo>
                <a:lnTo>
                  <a:pt x="718" y="13"/>
                </a:lnTo>
                <a:lnTo>
                  <a:pt x="738" y="7"/>
                </a:lnTo>
                <a:lnTo>
                  <a:pt x="759" y="0"/>
                </a:lnTo>
              </a:path>
            </a:pathLst>
          </a:custGeom>
          <a:noFill/>
          <a:ln w="17463">
            <a:solidFill>
              <a:srgbClr val="00FF00"/>
            </a:solidFill>
            <a:prstDash val="solid"/>
            <a:round/>
            <a:headEnd/>
            <a:tailEnd/>
          </a:ln>
        </p:spPr>
        <p:txBody>
          <a:bodyPr/>
          <a:lstStyle/>
          <a:p>
            <a:endParaRPr lang="en-US"/>
          </a:p>
        </p:txBody>
      </p:sp>
      <p:sp>
        <p:nvSpPr>
          <p:cNvPr id="276536" name="Freeform 56"/>
          <p:cNvSpPr>
            <a:spLocks/>
          </p:cNvSpPr>
          <p:nvPr/>
        </p:nvSpPr>
        <p:spPr bwMode="auto">
          <a:xfrm>
            <a:off x="4892675" y="4718050"/>
            <a:ext cx="1409700" cy="101600"/>
          </a:xfrm>
          <a:custGeom>
            <a:avLst/>
            <a:gdLst/>
            <a:ahLst/>
            <a:cxnLst>
              <a:cxn ang="0">
                <a:pos x="0" y="62"/>
              </a:cxn>
              <a:cxn ang="0">
                <a:pos x="3" y="61"/>
              </a:cxn>
              <a:cxn ang="0">
                <a:pos x="4" y="59"/>
              </a:cxn>
              <a:cxn ang="0">
                <a:pos x="6" y="57"/>
              </a:cxn>
              <a:cxn ang="0">
                <a:pos x="8" y="55"/>
              </a:cxn>
              <a:cxn ang="0">
                <a:pos x="10" y="53"/>
              </a:cxn>
              <a:cxn ang="0">
                <a:pos x="18" y="48"/>
              </a:cxn>
              <a:cxn ang="0">
                <a:pos x="27" y="45"/>
              </a:cxn>
              <a:cxn ang="0">
                <a:pos x="34" y="41"/>
              </a:cxn>
              <a:cxn ang="0">
                <a:pos x="43" y="38"/>
              </a:cxn>
              <a:cxn ang="0">
                <a:pos x="51" y="37"/>
              </a:cxn>
              <a:cxn ang="0">
                <a:pos x="67" y="33"/>
              </a:cxn>
              <a:cxn ang="0">
                <a:pos x="87" y="28"/>
              </a:cxn>
              <a:cxn ang="0">
                <a:pos x="105" y="23"/>
              </a:cxn>
              <a:cxn ang="0">
                <a:pos x="121" y="19"/>
              </a:cxn>
              <a:cxn ang="0">
                <a:pos x="137" y="17"/>
              </a:cxn>
              <a:cxn ang="0">
                <a:pos x="151" y="13"/>
              </a:cxn>
              <a:cxn ang="0">
                <a:pos x="163" y="10"/>
              </a:cxn>
              <a:cxn ang="0">
                <a:pos x="177" y="9"/>
              </a:cxn>
              <a:cxn ang="0">
                <a:pos x="192" y="7"/>
              </a:cxn>
              <a:cxn ang="0">
                <a:pos x="207" y="5"/>
              </a:cxn>
              <a:cxn ang="0">
                <a:pos x="231" y="4"/>
              </a:cxn>
              <a:cxn ang="0">
                <a:pos x="258" y="2"/>
              </a:cxn>
              <a:cxn ang="0">
                <a:pos x="287" y="2"/>
              </a:cxn>
              <a:cxn ang="0">
                <a:pos x="317" y="0"/>
              </a:cxn>
              <a:cxn ang="0">
                <a:pos x="349" y="0"/>
              </a:cxn>
              <a:cxn ang="0">
                <a:pos x="381" y="2"/>
              </a:cxn>
              <a:cxn ang="0">
                <a:pos x="411" y="2"/>
              </a:cxn>
              <a:cxn ang="0">
                <a:pos x="443" y="3"/>
              </a:cxn>
              <a:cxn ang="0">
                <a:pos x="470" y="5"/>
              </a:cxn>
              <a:cxn ang="0">
                <a:pos x="505" y="8"/>
              </a:cxn>
              <a:cxn ang="0">
                <a:pos x="540" y="12"/>
              </a:cxn>
              <a:cxn ang="0">
                <a:pos x="572" y="17"/>
              </a:cxn>
              <a:cxn ang="0">
                <a:pos x="599" y="23"/>
              </a:cxn>
              <a:cxn ang="0">
                <a:pos x="626" y="29"/>
              </a:cxn>
              <a:cxn ang="0">
                <a:pos x="651" y="36"/>
              </a:cxn>
              <a:cxn ang="0">
                <a:pos x="675" y="42"/>
              </a:cxn>
              <a:cxn ang="0">
                <a:pos x="700" y="50"/>
              </a:cxn>
              <a:cxn ang="0">
                <a:pos x="728" y="56"/>
              </a:cxn>
              <a:cxn ang="0">
                <a:pos x="759" y="64"/>
              </a:cxn>
            </a:cxnLst>
            <a:rect l="0" t="0" r="r" b="b"/>
            <a:pathLst>
              <a:path w="759" h="64">
                <a:moveTo>
                  <a:pt x="0" y="64"/>
                </a:moveTo>
                <a:lnTo>
                  <a:pt x="0" y="62"/>
                </a:lnTo>
                <a:lnTo>
                  <a:pt x="1" y="61"/>
                </a:lnTo>
                <a:lnTo>
                  <a:pt x="3" y="61"/>
                </a:lnTo>
                <a:lnTo>
                  <a:pt x="3" y="60"/>
                </a:lnTo>
                <a:lnTo>
                  <a:pt x="4" y="59"/>
                </a:lnTo>
                <a:lnTo>
                  <a:pt x="5" y="59"/>
                </a:lnTo>
                <a:lnTo>
                  <a:pt x="6" y="57"/>
                </a:lnTo>
                <a:lnTo>
                  <a:pt x="6" y="56"/>
                </a:lnTo>
                <a:lnTo>
                  <a:pt x="8" y="55"/>
                </a:lnTo>
                <a:lnTo>
                  <a:pt x="9" y="55"/>
                </a:lnTo>
                <a:lnTo>
                  <a:pt x="10" y="53"/>
                </a:lnTo>
                <a:lnTo>
                  <a:pt x="14" y="51"/>
                </a:lnTo>
                <a:lnTo>
                  <a:pt x="18" y="48"/>
                </a:lnTo>
                <a:lnTo>
                  <a:pt x="23" y="46"/>
                </a:lnTo>
                <a:lnTo>
                  <a:pt x="27" y="45"/>
                </a:lnTo>
                <a:lnTo>
                  <a:pt x="30" y="42"/>
                </a:lnTo>
                <a:lnTo>
                  <a:pt x="34" y="41"/>
                </a:lnTo>
                <a:lnTo>
                  <a:pt x="39" y="40"/>
                </a:lnTo>
                <a:lnTo>
                  <a:pt x="43" y="38"/>
                </a:lnTo>
                <a:lnTo>
                  <a:pt x="47" y="37"/>
                </a:lnTo>
                <a:lnTo>
                  <a:pt x="51" y="37"/>
                </a:lnTo>
                <a:lnTo>
                  <a:pt x="56" y="36"/>
                </a:lnTo>
                <a:lnTo>
                  <a:pt x="67" y="33"/>
                </a:lnTo>
                <a:lnTo>
                  <a:pt x="77" y="31"/>
                </a:lnTo>
                <a:lnTo>
                  <a:pt x="87" y="28"/>
                </a:lnTo>
                <a:lnTo>
                  <a:pt x="97" y="26"/>
                </a:lnTo>
                <a:lnTo>
                  <a:pt x="105" y="23"/>
                </a:lnTo>
                <a:lnTo>
                  <a:pt x="114" y="22"/>
                </a:lnTo>
                <a:lnTo>
                  <a:pt x="121" y="19"/>
                </a:lnTo>
                <a:lnTo>
                  <a:pt x="129" y="18"/>
                </a:lnTo>
                <a:lnTo>
                  <a:pt x="137" y="17"/>
                </a:lnTo>
                <a:lnTo>
                  <a:pt x="143" y="14"/>
                </a:lnTo>
                <a:lnTo>
                  <a:pt x="151" y="13"/>
                </a:lnTo>
                <a:lnTo>
                  <a:pt x="157" y="12"/>
                </a:lnTo>
                <a:lnTo>
                  <a:pt x="163" y="10"/>
                </a:lnTo>
                <a:lnTo>
                  <a:pt x="171" y="9"/>
                </a:lnTo>
                <a:lnTo>
                  <a:pt x="177" y="9"/>
                </a:lnTo>
                <a:lnTo>
                  <a:pt x="185" y="8"/>
                </a:lnTo>
                <a:lnTo>
                  <a:pt x="192" y="7"/>
                </a:lnTo>
                <a:lnTo>
                  <a:pt x="200" y="5"/>
                </a:lnTo>
                <a:lnTo>
                  <a:pt x="207" y="5"/>
                </a:lnTo>
                <a:lnTo>
                  <a:pt x="219" y="4"/>
                </a:lnTo>
                <a:lnTo>
                  <a:pt x="231" y="4"/>
                </a:lnTo>
                <a:lnTo>
                  <a:pt x="244" y="3"/>
                </a:lnTo>
                <a:lnTo>
                  <a:pt x="258" y="2"/>
                </a:lnTo>
                <a:lnTo>
                  <a:pt x="272" y="2"/>
                </a:lnTo>
                <a:lnTo>
                  <a:pt x="287" y="2"/>
                </a:lnTo>
                <a:lnTo>
                  <a:pt x="302" y="2"/>
                </a:lnTo>
                <a:lnTo>
                  <a:pt x="317" y="0"/>
                </a:lnTo>
                <a:lnTo>
                  <a:pt x="333" y="0"/>
                </a:lnTo>
                <a:lnTo>
                  <a:pt x="349" y="0"/>
                </a:lnTo>
                <a:lnTo>
                  <a:pt x="364" y="0"/>
                </a:lnTo>
                <a:lnTo>
                  <a:pt x="381" y="2"/>
                </a:lnTo>
                <a:lnTo>
                  <a:pt x="396" y="2"/>
                </a:lnTo>
                <a:lnTo>
                  <a:pt x="411" y="2"/>
                </a:lnTo>
                <a:lnTo>
                  <a:pt x="427" y="3"/>
                </a:lnTo>
                <a:lnTo>
                  <a:pt x="443" y="3"/>
                </a:lnTo>
                <a:lnTo>
                  <a:pt x="456" y="4"/>
                </a:lnTo>
                <a:lnTo>
                  <a:pt x="470" y="5"/>
                </a:lnTo>
                <a:lnTo>
                  <a:pt x="484" y="5"/>
                </a:lnTo>
                <a:lnTo>
                  <a:pt x="505" y="8"/>
                </a:lnTo>
                <a:lnTo>
                  <a:pt x="522" y="9"/>
                </a:lnTo>
                <a:lnTo>
                  <a:pt x="540" y="12"/>
                </a:lnTo>
                <a:lnTo>
                  <a:pt x="556" y="14"/>
                </a:lnTo>
                <a:lnTo>
                  <a:pt x="572" y="17"/>
                </a:lnTo>
                <a:lnTo>
                  <a:pt x="585" y="19"/>
                </a:lnTo>
                <a:lnTo>
                  <a:pt x="599" y="23"/>
                </a:lnTo>
                <a:lnTo>
                  <a:pt x="612" y="26"/>
                </a:lnTo>
                <a:lnTo>
                  <a:pt x="626" y="29"/>
                </a:lnTo>
                <a:lnTo>
                  <a:pt x="639" y="32"/>
                </a:lnTo>
                <a:lnTo>
                  <a:pt x="651" y="36"/>
                </a:lnTo>
                <a:lnTo>
                  <a:pt x="663" y="40"/>
                </a:lnTo>
                <a:lnTo>
                  <a:pt x="675" y="42"/>
                </a:lnTo>
                <a:lnTo>
                  <a:pt x="688" y="46"/>
                </a:lnTo>
                <a:lnTo>
                  <a:pt x="700" y="50"/>
                </a:lnTo>
                <a:lnTo>
                  <a:pt x="714" y="53"/>
                </a:lnTo>
                <a:lnTo>
                  <a:pt x="728" y="56"/>
                </a:lnTo>
                <a:lnTo>
                  <a:pt x="743" y="60"/>
                </a:lnTo>
                <a:lnTo>
                  <a:pt x="759" y="64"/>
                </a:lnTo>
              </a:path>
            </a:pathLst>
          </a:custGeom>
          <a:noFill/>
          <a:ln w="17463">
            <a:solidFill>
              <a:srgbClr val="00FF00"/>
            </a:solidFill>
            <a:prstDash val="solid"/>
            <a:round/>
            <a:headEnd/>
            <a:tailEnd/>
          </a:ln>
        </p:spPr>
        <p:txBody>
          <a:bodyPr/>
          <a:lstStyle/>
          <a:p>
            <a:endParaRPr lang="en-US"/>
          </a:p>
        </p:txBody>
      </p:sp>
      <p:sp>
        <p:nvSpPr>
          <p:cNvPr id="276537" name="Freeform 57"/>
          <p:cNvSpPr>
            <a:spLocks/>
          </p:cNvSpPr>
          <p:nvPr/>
        </p:nvSpPr>
        <p:spPr bwMode="auto">
          <a:xfrm>
            <a:off x="4770438" y="5073650"/>
            <a:ext cx="1681162" cy="184150"/>
          </a:xfrm>
          <a:custGeom>
            <a:avLst/>
            <a:gdLst/>
            <a:ahLst/>
            <a:cxnLst>
              <a:cxn ang="0">
                <a:pos x="0" y="0"/>
              </a:cxn>
              <a:cxn ang="0">
                <a:pos x="2" y="3"/>
              </a:cxn>
              <a:cxn ang="0">
                <a:pos x="2" y="5"/>
              </a:cxn>
              <a:cxn ang="0">
                <a:pos x="3" y="7"/>
              </a:cxn>
              <a:cxn ang="0">
                <a:pos x="4" y="9"/>
              </a:cxn>
              <a:cxn ang="0">
                <a:pos x="5" y="10"/>
              </a:cxn>
              <a:cxn ang="0">
                <a:pos x="8" y="12"/>
              </a:cxn>
              <a:cxn ang="0">
                <a:pos x="9" y="13"/>
              </a:cxn>
              <a:cxn ang="0">
                <a:pos x="10" y="14"/>
              </a:cxn>
              <a:cxn ang="0">
                <a:pos x="13" y="16"/>
              </a:cxn>
              <a:cxn ang="0">
                <a:pos x="14" y="17"/>
              </a:cxn>
              <a:cxn ang="0">
                <a:pos x="17" y="18"/>
              </a:cxn>
              <a:cxn ang="0">
                <a:pos x="19" y="19"/>
              </a:cxn>
              <a:cxn ang="0">
                <a:pos x="43" y="31"/>
              </a:cxn>
              <a:cxn ang="0">
                <a:pos x="69" y="42"/>
              </a:cxn>
              <a:cxn ang="0">
                <a:pos x="94" y="52"/>
              </a:cxn>
              <a:cxn ang="0">
                <a:pos x="118" y="62"/>
              </a:cxn>
              <a:cxn ang="0">
                <a:pos x="143" y="71"/>
              </a:cxn>
              <a:cxn ang="0">
                <a:pos x="167" y="79"/>
              </a:cxn>
              <a:cxn ang="0">
                <a:pos x="191" y="85"/>
              </a:cxn>
              <a:cxn ang="0">
                <a:pos x="215" y="91"/>
              </a:cxn>
              <a:cxn ang="0">
                <a:pos x="239" y="98"/>
              </a:cxn>
              <a:cxn ang="0">
                <a:pos x="263" y="102"/>
              </a:cxn>
              <a:cxn ang="0">
                <a:pos x="289" y="105"/>
              </a:cxn>
              <a:cxn ang="0">
                <a:pos x="316" y="109"/>
              </a:cxn>
              <a:cxn ang="0">
                <a:pos x="344" y="112"/>
              </a:cxn>
              <a:cxn ang="0">
                <a:pos x="372" y="114"/>
              </a:cxn>
              <a:cxn ang="0">
                <a:pos x="400" y="116"/>
              </a:cxn>
              <a:cxn ang="0">
                <a:pos x="428" y="116"/>
              </a:cxn>
              <a:cxn ang="0">
                <a:pos x="455" y="116"/>
              </a:cxn>
              <a:cxn ang="0">
                <a:pos x="483" y="116"/>
              </a:cxn>
              <a:cxn ang="0">
                <a:pos x="512" y="114"/>
              </a:cxn>
              <a:cxn ang="0">
                <a:pos x="540" y="113"/>
              </a:cxn>
              <a:cxn ang="0">
                <a:pos x="569" y="112"/>
              </a:cxn>
              <a:cxn ang="0">
                <a:pos x="597" y="110"/>
              </a:cxn>
              <a:cxn ang="0">
                <a:pos x="616" y="109"/>
              </a:cxn>
              <a:cxn ang="0">
                <a:pos x="635" y="108"/>
              </a:cxn>
              <a:cxn ang="0">
                <a:pos x="654" y="107"/>
              </a:cxn>
              <a:cxn ang="0">
                <a:pos x="673" y="105"/>
              </a:cxn>
              <a:cxn ang="0">
                <a:pos x="692" y="103"/>
              </a:cxn>
              <a:cxn ang="0">
                <a:pos x="712" y="100"/>
              </a:cxn>
              <a:cxn ang="0">
                <a:pos x="732" y="98"/>
              </a:cxn>
              <a:cxn ang="0">
                <a:pos x="751" y="94"/>
              </a:cxn>
              <a:cxn ang="0">
                <a:pos x="772" y="90"/>
              </a:cxn>
              <a:cxn ang="0">
                <a:pos x="793" y="85"/>
              </a:cxn>
              <a:cxn ang="0">
                <a:pos x="813" y="79"/>
              </a:cxn>
              <a:cxn ang="0">
                <a:pos x="826" y="75"/>
              </a:cxn>
              <a:cxn ang="0">
                <a:pos x="837" y="71"/>
              </a:cxn>
              <a:cxn ang="0">
                <a:pos x="849" y="67"/>
              </a:cxn>
              <a:cxn ang="0">
                <a:pos x="859" y="64"/>
              </a:cxn>
              <a:cxn ang="0">
                <a:pos x="869" y="59"/>
              </a:cxn>
              <a:cxn ang="0">
                <a:pos x="879" y="53"/>
              </a:cxn>
              <a:cxn ang="0">
                <a:pos x="887" y="48"/>
              </a:cxn>
              <a:cxn ang="0">
                <a:pos x="894" y="43"/>
              </a:cxn>
              <a:cxn ang="0">
                <a:pos x="899" y="37"/>
              </a:cxn>
              <a:cxn ang="0">
                <a:pos x="903" y="32"/>
              </a:cxn>
              <a:cxn ang="0">
                <a:pos x="906" y="26"/>
              </a:cxn>
              <a:cxn ang="0">
                <a:pos x="906" y="19"/>
              </a:cxn>
              <a:cxn ang="0">
                <a:pos x="903" y="13"/>
              </a:cxn>
              <a:cxn ang="0">
                <a:pos x="898" y="7"/>
              </a:cxn>
              <a:cxn ang="0">
                <a:pos x="890" y="0"/>
              </a:cxn>
            </a:cxnLst>
            <a:rect l="0" t="0" r="r" b="b"/>
            <a:pathLst>
              <a:path w="906" h="116">
                <a:moveTo>
                  <a:pt x="0" y="0"/>
                </a:moveTo>
                <a:lnTo>
                  <a:pt x="2" y="3"/>
                </a:lnTo>
                <a:lnTo>
                  <a:pt x="2" y="5"/>
                </a:lnTo>
                <a:lnTo>
                  <a:pt x="3" y="7"/>
                </a:lnTo>
                <a:lnTo>
                  <a:pt x="4" y="9"/>
                </a:lnTo>
                <a:lnTo>
                  <a:pt x="5" y="10"/>
                </a:lnTo>
                <a:lnTo>
                  <a:pt x="8" y="12"/>
                </a:lnTo>
                <a:lnTo>
                  <a:pt x="9" y="13"/>
                </a:lnTo>
                <a:lnTo>
                  <a:pt x="10" y="14"/>
                </a:lnTo>
                <a:lnTo>
                  <a:pt x="13" y="16"/>
                </a:lnTo>
                <a:lnTo>
                  <a:pt x="14" y="17"/>
                </a:lnTo>
                <a:lnTo>
                  <a:pt x="17" y="18"/>
                </a:lnTo>
                <a:lnTo>
                  <a:pt x="19" y="19"/>
                </a:lnTo>
                <a:lnTo>
                  <a:pt x="43" y="31"/>
                </a:lnTo>
                <a:lnTo>
                  <a:pt x="69" y="42"/>
                </a:lnTo>
                <a:lnTo>
                  <a:pt x="94" y="52"/>
                </a:lnTo>
                <a:lnTo>
                  <a:pt x="118" y="62"/>
                </a:lnTo>
                <a:lnTo>
                  <a:pt x="143" y="71"/>
                </a:lnTo>
                <a:lnTo>
                  <a:pt x="167" y="79"/>
                </a:lnTo>
                <a:lnTo>
                  <a:pt x="191" y="85"/>
                </a:lnTo>
                <a:lnTo>
                  <a:pt x="215" y="91"/>
                </a:lnTo>
                <a:lnTo>
                  <a:pt x="239" y="98"/>
                </a:lnTo>
                <a:lnTo>
                  <a:pt x="263" y="102"/>
                </a:lnTo>
                <a:lnTo>
                  <a:pt x="289" y="105"/>
                </a:lnTo>
                <a:lnTo>
                  <a:pt x="316" y="109"/>
                </a:lnTo>
                <a:lnTo>
                  <a:pt x="344" y="112"/>
                </a:lnTo>
                <a:lnTo>
                  <a:pt x="372" y="114"/>
                </a:lnTo>
                <a:lnTo>
                  <a:pt x="400" y="116"/>
                </a:lnTo>
                <a:lnTo>
                  <a:pt x="428" y="116"/>
                </a:lnTo>
                <a:lnTo>
                  <a:pt x="455" y="116"/>
                </a:lnTo>
                <a:lnTo>
                  <a:pt x="483" y="116"/>
                </a:lnTo>
                <a:lnTo>
                  <a:pt x="512" y="114"/>
                </a:lnTo>
                <a:lnTo>
                  <a:pt x="540" y="113"/>
                </a:lnTo>
                <a:lnTo>
                  <a:pt x="569" y="112"/>
                </a:lnTo>
                <a:lnTo>
                  <a:pt x="597" y="110"/>
                </a:lnTo>
                <a:lnTo>
                  <a:pt x="616" y="109"/>
                </a:lnTo>
                <a:lnTo>
                  <a:pt x="635" y="108"/>
                </a:lnTo>
                <a:lnTo>
                  <a:pt x="654" y="107"/>
                </a:lnTo>
                <a:lnTo>
                  <a:pt x="673" y="105"/>
                </a:lnTo>
                <a:lnTo>
                  <a:pt x="692" y="103"/>
                </a:lnTo>
                <a:lnTo>
                  <a:pt x="712" y="100"/>
                </a:lnTo>
                <a:lnTo>
                  <a:pt x="732" y="98"/>
                </a:lnTo>
                <a:lnTo>
                  <a:pt x="751" y="94"/>
                </a:lnTo>
                <a:lnTo>
                  <a:pt x="772" y="90"/>
                </a:lnTo>
                <a:lnTo>
                  <a:pt x="793" y="85"/>
                </a:lnTo>
                <a:lnTo>
                  <a:pt x="813" y="79"/>
                </a:lnTo>
                <a:lnTo>
                  <a:pt x="826" y="75"/>
                </a:lnTo>
                <a:lnTo>
                  <a:pt x="837" y="71"/>
                </a:lnTo>
                <a:lnTo>
                  <a:pt x="849" y="67"/>
                </a:lnTo>
                <a:lnTo>
                  <a:pt x="859" y="64"/>
                </a:lnTo>
                <a:lnTo>
                  <a:pt x="869" y="59"/>
                </a:lnTo>
                <a:lnTo>
                  <a:pt x="879" y="53"/>
                </a:lnTo>
                <a:lnTo>
                  <a:pt x="887" y="48"/>
                </a:lnTo>
                <a:lnTo>
                  <a:pt x="894" y="43"/>
                </a:lnTo>
                <a:lnTo>
                  <a:pt x="899" y="37"/>
                </a:lnTo>
                <a:lnTo>
                  <a:pt x="903" y="32"/>
                </a:lnTo>
                <a:lnTo>
                  <a:pt x="906" y="26"/>
                </a:lnTo>
                <a:lnTo>
                  <a:pt x="906" y="19"/>
                </a:lnTo>
                <a:lnTo>
                  <a:pt x="903" y="13"/>
                </a:lnTo>
                <a:lnTo>
                  <a:pt x="898" y="7"/>
                </a:lnTo>
                <a:lnTo>
                  <a:pt x="890" y="0"/>
                </a:lnTo>
              </a:path>
            </a:pathLst>
          </a:custGeom>
          <a:noFill/>
          <a:ln w="17463">
            <a:solidFill>
              <a:srgbClr val="00FF00"/>
            </a:solidFill>
            <a:prstDash val="solid"/>
            <a:round/>
            <a:headEnd/>
            <a:tailEnd/>
          </a:ln>
        </p:spPr>
        <p:txBody>
          <a:bodyPr/>
          <a:lstStyle/>
          <a:p>
            <a:endParaRPr lang="en-US"/>
          </a:p>
        </p:txBody>
      </p:sp>
      <p:sp>
        <p:nvSpPr>
          <p:cNvPr id="276538" name="Freeform 58"/>
          <p:cNvSpPr>
            <a:spLocks/>
          </p:cNvSpPr>
          <p:nvPr/>
        </p:nvSpPr>
        <p:spPr bwMode="auto">
          <a:xfrm>
            <a:off x="4770438" y="4686300"/>
            <a:ext cx="1695450" cy="182563"/>
          </a:xfrm>
          <a:custGeom>
            <a:avLst/>
            <a:gdLst/>
            <a:ahLst/>
            <a:cxnLst>
              <a:cxn ang="0">
                <a:pos x="2" y="111"/>
              </a:cxn>
              <a:cxn ang="0">
                <a:pos x="4" y="110"/>
              </a:cxn>
              <a:cxn ang="0">
                <a:pos x="5" y="108"/>
              </a:cxn>
              <a:cxn ang="0">
                <a:pos x="5" y="105"/>
              </a:cxn>
              <a:cxn ang="0">
                <a:pos x="7" y="103"/>
              </a:cxn>
              <a:cxn ang="0">
                <a:pos x="7" y="100"/>
              </a:cxn>
              <a:cxn ang="0">
                <a:pos x="5" y="96"/>
              </a:cxn>
              <a:cxn ang="0">
                <a:pos x="5" y="94"/>
              </a:cxn>
              <a:cxn ang="0">
                <a:pos x="5" y="91"/>
              </a:cxn>
              <a:cxn ang="0">
                <a:pos x="8" y="66"/>
              </a:cxn>
              <a:cxn ang="0">
                <a:pos x="21" y="47"/>
              </a:cxn>
              <a:cxn ang="0">
                <a:pos x="43" y="33"/>
              </a:cxn>
              <a:cxn ang="0">
                <a:pos x="71" y="23"/>
              </a:cxn>
              <a:cxn ang="0">
                <a:pos x="104" y="15"/>
              </a:cxn>
              <a:cxn ang="0">
                <a:pos x="141" y="11"/>
              </a:cxn>
              <a:cxn ang="0">
                <a:pos x="177" y="8"/>
              </a:cxn>
              <a:cxn ang="0">
                <a:pos x="213" y="6"/>
              </a:cxn>
              <a:cxn ang="0">
                <a:pos x="247" y="5"/>
              </a:cxn>
              <a:cxn ang="0">
                <a:pos x="276" y="4"/>
              </a:cxn>
              <a:cxn ang="0">
                <a:pos x="304" y="3"/>
              </a:cxn>
              <a:cxn ang="0">
                <a:pos x="329" y="1"/>
              </a:cxn>
              <a:cxn ang="0">
                <a:pos x="354" y="0"/>
              </a:cxn>
              <a:cxn ang="0">
                <a:pos x="395" y="0"/>
              </a:cxn>
              <a:cxn ang="0">
                <a:pos x="452" y="0"/>
              </a:cxn>
              <a:cxn ang="0">
                <a:pos x="509" y="3"/>
              </a:cxn>
              <a:cxn ang="0">
                <a:pos x="567" y="6"/>
              </a:cxn>
              <a:cxn ang="0">
                <a:pos x="624" y="10"/>
              </a:cxn>
              <a:cxn ang="0">
                <a:pos x="682" y="14"/>
              </a:cxn>
              <a:cxn ang="0">
                <a:pos x="744" y="22"/>
              </a:cxn>
              <a:cxn ang="0">
                <a:pos x="789" y="29"/>
              </a:cxn>
              <a:cxn ang="0">
                <a:pos x="816" y="33"/>
              </a:cxn>
              <a:cxn ang="0">
                <a:pos x="842" y="39"/>
              </a:cxn>
              <a:cxn ang="0">
                <a:pos x="866" y="47"/>
              </a:cxn>
              <a:cxn ang="0">
                <a:pos x="887" y="56"/>
              </a:cxn>
              <a:cxn ang="0">
                <a:pos x="902" y="66"/>
              </a:cxn>
              <a:cxn ang="0">
                <a:pos x="912" y="79"/>
              </a:cxn>
              <a:cxn ang="0">
                <a:pos x="913" y="92"/>
              </a:cxn>
              <a:cxn ang="0">
                <a:pos x="911" y="103"/>
              </a:cxn>
              <a:cxn ang="0">
                <a:pos x="909" y="105"/>
              </a:cxn>
              <a:cxn ang="0">
                <a:pos x="908" y="108"/>
              </a:cxn>
              <a:cxn ang="0">
                <a:pos x="906" y="110"/>
              </a:cxn>
              <a:cxn ang="0">
                <a:pos x="904" y="113"/>
              </a:cxn>
              <a:cxn ang="0">
                <a:pos x="902" y="114"/>
              </a:cxn>
              <a:cxn ang="0">
                <a:pos x="899" y="115"/>
              </a:cxn>
              <a:cxn ang="0">
                <a:pos x="897" y="115"/>
              </a:cxn>
            </a:cxnLst>
            <a:rect l="0" t="0" r="r" b="b"/>
            <a:pathLst>
              <a:path w="913" h="115">
                <a:moveTo>
                  <a:pt x="0" y="113"/>
                </a:moveTo>
                <a:lnTo>
                  <a:pt x="2" y="111"/>
                </a:lnTo>
                <a:lnTo>
                  <a:pt x="3" y="111"/>
                </a:lnTo>
                <a:lnTo>
                  <a:pt x="4" y="110"/>
                </a:lnTo>
                <a:lnTo>
                  <a:pt x="4" y="109"/>
                </a:lnTo>
                <a:lnTo>
                  <a:pt x="5" y="108"/>
                </a:lnTo>
                <a:lnTo>
                  <a:pt x="5" y="106"/>
                </a:lnTo>
                <a:lnTo>
                  <a:pt x="5" y="105"/>
                </a:lnTo>
                <a:lnTo>
                  <a:pt x="7" y="104"/>
                </a:lnTo>
                <a:lnTo>
                  <a:pt x="7" y="103"/>
                </a:lnTo>
                <a:lnTo>
                  <a:pt x="7" y="101"/>
                </a:lnTo>
                <a:lnTo>
                  <a:pt x="7" y="100"/>
                </a:lnTo>
                <a:lnTo>
                  <a:pt x="7" y="97"/>
                </a:lnTo>
                <a:lnTo>
                  <a:pt x="5" y="96"/>
                </a:lnTo>
                <a:lnTo>
                  <a:pt x="5" y="95"/>
                </a:lnTo>
                <a:lnTo>
                  <a:pt x="5" y="94"/>
                </a:lnTo>
                <a:lnTo>
                  <a:pt x="5" y="92"/>
                </a:lnTo>
                <a:lnTo>
                  <a:pt x="5" y="91"/>
                </a:lnTo>
                <a:lnTo>
                  <a:pt x="5" y="77"/>
                </a:lnTo>
                <a:lnTo>
                  <a:pt x="8" y="66"/>
                </a:lnTo>
                <a:lnTo>
                  <a:pt x="13" y="56"/>
                </a:lnTo>
                <a:lnTo>
                  <a:pt x="21" y="47"/>
                </a:lnTo>
                <a:lnTo>
                  <a:pt x="31" y="39"/>
                </a:lnTo>
                <a:lnTo>
                  <a:pt x="43" y="33"/>
                </a:lnTo>
                <a:lnTo>
                  <a:pt x="56" y="27"/>
                </a:lnTo>
                <a:lnTo>
                  <a:pt x="71" y="23"/>
                </a:lnTo>
                <a:lnTo>
                  <a:pt x="88" y="19"/>
                </a:lnTo>
                <a:lnTo>
                  <a:pt x="104" y="15"/>
                </a:lnTo>
                <a:lnTo>
                  <a:pt x="122" y="13"/>
                </a:lnTo>
                <a:lnTo>
                  <a:pt x="141" y="11"/>
                </a:lnTo>
                <a:lnTo>
                  <a:pt x="158" y="9"/>
                </a:lnTo>
                <a:lnTo>
                  <a:pt x="177" y="8"/>
                </a:lnTo>
                <a:lnTo>
                  <a:pt x="195" y="8"/>
                </a:lnTo>
                <a:lnTo>
                  <a:pt x="213" y="6"/>
                </a:lnTo>
                <a:lnTo>
                  <a:pt x="230" y="6"/>
                </a:lnTo>
                <a:lnTo>
                  <a:pt x="247" y="5"/>
                </a:lnTo>
                <a:lnTo>
                  <a:pt x="262" y="4"/>
                </a:lnTo>
                <a:lnTo>
                  <a:pt x="276" y="4"/>
                </a:lnTo>
                <a:lnTo>
                  <a:pt x="290" y="3"/>
                </a:lnTo>
                <a:lnTo>
                  <a:pt x="304" y="3"/>
                </a:lnTo>
                <a:lnTo>
                  <a:pt x="316" y="1"/>
                </a:lnTo>
                <a:lnTo>
                  <a:pt x="329" y="1"/>
                </a:lnTo>
                <a:lnTo>
                  <a:pt x="342" y="0"/>
                </a:lnTo>
                <a:lnTo>
                  <a:pt x="354" y="0"/>
                </a:lnTo>
                <a:lnTo>
                  <a:pt x="367" y="0"/>
                </a:lnTo>
                <a:lnTo>
                  <a:pt x="395" y="0"/>
                </a:lnTo>
                <a:lnTo>
                  <a:pt x="423" y="0"/>
                </a:lnTo>
                <a:lnTo>
                  <a:pt x="452" y="0"/>
                </a:lnTo>
                <a:lnTo>
                  <a:pt x="480" y="1"/>
                </a:lnTo>
                <a:lnTo>
                  <a:pt x="509" y="3"/>
                </a:lnTo>
                <a:lnTo>
                  <a:pt x="538" y="4"/>
                </a:lnTo>
                <a:lnTo>
                  <a:pt x="567" y="6"/>
                </a:lnTo>
                <a:lnTo>
                  <a:pt x="596" y="8"/>
                </a:lnTo>
                <a:lnTo>
                  <a:pt x="624" y="10"/>
                </a:lnTo>
                <a:lnTo>
                  <a:pt x="653" y="11"/>
                </a:lnTo>
                <a:lnTo>
                  <a:pt x="682" y="14"/>
                </a:lnTo>
                <a:lnTo>
                  <a:pt x="712" y="18"/>
                </a:lnTo>
                <a:lnTo>
                  <a:pt x="744" y="22"/>
                </a:lnTo>
                <a:lnTo>
                  <a:pt x="777" y="27"/>
                </a:lnTo>
                <a:lnTo>
                  <a:pt x="789" y="29"/>
                </a:lnTo>
                <a:lnTo>
                  <a:pt x="803" y="30"/>
                </a:lnTo>
                <a:lnTo>
                  <a:pt x="816" y="33"/>
                </a:lnTo>
                <a:lnTo>
                  <a:pt x="830" y="37"/>
                </a:lnTo>
                <a:lnTo>
                  <a:pt x="842" y="39"/>
                </a:lnTo>
                <a:lnTo>
                  <a:pt x="855" y="43"/>
                </a:lnTo>
                <a:lnTo>
                  <a:pt x="866" y="47"/>
                </a:lnTo>
                <a:lnTo>
                  <a:pt x="876" y="51"/>
                </a:lnTo>
                <a:lnTo>
                  <a:pt x="887" y="56"/>
                </a:lnTo>
                <a:lnTo>
                  <a:pt x="895" y="61"/>
                </a:lnTo>
                <a:lnTo>
                  <a:pt x="902" y="66"/>
                </a:lnTo>
                <a:lnTo>
                  <a:pt x="907" y="72"/>
                </a:lnTo>
                <a:lnTo>
                  <a:pt x="912" y="79"/>
                </a:lnTo>
                <a:lnTo>
                  <a:pt x="913" y="85"/>
                </a:lnTo>
                <a:lnTo>
                  <a:pt x="913" y="92"/>
                </a:lnTo>
                <a:lnTo>
                  <a:pt x="911" y="101"/>
                </a:lnTo>
                <a:lnTo>
                  <a:pt x="911" y="103"/>
                </a:lnTo>
                <a:lnTo>
                  <a:pt x="909" y="104"/>
                </a:lnTo>
                <a:lnTo>
                  <a:pt x="909" y="105"/>
                </a:lnTo>
                <a:lnTo>
                  <a:pt x="908" y="106"/>
                </a:lnTo>
                <a:lnTo>
                  <a:pt x="908" y="108"/>
                </a:lnTo>
                <a:lnTo>
                  <a:pt x="907" y="109"/>
                </a:lnTo>
                <a:lnTo>
                  <a:pt x="906" y="110"/>
                </a:lnTo>
                <a:lnTo>
                  <a:pt x="906" y="111"/>
                </a:lnTo>
                <a:lnTo>
                  <a:pt x="904" y="113"/>
                </a:lnTo>
                <a:lnTo>
                  <a:pt x="903" y="113"/>
                </a:lnTo>
                <a:lnTo>
                  <a:pt x="902" y="114"/>
                </a:lnTo>
                <a:lnTo>
                  <a:pt x="900" y="115"/>
                </a:lnTo>
                <a:lnTo>
                  <a:pt x="899" y="115"/>
                </a:lnTo>
                <a:lnTo>
                  <a:pt x="898" y="115"/>
                </a:lnTo>
                <a:lnTo>
                  <a:pt x="897" y="115"/>
                </a:lnTo>
                <a:lnTo>
                  <a:pt x="895" y="115"/>
                </a:lnTo>
              </a:path>
            </a:pathLst>
          </a:custGeom>
          <a:noFill/>
          <a:ln w="17463">
            <a:solidFill>
              <a:srgbClr val="00FF00"/>
            </a:solidFill>
            <a:prstDash val="solid"/>
            <a:round/>
            <a:headEnd/>
            <a:tailEnd/>
          </a:ln>
        </p:spPr>
        <p:txBody>
          <a:bodyPr/>
          <a:lstStyle/>
          <a:p>
            <a:endParaRPr lang="en-US"/>
          </a:p>
        </p:txBody>
      </p:sp>
      <p:sp>
        <p:nvSpPr>
          <p:cNvPr id="276539" name="Freeform 59"/>
          <p:cNvSpPr>
            <a:spLocks/>
          </p:cNvSpPr>
          <p:nvPr/>
        </p:nvSpPr>
        <p:spPr bwMode="auto">
          <a:xfrm>
            <a:off x="5051425" y="4859338"/>
            <a:ext cx="1090613" cy="47625"/>
          </a:xfrm>
          <a:custGeom>
            <a:avLst/>
            <a:gdLst/>
            <a:ahLst/>
            <a:cxnLst>
              <a:cxn ang="0">
                <a:pos x="0" y="29"/>
              </a:cxn>
              <a:cxn ang="0">
                <a:pos x="63" y="18"/>
              </a:cxn>
              <a:cxn ang="0">
                <a:pos x="129" y="9"/>
              </a:cxn>
              <a:cxn ang="0">
                <a:pos x="196" y="2"/>
              </a:cxn>
              <a:cxn ang="0">
                <a:pos x="261" y="0"/>
              </a:cxn>
              <a:cxn ang="0">
                <a:pos x="329" y="0"/>
              </a:cxn>
              <a:cxn ang="0">
                <a:pos x="396" y="4"/>
              </a:cxn>
              <a:cxn ang="0">
                <a:pos x="461" y="10"/>
              </a:cxn>
              <a:cxn ang="0">
                <a:pos x="526" y="19"/>
              </a:cxn>
              <a:cxn ang="0">
                <a:pos x="588" y="30"/>
              </a:cxn>
            </a:cxnLst>
            <a:rect l="0" t="0" r="r" b="b"/>
            <a:pathLst>
              <a:path w="588" h="30">
                <a:moveTo>
                  <a:pt x="0" y="29"/>
                </a:moveTo>
                <a:lnTo>
                  <a:pt x="63" y="18"/>
                </a:lnTo>
                <a:lnTo>
                  <a:pt x="129" y="9"/>
                </a:lnTo>
                <a:lnTo>
                  <a:pt x="196" y="2"/>
                </a:lnTo>
                <a:lnTo>
                  <a:pt x="261" y="0"/>
                </a:lnTo>
                <a:lnTo>
                  <a:pt x="329" y="0"/>
                </a:lnTo>
                <a:lnTo>
                  <a:pt x="396" y="4"/>
                </a:lnTo>
                <a:lnTo>
                  <a:pt x="461" y="10"/>
                </a:lnTo>
                <a:lnTo>
                  <a:pt x="526" y="19"/>
                </a:lnTo>
                <a:lnTo>
                  <a:pt x="588" y="30"/>
                </a:lnTo>
              </a:path>
            </a:pathLst>
          </a:custGeom>
          <a:noFill/>
          <a:ln w="17463">
            <a:solidFill>
              <a:srgbClr val="00FF00"/>
            </a:solidFill>
            <a:prstDash val="solid"/>
            <a:round/>
            <a:headEnd/>
            <a:tailEnd/>
          </a:ln>
        </p:spPr>
        <p:txBody>
          <a:bodyPr/>
          <a:lstStyle/>
          <a:p>
            <a:endParaRPr lang="en-US"/>
          </a:p>
        </p:txBody>
      </p:sp>
      <p:sp>
        <p:nvSpPr>
          <p:cNvPr id="276540" name="Freeform 60"/>
          <p:cNvSpPr>
            <a:spLocks/>
          </p:cNvSpPr>
          <p:nvPr/>
        </p:nvSpPr>
        <p:spPr bwMode="auto">
          <a:xfrm>
            <a:off x="5053013" y="5026025"/>
            <a:ext cx="1085850" cy="42863"/>
          </a:xfrm>
          <a:custGeom>
            <a:avLst/>
            <a:gdLst/>
            <a:ahLst/>
            <a:cxnLst>
              <a:cxn ang="0">
                <a:pos x="0" y="0"/>
              </a:cxn>
              <a:cxn ang="0">
                <a:pos x="30" y="5"/>
              </a:cxn>
              <a:cxn ang="0">
                <a:pos x="62" y="10"/>
              </a:cxn>
              <a:cxn ang="0">
                <a:pos x="96" y="15"/>
              </a:cxn>
              <a:cxn ang="0">
                <a:pos x="133" y="18"/>
              </a:cxn>
              <a:cxn ang="0">
                <a:pos x="169" y="21"/>
              </a:cxn>
              <a:cxn ang="0">
                <a:pos x="207" y="24"/>
              </a:cxn>
              <a:cxn ang="0">
                <a:pos x="245" y="25"/>
              </a:cxn>
              <a:cxn ang="0">
                <a:pos x="285" y="27"/>
              </a:cxn>
              <a:cxn ang="0">
                <a:pos x="324" y="27"/>
              </a:cxn>
              <a:cxn ang="0">
                <a:pos x="362" y="27"/>
              </a:cxn>
              <a:cxn ang="0">
                <a:pos x="400" y="25"/>
              </a:cxn>
              <a:cxn ang="0">
                <a:pos x="435" y="24"/>
              </a:cxn>
              <a:cxn ang="0">
                <a:pos x="470" y="21"/>
              </a:cxn>
              <a:cxn ang="0">
                <a:pos x="482" y="20"/>
              </a:cxn>
              <a:cxn ang="0">
                <a:pos x="493" y="19"/>
              </a:cxn>
              <a:cxn ang="0">
                <a:pos x="503" y="18"/>
              </a:cxn>
              <a:cxn ang="0">
                <a:pos x="513" y="16"/>
              </a:cxn>
              <a:cxn ang="0">
                <a:pos x="523" y="15"/>
              </a:cxn>
              <a:cxn ang="0">
                <a:pos x="534" y="14"/>
              </a:cxn>
              <a:cxn ang="0">
                <a:pos x="542" y="13"/>
              </a:cxn>
              <a:cxn ang="0">
                <a:pos x="550" y="11"/>
              </a:cxn>
              <a:cxn ang="0">
                <a:pos x="559" y="9"/>
              </a:cxn>
              <a:cxn ang="0">
                <a:pos x="565" y="8"/>
              </a:cxn>
              <a:cxn ang="0">
                <a:pos x="571" y="6"/>
              </a:cxn>
              <a:cxn ang="0">
                <a:pos x="577" y="5"/>
              </a:cxn>
              <a:cxn ang="0">
                <a:pos x="582" y="2"/>
              </a:cxn>
              <a:cxn ang="0">
                <a:pos x="585" y="1"/>
              </a:cxn>
            </a:cxnLst>
            <a:rect l="0" t="0" r="r" b="b"/>
            <a:pathLst>
              <a:path w="585" h="27">
                <a:moveTo>
                  <a:pt x="0" y="0"/>
                </a:moveTo>
                <a:lnTo>
                  <a:pt x="30" y="5"/>
                </a:lnTo>
                <a:lnTo>
                  <a:pt x="62" y="10"/>
                </a:lnTo>
                <a:lnTo>
                  <a:pt x="96" y="15"/>
                </a:lnTo>
                <a:lnTo>
                  <a:pt x="133" y="18"/>
                </a:lnTo>
                <a:lnTo>
                  <a:pt x="169" y="21"/>
                </a:lnTo>
                <a:lnTo>
                  <a:pt x="207" y="24"/>
                </a:lnTo>
                <a:lnTo>
                  <a:pt x="245" y="25"/>
                </a:lnTo>
                <a:lnTo>
                  <a:pt x="285" y="27"/>
                </a:lnTo>
                <a:lnTo>
                  <a:pt x="324" y="27"/>
                </a:lnTo>
                <a:lnTo>
                  <a:pt x="362" y="27"/>
                </a:lnTo>
                <a:lnTo>
                  <a:pt x="400" y="25"/>
                </a:lnTo>
                <a:lnTo>
                  <a:pt x="435" y="24"/>
                </a:lnTo>
                <a:lnTo>
                  <a:pt x="470" y="21"/>
                </a:lnTo>
                <a:lnTo>
                  <a:pt x="482" y="20"/>
                </a:lnTo>
                <a:lnTo>
                  <a:pt x="493" y="19"/>
                </a:lnTo>
                <a:lnTo>
                  <a:pt x="503" y="18"/>
                </a:lnTo>
                <a:lnTo>
                  <a:pt x="513" y="16"/>
                </a:lnTo>
                <a:lnTo>
                  <a:pt x="523" y="15"/>
                </a:lnTo>
                <a:lnTo>
                  <a:pt x="534" y="14"/>
                </a:lnTo>
                <a:lnTo>
                  <a:pt x="542" y="13"/>
                </a:lnTo>
                <a:lnTo>
                  <a:pt x="550" y="11"/>
                </a:lnTo>
                <a:lnTo>
                  <a:pt x="559" y="9"/>
                </a:lnTo>
                <a:lnTo>
                  <a:pt x="565" y="8"/>
                </a:lnTo>
                <a:lnTo>
                  <a:pt x="571" y="6"/>
                </a:lnTo>
                <a:lnTo>
                  <a:pt x="577" y="5"/>
                </a:lnTo>
                <a:lnTo>
                  <a:pt x="582" y="2"/>
                </a:lnTo>
                <a:lnTo>
                  <a:pt x="585" y="1"/>
                </a:lnTo>
              </a:path>
            </a:pathLst>
          </a:custGeom>
          <a:noFill/>
          <a:ln w="17463">
            <a:solidFill>
              <a:srgbClr val="00FF00"/>
            </a:solidFill>
            <a:prstDash val="solid"/>
            <a:round/>
            <a:headEnd/>
            <a:tailEnd/>
          </a:ln>
        </p:spPr>
        <p:txBody>
          <a:bodyPr/>
          <a:lstStyle/>
          <a:p>
            <a:endParaRPr lang="en-US"/>
          </a:p>
        </p:txBody>
      </p:sp>
      <p:sp>
        <p:nvSpPr>
          <p:cNvPr id="276541" name="Freeform 61"/>
          <p:cNvSpPr>
            <a:spLocks/>
          </p:cNvSpPr>
          <p:nvPr/>
        </p:nvSpPr>
        <p:spPr bwMode="auto">
          <a:xfrm>
            <a:off x="6188075" y="4810125"/>
            <a:ext cx="279400" cy="300038"/>
          </a:xfrm>
          <a:custGeom>
            <a:avLst/>
            <a:gdLst/>
            <a:ahLst/>
            <a:cxnLst>
              <a:cxn ang="0">
                <a:pos x="0" y="95"/>
              </a:cxn>
              <a:cxn ang="0">
                <a:pos x="2" y="73"/>
              </a:cxn>
              <a:cxn ang="0">
                <a:pos x="9" y="53"/>
              </a:cxn>
              <a:cxn ang="0">
                <a:pos x="20" y="35"/>
              </a:cxn>
              <a:cxn ang="0">
                <a:pos x="35" y="20"/>
              </a:cxn>
              <a:cxn ang="0">
                <a:pos x="53" y="8"/>
              </a:cxn>
              <a:cxn ang="0">
                <a:pos x="73" y="2"/>
              </a:cxn>
              <a:cxn ang="0">
                <a:pos x="95" y="0"/>
              </a:cxn>
              <a:cxn ang="0">
                <a:pos x="116" y="2"/>
              </a:cxn>
              <a:cxn ang="0">
                <a:pos x="136" y="8"/>
              </a:cxn>
              <a:cxn ang="0">
                <a:pos x="154" y="20"/>
              </a:cxn>
              <a:cxn ang="0">
                <a:pos x="169" y="35"/>
              </a:cxn>
              <a:cxn ang="0">
                <a:pos x="181" y="53"/>
              </a:cxn>
              <a:cxn ang="0">
                <a:pos x="187" y="73"/>
              </a:cxn>
              <a:cxn ang="0">
                <a:pos x="189" y="95"/>
              </a:cxn>
              <a:cxn ang="0">
                <a:pos x="187" y="115"/>
              </a:cxn>
              <a:cxn ang="0">
                <a:pos x="181" y="135"/>
              </a:cxn>
              <a:cxn ang="0">
                <a:pos x="169" y="153"/>
              </a:cxn>
              <a:cxn ang="0">
                <a:pos x="154" y="168"/>
              </a:cxn>
              <a:cxn ang="0">
                <a:pos x="136" y="179"/>
              </a:cxn>
              <a:cxn ang="0">
                <a:pos x="116" y="187"/>
              </a:cxn>
              <a:cxn ang="0">
                <a:pos x="95" y="189"/>
              </a:cxn>
              <a:cxn ang="0">
                <a:pos x="73" y="187"/>
              </a:cxn>
              <a:cxn ang="0">
                <a:pos x="53" y="179"/>
              </a:cxn>
              <a:cxn ang="0">
                <a:pos x="35" y="168"/>
              </a:cxn>
              <a:cxn ang="0">
                <a:pos x="20" y="153"/>
              </a:cxn>
              <a:cxn ang="0">
                <a:pos x="9" y="135"/>
              </a:cxn>
              <a:cxn ang="0">
                <a:pos x="2" y="115"/>
              </a:cxn>
              <a:cxn ang="0">
                <a:pos x="0" y="95"/>
              </a:cxn>
            </a:cxnLst>
            <a:rect l="0" t="0" r="r" b="b"/>
            <a:pathLst>
              <a:path w="189" h="189">
                <a:moveTo>
                  <a:pt x="0" y="95"/>
                </a:moveTo>
                <a:lnTo>
                  <a:pt x="2" y="73"/>
                </a:lnTo>
                <a:lnTo>
                  <a:pt x="9" y="53"/>
                </a:lnTo>
                <a:lnTo>
                  <a:pt x="20" y="35"/>
                </a:lnTo>
                <a:lnTo>
                  <a:pt x="35" y="20"/>
                </a:lnTo>
                <a:lnTo>
                  <a:pt x="53" y="8"/>
                </a:lnTo>
                <a:lnTo>
                  <a:pt x="73" y="2"/>
                </a:lnTo>
                <a:lnTo>
                  <a:pt x="95" y="0"/>
                </a:lnTo>
                <a:lnTo>
                  <a:pt x="116" y="2"/>
                </a:lnTo>
                <a:lnTo>
                  <a:pt x="136" y="8"/>
                </a:lnTo>
                <a:lnTo>
                  <a:pt x="154" y="20"/>
                </a:lnTo>
                <a:lnTo>
                  <a:pt x="169" y="35"/>
                </a:lnTo>
                <a:lnTo>
                  <a:pt x="181" y="53"/>
                </a:lnTo>
                <a:lnTo>
                  <a:pt x="187" y="73"/>
                </a:lnTo>
                <a:lnTo>
                  <a:pt x="189" y="95"/>
                </a:lnTo>
                <a:lnTo>
                  <a:pt x="187" y="115"/>
                </a:lnTo>
                <a:lnTo>
                  <a:pt x="181" y="135"/>
                </a:lnTo>
                <a:lnTo>
                  <a:pt x="169" y="153"/>
                </a:lnTo>
                <a:lnTo>
                  <a:pt x="154" y="168"/>
                </a:lnTo>
                <a:lnTo>
                  <a:pt x="136" y="179"/>
                </a:lnTo>
                <a:lnTo>
                  <a:pt x="116" y="187"/>
                </a:lnTo>
                <a:lnTo>
                  <a:pt x="95" y="189"/>
                </a:lnTo>
                <a:lnTo>
                  <a:pt x="73" y="187"/>
                </a:lnTo>
                <a:lnTo>
                  <a:pt x="53" y="179"/>
                </a:lnTo>
                <a:lnTo>
                  <a:pt x="35" y="168"/>
                </a:lnTo>
                <a:lnTo>
                  <a:pt x="20" y="153"/>
                </a:lnTo>
                <a:lnTo>
                  <a:pt x="9" y="135"/>
                </a:lnTo>
                <a:lnTo>
                  <a:pt x="2" y="115"/>
                </a:lnTo>
                <a:lnTo>
                  <a:pt x="0" y="95"/>
                </a:lnTo>
                <a:close/>
              </a:path>
            </a:pathLst>
          </a:custGeom>
          <a:solidFill>
            <a:srgbClr val="FF0000"/>
          </a:solidFill>
          <a:ln w="1588">
            <a:solidFill>
              <a:srgbClr val="FF0000"/>
            </a:solidFill>
            <a:prstDash val="solid"/>
            <a:round/>
            <a:headEnd/>
            <a:tailEnd/>
          </a:ln>
        </p:spPr>
        <p:txBody>
          <a:bodyPr/>
          <a:lstStyle/>
          <a:p>
            <a:endParaRPr lang="en-US"/>
          </a:p>
        </p:txBody>
      </p:sp>
      <p:sp>
        <p:nvSpPr>
          <p:cNvPr id="276542" name="Rectangle 62"/>
          <p:cNvSpPr>
            <a:spLocks noChangeArrowheads="1"/>
          </p:cNvSpPr>
          <p:nvPr/>
        </p:nvSpPr>
        <p:spPr bwMode="auto">
          <a:xfrm>
            <a:off x="6269038" y="4800600"/>
            <a:ext cx="155575" cy="304800"/>
          </a:xfrm>
          <a:prstGeom prst="rect">
            <a:avLst/>
          </a:prstGeom>
          <a:noFill/>
          <a:ln w="9525">
            <a:noFill/>
            <a:miter lim="800000"/>
            <a:headEnd/>
            <a:tailEnd/>
          </a:ln>
        </p:spPr>
        <p:txBody>
          <a:bodyPr wrap="none" lIns="0" tIns="0" rIns="0" bIns="0">
            <a:spAutoFit/>
          </a:bodyPr>
          <a:lstStyle/>
          <a:p>
            <a:pPr algn="ctr" eaLnBrk="0" hangingPunct="0"/>
            <a:r>
              <a:rPr lang="en-US" sz="2000">
                <a:solidFill>
                  <a:srgbClr val="FFFFFF"/>
                </a:solidFill>
              </a:rPr>
              <a:t>d</a:t>
            </a:r>
            <a:endParaRPr lang="en-US" sz="1000" b="0" baseline="30000"/>
          </a:p>
        </p:txBody>
      </p:sp>
      <p:sp>
        <p:nvSpPr>
          <p:cNvPr id="276543" name="Rectangle 63"/>
          <p:cNvSpPr>
            <a:spLocks noChangeArrowheads="1"/>
          </p:cNvSpPr>
          <p:nvPr/>
        </p:nvSpPr>
        <p:spPr bwMode="auto">
          <a:xfrm>
            <a:off x="6273800" y="4865688"/>
            <a:ext cx="123825" cy="28575"/>
          </a:xfrm>
          <a:prstGeom prst="rect">
            <a:avLst/>
          </a:prstGeom>
          <a:solidFill>
            <a:srgbClr val="FFFFFF"/>
          </a:solidFill>
          <a:ln w="1588">
            <a:solidFill>
              <a:srgbClr val="FFFFFF"/>
            </a:solidFill>
            <a:miter lim="800000"/>
            <a:headEnd/>
            <a:tailEnd/>
          </a:ln>
        </p:spPr>
        <p:txBody>
          <a:bodyPr/>
          <a:lstStyle/>
          <a:p>
            <a:endParaRPr lang="en-US"/>
          </a:p>
        </p:txBody>
      </p:sp>
      <p:sp>
        <p:nvSpPr>
          <p:cNvPr id="276544" name="Freeform 64"/>
          <p:cNvSpPr>
            <a:spLocks/>
          </p:cNvSpPr>
          <p:nvPr/>
        </p:nvSpPr>
        <p:spPr bwMode="auto">
          <a:xfrm>
            <a:off x="3476625" y="4810125"/>
            <a:ext cx="279400" cy="300038"/>
          </a:xfrm>
          <a:custGeom>
            <a:avLst/>
            <a:gdLst/>
            <a:ahLst/>
            <a:cxnLst>
              <a:cxn ang="0">
                <a:pos x="0" y="95"/>
              </a:cxn>
              <a:cxn ang="0">
                <a:pos x="2" y="73"/>
              </a:cxn>
              <a:cxn ang="0">
                <a:pos x="9" y="53"/>
              </a:cxn>
              <a:cxn ang="0">
                <a:pos x="20" y="35"/>
              </a:cxn>
              <a:cxn ang="0">
                <a:pos x="35" y="20"/>
              </a:cxn>
              <a:cxn ang="0">
                <a:pos x="53" y="8"/>
              </a:cxn>
              <a:cxn ang="0">
                <a:pos x="73" y="2"/>
              </a:cxn>
              <a:cxn ang="0">
                <a:pos x="95" y="0"/>
              </a:cxn>
              <a:cxn ang="0">
                <a:pos x="116" y="2"/>
              </a:cxn>
              <a:cxn ang="0">
                <a:pos x="136" y="8"/>
              </a:cxn>
              <a:cxn ang="0">
                <a:pos x="154" y="20"/>
              </a:cxn>
              <a:cxn ang="0">
                <a:pos x="169" y="35"/>
              </a:cxn>
              <a:cxn ang="0">
                <a:pos x="181" y="53"/>
              </a:cxn>
              <a:cxn ang="0">
                <a:pos x="187" y="73"/>
              </a:cxn>
              <a:cxn ang="0">
                <a:pos x="189" y="95"/>
              </a:cxn>
              <a:cxn ang="0">
                <a:pos x="187" y="115"/>
              </a:cxn>
              <a:cxn ang="0">
                <a:pos x="181" y="135"/>
              </a:cxn>
              <a:cxn ang="0">
                <a:pos x="169" y="153"/>
              </a:cxn>
              <a:cxn ang="0">
                <a:pos x="154" y="168"/>
              </a:cxn>
              <a:cxn ang="0">
                <a:pos x="136" y="179"/>
              </a:cxn>
              <a:cxn ang="0">
                <a:pos x="116" y="187"/>
              </a:cxn>
              <a:cxn ang="0">
                <a:pos x="95" y="189"/>
              </a:cxn>
              <a:cxn ang="0">
                <a:pos x="73" y="187"/>
              </a:cxn>
              <a:cxn ang="0">
                <a:pos x="53" y="179"/>
              </a:cxn>
              <a:cxn ang="0">
                <a:pos x="35" y="168"/>
              </a:cxn>
              <a:cxn ang="0">
                <a:pos x="20" y="153"/>
              </a:cxn>
              <a:cxn ang="0">
                <a:pos x="9" y="135"/>
              </a:cxn>
              <a:cxn ang="0">
                <a:pos x="2" y="115"/>
              </a:cxn>
              <a:cxn ang="0">
                <a:pos x="0" y="95"/>
              </a:cxn>
            </a:cxnLst>
            <a:rect l="0" t="0" r="r" b="b"/>
            <a:pathLst>
              <a:path w="189" h="189">
                <a:moveTo>
                  <a:pt x="0" y="95"/>
                </a:moveTo>
                <a:lnTo>
                  <a:pt x="2" y="73"/>
                </a:lnTo>
                <a:lnTo>
                  <a:pt x="9" y="53"/>
                </a:lnTo>
                <a:lnTo>
                  <a:pt x="20" y="35"/>
                </a:lnTo>
                <a:lnTo>
                  <a:pt x="35" y="20"/>
                </a:lnTo>
                <a:lnTo>
                  <a:pt x="53" y="8"/>
                </a:lnTo>
                <a:lnTo>
                  <a:pt x="73" y="2"/>
                </a:lnTo>
                <a:lnTo>
                  <a:pt x="95" y="0"/>
                </a:lnTo>
                <a:lnTo>
                  <a:pt x="116" y="2"/>
                </a:lnTo>
                <a:lnTo>
                  <a:pt x="136" y="8"/>
                </a:lnTo>
                <a:lnTo>
                  <a:pt x="154" y="20"/>
                </a:lnTo>
                <a:lnTo>
                  <a:pt x="169" y="35"/>
                </a:lnTo>
                <a:lnTo>
                  <a:pt x="181" y="53"/>
                </a:lnTo>
                <a:lnTo>
                  <a:pt x="187" y="73"/>
                </a:lnTo>
                <a:lnTo>
                  <a:pt x="189" y="95"/>
                </a:lnTo>
                <a:lnTo>
                  <a:pt x="187" y="115"/>
                </a:lnTo>
                <a:lnTo>
                  <a:pt x="181" y="135"/>
                </a:lnTo>
                <a:lnTo>
                  <a:pt x="169" y="153"/>
                </a:lnTo>
                <a:lnTo>
                  <a:pt x="154" y="168"/>
                </a:lnTo>
                <a:lnTo>
                  <a:pt x="136" y="179"/>
                </a:lnTo>
                <a:lnTo>
                  <a:pt x="116" y="187"/>
                </a:lnTo>
                <a:lnTo>
                  <a:pt x="95" y="189"/>
                </a:lnTo>
                <a:lnTo>
                  <a:pt x="73" y="187"/>
                </a:lnTo>
                <a:lnTo>
                  <a:pt x="53" y="179"/>
                </a:lnTo>
                <a:lnTo>
                  <a:pt x="35" y="168"/>
                </a:lnTo>
                <a:lnTo>
                  <a:pt x="20" y="153"/>
                </a:lnTo>
                <a:lnTo>
                  <a:pt x="9" y="135"/>
                </a:lnTo>
                <a:lnTo>
                  <a:pt x="2" y="115"/>
                </a:lnTo>
                <a:lnTo>
                  <a:pt x="0" y="95"/>
                </a:lnTo>
                <a:close/>
              </a:path>
            </a:pathLst>
          </a:custGeom>
          <a:solidFill>
            <a:schemeClr val="accent2"/>
          </a:solidFill>
          <a:ln w="1588">
            <a:noFill/>
            <a:prstDash val="solid"/>
            <a:round/>
            <a:headEnd/>
            <a:tailEnd/>
          </a:ln>
        </p:spPr>
        <p:txBody>
          <a:bodyPr/>
          <a:lstStyle/>
          <a:p>
            <a:endParaRPr lang="en-US"/>
          </a:p>
        </p:txBody>
      </p:sp>
      <p:sp>
        <p:nvSpPr>
          <p:cNvPr id="276545" name="Rectangle 65"/>
          <p:cNvSpPr>
            <a:spLocks noChangeArrowheads="1"/>
          </p:cNvSpPr>
          <p:nvPr/>
        </p:nvSpPr>
        <p:spPr bwMode="auto">
          <a:xfrm>
            <a:off x="3557588" y="4800600"/>
            <a:ext cx="155575" cy="304800"/>
          </a:xfrm>
          <a:prstGeom prst="rect">
            <a:avLst/>
          </a:prstGeom>
          <a:noFill/>
          <a:ln w="9525">
            <a:noFill/>
            <a:miter lim="800000"/>
            <a:headEnd/>
            <a:tailEnd/>
          </a:ln>
        </p:spPr>
        <p:txBody>
          <a:bodyPr wrap="none" lIns="0" tIns="0" rIns="0" bIns="0">
            <a:spAutoFit/>
          </a:bodyPr>
          <a:lstStyle/>
          <a:p>
            <a:pPr algn="ctr" eaLnBrk="0" hangingPunct="0"/>
            <a:r>
              <a:rPr lang="en-US" sz="2000">
                <a:solidFill>
                  <a:srgbClr val="FFFFFF"/>
                </a:solidFill>
              </a:rPr>
              <a:t>u</a:t>
            </a:r>
            <a:endParaRPr lang="en-US" sz="1000" b="0" baseline="30000"/>
          </a:p>
        </p:txBody>
      </p:sp>
      <p:sp>
        <p:nvSpPr>
          <p:cNvPr id="276546" name="Rectangle 66"/>
          <p:cNvSpPr>
            <a:spLocks noChangeArrowheads="1"/>
          </p:cNvSpPr>
          <p:nvPr/>
        </p:nvSpPr>
        <p:spPr bwMode="auto">
          <a:xfrm>
            <a:off x="3562350" y="4865688"/>
            <a:ext cx="122238" cy="28575"/>
          </a:xfrm>
          <a:prstGeom prst="rect">
            <a:avLst/>
          </a:prstGeom>
          <a:solidFill>
            <a:srgbClr val="FFFFFF"/>
          </a:solidFill>
          <a:ln w="1588">
            <a:solidFill>
              <a:srgbClr val="FFFFFF"/>
            </a:solidFill>
            <a:miter lim="800000"/>
            <a:headEnd/>
            <a:tailEnd/>
          </a:ln>
        </p:spPr>
        <p:txBody>
          <a:bodyPr/>
          <a:lstStyle/>
          <a:p>
            <a:endParaRPr lang="en-US"/>
          </a:p>
        </p:txBody>
      </p:sp>
      <p:sp>
        <p:nvSpPr>
          <p:cNvPr id="276547" name="Freeform 67"/>
          <p:cNvSpPr>
            <a:spLocks/>
          </p:cNvSpPr>
          <p:nvPr/>
        </p:nvSpPr>
        <p:spPr bwMode="auto">
          <a:xfrm>
            <a:off x="1992313" y="4805363"/>
            <a:ext cx="280987" cy="300037"/>
          </a:xfrm>
          <a:custGeom>
            <a:avLst/>
            <a:gdLst/>
            <a:ahLst/>
            <a:cxnLst>
              <a:cxn ang="0">
                <a:pos x="0" y="95"/>
              </a:cxn>
              <a:cxn ang="0">
                <a:pos x="3" y="73"/>
              </a:cxn>
              <a:cxn ang="0">
                <a:pos x="9" y="53"/>
              </a:cxn>
              <a:cxn ang="0">
                <a:pos x="21" y="35"/>
              </a:cxn>
              <a:cxn ang="0">
                <a:pos x="36" y="20"/>
              </a:cxn>
              <a:cxn ang="0">
                <a:pos x="53" y="8"/>
              </a:cxn>
              <a:cxn ang="0">
                <a:pos x="74" y="2"/>
              </a:cxn>
              <a:cxn ang="0">
                <a:pos x="95" y="0"/>
              </a:cxn>
              <a:cxn ang="0">
                <a:pos x="117" y="2"/>
              </a:cxn>
              <a:cxn ang="0">
                <a:pos x="137" y="8"/>
              </a:cxn>
              <a:cxn ang="0">
                <a:pos x="155" y="20"/>
              </a:cxn>
              <a:cxn ang="0">
                <a:pos x="170" y="35"/>
              </a:cxn>
              <a:cxn ang="0">
                <a:pos x="181" y="53"/>
              </a:cxn>
              <a:cxn ang="0">
                <a:pos x="187" y="73"/>
              </a:cxn>
              <a:cxn ang="0">
                <a:pos x="190" y="95"/>
              </a:cxn>
              <a:cxn ang="0">
                <a:pos x="187" y="115"/>
              </a:cxn>
              <a:cxn ang="0">
                <a:pos x="181" y="135"/>
              </a:cxn>
              <a:cxn ang="0">
                <a:pos x="170" y="153"/>
              </a:cxn>
              <a:cxn ang="0">
                <a:pos x="155" y="168"/>
              </a:cxn>
              <a:cxn ang="0">
                <a:pos x="137" y="179"/>
              </a:cxn>
              <a:cxn ang="0">
                <a:pos x="117" y="187"/>
              </a:cxn>
              <a:cxn ang="0">
                <a:pos x="95" y="189"/>
              </a:cxn>
              <a:cxn ang="0">
                <a:pos x="74" y="187"/>
              </a:cxn>
              <a:cxn ang="0">
                <a:pos x="53" y="179"/>
              </a:cxn>
              <a:cxn ang="0">
                <a:pos x="36" y="168"/>
              </a:cxn>
              <a:cxn ang="0">
                <a:pos x="21" y="153"/>
              </a:cxn>
              <a:cxn ang="0">
                <a:pos x="9" y="135"/>
              </a:cxn>
              <a:cxn ang="0">
                <a:pos x="3" y="115"/>
              </a:cxn>
              <a:cxn ang="0">
                <a:pos x="0" y="95"/>
              </a:cxn>
            </a:cxnLst>
            <a:rect l="0" t="0" r="r" b="b"/>
            <a:pathLst>
              <a:path w="190" h="189">
                <a:moveTo>
                  <a:pt x="0" y="95"/>
                </a:moveTo>
                <a:lnTo>
                  <a:pt x="3" y="73"/>
                </a:lnTo>
                <a:lnTo>
                  <a:pt x="9" y="53"/>
                </a:lnTo>
                <a:lnTo>
                  <a:pt x="21" y="35"/>
                </a:lnTo>
                <a:lnTo>
                  <a:pt x="36" y="20"/>
                </a:lnTo>
                <a:lnTo>
                  <a:pt x="53" y="8"/>
                </a:lnTo>
                <a:lnTo>
                  <a:pt x="74" y="2"/>
                </a:lnTo>
                <a:lnTo>
                  <a:pt x="95" y="0"/>
                </a:lnTo>
                <a:lnTo>
                  <a:pt x="117" y="2"/>
                </a:lnTo>
                <a:lnTo>
                  <a:pt x="137" y="8"/>
                </a:lnTo>
                <a:lnTo>
                  <a:pt x="155" y="20"/>
                </a:lnTo>
                <a:lnTo>
                  <a:pt x="170" y="35"/>
                </a:lnTo>
                <a:lnTo>
                  <a:pt x="181" y="53"/>
                </a:lnTo>
                <a:lnTo>
                  <a:pt x="187" y="73"/>
                </a:lnTo>
                <a:lnTo>
                  <a:pt x="190" y="95"/>
                </a:lnTo>
                <a:lnTo>
                  <a:pt x="187" y="115"/>
                </a:lnTo>
                <a:lnTo>
                  <a:pt x="181" y="135"/>
                </a:lnTo>
                <a:lnTo>
                  <a:pt x="170" y="153"/>
                </a:lnTo>
                <a:lnTo>
                  <a:pt x="155" y="168"/>
                </a:lnTo>
                <a:lnTo>
                  <a:pt x="137" y="179"/>
                </a:lnTo>
                <a:lnTo>
                  <a:pt x="117" y="187"/>
                </a:lnTo>
                <a:lnTo>
                  <a:pt x="95" y="189"/>
                </a:lnTo>
                <a:lnTo>
                  <a:pt x="74" y="187"/>
                </a:lnTo>
                <a:lnTo>
                  <a:pt x="53" y="179"/>
                </a:lnTo>
                <a:lnTo>
                  <a:pt x="36" y="168"/>
                </a:lnTo>
                <a:lnTo>
                  <a:pt x="21" y="153"/>
                </a:lnTo>
                <a:lnTo>
                  <a:pt x="9" y="135"/>
                </a:lnTo>
                <a:lnTo>
                  <a:pt x="3" y="115"/>
                </a:lnTo>
                <a:lnTo>
                  <a:pt x="0" y="95"/>
                </a:lnTo>
                <a:close/>
              </a:path>
            </a:pathLst>
          </a:custGeom>
          <a:solidFill>
            <a:srgbClr val="FF0000"/>
          </a:solidFill>
          <a:ln w="1588">
            <a:solidFill>
              <a:srgbClr val="FF0000"/>
            </a:solidFill>
            <a:prstDash val="solid"/>
            <a:round/>
            <a:headEnd/>
            <a:tailEnd/>
          </a:ln>
        </p:spPr>
        <p:txBody>
          <a:bodyPr/>
          <a:lstStyle/>
          <a:p>
            <a:endParaRPr lang="en-US"/>
          </a:p>
        </p:txBody>
      </p:sp>
      <p:sp>
        <p:nvSpPr>
          <p:cNvPr id="276548" name="Rectangle 68"/>
          <p:cNvSpPr>
            <a:spLocks noChangeArrowheads="1"/>
          </p:cNvSpPr>
          <p:nvPr/>
        </p:nvSpPr>
        <p:spPr bwMode="auto">
          <a:xfrm>
            <a:off x="2060575" y="4795838"/>
            <a:ext cx="155575" cy="304800"/>
          </a:xfrm>
          <a:prstGeom prst="rect">
            <a:avLst/>
          </a:prstGeom>
          <a:noFill/>
          <a:ln w="9525">
            <a:noFill/>
            <a:miter lim="800000"/>
            <a:headEnd/>
            <a:tailEnd/>
          </a:ln>
        </p:spPr>
        <p:txBody>
          <a:bodyPr wrap="none" lIns="0" tIns="0" rIns="0" bIns="0">
            <a:spAutoFit/>
          </a:bodyPr>
          <a:lstStyle/>
          <a:p>
            <a:pPr algn="ctr" eaLnBrk="0" hangingPunct="0"/>
            <a:r>
              <a:rPr lang="en-US" sz="2000">
                <a:solidFill>
                  <a:srgbClr val="FFFFFF"/>
                </a:solidFill>
              </a:rPr>
              <a:t>d</a:t>
            </a:r>
            <a:endParaRPr lang="en-US" sz="1000" b="0" baseline="30000"/>
          </a:p>
        </p:txBody>
      </p:sp>
      <p:sp>
        <p:nvSpPr>
          <p:cNvPr id="276549" name="Freeform 69"/>
          <p:cNvSpPr>
            <a:spLocks/>
          </p:cNvSpPr>
          <p:nvPr/>
        </p:nvSpPr>
        <p:spPr bwMode="auto">
          <a:xfrm>
            <a:off x="4694238" y="4810125"/>
            <a:ext cx="282575" cy="300038"/>
          </a:xfrm>
          <a:custGeom>
            <a:avLst/>
            <a:gdLst/>
            <a:ahLst/>
            <a:cxnLst>
              <a:cxn ang="0">
                <a:pos x="0" y="95"/>
              </a:cxn>
              <a:cxn ang="0">
                <a:pos x="3" y="73"/>
              </a:cxn>
              <a:cxn ang="0">
                <a:pos x="9" y="53"/>
              </a:cxn>
              <a:cxn ang="0">
                <a:pos x="21" y="35"/>
              </a:cxn>
              <a:cxn ang="0">
                <a:pos x="36" y="20"/>
              </a:cxn>
              <a:cxn ang="0">
                <a:pos x="53" y="8"/>
              </a:cxn>
              <a:cxn ang="0">
                <a:pos x="74" y="2"/>
              </a:cxn>
              <a:cxn ang="0">
                <a:pos x="95" y="0"/>
              </a:cxn>
              <a:cxn ang="0">
                <a:pos x="117" y="2"/>
              </a:cxn>
              <a:cxn ang="0">
                <a:pos x="137" y="8"/>
              </a:cxn>
              <a:cxn ang="0">
                <a:pos x="155" y="20"/>
              </a:cxn>
              <a:cxn ang="0">
                <a:pos x="170" y="35"/>
              </a:cxn>
              <a:cxn ang="0">
                <a:pos x="181" y="53"/>
              </a:cxn>
              <a:cxn ang="0">
                <a:pos x="187" y="73"/>
              </a:cxn>
              <a:cxn ang="0">
                <a:pos x="190" y="95"/>
              </a:cxn>
              <a:cxn ang="0">
                <a:pos x="187" y="115"/>
              </a:cxn>
              <a:cxn ang="0">
                <a:pos x="181" y="135"/>
              </a:cxn>
              <a:cxn ang="0">
                <a:pos x="170" y="153"/>
              </a:cxn>
              <a:cxn ang="0">
                <a:pos x="155" y="168"/>
              </a:cxn>
              <a:cxn ang="0">
                <a:pos x="137" y="179"/>
              </a:cxn>
              <a:cxn ang="0">
                <a:pos x="117" y="187"/>
              </a:cxn>
              <a:cxn ang="0">
                <a:pos x="95" y="189"/>
              </a:cxn>
              <a:cxn ang="0">
                <a:pos x="74" y="187"/>
              </a:cxn>
              <a:cxn ang="0">
                <a:pos x="53" y="179"/>
              </a:cxn>
              <a:cxn ang="0">
                <a:pos x="36" y="168"/>
              </a:cxn>
              <a:cxn ang="0">
                <a:pos x="21" y="153"/>
              </a:cxn>
              <a:cxn ang="0">
                <a:pos x="9" y="135"/>
              </a:cxn>
              <a:cxn ang="0">
                <a:pos x="3" y="115"/>
              </a:cxn>
              <a:cxn ang="0">
                <a:pos x="0" y="95"/>
              </a:cxn>
            </a:cxnLst>
            <a:rect l="0" t="0" r="r" b="b"/>
            <a:pathLst>
              <a:path w="190" h="189">
                <a:moveTo>
                  <a:pt x="0" y="95"/>
                </a:moveTo>
                <a:lnTo>
                  <a:pt x="3" y="73"/>
                </a:lnTo>
                <a:lnTo>
                  <a:pt x="9" y="53"/>
                </a:lnTo>
                <a:lnTo>
                  <a:pt x="21" y="35"/>
                </a:lnTo>
                <a:lnTo>
                  <a:pt x="36" y="20"/>
                </a:lnTo>
                <a:lnTo>
                  <a:pt x="53" y="8"/>
                </a:lnTo>
                <a:lnTo>
                  <a:pt x="74" y="2"/>
                </a:lnTo>
                <a:lnTo>
                  <a:pt x="95" y="0"/>
                </a:lnTo>
                <a:lnTo>
                  <a:pt x="117" y="2"/>
                </a:lnTo>
                <a:lnTo>
                  <a:pt x="137" y="8"/>
                </a:lnTo>
                <a:lnTo>
                  <a:pt x="155" y="20"/>
                </a:lnTo>
                <a:lnTo>
                  <a:pt x="170" y="35"/>
                </a:lnTo>
                <a:lnTo>
                  <a:pt x="181" y="53"/>
                </a:lnTo>
                <a:lnTo>
                  <a:pt x="187" y="73"/>
                </a:lnTo>
                <a:lnTo>
                  <a:pt x="190" y="95"/>
                </a:lnTo>
                <a:lnTo>
                  <a:pt x="187" y="115"/>
                </a:lnTo>
                <a:lnTo>
                  <a:pt x="181" y="135"/>
                </a:lnTo>
                <a:lnTo>
                  <a:pt x="170" y="153"/>
                </a:lnTo>
                <a:lnTo>
                  <a:pt x="155" y="168"/>
                </a:lnTo>
                <a:lnTo>
                  <a:pt x="137" y="179"/>
                </a:lnTo>
                <a:lnTo>
                  <a:pt x="117" y="187"/>
                </a:lnTo>
                <a:lnTo>
                  <a:pt x="95" y="189"/>
                </a:lnTo>
                <a:lnTo>
                  <a:pt x="74" y="187"/>
                </a:lnTo>
                <a:lnTo>
                  <a:pt x="53" y="179"/>
                </a:lnTo>
                <a:lnTo>
                  <a:pt x="36" y="168"/>
                </a:lnTo>
                <a:lnTo>
                  <a:pt x="21" y="153"/>
                </a:lnTo>
                <a:lnTo>
                  <a:pt x="9" y="135"/>
                </a:lnTo>
                <a:lnTo>
                  <a:pt x="3" y="115"/>
                </a:lnTo>
                <a:lnTo>
                  <a:pt x="0" y="95"/>
                </a:lnTo>
                <a:close/>
              </a:path>
            </a:pathLst>
          </a:custGeom>
          <a:solidFill>
            <a:schemeClr val="accent2"/>
          </a:solidFill>
          <a:ln w="1588">
            <a:noFill/>
            <a:prstDash val="solid"/>
            <a:round/>
            <a:headEnd/>
            <a:tailEnd/>
          </a:ln>
        </p:spPr>
        <p:txBody>
          <a:bodyPr/>
          <a:lstStyle/>
          <a:p>
            <a:endParaRPr lang="en-US"/>
          </a:p>
        </p:txBody>
      </p:sp>
      <p:sp>
        <p:nvSpPr>
          <p:cNvPr id="276550" name="Rectangle 70"/>
          <p:cNvSpPr>
            <a:spLocks noChangeArrowheads="1"/>
          </p:cNvSpPr>
          <p:nvPr/>
        </p:nvSpPr>
        <p:spPr bwMode="auto">
          <a:xfrm>
            <a:off x="4764088" y="4800600"/>
            <a:ext cx="155575" cy="304800"/>
          </a:xfrm>
          <a:prstGeom prst="rect">
            <a:avLst/>
          </a:prstGeom>
          <a:noFill/>
          <a:ln w="9525">
            <a:noFill/>
            <a:miter lim="800000"/>
            <a:headEnd/>
            <a:tailEnd/>
          </a:ln>
        </p:spPr>
        <p:txBody>
          <a:bodyPr wrap="none" lIns="0" tIns="0" rIns="0" bIns="0">
            <a:spAutoFit/>
          </a:bodyPr>
          <a:lstStyle/>
          <a:p>
            <a:pPr algn="ctr" eaLnBrk="0" hangingPunct="0"/>
            <a:r>
              <a:rPr lang="en-US" sz="2000">
                <a:solidFill>
                  <a:srgbClr val="FFFFFF"/>
                </a:solidFill>
              </a:rPr>
              <a:t>u</a:t>
            </a:r>
            <a:endParaRPr lang="en-US" sz="1000" b="0" baseline="30000"/>
          </a:p>
        </p:txBody>
      </p:sp>
      <p:sp>
        <p:nvSpPr>
          <p:cNvPr id="276551" name="Text Box 71"/>
          <p:cNvSpPr txBox="1">
            <a:spLocks noChangeArrowheads="1"/>
          </p:cNvSpPr>
          <p:nvPr/>
        </p:nvSpPr>
        <p:spPr bwMode="auto">
          <a:xfrm>
            <a:off x="457200" y="976491"/>
            <a:ext cx="8077200" cy="2523768"/>
          </a:xfrm>
          <a:prstGeom prst="rect">
            <a:avLst/>
          </a:prstGeom>
          <a:noFill/>
          <a:ln w="9525">
            <a:noFill/>
            <a:miter lim="800000"/>
            <a:headEnd/>
            <a:tailEnd/>
          </a:ln>
          <a:effectLst/>
        </p:spPr>
        <p:txBody>
          <a:bodyPr anchor="ctr">
            <a:spAutoFit/>
          </a:bodyPr>
          <a:lstStyle/>
          <a:p>
            <a:pPr algn="ctr" eaLnBrk="0" hangingPunct="0"/>
            <a:r>
              <a:rPr lang="en-US" sz="2400" b="0" dirty="0">
                <a:solidFill>
                  <a:schemeClr val="accent2"/>
                </a:solidFill>
              </a:rPr>
              <a:t>Jet fragmentation occurs when particle pairs tunnel out of the vacuum from the flux tube potential energy.</a:t>
            </a:r>
          </a:p>
          <a:p>
            <a:pPr algn="ctr" eaLnBrk="0" hangingPunct="0"/>
            <a:r>
              <a:rPr lang="en-US" sz="2400" b="0" dirty="0">
                <a:solidFill>
                  <a:schemeClr val="accent2"/>
                </a:solidFill>
              </a:rPr>
              <a:t>Analogous to Schwinger mechanism in QED.</a:t>
            </a:r>
            <a:endParaRPr lang="en-US" sz="2400" b="0" dirty="0"/>
          </a:p>
          <a:p>
            <a:pPr algn="ctr" eaLnBrk="0" hangingPunct="0"/>
            <a:endParaRPr lang="en-US" b="0" dirty="0"/>
          </a:p>
          <a:p>
            <a:pPr algn="ctr" eaLnBrk="0" hangingPunct="0"/>
            <a:r>
              <a:rPr lang="en-US" sz="2400" b="0" dirty="0"/>
              <a:t>Production of </a:t>
            </a:r>
            <a:r>
              <a:rPr lang="en-US" sz="2400" b="0" dirty="0" err="1"/>
              <a:t>qq</a:t>
            </a:r>
            <a:r>
              <a:rPr lang="en-US" sz="2400" b="0" dirty="0"/>
              <a:t> leading to </a:t>
            </a:r>
            <a:r>
              <a:rPr lang="en-US" sz="2400" b="0" dirty="0" err="1"/>
              <a:t>pions</a:t>
            </a:r>
            <a:r>
              <a:rPr lang="en-US" sz="2400" b="0" dirty="0"/>
              <a:t> is much more likely than </a:t>
            </a:r>
            <a:r>
              <a:rPr lang="en-US" sz="2400" b="0" dirty="0" err="1"/>
              <a:t>qq</a:t>
            </a:r>
            <a:r>
              <a:rPr lang="en-US" sz="2400" b="0" dirty="0"/>
              <a:t> </a:t>
            </a:r>
            <a:r>
              <a:rPr lang="en-US" sz="2400" b="0" dirty="0" err="1"/>
              <a:t>qq</a:t>
            </a:r>
            <a:r>
              <a:rPr lang="en-US" sz="2400" b="0" dirty="0"/>
              <a:t> (</a:t>
            </a:r>
            <a:r>
              <a:rPr lang="en-US" sz="2400" b="0" dirty="0" err="1"/>
              <a:t>diquark</a:t>
            </a:r>
            <a:r>
              <a:rPr lang="en-US" sz="2400" b="0" dirty="0"/>
              <a:t> </a:t>
            </a:r>
            <a:r>
              <a:rPr lang="en-US" sz="2400" b="0" dirty="0" err="1"/>
              <a:t>antidiquark</a:t>
            </a:r>
            <a:r>
              <a:rPr lang="en-US" sz="2400" b="0" dirty="0"/>
              <a:t>) leading to protons and antiprotons.</a:t>
            </a:r>
          </a:p>
        </p:txBody>
      </p:sp>
      <p:sp>
        <p:nvSpPr>
          <p:cNvPr id="276552" name="Rectangle 72"/>
          <p:cNvSpPr>
            <a:spLocks noChangeArrowheads="1"/>
          </p:cNvSpPr>
          <p:nvPr/>
        </p:nvSpPr>
        <p:spPr bwMode="auto">
          <a:xfrm>
            <a:off x="1636713" y="5562600"/>
            <a:ext cx="5257800" cy="838200"/>
          </a:xfrm>
          <a:prstGeom prst="rect">
            <a:avLst/>
          </a:prstGeom>
          <a:solidFill>
            <a:srgbClr val="000000"/>
          </a:solidFill>
          <a:ln w="25400">
            <a:solidFill>
              <a:srgbClr val="0000FF"/>
            </a:solidFill>
            <a:miter lim="800000"/>
            <a:headEnd/>
            <a:tailEnd/>
          </a:ln>
        </p:spPr>
        <p:txBody>
          <a:bodyPr/>
          <a:lstStyle/>
          <a:p>
            <a:endParaRPr lang="en-US"/>
          </a:p>
        </p:txBody>
      </p:sp>
      <p:sp>
        <p:nvSpPr>
          <p:cNvPr id="276553" name="Freeform 73"/>
          <p:cNvSpPr>
            <a:spLocks/>
          </p:cNvSpPr>
          <p:nvPr/>
        </p:nvSpPr>
        <p:spPr bwMode="auto">
          <a:xfrm>
            <a:off x="4549775" y="5638800"/>
            <a:ext cx="2132013" cy="601663"/>
          </a:xfrm>
          <a:custGeom>
            <a:avLst/>
            <a:gdLst/>
            <a:ahLst/>
            <a:cxnLst>
              <a:cxn ang="0">
                <a:pos x="1137" y="379"/>
              </a:cxn>
              <a:cxn ang="0">
                <a:pos x="1167" y="377"/>
              </a:cxn>
              <a:cxn ang="0">
                <a:pos x="1196" y="369"/>
              </a:cxn>
              <a:cxn ang="0">
                <a:pos x="1223" y="358"/>
              </a:cxn>
              <a:cxn ang="0">
                <a:pos x="1249" y="343"/>
              </a:cxn>
              <a:cxn ang="0">
                <a:pos x="1271" y="324"/>
              </a:cxn>
              <a:cxn ang="0">
                <a:pos x="1290" y="301"/>
              </a:cxn>
              <a:cxn ang="0">
                <a:pos x="1307" y="276"/>
              </a:cxn>
              <a:cxn ang="0">
                <a:pos x="1318" y="248"/>
              </a:cxn>
              <a:cxn ang="0">
                <a:pos x="1325" y="219"/>
              </a:cxn>
              <a:cxn ang="0">
                <a:pos x="1327" y="190"/>
              </a:cxn>
              <a:cxn ang="0">
                <a:pos x="1325" y="159"/>
              </a:cxn>
              <a:cxn ang="0">
                <a:pos x="1318" y="130"/>
              </a:cxn>
              <a:cxn ang="0">
                <a:pos x="1307" y="103"/>
              </a:cxn>
              <a:cxn ang="0">
                <a:pos x="1290" y="78"/>
              </a:cxn>
              <a:cxn ang="0">
                <a:pos x="1271" y="55"/>
              </a:cxn>
              <a:cxn ang="0">
                <a:pos x="1249" y="35"/>
              </a:cxn>
              <a:cxn ang="0">
                <a:pos x="1223" y="20"/>
              </a:cxn>
              <a:cxn ang="0">
                <a:pos x="1196" y="8"/>
              </a:cxn>
              <a:cxn ang="0">
                <a:pos x="1167" y="2"/>
              </a:cxn>
              <a:cxn ang="0">
                <a:pos x="1137" y="0"/>
              </a:cxn>
              <a:cxn ang="0">
                <a:pos x="189" y="0"/>
              </a:cxn>
              <a:cxn ang="0">
                <a:pos x="160" y="2"/>
              </a:cxn>
              <a:cxn ang="0">
                <a:pos x="131" y="8"/>
              </a:cxn>
              <a:cxn ang="0">
                <a:pos x="103" y="20"/>
              </a:cxn>
              <a:cxn ang="0">
                <a:pos x="78" y="35"/>
              </a:cxn>
              <a:cxn ang="0">
                <a:pos x="55" y="55"/>
              </a:cxn>
              <a:cxn ang="0">
                <a:pos x="36" y="78"/>
              </a:cxn>
              <a:cxn ang="0">
                <a:pos x="20" y="103"/>
              </a:cxn>
              <a:cxn ang="0">
                <a:pos x="9" y="130"/>
              </a:cxn>
              <a:cxn ang="0">
                <a:pos x="2" y="159"/>
              </a:cxn>
              <a:cxn ang="0">
                <a:pos x="0" y="190"/>
              </a:cxn>
              <a:cxn ang="0">
                <a:pos x="2" y="219"/>
              </a:cxn>
              <a:cxn ang="0">
                <a:pos x="9" y="248"/>
              </a:cxn>
              <a:cxn ang="0">
                <a:pos x="20" y="276"/>
              </a:cxn>
              <a:cxn ang="0">
                <a:pos x="36" y="301"/>
              </a:cxn>
              <a:cxn ang="0">
                <a:pos x="55" y="324"/>
              </a:cxn>
              <a:cxn ang="0">
                <a:pos x="78" y="343"/>
              </a:cxn>
              <a:cxn ang="0">
                <a:pos x="103" y="358"/>
              </a:cxn>
              <a:cxn ang="0">
                <a:pos x="131" y="369"/>
              </a:cxn>
              <a:cxn ang="0">
                <a:pos x="160" y="377"/>
              </a:cxn>
              <a:cxn ang="0">
                <a:pos x="189" y="379"/>
              </a:cxn>
              <a:cxn ang="0">
                <a:pos x="1137" y="379"/>
              </a:cxn>
            </a:cxnLst>
            <a:rect l="0" t="0" r="r" b="b"/>
            <a:pathLst>
              <a:path w="1327" h="379">
                <a:moveTo>
                  <a:pt x="1137" y="379"/>
                </a:moveTo>
                <a:lnTo>
                  <a:pt x="1167" y="377"/>
                </a:lnTo>
                <a:lnTo>
                  <a:pt x="1196" y="369"/>
                </a:lnTo>
                <a:lnTo>
                  <a:pt x="1223" y="358"/>
                </a:lnTo>
                <a:lnTo>
                  <a:pt x="1249" y="343"/>
                </a:lnTo>
                <a:lnTo>
                  <a:pt x="1271" y="324"/>
                </a:lnTo>
                <a:lnTo>
                  <a:pt x="1290" y="301"/>
                </a:lnTo>
                <a:lnTo>
                  <a:pt x="1307" y="276"/>
                </a:lnTo>
                <a:lnTo>
                  <a:pt x="1318" y="248"/>
                </a:lnTo>
                <a:lnTo>
                  <a:pt x="1325" y="219"/>
                </a:lnTo>
                <a:lnTo>
                  <a:pt x="1327" y="190"/>
                </a:lnTo>
                <a:lnTo>
                  <a:pt x="1325" y="159"/>
                </a:lnTo>
                <a:lnTo>
                  <a:pt x="1318" y="130"/>
                </a:lnTo>
                <a:lnTo>
                  <a:pt x="1307" y="103"/>
                </a:lnTo>
                <a:lnTo>
                  <a:pt x="1290" y="78"/>
                </a:lnTo>
                <a:lnTo>
                  <a:pt x="1271" y="55"/>
                </a:lnTo>
                <a:lnTo>
                  <a:pt x="1249" y="35"/>
                </a:lnTo>
                <a:lnTo>
                  <a:pt x="1223" y="20"/>
                </a:lnTo>
                <a:lnTo>
                  <a:pt x="1196" y="8"/>
                </a:lnTo>
                <a:lnTo>
                  <a:pt x="1167" y="2"/>
                </a:lnTo>
                <a:lnTo>
                  <a:pt x="1137" y="0"/>
                </a:lnTo>
                <a:lnTo>
                  <a:pt x="189" y="0"/>
                </a:lnTo>
                <a:lnTo>
                  <a:pt x="160" y="2"/>
                </a:lnTo>
                <a:lnTo>
                  <a:pt x="131" y="8"/>
                </a:lnTo>
                <a:lnTo>
                  <a:pt x="103" y="20"/>
                </a:lnTo>
                <a:lnTo>
                  <a:pt x="78" y="35"/>
                </a:lnTo>
                <a:lnTo>
                  <a:pt x="55" y="55"/>
                </a:lnTo>
                <a:lnTo>
                  <a:pt x="36" y="78"/>
                </a:lnTo>
                <a:lnTo>
                  <a:pt x="20" y="103"/>
                </a:lnTo>
                <a:lnTo>
                  <a:pt x="9" y="130"/>
                </a:lnTo>
                <a:lnTo>
                  <a:pt x="2" y="159"/>
                </a:lnTo>
                <a:lnTo>
                  <a:pt x="0" y="190"/>
                </a:lnTo>
                <a:lnTo>
                  <a:pt x="2" y="219"/>
                </a:lnTo>
                <a:lnTo>
                  <a:pt x="9" y="248"/>
                </a:lnTo>
                <a:lnTo>
                  <a:pt x="20" y="276"/>
                </a:lnTo>
                <a:lnTo>
                  <a:pt x="36" y="301"/>
                </a:lnTo>
                <a:lnTo>
                  <a:pt x="55" y="324"/>
                </a:lnTo>
                <a:lnTo>
                  <a:pt x="78" y="343"/>
                </a:lnTo>
                <a:lnTo>
                  <a:pt x="103" y="358"/>
                </a:lnTo>
                <a:lnTo>
                  <a:pt x="131" y="369"/>
                </a:lnTo>
                <a:lnTo>
                  <a:pt x="160" y="377"/>
                </a:lnTo>
                <a:lnTo>
                  <a:pt x="189" y="379"/>
                </a:lnTo>
                <a:lnTo>
                  <a:pt x="1137" y="379"/>
                </a:lnTo>
                <a:close/>
              </a:path>
            </a:pathLst>
          </a:custGeom>
          <a:solidFill>
            <a:srgbClr val="FFFF00"/>
          </a:solidFill>
          <a:ln w="17463">
            <a:solidFill>
              <a:srgbClr val="FFFF00"/>
            </a:solidFill>
            <a:prstDash val="solid"/>
            <a:round/>
            <a:headEnd/>
            <a:tailEnd/>
          </a:ln>
        </p:spPr>
        <p:txBody>
          <a:bodyPr/>
          <a:lstStyle/>
          <a:p>
            <a:endParaRPr lang="en-US"/>
          </a:p>
        </p:txBody>
      </p:sp>
      <p:sp>
        <p:nvSpPr>
          <p:cNvPr id="276554" name="Freeform 74"/>
          <p:cNvSpPr>
            <a:spLocks/>
          </p:cNvSpPr>
          <p:nvPr/>
        </p:nvSpPr>
        <p:spPr bwMode="auto">
          <a:xfrm>
            <a:off x="1812925" y="5668963"/>
            <a:ext cx="2168525" cy="601662"/>
          </a:xfrm>
          <a:custGeom>
            <a:avLst/>
            <a:gdLst/>
            <a:ahLst/>
            <a:cxnLst>
              <a:cxn ang="0">
                <a:pos x="1137" y="379"/>
              </a:cxn>
              <a:cxn ang="0">
                <a:pos x="1167" y="377"/>
              </a:cxn>
              <a:cxn ang="0">
                <a:pos x="1196" y="369"/>
              </a:cxn>
              <a:cxn ang="0">
                <a:pos x="1223" y="358"/>
              </a:cxn>
              <a:cxn ang="0">
                <a:pos x="1249" y="343"/>
              </a:cxn>
              <a:cxn ang="0">
                <a:pos x="1271" y="324"/>
              </a:cxn>
              <a:cxn ang="0">
                <a:pos x="1290" y="301"/>
              </a:cxn>
              <a:cxn ang="0">
                <a:pos x="1307" y="276"/>
              </a:cxn>
              <a:cxn ang="0">
                <a:pos x="1318" y="248"/>
              </a:cxn>
              <a:cxn ang="0">
                <a:pos x="1325" y="219"/>
              </a:cxn>
              <a:cxn ang="0">
                <a:pos x="1327" y="190"/>
              </a:cxn>
              <a:cxn ang="0">
                <a:pos x="1325" y="159"/>
              </a:cxn>
              <a:cxn ang="0">
                <a:pos x="1318" y="130"/>
              </a:cxn>
              <a:cxn ang="0">
                <a:pos x="1307" y="103"/>
              </a:cxn>
              <a:cxn ang="0">
                <a:pos x="1290" y="78"/>
              </a:cxn>
              <a:cxn ang="0">
                <a:pos x="1271" y="55"/>
              </a:cxn>
              <a:cxn ang="0">
                <a:pos x="1249" y="35"/>
              </a:cxn>
              <a:cxn ang="0">
                <a:pos x="1223" y="20"/>
              </a:cxn>
              <a:cxn ang="0">
                <a:pos x="1196" y="8"/>
              </a:cxn>
              <a:cxn ang="0">
                <a:pos x="1167" y="2"/>
              </a:cxn>
              <a:cxn ang="0">
                <a:pos x="1137" y="0"/>
              </a:cxn>
              <a:cxn ang="0">
                <a:pos x="189" y="0"/>
              </a:cxn>
              <a:cxn ang="0">
                <a:pos x="160" y="2"/>
              </a:cxn>
              <a:cxn ang="0">
                <a:pos x="131" y="8"/>
              </a:cxn>
              <a:cxn ang="0">
                <a:pos x="103" y="20"/>
              </a:cxn>
              <a:cxn ang="0">
                <a:pos x="78" y="35"/>
              </a:cxn>
              <a:cxn ang="0">
                <a:pos x="55" y="55"/>
              </a:cxn>
              <a:cxn ang="0">
                <a:pos x="36" y="78"/>
              </a:cxn>
              <a:cxn ang="0">
                <a:pos x="20" y="103"/>
              </a:cxn>
              <a:cxn ang="0">
                <a:pos x="9" y="130"/>
              </a:cxn>
              <a:cxn ang="0">
                <a:pos x="2" y="159"/>
              </a:cxn>
              <a:cxn ang="0">
                <a:pos x="0" y="190"/>
              </a:cxn>
              <a:cxn ang="0">
                <a:pos x="2" y="219"/>
              </a:cxn>
              <a:cxn ang="0">
                <a:pos x="9" y="248"/>
              </a:cxn>
              <a:cxn ang="0">
                <a:pos x="20" y="276"/>
              </a:cxn>
              <a:cxn ang="0">
                <a:pos x="36" y="301"/>
              </a:cxn>
              <a:cxn ang="0">
                <a:pos x="55" y="324"/>
              </a:cxn>
              <a:cxn ang="0">
                <a:pos x="78" y="343"/>
              </a:cxn>
              <a:cxn ang="0">
                <a:pos x="103" y="358"/>
              </a:cxn>
              <a:cxn ang="0">
                <a:pos x="131" y="369"/>
              </a:cxn>
              <a:cxn ang="0">
                <a:pos x="160" y="377"/>
              </a:cxn>
              <a:cxn ang="0">
                <a:pos x="189" y="379"/>
              </a:cxn>
              <a:cxn ang="0">
                <a:pos x="1137" y="379"/>
              </a:cxn>
            </a:cxnLst>
            <a:rect l="0" t="0" r="r" b="b"/>
            <a:pathLst>
              <a:path w="1327" h="379">
                <a:moveTo>
                  <a:pt x="1137" y="379"/>
                </a:moveTo>
                <a:lnTo>
                  <a:pt x="1167" y="377"/>
                </a:lnTo>
                <a:lnTo>
                  <a:pt x="1196" y="369"/>
                </a:lnTo>
                <a:lnTo>
                  <a:pt x="1223" y="358"/>
                </a:lnTo>
                <a:lnTo>
                  <a:pt x="1249" y="343"/>
                </a:lnTo>
                <a:lnTo>
                  <a:pt x="1271" y="324"/>
                </a:lnTo>
                <a:lnTo>
                  <a:pt x="1290" y="301"/>
                </a:lnTo>
                <a:lnTo>
                  <a:pt x="1307" y="276"/>
                </a:lnTo>
                <a:lnTo>
                  <a:pt x="1318" y="248"/>
                </a:lnTo>
                <a:lnTo>
                  <a:pt x="1325" y="219"/>
                </a:lnTo>
                <a:lnTo>
                  <a:pt x="1327" y="190"/>
                </a:lnTo>
                <a:lnTo>
                  <a:pt x="1325" y="159"/>
                </a:lnTo>
                <a:lnTo>
                  <a:pt x="1318" y="130"/>
                </a:lnTo>
                <a:lnTo>
                  <a:pt x="1307" y="103"/>
                </a:lnTo>
                <a:lnTo>
                  <a:pt x="1290" y="78"/>
                </a:lnTo>
                <a:lnTo>
                  <a:pt x="1271" y="55"/>
                </a:lnTo>
                <a:lnTo>
                  <a:pt x="1249" y="35"/>
                </a:lnTo>
                <a:lnTo>
                  <a:pt x="1223" y="20"/>
                </a:lnTo>
                <a:lnTo>
                  <a:pt x="1196" y="8"/>
                </a:lnTo>
                <a:lnTo>
                  <a:pt x="1167" y="2"/>
                </a:lnTo>
                <a:lnTo>
                  <a:pt x="1137" y="0"/>
                </a:lnTo>
                <a:lnTo>
                  <a:pt x="189" y="0"/>
                </a:lnTo>
                <a:lnTo>
                  <a:pt x="160" y="2"/>
                </a:lnTo>
                <a:lnTo>
                  <a:pt x="131" y="8"/>
                </a:lnTo>
                <a:lnTo>
                  <a:pt x="103" y="20"/>
                </a:lnTo>
                <a:lnTo>
                  <a:pt x="78" y="35"/>
                </a:lnTo>
                <a:lnTo>
                  <a:pt x="55" y="55"/>
                </a:lnTo>
                <a:lnTo>
                  <a:pt x="36" y="78"/>
                </a:lnTo>
                <a:lnTo>
                  <a:pt x="20" y="103"/>
                </a:lnTo>
                <a:lnTo>
                  <a:pt x="9" y="130"/>
                </a:lnTo>
                <a:lnTo>
                  <a:pt x="2" y="159"/>
                </a:lnTo>
                <a:lnTo>
                  <a:pt x="0" y="190"/>
                </a:lnTo>
                <a:lnTo>
                  <a:pt x="2" y="219"/>
                </a:lnTo>
                <a:lnTo>
                  <a:pt x="9" y="248"/>
                </a:lnTo>
                <a:lnTo>
                  <a:pt x="20" y="276"/>
                </a:lnTo>
                <a:lnTo>
                  <a:pt x="36" y="301"/>
                </a:lnTo>
                <a:lnTo>
                  <a:pt x="55" y="324"/>
                </a:lnTo>
                <a:lnTo>
                  <a:pt x="78" y="343"/>
                </a:lnTo>
                <a:lnTo>
                  <a:pt x="103" y="358"/>
                </a:lnTo>
                <a:lnTo>
                  <a:pt x="131" y="369"/>
                </a:lnTo>
                <a:lnTo>
                  <a:pt x="160" y="377"/>
                </a:lnTo>
                <a:lnTo>
                  <a:pt x="189" y="379"/>
                </a:lnTo>
                <a:lnTo>
                  <a:pt x="1137" y="379"/>
                </a:lnTo>
                <a:close/>
              </a:path>
            </a:pathLst>
          </a:custGeom>
          <a:solidFill>
            <a:srgbClr val="FFFF00"/>
          </a:solidFill>
          <a:ln w="17463">
            <a:solidFill>
              <a:srgbClr val="FFFF00"/>
            </a:solidFill>
            <a:prstDash val="solid"/>
            <a:round/>
            <a:headEnd/>
            <a:tailEnd/>
          </a:ln>
        </p:spPr>
        <p:txBody>
          <a:bodyPr/>
          <a:lstStyle/>
          <a:p>
            <a:endParaRPr lang="en-US"/>
          </a:p>
        </p:txBody>
      </p:sp>
      <p:sp>
        <p:nvSpPr>
          <p:cNvPr id="276555" name="Freeform 75"/>
          <p:cNvSpPr>
            <a:spLocks/>
          </p:cNvSpPr>
          <p:nvPr/>
        </p:nvSpPr>
        <p:spPr bwMode="auto">
          <a:xfrm>
            <a:off x="1978025" y="5681663"/>
            <a:ext cx="1690688" cy="177800"/>
          </a:xfrm>
          <a:custGeom>
            <a:avLst/>
            <a:gdLst/>
            <a:ahLst/>
            <a:cxnLst>
              <a:cxn ang="0">
                <a:pos x="6" y="103"/>
              </a:cxn>
              <a:cxn ang="0">
                <a:pos x="3" y="93"/>
              </a:cxn>
              <a:cxn ang="0">
                <a:pos x="1" y="86"/>
              </a:cxn>
              <a:cxn ang="0">
                <a:pos x="0" y="81"/>
              </a:cxn>
              <a:cxn ang="0">
                <a:pos x="0" y="77"/>
              </a:cxn>
              <a:cxn ang="0">
                <a:pos x="0" y="73"/>
              </a:cxn>
              <a:cxn ang="0">
                <a:pos x="1" y="70"/>
              </a:cxn>
              <a:cxn ang="0">
                <a:pos x="15" y="53"/>
              </a:cxn>
              <a:cxn ang="0">
                <a:pos x="35" y="39"/>
              </a:cxn>
              <a:cxn ang="0">
                <a:pos x="60" y="30"/>
              </a:cxn>
              <a:cxn ang="0">
                <a:pos x="88" y="22"/>
              </a:cxn>
              <a:cxn ang="0">
                <a:pos x="117" y="17"/>
              </a:cxn>
              <a:cxn ang="0">
                <a:pos x="146" y="15"/>
              </a:cxn>
              <a:cxn ang="0">
                <a:pos x="173" y="12"/>
              </a:cxn>
              <a:cxn ang="0">
                <a:pos x="198" y="10"/>
              </a:cxn>
              <a:cxn ang="0">
                <a:pos x="221" y="7"/>
              </a:cxn>
              <a:cxn ang="0">
                <a:pos x="242" y="5"/>
              </a:cxn>
              <a:cxn ang="0">
                <a:pos x="265" y="3"/>
              </a:cxn>
              <a:cxn ang="0">
                <a:pos x="288" y="2"/>
              </a:cxn>
              <a:cxn ang="0">
                <a:pos x="313" y="1"/>
              </a:cxn>
              <a:cxn ang="0">
                <a:pos x="338" y="0"/>
              </a:cxn>
              <a:cxn ang="0">
                <a:pos x="364" y="0"/>
              </a:cxn>
              <a:cxn ang="0">
                <a:pos x="400" y="0"/>
              </a:cxn>
              <a:cxn ang="0">
                <a:pos x="447" y="1"/>
              </a:cxn>
              <a:cxn ang="0">
                <a:pos x="491" y="2"/>
              </a:cxn>
              <a:cxn ang="0">
                <a:pos x="532" y="3"/>
              </a:cxn>
              <a:cxn ang="0">
                <a:pos x="552" y="5"/>
              </a:cxn>
              <a:cxn ang="0">
                <a:pos x="558" y="5"/>
              </a:cxn>
              <a:cxn ang="0">
                <a:pos x="563" y="5"/>
              </a:cxn>
              <a:cxn ang="0">
                <a:pos x="570" y="5"/>
              </a:cxn>
              <a:cxn ang="0">
                <a:pos x="576" y="6"/>
              </a:cxn>
              <a:cxn ang="0">
                <a:pos x="586" y="6"/>
              </a:cxn>
              <a:cxn ang="0">
                <a:pos x="601" y="6"/>
              </a:cxn>
              <a:cxn ang="0">
                <a:pos x="619" y="7"/>
              </a:cxn>
              <a:cxn ang="0">
                <a:pos x="637" y="8"/>
              </a:cxn>
              <a:cxn ang="0">
                <a:pos x="653" y="10"/>
              </a:cxn>
              <a:cxn ang="0">
                <a:pos x="678" y="11"/>
              </a:cxn>
              <a:cxn ang="0">
                <a:pos x="707" y="12"/>
              </a:cxn>
              <a:cxn ang="0">
                <a:pos x="733" y="15"/>
              </a:cxn>
              <a:cxn ang="0">
                <a:pos x="756" y="19"/>
              </a:cxn>
              <a:cxn ang="0">
                <a:pos x="778" y="24"/>
              </a:cxn>
              <a:cxn ang="0">
                <a:pos x="804" y="29"/>
              </a:cxn>
              <a:cxn ang="0">
                <a:pos x="817" y="32"/>
              </a:cxn>
              <a:cxn ang="0">
                <a:pos x="833" y="38"/>
              </a:cxn>
              <a:cxn ang="0">
                <a:pos x="847" y="43"/>
              </a:cxn>
              <a:cxn ang="0">
                <a:pos x="860" y="48"/>
              </a:cxn>
              <a:cxn ang="0">
                <a:pos x="874" y="53"/>
              </a:cxn>
              <a:cxn ang="0">
                <a:pos x="886" y="59"/>
              </a:cxn>
              <a:cxn ang="0">
                <a:pos x="896" y="65"/>
              </a:cxn>
              <a:cxn ang="0">
                <a:pos x="903" y="73"/>
              </a:cxn>
              <a:cxn ang="0">
                <a:pos x="908" y="82"/>
              </a:cxn>
              <a:cxn ang="0">
                <a:pos x="911" y="91"/>
              </a:cxn>
              <a:cxn ang="0">
                <a:pos x="908" y="101"/>
              </a:cxn>
              <a:cxn ang="0">
                <a:pos x="903" y="112"/>
              </a:cxn>
            </a:cxnLst>
            <a:rect l="0" t="0" r="r" b="b"/>
            <a:pathLst>
              <a:path w="911" h="112">
                <a:moveTo>
                  <a:pt x="8" y="110"/>
                </a:moveTo>
                <a:lnTo>
                  <a:pt x="6" y="103"/>
                </a:lnTo>
                <a:lnTo>
                  <a:pt x="5" y="98"/>
                </a:lnTo>
                <a:lnTo>
                  <a:pt x="3" y="93"/>
                </a:lnTo>
                <a:lnTo>
                  <a:pt x="1" y="89"/>
                </a:lnTo>
                <a:lnTo>
                  <a:pt x="1" y="86"/>
                </a:lnTo>
                <a:lnTo>
                  <a:pt x="0" y="83"/>
                </a:lnTo>
                <a:lnTo>
                  <a:pt x="0" y="81"/>
                </a:lnTo>
                <a:lnTo>
                  <a:pt x="0" y="78"/>
                </a:lnTo>
                <a:lnTo>
                  <a:pt x="0" y="77"/>
                </a:lnTo>
                <a:lnTo>
                  <a:pt x="0" y="74"/>
                </a:lnTo>
                <a:lnTo>
                  <a:pt x="0" y="73"/>
                </a:lnTo>
                <a:lnTo>
                  <a:pt x="1" y="72"/>
                </a:lnTo>
                <a:lnTo>
                  <a:pt x="1" y="70"/>
                </a:lnTo>
                <a:lnTo>
                  <a:pt x="7" y="62"/>
                </a:lnTo>
                <a:lnTo>
                  <a:pt x="15" y="53"/>
                </a:lnTo>
                <a:lnTo>
                  <a:pt x="24" y="45"/>
                </a:lnTo>
                <a:lnTo>
                  <a:pt x="35" y="39"/>
                </a:lnTo>
                <a:lnTo>
                  <a:pt x="46" y="34"/>
                </a:lnTo>
                <a:lnTo>
                  <a:pt x="60" y="30"/>
                </a:lnTo>
                <a:lnTo>
                  <a:pt x="74" y="26"/>
                </a:lnTo>
                <a:lnTo>
                  <a:pt x="88" y="22"/>
                </a:lnTo>
                <a:lnTo>
                  <a:pt x="103" y="20"/>
                </a:lnTo>
                <a:lnTo>
                  <a:pt x="117" y="17"/>
                </a:lnTo>
                <a:lnTo>
                  <a:pt x="132" y="16"/>
                </a:lnTo>
                <a:lnTo>
                  <a:pt x="146" y="15"/>
                </a:lnTo>
                <a:lnTo>
                  <a:pt x="160" y="13"/>
                </a:lnTo>
                <a:lnTo>
                  <a:pt x="173" y="12"/>
                </a:lnTo>
                <a:lnTo>
                  <a:pt x="185" y="11"/>
                </a:lnTo>
                <a:lnTo>
                  <a:pt x="198" y="10"/>
                </a:lnTo>
                <a:lnTo>
                  <a:pt x="209" y="8"/>
                </a:lnTo>
                <a:lnTo>
                  <a:pt x="221" y="7"/>
                </a:lnTo>
                <a:lnTo>
                  <a:pt x="231" y="6"/>
                </a:lnTo>
                <a:lnTo>
                  <a:pt x="242" y="5"/>
                </a:lnTo>
                <a:lnTo>
                  <a:pt x="254" y="3"/>
                </a:lnTo>
                <a:lnTo>
                  <a:pt x="265" y="3"/>
                </a:lnTo>
                <a:lnTo>
                  <a:pt x="276" y="2"/>
                </a:lnTo>
                <a:lnTo>
                  <a:pt x="288" y="2"/>
                </a:lnTo>
                <a:lnTo>
                  <a:pt x="300" y="1"/>
                </a:lnTo>
                <a:lnTo>
                  <a:pt x="313" y="1"/>
                </a:lnTo>
                <a:lnTo>
                  <a:pt x="326" y="1"/>
                </a:lnTo>
                <a:lnTo>
                  <a:pt x="338" y="0"/>
                </a:lnTo>
                <a:lnTo>
                  <a:pt x="351" y="0"/>
                </a:lnTo>
                <a:lnTo>
                  <a:pt x="364" y="0"/>
                </a:lnTo>
                <a:lnTo>
                  <a:pt x="376" y="0"/>
                </a:lnTo>
                <a:lnTo>
                  <a:pt x="400" y="0"/>
                </a:lnTo>
                <a:lnTo>
                  <a:pt x="424" y="1"/>
                </a:lnTo>
                <a:lnTo>
                  <a:pt x="447" y="1"/>
                </a:lnTo>
                <a:lnTo>
                  <a:pt x="470" y="2"/>
                </a:lnTo>
                <a:lnTo>
                  <a:pt x="491" y="2"/>
                </a:lnTo>
                <a:lnTo>
                  <a:pt x="512" y="3"/>
                </a:lnTo>
                <a:lnTo>
                  <a:pt x="532" y="3"/>
                </a:lnTo>
                <a:lnTo>
                  <a:pt x="549" y="5"/>
                </a:lnTo>
                <a:lnTo>
                  <a:pt x="552" y="5"/>
                </a:lnTo>
                <a:lnTo>
                  <a:pt x="556" y="5"/>
                </a:lnTo>
                <a:lnTo>
                  <a:pt x="558" y="5"/>
                </a:lnTo>
                <a:lnTo>
                  <a:pt x="561" y="5"/>
                </a:lnTo>
                <a:lnTo>
                  <a:pt x="563" y="5"/>
                </a:lnTo>
                <a:lnTo>
                  <a:pt x="567" y="5"/>
                </a:lnTo>
                <a:lnTo>
                  <a:pt x="570" y="5"/>
                </a:lnTo>
                <a:lnTo>
                  <a:pt x="572" y="5"/>
                </a:lnTo>
                <a:lnTo>
                  <a:pt x="576" y="6"/>
                </a:lnTo>
                <a:lnTo>
                  <a:pt x="580" y="6"/>
                </a:lnTo>
                <a:lnTo>
                  <a:pt x="586" y="6"/>
                </a:lnTo>
                <a:lnTo>
                  <a:pt x="594" y="6"/>
                </a:lnTo>
                <a:lnTo>
                  <a:pt x="601" y="6"/>
                </a:lnTo>
                <a:lnTo>
                  <a:pt x="610" y="7"/>
                </a:lnTo>
                <a:lnTo>
                  <a:pt x="619" y="7"/>
                </a:lnTo>
                <a:lnTo>
                  <a:pt x="628" y="8"/>
                </a:lnTo>
                <a:lnTo>
                  <a:pt x="637" y="8"/>
                </a:lnTo>
                <a:lnTo>
                  <a:pt x="644" y="8"/>
                </a:lnTo>
                <a:lnTo>
                  <a:pt x="653" y="10"/>
                </a:lnTo>
                <a:lnTo>
                  <a:pt x="661" y="10"/>
                </a:lnTo>
                <a:lnTo>
                  <a:pt x="678" y="11"/>
                </a:lnTo>
                <a:lnTo>
                  <a:pt x="694" y="12"/>
                </a:lnTo>
                <a:lnTo>
                  <a:pt x="707" y="12"/>
                </a:lnTo>
                <a:lnTo>
                  <a:pt x="720" y="13"/>
                </a:lnTo>
                <a:lnTo>
                  <a:pt x="733" y="15"/>
                </a:lnTo>
                <a:lnTo>
                  <a:pt x="744" y="17"/>
                </a:lnTo>
                <a:lnTo>
                  <a:pt x="756" y="19"/>
                </a:lnTo>
                <a:lnTo>
                  <a:pt x="767" y="21"/>
                </a:lnTo>
                <a:lnTo>
                  <a:pt x="778" y="24"/>
                </a:lnTo>
                <a:lnTo>
                  <a:pt x="791" y="26"/>
                </a:lnTo>
                <a:lnTo>
                  <a:pt x="804" y="29"/>
                </a:lnTo>
                <a:lnTo>
                  <a:pt x="811" y="31"/>
                </a:lnTo>
                <a:lnTo>
                  <a:pt x="817" y="32"/>
                </a:lnTo>
                <a:lnTo>
                  <a:pt x="825" y="35"/>
                </a:lnTo>
                <a:lnTo>
                  <a:pt x="833" y="38"/>
                </a:lnTo>
                <a:lnTo>
                  <a:pt x="839" y="40"/>
                </a:lnTo>
                <a:lnTo>
                  <a:pt x="847" y="43"/>
                </a:lnTo>
                <a:lnTo>
                  <a:pt x="854" y="45"/>
                </a:lnTo>
                <a:lnTo>
                  <a:pt x="860" y="48"/>
                </a:lnTo>
                <a:lnTo>
                  <a:pt x="867" y="50"/>
                </a:lnTo>
                <a:lnTo>
                  <a:pt x="874" y="53"/>
                </a:lnTo>
                <a:lnTo>
                  <a:pt x="879" y="57"/>
                </a:lnTo>
                <a:lnTo>
                  <a:pt x="886" y="59"/>
                </a:lnTo>
                <a:lnTo>
                  <a:pt x="891" y="63"/>
                </a:lnTo>
                <a:lnTo>
                  <a:pt x="896" y="65"/>
                </a:lnTo>
                <a:lnTo>
                  <a:pt x="900" y="69"/>
                </a:lnTo>
                <a:lnTo>
                  <a:pt x="903" y="73"/>
                </a:lnTo>
                <a:lnTo>
                  <a:pt x="906" y="77"/>
                </a:lnTo>
                <a:lnTo>
                  <a:pt x="908" y="82"/>
                </a:lnTo>
                <a:lnTo>
                  <a:pt x="910" y="86"/>
                </a:lnTo>
                <a:lnTo>
                  <a:pt x="911" y="91"/>
                </a:lnTo>
                <a:lnTo>
                  <a:pt x="910" y="96"/>
                </a:lnTo>
                <a:lnTo>
                  <a:pt x="908" y="101"/>
                </a:lnTo>
                <a:lnTo>
                  <a:pt x="907" y="107"/>
                </a:lnTo>
                <a:lnTo>
                  <a:pt x="903" y="112"/>
                </a:lnTo>
              </a:path>
            </a:pathLst>
          </a:custGeom>
          <a:noFill/>
          <a:ln w="6350">
            <a:solidFill>
              <a:srgbClr val="000000"/>
            </a:solidFill>
            <a:prstDash val="solid"/>
            <a:round/>
            <a:headEnd/>
            <a:tailEnd/>
          </a:ln>
        </p:spPr>
        <p:txBody>
          <a:bodyPr/>
          <a:lstStyle/>
          <a:p>
            <a:endParaRPr lang="en-US"/>
          </a:p>
        </p:txBody>
      </p:sp>
      <p:sp>
        <p:nvSpPr>
          <p:cNvPr id="276556" name="Line 76"/>
          <p:cNvSpPr>
            <a:spLocks noChangeShapeType="1"/>
          </p:cNvSpPr>
          <p:nvPr/>
        </p:nvSpPr>
        <p:spPr bwMode="auto">
          <a:xfrm>
            <a:off x="2292350" y="5961063"/>
            <a:ext cx="1055688" cy="1587"/>
          </a:xfrm>
          <a:prstGeom prst="line">
            <a:avLst/>
          </a:prstGeom>
          <a:noFill/>
          <a:ln w="17463">
            <a:solidFill>
              <a:srgbClr val="00FF00"/>
            </a:solidFill>
            <a:round/>
            <a:headEnd/>
            <a:tailEnd/>
          </a:ln>
        </p:spPr>
        <p:txBody>
          <a:bodyPr/>
          <a:lstStyle/>
          <a:p>
            <a:endParaRPr lang="en-US"/>
          </a:p>
        </p:txBody>
      </p:sp>
      <p:sp>
        <p:nvSpPr>
          <p:cNvPr id="276557" name="Freeform 77"/>
          <p:cNvSpPr>
            <a:spLocks/>
          </p:cNvSpPr>
          <p:nvPr/>
        </p:nvSpPr>
        <p:spPr bwMode="auto">
          <a:xfrm>
            <a:off x="2239963" y="5768975"/>
            <a:ext cx="1162050" cy="87313"/>
          </a:xfrm>
          <a:custGeom>
            <a:avLst/>
            <a:gdLst/>
            <a:ahLst/>
            <a:cxnLst>
              <a:cxn ang="0">
                <a:pos x="0" y="55"/>
              </a:cxn>
              <a:cxn ang="0">
                <a:pos x="43" y="37"/>
              </a:cxn>
              <a:cxn ang="0">
                <a:pos x="87" y="23"/>
              </a:cxn>
              <a:cxn ang="0">
                <a:pos x="134" y="13"/>
              </a:cxn>
              <a:cxn ang="0">
                <a:pos x="183" y="5"/>
              </a:cxn>
              <a:cxn ang="0">
                <a:pos x="233" y="2"/>
              </a:cxn>
              <a:cxn ang="0">
                <a:pos x="283" y="0"/>
              </a:cxn>
              <a:cxn ang="0">
                <a:pos x="334" y="3"/>
              </a:cxn>
              <a:cxn ang="0">
                <a:pos x="384" y="7"/>
              </a:cxn>
              <a:cxn ang="0">
                <a:pos x="435" y="12"/>
              </a:cxn>
              <a:cxn ang="0">
                <a:pos x="484" y="21"/>
              </a:cxn>
              <a:cxn ang="0">
                <a:pos x="534" y="29"/>
              </a:cxn>
              <a:cxn ang="0">
                <a:pos x="580" y="41"/>
              </a:cxn>
              <a:cxn ang="0">
                <a:pos x="626" y="52"/>
              </a:cxn>
            </a:cxnLst>
            <a:rect l="0" t="0" r="r" b="b"/>
            <a:pathLst>
              <a:path w="626" h="55">
                <a:moveTo>
                  <a:pt x="0" y="55"/>
                </a:moveTo>
                <a:lnTo>
                  <a:pt x="43" y="37"/>
                </a:lnTo>
                <a:lnTo>
                  <a:pt x="87" y="23"/>
                </a:lnTo>
                <a:lnTo>
                  <a:pt x="134" y="13"/>
                </a:lnTo>
                <a:lnTo>
                  <a:pt x="183" y="5"/>
                </a:lnTo>
                <a:lnTo>
                  <a:pt x="233" y="2"/>
                </a:lnTo>
                <a:lnTo>
                  <a:pt x="283" y="0"/>
                </a:lnTo>
                <a:lnTo>
                  <a:pt x="334" y="3"/>
                </a:lnTo>
                <a:lnTo>
                  <a:pt x="384" y="7"/>
                </a:lnTo>
                <a:lnTo>
                  <a:pt x="435" y="12"/>
                </a:lnTo>
                <a:lnTo>
                  <a:pt x="484" y="21"/>
                </a:lnTo>
                <a:lnTo>
                  <a:pt x="534" y="29"/>
                </a:lnTo>
                <a:lnTo>
                  <a:pt x="580" y="41"/>
                </a:lnTo>
                <a:lnTo>
                  <a:pt x="626" y="52"/>
                </a:lnTo>
              </a:path>
            </a:pathLst>
          </a:custGeom>
          <a:noFill/>
          <a:ln w="17463">
            <a:solidFill>
              <a:srgbClr val="00FF00"/>
            </a:solidFill>
            <a:prstDash val="solid"/>
            <a:round/>
            <a:headEnd/>
            <a:tailEnd/>
          </a:ln>
        </p:spPr>
        <p:txBody>
          <a:bodyPr/>
          <a:lstStyle/>
          <a:p>
            <a:endParaRPr lang="en-US"/>
          </a:p>
        </p:txBody>
      </p:sp>
      <p:sp>
        <p:nvSpPr>
          <p:cNvPr id="276558" name="Freeform 78"/>
          <p:cNvSpPr>
            <a:spLocks/>
          </p:cNvSpPr>
          <p:nvPr/>
        </p:nvSpPr>
        <p:spPr bwMode="auto">
          <a:xfrm>
            <a:off x="2238375" y="6064250"/>
            <a:ext cx="1163638" cy="82550"/>
          </a:xfrm>
          <a:custGeom>
            <a:avLst/>
            <a:gdLst/>
            <a:ahLst/>
            <a:cxnLst>
              <a:cxn ang="0">
                <a:pos x="0" y="0"/>
              </a:cxn>
              <a:cxn ang="0">
                <a:pos x="44" y="12"/>
              </a:cxn>
              <a:cxn ang="0">
                <a:pos x="88" y="23"/>
              </a:cxn>
              <a:cxn ang="0">
                <a:pos x="134" y="32"/>
              </a:cxn>
              <a:cxn ang="0">
                <a:pos x="178" y="40"/>
              </a:cxn>
              <a:cxn ang="0">
                <a:pos x="222" y="46"/>
              </a:cxn>
              <a:cxn ang="0">
                <a:pos x="268" y="50"/>
              </a:cxn>
              <a:cxn ang="0">
                <a:pos x="312" y="52"/>
              </a:cxn>
              <a:cxn ang="0">
                <a:pos x="358" y="52"/>
              </a:cxn>
              <a:cxn ang="0">
                <a:pos x="404" y="51"/>
              </a:cxn>
              <a:cxn ang="0">
                <a:pos x="451" y="47"/>
              </a:cxn>
              <a:cxn ang="0">
                <a:pos x="464" y="46"/>
              </a:cxn>
              <a:cxn ang="0">
                <a:pos x="478" y="45"/>
              </a:cxn>
              <a:cxn ang="0">
                <a:pos x="490" y="42"/>
              </a:cxn>
              <a:cxn ang="0">
                <a:pos x="504" y="40"/>
              </a:cxn>
              <a:cxn ang="0">
                <a:pos x="517" y="37"/>
              </a:cxn>
              <a:cxn ang="0">
                <a:pos x="530" y="35"/>
              </a:cxn>
              <a:cxn ang="0">
                <a:pos x="542" y="32"/>
              </a:cxn>
              <a:cxn ang="0">
                <a:pos x="555" y="29"/>
              </a:cxn>
              <a:cxn ang="0">
                <a:pos x="566" y="26"/>
              </a:cxn>
              <a:cxn ang="0">
                <a:pos x="578" y="22"/>
              </a:cxn>
              <a:cxn ang="0">
                <a:pos x="589" y="18"/>
              </a:cxn>
              <a:cxn ang="0">
                <a:pos x="599" y="14"/>
              </a:cxn>
              <a:cxn ang="0">
                <a:pos x="609" y="9"/>
              </a:cxn>
              <a:cxn ang="0">
                <a:pos x="618" y="5"/>
              </a:cxn>
              <a:cxn ang="0">
                <a:pos x="627" y="0"/>
              </a:cxn>
            </a:cxnLst>
            <a:rect l="0" t="0" r="r" b="b"/>
            <a:pathLst>
              <a:path w="627" h="52">
                <a:moveTo>
                  <a:pt x="0" y="0"/>
                </a:moveTo>
                <a:lnTo>
                  <a:pt x="44" y="12"/>
                </a:lnTo>
                <a:lnTo>
                  <a:pt x="88" y="23"/>
                </a:lnTo>
                <a:lnTo>
                  <a:pt x="134" y="32"/>
                </a:lnTo>
                <a:lnTo>
                  <a:pt x="178" y="40"/>
                </a:lnTo>
                <a:lnTo>
                  <a:pt x="222" y="46"/>
                </a:lnTo>
                <a:lnTo>
                  <a:pt x="268" y="50"/>
                </a:lnTo>
                <a:lnTo>
                  <a:pt x="312" y="52"/>
                </a:lnTo>
                <a:lnTo>
                  <a:pt x="358" y="52"/>
                </a:lnTo>
                <a:lnTo>
                  <a:pt x="404" y="51"/>
                </a:lnTo>
                <a:lnTo>
                  <a:pt x="451" y="47"/>
                </a:lnTo>
                <a:lnTo>
                  <a:pt x="464" y="46"/>
                </a:lnTo>
                <a:lnTo>
                  <a:pt x="478" y="45"/>
                </a:lnTo>
                <a:lnTo>
                  <a:pt x="490" y="42"/>
                </a:lnTo>
                <a:lnTo>
                  <a:pt x="504" y="40"/>
                </a:lnTo>
                <a:lnTo>
                  <a:pt x="517" y="37"/>
                </a:lnTo>
                <a:lnTo>
                  <a:pt x="530" y="35"/>
                </a:lnTo>
                <a:lnTo>
                  <a:pt x="542" y="32"/>
                </a:lnTo>
                <a:lnTo>
                  <a:pt x="555" y="29"/>
                </a:lnTo>
                <a:lnTo>
                  <a:pt x="566" y="26"/>
                </a:lnTo>
                <a:lnTo>
                  <a:pt x="578" y="22"/>
                </a:lnTo>
                <a:lnTo>
                  <a:pt x="589" y="18"/>
                </a:lnTo>
                <a:lnTo>
                  <a:pt x="599" y="14"/>
                </a:lnTo>
                <a:lnTo>
                  <a:pt x="609" y="9"/>
                </a:lnTo>
                <a:lnTo>
                  <a:pt x="618" y="5"/>
                </a:lnTo>
                <a:lnTo>
                  <a:pt x="627" y="0"/>
                </a:lnTo>
              </a:path>
            </a:pathLst>
          </a:custGeom>
          <a:noFill/>
          <a:ln w="17463">
            <a:solidFill>
              <a:srgbClr val="00FF00"/>
            </a:solidFill>
            <a:prstDash val="solid"/>
            <a:round/>
            <a:headEnd/>
            <a:tailEnd/>
          </a:ln>
        </p:spPr>
        <p:txBody>
          <a:bodyPr/>
          <a:lstStyle/>
          <a:p>
            <a:endParaRPr lang="en-US"/>
          </a:p>
        </p:txBody>
      </p:sp>
      <p:sp>
        <p:nvSpPr>
          <p:cNvPr id="276559" name="Freeform 79"/>
          <p:cNvSpPr>
            <a:spLocks/>
          </p:cNvSpPr>
          <p:nvPr/>
        </p:nvSpPr>
        <p:spPr bwMode="auto">
          <a:xfrm>
            <a:off x="2114550" y="6110288"/>
            <a:ext cx="1409700" cy="101600"/>
          </a:xfrm>
          <a:custGeom>
            <a:avLst/>
            <a:gdLst/>
            <a:ahLst/>
            <a:cxnLst>
              <a:cxn ang="0">
                <a:pos x="0" y="0"/>
              </a:cxn>
              <a:cxn ang="0">
                <a:pos x="34" y="13"/>
              </a:cxn>
              <a:cxn ang="0">
                <a:pos x="70" y="23"/>
              </a:cxn>
              <a:cxn ang="0">
                <a:pos x="105" y="33"/>
              </a:cxn>
              <a:cxn ang="0">
                <a:pos x="143" y="41"/>
              </a:cxn>
              <a:cxn ang="0">
                <a:pos x="180" y="49"/>
              </a:cxn>
              <a:cxn ang="0">
                <a:pos x="219" y="54"/>
              </a:cxn>
              <a:cxn ang="0">
                <a:pos x="257" y="57"/>
              </a:cxn>
              <a:cxn ang="0">
                <a:pos x="296" y="61"/>
              </a:cxn>
              <a:cxn ang="0">
                <a:pos x="335" y="62"/>
              </a:cxn>
              <a:cxn ang="0">
                <a:pos x="373" y="64"/>
              </a:cxn>
              <a:cxn ang="0">
                <a:pos x="412" y="62"/>
              </a:cxn>
              <a:cxn ang="0">
                <a:pos x="450" y="61"/>
              </a:cxn>
              <a:cxn ang="0">
                <a:pos x="487" y="59"/>
              </a:cxn>
              <a:cxn ang="0">
                <a:pos x="510" y="56"/>
              </a:cxn>
              <a:cxn ang="0">
                <a:pos x="531" y="54"/>
              </a:cxn>
              <a:cxn ang="0">
                <a:pos x="553" y="50"/>
              </a:cxn>
              <a:cxn ang="0">
                <a:pos x="574" y="47"/>
              </a:cxn>
              <a:cxn ang="0">
                <a:pos x="596" y="43"/>
              </a:cxn>
              <a:cxn ang="0">
                <a:pos x="617" y="40"/>
              </a:cxn>
              <a:cxn ang="0">
                <a:pos x="637" y="35"/>
              </a:cxn>
              <a:cxn ang="0">
                <a:pos x="657" y="30"/>
              </a:cxn>
              <a:cxn ang="0">
                <a:pos x="678" y="24"/>
              </a:cxn>
              <a:cxn ang="0">
                <a:pos x="699" y="19"/>
              </a:cxn>
              <a:cxn ang="0">
                <a:pos x="718" y="13"/>
              </a:cxn>
              <a:cxn ang="0">
                <a:pos x="738" y="7"/>
              </a:cxn>
              <a:cxn ang="0">
                <a:pos x="759" y="0"/>
              </a:cxn>
            </a:cxnLst>
            <a:rect l="0" t="0" r="r" b="b"/>
            <a:pathLst>
              <a:path w="759" h="64">
                <a:moveTo>
                  <a:pt x="0" y="0"/>
                </a:moveTo>
                <a:lnTo>
                  <a:pt x="34" y="13"/>
                </a:lnTo>
                <a:lnTo>
                  <a:pt x="70" y="23"/>
                </a:lnTo>
                <a:lnTo>
                  <a:pt x="105" y="33"/>
                </a:lnTo>
                <a:lnTo>
                  <a:pt x="143" y="41"/>
                </a:lnTo>
                <a:lnTo>
                  <a:pt x="180" y="49"/>
                </a:lnTo>
                <a:lnTo>
                  <a:pt x="219" y="54"/>
                </a:lnTo>
                <a:lnTo>
                  <a:pt x="257" y="57"/>
                </a:lnTo>
                <a:lnTo>
                  <a:pt x="296" y="61"/>
                </a:lnTo>
                <a:lnTo>
                  <a:pt x="335" y="62"/>
                </a:lnTo>
                <a:lnTo>
                  <a:pt x="373" y="64"/>
                </a:lnTo>
                <a:lnTo>
                  <a:pt x="412" y="62"/>
                </a:lnTo>
                <a:lnTo>
                  <a:pt x="450" y="61"/>
                </a:lnTo>
                <a:lnTo>
                  <a:pt x="487" y="59"/>
                </a:lnTo>
                <a:lnTo>
                  <a:pt x="510" y="56"/>
                </a:lnTo>
                <a:lnTo>
                  <a:pt x="531" y="54"/>
                </a:lnTo>
                <a:lnTo>
                  <a:pt x="553" y="50"/>
                </a:lnTo>
                <a:lnTo>
                  <a:pt x="574" y="47"/>
                </a:lnTo>
                <a:lnTo>
                  <a:pt x="596" y="43"/>
                </a:lnTo>
                <a:lnTo>
                  <a:pt x="617" y="40"/>
                </a:lnTo>
                <a:lnTo>
                  <a:pt x="637" y="35"/>
                </a:lnTo>
                <a:lnTo>
                  <a:pt x="657" y="30"/>
                </a:lnTo>
                <a:lnTo>
                  <a:pt x="678" y="24"/>
                </a:lnTo>
                <a:lnTo>
                  <a:pt x="699" y="19"/>
                </a:lnTo>
                <a:lnTo>
                  <a:pt x="718" y="13"/>
                </a:lnTo>
                <a:lnTo>
                  <a:pt x="738" y="7"/>
                </a:lnTo>
                <a:lnTo>
                  <a:pt x="759" y="0"/>
                </a:lnTo>
              </a:path>
            </a:pathLst>
          </a:custGeom>
          <a:noFill/>
          <a:ln w="17463">
            <a:solidFill>
              <a:srgbClr val="00FF00"/>
            </a:solidFill>
            <a:prstDash val="solid"/>
            <a:round/>
            <a:headEnd/>
            <a:tailEnd/>
          </a:ln>
        </p:spPr>
        <p:txBody>
          <a:bodyPr/>
          <a:lstStyle/>
          <a:p>
            <a:endParaRPr lang="en-US"/>
          </a:p>
        </p:txBody>
      </p:sp>
      <p:sp>
        <p:nvSpPr>
          <p:cNvPr id="276560" name="Freeform 80"/>
          <p:cNvSpPr>
            <a:spLocks/>
          </p:cNvSpPr>
          <p:nvPr/>
        </p:nvSpPr>
        <p:spPr bwMode="auto">
          <a:xfrm>
            <a:off x="2114550" y="5708650"/>
            <a:ext cx="1409700" cy="101600"/>
          </a:xfrm>
          <a:custGeom>
            <a:avLst/>
            <a:gdLst/>
            <a:ahLst/>
            <a:cxnLst>
              <a:cxn ang="0">
                <a:pos x="0" y="62"/>
              </a:cxn>
              <a:cxn ang="0">
                <a:pos x="3" y="61"/>
              </a:cxn>
              <a:cxn ang="0">
                <a:pos x="4" y="59"/>
              </a:cxn>
              <a:cxn ang="0">
                <a:pos x="6" y="57"/>
              </a:cxn>
              <a:cxn ang="0">
                <a:pos x="8" y="55"/>
              </a:cxn>
              <a:cxn ang="0">
                <a:pos x="10" y="53"/>
              </a:cxn>
              <a:cxn ang="0">
                <a:pos x="18" y="48"/>
              </a:cxn>
              <a:cxn ang="0">
                <a:pos x="27" y="45"/>
              </a:cxn>
              <a:cxn ang="0">
                <a:pos x="34" y="41"/>
              </a:cxn>
              <a:cxn ang="0">
                <a:pos x="43" y="38"/>
              </a:cxn>
              <a:cxn ang="0">
                <a:pos x="51" y="37"/>
              </a:cxn>
              <a:cxn ang="0">
                <a:pos x="67" y="33"/>
              </a:cxn>
              <a:cxn ang="0">
                <a:pos x="87" y="28"/>
              </a:cxn>
              <a:cxn ang="0">
                <a:pos x="105" y="23"/>
              </a:cxn>
              <a:cxn ang="0">
                <a:pos x="121" y="19"/>
              </a:cxn>
              <a:cxn ang="0">
                <a:pos x="137" y="17"/>
              </a:cxn>
              <a:cxn ang="0">
                <a:pos x="151" y="13"/>
              </a:cxn>
              <a:cxn ang="0">
                <a:pos x="163" y="10"/>
              </a:cxn>
              <a:cxn ang="0">
                <a:pos x="177" y="9"/>
              </a:cxn>
              <a:cxn ang="0">
                <a:pos x="192" y="7"/>
              </a:cxn>
              <a:cxn ang="0">
                <a:pos x="207" y="5"/>
              </a:cxn>
              <a:cxn ang="0">
                <a:pos x="231" y="4"/>
              </a:cxn>
              <a:cxn ang="0">
                <a:pos x="258" y="2"/>
              </a:cxn>
              <a:cxn ang="0">
                <a:pos x="287" y="2"/>
              </a:cxn>
              <a:cxn ang="0">
                <a:pos x="317" y="0"/>
              </a:cxn>
              <a:cxn ang="0">
                <a:pos x="349" y="0"/>
              </a:cxn>
              <a:cxn ang="0">
                <a:pos x="381" y="2"/>
              </a:cxn>
              <a:cxn ang="0">
                <a:pos x="411" y="2"/>
              </a:cxn>
              <a:cxn ang="0">
                <a:pos x="443" y="3"/>
              </a:cxn>
              <a:cxn ang="0">
                <a:pos x="470" y="5"/>
              </a:cxn>
              <a:cxn ang="0">
                <a:pos x="505" y="8"/>
              </a:cxn>
              <a:cxn ang="0">
                <a:pos x="540" y="12"/>
              </a:cxn>
              <a:cxn ang="0">
                <a:pos x="572" y="17"/>
              </a:cxn>
              <a:cxn ang="0">
                <a:pos x="599" y="23"/>
              </a:cxn>
              <a:cxn ang="0">
                <a:pos x="626" y="29"/>
              </a:cxn>
              <a:cxn ang="0">
                <a:pos x="651" y="36"/>
              </a:cxn>
              <a:cxn ang="0">
                <a:pos x="675" y="42"/>
              </a:cxn>
              <a:cxn ang="0">
                <a:pos x="700" y="50"/>
              </a:cxn>
              <a:cxn ang="0">
                <a:pos x="728" y="56"/>
              </a:cxn>
              <a:cxn ang="0">
                <a:pos x="759" y="64"/>
              </a:cxn>
            </a:cxnLst>
            <a:rect l="0" t="0" r="r" b="b"/>
            <a:pathLst>
              <a:path w="759" h="64">
                <a:moveTo>
                  <a:pt x="0" y="64"/>
                </a:moveTo>
                <a:lnTo>
                  <a:pt x="0" y="62"/>
                </a:lnTo>
                <a:lnTo>
                  <a:pt x="1" y="61"/>
                </a:lnTo>
                <a:lnTo>
                  <a:pt x="3" y="61"/>
                </a:lnTo>
                <a:lnTo>
                  <a:pt x="3" y="60"/>
                </a:lnTo>
                <a:lnTo>
                  <a:pt x="4" y="59"/>
                </a:lnTo>
                <a:lnTo>
                  <a:pt x="5" y="59"/>
                </a:lnTo>
                <a:lnTo>
                  <a:pt x="6" y="57"/>
                </a:lnTo>
                <a:lnTo>
                  <a:pt x="6" y="56"/>
                </a:lnTo>
                <a:lnTo>
                  <a:pt x="8" y="55"/>
                </a:lnTo>
                <a:lnTo>
                  <a:pt x="9" y="55"/>
                </a:lnTo>
                <a:lnTo>
                  <a:pt x="10" y="53"/>
                </a:lnTo>
                <a:lnTo>
                  <a:pt x="14" y="51"/>
                </a:lnTo>
                <a:lnTo>
                  <a:pt x="18" y="48"/>
                </a:lnTo>
                <a:lnTo>
                  <a:pt x="23" y="46"/>
                </a:lnTo>
                <a:lnTo>
                  <a:pt x="27" y="45"/>
                </a:lnTo>
                <a:lnTo>
                  <a:pt x="30" y="42"/>
                </a:lnTo>
                <a:lnTo>
                  <a:pt x="34" y="41"/>
                </a:lnTo>
                <a:lnTo>
                  <a:pt x="39" y="40"/>
                </a:lnTo>
                <a:lnTo>
                  <a:pt x="43" y="38"/>
                </a:lnTo>
                <a:lnTo>
                  <a:pt x="47" y="37"/>
                </a:lnTo>
                <a:lnTo>
                  <a:pt x="51" y="37"/>
                </a:lnTo>
                <a:lnTo>
                  <a:pt x="56" y="36"/>
                </a:lnTo>
                <a:lnTo>
                  <a:pt x="67" y="33"/>
                </a:lnTo>
                <a:lnTo>
                  <a:pt x="77" y="31"/>
                </a:lnTo>
                <a:lnTo>
                  <a:pt x="87" y="28"/>
                </a:lnTo>
                <a:lnTo>
                  <a:pt x="97" y="26"/>
                </a:lnTo>
                <a:lnTo>
                  <a:pt x="105" y="23"/>
                </a:lnTo>
                <a:lnTo>
                  <a:pt x="114" y="22"/>
                </a:lnTo>
                <a:lnTo>
                  <a:pt x="121" y="19"/>
                </a:lnTo>
                <a:lnTo>
                  <a:pt x="129" y="18"/>
                </a:lnTo>
                <a:lnTo>
                  <a:pt x="137" y="17"/>
                </a:lnTo>
                <a:lnTo>
                  <a:pt x="143" y="14"/>
                </a:lnTo>
                <a:lnTo>
                  <a:pt x="151" y="13"/>
                </a:lnTo>
                <a:lnTo>
                  <a:pt x="157" y="12"/>
                </a:lnTo>
                <a:lnTo>
                  <a:pt x="163" y="10"/>
                </a:lnTo>
                <a:lnTo>
                  <a:pt x="171" y="9"/>
                </a:lnTo>
                <a:lnTo>
                  <a:pt x="177" y="9"/>
                </a:lnTo>
                <a:lnTo>
                  <a:pt x="185" y="8"/>
                </a:lnTo>
                <a:lnTo>
                  <a:pt x="192" y="7"/>
                </a:lnTo>
                <a:lnTo>
                  <a:pt x="200" y="5"/>
                </a:lnTo>
                <a:lnTo>
                  <a:pt x="207" y="5"/>
                </a:lnTo>
                <a:lnTo>
                  <a:pt x="219" y="4"/>
                </a:lnTo>
                <a:lnTo>
                  <a:pt x="231" y="4"/>
                </a:lnTo>
                <a:lnTo>
                  <a:pt x="244" y="3"/>
                </a:lnTo>
                <a:lnTo>
                  <a:pt x="258" y="2"/>
                </a:lnTo>
                <a:lnTo>
                  <a:pt x="272" y="2"/>
                </a:lnTo>
                <a:lnTo>
                  <a:pt x="287" y="2"/>
                </a:lnTo>
                <a:lnTo>
                  <a:pt x="302" y="2"/>
                </a:lnTo>
                <a:lnTo>
                  <a:pt x="317" y="0"/>
                </a:lnTo>
                <a:lnTo>
                  <a:pt x="333" y="0"/>
                </a:lnTo>
                <a:lnTo>
                  <a:pt x="349" y="0"/>
                </a:lnTo>
                <a:lnTo>
                  <a:pt x="364" y="0"/>
                </a:lnTo>
                <a:lnTo>
                  <a:pt x="381" y="2"/>
                </a:lnTo>
                <a:lnTo>
                  <a:pt x="396" y="2"/>
                </a:lnTo>
                <a:lnTo>
                  <a:pt x="411" y="2"/>
                </a:lnTo>
                <a:lnTo>
                  <a:pt x="427" y="3"/>
                </a:lnTo>
                <a:lnTo>
                  <a:pt x="443" y="3"/>
                </a:lnTo>
                <a:lnTo>
                  <a:pt x="456" y="4"/>
                </a:lnTo>
                <a:lnTo>
                  <a:pt x="470" y="5"/>
                </a:lnTo>
                <a:lnTo>
                  <a:pt x="484" y="5"/>
                </a:lnTo>
                <a:lnTo>
                  <a:pt x="505" y="8"/>
                </a:lnTo>
                <a:lnTo>
                  <a:pt x="522" y="9"/>
                </a:lnTo>
                <a:lnTo>
                  <a:pt x="540" y="12"/>
                </a:lnTo>
                <a:lnTo>
                  <a:pt x="556" y="14"/>
                </a:lnTo>
                <a:lnTo>
                  <a:pt x="572" y="17"/>
                </a:lnTo>
                <a:lnTo>
                  <a:pt x="585" y="19"/>
                </a:lnTo>
                <a:lnTo>
                  <a:pt x="599" y="23"/>
                </a:lnTo>
                <a:lnTo>
                  <a:pt x="612" y="26"/>
                </a:lnTo>
                <a:lnTo>
                  <a:pt x="626" y="29"/>
                </a:lnTo>
                <a:lnTo>
                  <a:pt x="639" y="32"/>
                </a:lnTo>
                <a:lnTo>
                  <a:pt x="651" y="36"/>
                </a:lnTo>
                <a:lnTo>
                  <a:pt x="663" y="40"/>
                </a:lnTo>
                <a:lnTo>
                  <a:pt x="675" y="42"/>
                </a:lnTo>
                <a:lnTo>
                  <a:pt x="688" y="46"/>
                </a:lnTo>
                <a:lnTo>
                  <a:pt x="700" y="50"/>
                </a:lnTo>
                <a:lnTo>
                  <a:pt x="714" y="53"/>
                </a:lnTo>
                <a:lnTo>
                  <a:pt x="728" y="56"/>
                </a:lnTo>
                <a:lnTo>
                  <a:pt x="743" y="60"/>
                </a:lnTo>
                <a:lnTo>
                  <a:pt x="759" y="64"/>
                </a:lnTo>
              </a:path>
            </a:pathLst>
          </a:custGeom>
          <a:noFill/>
          <a:ln w="17463">
            <a:solidFill>
              <a:srgbClr val="00FF00"/>
            </a:solidFill>
            <a:prstDash val="solid"/>
            <a:round/>
            <a:headEnd/>
            <a:tailEnd/>
          </a:ln>
        </p:spPr>
        <p:txBody>
          <a:bodyPr/>
          <a:lstStyle/>
          <a:p>
            <a:endParaRPr lang="en-US"/>
          </a:p>
        </p:txBody>
      </p:sp>
      <p:sp>
        <p:nvSpPr>
          <p:cNvPr id="276561" name="Freeform 81"/>
          <p:cNvSpPr>
            <a:spLocks/>
          </p:cNvSpPr>
          <p:nvPr/>
        </p:nvSpPr>
        <p:spPr bwMode="auto">
          <a:xfrm>
            <a:off x="1993900" y="6064250"/>
            <a:ext cx="1681163" cy="184150"/>
          </a:xfrm>
          <a:custGeom>
            <a:avLst/>
            <a:gdLst/>
            <a:ahLst/>
            <a:cxnLst>
              <a:cxn ang="0">
                <a:pos x="0" y="0"/>
              </a:cxn>
              <a:cxn ang="0">
                <a:pos x="2" y="3"/>
              </a:cxn>
              <a:cxn ang="0">
                <a:pos x="2" y="5"/>
              </a:cxn>
              <a:cxn ang="0">
                <a:pos x="3" y="7"/>
              </a:cxn>
              <a:cxn ang="0">
                <a:pos x="4" y="9"/>
              </a:cxn>
              <a:cxn ang="0">
                <a:pos x="5" y="10"/>
              </a:cxn>
              <a:cxn ang="0">
                <a:pos x="8" y="12"/>
              </a:cxn>
              <a:cxn ang="0">
                <a:pos x="9" y="13"/>
              </a:cxn>
              <a:cxn ang="0">
                <a:pos x="10" y="14"/>
              </a:cxn>
              <a:cxn ang="0">
                <a:pos x="13" y="16"/>
              </a:cxn>
              <a:cxn ang="0">
                <a:pos x="14" y="17"/>
              </a:cxn>
              <a:cxn ang="0">
                <a:pos x="17" y="18"/>
              </a:cxn>
              <a:cxn ang="0">
                <a:pos x="19" y="19"/>
              </a:cxn>
              <a:cxn ang="0">
                <a:pos x="43" y="31"/>
              </a:cxn>
              <a:cxn ang="0">
                <a:pos x="69" y="42"/>
              </a:cxn>
              <a:cxn ang="0">
                <a:pos x="94" y="52"/>
              </a:cxn>
              <a:cxn ang="0">
                <a:pos x="118" y="62"/>
              </a:cxn>
              <a:cxn ang="0">
                <a:pos x="143" y="71"/>
              </a:cxn>
              <a:cxn ang="0">
                <a:pos x="167" y="79"/>
              </a:cxn>
              <a:cxn ang="0">
                <a:pos x="191" y="85"/>
              </a:cxn>
              <a:cxn ang="0">
                <a:pos x="215" y="91"/>
              </a:cxn>
              <a:cxn ang="0">
                <a:pos x="239" y="98"/>
              </a:cxn>
              <a:cxn ang="0">
                <a:pos x="263" y="102"/>
              </a:cxn>
              <a:cxn ang="0">
                <a:pos x="289" y="105"/>
              </a:cxn>
              <a:cxn ang="0">
                <a:pos x="316" y="109"/>
              </a:cxn>
              <a:cxn ang="0">
                <a:pos x="344" y="112"/>
              </a:cxn>
              <a:cxn ang="0">
                <a:pos x="372" y="114"/>
              </a:cxn>
              <a:cxn ang="0">
                <a:pos x="400" y="116"/>
              </a:cxn>
              <a:cxn ang="0">
                <a:pos x="428" y="116"/>
              </a:cxn>
              <a:cxn ang="0">
                <a:pos x="455" y="116"/>
              </a:cxn>
              <a:cxn ang="0">
                <a:pos x="483" y="116"/>
              </a:cxn>
              <a:cxn ang="0">
                <a:pos x="512" y="114"/>
              </a:cxn>
              <a:cxn ang="0">
                <a:pos x="540" y="113"/>
              </a:cxn>
              <a:cxn ang="0">
                <a:pos x="569" y="112"/>
              </a:cxn>
              <a:cxn ang="0">
                <a:pos x="597" y="110"/>
              </a:cxn>
              <a:cxn ang="0">
                <a:pos x="616" y="109"/>
              </a:cxn>
              <a:cxn ang="0">
                <a:pos x="635" y="108"/>
              </a:cxn>
              <a:cxn ang="0">
                <a:pos x="654" y="107"/>
              </a:cxn>
              <a:cxn ang="0">
                <a:pos x="673" y="105"/>
              </a:cxn>
              <a:cxn ang="0">
                <a:pos x="692" y="103"/>
              </a:cxn>
              <a:cxn ang="0">
                <a:pos x="712" y="100"/>
              </a:cxn>
              <a:cxn ang="0">
                <a:pos x="732" y="98"/>
              </a:cxn>
              <a:cxn ang="0">
                <a:pos x="751" y="94"/>
              </a:cxn>
              <a:cxn ang="0">
                <a:pos x="772" y="90"/>
              </a:cxn>
              <a:cxn ang="0">
                <a:pos x="793" y="85"/>
              </a:cxn>
              <a:cxn ang="0">
                <a:pos x="813" y="79"/>
              </a:cxn>
              <a:cxn ang="0">
                <a:pos x="826" y="75"/>
              </a:cxn>
              <a:cxn ang="0">
                <a:pos x="837" y="71"/>
              </a:cxn>
              <a:cxn ang="0">
                <a:pos x="849" y="67"/>
              </a:cxn>
              <a:cxn ang="0">
                <a:pos x="859" y="64"/>
              </a:cxn>
              <a:cxn ang="0">
                <a:pos x="869" y="59"/>
              </a:cxn>
              <a:cxn ang="0">
                <a:pos x="879" y="53"/>
              </a:cxn>
              <a:cxn ang="0">
                <a:pos x="887" y="48"/>
              </a:cxn>
              <a:cxn ang="0">
                <a:pos x="894" y="43"/>
              </a:cxn>
              <a:cxn ang="0">
                <a:pos x="899" y="37"/>
              </a:cxn>
              <a:cxn ang="0">
                <a:pos x="903" y="32"/>
              </a:cxn>
              <a:cxn ang="0">
                <a:pos x="906" y="26"/>
              </a:cxn>
              <a:cxn ang="0">
                <a:pos x="906" y="19"/>
              </a:cxn>
              <a:cxn ang="0">
                <a:pos x="903" y="13"/>
              </a:cxn>
              <a:cxn ang="0">
                <a:pos x="898" y="7"/>
              </a:cxn>
              <a:cxn ang="0">
                <a:pos x="890" y="0"/>
              </a:cxn>
            </a:cxnLst>
            <a:rect l="0" t="0" r="r" b="b"/>
            <a:pathLst>
              <a:path w="906" h="116">
                <a:moveTo>
                  <a:pt x="0" y="0"/>
                </a:moveTo>
                <a:lnTo>
                  <a:pt x="2" y="3"/>
                </a:lnTo>
                <a:lnTo>
                  <a:pt x="2" y="5"/>
                </a:lnTo>
                <a:lnTo>
                  <a:pt x="3" y="7"/>
                </a:lnTo>
                <a:lnTo>
                  <a:pt x="4" y="9"/>
                </a:lnTo>
                <a:lnTo>
                  <a:pt x="5" y="10"/>
                </a:lnTo>
                <a:lnTo>
                  <a:pt x="8" y="12"/>
                </a:lnTo>
                <a:lnTo>
                  <a:pt x="9" y="13"/>
                </a:lnTo>
                <a:lnTo>
                  <a:pt x="10" y="14"/>
                </a:lnTo>
                <a:lnTo>
                  <a:pt x="13" y="16"/>
                </a:lnTo>
                <a:lnTo>
                  <a:pt x="14" y="17"/>
                </a:lnTo>
                <a:lnTo>
                  <a:pt x="17" y="18"/>
                </a:lnTo>
                <a:lnTo>
                  <a:pt x="19" y="19"/>
                </a:lnTo>
                <a:lnTo>
                  <a:pt x="43" y="31"/>
                </a:lnTo>
                <a:lnTo>
                  <a:pt x="69" y="42"/>
                </a:lnTo>
                <a:lnTo>
                  <a:pt x="94" y="52"/>
                </a:lnTo>
                <a:lnTo>
                  <a:pt x="118" y="62"/>
                </a:lnTo>
                <a:lnTo>
                  <a:pt x="143" y="71"/>
                </a:lnTo>
                <a:lnTo>
                  <a:pt x="167" y="79"/>
                </a:lnTo>
                <a:lnTo>
                  <a:pt x="191" y="85"/>
                </a:lnTo>
                <a:lnTo>
                  <a:pt x="215" y="91"/>
                </a:lnTo>
                <a:lnTo>
                  <a:pt x="239" y="98"/>
                </a:lnTo>
                <a:lnTo>
                  <a:pt x="263" y="102"/>
                </a:lnTo>
                <a:lnTo>
                  <a:pt x="289" y="105"/>
                </a:lnTo>
                <a:lnTo>
                  <a:pt x="316" y="109"/>
                </a:lnTo>
                <a:lnTo>
                  <a:pt x="344" y="112"/>
                </a:lnTo>
                <a:lnTo>
                  <a:pt x="372" y="114"/>
                </a:lnTo>
                <a:lnTo>
                  <a:pt x="400" y="116"/>
                </a:lnTo>
                <a:lnTo>
                  <a:pt x="428" y="116"/>
                </a:lnTo>
                <a:lnTo>
                  <a:pt x="455" y="116"/>
                </a:lnTo>
                <a:lnTo>
                  <a:pt x="483" y="116"/>
                </a:lnTo>
                <a:lnTo>
                  <a:pt x="512" y="114"/>
                </a:lnTo>
                <a:lnTo>
                  <a:pt x="540" y="113"/>
                </a:lnTo>
                <a:lnTo>
                  <a:pt x="569" y="112"/>
                </a:lnTo>
                <a:lnTo>
                  <a:pt x="597" y="110"/>
                </a:lnTo>
                <a:lnTo>
                  <a:pt x="616" y="109"/>
                </a:lnTo>
                <a:lnTo>
                  <a:pt x="635" y="108"/>
                </a:lnTo>
                <a:lnTo>
                  <a:pt x="654" y="107"/>
                </a:lnTo>
                <a:lnTo>
                  <a:pt x="673" y="105"/>
                </a:lnTo>
                <a:lnTo>
                  <a:pt x="692" y="103"/>
                </a:lnTo>
                <a:lnTo>
                  <a:pt x="712" y="100"/>
                </a:lnTo>
                <a:lnTo>
                  <a:pt x="732" y="98"/>
                </a:lnTo>
                <a:lnTo>
                  <a:pt x="751" y="94"/>
                </a:lnTo>
                <a:lnTo>
                  <a:pt x="772" y="90"/>
                </a:lnTo>
                <a:lnTo>
                  <a:pt x="793" y="85"/>
                </a:lnTo>
                <a:lnTo>
                  <a:pt x="813" y="79"/>
                </a:lnTo>
                <a:lnTo>
                  <a:pt x="826" y="75"/>
                </a:lnTo>
                <a:lnTo>
                  <a:pt x="837" y="71"/>
                </a:lnTo>
                <a:lnTo>
                  <a:pt x="849" y="67"/>
                </a:lnTo>
                <a:lnTo>
                  <a:pt x="859" y="64"/>
                </a:lnTo>
                <a:lnTo>
                  <a:pt x="869" y="59"/>
                </a:lnTo>
                <a:lnTo>
                  <a:pt x="879" y="53"/>
                </a:lnTo>
                <a:lnTo>
                  <a:pt x="887" y="48"/>
                </a:lnTo>
                <a:lnTo>
                  <a:pt x="894" y="43"/>
                </a:lnTo>
                <a:lnTo>
                  <a:pt x="899" y="37"/>
                </a:lnTo>
                <a:lnTo>
                  <a:pt x="903" y="32"/>
                </a:lnTo>
                <a:lnTo>
                  <a:pt x="906" y="26"/>
                </a:lnTo>
                <a:lnTo>
                  <a:pt x="906" y="19"/>
                </a:lnTo>
                <a:lnTo>
                  <a:pt x="903" y="13"/>
                </a:lnTo>
                <a:lnTo>
                  <a:pt x="898" y="7"/>
                </a:lnTo>
                <a:lnTo>
                  <a:pt x="890" y="0"/>
                </a:lnTo>
              </a:path>
            </a:pathLst>
          </a:custGeom>
          <a:noFill/>
          <a:ln w="17463">
            <a:solidFill>
              <a:srgbClr val="00FF00"/>
            </a:solidFill>
            <a:prstDash val="solid"/>
            <a:round/>
            <a:headEnd/>
            <a:tailEnd/>
          </a:ln>
        </p:spPr>
        <p:txBody>
          <a:bodyPr/>
          <a:lstStyle/>
          <a:p>
            <a:endParaRPr lang="en-US"/>
          </a:p>
        </p:txBody>
      </p:sp>
      <p:sp>
        <p:nvSpPr>
          <p:cNvPr id="276562" name="Freeform 82"/>
          <p:cNvSpPr>
            <a:spLocks/>
          </p:cNvSpPr>
          <p:nvPr/>
        </p:nvSpPr>
        <p:spPr bwMode="auto">
          <a:xfrm>
            <a:off x="1993900" y="5676900"/>
            <a:ext cx="1693863" cy="182563"/>
          </a:xfrm>
          <a:custGeom>
            <a:avLst/>
            <a:gdLst/>
            <a:ahLst/>
            <a:cxnLst>
              <a:cxn ang="0">
                <a:pos x="2" y="111"/>
              </a:cxn>
              <a:cxn ang="0">
                <a:pos x="4" y="110"/>
              </a:cxn>
              <a:cxn ang="0">
                <a:pos x="5" y="108"/>
              </a:cxn>
              <a:cxn ang="0">
                <a:pos x="5" y="105"/>
              </a:cxn>
              <a:cxn ang="0">
                <a:pos x="7" y="103"/>
              </a:cxn>
              <a:cxn ang="0">
                <a:pos x="7" y="100"/>
              </a:cxn>
              <a:cxn ang="0">
                <a:pos x="5" y="96"/>
              </a:cxn>
              <a:cxn ang="0">
                <a:pos x="5" y="94"/>
              </a:cxn>
              <a:cxn ang="0">
                <a:pos x="5" y="91"/>
              </a:cxn>
              <a:cxn ang="0">
                <a:pos x="8" y="66"/>
              </a:cxn>
              <a:cxn ang="0">
                <a:pos x="21" y="47"/>
              </a:cxn>
              <a:cxn ang="0">
                <a:pos x="43" y="33"/>
              </a:cxn>
              <a:cxn ang="0">
                <a:pos x="71" y="23"/>
              </a:cxn>
              <a:cxn ang="0">
                <a:pos x="104" y="15"/>
              </a:cxn>
              <a:cxn ang="0">
                <a:pos x="141" y="11"/>
              </a:cxn>
              <a:cxn ang="0">
                <a:pos x="177" y="8"/>
              </a:cxn>
              <a:cxn ang="0">
                <a:pos x="213" y="6"/>
              </a:cxn>
              <a:cxn ang="0">
                <a:pos x="247" y="5"/>
              </a:cxn>
              <a:cxn ang="0">
                <a:pos x="276" y="4"/>
              </a:cxn>
              <a:cxn ang="0">
                <a:pos x="304" y="3"/>
              </a:cxn>
              <a:cxn ang="0">
                <a:pos x="329" y="1"/>
              </a:cxn>
              <a:cxn ang="0">
                <a:pos x="354" y="0"/>
              </a:cxn>
              <a:cxn ang="0">
                <a:pos x="395" y="0"/>
              </a:cxn>
              <a:cxn ang="0">
                <a:pos x="452" y="0"/>
              </a:cxn>
              <a:cxn ang="0">
                <a:pos x="509" y="3"/>
              </a:cxn>
              <a:cxn ang="0">
                <a:pos x="567" y="6"/>
              </a:cxn>
              <a:cxn ang="0">
                <a:pos x="624" y="10"/>
              </a:cxn>
              <a:cxn ang="0">
                <a:pos x="682" y="14"/>
              </a:cxn>
              <a:cxn ang="0">
                <a:pos x="744" y="22"/>
              </a:cxn>
              <a:cxn ang="0">
                <a:pos x="789" y="29"/>
              </a:cxn>
              <a:cxn ang="0">
                <a:pos x="816" y="33"/>
              </a:cxn>
              <a:cxn ang="0">
                <a:pos x="842" y="39"/>
              </a:cxn>
              <a:cxn ang="0">
                <a:pos x="866" y="47"/>
              </a:cxn>
              <a:cxn ang="0">
                <a:pos x="887" y="56"/>
              </a:cxn>
              <a:cxn ang="0">
                <a:pos x="902" y="66"/>
              </a:cxn>
              <a:cxn ang="0">
                <a:pos x="912" y="79"/>
              </a:cxn>
              <a:cxn ang="0">
                <a:pos x="913" y="92"/>
              </a:cxn>
              <a:cxn ang="0">
                <a:pos x="911" y="103"/>
              </a:cxn>
              <a:cxn ang="0">
                <a:pos x="909" y="105"/>
              </a:cxn>
              <a:cxn ang="0">
                <a:pos x="908" y="108"/>
              </a:cxn>
              <a:cxn ang="0">
                <a:pos x="906" y="110"/>
              </a:cxn>
              <a:cxn ang="0">
                <a:pos x="904" y="113"/>
              </a:cxn>
              <a:cxn ang="0">
                <a:pos x="902" y="114"/>
              </a:cxn>
              <a:cxn ang="0">
                <a:pos x="899" y="115"/>
              </a:cxn>
              <a:cxn ang="0">
                <a:pos x="897" y="115"/>
              </a:cxn>
            </a:cxnLst>
            <a:rect l="0" t="0" r="r" b="b"/>
            <a:pathLst>
              <a:path w="913" h="115">
                <a:moveTo>
                  <a:pt x="0" y="113"/>
                </a:moveTo>
                <a:lnTo>
                  <a:pt x="2" y="111"/>
                </a:lnTo>
                <a:lnTo>
                  <a:pt x="3" y="111"/>
                </a:lnTo>
                <a:lnTo>
                  <a:pt x="4" y="110"/>
                </a:lnTo>
                <a:lnTo>
                  <a:pt x="4" y="109"/>
                </a:lnTo>
                <a:lnTo>
                  <a:pt x="5" y="108"/>
                </a:lnTo>
                <a:lnTo>
                  <a:pt x="5" y="106"/>
                </a:lnTo>
                <a:lnTo>
                  <a:pt x="5" y="105"/>
                </a:lnTo>
                <a:lnTo>
                  <a:pt x="7" y="104"/>
                </a:lnTo>
                <a:lnTo>
                  <a:pt x="7" y="103"/>
                </a:lnTo>
                <a:lnTo>
                  <a:pt x="7" y="101"/>
                </a:lnTo>
                <a:lnTo>
                  <a:pt x="7" y="100"/>
                </a:lnTo>
                <a:lnTo>
                  <a:pt x="7" y="97"/>
                </a:lnTo>
                <a:lnTo>
                  <a:pt x="5" y="96"/>
                </a:lnTo>
                <a:lnTo>
                  <a:pt x="5" y="95"/>
                </a:lnTo>
                <a:lnTo>
                  <a:pt x="5" y="94"/>
                </a:lnTo>
                <a:lnTo>
                  <a:pt x="5" y="92"/>
                </a:lnTo>
                <a:lnTo>
                  <a:pt x="5" y="91"/>
                </a:lnTo>
                <a:lnTo>
                  <a:pt x="5" y="77"/>
                </a:lnTo>
                <a:lnTo>
                  <a:pt x="8" y="66"/>
                </a:lnTo>
                <a:lnTo>
                  <a:pt x="13" y="56"/>
                </a:lnTo>
                <a:lnTo>
                  <a:pt x="21" y="47"/>
                </a:lnTo>
                <a:lnTo>
                  <a:pt x="31" y="39"/>
                </a:lnTo>
                <a:lnTo>
                  <a:pt x="43" y="33"/>
                </a:lnTo>
                <a:lnTo>
                  <a:pt x="56" y="27"/>
                </a:lnTo>
                <a:lnTo>
                  <a:pt x="71" y="23"/>
                </a:lnTo>
                <a:lnTo>
                  <a:pt x="88" y="19"/>
                </a:lnTo>
                <a:lnTo>
                  <a:pt x="104" y="15"/>
                </a:lnTo>
                <a:lnTo>
                  <a:pt x="122" y="13"/>
                </a:lnTo>
                <a:lnTo>
                  <a:pt x="141" y="11"/>
                </a:lnTo>
                <a:lnTo>
                  <a:pt x="158" y="9"/>
                </a:lnTo>
                <a:lnTo>
                  <a:pt x="177" y="8"/>
                </a:lnTo>
                <a:lnTo>
                  <a:pt x="195" y="8"/>
                </a:lnTo>
                <a:lnTo>
                  <a:pt x="213" y="6"/>
                </a:lnTo>
                <a:lnTo>
                  <a:pt x="230" y="6"/>
                </a:lnTo>
                <a:lnTo>
                  <a:pt x="247" y="5"/>
                </a:lnTo>
                <a:lnTo>
                  <a:pt x="262" y="4"/>
                </a:lnTo>
                <a:lnTo>
                  <a:pt x="276" y="4"/>
                </a:lnTo>
                <a:lnTo>
                  <a:pt x="290" y="3"/>
                </a:lnTo>
                <a:lnTo>
                  <a:pt x="304" y="3"/>
                </a:lnTo>
                <a:lnTo>
                  <a:pt x="316" y="1"/>
                </a:lnTo>
                <a:lnTo>
                  <a:pt x="329" y="1"/>
                </a:lnTo>
                <a:lnTo>
                  <a:pt x="342" y="0"/>
                </a:lnTo>
                <a:lnTo>
                  <a:pt x="354" y="0"/>
                </a:lnTo>
                <a:lnTo>
                  <a:pt x="367" y="0"/>
                </a:lnTo>
                <a:lnTo>
                  <a:pt x="395" y="0"/>
                </a:lnTo>
                <a:lnTo>
                  <a:pt x="423" y="0"/>
                </a:lnTo>
                <a:lnTo>
                  <a:pt x="452" y="0"/>
                </a:lnTo>
                <a:lnTo>
                  <a:pt x="480" y="1"/>
                </a:lnTo>
                <a:lnTo>
                  <a:pt x="509" y="3"/>
                </a:lnTo>
                <a:lnTo>
                  <a:pt x="538" y="4"/>
                </a:lnTo>
                <a:lnTo>
                  <a:pt x="567" y="6"/>
                </a:lnTo>
                <a:lnTo>
                  <a:pt x="596" y="8"/>
                </a:lnTo>
                <a:lnTo>
                  <a:pt x="624" y="10"/>
                </a:lnTo>
                <a:lnTo>
                  <a:pt x="653" y="11"/>
                </a:lnTo>
                <a:lnTo>
                  <a:pt x="682" y="14"/>
                </a:lnTo>
                <a:lnTo>
                  <a:pt x="712" y="18"/>
                </a:lnTo>
                <a:lnTo>
                  <a:pt x="744" y="22"/>
                </a:lnTo>
                <a:lnTo>
                  <a:pt x="777" y="27"/>
                </a:lnTo>
                <a:lnTo>
                  <a:pt x="789" y="29"/>
                </a:lnTo>
                <a:lnTo>
                  <a:pt x="803" y="30"/>
                </a:lnTo>
                <a:lnTo>
                  <a:pt x="816" y="33"/>
                </a:lnTo>
                <a:lnTo>
                  <a:pt x="830" y="37"/>
                </a:lnTo>
                <a:lnTo>
                  <a:pt x="842" y="39"/>
                </a:lnTo>
                <a:lnTo>
                  <a:pt x="855" y="43"/>
                </a:lnTo>
                <a:lnTo>
                  <a:pt x="866" y="47"/>
                </a:lnTo>
                <a:lnTo>
                  <a:pt x="876" y="51"/>
                </a:lnTo>
                <a:lnTo>
                  <a:pt x="887" y="56"/>
                </a:lnTo>
                <a:lnTo>
                  <a:pt x="895" y="61"/>
                </a:lnTo>
                <a:lnTo>
                  <a:pt x="902" y="66"/>
                </a:lnTo>
                <a:lnTo>
                  <a:pt x="907" y="72"/>
                </a:lnTo>
                <a:lnTo>
                  <a:pt x="912" y="79"/>
                </a:lnTo>
                <a:lnTo>
                  <a:pt x="913" y="85"/>
                </a:lnTo>
                <a:lnTo>
                  <a:pt x="913" y="92"/>
                </a:lnTo>
                <a:lnTo>
                  <a:pt x="911" y="101"/>
                </a:lnTo>
                <a:lnTo>
                  <a:pt x="911" y="103"/>
                </a:lnTo>
                <a:lnTo>
                  <a:pt x="909" y="104"/>
                </a:lnTo>
                <a:lnTo>
                  <a:pt x="909" y="105"/>
                </a:lnTo>
                <a:lnTo>
                  <a:pt x="908" y="106"/>
                </a:lnTo>
                <a:lnTo>
                  <a:pt x="908" y="108"/>
                </a:lnTo>
                <a:lnTo>
                  <a:pt x="907" y="109"/>
                </a:lnTo>
                <a:lnTo>
                  <a:pt x="906" y="110"/>
                </a:lnTo>
                <a:lnTo>
                  <a:pt x="906" y="111"/>
                </a:lnTo>
                <a:lnTo>
                  <a:pt x="904" y="113"/>
                </a:lnTo>
                <a:lnTo>
                  <a:pt x="903" y="113"/>
                </a:lnTo>
                <a:lnTo>
                  <a:pt x="902" y="114"/>
                </a:lnTo>
                <a:lnTo>
                  <a:pt x="900" y="115"/>
                </a:lnTo>
                <a:lnTo>
                  <a:pt x="899" y="115"/>
                </a:lnTo>
                <a:lnTo>
                  <a:pt x="898" y="115"/>
                </a:lnTo>
                <a:lnTo>
                  <a:pt x="897" y="115"/>
                </a:lnTo>
                <a:lnTo>
                  <a:pt x="895" y="115"/>
                </a:lnTo>
              </a:path>
            </a:pathLst>
          </a:custGeom>
          <a:noFill/>
          <a:ln w="17463">
            <a:solidFill>
              <a:srgbClr val="00FF00"/>
            </a:solidFill>
            <a:prstDash val="solid"/>
            <a:round/>
            <a:headEnd/>
            <a:tailEnd/>
          </a:ln>
        </p:spPr>
        <p:txBody>
          <a:bodyPr/>
          <a:lstStyle/>
          <a:p>
            <a:endParaRPr lang="en-US"/>
          </a:p>
        </p:txBody>
      </p:sp>
      <p:sp>
        <p:nvSpPr>
          <p:cNvPr id="276563" name="Freeform 83"/>
          <p:cNvSpPr>
            <a:spLocks/>
          </p:cNvSpPr>
          <p:nvPr/>
        </p:nvSpPr>
        <p:spPr bwMode="auto">
          <a:xfrm>
            <a:off x="2273300" y="5849938"/>
            <a:ext cx="1090613" cy="47625"/>
          </a:xfrm>
          <a:custGeom>
            <a:avLst/>
            <a:gdLst/>
            <a:ahLst/>
            <a:cxnLst>
              <a:cxn ang="0">
                <a:pos x="0" y="29"/>
              </a:cxn>
              <a:cxn ang="0">
                <a:pos x="63" y="18"/>
              </a:cxn>
              <a:cxn ang="0">
                <a:pos x="129" y="9"/>
              </a:cxn>
              <a:cxn ang="0">
                <a:pos x="196" y="2"/>
              </a:cxn>
              <a:cxn ang="0">
                <a:pos x="261" y="0"/>
              </a:cxn>
              <a:cxn ang="0">
                <a:pos x="329" y="0"/>
              </a:cxn>
              <a:cxn ang="0">
                <a:pos x="396" y="4"/>
              </a:cxn>
              <a:cxn ang="0">
                <a:pos x="461" y="10"/>
              </a:cxn>
              <a:cxn ang="0">
                <a:pos x="526" y="19"/>
              </a:cxn>
              <a:cxn ang="0">
                <a:pos x="588" y="30"/>
              </a:cxn>
            </a:cxnLst>
            <a:rect l="0" t="0" r="r" b="b"/>
            <a:pathLst>
              <a:path w="588" h="30">
                <a:moveTo>
                  <a:pt x="0" y="29"/>
                </a:moveTo>
                <a:lnTo>
                  <a:pt x="63" y="18"/>
                </a:lnTo>
                <a:lnTo>
                  <a:pt x="129" y="9"/>
                </a:lnTo>
                <a:lnTo>
                  <a:pt x="196" y="2"/>
                </a:lnTo>
                <a:lnTo>
                  <a:pt x="261" y="0"/>
                </a:lnTo>
                <a:lnTo>
                  <a:pt x="329" y="0"/>
                </a:lnTo>
                <a:lnTo>
                  <a:pt x="396" y="4"/>
                </a:lnTo>
                <a:lnTo>
                  <a:pt x="461" y="10"/>
                </a:lnTo>
                <a:lnTo>
                  <a:pt x="526" y="19"/>
                </a:lnTo>
                <a:lnTo>
                  <a:pt x="588" y="30"/>
                </a:lnTo>
              </a:path>
            </a:pathLst>
          </a:custGeom>
          <a:noFill/>
          <a:ln w="17463">
            <a:solidFill>
              <a:srgbClr val="00FF00"/>
            </a:solidFill>
            <a:prstDash val="solid"/>
            <a:round/>
            <a:headEnd/>
            <a:tailEnd/>
          </a:ln>
        </p:spPr>
        <p:txBody>
          <a:bodyPr/>
          <a:lstStyle/>
          <a:p>
            <a:endParaRPr lang="en-US"/>
          </a:p>
        </p:txBody>
      </p:sp>
      <p:sp>
        <p:nvSpPr>
          <p:cNvPr id="276564" name="Freeform 84"/>
          <p:cNvSpPr>
            <a:spLocks/>
          </p:cNvSpPr>
          <p:nvPr/>
        </p:nvSpPr>
        <p:spPr bwMode="auto">
          <a:xfrm>
            <a:off x="2274888" y="6016625"/>
            <a:ext cx="1085850" cy="42863"/>
          </a:xfrm>
          <a:custGeom>
            <a:avLst/>
            <a:gdLst/>
            <a:ahLst/>
            <a:cxnLst>
              <a:cxn ang="0">
                <a:pos x="0" y="0"/>
              </a:cxn>
              <a:cxn ang="0">
                <a:pos x="30" y="5"/>
              </a:cxn>
              <a:cxn ang="0">
                <a:pos x="62" y="10"/>
              </a:cxn>
              <a:cxn ang="0">
                <a:pos x="96" y="15"/>
              </a:cxn>
              <a:cxn ang="0">
                <a:pos x="133" y="18"/>
              </a:cxn>
              <a:cxn ang="0">
                <a:pos x="169" y="21"/>
              </a:cxn>
              <a:cxn ang="0">
                <a:pos x="207" y="24"/>
              </a:cxn>
              <a:cxn ang="0">
                <a:pos x="245" y="25"/>
              </a:cxn>
              <a:cxn ang="0">
                <a:pos x="285" y="27"/>
              </a:cxn>
              <a:cxn ang="0">
                <a:pos x="324" y="27"/>
              </a:cxn>
              <a:cxn ang="0">
                <a:pos x="362" y="27"/>
              </a:cxn>
              <a:cxn ang="0">
                <a:pos x="400" y="25"/>
              </a:cxn>
              <a:cxn ang="0">
                <a:pos x="435" y="24"/>
              </a:cxn>
              <a:cxn ang="0">
                <a:pos x="470" y="21"/>
              </a:cxn>
              <a:cxn ang="0">
                <a:pos x="482" y="20"/>
              </a:cxn>
              <a:cxn ang="0">
                <a:pos x="493" y="19"/>
              </a:cxn>
              <a:cxn ang="0">
                <a:pos x="503" y="18"/>
              </a:cxn>
              <a:cxn ang="0">
                <a:pos x="513" y="16"/>
              </a:cxn>
              <a:cxn ang="0">
                <a:pos x="523" y="15"/>
              </a:cxn>
              <a:cxn ang="0">
                <a:pos x="534" y="14"/>
              </a:cxn>
              <a:cxn ang="0">
                <a:pos x="542" y="13"/>
              </a:cxn>
              <a:cxn ang="0">
                <a:pos x="550" y="11"/>
              </a:cxn>
              <a:cxn ang="0">
                <a:pos x="559" y="9"/>
              </a:cxn>
              <a:cxn ang="0">
                <a:pos x="565" y="8"/>
              </a:cxn>
              <a:cxn ang="0">
                <a:pos x="571" y="6"/>
              </a:cxn>
              <a:cxn ang="0">
                <a:pos x="577" y="5"/>
              </a:cxn>
              <a:cxn ang="0">
                <a:pos x="582" y="2"/>
              </a:cxn>
              <a:cxn ang="0">
                <a:pos x="585" y="1"/>
              </a:cxn>
            </a:cxnLst>
            <a:rect l="0" t="0" r="r" b="b"/>
            <a:pathLst>
              <a:path w="585" h="27">
                <a:moveTo>
                  <a:pt x="0" y="0"/>
                </a:moveTo>
                <a:lnTo>
                  <a:pt x="30" y="5"/>
                </a:lnTo>
                <a:lnTo>
                  <a:pt x="62" y="10"/>
                </a:lnTo>
                <a:lnTo>
                  <a:pt x="96" y="15"/>
                </a:lnTo>
                <a:lnTo>
                  <a:pt x="133" y="18"/>
                </a:lnTo>
                <a:lnTo>
                  <a:pt x="169" y="21"/>
                </a:lnTo>
                <a:lnTo>
                  <a:pt x="207" y="24"/>
                </a:lnTo>
                <a:lnTo>
                  <a:pt x="245" y="25"/>
                </a:lnTo>
                <a:lnTo>
                  <a:pt x="285" y="27"/>
                </a:lnTo>
                <a:lnTo>
                  <a:pt x="324" y="27"/>
                </a:lnTo>
                <a:lnTo>
                  <a:pt x="362" y="27"/>
                </a:lnTo>
                <a:lnTo>
                  <a:pt x="400" y="25"/>
                </a:lnTo>
                <a:lnTo>
                  <a:pt x="435" y="24"/>
                </a:lnTo>
                <a:lnTo>
                  <a:pt x="470" y="21"/>
                </a:lnTo>
                <a:lnTo>
                  <a:pt x="482" y="20"/>
                </a:lnTo>
                <a:lnTo>
                  <a:pt x="493" y="19"/>
                </a:lnTo>
                <a:lnTo>
                  <a:pt x="503" y="18"/>
                </a:lnTo>
                <a:lnTo>
                  <a:pt x="513" y="16"/>
                </a:lnTo>
                <a:lnTo>
                  <a:pt x="523" y="15"/>
                </a:lnTo>
                <a:lnTo>
                  <a:pt x="534" y="14"/>
                </a:lnTo>
                <a:lnTo>
                  <a:pt x="542" y="13"/>
                </a:lnTo>
                <a:lnTo>
                  <a:pt x="550" y="11"/>
                </a:lnTo>
                <a:lnTo>
                  <a:pt x="559" y="9"/>
                </a:lnTo>
                <a:lnTo>
                  <a:pt x="565" y="8"/>
                </a:lnTo>
                <a:lnTo>
                  <a:pt x="571" y="6"/>
                </a:lnTo>
                <a:lnTo>
                  <a:pt x="577" y="5"/>
                </a:lnTo>
                <a:lnTo>
                  <a:pt x="582" y="2"/>
                </a:lnTo>
                <a:lnTo>
                  <a:pt x="585" y="1"/>
                </a:lnTo>
              </a:path>
            </a:pathLst>
          </a:custGeom>
          <a:noFill/>
          <a:ln w="17463">
            <a:solidFill>
              <a:srgbClr val="00FF00"/>
            </a:solidFill>
            <a:prstDash val="solid"/>
            <a:round/>
            <a:headEnd/>
            <a:tailEnd/>
          </a:ln>
        </p:spPr>
        <p:txBody>
          <a:bodyPr/>
          <a:lstStyle/>
          <a:p>
            <a:endParaRPr lang="en-US"/>
          </a:p>
        </p:txBody>
      </p:sp>
      <p:sp>
        <p:nvSpPr>
          <p:cNvPr id="276565" name="Freeform 85"/>
          <p:cNvSpPr>
            <a:spLocks/>
          </p:cNvSpPr>
          <p:nvPr/>
        </p:nvSpPr>
        <p:spPr bwMode="auto">
          <a:xfrm>
            <a:off x="4756150" y="5681663"/>
            <a:ext cx="1690688" cy="177800"/>
          </a:xfrm>
          <a:custGeom>
            <a:avLst/>
            <a:gdLst/>
            <a:ahLst/>
            <a:cxnLst>
              <a:cxn ang="0">
                <a:pos x="6" y="103"/>
              </a:cxn>
              <a:cxn ang="0">
                <a:pos x="3" y="93"/>
              </a:cxn>
              <a:cxn ang="0">
                <a:pos x="1" y="86"/>
              </a:cxn>
              <a:cxn ang="0">
                <a:pos x="0" y="81"/>
              </a:cxn>
              <a:cxn ang="0">
                <a:pos x="0" y="77"/>
              </a:cxn>
              <a:cxn ang="0">
                <a:pos x="0" y="73"/>
              </a:cxn>
              <a:cxn ang="0">
                <a:pos x="1" y="70"/>
              </a:cxn>
              <a:cxn ang="0">
                <a:pos x="15" y="53"/>
              </a:cxn>
              <a:cxn ang="0">
                <a:pos x="35" y="39"/>
              </a:cxn>
              <a:cxn ang="0">
                <a:pos x="60" y="30"/>
              </a:cxn>
              <a:cxn ang="0">
                <a:pos x="88" y="22"/>
              </a:cxn>
              <a:cxn ang="0">
                <a:pos x="117" y="17"/>
              </a:cxn>
              <a:cxn ang="0">
                <a:pos x="146" y="15"/>
              </a:cxn>
              <a:cxn ang="0">
                <a:pos x="173" y="12"/>
              </a:cxn>
              <a:cxn ang="0">
                <a:pos x="198" y="10"/>
              </a:cxn>
              <a:cxn ang="0">
                <a:pos x="221" y="7"/>
              </a:cxn>
              <a:cxn ang="0">
                <a:pos x="242" y="5"/>
              </a:cxn>
              <a:cxn ang="0">
                <a:pos x="265" y="3"/>
              </a:cxn>
              <a:cxn ang="0">
                <a:pos x="288" y="2"/>
              </a:cxn>
              <a:cxn ang="0">
                <a:pos x="313" y="1"/>
              </a:cxn>
              <a:cxn ang="0">
                <a:pos x="338" y="0"/>
              </a:cxn>
              <a:cxn ang="0">
                <a:pos x="364" y="0"/>
              </a:cxn>
              <a:cxn ang="0">
                <a:pos x="400" y="0"/>
              </a:cxn>
              <a:cxn ang="0">
                <a:pos x="447" y="1"/>
              </a:cxn>
              <a:cxn ang="0">
                <a:pos x="491" y="2"/>
              </a:cxn>
              <a:cxn ang="0">
                <a:pos x="532" y="3"/>
              </a:cxn>
              <a:cxn ang="0">
                <a:pos x="552" y="5"/>
              </a:cxn>
              <a:cxn ang="0">
                <a:pos x="558" y="5"/>
              </a:cxn>
              <a:cxn ang="0">
                <a:pos x="563" y="5"/>
              </a:cxn>
              <a:cxn ang="0">
                <a:pos x="570" y="5"/>
              </a:cxn>
              <a:cxn ang="0">
                <a:pos x="576" y="6"/>
              </a:cxn>
              <a:cxn ang="0">
                <a:pos x="586" y="6"/>
              </a:cxn>
              <a:cxn ang="0">
                <a:pos x="601" y="6"/>
              </a:cxn>
              <a:cxn ang="0">
                <a:pos x="619" y="7"/>
              </a:cxn>
              <a:cxn ang="0">
                <a:pos x="637" y="8"/>
              </a:cxn>
              <a:cxn ang="0">
                <a:pos x="653" y="10"/>
              </a:cxn>
              <a:cxn ang="0">
                <a:pos x="678" y="11"/>
              </a:cxn>
              <a:cxn ang="0">
                <a:pos x="707" y="12"/>
              </a:cxn>
              <a:cxn ang="0">
                <a:pos x="733" y="15"/>
              </a:cxn>
              <a:cxn ang="0">
                <a:pos x="756" y="19"/>
              </a:cxn>
              <a:cxn ang="0">
                <a:pos x="778" y="24"/>
              </a:cxn>
              <a:cxn ang="0">
                <a:pos x="804" y="29"/>
              </a:cxn>
              <a:cxn ang="0">
                <a:pos x="817" y="32"/>
              </a:cxn>
              <a:cxn ang="0">
                <a:pos x="833" y="38"/>
              </a:cxn>
              <a:cxn ang="0">
                <a:pos x="847" y="43"/>
              </a:cxn>
              <a:cxn ang="0">
                <a:pos x="860" y="48"/>
              </a:cxn>
              <a:cxn ang="0">
                <a:pos x="874" y="53"/>
              </a:cxn>
              <a:cxn ang="0">
                <a:pos x="886" y="59"/>
              </a:cxn>
              <a:cxn ang="0">
                <a:pos x="896" y="65"/>
              </a:cxn>
              <a:cxn ang="0">
                <a:pos x="903" y="73"/>
              </a:cxn>
              <a:cxn ang="0">
                <a:pos x="908" y="82"/>
              </a:cxn>
              <a:cxn ang="0">
                <a:pos x="911" y="91"/>
              </a:cxn>
              <a:cxn ang="0">
                <a:pos x="908" y="101"/>
              </a:cxn>
              <a:cxn ang="0">
                <a:pos x="903" y="112"/>
              </a:cxn>
            </a:cxnLst>
            <a:rect l="0" t="0" r="r" b="b"/>
            <a:pathLst>
              <a:path w="911" h="112">
                <a:moveTo>
                  <a:pt x="8" y="110"/>
                </a:moveTo>
                <a:lnTo>
                  <a:pt x="6" y="103"/>
                </a:lnTo>
                <a:lnTo>
                  <a:pt x="5" y="98"/>
                </a:lnTo>
                <a:lnTo>
                  <a:pt x="3" y="93"/>
                </a:lnTo>
                <a:lnTo>
                  <a:pt x="1" y="89"/>
                </a:lnTo>
                <a:lnTo>
                  <a:pt x="1" y="86"/>
                </a:lnTo>
                <a:lnTo>
                  <a:pt x="0" y="83"/>
                </a:lnTo>
                <a:lnTo>
                  <a:pt x="0" y="81"/>
                </a:lnTo>
                <a:lnTo>
                  <a:pt x="0" y="78"/>
                </a:lnTo>
                <a:lnTo>
                  <a:pt x="0" y="77"/>
                </a:lnTo>
                <a:lnTo>
                  <a:pt x="0" y="74"/>
                </a:lnTo>
                <a:lnTo>
                  <a:pt x="0" y="73"/>
                </a:lnTo>
                <a:lnTo>
                  <a:pt x="1" y="72"/>
                </a:lnTo>
                <a:lnTo>
                  <a:pt x="1" y="70"/>
                </a:lnTo>
                <a:lnTo>
                  <a:pt x="7" y="62"/>
                </a:lnTo>
                <a:lnTo>
                  <a:pt x="15" y="53"/>
                </a:lnTo>
                <a:lnTo>
                  <a:pt x="24" y="45"/>
                </a:lnTo>
                <a:lnTo>
                  <a:pt x="35" y="39"/>
                </a:lnTo>
                <a:lnTo>
                  <a:pt x="46" y="34"/>
                </a:lnTo>
                <a:lnTo>
                  <a:pt x="60" y="30"/>
                </a:lnTo>
                <a:lnTo>
                  <a:pt x="74" y="26"/>
                </a:lnTo>
                <a:lnTo>
                  <a:pt x="88" y="22"/>
                </a:lnTo>
                <a:lnTo>
                  <a:pt x="103" y="20"/>
                </a:lnTo>
                <a:lnTo>
                  <a:pt x="117" y="17"/>
                </a:lnTo>
                <a:lnTo>
                  <a:pt x="132" y="16"/>
                </a:lnTo>
                <a:lnTo>
                  <a:pt x="146" y="15"/>
                </a:lnTo>
                <a:lnTo>
                  <a:pt x="160" y="13"/>
                </a:lnTo>
                <a:lnTo>
                  <a:pt x="173" y="12"/>
                </a:lnTo>
                <a:lnTo>
                  <a:pt x="185" y="11"/>
                </a:lnTo>
                <a:lnTo>
                  <a:pt x="198" y="10"/>
                </a:lnTo>
                <a:lnTo>
                  <a:pt x="209" y="8"/>
                </a:lnTo>
                <a:lnTo>
                  <a:pt x="221" y="7"/>
                </a:lnTo>
                <a:lnTo>
                  <a:pt x="231" y="6"/>
                </a:lnTo>
                <a:lnTo>
                  <a:pt x="242" y="5"/>
                </a:lnTo>
                <a:lnTo>
                  <a:pt x="254" y="3"/>
                </a:lnTo>
                <a:lnTo>
                  <a:pt x="265" y="3"/>
                </a:lnTo>
                <a:lnTo>
                  <a:pt x="276" y="2"/>
                </a:lnTo>
                <a:lnTo>
                  <a:pt x="288" y="2"/>
                </a:lnTo>
                <a:lnTo>
                  <a:pt x="300" y="1"/>
                </a:lnTo>
                <a:lnTo>
                  <a:pt x="313" y="1"/>
                </a:lnTo>
                <a:lnTo>
                  <a:pt x="326" y="1"/>
                </a:lnTo>
                <a:lnTo>
                  <a:pt x="338" y="0"/>
                </a:lnTo>
                <a:lnTo>
                  <a:pt x="351" y="0"/>
                </a:lnTo>
                <a:lnTo>
                  <a:pt x="364" y="0"/>
                </a:lnTo>
                <a:lnTo>
                  <a:pt x="376" y="0"/>
                </a:lnTo>
                <a:lnTo>
                  <a:pt x="400" y="0"/>
                </a:lnTo>
                <a:lnTo>
                  <a:pt x="424" y="1"/>
                </a:lnTo>
                <a:lnTo>
                  <a:pt x="447" y="1"/>
                </a:lnTo>
                <a:lnTo>
                  <a:pt x="470" y="2"/>
                </a:lnTo>
                <a:lnTo>
                  <a:pt x="491" y="2"/>
                </a:lnTo>
                <a:lnTo>
                  <a:pt x="512" y="3"/>
                </a:lnTo>
                <a:lnTo>
                  <a:pt x="532" y="3"/>
                </a:lnTo>
                <a:lnTo>
                  <a:pt x="549" y="5"/>
                </a:lnTo>
                <a:lnTo>
                  <a:pt x="552" y="5"/>
                </a:lnTo>
                <a:lnTo>
                  <a:pt x="556" y="5"/>
                </a:lnTo>
                <a:lnTo>
                  <a:pt x="558" y="5"/>
                </a:lnTo>
                <a:lnTo>
                  <a:pt x="561" y="5"/>
                </a:lnTo>
                <a:lnTo>
                  <a:pt x="563" y="5"/>
                </a:lnTo>
                <a:lnTo>
                  <a:pt x="567" y="5"/>
                </a:lnTo>
                <a:lnTo>
                  <a:pt x="570" y="5"/>
                </a:lnTo>
                <a:lnTo>
                  <a:pt x="572" y="5"/>
                </a:lnTo>
                <a:lnTo>
                  <a:pt x="576" y="6"/>
                </a:lnTo>
                <a:lnTo>
                  <a:pt x="580" y="6"/>
                </a:lnTo>
                <a:lnTo>
                  <a:pt x="586" y="6"/>
                </a:lnTo>
                <a:lnTo>
                  <a:pt x="594" y="6"/>
                </a:lnTo>
                <a:lnTo>
                  <a:pt x="601" y="6"/>
                </a:lnTo>
                <a:lnTo>
                  <a:pt x="610" y="7"/>
                </a:lnTo>
                <a:lnTo>
                  <a:pt x="619" y="7"/>
                </a:lnTo>
                <a:lnTo>
                  <a:pt x="628" y="8"/>
                </a:lnTo>
                <a:lnTo>
                  <a:pt x="637" y="8"/>
                </a:lnTo>
                <a:lnTo>
                  <a:pt x="644" y="8"/>
                </a:lnTo>
                <a:lnTo>
                  <a:pt x="653" y="10"/>
                </a:lnTo>
                <a:lnTo>
                  <a:pt x="661" y="10"/>
                </a:lnTo>
                <a:lnTo>
                  <a:pt x="678" y="11"/>
                </a:lnTo>
                <a:lnTo>
                  <a:pt x="694" y="12"/>
                </a:lnTo>
                <a:lnTo>
                  <a:pt x="707" y="12"/>
                </a:lnTo>
                <a:lnTo>
                  <a:pt x="720" y="13"/>
                </a:lnTo>
                <a:lnTo>
                  <a:pt x="733" y="15"/>
                </a:lnTo>
                <a:lnTo>
                  <a:pt x="744" y="17"/>
                </a:lnTo>
                <a:lnTo>
                  <a:pt x="756" y="19"/>
                </a:lnTo>
                <a:lnTo>
                  <a:pt x="767" y="21"/>
                </a:lnTo>
                <a:lnTo>
                  <a:pt x="778" y="24"/>
                </a:lnTo>
                <a:lnTo>
                  <a:pt x="791" y="26"/>
                </a:lnTo>
                <a:lnTo>
                  <a:pt x="804" y="29"/>
                </a:lnTo>
                <a:lnTo>
                  <a:pt x="811" y="31"/>
                </a:lnTo>
                <a:lnTo>
                  <a:pt x="817" y="32"/>
                </a:lnTo>
                <a:lnTo>
                  <a:pt x="825" y="35"/>
                </a:lnTo>
                <a:lnTo>
                  <a:pt x="833" y="38"/>
                </a:lnTo>
                <a:lnTo>
                  <a:pt x="839" y="40"/>
                </a:lnTo>
                <a:lnTo>
                  <a:pt x="847" y="43"/>
                </a:lnTo>
                <a:lnTo>
                  <a:pt x="854" y="45"/>
                </a:lnTo>
                <a:lnTo>
                  <a:pt x="860" y="48"/>
                </a:lnTo>
                <a:lnTo>
                  <a:pt x="867" y="50"/>
                </a:lnTo>
                <a:lnTo>
                  <a:pt x="874" y="53"/>
                </a:lnTo>
                <a:lnTo>
                  <a:pt x="879" y="57"/>
                </a:lnTo>
                <a:lnTo>
                  <a:pt x="886" y="59"/>
                </a:lnTo>
                <a:lnTo>
                  <a:pt x="891" y="63"/>
                </a:lnTo>
                <a:lnTo>
                  <a:pt x="896" y="65"/>
                </a:lnTo>
                <a:lnTo>
                  <a:pt x="900" y="69"/>
                </a:lnTo>
                <a:lnTo>
                  <a:pt x="903" y="73"/>
                </a:lnTo>
                <a:lnTo>
                  <a:pt x="906" y="77"/>
                </a:lnTo>
                <a:lnTo>
                  <a:pt x="908" y="82"/>
                </a:lnTo>
                <a:lnTo>
                  <a:pt x="910" y="86"/>
                </a:lnTo>
                <a:lnTo>
                  <a:pt x="911" y="91"/>
                </a:lnTo>
                <a:lnTo>
                  <a:pt x="910" y="96"/>
                </a:lnTo>
                <a:lnTo>
                  <a:pt x="908" y="101"/>
                </a:lnTo>
                <a:lnTo>
                  <a:pt x="907" y="107"/>
                </a:lnTo>
                <a:lnTo>
                  <a:pt x="903" y="112"/>
                </a:lnTo>
              </a:path>
            </a:pathLst>
          </a:custGeom>
          <a:noFill/>
          <a:ln w="6350">
            <a:solidFill>
              <a:srgbClr val="000000"/>
            </a:solidFill>
            <a:prstDash val="solid"/>
            <a:round/>
            <a:headEnd/>
            <a:tailEnd/>
          </a:ln>
        </p:spPr>
        <p:txBody>
          <a:bodyPr/>
          <a:lstStyle/>
          <a:p>
            <a:endParaRPr lang="en-US"/>
          </a:p>
        </p:txBody>
      </p:sp>
      <p:sp>
        <p:nvSpPr>
          <p:cNvPr id="276566" name="Line 86"/>
          <p:cNvSpPr>
            <a:spLocks noChangeShapeType="1"/>
          </p:cNvSpPr>
          <p:nvPr/>
        </p:nvSpPr>
        <p:spPr bwMode="auto">
          <a:xfrm>
            <a:off x="5068888" y="5961063"/>
            <a:ext cx="1057275" cy="1587"/>
          </a:xfrm>
          <a:prstGeom prst="line">
            <a:avLst/>
          </a:prstGeom>
          <a:noFill/>
          <a:ln w="17463">
            <a:solidFill>
              <a:srgbClr val="00FF00"/>
            </a:solidFill>
            <a:round/>
            <a:headEnd/>
            <a:tailEnd/>
          </a:ln>
        </p:spPr>
        <p:txBody>
          <a:bodyPr/>
          <a:lstStyle/>
          <a:p>
            <a:endParaRPr lang="en-US"/>
          </a:p>
        </p:txBody>
      </p:sp>
      <p:sp>
        <p:nvSpPr>
          <p:cNvPr id="276567" name="Freeform 87"/>
          <p:cNvSpPr>
            <a:spLocks/>
          </p:cNvSpPr>
          <p:nvPr/>
        </p:nvSpPr>
        <p:spPr bwMode="auto">
          <a:xfrm>
            <a:off x="5018088" y="5768975"/>
            <a:ext cx="1162050" cy="87313"/>
          </a:xfrm>
          <a:custGeom>
            <a:avLst/>
            <a:gdLst/>
            <a:ahLst/>
            <a:cxnLst>
              <a:cxn ang="0">
                <a:pos x="0" y="55"/>
              </a:cxn>
              <a:cxn ang="0">
                <a:pos x="43" y="37"/>
              </a:cxn>
              <a:cxn ang="0">
                <a:pos x="87" y="23"/>
              </a:cxn>
              <a:cxn ang="0">
                <a:pos x="134" y="13"/>
              </a:cxn>
              <a:cxn ang="0">
                <a:pos x="183" y="5"/>
              </a:cxn>
              <a:cxn ang="0">
                <a:pos x="233" y="2"/>
              </a:cxn>
              <a:cxn ang="0">
                <a:pos x="283" y="0"/>
              </a:cxn>
              <a:cxn ang="0">
                <a:pos x="334" y="3"/>
              </a:cxn>
              <a:cxn ang="0">
                <a:pos x="384" y="7"/>
              </a:cxn>
              <a:cxn ang="0">
                <a:pos x="435" y="12"/>
              </a:cxn>
              <a:cxn ang="0">
                <a:pos x="484" y="21"/>
              </a:cxn>
              <a:cxn ang="0">
                <a:pos x="534" y="29"/>
              </a:cxn>
              <a:cxn ang="0">
                <a:pos x="580" y="41"/>
              </a:cxn>
              <a:cxn ang="0">
                <a:pos x="626" y="52"/>
              </a:cxn>
            </a:cxnLst>
            <a:rect l="0" t="0" r="r" b="b"/>
            <a:pathLst>
              <a:path w="626" h="55">
                <a:moveTo>
                  <a:pt x="0" y="55"/>
                </a:moveTo>
                <a:lnTo>
                  <a:pt x="43" y="37"/>
                </a:lnTo>
                <a:lnTo>
                  <a:pt x="87" y="23"/>
                </a:lnTo>
                <a:lnTo>
                  <a:pt x="134" y="13"/>
                </a:lnTo>
                <a:lnTo>
                  <a:pt x="183" y="5"/>
                </a:lnTo>
                <a:lnTo>
                  <a:pt x="233" y="2"/>
                </a:lnTo>
                <a:lnTo>
                  <a:pt x="283" y="0"/>
                </a:lnTo>
                <a:lnTo>
                  <a:pt x="334" y="3"/>
                </a:lnTo>
                <a:lnTo>
                  <a:pt x="384" y="7"/>
                </a:lnTo>
                <a:lnTo>
                  <a:pt x="435" y="12"/>
                </a:lnTo>
                <a:lnTo>
                  <a:pt x="484" y="21"/>
                </a:lnTo>
                <a:lnTo>
                  <a:pt x="534" y="29"/>
                </a:lnTo>
                <a:lnTo>
                  <a:pt x="580" y="41"/>
                </a:lnTo>
                <a:lnTo>
                  <a:pt x="626" y="52"/>
                </a:lnTo>
              </a:path>
            </a:pathLst>
          </a:custGeom>
          <a:noFill/>
          <a:ln w="17463">
            <a:solidFill>
              <a:srgbClr val="00FF00"/>
            </a:solidFill>
            <a:prstDash val="solid"/>
            <a:round/>
            <a:headEnd/>
            <a:tailEnd/>
          </a:ln>
        </p:spPr>
        <p:txBody>
          <a:bodyPr/>
          <a:lstStyle/>
          <a:p>
            <a:endParaRPr lang="en-US"/>
          </a:p>
        </p:txBody>
      </p:sp>
      <p:sp>
        <p:nvSpPr>
          <p:cNvPr id="276568" name="Freeform 88"/>
          <p:cNvSpPr>
            <a:spLocks/>
          </p:cNvSpPr>
          <p:nvPr/>
        </p:nvSpPr>
        <p:spPr bwMode="auto">
          <a:xfrm>
            <a:off x="5016500" y="6064250"/>
            <a:ext cx="1163638" cy="82550"/>
          </a:xfrm>
          <a:custGeom>
            <a:avLst/>
            <a:gdLst/>
            <a:ahLst/>
            <a:cxnLst>
              <a:cxn ang="0">
                <a:pos x="0" y="0"/>
              </a:cxn>
              <a:cxn ang="0">
                <a:pos x="44" y="12"/>
              </a:cxn>
              <a:cxn ang="0">
                <a:pos x="88" y="23"/>
              </a:cxn>
              <a:cxn ang="0">
                <a:pos x="134" y="32"/>
              </a:cxn>
              <a:cxn ang="0">
                <a:pos x="178" y="40"/>
              </a:cxn>
              <a:cxn ang="0">
                <a:pos x="222" y="46"/>
              </a:cxn>
              <a:cxn ang="0">
                <a:pos x="268" y="50"/>
              </a:cxn>
              <a:cxn ang="0">
                <a:pos x="312" y="52"/>
              </a:cxn>
              <a:cxn ang="0">
                <a:pos x="358" y="52"/>
              </a:cxn>
              <a:cxn ang="0">
                <a:pos x="404" y="51"/>
              </a:cxn>
              <a:cxn ang="0">
                <a:pos x="451" y="47"/>
              </a:cxn>
              <a:cxn ang="0">
                <a:pos x="464" y="46"/>
              </a:cxn>
              <a:cxn ang="0">
                <a:pos x="478" y="45"/>
              </a:cxn>
              <a:cxn ang="0">
                <a:pos x="490" y="42"/>
              </a:cxn>
              <a:cxn ang="0">
                <a:pos x="504" y="40"/>
              </a:cxn>
              <a:cxn ang="0">
                <a:pos x="517" y="37"/>
              </a:cxn>
              <a:cxn ang="0">
                <a:pos x="530" y="35"/>
              </a:cxn>
              <a:cxn ang="0">
                <a:pos x="542" y="32"/>
              </a:cxn>
              <a:cxn ang="0">
                <a:pos x="555" y="29"/>
              </a:cxn>
              <a:cxn ang="0">
                <a:pos x="566" y="26"/>
              </a:cxn>
              <a:cxn ang="0">
                <a:pos x="578" y="22"/>
              </a:cxn>
              <a:cxn ang="0">
                <a:pos x="589" y="18"/>
              </a:cxn>
              <a:cxn ang="0">
                <a:pos x="599" y="14"/>
              </a:cxn>
              <a:cxn ang="0">
                <a:pos x="609" y="9"/>
              </a:cxn>
              <a:cxn ang="0">
                <a:pos x="618" y="5"/>
              </a:cxn>
              <a:cxn ang="0">
                <a:pos x="627" y="0"/>
              </a:cxn>
            </a:cxnLst>
            <a:rect l="0" t="0" r="r" b="b"/>
            <a:pathLst>
              <a:path w="627" h="52">
                <a:moveTo>
                  <a:pt x="0" y="0"/>
                </a:moveTo>
                <a:lnTo>
                  <a:pt x="44" y="12"/>
                </a:lnTo>
                <a:lnTo>
                  <a:pt x="88" y="23"/>
                </a:lnTo>
                <a:lnTo>
                  <a:pt x="134" y="32"/>
                </a:lnTo>
                <a:lnTo>
                  <a:pt x="178" y="40"/>
                </a:lnTo>
                <a:lnTo>
                  <a:pt x="222" y="46"/>
                </a:lnTo>
                <a:lnTo>
                  <a:pt x="268" y="50"/>
                </a:lnTo>
                <a:lnTo>
                  <a:pt x="312" y="52"/>
                </a:lnTo>
                <a:lnTo>
                  <a:pt x="358" y="52"/>
                </a:lnTo>
                <a:lnTo>
                  <a:pt x="404" y="51"/>
                </a:lnTo>
                <a:lnTo>
                  <a:pt x="451" y="47"/>
                </a:lnTo>
                <a:lnTo>
                  <a:pt x="464" y="46"/>
                </a:lnTo>
                <a:lnTo>
                  <a:pt x="478" y="45"/>
                </a:lnTo>
                <a:lnTo>
                  <a:pt x="490" y="42"/>
                </a:lnTo>
                <a:lnTo>
                  <a:pt x="504" y="40"/>
                </a:lnTo>
                <a:lnTo>
                  <a:pt x="517" y="37"/>
                </a:lnTo>
                <a:lnTo>
                  <a:pt x="530" y="35"/>
                </a:lnTo>
                <a:lnTo>
                  <a:pt x="542" y="32"/>
                </a:lnTo>
                <a:lnTo>
                  <a:pt x="555" y="29"/>
                </a:lnTo>
                <a:lnTo>
                  <a:pt x="566" y="26"/>
                </a:lnTo>
                <a:lnTo>
                  <a:pt x="578" y="22"/>
                </a:lnTo>
                <a:lnTo>
                  <a:pt x="589" y="18"/>
                </a:lnTo>
                <a:lnTo>
                  <a:pt x="599" y="14"/>
                </a:lnTo>
                <a:lnTo>
                  <a:pt x="609" y="9"/>
                </a:lnTo>
                <a:lnTo>
                  <a:pt x="618" y="5"/>
                </a:lnTo>
                <a:lnTo>
                  <a:pt x="627" y="0"/>
                </a:lnTo>
              </a:path>
            </a:pathLst>
          </a:custGeom>
          <a:noFill/>
          <a:ln w="17463">
            <a:solidFill>
              <a:srgbClr val="00FF00"/>
            </a:solidFill>
            <a:prstDash val="solid"/>
            <a:round/>
            <a:headEnd/>
            <a:tailEnd/>
          </a:ln>
        </p:spPr>
        <p:txBody>
          <a:bodyPr/>
          <a:lstStyle/>
          <a:p>
            <a:endParaRPr lang="en-US"/>
          </a:p>
        </p:txBody>
      </p:sp>
      <p:sp>
        <p:nvSpPr>
          <p:cNvPr id="276569" name="Freeform 89"/>
          <p:cNvSpPr>
            <a:spLocks/>
          </p:cNvSpPr>
          <p:nvPr/>
        </p:nvSpPr>
        <p:spPr bwMode="auto">
          <a:xfrm>
            <a:off x="4892675" y="6110288"/>
            <a:ext cx="1409700" cy="101600"/>
          </a:xfrm>
          <a:custGeom>
            <a:avLst/>
            <a:gdLst/>
            <a:ahLst/>
            <a:cxnLst>
              <a:cxn ang="0">
                <a:pos x="0" y="0"/>
              </a:cxn>
              <a:cxn ang="0">
                <a:pos x="34" y="13"/>
              </a:cxn>
              <a:cxn ang="0">
                <a:pos x="70" y="23"/>
              </a:cxn>
              <a:cxn ang="0">
                <a:pos x="105" y="33"/>
              </a:cxn>
              <a:cxn ang="0">
                <a:pos x="143" y="41"/>
              </a:cxn>
              <a:cxn ang="0">
                <a:pos x="180" y="49"/>
              </a:cxn>
              <a:cxn ang="0">
                <a:pos x="219" y="54"/>
              </a:cxn>
              <a:cxn ang="0">
                <a:pos x="257" y="57"/>
              </a:cxn>
              <a:cxn ang="0">
                <a:pos x="296" y="61"/>
              </a:cxn>
              <a:cxn ang="0">
                <a:pos x="335" y="62"/>
              </a:cxn>
              <a:cxn ang="0">
                <a:pos x="373" y="64"/>
              </a:cxn>
              <a:cxn ang="0">
                <a:pos x="412" y="62"/>
              </a:cxn>
              <a:cxn ang="0">
                <a:pos x="450" y="61"/>
              </a:cxn>
              <a:cxn ang="0">
                <a:pos x="487" y="59"/>
              </a:cxn>
              <a:cxn ang="0">
                <a:pos x="510" y="56"/>
              </a:cxn>
              <a:cxn ang="0">
                <a:pos x="531" y="54"/>
              </a:cxn>
              <a:cxn ang="0">
                <a:pos x="553" y="50"/>
              </a:cxn>
              <a:cxn ang="0">
                <a:pos x="574" y="47"/>
              </a:cxn>
              <a:cxn ang="0">
                <a:pos x="596" y="43"/>
              </a:cxn>
              <a:cxn ang="0">
                <a:pos x="617" y="40"/>
              </a:cxn>
              <a:cxn ang="0">
                <a:pos x="637" y="35"/>
              </a:cxn>
              <a:cxn ang="0">
                <a:pos x="657" y="30"/>
              </a:cxn>
              <a:cxn ang="0">
                <a:pos x="678" y="24"/>
              </a:cxn>
              <a:cxn ang="0">
                <a:pos x="699" y="19"/>
              </a:cxn>
              <a:cxn ang="0">
                <a:pos x="718" y="13"/>
              </a:cxn>
              <a:cxn ang="0">
                <a:pos x="738" y="7"/>
              </a:cxn>
              <a:cxn ang="0">
                <a:pos x="759" y="0"/>
              </a:cxn>
            </a:cxnLst>
            <a:rect l="0" t="0" r="r" b="b"/>
            <a:pathLst>
              <a:path w="759" h="64">
                <a:moveTo>
                  <a:pt x="0" y="0"/>
                </a:moveTo>
                <a:lnTo>
                  <a:pt x="34" y="13"/>
                </a:lnTo>
                <a:lnTo>
                  <a:pt x="70" y="23"/>
                </a:lnTo>
                <a:lnTo>
                  <a:pt x="105" y="33"/>
                </a:lnTo>
                <a:lnTo>
                  <a:pt x="143" y="41"/>
                </a:lnTo>
                <a:lnTo>
                  <a:pt x="180" y="49"/>
                </a:lnTo>
                <a:lnTo>
                  <a:pt x="219" y="54"/>
                </a:lnTo>
                <a:lnTo>
                  <a:pt x="257" y="57"/>
                </a:lnTo>
                <a:lnTo>
                  <a:pt x="296" y="61"/>
                </a:lnTo>
                <a:lnTo>
                  <a:pt x="335" y="62"/>
                </a:lnTo>
                <a:lnTo>
                  <a:pt x="373" y="64"/>
                </a:lnTo>
                <a:lnTo>
                  <a:pt x="412" y="62"/>
                </a:lnTo>
                <a:lnTo>
                  <a:pt x="450" y="61"/>
                </a:lnTo>
                <a:lnTo>
                  <a:pt x="487" y="59"/>
                </a:lnTo>
                <a:lnTo>
                  <a:pt x="510" y="56"/>
                </a:lnTo>
                <a:lnTo>
                  <a:pt x="531" y="54"/>
                </a:lnTo>
                <a:lnTo>
                  <a:pt x="553" y="50"/>
                </a:lnTo>
                <a:lnTo>
                  <a:pt x="574" y="47"/>
                </a:lnTo>
                <a:lnTo>
                  <a:pt x="596" y="43"/>
                </a:lnTo>
                <a:lnTo>
                  <a:pt x="617" y="40"/>
                </a:lnTo>
                <a:lnTo>
                  <a:pt x="637" y="35"/>
                </a:lnTo>
                <a:lnTo>
                  <a:pt x="657" y="30"/>
                </a:lnTo>
                <a:lnTo>
                  <a:pt x="678" y="24"/>
                </a:lnTo>
                <a:lnTo>
                  <a:pt x="699" y="19"/>
                </a:lnTo>
                <a:lnTo>
                  <a:pt x="718" y="13"/>
                </a:lnTo>
                <a:lnTo>
                  <a:pt x="738" y="7"/>
                </a:lnTo>
                <a:lnTo>
                  <a:pt x="759" y="0"/>
                </a:lnTo>
              </a:path>
            </a:pathLst>
          </a:custGeom>
          <a:noFill/>
          <a:ln w="17463">
            <a:solidFill>
              <a:srgbClr val="00FF00"/>
            </a:solidFill>
            <a:prstDash val="solid"/>
            <a:round/>
            <a:headEnd/>
            <a:tailEnd/>
          </a:ln>
        </p:spPr>
        <p:txBody>
          <a:bodyPr/>
          <a:lstStyle/>
          <a:p>
            <a:endParaRPr lang="en-US"/>
          </a:p>
        </p:txBody>
      </p:sp>
      <p:sp>
        <p:nvSpPr>
          <p:cNvPr id="276570" name="Freeform 90"/>
          <p:cNvSpPr>
            <a:spLocks/>
          </p:cNvSpPr>
          <p:nvPr/>
        </p:nvSpPr>
        <p:spPr bwMode="auto">
          <a:xfrm>
            <a:off x="4892675" y="5708650"/>
            <a:ext cx="1409700" cy="101600"/>
          </a:xfrm>
          <a:custGeom>
            <a:avLst/>
            <a:gdLst/>
            <a:ahLst/>
            <a:cxnLst>
              <a:cxn ang="0">
                <a:pos x="0" y="62"/>
              </a:cxn>
              <a:cxn ang="0">
                <a:pos x="3" y="61"/>
              </a:cxn>
              <a:cxn ang="0">
                <a:pos x="4" y="59"/>
              </a:cxn>
              <a:cxn ang="0">
                <a:pos x="6" y="57"/>
              </a:cxn>
              <a:cxn ang="0">
                <a:pos x="8" y="55"/>
              </a:cxn>
              <a:cxn ang="0">
                <a:pos x="10" y="53"/>
              </a:cxn>
              <a:cxn ang="0">
                <a:pos x="18" y="48"/>
              </a:cxn>
              <a:cxn ang="0">
                <a:pos x="27" y="45"/>
              </a:cxn>
              <a:cxn ang="0">
                <a:pos x="34" y="41"/>
              </a:cxn>
              <a:cxn ang="0">
                <a:pos x="43" y="38"/>
              </a:cxn>
              <a:cxn ang="0">
                <a:pos x="51" y="37"/>
              </a:cxn>
              <a:cxn ang="0">
                <a:pos x="67" y="33"/>
              </a:cxn>
              <a:cxn ang="0">
                <a:pos x="87" y="28"/>
              </a:cxn>
              <a:cxn ang="0">
                <a:pos x="105" y="23"/>
              </a:cxn>
              <a:cxn ang="0">
                <a:pos x="121" y="19"/>
              </a:cxn>
              <a:cxn ang="0">
                <a:pos x="137" y="17"/>
              </a:cxn>
              <a:cxn ang="0">
                <a:pos x="151" y="13"/>
              </a:cxn>
              <a:cxn ang="0">
                <a:pos x="163" y="10"/>
              </a:cxn>
              <a:cxn ang="0">
                <a:pos x="177" y="9"/>
              </a:cxn>
              <a:cxn ang="0">
                <a:pos x="192" y="7"/>
              </a:cxn>
              <a:cxn ang="0">
                <a:pos x="207" y="5"/>
              </a:cxn>
              <a:cxn ang="0">
                <a:pos x="231" y="4"/>
              </a:cxn>
              <a:cxn ang="0">
                <a:pos x="258" y="2"/>
              </a:cxn>
              <a:cxn ang="0">
                <a:pos x="287" y="2"/>
              </a:cxn>
              <a:cxn ang="0">
                <a:pos x="317" y="0"/>
              </a:cxn>
              <a:cxn ang="0">
                <a:pos x="349" y="0"/>
              </a:cxn>
              <a:cxn ang="0">
                <a:pos x="381" y="2"/>
              </a:cxn>
              <a:cxn ang="0">
                <a:pos x="411" y="2"/>
              </a:cxn>
              <a:cxn ang="0">
                <a:pos x="443" y="3"/>
              </a:cxn>
              <a:cxn ang="0">
                <a:pos x="470" y="5"/>
              </a:cxn>
              <a:cxn ang="0">
                <a:pos x="505" y="8"/>
              </a:cxn>
              <a:cxn ang="0">
                <a:pos x="540" y="12"/>
              </a:cxn>
              <a:cxn ang="0">
                <a:pos x="572" y="17"/>
              </a:cxn>
              <a:cxn ang="0">
                <a:pos x="599" y="23"/>
              </a:cxn>
              <a:cxn ang="0">
                <a:pos x="626" y="29"/>
              </a:cxn>
              <a:cxn ang="0">
                <a:pos x="651" y="36"/>
              </a:cxn>
              <a:cxn ang="0">
                <a:pos x="675" y="42"/>
              </a:cxn>
              <a:cxn ang="0">
                <a:pos x="700" y="50"/>
              </a:cxn>
              <a:cxn ang="0">
                <a:pos x="728" y="56"/>
              </a:cxn>
              <a:cxn ang="0">
                <a:pos x="759" y="64"/>
              </a:cxn>
            </a:cxnLst>
            <a:rect l="0" t="0" r="r" b="b"/>
            <a:pathLst>
              <a:path w="759" h="64">
                <a:moveTo>
                  <a:pt x="0" y="64"/>
                </a:moveTo>
                <a:lnTo>
                  <a:pt x="0" y="62"/>
                </a:lnTo>
                <a:lnTo>
                  <a:pt x="1" y="61"/>
                </a:lnTo>
                <a:lnTo>
                  <a:pt x="3" y="61"/>
                </a:lnTo>
                <a:lnTo>
                  <a:pt x="3" y="60"/>
                </a:lnTo>
                <a:lnTo>
                  <a:pt x="4" y="59"/>
                </a:lnTo>
                <a:lnTo>
                  <a:pt x="5" y="59"/>
                </a:lnTo>
                <a:lnTo>
                  <a:pt x="6" y="57"/>
                </a:lnTo>
                <a:lnTo>
                  <a:pt x="6" y="56"/>
                </a:lnTo>
                <a:lnTo>
                  <a:pt x="8" y="55"/>
                </a:lnTo>
                <a:lnTo>
                  <a:pt x="9" y="55"/>
                </a:lnTo>
                <a:lnTo>
                  <a:pt x="10" y="53"/>
                </a:lnTo>
                <a:lnTo>
                  <a:pt x="14" y="51"/>
                </a:lnTo>
                <a:lnTo>
                  <a:pt x="18" y="48"/>
                </a:lnTo>
                <a:lnTo>
                  <a:pt x="23" y="46"/>
                </a:lnTo>
                <a:lnTo>
                  <a:pt x="27" y="45"/>
                </a:lnTo>
                <a:lnTo>
                  <a:pt x="30" y="42"/>
                </a:lnTo>
                <a:lnTo>
                  <a:pt x="34" y="41"/>
                </a:lnTo>
                <a:lnTo>
                  <a:pt x="39" y="40"/>
                </a:lnTo>
                <a:lnTo>
                  <a:pt x="43" y="38"/>
                </a:lnTo>
                <a:lnTo>
                  <a:pt x="47" y="37"/>
                </a:lnTo>
                <a:lnTo>
                  <a:pt x="51" y="37"/>
                </a:lnTo>
                <a:lnTo>
                  <a:pt x="56" y="36"/>
                </a:lnTo>
                <a:lnTo>
                  <a:pt x="67" y="33"/>
                </a:lnTo>
                <a:lnTo>
                  <a:pt x="77" y="31"/>
                </a:lnTo>
                <a:lnTo>
                  <a:pt x="87" y="28"/>
                </a:lnTo>
                <a:lnTo>
                  <a:pt x="97" y="26"/>
                </a:lnTo>
                <a:lnTo>
                  <a:pt x="105" y="23"/>
                </a:lnTo>
                <a:lnTo>
                  <a:pt x="114" y="22"/>
                </a:lnTo>
                <a:lnTo>
                  <a:pt x="121" y="19"/>
                </a:lnTo>
                <a:lnTo>
                  <a:pt x="129" y="18"/>
                </a:lnTo>
                <a:lnTo>
                  <a:pt x="137" y="17"/>
                </a:lnTo>
                <a:lnTo>
                  <a:pt x="143" y="14"/>
                </a:lnTo>
                <a:lnTo>
                  <a:pt x="151" y="13"/>
                </a:lnTo>
                <a:lnTo>
                  <a:pt x="157" y="12"/>
                </a:lnTo>
                <a:lnTo>
                  <a:pt x="163" y="10"/>
                </a:lnTo>
                <a:lnTo>
                  <a:pt x="171" y="9"/>
                </a:lnTo>
                <a:lnTo>
                  <a:pt x="177" y="9"/>
                </a:lnTo>
                <a:lnTo>
                  <a:pt x="185" y="8"/>
                </a:lnTo>
                <a:lnTo>
                  <a:pt x="192" y="7"/>
                </a:lnTo>
                <a:lnTo>
                  <a:pt x="200" y="5"/>
                </a:lnTo>
                <a:lnTo>
                  <a:pt x="207" y="5"/>
                </a:lnTo>
                <a:lnTo>
                  <a:pt x="219" y="4"/>
                </a:lnTo>
                <a:lnTo>
                  <a:pt x="231" y="4"/>
                </a:lnTo>
                <a:lnTo>
                  <a:pt x="244" y="3"/>
                </a:lnTo>
                <a:lnTo>
                  <a:pt x="258" y="2"/>
                </a:lnTo>
                <a:lnTo>
                  <a:pt x="272" y="2"/>
                </a:lnTo>
                <a:lnTo>
                  <a:pt x="287" y="2"/>
                </a:lnTo>
                <a:lnTo>
                  <a:pt x="302" y="2"/>
                </a:lnTo>
                <a:lnTo>
                  <a:pt x="317" y="0"/>
                </a:lnTo>
                <a:lnTo>
                  <a:pt x="333" y="0"/>
                </a:lnTo>
                <a:lnTo>
                  <a:pt x="349" y="0"/>
                </a:lnTo>
                <a:lnTo>
                  <a:pt x="364" y="0"/>
                </a:lnTo>
                <a:lnTo>
                  <a:pt x="381" y="2"/>
                </a:lnTo>
                <a:lnTo>
                  <a:pt x="396" y="2"/>
                </a:lnTo>
                <a:lnTo>
                  <a:pt x="411" y="2"/>
                </a:lnTo>
                <a:lnTo>
                  <a:pt x="427" y="3"/>
                </a:lnTo>
                <a:lnTo>
                  <a:pt x="443" y="3"/>
                </a:lnTo>
                <a:lnTo>
                  <a:pt x="456" y="4"/>
                </a:lnTo>
                <a:lnTo>
                  <a:pt x="470" y="5"/>
                </a:lnTo>
                <a:lnTo>
                  <a:pt x="484" y="5"/>
                </a:lnTo>
                <a:lnTo>
                  <a:pt x="505" y="8"/>
                </a:lnTo>
                <a:lnTo>
                  <a:pt x="522" y="9"/>
                </a:lnTo>
                <a:lnTo>
                  <a:pt x="540" y="12"/>
                </a:lnTo>
                <a:lnTo>
                  <a:pt x="556" y="14"/>
                </a:lnTo>
                <a:lnTo>
                  <a:pt x="572" y="17"/>
                </a:lnTo>
                <a:lnTo>
                  <a:pt x="585" y="19"/>
                </a:lnTo>
                <a:lnTo>
                  <a:pt x="599" y="23"/>
                </a:lnTo>
                <a:lnTo>
                  <a:pt x="612" y="26"/>
                </a:lnTo>
                <a:lnTo>
                  <a:pt x="626" y="29"/>
                </a:lnTo>
                <a:lnTo>
                  <a:pt x="639" y="32"/>
                </a:lnTo>
                <a:lnTo>
                  <a:pt x="651" y="36"/>
                </a:lnTo>
                <a:lnTo>
                  <a:pt x="663" y="40"/>
                </a:lnTo>
                <a:lnTo>
                  <a:pt x="675" y="42"/>
                </a:lnTo>
                <a:lnTo>
                  <a:pt x="688" y="46"/>
                </a:lnTo>
                <a:lnTo>
                  <a:pt x="700" y="50"/>
                </a:lnTo>
                <a:lnTo>
                  <a:pt x="714" y="53"/>
                </a:lnTo>
                <a:lnTo>
                  <a:pt x="728" y="56"/>
                </a:lnTo>
                <a:lnTo>
                  <a:pt x="743" y="60"/>
                </a:lnTo>
                <a:lnTo>
                  <a:pt x="759" y="64"/>
                </a:lnTo>
              </a:path>
            </a:pathLst>
          </a:custGeom>
          <a:noFill/>
          <a:ln w="17463">
            <a:solidFill>
              <a:srgbClr val="00FF00"/>
            </a:solidFill>
            <a:prstDash val="solid"/>
            <a:round/>
            <a:headEnd/>
            <a:tailEnd/>
          </a:ln>
        </p:spPr>
        <p:txBody>
          <a:bodyPr/>
          <a:lstStyle/>
          <a:p>
            <a:endParaRPr lang="en-US"/>
          </a:p>
        </p:txBody>
      </p:sp>
      <p:sp>
        <p:nvSpPr>
          <p:cNvPr id="276571" name="Freeform 91"/>
          <p:cNvSpPr>
            <a:spLocks/>
          </p:cNvSpPr>
          <p:nvPr/>
        </p:nvSpPr>
        <p:spPr bwMode="auto">
          <a:xfrm>
            <a:off x="4770438" y="6064250"/>
            <a:ext cx="1681162" cy="184150"/>
          </a:xfrm>
          <a:custGeom>
            <a:avLst/>
            <a:gdLst/>
            <a:ahLst/>
            <a:cxnLst>
              <a:cxn ang="0">
                <a:pos x="0" y="0"/>
              </a:cxn>
              <a:cxn ang="0">
                <a:pos x="2" y="3"/>
              </a:cxn>
              <a:cxn ang="0">
                <a:pos x="2" y="5"/>
              </a:cxn>
              <a:cxn ang="0">
                <a:pos x="3" y="7"/>
              </a:cxn>
              <a:cxn ang="0">
                <a:pos x="4" y="9"/>
              </a:cxn>
              <a:cxn ang="0">
                <a:pos x="5" y="10"/>
              </a:cxn>
              <a:cxn ang="0">
                <a:pos x="8" y="12"/>
              </a:cxn>
              <a:cxn ang="0">
                <a:pos x="9" y="13"/>
              </a:cxn>
              <a:cxn ang="0">
                <a:pos x="10" y="14"/>
              </a:cxn>
              <a:cxn ang="0">
                <a:pos x="13" y="16"/>
              </a:cxn>
              <a:cxn ang="0">
                <a:pos x="14" y="17"/>
              </a:cxn>
              <a:cxn ang="0">
                <a:pos x="17" y="18"/>
              </a:cxn>
              <a:cxn ang="0">
                <a:pos x="19" y="19"/>
              </a:cxn>
              <a:cxn ang="0">
                <a:pos x="43" y="31"/>
              </a:cxn>
              <a:cxn ang="0">
                <a:pos x="69" y="42"/>
              </a:cxn>
              <a:cxn ang="0">
                <a:pos x="94" y="52"/>
              </a:cxn>
              <a:cxn ang="0">
                <a:pos x="118" y="62"/>
              </a:cxn>
              <a:cxn ang="0">
                <a:pos x="143" y="71"/>
              </a:cxn>
              <a:cxn ang="0">
                <a:pos x="167" y="79"/>
              </a:cxn>
              <a:cxn ang="0">
                <a:pos x="191" y="85"/>
              </a:cxn>
              <a:cxn ang="0">
                <a:pos x="215" y="91"/>
              </a:cxn>
              <a:cxn ang="0">
                <a:pos x="239" y="98"/>
              </a:cxn>
              <a:cxn ang="0">
                <a:pos x="263" y="102"/>
              </a:cxn>
              <a:cxn ang="0">
                <a:pos x="289" y="105"/>
              </a:cxn>
              <a:cxn ang="0">
                <a:pos x="316" y="109"/>
              </a:cxn>
              <a:cxn ang="0">
                <a:pos x="344" y="112"/>
              </a:cxn>
              <a:cxn ang="0">
                <a:pos x="372" y="114"/>
              </a:cxn>
              <a:cxn ang="0">
                <a:pos x="400" y="116"/>
              </a:cxn>
              <a:cxn ang="0">
                <a:pos x="428" y="116"/>
              </a:cxn>
              <a:cxn ang="0">
                <a:pos x="455" y="116"/>
              </a:cxn>
              <a:cxn ang="0">
                <a:pos x="483" y="116"/>
              </a:cxn>
              <a:cxn ang="0">
                <a:pos x="512" y="114"/>
              </a:cxn>
              <a:cxn ang="0">
                <a:pos x="540" y="113"/>
              </a:cxn>
              <a:cxn ang="0">
                <a:pos x="569" y="112"/>
              </a:cxn>
              <a:cxn ang="0">
                <a:pos x="597" y="110"/>
              </a:cxn>
              <a:cxn ang="0">
                <a:pos x="616" y="109"/>
              </a:cxn>
              <a:cxn ang="0">
                <a:pos x="635" y="108"/>
              </a:cxn>
              <a:cxn ang="0">
                <a:pos x="654" y="107"/>
              </a:cxn>
              <a:cxn ang="0">
                <a:pos x="673" y="105"/>
              </a:cxn>
              <a:cxn ang="0">
                <a:pos x="692" y="103"/>
              </a:cxn>
              <a:cxn ang="0">
                <a:pos x="712" y="100"/>
              </a:cxn>
              <a:cxn ang="0">
                <a:pos x="732" y="98"/>
              </a:cxn>
              <a:cxn ang="0">
                <a:pos x="751" y="94"/>
              </a:cxn>
              <a:cxn ang="0">
                <a:pos x="772" y="90"/>
              </a:cxn>
              <a:cxn ang="0">
                <a:pos x="793" y="85"/>
              </a:cxn>
              <a:cxn ang="0">
                <a:pos x="813" y="79"/>
              </a:cxn>
              <a:cxn ang="0">
                <a:pos x="826" y="75"/>
              </a:cxn>
              <a:cxn ang="0">
                <a:pos x="837" y="71"/>
              </a:cxn>
              <a:cxn ang="0">
                <a:pos x="849" y="67"/>
              </a:cxn>
              <a:cxn ang="0">
                <a:pos x="859" y="64"/>
              </a:cxn>
              <a:cxn ang="0">
                <a:pos x="869" y="59"/>
              </a:cxn>
              <a:cxn ang="0">
                <a:pos x="879" y="53"/>
              </a:cxn>
              <a:cxn ang="0">
                <a:pos x="887" y="48"/>
              </a:cxn>
              <a:cxn ang="0">
                <a:pos x="894" y="43"/>
              </a:cxn>
              <a:cxn ang="0">
                <a:pos x="899" y="37"/>
              </a:cxn>
              <a:cxn ang="0">
                <a:pos x="903" y="32"/>
              </a:cxn>
              <a:cxn ang="0">
                <a:pos x="906" y="26"/>
              </a:cxn>
              <a:cxn ang="0">
                <a:pos x="906" y="19"/>
              </a:cxn>
              <a:cxn ang="0">
                <a:pos x="903" y="13"/>
              </a:cxn>
              <a:cxn ang="0">
                <a:pos x="898" y="7"/>
              </a:cxn>
              <a:cxn ang="0">
                <a:pos x="890" y="0"/>
              </a:cxn>
            </a:cxnLst>
            <a:rect l="0" t="0" r="r" b="b"/>
            <a:pathLst>
              <a:path w="906" h="116">
                <a:moveTo>
                  <a:pt x="0" y="0"/>
                </a:moveTo>
                <a:lnTo>
                  <a:pt x="2" y="3"/>
                </a:lnTo>
                <a:lnTo>
                  <a:pt x="2" y="5"/>
                </a:lnTo>
                <a:lnTo>
                  <a:pt x="3" y="7"/>
                </a:lnTo>
                <a:lnTo>
                  <a:pt x="4" y="9"/>
                </a:lnTo>
                <a:lnTo>
                  <a:pt x="5" y="10"/>
                </a:lnTo>
                <a:lnTo>
                  <a:pt x="8" y="12"/>
                </a:lnTo>
                <a:lnTo>
                  <a:pt x="9" y="13"/>
                </a:lnTo>
                <a:lnTo>
                  <a:pt x="10" y="14"/>
                </a:lnTo>
                <a:lnTo>
                  <a:pt x="13" y="16"/>
                </a:lnTo>
                <a:lnTo>
                  <a:pt x="14" y="17"/>
                </a:lnTo>
                <a:lnTo>
                  <a:pt x="17" y="18"/>
                </a:lnTo>
                <a:lnTo>
                  <a:pt x="19" y="19"/>
                </a:lnTo>
                <a:lnTo>
                  <a:pt x="43" y="31"/>
                </a:lnTo>
                <a:lnTo>
                  <a:pt x="69" y="42"/>
                </a:lnTo>
                <a:lnTo>
                  <a:pt x="94" y="52"/>
                </a:lnTo>
                <a:lnTo>
                  <a:pt x="118" y="62"/>
                </a:lnTo>
                <a:lnTo>
                  <a:pt x="143" y="71"/>
                </a:lnTo>
                <a:lnTo>
                  <a:pt x="167" y="79"/>
                </a:lnTo>
                <a:lnTo>
                  <a:pt x="191" y="85"/>
                </a:lnTo>
                <a:lnTo>
                  <a:pt x="215" y="91"/>
                </a:lnTo>
                <a:lnTo>
                  <a:pt x="239" y="98"/>
                </a:lnTo>
                <a:lnTo>
                  <a:pt x="263" y="102"/>
                </a:lnTo>
                <a:lnTo>
                  <a:pt x="289" y="105"/>
                </a:lnTo>
                <a:lnTo>
                  <a:pt x="316" y="109"/>
                </a:lnTo>
                <a:lnTo>
                  <a:pt x="344" y="112"/>
                </a:lnTo>
                <a:lnTo>
                  <a:pt x="372" y="114"/>
                </a:lnTo>
                <a:lnTo>
                  <a:pt x="400" y="116"/>
                </a:lnTo>
                <a:lnTo>
                  <a:pt x="428" y="116"/>
                </a:lnTo>
                <a:lnTo>
                  <a:pt x="455" y="116"/>
                </a:lnTo>
                <a:lnTo>
                  <a:pt x="483" y="116"/>
                </a:lnTo>
                <a:lnTo>
                  <a:pt x="512" y="114"/>
                </a:lnTo>
                <a:lnTo>
                  <a:pt x="540" y="113"/>
                </a:lnTo>
                <a:lnTo>
                  <a:pt x="569" y="112"/>
                </a:lnTo>
                <a:lnTo>
                  <a:pt x="597" y="110"/>
                </a:lnTo>
                <a:lnTo>
                  <a:pt x="616" y="109"/>
                </a:lnTo>
                <a:lnTo>
                  <a:pt x="635" y="108"/>
                </a:lnTo>
                <a:lnTo>
                  <a:pt x="654" y="107"/>
                </a:lnTo>
                <a:lnTo>
                  <a:pt x="673" y="105"/>
                </a:lnTo>
                <a:lnTo>
                  <a:pt x="692" y="103"/>
                </a:lnTo>
                <a:lnTo>
                  <a:pt x="712" y="100"/>
                </a:lnTo>
                <a:lnTo>
                  <a:pt x="732" y="98"/>
                </a:lnTo>
                <a:lnTo>
                  <a:pt x="751" y="94"/>
                </a:lnTo>
                <a:lnTo>
                  <a:pt x="772" y="90"/>
                </a:lnTo>
                <a:lnTo>
                  <a:pt x="793" y="85"/>
                </a:lnTo>
                <a:lnTo>
                  <a:pt x="813" y="79"/>
                </a:lnTo>
                <a:lnTo>
                  <a:pt x="826" y="75"/>
                </a:lnTo>
                <a:lnTo>
                  <a:pt x="837" y="71"/>
                </a:lnTo>
                <a:lnTo>
                  <a:pt x="849" y="67"/>
                </a:lnTo>
                <a:lnTo>
                  <a:pt x="859" y="64"/>
                </a:lnTo>
                <a:lnTo>
                  <a:pt x="869" y="59"/>
                </a:lnTo>
                <a:lnTo>
                  <a:pt x="879" y="53"/>
                </a:lnTo>
                <a:lnTo>
                  <a:pt x="887" y="48"/>
                </a:lnTo>
                <a:lnTo>
                  <a:pt x="894" y="43"/>
                </a:lnTo>
                <a:lnTo>
                  <a:pt x="899" y="37"/>
                </a:lnTo>
                <a:lnTo>
                  <a:pt x="903" y="32"/>
                </a:lnTo>
                <a:lnTo>
                  <a:pt x="906" y="26"/>
                </a:lnTo>
                <a:lnTo>
                  <a:pt x="906" y="19"/>
                </a:lnTo>
                <a:lnTo>
                  <a:pt x="903" y="13"/>
                </a:lnTo>
                <a:lnTo>
                  <a:pt x="898" y="7"/>
                </a:lnTo>
                <a:lnTo>
                  <a:pt x="890" y="0"/>
                </a:lnTo>
              </a:path>
            </a:pathLst>
          </a:custGeom>
          <a:noFill/>
          <a:ln w="17463">
            <a:solidFill>
              <a:srgbClr val="00FF00"/>
            </a:solidFill>
            <a:prstDash val="solid"/>
            <a:round/>
            <a:headEnd/>
            <a:tailEnd/>
          </a:ln>
        </p:spPr>
        <p:txBody>
          <a:bodyPr/>
          <a:lstStyle/>
          <a:p>
            <a:endParaRPr lang="en-US"/>
          </a:p>
        </p:txBody>
      </p:sp>
      <p:sp>
        <p:nvSpPr>
          <p:cNvPr id="276572" name="Freeform 92"/>
          <p:cNvSpPr>
            <a:spLocks/>
          </p:cNvSpPr>
          <p:nvPr/>
        </p:nvSpPr>
        <p:spPr bwMode="auto">
          <a:xfrm>
            <a:off x="4770438" y="5676900"/>
            <a:ext cx="1695450" cy="182563"/>
          </a:xfrm>
          <a:custGeom>
            <a:avLst/>
            <a:gdLst/>
            <a:ahLst/>
            <a:cxnLst>
              <a:cxn ang="0">
                <a:pos x="2" y="111"/>
              </a:cxn>
              <a:cxn ang="0">
                <a:pos x="4" y="110"/>
              </a:cxn>
              <a:cxn ang="0">
                <a:pos x="5" y="108"/>
              </a:cxn>
              <a:cxn ang="0">
                <a:pos x="5" y="105"/>
              </a:cxn>
              <a:cxn ang="0">
                <a:pos x="7" y="103"/>
              </a:cxn>
              <a:cxn ang="0">
                <a:pos x="7" y="100"/>
              </a:cxn>
              <a:cxn ang="0">
                <a:pos x="5" y="96"/>
              </a:cxn>
              <a:cxn ang="0">
                <a:pos x="5" y="94"/>
              </a:cxn>
              <a:cxn ang="0">
                <a:pos x="5" y="91"/>
              </a:cxn>
              <a:cxn ang="0">
                <a:pos x="8" y="66"/>
              </a:cxn>
              <a:cxn ang="0">
                <a:pos x="21" y="47"/>
              </a:cxn>
              <a:cxn ang="0">
                <a:pos x="43" y="33"/>
              </a:cxn>
              <a:cxn ang="0">
                <a:pos x="71" y="23"/>
              </a:cxn>
              <a:cxn ang="0">
                <a:pos x="104" y="15"/>
              </a:cxn>
              <a:cxn ang="0">
                <a:pos x="141" y="11"/>
              </a:cxn>
              <a:cxn ang="0">
                <a:pos x="177" y="8"/>
              </a:cxn>
              <a:cxn ang="0">
                <a:pos x="213" y="6"/>
              </a:cxn>
              <a:cxn ang="0">
                <a:pos x="247" y="5"/>
              </a:cxn>
              <a:cxn ang="0">
                <a:pos x="276" y="4"/>
              </a:cxn>
              <a:cxn ang="0">
                <a:pos x="304" y="3"/>
              </a:cxn>
              <a:cxn ang="0">
                <a:pos x="329" y="1"/>
              </a:cxn>
              <a:cxn ang="0">
                <a:pos x="354" y="0"/>
              </a:cxn>
              <a:cxn ang="0">
                <a:pos x="395" y="0"/>
              </a:cxn>
              <a:cxn ang="0">
                <a:pos x="452" y="0"/>
              </a:cxn>
              <a:cxn ang="0">
                <a:pos x="509" y="3"/>
              </a:cxn>
              <a:cxn ang="0">
                <a:pos x="567" y="6"/>
              </a:cxn>
              <a:cxn ang="0">
                <a:pos x="624" y="10"/>
              </a:cxn>
              <a:cxn ang="0">
                <a:pos x="682" y="14"/>
              </a:cxn>
              <a:cxn ang="0">
                <a:pos x="744" y="22"/>
              </a:cxn>
              <a:cxn ang="0">
                <a:pos x="789" y="29"/>
              </a:cxn>
              <a:cxn ang="0">
                <a:pos x="816" y="33"/>
              </a:cxn>
              <a:cxn ang="0">
                <a:pos x="842" y="39"/>
              </a:cxn>
              <a:cxn ang="0">
                <a:pos x="866" y="47"/>
              </a:cxn>
              <a:cxn ang="0">
                <a:pos x="887" y="56"/>
              </a:cxn>
              <a:cxn ang="0">
                <a:pos x="902" y="66"/>
              </a:cxn>
              <a:cxn ang="0">
                <a:pos x="912" y="79"/>
              </a:cxn>
              <a:cxn ang="0">
                <a:pos x="913" y="92"/>
              </a:cxn>
              <a:cxn ang="0">
                <a:pos x="911" y="103"/>
              </a:cxn>
              <a:cxn ang="0">
                <a:pos x="909" y="105"/>
              </a:cxn>
              <a:cxn ang="0">
                <a:pos x="908" y="108"/>
              </a:cxn>
              <a:cxn ang="0">
                <a:pos x="906" y="110"/>
              </a:cxn>
              <a:cxn ang="0">
                <a:pos x="904" y="113"/>
              </a:cxn>
              <a:cxn ang="0">
                <a:pos x="902" y="114"/>
              </a:cxn>
              <a:cxn ang="0">
                <a:pos x="899" y="115"/>
              </a:cxn>
              <a:cxn ang="0">
                <a:pos x="897" y="115"/>
              </a:cxn>
            </a:cxnLst>
            <a:rect l="0" t="0" r="r" b="b"/>
            <a:pathLst>
              <a:path w="913" h="115">
                <a:moveTo>
                  <a:pt x="0" y="113"/>
                </a:moveTo>
                <a:lnTo>
                  <a:pt x="2" y="111"/>
                </a:lnTo>
                <a:lnTo>
                  <a:pt x="3" y="111"/>
                </a:lnTo>
                <a:lnTo>
                  <a:pt x="4" y="110"/>
                </a:lnTo>
                <a:lnTo>
                  <a:pt x="4" y="109"/>
                </a:lnTo>
                <a:lnTo>
                  <a:pt x="5" y="108"/>
                </a:lnTo>
                <a:lnTo>
                  <a:pt x="5" y="106"/>
                </a:lnTo>
                <a:lnTo>
                  <a:pt x="5" y="105"/>
                </a:lnTo>
                <a:lnTo>
                  <a:pt x="7" y="104"/>
                </a:lnTo>
                <a:lnTo>
                  <a:pt x="7" y="103"/>
                </a:lnTo>
                <a:lnTo>
                  <a:pt x="7" y="101"/>
                </a:lnTo>
                <a:lnTo>
                  <a:pt x="7" y="100"/>
                </a:lnTo>
                <a:lnTo>
                  <a:pt x="7" y="97"/>
                </a:lnTo>
                <a:lnTo>
                  <a:pt x="5" y="96"/>
                </a:lnTo>
                <a:lnTo>
                  <a:pt x="5" y="95"/>
                </a:lnTo>
                <a:lnTo>
                  <a:pt x="5" y="94"/>
                </a:lnTo>
                <a:lnTo>
                  <a:pt x="5" y="92"/>
                </a:lnTo>
                <a:lnTo>
                  <a:pt x="5" y="91"/>
                </a:lnTo>
                <a:lnTo>
                  <a:pt x="5" y="77"/>
                </a:lnTo>
                <a:lnTo>
                  <a:pt x="8" y="66"/>
                </a:lnTo>
                <a:lnTo>
                  <a:pt x="13" y="56"/>
                </a:lnTo>
                <a:lnTo>
                  <a:pt x="21" y="47"/>
                </a:lnTo>
                <a:lnTo>
                  <a:pt x="31" y="39"/>
                </a:lnTo>
                <a:lnTo>
                  <a:pt x="43" y="33"/>
                </a:lnTo>
                <a:lnTo>
                  <a:pt x="56" y="27"/>
                </a:lnTo>
                <a:lnTo>
                  <a:pt x="71" y="23"/>
                </a:lnTo>
                <a:lnTo>
                  <a:pt x="88" y="19"/>
                </a:lnTo>
                <a:lnTo>
                  <a:pt x="104" y="15"/>
                </a:lnTo>
                <a:lnTo>
                  <a:pt x="122" y="13"/>
                </a:lnTo>
                <a:lnTo>
                  <a:pt x="141" y="11"/>
                </a:lnTo>
                <a:lnTo>
                  <a:pt x="158" y="9"/>
                </a:lnTo>
                <a:lnTo>
                  <a:pt x="177" y="8"/>
                </a:lnTo>
                <a:lnTo>
                  <a:pt x="195" y="8"/>
                </a:lnTo>
                <a:lnTo>
                  <a:pt x="213" y="6"/>
                </a:lnTo>
                <a:lnTo>
                  <a:pt x="230" y="6"/>
                </a:lnTo>
                <a:lnTo>
                  <a:pt x="247" y="5"/>
                </a:lnTo>
                <a:lnTo>
                  <a:pt x="262" y="4"/>
                </a:lnTo>
                <a:lnTo>
                  <a:pt x="276" y="4"/>
                </a:lnTo>
                <a:lnTo>
                  <a:pt x="290" y="3"/>
                </a:lnTo>
                <a:lnTo>
                  <a:pt x="304" y="3"/>
                </a:lnTo>
                <a:lnTo>
                  <a:pt x="316" y="1"/>
                </a:lnTo>
                <a:lnTo>
                  <a:pt x="329" y="1"/>
                </a:lnTo>
                <a:lnTo>
                  <a:pt x="342" y="0"/>
                </a:lnTo>
                <a:lnTo>
                  <a:pt x="354" y="0"/>
                </a:lnTo>
                <a:lnTo>
                  <a:pt x="367" y="0"/>
                </a:lnTo>
                <a:lnTo>
                  <a:pt x="395" y="0"/>
                </a:lnTo>
                <a:lnTo>
                  <a:pt x="423" y="0"/>
                </a:lnTo>
                <a:lnTo>
                  <a:pt x="452" y="0"/>
                </a:lnTo>
                <a:lnTo>
                  <a:pt x="480" y="1"/>
                </a:lnTo>
                <a:lnTo>
                  <a:pt x="509" y="3"/>
                </a:lnTo>
                <a:lnTo>
                  <a:pt x="538" y="4"/>
                </a:lnTo>
                <a:lnTo>
                  <a:pt x="567" y="6"/>
                </a:lnTo>
                <a:lnTo>
                  <a:pt x="596" y="8"/>
                </a:lnTo>
                <a:lnTo>
                  <a:pt x="624" y="10"/>
                </a:lnTo>
                <a:lnTo>
                  <a:pt x="653" y="11"/>
                </a:lnTo>
                <a:lnTo>
                  <a:pt x="682" y="14"/>
                </a:lnTo>
                <a:lnTo>
                  <a:pt x="712" y="18"/>
                </a:lnTo>
                <a:lnTo>
                  <a:pt x="744" y="22"/>
                </a:lnTo>
                <a:lnTo>
                  <a:pt x="777" y="27"/>
                </a:lnTo>
                <a:lnTo>
                  <a:pt x="789" y="29"/>
                </a:lnTo>
                <a:lnTo>
                  <a:pt x="803" y="30"/>
                </a:lnTo>
                <a:lnTo>
                  <a:pt x="816" y="33"/>
                </a:lnTo>
                <a:lnTo>
                  <a:pt x="830" y="37"/>
                </a:lnTo>
                <a:lnTo>
                  <a:pt x="842" y="39"/>
                </a:lnTo>
                <a:lnTo>
                  <a:pt x="855" y="43"/>
                </a:lnTo>
                <a:lnTo>
                  <a:pt x="866" y="47"/>
                </a:lnTo>
                <a:lnTo>
                  <a:pt x="876" y="51"/>
                </a:lnTo>
                <a:lnTo>
                  <a:pt x="887" y="56"/>
                </a:lnTo>
                <a:lnTo>
                  <a:pt x="895" y="61"/>
                </a:lnTo>
                <a:lnTo>
                  <a:pt x="902" y="66"/>
                </a:lnTo>
                <a:lnTo>
                  <a:pt x="907" y="72"/>
                </a:lnTo>
                <a:lnTo>
                  <a:pt x="912" y="79"/>
                </a:lnTo>
                <a:lnTo>
                  <a:pt x="913" y="85"/>
                </a:lnTo>
                <a:lnTo>
                  <a:pt x="913" y="92"/>
                </a:lnTo>
                <a:lnTo>
                  <a:pt x="911" y="101"/>
                </a:lnTo>
                <a:lnTo>
                  <a:pt x="911" y="103"/>
                </a:lnTo>
                <a:lnTo>
                  <a:pt x="909" y="104"/>
                </a:lnTo>
                <a:lnTo>
                  <a:pt x="909" y="105"/>
                </a:lnTo>
                <a:lnTo>
                  <a:pt x="908" y="106"/>
                </a:lnTo>
                <a:lnTo>
                  <a:pt x="908" y="108"/>
                </a:lnTo>
                <a:lnTo>
                  <a:pt x="907" y="109"/>
                </a:lnTo>
                <a:lnTo>
                  <a:pt x="906" y="110"/>
                </a:lnTo>
                <a:lnTo>
                  <a:pt x="906" y="111"/>
                </a:lnTo>
                <a:lnTo>
                  <a:pt x="904" y="113"/>
                </a:lnTo>
                <a:lnTo>
                  <a:pt x="903" y="113"/>
                </a:lnTo>
                <a:lnTo>
                  <a:pt x="902" y="114"/>
                </a:lnTo>
                <a:lnTo>
                  <a:pt x="900" y="115"/>
                </a:lnTo>
                <a:lnTo>
                  <a:pt x="899" y="115"/>
                </a:lnTo>
                <a:lnTo>
                  <a:pt x="898" y="115"/>
                </a:lnTo>
                <a:lnTo>
                  <a:pt x="897" y="115"/>
                </a:lnTo>
                <a:lnTo>
                  <a:pt x="895" y="115"/>
                </a:lnTo>
              </a:path>
            </a:pathLst>
          </a:custGeom>
          <a:noFill/>
          <a:ln w="17463">
            <a:solidFill>
              <a:srgbClr val="00FF00"/>
            </a:solidFill>
            <a:prstDash val="solid"/>
            <a:round/>
            <a:headEnd/>
            <a:tailEnd/>
          </a:ln>
        </p:spPr>
        <p:txBody>
          <a:bodyPr/>
          <a:lstStyle/>
          <a:p>
            <a:endParaRPr lang="en-US"/>
          </a:p>
        </p:txBody>
      </p:sp>
      <p:sp>
        <p:nvSpPr>
          <p:cNvPr id="276573" name="Freeform 93"/>
          <p:cNvSpPr>
            <a:spLocks/>
          </p:cNvSpPr>
          <p:nvPr/>
        </p:nvSpPr>
        <p:spPr bwMode="auto">
          <a:xfrm>
            <a:off x="5051425" y="5849938"/>
            <a:ext cx="1090613" cy="47625"/>
          </a:xfrm>
          <a:custGeom>
            <a:avLst/>
            <a:gdLst/>
            <a:ahLst/>
            <a:cxnLst>
              <a:cxn ang="0">
                <a:pos x="0" y="29"/>
              </a:cxn>
              <a:cxn ang="0">
                <a:pos x="63" y="18"/>
              </a:cxn>
              <a:cxn ang="0">
                <a:pos x="129" y="9"/>
              </a:cxn>
              <a:cxn ang="0">
                <a:pos x="196" y="2"/>
              </a:cxn>
              <a:cxn ang="0">
                <a:pos x="261" y="0"/>
              </a:cxn>
              <a:cxn ang="0">
                <a:pos x="329" y="0"/>
              </a:cxn>
              <a:cxn ang="0">
                <a:pos x="396" y="4"/>
              </a:cxn>
              <a:cxn ang="0">
                <a:pos x="461" y="10"/>
              </a:cxn>
              <a:cxn ang="0">
                <a:pos x="526" y="19"/>
              </a:cxn>
              <a:cxn ang="0">
                <a:pos x="588" y="30"/>
              </a:cxn>
            </a:cxnLst>
            <a:rect l="0" t="0" r="r" b="b"/>
            <a:pathLst>
              <a:path w="588" h="30">
                <a:moveTo>
                  <a:pt x="0" y="29"/>
                </a:moveTo>
                <a:lnTo>
                  <a:pt x="63" y="18"/>
                </a:lnTo>
                <a:lnTo>
                  <a:pt x="129" y="9"/>
                </a:lnTo>
                <a:lnTo>
                  <a:pt x="196" y="2"/>
                </a:lnTo>
                <a:lnTo>
                  <a:pt x="261" y="0"/>
                </a:lnTo>
                <a:lnTo>
                  <a:pt x="329" y="0"/>
                </a:lnTo>
                <a:lnTo>
                  <a:pt x="396" y="4"/>
                </a:lnTo>
                <a:lnTo>
                  <a:pt x="461" y="10"/>
                </a:lnTo>
                <a:lnTo>
                  <a:pt x="526" y="19"/>
                </a:lnTo>
                <a:lnTo>
                  <a:pt x="588" y="30"/>
                </a:lnTo>
              </a:path>
            </a:pathLst>
          </a:custGeom>
          <a:noFill/>
          <a:ln w="17463">
            <a:solidFill>
              <a:srgbClr val="00FF00"/>
            </a:solidFill>
            <a:prstDash val="solid"/>
            <a:round/>
            <a:headEnd/>
            <a:tailEnd/>
          </a:ln>
        </p:spPr>
        <p:txBody>
          <a:bodyPr/>
          <a:lstStyle/>
          <a:p>
            <a:endParaRPr lang="en-US"/>
          </a:p>
        </p:txBody>
      </p:sp>
      <p:sp>
        <p:nvSpPr>
          <p:cNvPr id="276574" name="Freeform 94"/>
          <p:cNvSpPr>
            <a:spLocks/>
          </p:cNvSpPr>
          <p:nvPr/>
        </p:nvSpPr>
        <p:spPr bwMode="auto">
          <a:xfrm>
            <a:off x="5053013" y="6016625"/>
            <a:ext cx="1085850" cy="42863"/>
          </a:xfrm>
          <a:custGeom>
            <a:avLst/>
            <a:gdLst/>
            <a:ahLst/>
            <a:cxnLst>
              <a:cxn ang="0">
                <a:pos x="0" y="0"/>
              </a:cxn>
              <a:cxn ang="0">
                <a:pos x="30" y="5"/>
              </a:cxn>
              <a:cxn ang="0">
                <a:pos x="62" y="10"/>
              </a:cxn>
              <a:cxn ang="0">
                <a:pos x="96" y="15"/>
              </a:cxn>
              <a:cxn ang="0">
                <a:pos x="133" y="18"/>
              </a:cxn>
              <a:cxn ang="0">
                <a:pos x="169" y="21"/>
              </a:cxn>
              <a:cxn ang="0">
                <a:pos x="207" y="24"/>
              </a:cxn>
              <a:cxn ang="0">
                <a:pos x="245" y="25"/>
              </a:cxn>
              <a:cxn ang="0">
                <a:pos x="285" y="27"/>
              </a:cxn>
              <a:cxn ang="0">
                <a:pos x="324" y="27"/>
              </a:cxn>
              <a:cxn ang="0">
                <a:pos x="362" y="27"/>
              </a:cxn>
              <a:cxn ang="0">
                <a:pos x="400" y="25"/>
              </a:cxn>
              <a:cxn ang="0">
                <a:pos x="435" y="24"/>
              </a:cxn>
              <a:cxn ang="0">
                <a:pos x="470" y="21"/>
              </a:cxn>
              <a:cxn ang="0">
                <a:pos x="482" y="20"/>
              </a:cxn>
              <a:cxn ang="0">
                <a:pos x="493" y="19"/>
              </a:cxn>
              <a:cxn ang="0">
                <a:pos x="503" y="18"/>
              </a:cxn>
              <a:cxn ang="0">
                <a:pos x="513" y="16"/>
              </a:cxn>
              <a:cxn ang="0">
                <a:pos x="523" y="15"/>
              </a:cxn>
              <a:cxn ang="0">
                <a:pos x="534" y="14"/>
              </a:cxn>
              <a:cxn ang="0">
                <a:pos x="542" y="13"/>
              </a:cxn>
              <a:cxn ang="0">
                <a:pos x="550" y="11"/>
              </a:cxn>
              <a:cxn ang="0">
                <a:pos x="559" y="9"/>
              </a:cxn>
              <a:cxn ang="0">
                <a:pos x="565" y="8"/>
              </a:cxn>
              <a:cxn ang="0">
                <a:pos x="571" y="6"/>
              </a:cxn>
              <a:cxn ang="0">
                <a:pos x="577" y="5"/>
              </a:cxn>
              <a:cxn ang="0">
                <a:pos x="582" y="2"/>
              </a:cxn>
              <a:cxn ang="0">
                <a:pos x="585" y="1"/>
              </a:cxn>
            </a:cxnLst>
            <a:rect l="0" t="0" r="r" b="b"/>
            <a:pathLst>
              <a:path w="585" h="27">
                <a:moveTo>
                  <a:pt x="0" y="0"/>
                </a:moveTo>
                <a:lnTo>
                  <a:pt x="30" y="5"/>
                </a:lnTo>
                <a:lnTo>
                  <a:pt x="62" y="10"/>
                </a:lnTo>
                <a:lnTo>
                  <a:pt x="96" y="15"/>
                </a:lnTo>
                <a:lnTo>
                  <a:pt x="133" y="18"/>
                </a:lnTo>
                <a:lnTo>
                  <a:pt x="169" y="21"/>
                </a:lnTo>
                <a:lnTo>
                  <a:pt x="207" y="24"/>
                </a:lnTo>
                <a:lnTo>
                  <a:pt x="245" y="25"/>
                </a:lnTo>
                <a:lnTo>
                  <a:pt x="285" y="27"/>
                </a:lnTo>
                <a:lnTo>
                  <a:pt x="324" y="27"/>
                </a:lnTo>
                <a:lnTo>
                  <a:pt x="362" y="27"/>
                </a:lnTo>
                <a:lnTo>
                  <a:pt x="400" y="25"/>
                </a:lnTo>
                <a:lnTo>
                  <a:pt x="435" y="24"/>
                </a:lnTo>
                <a:lnTo>
                  <a:pt x="470" y="21"/>
                </a:lnTo>
                <a:lnTo>
                  <a:pt x="482" y="20"/>
                </a:lnTo>
                <a:lnTo>
                  <a:pt x="493" y="19"/>
                </a:lnTo>
                <a:lnTo>
                  <a:pt x="503" y="18"/>
                </a:lnTo>
                <a:lnTo>
                  <a:pt x="513" y="16"/>
                </a:lnTo>
                <a:lnTo>
                  <a:pt x="523" y="15"/>
                </a:lnTo>
                <a:lnTo>
                  <a:pt x="534" y="14"/>
                </a:lnTo>
                <a:lnTo>
                  <a:pt x="542" y="13"/>
                </a:lnTo>
                <a:lnTo>
                  <a:pt x="550" y="11"/>
                </a:lnTo>
                <a:lnTo>
                  <a:pt x="559" y="9"/>
                </a:lnTo>
                <a:lnTo>
                  <a:pt x="565" y="8"/>
                </a:lnTo>
                <a:lnTo>
                  <a:pt x="571" y="6"/>
                </a:lnTo>
                <a:lnTo>
                  <a:pt x="577" y="5"/>
                </a:lnTo>
                <a:lnTo>
                  <a:pt x="582" y="2"/>
                </a:lnTo>
                <a:lnTo>
                  <a:pt x="585" y="1"/>
                </a:lnTo>
              </a:path>
            </a:pathLst>
          </a:custGeom>
          <a:noFill/>
          <a:ln w="17463">
            <a:solidFill>
              <a:srgbClr val="00FF00"/>
            </a:solidFill>
            <a:prstDash val="solid"/>
            <a:round/>
            <a:headEnd/>
            <a:tailEnd/>
          </a:ln>
        </p:spPr>
        <p:txBody>
          <a:bodyPr/>
          <a:lstStyle/>
          <a:p>
            <a:endParaRPr lang="en-US"/>
          </a:p>
        </p:txBody>
      </p:sp>
      <p:sp>
        <p:nvSpPr>
          <p:cNvPr id="276575" name="Freeform 95"/>
          <p:cNvSpPr>
            <a:spLocks/>
          </p:cNvSpPr>
          <p:nvPr/>
        </p:nvSpPr>
        <p:spPr bwMode="auto">
          <a:xfrm>
            <a:off x="6188075" y="5800725"/>
            <a:ext cx="279400" cy="300038"/>
          </a:xfrm>
          <a:custGeom>
            <a:avLst/>
            <a:gdLst/>
            <a:ahLst/>
            <a:cxnLst>
              <a:cxn ang="0">
                <a:pos x="0" y="95"/>
              </a:cxn>
              <a:cxn ang="0">
                <a:pos x="2" y="73"/>
              </a:cxn>
              <a:cxn ang="0">
                <a:pos x="9" y="53"/>
              </a:cxn>
              <a:cxn ang="0">
                <a:pos x="20" y="35"/>
              </a:cxn>
              <a:cxn ang="0">
                <a:pos x="35" y="20"/>
              </a:cxn>
              <a:cxn ang="0">
                <a:pos x="53" y="8"/>
              </a:cxn>
              <a:cxn ang="0">
                <a:pos x="73" y="2"/>
              </a:cxn>
              <a:cxn ang="0">
                <a:pos x="95" y="0"/>
              </a:cxn>
              <a:cxn ang="0">
                <a:pos x="116" y="2"/>
              </a:cxn>
              <a:cxn ang="0">
                <a:pos x="136" y="8"/>
              </a:cxn>
              <a:cxn ang="0">
                <a:pos x="154" y="20"/>
              </a:cxn>
              <a:cxn ang="0">
                <a:pos x="169" y="35"/>
              </a:cxn>
              <a:cxn ang="0">
                <a:pos x="181" y="53"/>
              </a:cxn>
              <a:cxn ang="0">
                <a:pos x="187" y="73"/>
              </a:cxn>
              <a:cxn ang="0">
                <a:pos x="189" y="95"/>
              </a:cxn>
              <a:cxn ang="0">
                <a:pos x="187" y="115"/>
              </a:cxn>
              <a:cxn ang="0">
                <a:pos x="181" y="135"/>
              </a:cxn>
              <a:cxn ang="0">
                <a:pos x="169" y="153"/>
              </a:cxn>
              <a:cxn ang="0">
                <a:pos x="154" y="168"/>
              </a:cxn>
              <a:cxn ang="0">
                <a:pos x="136" y="179"/>
              </a:cxn>
              <a:cxn ang="0">
                <a:pos x="116" y="187"/>
              </a:cxn>
              <a:cxn ang="0">
                <a:pos x="95" y="189"/>
              </a:cxn>
              <a:cxn ang="0">
                <a:pos x="73" y="187"/>
              </a:cxn>
              <a:cxn ang="0">
                <a:pos x="53" y="179"/>
              </a:cxn>
              <a:cxn ang="0">
                <a:pos x="35" y="168"/>
              </a:cxn>
              <a:cxn ang="0">
                <a:pos x="20" y="153"/>
              </a:cxn>
              <a:cxn ang="0">
                <a:pos x="9" y="135"/>
              </a:cxn>
              <a:cxn ang="0">
                <a:pos x="2" y="115"/>
              </a:cxn>
              <a:cxn ang="0">
                <a:pos x="0" y="95"/>
              </a:cxn>
            </a:cxnLst>
            <a:rect l="0" t="0" r="r" b="b"/>
            <a:pathLst>
              <a:path w="189" h="189">
                <a:moveTo>
                  <a:pt x="0" y="95"/>
                </a:moveTo>
                <a:lnTo>
                  <a:pt x="2" y="73"/>
                </a:lnTo>
                <a:lnTo>
                  <a:pt x="9" y="53"/>
                </a:lnTo>
                <a:lnTo>
                  <a:pt x="20" y="35"/>
                </a:lnTo>
                <a:lnTo>
                  <a:pt x="35" y="20"/>
                </a:lnTo>
                <a:lnTo>
                  <a:pt x="53" y="8"/>
                </a:lnTo>
                <a:lnTo>
                  <a:pt x="73" y="2"/>
                </a:lnTo>
                <a:lnTo>
                  <a:pt x="95" y="0"/>
                </a:lnTo>
                <a:lnTo>
                  <a:pt x="116" y="2"/>
                </a:lnTo>
                <a:lnTo>
                  <a:pt x="136" y="8"/>
                </a:lnTo>
                <a:lnTo>
                  <a:pt x="154" y="20"/>
                </a:lnTo>
                <a:lnTo>
                  <a:pt x="169" y="35"/>
                </a:lnTo>
                <a:lnTo>
                  <a:pt x="181" y="53"/>
                </a:lnTo>
                <a:lnTo>
                  <a:pt x="187" y="73"/>
                </a:lnTo>
                <a:lnTo>
                  <a:pt x="189" y="95"/>
                </a:lnTo>
                <a:lnTo>
                  <a:pt x="187" y="115"/>
                </a:lnTo>
                <a:lnTo>
                  <a:pt x="181" y="135"/>
                </a:lnTo>
                <a:lnTo>
                  <a:pt x="169" y="153"/>
                </a:lnTo>
                <a:lnTo>
                  <a:pt x="154" y="168"/>
                </a:lnTo>
                <a:lnTo>
                  <a:pt x="136" y="179"/>
                </a:lnTo>
                <a:lnTo>
                  <a:pt x="116" y="187"/>
                </a:lnTo>
                <a:lnTo>
                  <a:pt x="95" y="189"/>
                </a:lnTo>
                <a:lnTo>
                  <a:pt x="73" y="187"/>
                </a:lnTo>
                <a:lnTo>
                  <a:pt x="53" y="179"/>
                </a:lnTo>
                <a:lnTo>
                  <a:pt x="35" y="168"/>
                </a:lnTo>
                <a:lnTo>
                  <a:pt x="20" y="153"/>
                </a:lnTo>
                <a:lnTo>
                  <a:pt x="9" y="135"/>
                </a:lnTo>
                <a:lnTo>
                  <a:pt x="2" y="115"/>
                </a:lnTo>
                <a:lnTo>
                  <a:pt x="0" y="95"/>
                </a:lnTo>
                <a:close/>
              </a:path>
            </a:pathLst>
          </a:custGeom>
          <a:solidFill>
            <a:srgbClr val="FF0000"/>
          </a:solidFill>
          <a:ln w="1588">
            <a:solidFill>
              <a:srgbClr val="FF0000"/>
            </a:solidFill>
            <a:prstDash val="solid"/>
            <a:round/>
            <a:headEnd/>
            <a:tailEnd/>
          </a:ln>
        </p:spPr>
        <p:txBody>
          <a:bodyPr/>
          <a:lstStyle/>
          <a:p>
            <a:endParaRPr lang="en-US"/>
          </a:p>
        </p:txBody>
      </p:sp>
      <p:sp>
        <p:nvSpPr>
          <p:cNvPr id="276576" name="Rectangle 96"/>
          <p:cNvSpPr>
            <a:spLocks noChangeArrowheads="1"/>
          </p:cNvSpPr>
          <p:nvPr/>
        </p:nvSpPr>
        <p:spPr bwMode="auto">
          <a:xfrm>
            <a:off x="6269038" y="5791200"/>
            <a:ext cx="155575" cy="304800"/>
          </a:xfrm>
          <a:prstGeom prst="rect">
            <a:avLst/>
          </a:prstGeom>
          <a:noFill/>
          <a:ln w="9525">
            <a:noFill/>
            <a:miter lim="800000"/>
            <a:headEnd/>
            <a:tailEnd/>
          </a:ln>
        </p:spPr>
        <p:txBody>
          <a:bodyPr wrap="none" lIns="0" tIns="0" rIns="0" bIns="0">
            <a:spAutoFit/>
          </a:bodyPr>
          <a:lstStyle/>
          <a:p>
            <a:pPr algn="ctr" eaLnBrk="0" hangingPunct="0"/>
            <a:r>
              <a:rPr lang="en-US" sz="2000">
                <a:solidFill>
                  <a:srgbClr val="FFFFFF"/>
                </a:solidFill>
              </a:rPr>
              <a:t>d</a:t>
            </a:r>
            <a:endParaRPr lang="en-US" sz="1000" b="0" baseline="30000"/>
          </a:p>
        </p:txBody>
      </p:sp>
      <p:sp>
        <p:nvSpPr>
          <p:cNvPr id="276577" name="Rectangle 97"/>
          <p:cNvSpPr>
            <a:spLocks noChangeArrowheads="1"/>
          </p:cNvSpPr>
          <p:nvPr/>
        </p:nvSpPr>
        <p:spPr bwMode="auto">
          <a:xfrm>
            <a:off x="6273800" y="5856288"/>
            <a:ext cx="123825" cy="28575"/>
          </a:xfrm>
          <a:prstGeom prst="rect">
            <a:avLst/>
          </a:prstGeom>
          <a:solidFill>
            <a:srgbClr val="FFFFFF"/>
          </a:solidFill>
          <a:ln w="1588">
            <a:solidFill>
              <a:srgbClr val="FFFFFF"/>
            </a:solidFill>
            <a:miter lim="800000"/>
            <a:headEnd/>
            <a:tailEnd/>
          </a:ln>
        </p:spPr>
        <p:txBody>
          <a:bodyPr/>
          <a:lstStyle/>
          <a:p>
            <a:endParaRPr lang="en-US"/>
          </a:p>
        </p:txBody>
      </p:sp>
      <p:sp>
        <p:nvSpPr>
          <p:cNvPr id="276578" name="Freeform 98"/>
          <p:cNvSpPr>
            <a:spLocks/>
          </p:cNvSpPr>
          <p:nvPr/>
        </p:nvSpPr>
        <p:spPr bwMode="auto">
          <a:xfrm>
            <a:off x="3476625" y="5800725"/>
            <a:ext cx="279400" cy="300038"/>
          </a:xfrm>
          <a:custGeom>
            <a:avLst/>
            <a:gdLst/>
            <a:ahLst/>
            <a:cxnLst>
              <a:cxn ang="0">
                <a:pos x="0" y="95"/>
              </a:cxn>
              <a:cxn ang="0">
                <a:pos x="2" y="73"/>
              </a:cxn>
              <a:cxn ang="0">
                <a:pos x="9" y="53"/>
              </a:cxn>
              <a:cxn ang="0">
                <a:pos x="20" y="35"/>
              </a:cxn>
              <a:cxn ang="0">
                <a:pos x="35" y="20"/>
              </a:cxn>
              <a:cxn ang="0">
                <a:pos x="53" y="8"/>
              </a:cxn>
              <a:cxn ang="0">
                <a:pos x="73" y="2"/>
              </a:cxn>
              <a:cxn ang="0">
                <a:pos x="95" y="0"/>
              </a:cxn>
              <a:cxn ang="0">
                <a:pos x="116" y="2"/>
              </a:cxn>
              <a:cxn ang="0">
                <a:pos x="136" y="8"/>
              </a:cxn>
              <a:cxn ang="0">
                <a:pos x="154" y="20"/>
              </a:cxn>
              <a:cxn ang="0">
                <a:pos x="169" y="35"/>
              </a:cxn>
              <a:cxn ang="0">
                <a:pos x="181" y="53"/>
              </a:cxn>
              <a:cxn ang="0">
                <a:pos x="187" y="73"/>
              </a:cxn>
              <a:cxn ang="0">
                <a:pos x="189" y="95"/>
              </a:cxn>
              <a:cxn ang="0">
                <a:pos x="187" y="115"/>
              </a:cxn>
              <a:cxn ang="0">
                <a:pos x="181" y="135"/>
              </a:cxn>
              <a:cxn ang="0">
                <a:pos x="169" y="153"/>
              </a:cxn>
              <a:cxn ang="0">
                <a:pos x="154" y="168"/>
              </a:cxn>
              <a:cxn ang="0">
                <a:pos x="136" y="179"/>
              </a:cxn>
              <a:cxn ang="0">
                <a:pos x="116" y="187"/>
              </a:cxn>
              <a:cxn ang="0">
                <a:pos x="95" y="189"/>
              </a:cxn>
              <a:cxn ang="0">
                <a:pos x="73" y="187"/>
              </a:cxn>
              <a:cxn ang="0">
                <a:pos x="53" y="179"/>
              </a:cxn>
              <a:cxn ang="0">
                <a:pos x="35" y="168"/>
              </a:cxn>
              <a:cxn ang="0">
                <a:pos x="20" y="153"/>
              </a:cxn>
              <a:cxn ang="0">
                <a:pos x="9" y="135"/>
              </a:cxn>
              <a:cxn ang="0">
                <a:pos x="2" y="115"/>
              </a:cxn>
              <a:cxn ang="0">
                <a:pos x="0" y="95"/>
              </a:cxn>
            </a:cxnLst>
            <a:rect l="0" t="0" r="r" b="b"/>
            <a:pathLst>
              <a:path w="189" h="189">
                <a:moveTo>
                  <a:pt x="0" y="95"/>
                </a:moveTo>
                <a:lnTo>
                  <a:pt x="2" y="73"/>
                </a:lnTo>
                <a:lnTo>
                  <a:pt x="9" y="53"/>
                </a:lnTo>
                <a:lnTo>
                  <a:pt x="20" y="35"/>
                </a:lnTo>
                <a:lnTo>
                  <a:pt x="35" y="20"/>
                </a:lnTo>
                <a:lnTo>
                  <a:pt x="53" y="8"/>
                </a:lnTo>
                <a:lnTo>
                  <a:pt x="73" y="2"/>
                </a:lnTo>
                <a:lnTo>
                  <a:pt x="95" y="0"/>
                </a:lnTo>
                <a:lnTo>
                  <a:pt x="116" y="2"/>
                </a:lnTo>
                <a:lnTo>
                  <a:pt x="136" y="8"/>
                </a:lnTo>
                <a:lnTo>
                  <a:pt x="154" y="20"/>
                </a:lnTo>
                <a:lnTo>
                  <a:pt x="169" y="35"/>
                </a:lnTo>
                <a:lnTo>
                  <a:pt x="181" y="53"/>
                </a:lnTo>
                <a:lnTo>
                  <a:pt x="187" y="73"/>
                </a:lnTo>
                <a:lnTo>
                  <a:pt x="189" y="95"/>
                </a:lnTo>
                <a:lnTo>
                  <a:pt x="187" y="115"/>
                </a:lnTo>
                <a:lnTo>
                  <a:pt x="181" y="135"/>
                </a:lnTo>
                <a:lnTo>
                  <a:pt x="169" y="153"/>
                </a:lnTo>
                <a:lnTo>
                  <a:pt x="154" y="168"/>
                </a:lnTo>
                <a:lnTo>
                  <a:pt x="136" y="179"/>
                </a:lnTo>
                <a:lnTo>
                  <a:pt x="116" y="187"/>
                </a:lnTo>
                <a:lnTo>
                  <a:pt x="95" y="189"/>
                </a:lnTo>
                <a:lnTo>
                  <a:pt x="73" y="187"/>
                </a:lnTo>
                <a:lnTo>
                  <a:pt x="53" y="179"/>
                </a:lnTo>
                <a:lnTo>
                  <a:pt x="35" y="168"/>
                </a:lnTo>
                <a:lnTo>
                  <a:pt x="20" y="153"/>
                </a:lnTo>
                <a:lnTo>
                  <a:pt x="9" y="135"/>
                </a:lnTo>
                <a:lnTo>
                  <a:pt x="2" y="115"/>
                </a:lnTo>
                <a:lnTo>
                  <a:pt x="0" y="95"/>
                </a:lnTo>
                <a:close/>
              </a:path>
            </a:pathLst>
          </a:custGeom>
          <a:solidFill>
            <a:schemeClr val="accent2"/>
          </a:solidFill>
          <a:ln w="1588">
            <a:noFill/>
            <a:prstDash val="solid"/>
            <a:round/>
            <a:headEnd/>
            <a:tailEnd/>
          </a:ln>
        </p:spPr>
        <p:txBody>
          <a:bodyPr/>
          <a:lstStyle/>
          <a:p>
            <a:endParaRPr lang="en-US"/>
          </a:p>
        </p:txBody>
      </p:sp>
      <p:sp>
        <p:nvSpPr>
          <p:cNvPr id="276579" name="Rectangle 99"/>
          <p:cNvSpPr>
            <a:spLocks noChangeArrowheads="1"/>
          </p:cNvSpPr>
          <p:nvPr/>
        </p:nvSpPr>
        <p:spPr bwMode="auto">
          <a:xfrm>
            <a:off x="3557588" y="5791200"/>
            <a:ext cx="155575" cy="304800"/>
          </a:xfrm>
          <a:prstGeom prst="rect">
            <a:avLst/>
          </a:prstGeom>
          <a:noFill/>
          <a:ln w="9525">
            <a:noFill/>
            <a:miter lim="800000"/>
            <a:headEnd/>
            <a:tailEnd/>
          </a:ln>
        </p:spPr>
        <p:txBody>
          <a:bodyPr wrap="none" lIns="0" tIns="0" rIns="0" bIns="0">
            <a:spAutoFit/>
          </a:bodyPr>
          <a:lstStyle/>
          <a:p>
            <a:pPr algn="ctr" eaLnBrk="0" hangingPunct="0"/>
            <a:r>
              <a:rPr lang="en-US" sz="2000">
                <a:solidFill>
                  <a:srgbClr val="FFFFFF"/>
                </a:solidFill>
              </a:rPr>
              <a:t>d</a:t>
            </a:r>
            <a:endParaRPr lang="en-US" sz="1000" b="0" baseline="30000"/>
          </a:p>
        </p:txBody>
      </p:sp>
      <p:sp>
        <p:nvSpPr>
          <p:cNvPr id="276580" name="Rectangle 100"/>
          <p:cNvSpPr>
            <a:spLocks noChangeArrowheads="1"/>
          </p:cNvSpPr>
          <p:nvPr/>
        </p:nvSpPr>
        <p:spPr bwMode="auto">
          <a:xfrm>
            <a:off x="3562350" y="5856288"/>
            <a:ext cx="122238" cy="28575"/>
          </a:xfrm>
          <a:prstGeom prst="rect">
            <a:avLst/>
          </a:prstGeom>
          <a:solidFill>
            <a:srgbClr val="FFFFFF"/>
          </a:solidFill>
          <a:ln w="1588">
            <a:solidFill>
              <a:srgbClr val="FFFFFF"/>
            </a:solidFill>
            <a:miter lim="800000"/>
            <a:headEnd/>
            <a:tailEnd/>
          </a:ln>
        </p:spPr>
        <p:txBody>
          <a:bodyPr/>
          <a:lstStyle/>
          <a:p>
            <a:endParaRPr lang="en-US"/>
          </a:p>
        </p:txBody>
      </p:sp>
      <p:sp>
        <p:nvSpPr>
          <p:cNvPr id="276581" name="Freeform 101"/>
          <p:cNvSpPr>
            <a:spLocks/>
          </p:cNvSpPr>
          <p:nvPr/>
        </p:nvSpPr>
        <p:spPr bwMode="auto">
          <a:xfrm>
            <a:off x="1992313" y="5795963"/>
            <a:ext cx="280987" cy="300037"/>
          </a:xfrm>
          <a:custGeom>
            <a:avLst/>
            <a:gdLst/>
            <a:ahLst/>
            <a:cxnLst>
              <a:cxn ang="0">
                <a:pos x="0" y="95"/>
              </a:cxn>
              <a:cxn ang="0">
                <a:pos x="3" y="73"/>
              </a:cxn>
              <a:cxn ang="0">
                <a:pos x="9" y="53"/>
              </a:cxn>
              <a:cxn ang="0">
                <a:pos x="21" y="35"/>
              </a:cxn>
              <a:cxn ang="0">
                <a:pos x="36" y="20"/>
              </a:cxn>
              <a:cxn ang="0">
                <a:pos x="53" y="8"/>
              </a:cxn>
              <a:cxn ang="0">
                <a:pos x="74" y="2"/>
              </a:cxn>
              <a:cxn ang="0">
                <a:pos x="95" y="0"/>
              </a:cxn>
              <a:cxn ang="0">
                <a:pos x="117" y="2"/>
              </a:cxn>
              <a:cxn ang="0">
                <a:pos x="137" y="8"/>
              </a:cxn>
              <a:cxn ang="0">
                <a:pos x="155" y="20"/>
              </a:cxn>
              <a:cxn ang="0">
                <a:pos x="170" y="35"/>
              </a:cxn>
              <a:cxn ang="0">
                <a:pos x="181" y="53"/>
              </a:cxn>
              <a:cxn ang="0">
                <a:pos x="187" y="73"/>
              </a:cxn>
              <a:cxn ang="0">
                <a:pos x="190" y="95"/>
              </a:cxn>
              <a:cxn ang="0">
                <a:pos x="187" y="115"/>
              </a:cxn>
              <a:cxn ang="0">
                <a:pos x="181" y="135"/>
              </a:cxn>
              <a:cxn ang="0">
                <a:pos x="170" y="153"/>
              </a:cxn>
              <a:cxn ang="0">
                <a:pos x="155" y="168"/>
              </a:cxn>
              <a:cxn ang="0">
                <a:pos x="137" y="179"/>
              </a:cxn>
              <a:cxn ang="0">
                <a:pos x="117" y="187"/>
              </a:cxn>
              <a:cxn ang="0">
                <a:pos x="95" y="189"/>
              </a:cxn>
              <a:cxn ang="0">
                <a:pos x="74" y="187"/>
              </a:cxn>
              <a:cxn ang="0">
                <a:pos x="53" y="179"/>
              </a:cxn>
              <a:cxn ang="0">
                <a:pos x="36" y="168"/>
              </a:cxn>
              <a:cxn ang="0">
                <a:pos x="21" y="153"/>
              </a:cxn>
              <a:cxn ang="0">
                <a:pos x="9" y="135"/>
              </a:cxn>
              <a:cxn ang="0">
                <a:pos x="3" y="115"/>
              </a:cxn>
              <a:cxn ang="0">
                <a:pos x="0" y="95"/>
              </a:cxn>
            </a:cxnLst>
            <a:rect l="0" t="0" r="r" b="b"/>
            <a:pathLst>
              <a:path w="190" h="189">
                <a:moveTo>
                  <a:pt x="0" y="95"/>
                </a:moveTo>
                <a:lnTo>
                  <a:pt x="3" y="73"/>
                </a:lnTo>
                <a:lnTo>
                  <a:pt x="9" y="53"/>
                </a:lnTo>
                <a:lnTo>
                  <a:pt x="21" y="35"/>
                </a:lnTo>
                <a:lnTo>
                  <a:pt x="36" y="20"/>
                </a:lnTo>
                <a:lnTo>
                  <a:pt x="53" y="8"/>
                </a:lnTo>
                <a:lnTo>
                  <a:pt x="74" y="2"/>
                </a:lnTo>
                <a:lnTo>
                  <a:pt x="95" y="0"/>
                </a:lnTo>
                <a:lnTo>
                  <a:pt x="117" y="2"/>
                </a:lnTo>
                <a:lnTo>
                  <a:pt x="137" y="8"/>
                </a:lnTo>
                <a:lnTo>
                  <a:pt x="155" y="20"/>
                </a:lnTo>
                <a:lnTo>
                  <a:pt x="170" y="35"/>
                </a:lnTo>
                <a:lnTo>
                  <a:pt x="181" y="53"/>
                </a:lnTo>
                <a:lnTo>
                  <a:pt x="187" y="73"/>
                </a:lnTo>
                <a:lnTo>
                  <a:pt x="190" y="95"/>
                </a:lnTo>
                <a:lnTo>
                  <a:pt x="187" y="115"/>
                </a:lnTo>
                <a:lnTo>
                  <a:pt x="181" y="135"/>
                </a:lnTo>
                <a:lnTo>
                  <a:pt x="170" y="153"/>
                </a:lnTo>
                <a:lnTo>
                  <a:pt x="155" y="168"/>
                </a:lnTo>
                <a:lnTo>
                  <a:pt x="137" y="179"/>
                </a:lnTo>
                <a:lnTo>
                  <a:pt x="117" y="187"/>
                </a:lnTo>
                <a:lnTo>
                  <a:pt x="95" y="189"/>
                </a:lnTo>
                <a:lnTo>
                  <a:pt x="74" y="187"/>
                </a:lnTo>
                <a:lnTo>
                  <a:pt x="53" y="179"/>
                </a:lnTo>
                <a:lnTo>
                  <a:pt x="36" y="168"/>
                </a:lnTo>
                <a:lnTo>
                  <a:pt x="21" y="153"/>
                </a:lnTo>
                <a:lnTo>
                  <a:pt x="9" y="135"/>
                </a:lnTo>
                <a:lnTo>
                  <a:pt x="3" y="115"/>
                </a:lnTo>
                <a:lnTo>
                  <a:pt x="0" y="95"/>
                </a:lnTo>
                <a:close/>
              </a:path>
            </a:pathLst>
          </a:custGeom>
          <a:solidFill>
            <a:srgbClr val="FF0000"/>
          </a:solidFill>
          <a:ln w="1588">
            <a:solidFill>
              <a:srgbClr val="FF0000"/>
            </a:solidFill>
            <a:prstDash val="solid"/>
            <a:round/>
            <a:headEnd/>
            <a:tailEnd/>
          </a:ln>
        </p:spPr>
        <p:txBody>
          <a:bodyPr/>
          <a:lstStyle/>
          <a:p>
            <a:endParaRPr lang="en-US"/>
          </a:p>
        </p:txBody>
      </p:sp>
      <p:sp>
        <p:nvSpPr>
          <p:cNvPr id="276582" name="Rectangle 102"/>
          <p:cNvSpPr>
            <a:spLocks noChangeArrowheads="1"/>
          </p:cNvSpPr>
          <p:nvPr/>
        </p:nvSpPr>
        <p:spPr bwMode="auto">
          <a:xfrm>
            <a:off x="2060575" y="5786438"/>
            <a:ext cx="155575" cy="304800"/>
          </a:xfrm>
          <a:prstGeom prst="rect">
            <a:avLst/>
          </a:prstGeom>
          <a:noFill/>
          <a:ln w="9525">
            <a:noFill/>
            <a:miter lim="800000"/>
            <a:headEnd/>
            <a:tailEnd/>
          </a:ln>
        </p:spPr>
        <p:txBody>
          <a:bodyPr wrap="none" lIns="0" tIns="0" rIns="0" bIns="0">
            <a:spAutoFit/>
          </a:bodyPr>
          <a:lstStyle/>
          <a:p>
            <a:pPr algn="ctr" eaLnBrk="0" hangingPunct="0"/>
            <a:r>
              <a:rPr lang="en-US" sz="2000">
                <a:solidFill>
                  <a:srgbClr val="FFFFFF"/>
                </a:solidFill>
              </a:rPr>
              <a:t>d</a:t>
            </a:r>
            <a:endParaRPr lang="en-US" sz="1000" b="0" baseline="30000"/>
          </a:p>
        </p:txBody>
      </p:sp>
      <p:sp>
        <p:nvSpPr>
          <p:cNvPr id="276583" name="Freeform 103"/>
          <p:cNvSpPr>
            <a:spLocks/>
          </p:cNvSpPr>
          <p:nvPr/>
        </p:nvSpPr>
        <p:spPr bwMode="auto">
          <a:xfrm>
            <a:off x="4694238" y="5800725"/>
            <a:ext cx="447675" cy="300038"/>
          </a:xfrm>
          <a:custGeom>
            <a:avLst/>
            <a:gdLst/>
            <a:ahLst/>
            <a:cxnLst>
              <a:cxn ang="0">
                <a:pos x="0" y="95"/>
              </a:cxn>
              <a:cxn ang="0">
                <a:pos x="3" y="73"/>
              </a:cxn>
              <a:cxn ang="0">
                <a:pos x="9" y="53"/>
              </a:cxn>
              <a:cxn ang="0">
                <a:pos x="21" y="35"/>
              </a:cxn>
              <a:cxn ang="0">
                <a:pos x="36" y="20"/>
              </a:cxn>
              <a:cxn ang="0">
                <a:pos x="53" y="8"/>
              </a:cxn>
              <a:cxn ang="0">
                <a:pos x="74" y="2"/>
              </a:cxn>
              <a:cxn ang="0">
                <a:pos x="95" y="0"/>
              </a:cxn>
              <a:cxn ang="0">
                <a:pos x="117" y="2"/>
              </a:cxn>
              <a:cxn ang="0">
                <a:pos x="137" y="8"/>
              </a:cxn>
              <a:cxn ang="0">
                <a:pos x="155" y="20"/>
              </a:cxn>
              <a:cxn ang="0">
                <a:pos x="170" y="35"/>
              </a:cxn>
              <a:cxn ang="0">
                <a:pos x="181" y="53"/>
              </a:cxn>
              <a:cxn ang="0">
                <a:pos x="187" y="73"/>
              </a:cxn>
              <a:cxn ang="0">
                <a:pos x="190" y="95"/>
              </a:cxn>
              <a:cxn ang="0">
                <a:pos x="187" y="115"/>
              </a:cxn>
              <a:cxn ang="0">
                <a:pos x="181" y="135"/>
              </a:cxn>
              <a:cxn ang="0">
                <a:pos x="170" y="153"/>
              </a:cxn>
              <a:cxn ang="0">
                <a:pos x="155" y="168"/>
              </a:cxn>
              <a:cxn ang="0">
                <a:pos x="137" y="179"/>
              </a:cxn>
              <a:cxn ang="0">
                <a:pos x="117" y="187"/>
              </a:cxn>
              <a:cxn ang="0">
                <a:pos x="95" y="189"/>
              </a:cxn>
              <a:cxn ang="0">
                <a:pos x="74" y="187"/>
              </a:cxn>
              <a:cxn ang="0">
                <a:pos x="53" y="179"/>
              </a:cxn>
              <a:cxn ang="0">
                <a:pos x="36" y="168"/>
              </a:cxn>
              <a:cxn ang="0">
                <a:pos x="21" y="153"/>
              </a:cxn>
              <a:cxn ang="0">
                <a:pos x="9" y="135"/>
              </a:cxn>
              <a:cxn ang="0">
                <a:pos x="3" y="115"/>
              </a:cxn>
              <a:cxn ang="0">
                <a:pos x="0" y="95"/>
              </a:cxn>
            </a:cxnLst>
            <a:rect l="0" t="0" r="r" b="b"/>
            <a:pathLst>
              <a:path w="190" h="189">
                <a:moveTo>
                  <a:pt x="0" y="95"/>
                </a:moveTo>
                <a:lnTo>
                  <a:pt x="3" y="73"/>
                </a:lnTo>
                <a:lnTo>
                  <a:pt x="9" y="53"/>
                </a:lnTo>
                <a:lnTo>
                  <a:pt x="21" y="35"/>
                </a:lnTo>
                <a:lnTo>
                  <a:pt x="36" y="20"/>
                </a:lnTo>
                <a:lnTo>
                  <a:pt x="53" y="8"/>
                </a:lnTo>
                <a:lnTo>
                  <a:pt x="74" y="2"/>
                </a:lnTo>
                <a:lnTo>
                  <a:pt x="95" y="0"/>
                </a:lnTo>
                <a:lnTo>
                  <a:pt x="117" y="2"/>
                </a:lnTo>
                <a:lnTo>
                  <a:pt x="137" y="8"/>
                </a:lnTo>
                <a:lnTo>
                  <a:pt x="155" y="20"/>
                </a:lnTo>
                <a:lnTo>
                  <a:pt x="170" y="35"/>
                </a:lnTo>
                <a:lnTo>
                  <a:pt x="181" y="53"/>
                </a:lnTo>
                <a:lnTo>
                  <a:pt x="187" y="73"/>
                </a:lnTo>
                <a:lnTo>
                  <a:pt x="190" y="95"/>
                </a:lnTo>
                <a:lnTo>
                  <a:pt x="187" y="115"/>
                </a:lnTo>
                <a:lnTo>
                  <a:pt x="181" y="135"/>
                </a:lnTo>
                <a:lnTo>
                  <a:pt x="170" y="153"/>
                </a:lnTo>
                <a:lnTo>
                  <a:pt x="155" y="168"/>
                </a:lnTo>
                <a:lnTo>
                  <a:pt x="137" y="179"/>
                </a:lnTo>
                <a:lnTo>
                  <a:pt x="117" y="187"/>
                </a:lnTo>
                <a:lnTo>
                  <a:pt x="95" y="189"/>
                </a:lnTo>
                <a:lnTo>
                  <a:pt x="74" y="187"/>
                </a:lnTo>
                <a:lnTo>
                  <a:pt x="53" y="179"/>
                </a:lnTo>
                <a:lnTo>
                  <a:pt x="36" y="168"/>
                </a:lnTo>
                <a:lnTo>
                  <a:pt x="21" y="153"/>
                </a:lnTo>
                <a:lnTo>
                  <a:pt x="9" y="135"/>
                </a:lnTo>
                <a:lnTo>
                  <a:pt x="3" y="115"/>
                </a:lnTo>
                <a:lnTo>
                  <a:pt x="0" y="95"/>
                </a:lnTo>
                <a:close/>
              </a:path>
            </a:pathLst>
          </a:custGeom>
          <a:solidFill>
            <a:schemeClr val="accent2"/>
          </a:solidFill>
          <a:ln w="1588">
            <a:noFill/>
            <a:prstDash val="solid"/>
            <a:round/>
            <a:headEnd/>
            <a:tailEnd/>
          </a:ln>
        </p:spPr>
        <p:txBody>
          <a:bodyPr/>
          <a:lstStyle/>
          <a:p>
            <a:endParaRPr lang="en-US"/>
          </a:p>
        </p:txBody>
      </p:sp>
      <p:sp>
        <p:nvSpPr>
          <p:cNvPr id="276584" name="Rectangle 104"/>
          <p:cNvSpPr>
            <a:spLocks noChangeArrowheads="1"/>
          </p:cNvSpPr>
          <p:nvPr/>
        </p:nvSpPr>
        <p:spPr bwMode="auto">
          <a:xfrm>
            <a:off x="4760913" y="5791200"/>
            <a:ext cx="311150" cy="304800"/>
          </a:xfrm>
          <a:prstGeom prst="rect">
            <a:avLst/>
          </a:prstGeom>
          <a:noFill/>
          <a:ln w="9525">
            <a:noFill/>
            <a:miter lim="800000"/>
            <a:headEnd/>
            <a:tailEnd/>
          </a:ln>
        </p:spPr>
        <p:txBody>
          <a:bodyPr wrap="none" lIns="0" tIns="0" rIns="0" bIns="0">
            <a:spAutoFit/>
          </a:bodyPr>
          <a:lstStyle/>
          <a:p>
            <a:pPr algn="ctr" eaLnBrk="0" hangingPunct="0"/>
            <a:r>
              <a:rPr lang="en-US" sz="2000">
                <a:solidFill>
                  <a:srgbClr val="FFFFFF"/>
                </a:solidFill>
              </a:rPr>
              <a:t>uu</a:t>
            </a:r>
            <a:endParaRPr lang="en-US" sz="1000" b="0" baseline="30000"/>
          </a:p>
        </p:txBody>
      </p:sp>
      <p:sp>
        <p:nvSpPr>
          <p:cNvPr id="276585" name="Freeform 105"/>
          <p:cNvSpPr>
            <a:spLocks/>
          </p:cNvSpPr>
          <p:nvPr/>
        </p:nvSpPr>
        <p:spPr bwMode="auto">
          <a:xfrm>
            <a:off x="3389313" y="5800725"/>
            <a:ext cx="447675" cy="300038"/>
          </a:xfrm>
          <a:custGeom>
            <a:avLst/>
            <a:gdLst/>
            <a:ahLst/>
            <a:cxnLst>
              <a:cxn ang="0">
                <a:pos x="0" y="95"/>
              </a:cxn>
              <a:cxn ang="0">
                <a:pos x="3" y="73"/>
              </a:cxn>
              <a:cxn ang="0">
                <a:pos x="9" y="53"/>
              </a:cxn>
              <a:cxn ang="0">
                <a:pos x="21" y="35"/>
              </a:cxn>
              <a:cxn ang="0">
                <a:pos x="36" y="20"/>
              </a:cxn>
              <a:cxn ang="0">
                <a:pos x="53" y="8"/>
              </a:cxn>
              <a:cxn ang="0">
                <a:pos x="74" y="2"/>
              </a:cxn>
              <a:cxn ang="0">
                <a:pos x="95" y="0"/>
              </a:cxn>
              <a:cxn ang="0">
                <a:pos x="117" y="2"/>
              </a:cxn>
              <a:cxn ang="0">
                <a:pos x="137" y="8"/>
              </a:cxn>
              <a:cxn ang="0">
                <a:pos x="155" y="20"/>
              </a:cxn>
              <a:cxn ang="0">
                <a:pos x="170" y="35"/>
              </a:cxn>
              <a:cxn ang="0">
                <a:pos x="181" y="53"/>
              </a:cxn>
              <a:cxn ang="0">
                <a:pos x="187" y="73"/>
              </a:cxn>
              <a:cxn ang="0">
                <a:pos x="190" y="95"/>
              </a:cxn>
              <a:cxn ang="0">
                <a:pos x="187" y="115"/>
              </a:cxn>
              <a:cxn ang="0">
                <a:pos x="181" y="135"/>
              </a:cxn>
              <a:cxn ang="0">
                <a:pos x="170" y="153"/>
              </a:cxn>
              <a:cxn ang="0">
                <a:pos x="155" y="168"/>
              </a:cxn>
              <a:cxn ang="0">
                <a:pos x="137" y="179"/>
              </a:cxn>
              <a:cxn ang="0">
                <a:pos x="117" y="187"/>
              </a:cxn>
              <a:cxn ang="0">
                <a:pos x="95" y="189"/>
              </a:cxn>
              <a:cxn ang="0">
                <a:pos x="74" y="187"/>
              </a:cxn>
              <a:cxn ang="0">
                <a:pos x="53" y="179"/>
              </a:cxn>
              <a:cxn ang="0">
                <a:pos x="36" y="168"/>
              </a:cxn>
              <a:cxn ang="0">
                <a:pos x="21" y="153"/>
              </a:cxn>
              <a:cxn ang="0">
                <a:pos x="9" y="135"/>
              </a:cxn>
              <a:cxn ang="0">
                <a:pos x="3" y="115"/>
              </a:cxn>
              <a:cxn ang="0">
                <a:pos x="0" y="95"/>
              </a:cxn>
            </a:cxnLst>
            <a:rect l="0" t="0" r="r" b="b"/>
            <a:pathLst>
              <a:path w="190" h="189">
                <a:moveTo>
                  <a:pt x="0" y="95"/>
                </a:moveTo>
                <a:lnTo>
                  <a:pt x="3" y="73"/>
                </a:lnTo>
                <a:lnTo>
                  <a:pt x="9" y="53"/>
                </a:lnTo>
                <a:lnTo>
                  <a:pt x="21" y="35"/>
                </a:lnTo>
                <a:lnTo>
                  <a:pt x="36" y="20"/>
                </a:lnTo>
                <a:lnTo>
                  <a:pt x="53" y="8"/>
                </a:lnTo>
                <a:lnTo>
                  <a:pt x="74" y="2"/>
                </a:lnTo>
                <a:lnTo>
                  <a:pt x="95" y="0"/>
                </a:lnTo>
                <a:lnTo>
                  <a:pt x="117" y="2"/>
                </a:lnTo>
                <a:lnTo>
                  <a:pt x="137" y="8"/>
                </a:lnTo>
                <a:lnTo>
                  <a:pt x="155" y="20"/>
                </a:lnTo>
                <a:lnTo>
                  <a:pt x="170" y="35"/>
                </a:lnTo>
                <a:lnTo>
                  <a:pt x="181" y="53"/>
                </a:lnTo>
                <a:lnTo>
                  <a:pt x="187" y="73"/>
                </a:lnTo>
                <a:lnTo>
                  <a:pt x="190" y="95"/>
                </a:lnTo>
                <a:lnTo>
                  <a:pt x="187" y="115"/>
                </a:lnTo>
                <a:lnTo>
                  <a:pt x="181" y="135"/>
                </a:lnTo>
                <a:lnTo>
                  <a:pt x="170" y="153"/>
                </a:lnTo>
                <a:lnTo>
                  <a:pt x="155" y="168"/>
                </a:lnTo>
                <a:lnTo>
                  <a:pt x="137" y="179"/>
                </a:lnTo>
                <a:lnTo>
                  <a:pt x="117" y="187"/>
                </a:lnTo>
                <a:lnTo>
                  <a:pt x="95" y="189"/>
                </a:lnTo>
                <a:lnTo>
                  <a:pt x="74" y="187"/>
                </a:lnTo>
                <a:lnTo>
                  <a:pt x="53" y="179"/>
                </a:lnTo>
                <a:lnTo>
                  <a:pt x="36" y="168"/>
                </a:lnTo>
                <a:lnTo>
                  <a:pt x="21" y="153"/>
                </a:lnTo>
                <a:lnTo>
                  <a:pt x="9" y="135"/>
                </a:lnTo>
                <a:lnTo>
                  <a:pt x="3" y="115"/>
                </a:lnTo>
                <a:lnTo>
                  <a:pt x="0" y="95"/>
                </a:lnTo>
                <a:close/>
              </a:path>
            </a:pathLst>
          </a:custGeom>
          <a:solidFill>
            <a:schemeClr val="accent2"/>
          </a:solidFill>
          <a:ln w="1588">
            <a:noFill/>
            <a:prstDash val="solid"/>
            <a:round/>
            <a:headEnd/>
            <a:tailEnd/>
          </a:ln>
        </p:spPr>
        <p:txBody>
          <a:bodyPr/>
          <a:lstStyle/>
          <a:p>
            <a:endParaRPr lang="en-US"/>
          </a:p>
        </p:txBody>
      </p:sp>
      <p:sp>
        <p:nvSpPr>
          <p:cNvPr id="276586" name="Rectangle 106"/>
          <p:cNvSpPr>
            <a:spLocks noChangeArrowheads="1"/>
          </p:cNvSpPr>
          <p:nvPr/>
        </p:nvSpPr>
        <p:spPr bwMode="auto">
          <a:xfrm>
            <a:off x="3455988" y="5791200"/>
            <a:ext cx="311150" cy="304800"/>
          </a:xfrm>
          <a:prstGeom prst="rect">
            <a:avLst/>
          </a:prstGeom>
          <a:noFill/>
          <a:ln w="9525">
            <a:noFill/>
            <a:miter lim="800000"/>
            <a:headEnd/>
            <a:tailEnd/>
          </a:ln>
        </p:spPr>
        <p:txBody>
          <a:bodyPr wrap="none" lIns="0" tIns="0" rIns="0" bIns="0">
            <a:spAutoFit/>
          </a:bodyPr>
          <a:lstStyle/>
          <a:p>
            <a:pPr algn="ctr" eaLnBrk="0" hangingPunct="0"/>
            <a:r>
              <a:rPr lang="en-US" sz="2000">
                <a:solidFill>
                  <a:srgbClr val="FFFFFF"/>
                </a:solidFill>
              </a:rPr>
              <a:t>uu</a:t>
            </a:r>
            <a:endParaRPr lang="en-US" sz="1000" b="0" baseline="30000"/>
          </a:p>
        </p:txBody>
      </p:sp>
      <p:sp>
        <p:nvSpPr>
          <p:cNvPr id="276587" name="Rectangle 107"/>
          <p:cNvSpPr>
            <a:spLocks noChangeArrowheads="1"/>
          </p:cNvSpPr>
          <p:nvPr/>
        </p:nvSpPr>
        <p:spPr bwMode="auto">
          <a:xfrm>
            <a:off x="4760913" y="5838825"/>
            <a:ext cx="122237" cy="28575"/>
          </a:xfrm>
          <a:prstGeom prst="rect">
            <a:avLst/>
          </a:prstGeom>
          <a:solidFill>
            <a:srgbClr val="FFFFFF"/>
          </a:solidFill>
          <a:ln w="1588">
            <a:solidFill>
              <a:srgbClr val="FFFFFF"/>
            </a:solidFill>
            <a:miter lim="800000"/>
            <a:headEnd/>
            <a:tailEnd/>
          </a:ln>
        </p:spPr>
        <p:txBody>
          <a:bodyPr/>
          <a:lstStyle/>
          <a:p>
            <a:endParaRPr lang="en-US"/>
          </a:p>
        </p:txBody>
      </p:sp>
      <p:sp>
        <p:nvSpPr>
          <p:cNvPr id="276588" name="Rectangle 108"/>
          <p:cNvSpPr>
            <a:spLocks noChangeArrowheads="1"/>
          </p:cNvSpPr>
          <p:nvPr/>
        </p:nvSpPr>
        <p:spPr bwMode="auto">
          <a:xfrm>
            <a:off x="4943475" y="5838825"/>
            <a:ext cx="122238" cy="28575"/>
          </a:xfrm>
          <a:prstGeom prst="rect">
            <a:avLst/>
          </a:prstGeom>
          <a:solidFill>
            <a:srgbClr val="FFFFFF"/>
          </a:solidFill>
          <a:ln w="1588">
            <a:solidFill>
              <a:srgbClr val="FFFFFF"/>
            </a:solidFill>
            <a:miter lim="800000"/>
            <a:headEnd/>
            <a:tailEnd/>
          </a:ln>
        </p:spPr>
        <p:txBody>
          <a:bodyPr/>
          <a:lstStyle/>
          <a:p>
            <a:endParaRPr lang="en-US"/>
          </a:p>
        </p:txBody>
      </p:sp>
      <p:sp>
        <p:nvSpPr>
          <p:cNvPr id="276589" name="Line 109"/>
          <p:cNvSpPr>
            <a:spLocks noChangeShapeType="1"/>
          </p:cNvSpPr>
          <p:nvPr/>
        </p:nvSpPr>
        <p:spPr bwMode="auto">
          <a:xfrm>
            <a:off x="1295400" y="2819400"/>
            <a:ext cx="152400" cy="0"/>
          </a:xfrm>
          <a:prstGeom prst="line">
            <a:avLst/>
          </a:prstGeom>
          <a:noFill/>
          <a:ln w="19050">
            <a:solidFill>
              <a:schemeClr val="tx1"/>
            </a:solidFill>
            <a:round/>
            <a:headEnd/>
            <a:tailEnd/>
          </a:ln>
          <a:effectLst/>
        </p:spPr>
        <p:txBody>
          <a:bodyPr wrap="none" anchor="ctr"/>
          <a:lstStyle/>
          <a:p>
            <a:endParaRPr lang="en-US"/>
          </a:p>
        </p:txBody>
      </p:sp>
      <p:sp>
        <p:nvSpPr>
          <p:cNvPr id="276590" name="Line 110"/>
          <p:cNvSpPr>
            <a:spLocks noChangeShapeType="1"/>
          </p:cNvSpPr>
          <p:nvPr/>
        </p:nvSpPr>
        <p:spPr bwMode="auto">
          <a:xfrm>
            <a:off x="2514600" y="2438400"/>
            <a:ext cx="152400" cy="0"/>
          </a:xfrm>
          <a:prstGeom prst="line">
            <a:avLst/>
          </a:prstGeom>
          <a:noFill/>
          <a:ln w="19050">
            <a:solidFill>
              <a:schemeClr val="tx1"/>
            </a:solidFill>
            <a:round/>
            <a:headEnd/>
            <a:tailEnd/>
          </a:ln>
          <a:effectLst/>
        </p:spPr>
        <p:txBody>
          <a:bodyPr wrap="none" anchor="ctr"/>
          <a:lstStyle/>
          <a:p>
            <a:endParaRPr lang="en-US"/>
          </a:p>
        </p:txBody>
      </p:sp>
      <p:sp>
        <p:nvSpPr>
          <p:cNvPr id="276591" name="Line 111"/>
          <p:cNvSpPr>
            <a:spLocks noChangeShapeType="1"/>
          </p:cNvSpPr>
          <p:nvPr/>
        </p:nvSpPr>
        <p:spPr bwMode="auto">
          <a:xfrm>
            <a:off x="1143000" y="2819400"/>
            <a:ext cx="152400" cy="0"/>
          </a:xfrm>
          <a:prstGeom prst="line">
            <a:avLst/>
          </a:prstGeom>
          <a:noFill/>
          <a:ln w="19050">
            <a:solidFill>
              <a:schemeClr val="tx1"/>
            </a:solidFill>
            <a:round/>
            <a:headEnd/>
            <a:tailEnd/>
          </a:ln>
          <a:effectLst/>
        </p:spPr>
        <p:txBody>
          <a:bodyPr wrap="none" anchor="ctr"/>
          <a:lstStyle/>
          <a:p>
            <a:endParaRPr lang="en-US"/>
          </a:p>
        </p:txBody>
      </p:sp>
      <p:sp>
        <p:nvSpPr>
          <p:cNvPr id="276592" name="Text Box 112"/>
          <p:cNvSpPr txBox="1">
            <a:spLocks noChangeArrowheads="1"/>
          </p:cNvSpPr>
          <p:nvPr/>
        </p:nvSpPr>
        <p:spPr bwMode="auto">
          <a:xfrm>
            <a:off x="1112838" y="4724400"/>
            <a:ext cx="498475" cy="579438"/>
          </a:xfrm>
          <a:prstGeom prst="rect">
            <a:avLst/>
          </a:prstGeom>
          <a:noFill/>
          <a:ln w="9525">
            <a:noFill/>
            <a:miter lim="800000"/>
            <a:headEnd/>
            <a:tailEnd/>
          </a:ln>
          <a:effectLst/>
        </p:spPr>
        <p:txBody>
          <a:bodyPr wrap="none" anchor="ctr">
            <a:spAutoFit/>
          </a:bodyPr>
          <a:lstStyle/>
          <a:p>
            <a:pPr algn="ctr" eaLnBrk="0" hangingPunct="0"/>
            <a:r>
              <a:rPr lang="en-US" sz="3200" b="0">
                <a:latin typeface="Symbol" pitchFamily="18" charset="2"/>
              </a:rPr>
              <a:t>p</a:t>
            </a:r>
            <a:r>
              <a:rPr lang="en-US" sz="3200" b="0" baseline="30000"/>
              <a:t>-</a:t>
            </a:r>
          </a:p>
        </p:txBody>
      </p:sp>
      <p:sp>
        <p:nvSpPr>
          <p:cNvPr id="276593" name="Text Box 113"/>
          <p:cNvSpPr txBox="1">
            <a:spLocks noChangeArrowheads="1"/>
          </p:cNvSpPr>
          <p:nvPr/>
        </p:nvSpPr>
        <p:spPr bwMode="auto">
          <a:xfrm>
            <a:off x="7032625" y="4724400"/>
            <a:ext cx="565150" cy="579438"/>
          </a:xfrm>
          <a:prstGeom prst="rect">
            <a:avLst/>
          </a:prstGeom>
          <a:noFill/>
          <a:ln w="9525">
            <a:noFill/>
            <a:miter lim="800000"/>
            <a:headEnd/>
            <a:tailEnd/>
          </a:ln>
          <a:effectLst/>
        </p:spPr>
        <p:txBody>
          <a:bodyPr wrap="none" anchor="ctr">
            <a:spAutoFit/>
          </a:bodyPr>
          <a:lstStyle/>
          <a:p>
            <a:pPr algn="ctr" eaLnBrk="0" hangingPunct="0"/>
            <a:r>
              <a:rPr lang="en-US" sz="3200" b="0">
                <a:latin typeface="Symbol" pitchFamily="18" charset="2"/>
              </a:rPr>
              <a:t>p</a:t>
            </a:r>
            <a:r>
              <a:rPr lang="en-US" sz="3200" b="0" baseline="30000"/>
              <a:t>+</a:t>
            </a:r>
          </a:p>
        </p:txBody>
      </p:sp>
      <p:sp>
        <p:nvSpPr>
          <p:cNvPr id="276594" name="Text Box 114"/>
          <p:cNvSpPr txBox="1">
            <a:spLocks noChangeArrowheads="1"/>
          </p:cNvSpPr>
          <p:nvPr/>
        </p:nvSpPr>
        <p:spPr bwMode="auto">
          <a:xfrm>
            <a:off x="304800" y="5653088"/>
            <a:ext cx="1195388" cy="519112"/>
          </a:xfrm>
          <a:prstGeom prst="rect">
            <a:avLst/>
          </a:prstGeom>
          <a:noFill/>
          <a:ln w="9525">
            <a:noFill/>
            <a:miter lim="800000"/>
            <a:headEnd/>
            <a:tailEnd/>
          </a:ln>
          <a:effectLst/>
        </p:spPr>
        <p:txBody>
          <a:bodyPr wrap="none" anchor="ctr">
            <a:spAutoFit/>
          </a:bodyPr>
          <a:lstStyle/>
          <a:p>
            <a:pPr algn="ctr" eaLnBrk="0" hangingPunct="0"/>
            <a:r>
              <a:rPr lang="en-US" sz="2800" b="0"/>
              <a:t>proton</a:t>
            </a:r>
            <a:endParaRPr lang="en-US" sz="2800" b="0" baseline="30000"/>
          </a:p>
        </p:txBody>
      </p:sp>
      <p:sp>
        <p:nvSpPr>
          <p:cNvPr id="276595" name="Text Box 115"/>
          <p:cNvSpPr txBox="1">
            <a:spLocks noChangeArrowheads="1"/>
          </p:cNvSpPr>
          <p:nvPr/>
        </p:nvSpPr>
        <p:spPr bwMode="auto">
          <a:xfrm>
            <a:off x="7110413" y="5653088"/>
            <a:ext cx="1770062" cy="519112"/>
          </a:xfrm>
          <a:prstGeom prst="rect">
            <a:avLst/>
          </a:prstGeom>
          <a:noFill/>
          <a:ln w="9525">
            <a:noFill/>
            <a:miter lim="800000"/>
            <a:headEnd/>
            <a:tailEnd/>
          </a:ln>
          <a:effectLst/>
        </p:spPr>
        <p:txBody>
          <a:bodyPr wrap="none" anchor="ctr">
            <a:spAutoFit/>
          </a:bodyPr>
          <a:lstStyle/>
          <a:p>
            <a:pPr algn="ctr" eaLnBrk="0" hangingPunct="0"/>
            <a:r>
              <a:rPr lang="en-US" sz="2800" b="0"/>
              <a:t>antiproton</a:t>
            </a:r>
            <a:endParaRPr lang="en-US" sz="2800" b="0" baseline="30000"/>
          </a:p>
        </p:txBody>
      </p:sp>
      <p:sp>
        <p:nvSpPr>
          <p:cNvPr id="276596" name="Rectangle 116"/>
          <p:cNvSpPr>
            <a:spLocks noGrp="1" noChangeArrowheads="1"/>
          </p:cNvSpPr>
          <p:nvPr>
            <p:ph type="title"/>
          </p:nvPr>
        </p:nvSpPr>
        <p:spPr>
          <a:xfrm>
            <a:off x="457200" y="-76200"/>
            <a:ext cx="8229600" cy="1143000"/>
          </a:xfrm>
        </p:spPr>
        <p:txBody>
          <a:bodyPr/>
          <a:lstStyle/>
          <a:p>
            <a:r>
              <a:rPr lang="en-US" sz="3600" u="sng" dirty="0"/>
              <a:t>Color Strings </a:t>
            </a:r>
            <a:r>
              <a:rPr lang="en-US" sz="3600" u="sng" dirty="0">
                <a:sym typeface="Wingdings" panose="05000000000000000000" pitchFamily="2" charset="2"/>
              </a:rPr>
              <a:t> Hadrons</a:t>
            </a:r>
            <a:endParaRPr lang="en-US" sz="3600" u="sng" dirty="0"/>
          </a:p>
        </p:txBody>
      </p:sp>
    </p:spTree>
    <p:extLst>
      <p:ext uri="{BB962C8B-B14F-4D97-AF65-F5344CB8AC3E}">
        <p14:creationId xmlns:p14="http://schemas.microsoft.com/office/powerpoint/2010/main" val="29761243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p:txBody>
          <a:bodyPr/>
          <a:lstStyle/>
          <a:p>
            <a:fld id="{FA1CF931-51B2-4EF2-BAB6-0B7101B991F4}" type="slidenum">
              <a:rPr lang="en-US"/>
              <a:pPr/>
              <a:t>69</a:t>
            </a:fld>
            <a:endParaRPr lang="en-US"/>
          </a:p>
        </p:txBody>
      </p:sp>
      <p:pic>
        <p:nvPicPr>
          <p:cNvPr id="191493" name="Picture 5" descr="Lam_over_K0s_CompareData_200GeV_Kai"/>
          <p:cNvPicPr>
            <a:picLocks noChangeAspect="1" noChangeArrowheads="1"/>
          </p:cNvPicPr>
          <p:nvPr/>
        </p:nvPicPr>
        <p:blipFill>
          <a:blip r:embed="rId2" cstate="print"/>
          <a:srcRect t="6747" r="6937"/>
          <a:stretch>
            <a:fillRect/>
          </a:stretch>
        </p:blipFill>
        <p:spPr bwMode="auto">
          <a:xfrm>
            <a:off x="4572000" y="2438400"/>
            <a:ext cx="4114800" cy="3530600"/>
          </a:xfrm>
          <a:prstGeom prst="rect">
            <a:avLst/>
          </a:prstGeom>
          <a:noFill/>
          <a:ln w="9525">
            <a:noFill/>
            <a:miter lim="800000"/>
            <a:headEnd/>
            <a:tailEnd/>
          </a:ln>
        </p:spPr>
      </p:pic>
      <p:sp>
        <p:nvSpPr>
          <p:cNvPr id="191501" name="Rectangle 13"/>
          <p:cNvSpPr>
            <a:spLocks noGrp="1" noChangeArrowheads="1"/>
          </p:cNvSpPr>
          <p:nvPr>
            <p:ph type="title"/>
          </p:nvPr>
        </p:nvSpPr>
        <p:spPr>
          <a:xfrm>
            <a:off x="457200" y="-228600"/>
            <a:ext cx="8229600" cy="1143000"/>
          </a:xfrm>
        </p:spPr>
        <p:txBody>
          <a:bodyPr/>
          <a:lstStyle/>
          <a:p>
            <a:r>
              <a:rPr lang="en-US" sz="3600" u="sng" dirty="0"/>
              <a:t>Baryon Anomaly</a:t>
            </a:r>
          </a:p>
        </p:txBody>
      </p:sp>
      <p:sp>
        <p:nvSpPr>
          <p:cNvPr id="191502" name="Rectangle 14"/>
          <p:cNvSpPr>
            <a:spLocks noChangeArrowheads="1"/>
          </p:cNvSpPr>
          <p:nvPr/>
        </p:nvSpPr>
        <p:spPr bwMode="auto">
          <a:xfrm>
            <a:off x="381000" y="2133600"/>
            <a:ext cx="3810000" cy="4724400"/>
          </a:xfrm>
          <a:prstGeom prst="rect">
            <a:avLst/>
          </a:prstGeom>
          <a:solidFill>
            <a:schemeClr val="bg1"/>
          </a:solidFill>
          <a:ln w="9525" algn="ctr">
            <a:noFill/>
            <a:miter lim="800000"/>
            <a:headEnd/>
            <a:tailEnd/>
          </a:ln>
          <a:effectLst/>
        </p:spPr>
        <p:txBody>
          <a:bodyPr wrap="none" anchor="ctr"/>
          <a:lstStyle/>
          <a:p>
            <a:endParaRPr lang="en-US"/>
          </a:p>
        </p:txBody>
      </p:sp>
      <p:pic>
        <p:nvPicPr>
          <p:cNvPr id="191503" name="Picture 15" descr="Fig1_color"/>
          <p:cNvPicPr>
            <a:picLocks noChangeAspect="1" noChangeArrowheads="1"/>
          </p:cNvPicPr>
          <p:nvPr/>
        </p:nvPicPr>
        <p:blipFill>
          <a:blip r:embed="rId3" cstate="print"/>
          <a:srcRect l="1221" t="2739" r="50034" b="5403"/>
          <a:stretch>
            <a:fillRect/>
          </a:stretch>
        </p:blipFill>
        <p:spPr bwMode="auto">
          <a:xfrm>
            <a:off x="457200" y="2133600"/>
            <a:ext cx="3657600" cy="4673600"/>
          </a:xfrm>
          <a:prstGeom prst="rect">
            <a:avLst/>
          </a:prstGeom>
          <a:noFill/>
          <a:ln w="9525">
            <a:noFill/>
            <a:miter lim="800000"/>
            <a:headEnd/>
            <a:tailEnd/>
          </a:ln>
          <a:effectLst/>
        </p:spPr>
      </p:pic>
      <p:sp>
        <p:nvSpPr>
          <p:cNvPr id="191504" name="Line 16"/>
          <p:cNvSpPr>
            <a:spLocks noChangeShapeType="1"/>
          </p:cNvSpPr>
          <p:nvPr/>
        </p:nvSpPr>
        <p:spPr bwMode="auto">
          <a:xfrm>
            <a:off x="2133600" y="5410200"/>
            <a:ext cx="1828800" cy="0"/>
          </a:xfrm>
          <a:prstGeom prst="line">
            <a:avLst/>
          </a:prstGeom>
          <a:noFill/>
          <a:ln w="38100">
            <a:solidFill>
              <a:schemeClr val="tx1"/>
            </a:solidFill>
            <a:round/>
            <a:headEnd/>
            <a:tailEnd/>
          </a:ln>
          <a:effectLst/>
        </p:spPr>
        <p:txBody>
          <a:bodyPr>
            <a:spAutoFit/>
          </a:bodyPr>
          <a:lstStyle/>
          <a:p>
            <a:endParaRPr lang="en-US"/>
          </a:p>
        </p:txBody>
      </p:sp>
      <p:sp>
        <p:nvSpPr>
          <p:cNvPr id="191505" name="Text Box 17"/>
          <p:cNvSpPr txBox="1">
            <a:spLocks noChangeArrowheads="1"/>
          </p:cNvSpPr>
          <p:nvPr/>
        </p:nvSpPr>
        <p:spPr bwMode="auto">
          <a:xfrm>
            <a:off x="2279650" y="5486400"/>
            <a:ext cx="1606550" cy="366713"/>
          </a:xfrm>
          <a:prstGeom prst="rect">
            <a:avLst/>
          </a:prstGeom>
          <a:noFill/>
          <a:ln w="9525" algn="ctr">
            <a:noFill/>
            <a:miter lim="800000"/>
            <a:headEnd/>
            <a:tailEnd/>
          </a:ln>
          <a:effectLst/>
        </p:spPr>
        <p:txBody>
          <a:bodyPr wrap="none">
            <a:spAutoFit/>
          </a:bodyPr>
          <a:lstStyle/>
          <a:p>
            <a:pPr eaLnBrk="0" hangingPunct="0"/>
            <a:r>
              <a:rPr lang="en-US" sz="1800" b="0"/>
              <a:t>Proton-Proton</a:t>
            </a:r>
          </a:p>
        </p:txBody>
      </p:sp>
      <p:sp>
        <p:nvSpPr>
          <p:cNvPr id="191506" name="Text Box 18"/>
          <p:cNvSpPr txBox="1">
            <a:spLocks noChangeArrowheads="1"/>
          </p:cNvSpPr>
          <p:nvPr/>
        </p:nvSpPr>
        <p:spPr bwMode="auto">
          <a:xfrm>
            <a:off x="1600200" y="2705100"/>
            <a:ext cx="2100263" cy="457200"/>
          </a:xfrm>
          <a:prstGeom prst="rect">
            <a:avLst/>
          </a:prstGeom>
          <a:noFill/>
          <a:ln w="9525" algn="ctr">
            <a:noFill/>
            <a:miter lim="800000"/>
            <a:headEnd/>
            <a:tailEnd/>
          </a:ln>
          <a:effectLst/>
        </p:spPr>
        <p:txBody>
          <a:bodyPr wrap="none">
            <a:spAutoFit/>
          </a:bodyPr>
          <a:lstStyle/>
          <a:p>
            <a:pPr eaLnBrk="0" hangingPunct="0"/>
            <a:r>
              <a:rPr lang="en-US" sz="2400" b="0" dirty="0"/>
              <a:t>Central Au-Au</a:t>
            </a:r>
          </a:p>
        </p:txBody>
      </p:sp>
      <p:sp>
        <p:nvSpPr>
          <p:cNvPr id="191507" name="Text Box 19"/>
          <p:cNvSpPr txBox="1">
            <a:spLocks noChangeArrowheads="1"/>
          </p:cNvSpPr>
          <p:nvPr/>
        </p:nvSpPr>
        <p:spPr bwMode="auto">
          <a:xfrm rot="16200000">
            <a:off x="-384174" y="3052762"/>
            <a:ext cx="2032000" cy="396875"/>
          </a:xfrm>
          <a:prstGeom prst="rect">
            <a:avLst/>
          </a:prstGeom>
          <a:solidFill>
            <a:schemeClr val="bg1"/>
          </a:solidFill>
          <a:ln w="9525" algn="ctr">
            <a:noFill/>
            <a:miter lim="800000"/>
            <a:headEnd/>
            <a:tailEnd/>
          </a:ln>
          <a:effectLst/>
        </p:spPr>
        <p:txBody>
          <a:bodyPr wrap="none">
            <a:spAutoFit/>
          </a:bodyPr>
          <a:lstStyle/>
          <a:p>
            <a:pPr eaLnBrk="0" hangingPunct="0"/>
            <a:r>
              <a:rPr lang="en-US" sz="2000" b="0"/>
              <a:t>(anti)proton/pion</a:t>
            </a:r>
          </a:p>
        </p:txBody>
      </p:sp>
      <p:sp>
        <p:nvSpPr>
          <p:cNvPr id="191508" name="Rectangle 20"/>
          <p:cNvSpPr>
            <a:spLocks noChangeArrowheads="1"/>
          </p:cNvSpPr>
          <p:nvPr/>
        </p:nvSpPr>
        <p:spPr bwMode="auto">
          <a:xfrm>
            <a:off x="1600200" y="2590800"/>
            <a:ext cx="1371600" cy="228600"/>
          </a:xfrm>
          <a:prstGeom prst="rect">
            <a:avLst/>
          </a:prstGeom>
          <a:solidFill>
            <a:schemeClr val="bg1"/>
          </a:solidFill>
          <a:ln w="9525" algn="ctr">
            <a:noFill/>
            <a:miter lim="800000"/>
            <a:headEnd/>
            <a:tailEnd/>
          </a:ln>
          <a:effectLst/>
        </p:spPr>
        <p:txBody>
          <a:bodyPr wrap="none" anchor="ctr"/>
          <a:lstStyle/>
          <a:p>
            <a:endParaRPr lang="en-US"/>
          </a:p>
        </p:txBody>
      </p:sp>
      <p:sp>
        <p:nvSpPr>
          <p:cNvPr id="191509" name="Text Box 21"/>
          <p:cNvSpPr txBox="1">
            <a:spLocks noChangeArrowheads="1"/>
          </p:cNvSpPr>
          <p:nvPr/>
        </p:nvSpPr>
        <p:spPr bwMode="auto">
          <a:xfrm>
            <a:off x="304800" y="762000"/>
            <a:ext cx="8550275" cy="1384995"/>
          </a:xfrm>
          <a:prstGeom prst="rect">
            <a:avLst/>
          </a:prstGeom>
          <a:noFill/>
          <a:ln w="9525">
            <a:noFill/>
            <a:miter lim="800000"/>
            <a:headEnd/>
            <a:tailEnd/>
          </a:ln>
          <a:effectLst/>
        </p:spPr>
        <p:txBody>
          <a:bodyPr>
            <a:spAutoFit/>
          </a:bodyPr>
          <a:lstStyle/>
          <a:p>
            <a:pPr algn="ctr"/>
            <a:r>
              <a:rPr lang="en-US" sz="2400" b="0" dirty="0"/>
              <a:t>In </a:t>
            </a:r>
            <a:r>
              <a:rPr lang="en-US" sz="2400" b="0" dirty="0" err="1"/>
              <a:t>proton+proton</a:t>
            </a:r>
            <a:r>
              <a:rPr lang="en-US" sz="2400" b="0" dirty="0"/>
              <a:t> and </a:t>
            </a:r>
            <a:r>
              <a:rPr lang="en-US" sz="2400" b="0" dirty="0" err="1"/>
              <a:t>e</a:t>
            </a:r>
            <a:r>
              <a:rPr lang="en-US" sz="2400" b="0" baseline="30000" dirty="0" err="1"/>
              <a:t>+</a:t>
            </a:r>
            <a:r>
              <a:rPr lang="en-US" sz="2400" b="0" dirty="0" err="1"/>
              <a:t>e</a:t>
            </a:r>
            <a:r>
              <a:rPr lang="en-US" sz="2400" b="0" baseline="30000" dirty="0"/>
              <a:t>-</a:t>
            </a:r>
            <a:r>
              <a:rPr lang="en-US" sz="2400" b="0" dirty="0"/>
              <a:t> reactions at moderate </a:t>
            </a:r>
            <a:r>
              <a:rPr lang="en-US" sz="2400" b="0" dirty="0" err="1"/>
              <a:t>p</a:t>
            </a:r>
            <a:r>
              <a:rPr lang="en-US" sz="2400" b="0" baseline="-25000" dirty="0" err="1"/>
              <a:t>T</a:t>
            </a:r>
            <a:r>
              <a:rPr lang="en-US" sz="2400" b="0" dirty="0"/>
              <a:t>, </a:t>
            </a:r>
          </a:p>
          <a:p>
            <a:pPr algn="ctr"/>
            <a:r>
              <a:rPr lang="en-US" sz="2400" b="0" dirty="0"/>
              <a:t>baryons and antibaryons are suppressed relative to mesons.</a:t>
            </a:r>
          </a:p>
          <a:p>
            <a:pPr algn="ctr"/>
            <a:r>
              <a:rPr lang="en-US" sz="1050" b="0" dirty="0"/>
              <a:t> </a:t>
            </a:r>
          </a:p>
          <a:p>
            <a:pPr algn="ctr"/>
            <a:r>
              <a:rPr lang="en-US" sz="2400" b="0" dirty="0">
                <a:solidFill>
                  <a:srgbClr val="FF0000"/>
                </a:solidFill>
              </a:rPr>
              <a:t>In heavy ion reactions, there is anomalous baryon production.</a:t>
            </a:r>
          </a:p>
        </p:txBody>
      </p:sp>
    </p:spTree>
    <p:extLst>
      <p:ext uri="{BB962C8B-B14F-4D97-AF65-F5344CB8AC3E}">
        <p14:creationId xmlns:p14="http://schemas.microsoft.com/office/powerpoint/2010/main" val="2532803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7</a:t>
            </a:fld>
            <a:endParaRPr lang="en-US"/>
          </a:p>
        </p:txBody>
      </p:sp>
      <p:pic>
        <p:nvPicPr>
          <p:cNvPr id="5" name="Picture 2"/>
          <p:cNvPicPr>
            <a:picLocks noChangeAspect="1" noChangeArrowheads="1"/>
          </p:cNvPicPr>
          <p:nvPr/>
        </p:nvPicPr>
        <p:blipFill>
          <a:blip r:embed="rId2" cstate="print"/>
          <a:srcRect/>
          <a:stretch>
            <a:fillRect/>
          </a:stretch>
        </p:blipFill>
        <p:spPr bwMode="auto">
          <a:xfrm>
            <a:off x="1828800" y="533400"/>
            <a:ext cx="5566821" cy="5105400"/>
          </a:xfrm>
          <a:prstGeom prst="rect">
            <a:avLst/>
          </a:prstGeom>
          <a:noFill/>
          <a:ln w="9525">
            <a:noFill/>
            <a:miter lim="800000"/>
            <a:headEnd/>
            <a:tailEnd/>
          </a:ln>
        </p:spPr>
      </p:pic>
      <p:sp>
        <p:nvSpPr>
          <p:cNvPr id="6" name="TextBox 5"/>
          <p:cNvSpPr txBox="1"/>
          <p:nvPr/>
        </p:nvSpPr>
        <p:spPr>
          <a:xfrm>
            <a:off x="1828800" y="76200"/>
            <a:ext cx="6250429" cy="646331"/>
          </a:xfrm>
          <a:prstGeom prst="rect">
            <a:avLst/>
          </a:prstGeom>
          <a:noFill/>
        </p:spPr>
        <p:txBody>
          <a:bodyPr wrap="none" rtlCol="0">
            <a:spAutoFit/>
          </a:bodyPr>
          <a:lstStyle/>
          <a:p>
            <a:r>
              <a:rPr lang="en-US" sz="3600" b="0" u="sng" dirty="0"/>
              <a:t>Benefits of an LHC </a:t>
            </a:r>
            <a:r>
              <a:rPr lang="en-US" sz="3600" b="0" u="sng" dirty="0" err="1"/>
              <a:t>d+Pb</a:t>
            </a:r>
            <a:r>
              <a:rPr lang="en-US" sz="3600" b="0" u="sng" dirty="0"/>
              <a:t> Run</a:t>
            </a:r>
          </a:p>
        </p:txBody>
      </p:sp>
      <p:sp>
        <p:nvSpPr>
          <p:cNvPr id="7" name="TextBox 6"/>
          <p:cNvSpPr txBox="1"/>
          <p:nvPr/>
        </p:nvSpPr>
        <p:spPr>
          <a:xfrm>
            <a:off x="2971800" y="819090"/>
            <a:ext cx="3159839" cy="400110"/>
          </a:xfrm>
          <a:prstGeom prst="rect">
            <a:avLst/>
          </a:prstGeom>
          <a:noFill/>
        </p:spPr>
        <p:txBody>
          <a:bodyPr wrap="none" rtlCol="0">
            <a:spAutoFit/>
          </a:bodyPr>
          <a:lstStyle/>
          <a:p>
            <a:r>
              <a:rPr lang="en-US" sz="2000" b="0" dirty="0">
                <a:solidFill>
                  <a:schemeClr val="tx2">
                    <a:lumMod val="60000"/>
                    <a:lumOff val="40000"/>
                  </a:schemeClr>
                </a:solidFill>
              </a:rPr>
              <a:t>10% geometry uncertainty</a:t>
            </a:r>
          </a:p>
        </p:txBody>
      </p:sp>
      <p:sp>
        <p:nvSpPr>
          <p:cNvPr id="8" name="TextBox 7"/>
          <p:cNvSpPr txBox="1"/>
          <p:nvPr/>
        </p:nvSpPr>
        <p:spPr>
          <a:xfrm>
            <a:off x="2895600" y="1200090"/>
            <a:ext cx="3302507" cy="400110"/>
          </a:xfrm>
          <a:prstGeom prst="rect">
            <a:avLst/>
          </a:prstGeom>
          <a:noFill/>
        </p:spPr>
        <p:txBody>
          <a:bodyPr wrap="none" rtlCol="0">
            <a:spAutoFit/>
          </a:bodyPr>
          <a:lstStyle/>
          <a:p>
            <a:r>
              <a:rPr lang="en-US" sz="2000" b="0" dirty="0">
                <a:solidFill>
                  <a:srgbClr val="92D050"/>
                </a:solidFill>
              </a:rPr>
              <a:t>130% geometry uncertainty</a:t>
            </a:r>
          </a:p>
        </p:txBody>
      </p:sp>
      <p:sp>
        <p:nvSpPr>
          <p:cNvPr id="9" name="TextBox 8"/>
          <p:cNvSpPr txBox="1"/>
          <p:nvPr/>
        </p:nvSpPr>
        <p:spPr>
          <a:xfrm>
            <a:off x="304800" y="5396805"/>
            <a:ext cx="8458200" cy="1384995"/>
          </a:xfrm>
          <a:prstGeom prst="rect">
            <a:avLst/>
          </a:prstGeom>
          <a:noFill/>
        </p:spPr>
        <p:txBody>
          <a:bodyPr wrap="square" rtlCol="0">
            <a:spAutoFit/>
          </a:bodyPr>
          <a:lstStyle/>
          <a:p>
            <a:pPr algn="ctr"/>
            <a:r>
              <a:rPr lang="en-US" sz="2800" b="0" dirty="0"/>
              <a:t>Basic scientific method – constrain hydrodynamic inputs with </a:t>
            </a:r>
            <a:r>
              <a:rPr lang="en-US" sz="2800" b="0" dirty="0" err="1"/>
              <a:t>d+Pb</a:t>
            </a:r>
            <a:r>
              <a:rPr lang="en-US" sz="2800" b="0" dirty="0"/>
              <a:t>, and then use them to constrain proton substructure in </a:t>
            </a:r>
            <a:r>
              <a:rPr lang="en-US" sz="2800" b="0" dirty="0" err="1"/>
              <a:t>p+Pb</a:t>
            </a:r>
            <a:endParaRPr lang="en-US" sz="2800" b="0" dirty="0"/>
          </a:p>
        </p:txBody>
      </p:sp>
    </p:spTree>
    <p:extLst>
      <p:ext uri="{BB962C8B-B14F-4D97-AF65-F5344CB8AC3E}">
        <p14:creationId xmlns:p14="http://schemas.microsoft.com/office/powerpoint/2010/main" val="35662841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12"/>
          </p:nvPr>
        </p:nvSpPr>
        <p:spPr/>
        <p:txBody>
          <a:bodyPr/>
          <a:lstStyle/>
          <a:p>
            <a:fld id="{CD611C6B-0B57-4925-BABB-9C2AB81D10C4}" type="slidenum">
              <a:rPr lang="en-US"/>
              <a:pPr/>
              <a:t>70</a:t>
            </a:fld>
            <a:endParaRPr lang="en-US"/>
          </a:p>
        </p:txBody>
      </p:sp>
      <p:sp>
        <p:nvSpPr>
          <p:cNvPr id="269317" name="Text Box 5"/>
          <p:cNvSpPr txBox="1">
            <a:spLocks noChangeArrowheads="1"/>
          </p:cNvSpPr>
          <p:nvPr/>
        </p:nvSpPr>
        <p:spPr bwMode="auto">
          <a:xfrm>
            <a:off x="365125" y="838200"/>
            <a:ext cx="8550275" cy="830997"/>
          </a:xfrm>
          <a:prstGeom prst="rect">
            <a:avLst/>
          </a:prstGeom>
          <a:noFill/>
          <a:ln w="9525">
            <a:noFill/>
            <a:miter lim="800000"/>
            <a:headEnd/>
            <a:tailEnd/>
          </a:ln>
          <a:effectLst/>
        </p:spPr>
        <p:txBody>
          <a:bodyPr>
            <a:spAutoFit/>
          </a:bodyPr>
          <a:lstStyle/>
          <a:p>
            <a:r>
              <a:rPr lang="en-US" sz="2400" b="0" dirty="0">
                <a:solidFill>
                  <a:schemeClr val="accent2"/>
                </a:solidFill>
                <a:cs typeface="Arial" charset="0"/>
              </a:rPr>
              <a:t>Lower </a:t>
            </a:r>
            <a:r>
              <a:rPr lang="en-US" sz="2400" b="0" dirty="0" err="1">
                <a:solidFill>
                  <a:schemeClr val="accent2"/>
                </a:solidFill>
                <a:cs typeface="Arial" charset="0"/>
              </a:rPr>
              <a:t>p</a:t>
            </a:r>
            <a:r>
              <a:rPr lang="en-US" sz="2400" b="0" baseline="-25000" dirty="0" err="1">
                <a:solidFill>
                  <a:schemeClr val="accent2"/>
                </a:solidFill>
                <a:cs typeface="Arial" charset="0"/>
              </a:rPr>
              <a:t>T</a:t>
            </a:r>
            <a:r>
              <a:rPr lang="en-US" sz="2400" b="0" dirty="0">
                <a:solidFill>
                  <a:schemeClr val="accent2"/>
                </a:solidFill>
                <a:cs typeface="Arial" charset="0"/>
              </a:rPr>
              <a:t> </a:t>
            </a:r>
            <a:r>
              <a:rPr lang="en-US" sz="2400" b="0" dirty="0" err="1">
                <a:solidFill>
                  <a:schemeClr val="accent2"/>
                </a:solidFill>
                <a:cs typeface="Arial" charset="0"/>
              </a:rPr>
              <a:t>partons</a:t>
            </a:r>
            <a:r>
              <a:rPr lang="en-US" sz="2400" b="0" dirty="0">
                <a:solidFill>
                  <a:schemeClr val="accent2"/>
                </a:solidFill>
                <a:cs typeface="Arial" charset="0"/>
              </a:rPr>
              <a:t> combine to form higher </a:t>
            </a:r>
            <a:r>
              <a:rPr lang="en-US" sz="2400" b="0" dirty="0" err="1">
                <a:solidFill>
                  <a:schemeClr val="accent2"/>
                </a:solidFill>
                <a:cs typeface="Arial" charset="0"/>
              </a:rPr>
              <a:t>p</a:t>
            </a:r>
            <a:r>
              <a:rPr lang="en-US" sz="2400" b="0" baseline="-25000" dirty="0" err="1">
                <a:solidFill>
                  <a:schemeClr val="accent2"/>
                </a:solidFill>
                <a:cs typeface="Arial" charset="0"/>
              </a:rPr>
              <a:t>T</a:t>
            </a:r>
            <a:r>
              <a:rPr lang="en-US" sz="2400" b="0" dirty="0">
                <a:solidFill>
                  <a:schemeClr val="accent2"/>
                </a:solidFill>
                <a:cs typeface="Arial" charset="0"/>
              </a:rPr>
              <a:t> hadrons, instead of higher </a:t>
            </a:r>
            <a:r>
              <a:rPr lang="en-US" sz="2400" b="0" dirty="0" err="1">
                <a:solidFill>
                  <a:schemeClr val="accent2"/>
                </a:solidFill>
                <a:cs typeface="Arial" charset="0"/>
              </a:rPr>
              <a:t>p</a:t>
            </a:r>
            <a:r>
              <a:rPr lang="en-US" sz="2400" b="0" baseline="-25000" dirty="0" err="1">
                <a:solidFill>
                  <a:schemeClr val="accent2"/>
                </a:solidFill>
                <a:cs typeface="Arial" charset="0"/>
              </a:rPr>
              <a:t>T</a:t>
            </a:r>
            <a:r>
              <a:rPr lang="en-US" sz="2400" b="0" dirty="0">
                <a:solidFill>
                  <a:schemeClr val="accent2"/>
                </a:solidFill>
                <a:cs typeface="Arial" charset="0"/>
              </a:rPr>
              <a:t> </a:t>
            </a:r>
            <a:r>
              <a:rPr lang="en-US" sz="2400" b="0" dirty="0" err="1">
                <a:solidFill>
                  <a:schemeClr val="accent2"/>
                </a:solidFill>
                <a:cs typeface="Arial" charset="0"/>
              </a:rPr>
              <a:t>partons</a:t>
            </a:r>
            <a:r>
              <a:rPr lang="en-US" sz="2400" b="0" dirty="0">
                <a:solidFill>
                  <a:schemeClr val="accent2"/>
                </a:solidFill>
                <a:cs typeface="Arial" charset="0"/>
              </a:rPr>
              <a:t> fragmenting into lower </a:t>
            </a:r>
            <a:r>
              <a:rPr lang="en-US" sz="2400" b="0" dirty="0" err="1">
                <a:solidFill>
                  <a:schemeClr val="accent2"/>
                </a:solidFill>
                <a:cs typeface="Arial" charset="0"/>
              </a:rPr>
              <a:t>p</a:t>
            </a:r>
            <a:r>
              <a:rPr lang="en-US" sz="2400" b="0" baseline="-25000" dirty="0" err="1">
                <a:solidFill>
                  <a:schemeClr val="accent2"/>
                </a:solidFill>
                <a:cs typeface="Arial" charset="0"/>
              </a:rPr>
              <a:t>T</a:t>
            </a:r>
            <a:r>
              <a:rPr lang="en-US" sz="2400" b="0" dirty="0">
                <a:solidFill>
                  <a:schemeClr val="accent2"/>
                </a:solidFill>
                <a:cs typeface="Arial" charset="0"/>
              </a:rPr>
              <a:t> hadrons.</a:t>
            </a:r>
          </a:p>
        </p:txBody>
      </p:sp>
      <p:sp>
        <p:nvSpPr>
          <p:cNvPr id="269318" name="Rectangle 6"/>
          <p:cNvSpPr>
            <a:spLocks noGrp="1" noChangeArrowheads="1"/>
          </p:cNvSpPr>
          <p:nvPr>
            <p:ph type="title"/>
          </p:nvPr>
        </p:nvSpPr>
        <p:spPr>
          <a:xfrm>
            <a:off x="457200" y="-152400"/>
            <a:ext cx="8229600" cy="1143000"/>
          </a:xfrm>
          <a:noFill/>
        </p:spPr>
        <p:txBody>
          <a:bodyPr/>
          <a:lstStyle/>
          <a:p>
            <a:r>
              <a:rPr lang="en-US" sz="3600" u="sng" dirty="0"/>
              <a:t>From Above or Below?</a:t>
            </a:r>
          </a:p>
        </p:txBody>
      </p:sp>
      <p:pic>
        <p:nvPicPr>
          <p:cNvPr id="269319" name="Picture 7" descr="expo"/>
          <p:cNvPicPr>
            <a:picLocks noChangeAspect="1" noChangeArrowheads="1"/>
          </p:cNvPicPr>
          <p:nvPr/>
        </p:nvPicPr>
        <p:blipFill>
          <a:blip r:embed="rId2" cstate="print"/>
          <a:srcRect/>
          <a:stretch>
            <a:fillRect/>
          </a:stretch>
        </p:blipFill>
        <p:spPr bwMode="auto">
          <a:xfrm>
            <a:off x="76200" y="1966913"/>
            <a:ext cx="4881563" cy="3214687"/>
          </a:xfrm>
          <a:prstGeom prst="rect">
            <a:avLst/>
          </a:prstGeom>
          <a:noFill/>
        </p:spPr>
      </p:pic>
      <p:sp>
        <p:nvSpPr>
          <p:cNvPr id="269320" name="Text Box 8"/>
          <p:cNvSpPr txBox="1">
            <a:spLocks noChangeArrowheads="1"/>
          </p:cNvSpPr>
          <p:nvPr/>
        </p:nvSpPr>
        <p:spPr bwMode="auto">
          <a:xfrm>
            <a:off x="941388" y="3911600"/>
            <a:ext cx="2332037" cy="696913"/>
          </a:xfrm>
          <a:prstGeom prst="rect">
            <a:avLst/>
          </a:prstGeom>
          <a:noFill/>
          <a:ln w="9525">
            <a:noFill/>
            <a:miter lim="800000"/>
            <a:headEnd/>
            <a:tailEnd/>
          </a:ln>
          <a:effectLst/>
        </p:spPr>
        <p:txBody>
          <a:bodyPr wrap="none">
            <a:spAutoFit/>
          </a:bodyPr>
          <a:lstStyle/>
          <a:p>
            <a:pPr>
              <a:spcBef>
                <a:spcPct val="20000"/>
              </a:spcBef>
            </a:pPr>
            <a:r>
              <a:rPr lang="en-US" sz="1800" b="0">
                <a:solidFill>
                  <a:srgbClr val="009900"/>
                </a:solidFill>
                <a:latin typeface="Tahoma" charset="0"/>
              </a:rPr>
              <a:t>recombining partons:</a:t>
            </a:r>
          </a:p>
          <a:p>
            <a:pPr>
              <a:spcBef>
                <a:spcPct val="20000"/>
              </a:spcBef>
            </a:pPr>
            <a:r>
              <a:rPr lang="en-US" sz="1800" b="0">
                <a:solidFill>
                  <a:srgbClr val="009900"/>
                </a:solidFill>
                <a:latin typeface="Tahoma" charset="0"/>
              </a:rPr>
              <a:t>p</a:t>
            </a:r>
            <a:r>
              <a:rPr lang="en-US" sz="1800" b="0" baseline="-25000">
                <a:solidFill>
                  <a:srgbClr val="009900"/>
                </a:solidFill>
                <a:latin typeface="Tahoma" charset="0"/>
              </a:rPr>
              <a:t>1</a:t>
            </a:r>
            <a:r>
              <a:rPr lang="en-US" sz="1800" b="0">
                <a:solidFill>
                  <a:srgbClr val="009900"/>
                </a:solidFill>
                <a:latin typeface="Tahoma" charset="0"/>
              </a:rPr>
              <a:t>+p</a:t>
            </a:r>
            <a:r>
              <a:rPr lang="en-US" sz="1800" b="0" baseline="-25000">
                <a:solidFill>
                  <a:srgbClr val="009900"/>
                </a:solidFill>
                <a:latin typeface="Tahoma" charset="0"/>
              </a:rPr>
              <a:t>2</a:t>
            </a:r>
            <a:r>
              <a:rPr lang="en-US" sz="1800" b="0">
                <a:solidFill>
                  <a:srgbClr val="009900"/>
                </a:solidFill>
                <a:latin typeface="Tahoma" charset="0"/>
              </a:rPr>
              <a:t>=p</a:t>
            </a:r>
            <a:r>
              <a:rPr lang="en-US" sz="1800" b="0" baseline="-25000">
                <a:solidFill>
                  <a:srgbClr val="009900"/>
                </a:solidFill>
                <a:latin typeface="Tahoma" charset="0"/>
              </a:rPr>
              <a:t>h</a:t>
            </a:r>
          </a:p>
        </p:txBody>
      </p:sp>
      <p:sp>
        <p:nvSpPr>
          <p:cNvPr id="269321" name="Text Box 9"/>
          <p:cNvSpPr txBox="1">
            <a:spLocks noChangeArrowheads="1"/>
          </p:cNvSpPr>
          <p:nvPr/>
        </p:nvSpPr>
        <p:spPr bwMode="auto">
          <a:xfrm>
            <a:off x="2668588" y="2471738"/>
            <a:ext cx="2219325" cy="696912"/>
          </a:xfrm>
          <a:prstGeom prst="rect">
            <a:avLst/>
          </a:prstGeom>
          <a:noFill/>
          <a:ln w="9525">
            <a:noFill/>
            <a:miter lim="800000"/>
            <a:headEnd/>
            <a:tailEnd/>
          </a:ln>
          <a:effectLst/>
        </p:spPr>
        <p:txBody>
          <a:bodyPr wrap="none">
            <a:spAutoFit/>
          </a:bodyPr>
          <a:lstStyle/>
          <a:p>
            <a:pPr>
              <a:spcBef>
                <a:spcPct val="20000"/>
              </a:spcBef>
            </a:pPr>
            <a:r>
              <a:rPr lang="en-US" sz="1800" b="0">
                <a:solidFill>
                  <a:srgbClr val="009900"/>
                </a:solidFill>
                <a:latin typeface="Tahoma" charset="0"/>
              </a:rPr>
              <a:t>fragmenting parton:</a:t>
            </a:r>
          </a:p>
          <a:p>
            <a:pPr>
              <a:spcBef>
                <a:spcPct val="20000"/>
              </a:spcBef>
            </a:pPr>
            <a:r>
              <a:rPr lang="en-US" sz="1800" b="0">
                <a:solidFill>
                  <a:srgbClr val="009900"/>
                </a:solidFill>
                <a:latin typeface="Tahoma" charset="0"/>
              </a:rPr>
              <a:t>p</a:t>
            </a:r>
            <a:r>
              <a:rPr lang="en-US" sz="1800" b="0" baseline="-25000">
                <a:solidFill>
                  <a:srgbClr val="009900"/>
                </a:solidFill>
                <a:latin typeface="Tahoma" charset="0"/>
              </a:rPr>
              <a:t>h</a:t>
            </a:r>
            <a:r>
              <a:rPr lang="en-US" sz="1800" b="0">
                <a:solidFill>
                  <a:srgbClr val="009900"/>
                </a:solidFill>
                <a:latin typeface="Tahoma" charset="0"/>
              </a:rPr>
              <a:t> = z p, z&lt;1</a:t>
            </a:r>
          </a:p>
        </p:txBody>
      </p:sp>
      <p:pic>
        <p:nvPicPr>
          <p:cNvPr id="269322" name="Picture 10" descr="ppi_vs_model"/>
          <p:cNvPicPr>
            <a:picLocks noChangeAspect="1" noChangeArrowheads="1"/>
          </p:cNvPicPr>
          <p:nvPr/>
        </p:nvPicPr>
        <p:blipFill>
          <a:blip r:embed="rId3" cstate="print"/>
          <a:srcRect/>
          <a:stretch>
            <a:fillRect/>
          </a:stretch>
        </p:blipFill>
        <p:spPr bwMode="auto">
          <a:xfrm>
            <a:off x="5029200" y="2057400"/>
            <a:ext cx="3952875" cy="2938463"/>
          </a:xfrm>
          <a:prstGeom prst="rect">
            <a:avLst/>
          </a:prstGeom>
          <a:noFill/>
        </p:spPr>
      </p:pic>
      <p:sp>
        <p:nvSpPr>
          <p:cNvPr id="2" name="TextBox 1"/>
          <p:cNvSpPr txBox="1"/>
          <p:nvPr/>
        </p:nvSpPr>
        <p:spPr>
          <a:xfrm>
            <a:off x="685032" y="5486400"/>
            <a:ext cx="7925568" cy="523220"/>
          </a:xfrm>
          <a:prstGeom prst="rect">
            <a:avLst/>
          </a:prstGeom>
          <a:noFill/>
        </p:spPr>
        <p:txBody>
          <a:bodyPr wrap="none" rtlCol="0">
            <a:spAutoFit/>
          </a:bodyPr>
          <a:lstStyle/>
          <a:p>
            <a:r>
              <a:rPr lang="en-US" sz="2800" b="0" dirty="0"/>
              <a:t>Qualitative explanation for baryon enhancement.</a:t>
            </a:r>
          </a:p>
        </p:txBody>
      </p:sp>
    </p:spTree>
    <p:extLst>
      <p:ext uri="{BB962C8B-B14F-4D97-AF65-F5344CB8AC3E}">
        <p14:creationId xmlns:p14="http://schemas.microsoft.com/office/powerpoint/2010/main" val="243593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9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a:spLocks noGrp="1"/>
          </p:cNvSpPr>
          <p:nvPr>
            <p:ph type="sldNum" sz="quarter" idx="12"/>
          </p:nvPr>
        </p:nvSpPr>
        <p:spPr/>
        <p:txBody>
          <a:bodyPr/>
          <a:lstStyle/>
          <a:p>
            <a:fld id="{A10B206A-6194-4DC6-83DA-CCB1630D365D}" type="slidenum">
              <a:rPr lang="en-US"/>
              <a:pPr/>
              <a:t>71</a:t>
            </a:fld>
            <a:endParaRPr lang="en-US"/>
          </a:p>
        </p:txBody>
      </p:sp>
      <p:pic>
        <p:nvPicPr>
          <p:cNvPr id="334852" name="Picture 4" descr="v2vsKE4"/>
          <p:cNvPicPr>
            <a:picLocks noChangeAspect="1" noChangeArrowheads="1"/>
          </p:cNvPicPr>
          <p:nvPr/>
        </p:nvPicPr>
        <p:blipFill>
          <a:blip r:embed="rId2" cstate="print"/>
          <a:srcRect r="49350" b="8417"/>
          <a:stretch>
            <a:fillRect/>
          </a:stretch>
        </p:blipFill>
        <p:spPr bwMode="auto">
          <a:xfrm>
            <a:off x="2133600" y="1219200"/>
            <a:ext cx="3851275" cy="5803900"/>
          </a:xfrm>
          <a:prstGeom prst="rect">
            <a:avLst/>
          </a:prstGeom>
          <a:noFill/>
          <a:ln w="9525">
            <a:noFill/>
            <a:miter lim="800000"/>
            <a:headEnd/>
            <a:tailEnd/>
          </a:ln>
        </p:spPr>
      </p:pic>
      <p:sp>
        <p:nvSpPr>
          <p:cNvPr id="334853" name="Rectangle 5"/>
          <p:cNvSpPr>
            <a:spLocks noGrp="1" noChangeArrowheads="1"/>
          </p:cNvSpPr>
          <p:nvPr>
            <p:ph type="title"/>
          </p:nvPr>
        </p:nvSpPr>
        <p:spPr>
          <a:xfrm>
            <a:off x="457200" y="-228600"/>
            <a:ext cx="8229600" cy="1143000"/>
          </a:xfrm>
        </p:spPr>
        <p:txBody>
          <a:bodyPr/>
          <a:lstStyle/>
          <a:p>
            <a:r>
              <a:rPr lang="en-US" sz="3600" u="sng" dirty="0"/>
              <a:t>Baryon Issue in Elliptic Flow</a:t>
            </a:r>
          </a:p>
        </p:txBody>
      </p:sp>
      <p:sp>
        <p:nvSpPr>
          <p:cNvPr id="334857" name="Text Box 9"/>
          <p:cNvSpPr txBox="1">
            <a:spLocks noChangeArrowheads="1"/>
          </p:cNvSpPr>
          <p:nvPr/>
        </p:nvSpPr>
        <p:spPr bwMode="auto">
          <a:xfrm>
            <a:off x="365125" y="845403"/>
            <a:ext cx="8550275" cy="830997"/>
          </a:xfrm>
          <a:prstGeom prst="rect">
            <a:avLst/>
          </a:prstGeom>
          <a:noFill/>
          <a:ln w="9525">
            <a:noFill/>
            <a:miter lim="800000"/>
            <a:headEnd/>
            <a:tailEnd/>
          </a:ln>
          <a:effectLst/>
        </p:spPr>
        <p:txBody>
          <a:bodyPr>
            <a:spAutoFit/>
          </a:bodyPr>
          <a:lstStyle/>
          <a:p>
            <a:pPr algn="ctr"/>
            <a:r>
              <a:rPr lang="en-US" sz="2400" b="0" dirty="0"/>
              <a:t>v</a:t>
            </a:r>
            <a:r>
              <a:rPr lang="en-US" sz="2400" b="0" baseline="-25000" dirty="0"/>
              <a:t>2</a:t>
            </a:r>
            <a:r>
              <a:rPr lang="en-US" sz="2400" b="0" dirty="0"/>
              <a:t> results at low </a:t>
            </a:r>
            <a:r>
              <a:rPr lang="en-US" sz="2400" b="0" dirty="0" err="1"/>
              <a:t>p</a:t>
            </a:r>
            <a:r>
              <a:rPr lang="en-US" sz="2400" b="0" baseline="-25000" dirty="0" err="1"/>
              <a:t>T</a:t>
            </a:r>
            <a:r>
              <a:rPr lang="en-US" sz="2400" b="0" dirty="0"/>
              <a:t> agrees with hydrodynamic calculations, but at higher </a:t>
            </a:r>
            <a:r>
              <a:rPr lang="en-US" sz="2400" b="0" dirty="0" err="1"/>
              <a:t>p</a:t>
            </a:r>
            <a:r>
              <a:rPr lang="en-US" sz="2400" b="0" baseline="-25000" dirty="0" err="1"/>
              <a:t>T</a:t>
            </a:r>
            <a:r>
              <a:rPr lang="en-US" sz="2400" b="0" dirty="0"/>
              <a:t> there is a split of mesons and baryons.  </a:t>
            </a:r>
          </a:p>
        </p:txBody>
      </p:sp>
      <p:sp>
        <p:nvSpPr>
          <p:cNvPr id="334858" name="Text Box 10"/>
          <p:cNvSpPr txBox="1">
            <a:spLocks noChangeArrowheads="1"/>
          </p:cNvSpPr>
          <p:nvPr/>
        </p:nvSpPr>
        <p:spPr bwMode="auto">
          <a:xfrm>
            <a:off x="6172200" y="2757488"/>
            <a:ext cx="1609725" cy="519112"/>
          </a:xfrm>
          <a:prstGeom prst="rect">
            <a:avLst/>
          </a:prstGeom>
          <a:noFill/>
          <a:ln w="9525">
            <a:noFill/>
            <a:miter lim="800000"/>
            <a:headEnd/>
            <a:tailEnd/>
          </a:ln>
          <a:effectLst/>
        </p:spPr>
        <p:txBody>
          <a:bodyPr wrap="none">
            <a:spAutoFit/>
          </a:bodyPr>
          <a:lstStyle/>
          <a:p>
            <a:r>
              <a:rPr lang="en-US" sz="2800">
                <a:solidFill>
                  <a:srgbClr val="CC0099"/>
                </a:solidFill>
              </a:rPr>
              <a:t>Baryons</a:t>
            </a:r>
          </a:p>
        </p:txBody>
      </p:sp>
      <p:sp>
        <p:nvSpPr>
          <p:cNvPr id="334859" name="Text Box 11"/>
          <p:cNvSpPr txBox="1">
            <a:spLocks noChangeArrowheads="1"/>
          </p:cNvSpPr>
          <p:nvPr/>
        </p:nvSpPr>
        <p:spPr bwMode="auto">
          <a:xfrm>
            <a:off x="6172200" y="3671888"/>
            <a:ext cx="1511300" cy="519112"/>
          </a:xfrm>
          <a:prstGeom prst="rect">
            <a:avLst/>
          </a:prstGeom>
          <a:noFill/>
          <a:ln w="9525">
            <a:noFill/>
            <a:miter lim="800000"/>
            <a:headEnd/>
            <a:tailEnd/>
          </a:ln>
          <a:effectLst/>
        </p:spPr>
        <p:txBody>
          <a:bodyPr wrap="none">
            <a:spAutoFit/>
          </a:bodyPr>
          <a:lstStyle/>
          <a:p>
            <a:r>
              <a:rPr lang="en-US" sz="2800">
                <a:solidFill>
                  <a:srgbClr val="FF0000"/>
                </a:solidFill>
              </a:rPr>
              <a:t>Mesons</a:t>
            </a:r>
          </a:p>
        </p:txBody>
      </p:sp>
      <p:sp>
        <p:nvSpPr>
          <p:cNvPr id="334860" name="Rectangle 12"/>
          <p:cNvSpPr>
            <a:spLocks noChangeArrowheads="1"/>
          </p:cNvSpPr>
          <p:nvPr/>
        </p:nvSpPr>
        <p:spPr bwMode="auto">
          <a:xfrm>
            <a:off x="5562600" y="2057400"/>
            <a:ext cx="304800" cy="228600"/>
          </a:xfrm>
          <a:prstGeom prst="rect">
            <a:avLst/>
          </a:prstGeom>
          <a:solidFill>
            <a:schemeClr val="bg1"/>
          </a:solidFill>
          <a:ln w="9525">
            <a:noFill/>
            <a:miter lim="800000"/>
            <a:headEnd/>
            <a:tailEnd/>
          </a:ln>
          <a:effectLst/>
        </p:spPr>
        <p:txBody>
          <a:bodyPr wrap="none" anchor="ctr"/>
          <a:lstStyle/>
          <a:p>
            <a:endParaRPr lang="en-US"/>
          </a:p>
        </p:txBody>
      </p:sp>
      <p:sp>
        <p:nvSpPr>
          <p:cNvPr id="334861" name="Rectangle 13"/>
          <p:cNvSpPr>
            <a:spLocks noChangeArrowheads="1"/>
          </p:cNvSpPr>
          <p:nvPr/>
        </p:nvSpPr>
        <p:spPr bwMode="auto">
          <a:xfrm>
            <a:off x="5867400" y="6324600"/>
            <a:ext cx="304800" cy="228600"/>
          </a:xfrm>
          <a:prstGeom prst="rect">
            <a:avLst/>
          </a:prstGeom>
          <a:solidFill>
            <a:schemeClr val="bg1"/>
          </a:solidFill>
          <a:ln w="9525">
            <a:noFill/>
            <a:miter lim="800000"/>
            <a:headEnd/>
            <a:tailEnd/>
          </a:ln>
          <a:effectLst/>
        </p:spPr>
        <p:txBody>
          <a:bodyPr wrap="none" anchor="ctr"/>
          <a:lstStyle/>
          <a:p>
            <a:endParaRPr lang="en-US"/>
          </a:p>
        </p:txBody>
      </p:sp>
      <p:sp>
        <p:nvSpPr>
          <p:cNvPr id="2" name="TextBox 1"/>
          <p:cNvSpPr txBox="1"/>
          <p:nvPr/>
        </p:nvSpPr>
        <p:spPr>
          <a:xfrm>
            <a:off x="6248400" y="4394050"/>
            <a:ext cx="2743200" cy="1815882"/>
          </a:xfrm>
          <a:prstGeom prst="rect">
            <a:avLst/>
          </a:prstGeom>
          <a:noFill/>
          <a:ln>
            <a:solidFill>
              <a:schemeClr val="accent2"/>
            </a:solidFill>
          </a:ln>
        </p:spPr>
        <p:txBody>
          <a:bodyPr wrap="square" rtlCol="0">
            <a:spAutoFit/>
          </a:bodyPr>
          <a:lstStyle/>
          <a:p>
            <a:pPr algn="ctr"/>
            <a:r>
              <a:rPr lang="en-US" sz="2800" b="0" dirty="0">
                <a:solidFill>
                  <a:schemeClr val="accent2"/>
                </a:solidFill>
              </a:rPr>
              <a:t>Feature not expected from hydrodynamics + Cooper-Frye.</a:t>
            </a:r>
          </a:p>
        </p:txBody>
      </p:sp>
    </p:spTree>
    <p:extLst>
      <p:ext uri="{BB962C8B-B14F-4D97-AF65-F5344CB8AC3E}">
        <p14:creationId xmlns:p14="http://schemas.microsoft.com/office/powerpoint/2010/main" val="190743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913CF8A1-FEB1-4424-9D3B-F4EB73F27CD2}" type="slidenum">
              <a:rPr lang="en-US"/>
              <a:pPr/>
              <a:t>72</a:t>
            </a:fld>
            <a:endParaRPr lang="en-US"/>
          </a:p>
        </p:txBody>
      </p:sp>
      <p:pic>
        <p:nvPicPr>
          <p:cNvPr id="335876" name="Picture 4" descr="v2qvsKETq"/>
          <p:cNvPicPr>
            <a:picLocks noChangeAspect="1" noChangeArrowheads="1"/>
          </p:cNvPicPr>
          <p:nvPr/>
        </p:nvPicPr>
        <p:blipFill>
          <a:blip r:embed="rId2" cstate="print"/>
          <a:srcRect/>
          <a:stretch>
            <a:fillRect/>
          </a:stretch>
        </p:blipFill>
        <p:spPr bwMode="auto">
          <a:xfrm>
            <a:off x="838200" y="1798638"/>
            <a:ext cx="7315200" cy="5059362"/>
          </a:xfrm>
          <a:prstGeom prst="rect">
            <a:avLst/>
          </a:prstGeom>
          <a:noFill/>
          <a:ln w="9525">
            <a:noFill/>
            <a:miter lim="800000"/>
            <a:headEnd/>
            <a:tailEnd/>
          </a:ln>
        </p:spPr>
      </p:pic>
      <p:sp>
        <p:nvSpPr>
          <p:cNvPr id="335882" name="Rectangle 10"/>
          <p:cNvSpPr>
            <a:spLocks noGrp="1" noChangeArrowheads="1"/>
          </p:cNvSpPr>
          <p:nvPr>
            <p:ph type="title"/>
          </p:nvPr>
        </p:nvSpPr>
        <p:spPr>
          <a:xfrm>
            <a:off x="457200" y="-152400"/>
            <a:ext cx="8229600" cy="1143000"/>
          </a:xfrm>
        </p:spPr>
        <p:txBody>
          <a:bodyPr/>
          <a:lstStyle/>
          <a:p>
            <a:r>
              <a:rPr lang="en-US" sz="3600" u="sng" dirty="0"/>
              <a:t>Rescaling by Valence Quarks</a:t>
            </a:r>
          </a:p>
        </p:txBody>
      </p:sp>
      <p:sp>
        <p:nvSpPr>
          <p:cNvPr id="335883" name="Text Box 11"/>
          <p:cNvSpPr txBox="1">
            <a:spLocks noChangeArrowheads="1"/>
          </p:cNvSpPr>
          <p:nvPr/>
        </p:nvSpPr>
        <p:spPr bwMode="auto">
          <a:xfrm>
            <a:off x="365125" y="933271"/>
            <a:ext cx="8474075" cy="1200329"/>
          </a:xfrm>
          <a:prstGeom prst="rect">
            <a:avLst/>
          </a:prstGeom>
          <a:noFill/>
          <a:ln w="9525">
            <a:noFill/>
            <a:miter lim="800000"/>
            <a:headEnd/>
            <a:tailEnd/>
          </a:ln>
          <a:effectLst/>
        </p:spPr>
        <p:txBody>
          <a:bodyPr>
            <a:spAutoFit/>
          </a:bodyPr>
          <a:lstStyle/>
          <a:p>
            <a:pPr algn="ctr"/>
            <a:r>
              <a:rPr lang="en-US" sz="2400" b="0" dirty="0"/>
              <a:t>If one rescales the data by the number of valence quarks </a:t>
            </a:r>
          </a:p>
          <a:p>
            <a:pPr algn="ctr"/>
            <a:r>
              <a:rPr lang="en-US" sz="2400" b="0" dirty="0"/>
              <a:t>(2 for mesons and 3 for baryons), </a:t>
            </a:r>
          </a:p>
          <a:p>
            <a:pPr algn="ctr"/>
            <a:r>
              <a:rPr lang="en-US" sz="2400" b="0" dirty="0"/>
              <a:t>one sees a remarkable scaling!   </a:t>
            </a:r>
          </a:p>
        </p:txBody>
      </p:sp>
    </p:spTree>
    <p:extLst>
      <p:ext uri="{BB962C8B-B14F-4D97-AF65-F5344CB8AC3E}">
        <p14:creationId xmlns:p14="http://schemas.microsoft.com/office/powerpoint/2010/main" val="19851162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73</a:t>
            </a:fld>
            <a:endParaRPr lang="en-US"/>
          </a:p>
        </p:txBody>
      </p:sp>
      <p:pic>
        <p:nvPicPr>
          <p:cNvPr id="4" name="Picture 3"/>
          <p:cNvPicPr>
            <a:picLocks noChangeAspect="1"/>
          </p:cNvPicPr>
          <p:nvPr/>
        </p:nvPicPr>
        <p:blipFill>
          <a:blip r:embed="rId2"/>
          <a:stretch>
            <a:fillRect/>
          </a:stretch>
        </p:blipFill>
        <p:spPr>
          <a:xfrm>
            <a:off x="1482825" y="152400"/>
            <a:ext cx="6137175" cy="4924367"/>
          </a:xfrm>
          <a:prstGeom prst="rect">
            <a:avLst/>
          </a:prstGeom>
          <a:ln>
            <a:solidFill>
              <a:schemeClr val="tx1"/>
            </a:solidFill>
          </a:ln>
        </p:spPr>
      </p:pic>
      <p:sp>
        <p:nvSpPr>
          <p:cNvPr id="5" name="TextBox 4"/>
          <p:cNvSpPr txBox="1"/>
          <p:nvPr/>
        </p:nvSpPr>
        <p:spPr>
          <a:xfrm>
            <a:off x="925220" y="5334000"/>
            <a:ext cx="7385355" cy="954107"/>
          </a:xfrm>
          <a:prstGeom prst="rect">
            <a:avLst/>
          </a:prstGeom>
          <a:noFill/>
        </p:spPr>
        <p:txBody>
          <a:bodyPr wrap="none" rtlCol="0">
            <a:spAutoFit/>
          </a:bodyPr>
          <a:lstStyle/>
          <a:p>
            <a:pPr algn="ctr"/>
            <a:r>
              <a:rPr lang="en-US" sz="2800" b="0" dirty="0"/>
              <a:t>Too strong a conclusion in my opinion.</a:t>
            </a:r>
          </a:p>
          <a:p>
            <a:pPr algn="ctr"/>
            <a:r>
              <a:rPr lang="en-US" sz="2800" b="0" dirty="0"/>
              <a:t>Mechanism of </a:t>
            </a:r>
            <a:r>
              <a:rPr lang="en-US" sz="2800" b="0" dirty="0" err="1"/>
              <a:t>hadronization</a:t>
            </a:r>
            <a:r>
              <a:rPr lang="en-US" sz="2800" b="0" dirty="0"/>
              <a:t> remains elusive.</a:t>
            </a:r>
          </a:p>
        </p:txBody>
      </p:sp>
    </p:spTree>
    <p:extLst>
      <p:ext uri="{BB962C8B-B14F-4D97-AF65-F5344CB8AC3E}">
        <p14:creationId xmlns:p14="http://schemas.microsoft.com/office/powerpoint/2010/main" val="4178503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BBD605-86EE-4DE6-BDAF-1DB5AA1DB5E8}" type="slidenum">
              <a:rPr lang="en-US" smtClean="0"/>
              <a:pPr/>
              <a:t>74</a:t>
            </a:fld>
            <a:endParaRPr lang="en-US"/>
          </a:p>
        </p:txBody>
      </p:sp>
      <p:pic>
        <p:nvPicPr>
          <p:cNvPr id="791553" name="Picture 1"/>
          <p:cNvPicPr>
            <a:picLocks noChangeAspect="1" noChangeArrowheads="1"/>
          </p:cNvPicPr>
          <p:nvPr/>
        </p:nvPicPr>
        <p:blipFill>
          <a:blip r:embed="rId2" cstate="print"/>
          <a:srcRect l="11127" t="40625" r="38507" b="29167"/>
          <a:stretch>
            <a:fillRect/>
          </a:stretch>
        </p:blipFill>
        <p:spPr bwMode="auto">
          <a:xfrm>
            <a:off x="304799" y="228600"/>
            <a:ext cx="8360979" cy="2819400"/>
          </a:xfrm>
          <a:prstGeom prst="rect">
            <a:avLst/>
          </a:prstGeom>
          <a:noFill/>
          <a:ln w="9525">
            <a:noFill/>
            <a:miter lim="800000"/>
            <a:headEnd/>
            <a:tailEnd/>
          </a:ln>
        </p:spPr>
      </p:pic>
      <p:sp>
        <p:nvSpPr>
          <p:cNvPr id="4" name="TextBox 3"/>
          <p:cNvSpPr txBox="1"/>
          <p:nvPr/>
        </p:nvSpPr>
        <p:spPr>
          <a:xfrm>
            <a:off x="304800" y="3342144"/>
            <a:ext cx="8534400" cy="2677656"/>
          </a:xfrm>
          <a:prstGeom prst="rect">
            <a:avLst/>
          </a:prstGeom>
          <a:noFill/>
        </p:spPr>
        <p:txBody>
          <a:bodyPr wrap="square" rtlCol="0">
            <a:spAutoFit/>
          </a:bodyPr>
          <a:lstStyle/>
          <a:p>
            <a:r>
              <a:rPr lang="en-US" sz="2800" b="0" dirty="0"/>
              <a:t>Coalescence models are very crude because we fundamentally do not know how this works in QCD.</a:t>
            </a:r>
          </a:p>
          <a:p>
            <a:endParaRPr lang="en-US" sz="2800" b="0" dirty="0"/>
          </a:p>
          <a:p>
            <a:r>
              <a:rPr lang="en-US" sz="2800" b="0" dirty="0"/>
              <a:t>Completely ignoring gluons.</a:t>
            </a:r>
          </a:p>
          <a:p>
            <a:endParaRPr lang="en-US" sz="2800" b="0" dirty="0"/>
          </a:p>
          <a:p>
            <a:r>
              <a:rPr lang="en-US" sz="2800" b="0" dirty="0"/>
              <a:t>Simple harmonic oscillator potential.</a:t>
            </a:r>
          </a:p>
        </p:txBody>
      </p:sp>
    </p:spTree>
    <p:extLst>
      <p:ext uri="{BB962C8B-B14F-4D97-AF65-F5344CB8AC3E}">
        <p14:creationId xmlns:p14="http://schemas.microsoft.com/office/powerpoint/2010/main" val="24311057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12"/>
          </p:nvPr>
        </p:nvSpPr>
        <p:spPr/>
        <p:txBody>
          <a:bodyPr/>
          <a:lstStyle/>
          <a:p>
            <a:fld id="{83A40C8C-0063-436D-8F71-F54C668FDC3A}" type="slidenum">
              <a:rPr lang="en-US"/>
              <a:pPr/>
              <a:t>75</a:t>
            </a:fld>
            <a:endParaRPr lang="en-US"/>
          </a:p>
        </p:txBody>
      </p:sp>
      <p:sp>
        <p:nvSpPr>
          <p:cNvPr id="325636" name="Rectangle 4"/>
          <p:cNvSpPr>
            <a:spLocks noGrp="1" noChangeArrowheads="1"/>
          </p:cNvSpPr>
          <p:nvPr>
            <p:ph type="title"/>
          </p:nvPr>
        </p:nvSpPr>
        <p:spPr>
          <a:xfrm>
            <a:off x="457200" y="0"/>
            <a:ext cx="8229600" cy="1143000"/>
          </a:xfrm>
        </p:spPr>
        <p:txBody>
          <a:bodyPr/>
          <a:lstStyle/>
          <a:p>
            <a:r>
              <a:rPr lang="en-US" sz="3200" u="sng" dirty="0"/>
              <a:t>Contrast Deuteron Coalescence</a:t>
            </a:r>
          </a:p>
        </p:txBody>
      </p:sp>
      <p:pic>
        <p:nvPicPr>
          <p:cNvPr id="325637" name="Picture 5" descr="partons-prev1"/>
          <p:cNvPicPr>
            <a:picLocks noChangeAspect="1" noChangeArrowheads="1"/>
          </p:cNvPicPr>
          <p:nvPr/>
        </p:nvPicPr>
        <p:blipFill>
          <a:blip r:embed="rId2" cstate="print"/>
          <a:srcRect/>
          <a:stretch>
            <a:fillRect/>
          </a:stretch>
        </p:blipFill>
        <p:spPr bwMode="auto">
          <a:xfrm>
            <a:off x="4552950" y="3810000"/>
            <a:ext cx="2838450" cy="3048000"/>
          </a:xfrm>
          <a:prstGeom prst="rect">
            <a:avLst/>
          </a:prstGeom>
          <a:noFill/>
          <a:ln w="9525">
            <a:solidFill>
              <a:schemeClr val="tx1"/>
            </a:solidFill>
            <a:miter lim="800000"/>
            <a:headEnd/>
            <a:tailEnd/>
          </a:ln>
        </p:spPr>
      </p:pic>
      <p:pic>
        <p:nvPicPr>
          <p:cNvPr id="325638" name="Picture 6"/>
          <p:cNvPicPr>
            <a:picLocks noChangeAspect="1" noChangeArrowheads="1"/>
          </p:cNvPicPr>
          <p:nvPr/>
        </p:nvPicPr>
        <p:blipFill>
          <a:blip r:embed="rId3" cstate="print"/>
          <a:srcRect/>
          <a:stretch>
            <a:fillRect/>
          </a:stretch>
        </p:blipFill>
        <p:spPr bwMode="auto">
          <a:xfrm>
            <a:off x="1387475" y="3810000"/>
            <a:ext cx="2590800" cy="1841500"/>
          </a:xfrm>
          <a:prstGeom prst="rect">
            <a:avLst/>
          </a:prstGeom>
          <a:noFill/>
          <a:ln w="9525">
            <a:solidFill>
              <a:schemeClr val="tx1"/>
            </a:solidFill>
            <a:miter lim="800000"/>
            <a:headEnd/>
            <a:tailEnd/>
          </a:ln>
        </p:spPr>
      </p:pic>
      <p:sp>
        <p:nvSpPr>
          <p:cNvPr id="325639" name="Text Box 7"/>
          <p:cNvSpPr txBox="1">
            <a:spLocks noChangeArrowheads="1"/>
          </p:cNvSpPr>
          <p:nvPr/>
        </p:nvSpPr>
        <p:spPr bwMode="auto">
          <a:xfrm>
            <a:off x="152400" y="990600"/>
            <a:ext cx="8839200" cy="2282825"/>
          </a:xfrm>
          <a:prstGeom prst="rect">
            <a:avLst/>
          </a:prstGeom>
          <a:noFill/>
          <a:ln w="9525">
            <a:noFill/>
            <a:miter lim="800000"/>
            <a:headEnd/>
            <a:tailEnd/>
          </a:ln>
          <a:effectLst/>
        </p:spPr>
        <p:txBody>
          <a:bodyPr>
            <a:spAutoFit/>
          </a:bodyPr>
          <a:lstStyle/>
          <a:p>
            <a:r>
              <a:rPr lang="en-US" sz="2400" b="0"/>
              <a:t>In BBN, deuteron coalescence process is well know n+p</a:t>
            </a:r>
            <a:r>
              <a:rPr lang="en-US" sz="2400" b="0">
                <a:sym typeface="Wingdings" pitchFamily="2" charset="2"/>
              </a:rPr>
              <a:t>d+</a:t>
            </a:r>
            <a:r>
              <a:rPr lang="en-US" sz="2400" b="0">
                <a:latin typeface="Symbol" pitchFamily="18" charset="2"/>
                <a:sym typeface="Wingdings" pitchFamily="2" charset="2"/>
              </a:rPr>
              <a:t>g.</a:t>
            </a:r>
          </a:p>
          <a:p>
            <a:r>
              <a:rPr lang="en-US" sz="2400" b="0">
                <a:sym typeface="Wingdings" pitchFamily="2" charset="2"/>
              </a:rPr>
              <a:t>In heavy ion reactions, we can have off-shell n+pd and we know the deuteron wavefunction.</a:t>
            </a:r>
          </a:p>
          <a:p>
            <a:endParaRPr lang="en-US" sz="2400" b="0">
              <a:sym typeface="Wingdings" pitchFamily="2" charset="2"/>
            </a:endParaRPr>
          </a:p>
          <a:p>
            <a:r>
              <a:rPr lang="en-US" sz="2400" b="0">
                <a:solidFill>
                  <a:schemeClr val="accent2"/>
                </a:solidFill>
                <a:sym typeface="Wingdings" pitchFamily="2" charset="2"/>
              </a:rPr>
              <a:t>What is the required space and momentum distribution of partons to form a hadron?</a:t>
            </a:r>
            <a:endParaRPr lang="en-US" sz="2400" b="0">
              <a:solidFill>
                <a:schemeClr val="accent2"/>
              </a:solidFill>
            </a:endParaRPr>
          </a:p>
        </p:txBody>
      </p:sp>
      <p:sp>
        <p:nvSpPr>
          <p:cNvPr id="325640" name="Text Box 8"/>
          <p:cNvSpPr txBox="1">
            <a:spLocks noChangeArrowheads="1"/>
          </p:cNvSpPr>
          <p:nvPr/>
        </p:nvSpPr>
        <p:spPr bwMode="auto">
          <a:xfrm>
            <a:off x="1539875" y="3378200"/>
            <a:ext cx="2190750" cy="366713"/>
          </a:xfrm>
          <a:prstGeom prst="rect">
            <a:avLst/>
          </a:prstGeom>
          <a:noFill/>
          <a:ln w="9525">
            <a:noFill/>
            <a:miter lim="800000"/>
            <a:headEnd/>
            <a:tailEnd/>
          </a:ln>
          <a:effectLst/>
        </p:spPr>
        <p:txBody>
          <a:bodyPr wrap="none">
            <a:spAutoFit/>
          </a:bodyPr>
          <a:lstStyle/>
          <a:p>
            <a:r>
              <a:rPr lang="en-US" sz="1800" b="0"/>
              <a:t>Very Simple Picture</a:t>
            </a:r>
          </a:p>
        </p:txBody>
      </p:sp>
      <p:sp>
        <p:nvSpPr>
          <p:cNvPr id="325641" name="Text Box 9"/>
          <p:cNvSpPr txBox="1">
            <a:spLocks noChangeArrowheads="1"/>
          </p:cNvSpPr>
          <p:nvPr/>
        </p:nvSpPr>
        <p:spPr bwMode="auto">
          <a:xfrm>
            <a:off x="4740275" y="3352800"/>
            <a:ext cx="2381250" cy="366713"/>
          </a:xfrm>
          <a:prstGeom prst="rect">
            <a:avLst/>
          </a:prstGeom>
          <a:noFill/>
          <a:ln w="9525">
            <a:noFill/>
            <a:miter lim="800000"/>
            <a:headEnd/>
            <a:tailEnd/>
          </a:ln>
          <a:effectLst/>
        </p:spPr>
        <p:txBody>
          <a:bodyPr wrap="none">
            <a:spAutoFit/>
          </a:bodyPr>
          <a:lstStyle/>
          <a:p>
            <a:r>
              <a:rPr lang="en-US" sz="1800" b="0"/>
              <a:t>Not so Simple Picture</a:t>
            </a:r>
          </a:p>
        </p:txBody>
      </p:sp>
    </p:spTree>
    <p:extLst>
      <p:ext uri="{BB962C8B-B14F-4D97-AF65-F5344CB8AC3E}">
        <p14:creationId xmlns:p14="http://schemas.microsoft.com/office/powerpoint/2010/main" val="173968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563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56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56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56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56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40" grpId="0"/>
      <p:bldP spid="32564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E105B7FA-7301-416D-81B1-5D71D9D0B237}" type="slidenum">
              <a:rPr lang="en-US"/>
              <a:pPr/>
              <a:t>76</a:t>
            </a:fld>
            <a:endParaRPr lang="en-US"/>
          </a:p>
        </p:txBody>
      </p:sp>
      <p:sp>
        <p:nvSpPr>
          <p:cNvPr id="339972" name="Text Box 4"/>
          <p:cNvSpPr txBox="1">
            <a:spLocks noChangeArrowheads="1"/>
          </p:cNvSpPr>
          <p:nvPr/>
        </p:nvSpPr>
        <p:spPr bwMode="auto">
          <a:xfrm>
            <a:off x="152400" y="1193800"/>
            <a:ext cx="8839200" cy="5262979"/>
          </a:xfrm>
          <a:prstGeom prst="rect">
            <a:avLst/>
          </a:prstGeom>
          <a:noFill/>
          <a:ln w="9525">
            <a:noFill/>
            <a:miter lim="800000"/>
            <a:headEnd/>
            <a:tailEnd/>
          </a:ln>
          <a:effectLst/>
        </p:spPr>
        <p:txBody>
          <a:bodyPr>
            <a:spAutoFit/>
          </a:bodyPr>
          <a:lstStyle/>
          <a:p>
            <a:r>
              <a:rPr lang="en-US" sz="2400" b="0" dirty="0"/>
              <a:t>Perhaps at moderate </a:t>
            </a:r>
            <a:r>
              <a:rPr lang="en-US" sz="2400" b="0" dirty="0" err="1"/>
              <a:t>p</a:t>
            </a:r>
            <a:r>
              <a:rPr lang="en-US" sz="2400" b="0" baseline="-25000" dirty="0" err="1"/>
              <a:t>T</a:t>
            </a:r>
            <a:r>
              <a:rPr lang="en-US" sz="2400" b="0" dirty="0"/>
              <a:t> hadrons are formed from localized distribution of uncorrelated </a:t>
            </a:r>
            <a:r>
              <a:rPr lang="en-US" sz="2400" b="0" dirty="0" err="1"/>
              <a:t>partons</a:t>
            </a:r>
            <a:r>
              <a:rPr lang="en-US" sz="2400" b="0" dirty="0"/>
              <a:t>.</a:t>
            </a:r>
          </a:p>
          <a:p>
            <a:endParaRPr lang="en-US" sz="2400" b="0" dirty="0"/>
          </a:p>
          <a:p>
            <a:r>
              <a:rPr lang="en-US" sz="2400" b="0" dirty="0">
                <a:solidFill>
                  <a:schemeClr val="accent2"/>
                </a:solidFill>
              </a:rPr>
              <a:t>Some call it coalescence of constituent quarks?</a:t>
            </a:r>
          </a:p>
          <a:p>
            <a:r>
              <a:rPr lang="en-US" sz="2400" b="0" dirty="0">
                <a:solidFill>
                  <a:schemeClr val="accent2"/>
                </a:solidFill>
              </a:rPr>
              <a:t>	What is a constituent quark outside a hadron?  Mass?</a:t>
            </a:r>
          </a:p>
          <a:p>
            <a:endParaRPr lang="en-US" sz="2400" b="0" dirty="0">
              <a:solidFill>
                <a:schemeClr val="accent2"/>
              </a:solidFill>
            </a:endParaRPr>
          </a:p>
          <a:p>
            <a:r>
              <a:rPr lang="en-US" sz="2400" b="0" dirty="0">
                <a:solidFill>
                  <a:schemeClr val="accent2"/>
                </a:solidFill>
              </a:rPr>
              <a:t>Some call it coalescence of valence quarks?</a:t>
            </a:r>
          </a:p>
          <a:p>
            <a:r>
              <a:rPr lang="en-US" sz="2400" b="0" dirty="0">
                <a:solidFill>
                  <a:schemeClr val="accent2"/>
                </a:solidFill>
              </a:rPr>
              <a:t>	What is a valence versus a sea quark outside a hadron?</a:t>
            </a:r>
          </a:p>
          <a:p>
            <a:endParaRPr lang="en-US" sz="2400" b="0" dirty="0">
              <a:solidFill>
                <a:schemeClr val="accent2"/>
              </a:solidFill>
            </a:endParaRPr>
          </a:p>
          <a:p>
            <a:r>
              <a:rPr lang="en-US" sz="2400" b="0" dirty="0">
                <a:solidFill>
                  <a:srgbClr val="FF0000"/>
                </a:solidFill>
              </a:rPr>
              <a:t>What is true is that you need a certain minimum number of objects (</a:t>
            </a:r>
            <a:r>
              <a:rPr lang="en-US" sz="2400" b="0" dirty="0" err="1">
                <a:solidFill>
                  <a:srgbClr val="FF0000"/>
                </a:solidFill>
              </a:rPr>
              <a:t>partons</a:t>
            </a:r>
            <a:r>
              <a:rPr lang="en-US" sz="2400" b="0" dirty="0">
                <a:solidFill>
                  <a:srgbClr val="FF0000"/>
                </a:solidFill>
              </a:rPr>
              <a:t>?) to have the right quantum numbers in some region of real and momentum space to form the hadron.</a:t>
            </a:r>
          </a:p>
          <a:p>
            <a:endParaRPr lang="en-US" sz="2400" b="0" dirty="0">
              <a:solidFill>
                <a:srgbClr val="FF0000"/>
              </a:solidFill>
            </a:endParaRPr>
          </a:p>
          <a:p>
            <a:r>
              <a:rPr lang="en-US" sz="2400" b="0" dirty="0"/>
              <a:t>We still need to understand the full implications.  </a:t>
            </a:r>
          </a:p>
        </p:txBody>
      </p:sp>
      <p:sp>
        <p:nvSpPr>
          <p:cNvPr id="339973" name="Rectangle 5"/>
          <p:cNvSpPr>
            <a:spLocks noGrp="1" noChangeArrowheads="1"/>
          </p:cNvSpPr>
          <p:nvPr>
            <p:ph type="title"/>
          </p:nvPr>
        </p:nvSpPr>
        <p:spPr>
          <a:xfrm>
            <a:off x="457200" y="0"/>
            <a:ext cx="8229600" cy="1143000"/>
          </a:xfrm>
        </p:spPr>
        <p:txBody>
          <a:bodyPr/>
          <a:lstStyle/>
          <a:p>
            <a:r>
              <a:rPr lang="en-US" sz="3600" u="sng" dirty="0"/>
              <a:t>Conclusions and Terminology</a:t>
            </a:r>
          </a:p>
        </p:txBody>
      </p:sp>
    </p:spTree>
    <p:extLst>
      <p:ext uri="{BB962C8B-B14F-4D97-AF65-F5344CB8AC3E}">
        <p14:creationId xmlns:p14="http://schemas.microsoft.com/office/powerpoint/2010/main" val="132641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997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997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997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997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997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997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FA7FE909-21E8-4E18-A657-B8AF95C72936}" type="slidenum">
              <a:rPr lang="en-US"/>
              <a:pPr/>
              <a:t>77</a:t>
            </a:fld>
            <a:endParaRPr lang="en-US"/>
          </a:p>
        </p:txBody>
      </p:sp>
      <p:sp>
        <p:nvSpPr>
          <p:cNvPr id="153604"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r>
              <a:rPr lang="en-US" sz="6600" b="0" dirty="0">
                <a:solidFill>
                  <a:schemeClr val="bg1"/>
                </a:solidFill>
              </a:rPr>
              <a:t>Heavy </a:t>
            </a:r>
            <a:r>
              <a:rPr lang="en-US" sz="6600" b="0" dirty="0" err="1">
                <a:solidFill>
                  <a:schemeClr val="bg1"/>
                </a:solidFill>
              </a:rPr>
              <a:t>Quarkonia</a:t>
            </a:r>
            <a:endParaRPr lang="en-US" sz="6600" b="0" dirty="0">
              <a:solidFill>
                <a:schemeClr val="bg1"/>
              </a:solidFill>
            </a:endParaRPr>
          </a:p>
        </p:txBody>
      </p:sp>
    </p:spTree>
    <p:extLst>
      <p:ext uri="{BB962C8B-B14F-4D97-AF65-F5344CB8AC3E}">
        <p14:creationId xmlns:p14="http://schemas.microsoft.com/office/powerpoint/2010/main" val="6821580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p:txBody>
          <a:bodyPr/>
          <a:lstStyle/>
          <a:p>
            <a:fld id="{CD396D2E-ECFB-448A-B6D1-7153C7576E0F}" type="slidenum">
              <a:rPr lang="en-US"/>
              <a:pPr/>
              <a:t>78</a:t>
            </a:fld>
            <a:endParaRPr lang="en-US"/>
          </a:p>
        </p:txBody>
      </p:sp>
      <p:sp>
        <p:nvSpPr>
          <p:cNvPr id="408578" name="Rectangle 2"/>
          <p:cNvSpPr>
            <a:spLocks noGrp="1" noChangeArrowheads="1"/>
          </p:cNvSpPr>
          <p:nvPr>
            <p:ph type="title"/>
          </p:nvPr>
        </p:nvSpPr>
        <p:spPr>
          <a:xfrm>
            <a:off x="457200" y="0"/>
            <a:ext cx="8229600" cy="1143000"/>
          </a:xfrm>
        </p:spPr>
        <p:txBody>
          <a:bodyPr/>
          <a:lstStyle/>
          <a:p>
            <a:r>
              <a:rPr lang="en-US" sz="4000" u="sng" dirty="0"/>
              <a:t>Screening Effects</a:t>
            </a:r>
          </a:p>
        </p:txBody>
      </p:sp>
      <p:pic>
        <p:nvPicPr>
          <p:cNvPr id="408579" name="Picture 3"/>
          <p:cNvPicPr>
            <a:picLocks noChangeAspect="1" noChangeArrowheads="1"/>
          </p:cNvPicPr>
          <p:nvPr/>
        </p:nvPicPr>
        <p:blipFill>
          <a:blip r:embed="rId3" cstate="print"/>
          <a:srcRect/>
          <a:stretch>
            <a:fillRect/>
          </a:stretch>
        </p:blipFill>
        <p:spPr bwMode="auto">
          <a:xfrm>
            <a:off x="4759325" y="1143000"/>
            <a:ext cx="3962400" cy="3136900"/>
          </a:xfrm>
          <a:prstGeom prst="rect">
            <a:avLst/>
          </a:prstGeom>
          <a:noFill/>
          <a:ln w="9525">
            <a:noFill/>
            <a:miter lim="800000"/>
            <a:headEnd/>
            <a:tailEnd/>
          </a:ln>
          <a:effectLst/>
        </p:spPr>
      </p:pic>
      <p:sp>
        <p:nvSpPr>
          <p:cNvPr id="408580" name="Text Box 4"/>
          <p:cNvSpPr txBox="1">
            <a:spLocks noChangeArrowheads="1"/>
          </p:cNvSpPr>
          <p:nvPr/>
        </p:nvSpPr>
        <p:spPr bwMode="auto">
          <a:xfrm>
            <a:off x="228600" y="2851150"/>
            <a:ext cx="4841875" cy="1187450"/>
          </a:xfrm>
          <a:prstGeom prst="rect">
            <a:avLst/>
          </a:prstGeom>
          <a:noFill/>
          <a:ln w="9525">
            <a:noFill/>
            <a:miter lim="800000"/>
            <a:headEnd/>
            <a:tailEnd/>
          </a:ln>
          <a:effectLst/>
        </p:spPr>
        <p:txBody>
          <a:bodyPr>
            <a:spAutoFit/>
          </a:bodyPr>
          <a:lstStyle/>
          <a:p>
            <a:pPr eaLnBrk="0" hangingPunct="0"/>
            <a:r>
              <a:rPr lang="en-US" sz="2400" b="0">
                <a:solidFill>
                  <a:srgbClr val="FF0000"/>
                </a:solidFill>
              </a:rPr>
              <a:t>The</a:t>
            </a:r>
            <a:r>
              <a:rPr lang="en-US" sz="2400">
                <a:solidFill>
                  <a:srgbClr val="FF0000"/>
                </a:solidFill>
              </a:rPr>
              <a:t> </a:t>
            </a:r>
            <a:r>
              <a:rPr lang="en-US" sz="2400">
                <a:solidFill>
                  <a:srgbClr val="FF0000"/>
                </a:solidFill>
                <a:latin typeface="Symbol" pitchFamily="18" charset="2"/>
              </a:rPr>
              <a:t>y</a:t>
            </a:r>
            <a:r>
              <a:rPr lang="en-US" sz="2400">
                <a:solidFill>
                  <a:srgbClr val="FF0000"/>
                </a:solidFill>
              </a:rPr>
              <a:t>’ </a:t>
            </a:r>
            <a:r>
              <a:rPr lang="en-US" sz="2400" b="0">
                <a:solidFill>
                  <a:srgbClr val="FF0000"/>
                </a:solidFill>
              </a:rPr>
              <a:t>and</a:t>
            </a:r>
            <a:r>
              <a:rPr lang="en-US" sz="2400">
                <a:solidFill>
                  <a:srgbClr val="FF0000"/>
                </a:solidFill>
              </a:rPr>
              <a:t> </a:t>
            </a:r>
            <a:r>
              <a:rPr lang="en-US" sz="2400">
                <a:solidFill>
                  <a:srgbClr val="FF0000"/>
                </a:solidFill>
                <a:latin typeface="Symbol" pitchFamily="18" charset="2"/>
              </a:rPr>
              <a:t>c</a:t>
            </a:r>
            <a:r>
              <a:rPr lang="en-US" sz="2400" baseline="-25000">
                <a:solidFill>
                  <a:srgbClr val="FF0000"/>
                </a:solidFill>
              </a:rPr>
              <a:t>c</a:t>
            </a:r>
            <a:r>
              <a:rPr lang="en-US" sz="2400">
                <a:solidFill>
                  <a:srgbClr val="FF0000"/>
                </a:solidFill>
              </a:rPr>
              <a:t> </a:t>
            </a:r>
            <a:r>
              <a:rPr lang="en-US" sz="2400" b="0">
                <a:solidFill>
                  <a:srgbClr val="FF0000"/>
                </a:solidFill>
              </a:rPr>
              <a:t>melt below or at T</a:t>
            </a:r>
            <a:r>
              <a:rPr lang="en-US" sz="2000" b="0" baseline="-25000">
                <a:solidFill>
                  <a:srgbClr val="FF0000"/>
                </a:solidFill>
              </a:rPr>
              <a:t>c</a:t>
            </a:r>
            <a:endParaRPr lang="en-US" sz="2400">
              <a:solidFill>
                <a:srgbClr val="FF0000"/>
              </a:solidFill>
            </a:endParaRPr>
          </a:p>
          <a:p>
            <a:pPr eaLnBrk="0" hangingPunct="0"/>
            <a:r>
              <a:rPr lang="en-US" sz="2400">
                <a:solidFill>
                  <a:srgbClr val="FF0000"/>
                </a:solidFill>
              </a:rPr>
              <a:t>   </a:t>
            </a:r>
            <a:r>
              <a:rPr lang="en-US" sz="2400" b="0">
                <a:solidFill>
                  <a:srgbClr val="0000CC"/>
                </a:solidFill>
              </a:rPr>
              <a:t>the</a:t>
            </a:r>
            <a:r>
              <a:rPr lang="en-US" sz="2400">
                <a:solidFill>
                  <a:srgbClr val="0000CC"/>
                </a:solidFill>
              </a:rPr>
              <a:t> J/</a:t>
            </a:r>
            <a:r>
              <a:rPr lang="en-US" sz="2400">
                <a:solidFill>
                  <a:srgbClr val="0000CC"/>
                </a:solidFill>
                <a:latin typeface="Symbol" pitchFamily="18" charset="2"/>
              </a:rPr>
              <a:t>y</a:t>
            </a:r>
            <a:r>
              <a:rPr lang="en-US" sz="2400">
                <a:solidFill>
                  <a:srgbClr val="0000CC"/>
                </a:solidFill>
              </a:rPr>
              <a:t> </a:t>
            </a:r>
            <a:r>
              <a:rPr lang="en-US" sz="2400" b="0">
                <a:solidFill>
                  <a:srgbClr val="0000CC"/>
                </a:solidFill>
              </a:rPr>
              <a:t>melts above T</a:t>
            </a:r>
            <a:r>
              <a:rPr lang="en-US" sz="2000" b="0" baseline="-25000">
                <a:solidFill>
                  <a:srgbClr val="0000CC"/>
                </a:solidFill>
              </a:rPr>
              <a:t>c</a:t>
            </a:r>
            <a:r>
              <a:rPr lang="en-US" sz="2400" b="0">
                <a:solidFill>
                  <a:srgbClr val="0000CC"/>
                </a:solidFill>
              </a:rPr>
              <a:t>  and</a:t>
            </a:r>
            <a:r>
              <a:rPr lang="en-US" sz="2400" b="0">
                <a:solidFill>
                  <a:srgbClr val="FF0000"/>
                </a:solidFill>
              </a:rPr>
              <a:t>          </a:t>
            </a:r>
          </a:p>
          <a:p>
            <a:pPr eaLnBrk="0" hangingPunct="0"/>
            <a:r>
              <a:rPr lang="en-US" sz="2400" b="0">
                <a:solidFill>
                  <a:srgbClr val="FF0000"/>
                </a:solidFill>
              </a:rPr>
              <a:t>       </a:t>
            </a:r>
            <a:r>
              <a:rPr lang="en-US" sz="2400" b="0">
                <a:solidFill>
                  <a:srgbClr val="009900"/>
                </a:solidFill>
              </a:rPr>
              <a:t>eventually the</a:t>
            </a:r>
            <a:r>
              <a:rPr lang="en-US" sz="2400">
                <a:solidFill>
                  <a:srgbClr val="009900"/>
                </a:solidFill>
              </a:rPr>
              <a:t> </a:t>
            </a:r>
            <a:r>
              <a:rPr lang="en-US" sz="2400">
                <a:solidFill>
                  <a:srgbClr val="009900"/>
                </a:solidFill>
                <a:latin typeface="Symbol" pitchFamily="18" charset="2"/>
              </a:rPr>
              <a:t>U</a:t>
            </a:r>
            <a:r>
              <a:rPr lang="en-US" sz="2400" b="0">
                <a:solidFill>
                  <a:srgbClr val="009900"/>
                </a:solidFill>
              </a:rPr>
              <a:t>(1s) melts.</a:t>
            </a:r>
            <a:endParaRPr lang="en-US" sz="2400">
              <a:solidFill>
                <a:srgbClr val="FF0000"/>
              </a:solidFill>
            </a:endParaRPr>
          </a:p>
        </p:txBody>
      </p:sp>
      <p:sp>
        <p:nvSpPr>
          <p:cNvPr id="408581" name="Oval 5"/>
          <p:cNvSpPr>
            <a:spLocks noChangeArrowheads="1"/>
          </p:cNvSpPr>
          <p:nvPr/>
        </p:nvSpPr>
        <p:spPr bwMode="auto">
          <a:xfrm>
            <a:off x="1482725" y="4508500"/>
            <a:ext cx="838200" cy="1371600"/>
          </a:xfrm>
          <a:prstGeom prst="ellipse">
            <a:avLst/>
          </a:prstGeom>
          <a:noFill/>
          <a:ln w="28575">
            <a:solidFill>
              <a:srgbClr val="0000CC"/>
            </a:solidFill>
            <a:round/>
            <a:headEnd/>
            <a:tailEnd/>
          </a:ln>
          <a:effectLst/>
        </p:spPr>
        <p:txBody>
          <a:bodyPr wrap="none" anchor="ctr"/>
          <a:lstStyle/>
          <a:p>
            <a:pPr algn="ctr" eaLnBrk="0" hangingPunct="0"/>
            <a:endParaRPr lang="en-US" sz="4400" b="0">
              <a:solidFill>
                <a:srgbClr val="FF0000"/>
              </a:solidFill>
            </a:endParaRPr>
          </a:p>
        </p:txBody>
      </p:sp>
      <p:sp>
        <p:nvSpPr>
          <p:cNvPr id="408582" name="Oval 6"/>
          <p:cNvSpPr>
            <a:spLocks noChangeArrowheads="1"/>
          </p:cNvSpPr>
          <p:nvPr/>
        </p:nvSpPr>
        <p:spPr bwMode="auto">
          <a:xfrm>
            <a:off x="3235325" y="4508500"/>
            <a:ext cx="838200" cy="1371600"/>
          </a:xfrm>
          <a:prstGeom prst="ellipse">
            <a:avLst/>
          </a:prstGeom>
          <a:noFill/>
          <a:ln w="28575">
            <a:solidFill>
              <a:srgbClr val="FF0000"/>
            </a:solidFill>
            <a:round/>
            <a:headEnd/>
            <a:tailEnd/>
          </a:ln>
          <a:effectLst/>
        </p:spPr>
        <p:txBody>
          <a:bodyPr wrap="none" anchor="ctr"/>
          <a:lstStyle/>
          <a:p>
            <a:pPr algn="ctr" eaLnBrk="0" hangingPunct="0"/>
            <a:endParaRPr lang="en-US" sz="4400" b="0">
              <a:solidFill>
                <a:srgbClr val="FF0000"/>
              </a:solidFill>
            </a:endParaRPr>
          </a:p>
        </p:txBody>
      </p:sp>
      <p:sp>
        <p:nvSpPr>
          <p:cNvPr id="408583" name="Text Box 7"/>
          <p:cNvSpPr txBox="1">
            <a:spLocks noChangeArrowheads="1"/>
          </p:cNvSpPr>
          <p:nvPr/>
        </p:nvSpPr>
        <p:spPr bwMode="auto">
          <a:xfrm>
            <a:off x="263525" y="1187450"/>
            <a:ext cx="4114800" cy="1187450"/>
          </a:xfrm>
          <a:prstGeom prst="rect">
            <a:avLst/>
          </a:prstGeom>
          <a:noFill/>
          <a:ln w="9525">
            <a:noFill/>
            <a:miter lim="800000"/>
            <a:headEnd/>
            <a:tailEnd/>
          </a:ln>
          <a:effectLst/>
        </p:spPr>
        <p:txBody>
          <a:bodyPr>
            <a:spAutoFit/>
          </a:bodyPr>
          <a:lstStyle/>
          <a:p>
            <a:pPr eaLnBrk="0" hangingPunct="0"/>
            <a:r>
              <a:rPr lang="en-US" sz="2400" b="0"/>
              <a:t>Different states “melt” at different temperatures due to different binding energies.</a:t>
            </a:r>
          </a:p>
        </p:txBody>
      </p:sp>
      <p:graphicFrame>
        <p:nvGraphicFramePr>
          <p:cNvPr id="408584" name="Object 8"/>
          <p:cNvGraphicFramePr>
            <a:graphicFrameLocks noChangeAspect="1"/>
          </p:cNvGraphicFramePr>
          <p:nvPr/>
        </p:nvGraphicFramePr>
        <p:xfrm>
          <a:off x="339725" y="4660900"/>
          <a:ext cx="8077200" cy="1044575"/>
        </p:xfrm>
        <a:graphic>
          <a:graphicData uri="http://schemas.openxmlformats.org/presentationml/2006/ole">
            <mc:AlternateContent xmlns:mc="http://schemas.openxmlformats.org/markup-compatibility/2006">
              <mc:Choice xmlns:v="urn:schemas-microsoft-com:vml" Requires="v">
                <p:oleObj spid="_x0000_s918583" name="Worksheet" r:id="rId4" imgW="5647680" imgH="732600" progId="Excel.Sheet.8">
                  <p:embed/>
                </p:oleObj>
              </mc:Choice>
              <mc:Fallback>
                <p:oleObj name="Worksheet" r:id="rId4" imgW="5647680" imgH="732600" progId="Excel.Sheet.8">
                  <p:embed/>
                  <p:pic>
                    <p:nvPicPr>
                      <p:cNvPr id="408584"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725" y="4660900"/>
                        <a:ext cx="8077200" cy="1044575"/>
                      </a:xfrm>
                      <a:prstGeom prst="rect">
                        <a:avLst/>
                      </a:prstGeom>
                      <a:noFill/>
                      <a:ln>
                        <a:noFill/>
                      </a:ln>
                      <a:effectLst/>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oleObj>
              </mc:Fallback>
            </mc:AlternateContent>
          </a:graphicData>
        </a:graphic>
      </p:graphicFrame>
      <p:sp>
        <p:nvSpPr>
          <p:cNvPr id="408585" name="Oval 9"/>
          <p:cNvSpPr>
            <a:spLocks noChangeArrowheads="1"/>
          </p:cNvSpPr>
          <p:nvPr/>
        </p:nvSpPr>
        <p:spPr bwMode="auto">
          <a:xfrm>
            <a:off x="2397125" y="4508500"/>
            <a:ext cx="838200" cy="1371600"/>
          </a:xfrm>
          <a:prstGeom prst="ellipse">
            <a:avLst/>
          </a:prstGeom>
          <a:noFill/>
          <a:ln w="28575">
            <a:solidFill>
              <a:srgbClr val="FF0000"/>
            </a:solidFill>
            <a:round/>
            <a:headEnd/>
            <a:tailEnd/>
          </a:ln>
          <a:effectLst/>
        </p:spPr>
        <p:txBody>
          <a:bodyPr wrap="none" anchor="ctr"/>
          <a:lstStyle/>
          <a:p>
            <a:pPr algn="ctr" eaLnBrk="0" hangingPunct="0"/>
            <a:endParaRPr lang="en-US" sz="4400" b="0">
              <a:solidFill>
                <a:srgbClr val="FF0000"/>
              </a:solidFill>
            </a:endParaRPr>
          </a:p>
        </p:txBody>
      </p:sp>
      <p:sp>
        <p:nvSpPr>
          <p:cNvPr id="408586" name="Oval 10"/>
          <p:cNvSpPr>
            <a:spLocks noChangeArrowheads="1"/>
          </p:cNvSpPr>
          <p:nvPr/>
        </p:nvSpPr>
        <p:spPr bwMode="auto">
          <a:xfrm>
            <a:off x="4073525" y="4508500"/>
            <a:ext cx="838200" cy="1371600"/>
          </a:xfrm>
          <a:prstGeom prst="ellipse">
            <a:avLst/>
          </a:prstGeom>
          <a:noFill/>
          <a:ln w="28575">
            <a:solidFill>
              <a:srgbClr val="009900"/>
            </a:solidFill>
            <a:round/>
            <a:headEnd/>
            <a:tailEnd/>
          </a:ln>
          <a:effectLst/>
        </p:spPr>
        <p:txBody>
          <a:bodyPr wrap="none" anchor="ctr"/>
          <a:lstStyle/>
          <a:p>
            <a:pPr algn="ctr" eaLnBrk="0" hangingPunct="0"/>
            <a:endParaRPr lang="en-US" sz="4400" b="0">
              <a:solidFill>
                <a:srgbClr val="FF0000"/>
              </a:solidFill>
            </a:endParaRPr>
          </a:p>
        </p:txBody>
      </p:sp>
      <p:sp>
        <p:nvSpPr>
          <p:cNvPr id="408587" name="Text Box 11"/>
          <p:cNvSpPr txBox="1">
            <a:spLocks noChangeArrowheads="1"/>
          </p:cNvSpPr>
          <p:nvPr/>
        </p:nvSpPr>
        <p:spPr bwMode="auto">
          <a:xfrm>
            <a:off x="1222375" y="6477000"/>
            <a:ext cx="7893050" cy="336550"/>
          </a:xfrm>
          <a:prstGeom prst="rect">
            <a:avLst/>
          </a:prstGeom>
          <a:noFill/>
          <a:ln w="9525">
            <a:noFill/>
            <a:miter lim="800000"/>
            <a:headEnd/>
            <a:tailEnd/>
          </a:ln>
          <a:effectLst/>
        </p:spPr>
        <p:txBody>
          <a:bodyPr wrap="none">
            <a:spAutoFit/>
          </a:bodyPr>
          <a:lstStyle/>
          <a:p>
            <a:pPr eaLnBrk="0" hangingPunct="0"/>
            <a:r>
              <a:rPr lang="en-US" sz="1600" b="0"/>
              <a:t>hep-ph/0105234 -  “indicate </a:t>
            </a:r>
            <a:r>
              <a:rPr lang="en-US" sz="1600" b="0">
                <a:latin typeface="Symbol" pitchFamily="18" charset="2"/>
              </a:rPr>
              <a:t>y</a:t>
            </a:r>
            <a:r>
              <a:rPr lang="en-US" sz="1600" b="0"/>
              <a:t>’ and the </a:t>
            </a:r>
            <a:r>
              <a:rPr lang="en-US" sz="1600" b="0">
                <a:latin typeface="Symbol" pitchFamily="18" charset="2"/>
              </a:rPr>
              <a:t>c</a:t>
            </a:r>
            <a:r>
              <a:rPr lang="en-US" sz="1600" b="0" baseline="-25000"/>
              <a:t>c</a:t>
            </a:r>
            <a:r>
              <a:rPr lang="en-US" sz="1600" b="0"/>
              <a:t> dissociate below the deconfinement point.”  </a:t>
            </a:r>
          </a:p>
        </p:txBody>
      </p:sp>
    </p:spTree>
    <p:extLst>
      <p:ext uri="{BB962C8B-B14F-4D97-AF65-F5344CB8AC3E}">
        <p14:creationId xmlns:p14="http://schemas.microsoft.com/office/powerpoint/2010/main" val="32855443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257800" y="2819400"/>
            <a:ext cx="3886200" cy="403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schemeClr val="tx1"/>
              </a:solidFill>
            </a:endParaRPr>
          </a:p>
        </p:txBody>
      </p:sp>
      <p:sp>
        <p:nvSpPr>
          <p:cNvPr id="5" name="TextBox 4"/>
          <p:cNvSpPr txBox="1"/>
          <p:nvPr/>
        </p:nvSpPr>
        <p:spPr>
          <a:xfrm>
            <a:off x="2209800" y="76200"/>
            <a:ext cx="5203348" cy="646331"/>
          </a:xfrm>
          <a:prstGeom prst="rect">
            <a:avLst/>
          </a:prstGeom>
          <a:noFill/>
        </p:spPr>
        <p:txBody>
          <a:bodyPr wrap="none" rtlCol="0">
            <a:spAutoFit/>
          </a:bodyPr>
          <a:lstStyle/>
          <a:p>
            <a:r>
              <a:rPr lang="en-US" sz="3600" b="0" u="sng" dirty="0" err="1"/>
              <a:t>Quarkonia</a:t>
            </a:r>
            <a:r>
              <a:rPr lang="en-US" sz="3600" b="0" u="sng" dirty="0"/>
              <a:t> Thermometer</a:t>
            </a:r>
          </a:p>
        </p:txBody>
      </p:sp>
      <p:sp>
        <p:nvSpPr>
          <p:cNvPr id="6" name="Rectangle 5"/>
          <p:cNvSpPr/>
          <p:nvPr/>
        </p:nvSpPr>
        <p:spPr>
          <a:xfrm>
            <a:off x="381000" y="4038600"/>
            <a:ext cx="4572000" cy="2246769"/>
          </a:xfrm>
          <a:prstGeom prst="rect">
            <a:avLst/>
          </a:prstGeom>
        </p:spPr>
        <p:txBody>
          <a:bodyPr>
            <a:spAutoFit/>
          </a:bodyPr>
          <a:lstStyle/>
          <a:p>
            <a:pPr algn="ctr"/>
            <a:r>
              <a:rPr lang="en-US" sz="2800" b="0" dirty="0"/>
              <a:t>PHENIX, STAR, and CMS data consistent with </a:t>
            </a:r>
            <a:r>
              <a:rPr lang="en-US" sz="2800" b="0" i="1" dirty="0"/>
              <a:t>melting</a:t>
            </a:r>
            <a:r>
              <a:rPr lang="en-US" sz="2800" b="0" dirty="0"/>
              <a:t> of </a:t>
            </a:r>
            <a:r>
              <a:rPr lang="en-US" sz="2800" b="0" dirty="0">
                <a:latin typeface="Symbol" pitchFamily="18" charset="2"/>
              </a:rPr>
              <a:t>U</a:t>
            </a:r>
            <a:r>
              <a:rPr lang="en-US" sz="2800" b="0" dirty="0"/>
              <a:t>(2s,3s)</a:t>
            </a:r>
          </a:p>
          <a:p>
            <a:pPr algn="ctr"/>
            <a:endParaRPr lang="en-US" sz="2800" b="0" dirty="0"/>
          </a:p>
          <a:p>
            <a:pPr algn="ctr"/>
            <a:r>
              <a:rPr lang="en-US" sz="2800" b="0" dirty="0"/>
              <a:t>Need more statistics</a:t>
            </a:r>
          </a:p>
        </p:txBody>
      </p:sp>
      <p:pic>
        <p:nvPicPr>
          <p:cNvPr id="7" name="Picture 1"/>
          <p:cNvPicPr>
            <a:picLocks noChangeAspect="1" noChangeArrowheads="1"/>
          </p:cNvPicPr>
          <p:nvPr/>
        </p:nvPicPr>
        <p:blipFill>
          <a:blip r:embed="rId2" cstate="print"/>
          <a:srcRect/>
          <a:stretch>
            <a:fillRect/>
          </a:stretch>
        </p:blipFill>
        <p:spPr bwMode="auto">
          <a:xfrm>
            <a:off x="0" y="914400"/>
            <a:ext cx="5085614" cy="3048000"/>
          </a:xfrm>
          <a:prstGeom prst="rect">
            <a:avLst/>
          </a:prstGeom>
          <a:noFill/>
          <a:ln w="9525">
            <a:noFill/>
            <a:miter lim="800000"/>
            <a:headEnd/>
            <a:tailEnd/>
          </a:ln>
        </p:spPr>
      </p:pic>
      <p:grpSp>
        <p:nvGrpSpPr>
          <p:cNvPr id="2" name="Group 7"/>
          <p:cNvGrpSpPr/>
          <p:nvPr/>
        </p:nvGrpSpPr>
        <p:grpSpPr>
          <a:xfrm>
            <a:off x="5410200" y="2971800"/>
            <a:ext cx="3505200" cy="3792306"/>
            <a:chOff x="9296400" y="1600200"/>
            <a:chExt cx="4114800" cy="4254508"/>
          </a:xfrm>
        </p:grpSpPr>
        <p:pic>
          <p:nvPicPr>
            <p:cNvPr id="9" name="Picture 1" descr="Raa_JpsiY1SY2S.png"/>
            <p:cNvPicPr>
              <a:picLocks noChangeAspect="1"/>
            </p:cNvPicPr>
            <p:nvPr/>
          </p:nvPicPr>
          <p:blipFill>
            <a:blip r:embed="rId3" cstate="print"/>
            <a:srcRect/>
            <a:stretch>
              <a:fillRect/>
            </a:stretch>
          </p:blipFill>
          <p:spPr bwMode="auto">
            <a:xfrm>
              <a:off x="9296400" y="1600200"/>
              <a:ext cx="4114800" cy="4114800"/>
            </a:xfrm>
            <a:prstGeom prst="rect">
              <a:avLst/>
            </a:prstGeom>
            <a:noFill/>
            <a:ln w="9525">
              <a:noFill/>
              <a:miter lim="800000"/>
              <a:headEnd/>
              <a:tailEnd/>
            </a:ln>
          </p:spPr>
        </p:pic>
        <p:pic>
          <p:nvPicPr>
            <p:cNvPr id="10" name="Picture 19"/>
            <p:cNvPicPr preferRelativeResize="0">
              <a:picLocks/>
            </p:cNvPicPr>
            <p:nvPr/>
          </p:nvPicPr>
          <p:blipFill>
            <a:blip r:embed="rId4" cstate="print"/>
            <a:srcRect/>
            <a:stretch>
              <a:fillRect/>
            </a:stretch>
          </p:blipFill>
          <p:spPr bwMode="auto">
            <a:xfrm>
              <a:off x="12192000" y="3810000"/>
              <a:ext cx="655638" cy="288925"/>
            </a:xfrm>
            <a:prstGeom prst="rect">
              <a:avLst/>
            </a:prstGeom>
            <a:noFill/>
            <a:ln w="9525">
              <a:noFill/>
              <a:miter lim="800000"/>
              <a:headEnd/>
              <a:tailEnd/>
            </a:ln>
          </p:spPr>
        </p:pic>
        <p:pic>
          <p:nvPicPr>
            <p:cNvPr id="11" name="Picture 20"/>
            <p:cNvPicPr>
              <a:picLocks noChangeAspect="1"/>
            </p:cNvPicPr>
            <p:nvPr/>
          </p:nvPicPr>
          <p:blipFill>
            <a:blip r:embed="rId5" cstate="print"/>
            <a:srcRect/>
            <a:stretch>
              <a:fillRect/>
            </a:stretch>
          </p:blipFill>
          <p:spPr bwMode="auto">
            <a:xfrm>
              <a:off x="11582400" y="4267200"/>
              <a:ext cx="457200" cy="327025"/>
            </a:xfrm>
            <a:prstGeom prst="rect">
              <a:avLst/>
            </a:prstGeom>
            <a:noFill/>
            <a:ln w="9525">
              <a:noFill/>
              <a:miter lim="800000"/>
              <a:headEnd/>
              <a:tailEnd/>
            </a:ln>
          </p:spPr>
        </p:pic>
        <p:pic>
          <p:nvPicPr>
            <p:cNvPr id="12" name="Picture 21"/>
            <p:cNvPicPr>
              <a:picLocks noChangeAspect="1"/>
            </p:cNvPicPr>
            <p:nvPr/>
          </p:nvPicPr>
          <p:blipFill>
            <a:blip r:embed="rId6" cstate="print"/>
            <a:srcRect/>
            <a:stretch>
              <a:fillRect/>
            </a:stretch>
          </p:blipFill>
          <p:spPr bwMode="auto">
            <a:xfrm>
              <a:off x="11049000" y="4829175"/>
              <a:ext cx="685800" cy="258763"/>
            </a:xfrm>
            <a:prstGeom prst="rect">
              <a:avLst/>
            </a:prstGeom>
            <a:noFill/>
            <a:ln w="9525">
              <a:noFill/>
              <a:miter lim="800000"/>
              <a:headEnd/>
              <a:tailEnd/>
            </a:ln>
          </p:spPr>
        </p:pic>
        <p:sp>
          <p:nvSpPr>
            <p:cNvPr id="13" name="TextBox 21"/>
            <p:cNvSpPr txBox="1">
              <a:spLocks noChangeArrowheads="1"/>
            </p:cNvSpPr>
            <p:nvPr/>
          </p:nvSpPr>
          <p:spPr bwMode="auto">
            <a:xfrm>
              <a:off x="11283950" y="5440362"/>
              <a:ext cx="722983" cy="414346"/>
            </a:xfrm>
            <a:prstGeom prst="rect">
              <a:avLst/>
            </a:prstGeom>
            <a:solidFill>
              <a:srgbClr val="FFFFFF"/>
            </a:solidFill>
            <a:ln w="9525">
              <a:noFill/>
              <a:miter lim="800000"/>
              <a:headEnd/>
              <a:tailEnd/>
            </a:ln>
          </p:spPr>
          <p:txBody>
            <a:bodyPr wrap="none">
              <a:spAutoFit/>
            </a:bodyPr>
            <a:lstStyle/>
            <a:p>
              <a:r>
                <a:rPr lang="en-US" sz="1800" b="0"/>
                <a:t>N</a:t>
              </a:r>
              <a:r>
                <a:rPr lang="en-US" sz="1800" b="0" baseline="-25000"/>
                <a:t>part</a:t>
              </a:r>
            </a:p>
          </p:txBody>
        </p:sp>
      </p:grpSp>
      <p:sp>
        <p:nvSpPr>
          <p:cNvPr id="18" name="Slide Number Placeholder 17"/>
          <p:cNvSpPr>
            <a:spLocks noGrp="1"/>
          </p:cNvSpPr>
          <p:nvPr>
            <p:ph type="sldNum" sz="quarter" idx="12"/>
          </p:nvPr>
        </p:nvSpPr>
        <p:spPr/>
        <p:txBody>
          <a:bodyPr/>
          <a:lstStyle/>
          <a:p>
            <a:fld id="{A07E6385-B1DE-4BDE-871A-E8736DCBA3D9}" type="slidenum">
              <a:rPr lang="en-US" smtClean="0"/>
              <a:pPr/>
              <a:t>79</a:t>
            </a:fld>
            <a:endParaRPr lang="en-US"/>
          </a:p>
        </p:txBody>
      </p:sp>
      <p:sp>
        <p:nvSpPr>
          <p:cNvPr id="21" name="TextBox 20"/>
          <p:cNvSpPr txBox="1"/>
          <p:nvPr/>
        </p:nvSpPr>
        <p:spPr>
          <a:xfrm>
            <a:off x="5410200" y="1053405"/>
            <a:ext cx="3429000" cy="1384995"/>
          </a:xfrm>
          <a:prstGeom prst="rect">
            <a:avLst/>
          </a:prstGeom>
          <a:noFill/>
        </p:spPr>
        <p:txBody>
          <a:bodyPr wrap="square" rtlCol="0">
            <a:spAutoFit/>
          </a:bodyPr>
          <a:lstStyle/>
          <a:p>
            <a:pPr algn="ctr"/>
            <a:r>
              <a:rPr lang="en-US" sz="2800" b="0" dirty="0"/>
              <a:t>Many states constrains the temperature</a:t>
            </a:r>
          </a:p>
        </p:txBody>
      </p:sp>
    </p:spTree>
    <p:extLst>
      <p:ext uri="{BB962C8B-B14F-4D97-AF65-F5344CB8AC3E}">
        <p14:creationId xmlns:p14="http://schemas.microsoft.com/office/powerpoint/2010/main" val="108449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BBD605-86EE-4DE6-BDAF-1DB5AA1DB5E8}" type="slidenum">
              <a:rPr lang="en-US" smtClean="0"/>
              <a:pPr/>
              <a:t>8</a:t>
            </a:fld>
            <a:endParaRPr lang="en-US"/>
          </a:p>
        </p:txBody>
      </p:sp>
      <p:sp>
        <p:nvSpPr>
          <p:cNvPr id="3" name="TextBox 2"/>
          <p:cNvSpPr txBox="1"/>
          <p:nvPr/>
        </p:nvSpPr>
        <p:spPr>
          <a:xfrm>
            <a:off x="1752600" y="0"/>
            <a:ext cx="5761321" cy="646331"/>
          </a:xfrm>
          <a:prstGeom prst="rect">
            <a:avLst/>
          </a:prstGeom>
          <a:noFill/>
        </p:spPr>
        <p:txBody>
          <a:bodyPr wrap="none" rtlCol="0">
            <a:spAutoFit/>
          </a:bodyPr>
          <a:lstStyle/>
          <a:p>
            <a:r>
              <a:rPr lang="en-US" sz="3600" b="0" u="sng" dirty="0"/>
              <a:t>New </a:t>
            </a:r>
            <a:r>
              <a:rPr lang="en-US" sz="3600" b="0" u="sng" dirty="0" err="1"/>
              <a:t>p+p</a:t>
            </a:r>
            <a:r>
              <a:rPr lang="en-US" sz="3600" b="0" u="sng" dirty="0"/>
              <a:t> @ 13 </a:t>
            </a:r>
            <a:r>
              <a:rPr lang="en-US" sz="3600" b="0" u="sng" dirty="0" err="1"/>
              <a:t>TeV</a:t>
            </a:r>
            <a:r>
              <a:rPr lang="en-US" sz="3600" b="0" u="sng" dirty="0"/>
              <a:t> (!) data</a:t>
            </a:r>
          </a:p>
        </p:txBody>
      </p:sp>
      <p:pic>
        <p:nvPicPr>
          <p:cNvPr id="4" name="Picture 3"/>
          <p:cNvPicPr>
            <a:picLocks noChangeAspect="1"/>
          </p:cNvPicPr>
          <p:nvPr/>
        </p:nvPicPr>
        <p:blipFill>
          <a:blip r:embed="rId2"/>
          <a:stretch>
            <a:fillRect/>
          </a:stretch>
        </p:blipFill>
        <p:spPr>
          <a:xfrm>
            <a:off x="304800" y="685800"/>
            <a:ext cx="3886200" cy="6073612"/>
          </a:xfrm>
          <a:prstGeom prst="rect">
            <a:avLst/>
          </a:prstGeom>
        </p:spPr>
      </p:pic>
      <p:sp>
        <p:nvSpPr>
          <p:cNvPr id="5" name="TextBox 4"/>
          <p:cNvSpPr txBox="1"/>
          <p:nvPr/>
        </p:nvSpPr>
        <p:spPr>
          <a:xfrm flipH="1">
            <a:off x="4419600" y="1295400"/>
            <a:ext cx="4495800" cy="4031873"/>
          </a:xfrm>
          <a:prstGeom prst="rect">
            <a:avLst/>
          </a:prstGeom>
          <a:noFill/>
        </p:spPr>
        <p:txBody>
          <a:bodyPr wrap="square" rtlCol="0">
            <a:spAutoFit/>
          </a:bodyPr>
          <a:lstStyle/>
          <a:p>
            <a:pPr algn="ctr"/>
            <a:r>
              <a:rPr lang="en-US" sz="3200" b="0" dirty="0"/>
              <a:t>Ridge correlation clear observed in high multiplicity events.</a:t>
            </a:r>
          </a:p>
          <a:p>
            <a:pPr algn="ctr"/>
            <a:endParaRPr lang="en-US" sz="3200" b="0" dirty="0"/>
          </a:p>
          <a:p>
            <a:pPr algn="ctr"/>
            <a:r>
              <a:rPr lang="en-US" sz="3200" b="0" dirty="0"/>
              <a:t>However, it may also remain just under the surface in regular </a:t>
            </a:r>
            <a:r>
              <a:rPr lang="en-US" sz="3200" b="0" dirty="0" err="1"/>
              <a:t>p+p</a:t>
            </a:r>
            <a:r>
              <a:rPr lang="en-US" sz="3200" b="0" dirty="0"/>
              <a:t> events – big question!</a:t>
            </a:r>
          </a:p>
        </p:txBody>
      </p:sp>
    </p:spTree>
    <p:extLst>
      <p:ext uri="{BB962C8B-B14F-4D97-AF65-F5344CB8AC3E}">
        <p14:creationId xmlns:p14="http://schemas.microsoft.com/office/powerpoint/2010/main" val="29419485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1752600"/>
            <a:ext cx="5181600" cy="480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52800" y="-76200"/>
            <a:ext cx="2552302" cy="707886"/>
          </a:xfrm>
          <a:prstGeom prst="rect">
            <a:avLst/>
          </a:prstGeom>
          <a:noFill/>
        </p:spPr>
        <p:txBody>
          <a:bodyPr wrap="none" rtlCol="0">
            <a:spAutoFit/>
          </a:bodyPr>
          <a:lstStyle/>
          <a:p>
            <a:r>
              <a:rPr lang="en-US" sz="4000" b="0" u="sng" dirty="0" err="1"/>
              <a:t>Quarkonia</a:t>
            </a:r>
            <a:endParaRPr lang="en-US" sz="4000" b="0" u="sng" dirty="0"/>
          </a:p>
        </p:txBody>
      </p:sp>
      <p:sp>
        <p:nvSpPr>
          <p:cNvPr id="5" name="TextBox 4"/>
          <p:cNvSpPr txBox="1"/>
          <p:nvPr/>
        </p:nvSpPr>
        <p:spPr>
          <a:xfrm>
            <a:off x="304800" y="685800"/>
            <a:ext cx="8686801" cy="830997"/>
          </a:xfrm>
          <a:prstGeom prst="rect">
            <a:avLst/>
          </a:prstGeom>
          <a:noFill/>
        </p:spPr>
        <p:txBody>
          <a:bodyPr wrap="square" rtlCol="0">
            <a:spAutoFit/>
          </a:bodyPr>
          <a:lstStyle/>
          <a:p>
            <a:pPr algn="ctr"/>
            <a:r>
              <a:rPr lang="en-US" sz="2400" b="0" dirty="0"/>
              <a:t>Bound states of cc and bb can be </a:t>
            </a:r>
            <a:r>
              <a:rPr lang="en-US" sz="2400" b="0" i="1" dirty="0"/>
              <a:t>Debye color screened </a:t>
            </a:r>
            <a:r>
              <a:rPr lang="en-US" sz="2400" b="0" dirty="0"/>
              <a:t>in the QGP as one increases the temperature (melting)</a:t>
            </a:r>
          </a:p>
        </p:txBody>
      </p:sp>
      <p:pic>
        <p:nvPicPr>
          <p:cNvPr id="24579" name="Picture 3"/>
          <p:cNvPicPr>
            <a:picLocks noChangeAspect="1" noChangeArrowheads="1"/>
          </p:cNvPicPr>
          <p:nvPr/>
        </p:nvPicPr>
        <p:blipFill>
          <a:blip r:embed="rId2" cstate="print"/>
          <a:srcRect/>
          <a:stretch>
            <a:fillRect/>
          </a:stretch>
        </p:blipFill>
        <p:spPr bwMode="auto">
          <a:xfrm>
            <a:off x="304800" y="2057400"/>
            <a:ext cx="4981575" cy="4152900"/>
          </a:xfrm>
          <a:prstGeom prst="rect">
            <a:avLst/>
          </a:prstGeom>
          <a:noFill/>
          <a:ln w="9525">
            <a:noFill/>
            <a:miter lim="800000"/>
            <a:headEnd/>
            <a:tailEnd/>
          </a:ln>
        </p:spPr>
      </p:pic>
      <p:sp>
        <p:nvSpPr>
          <p:cNvPr id="8" name="TextBox 7"/>
          <p:cNvSpPr txBox="1"/>
          <p:nvPr/>
        </p:nvSpPr>
        <p:spPr>
          <a:xfrm>
            <a:off x="1575259" y="1762780"/>
            <a:ext cx="2539541" cy="523220"/>
          </a:xfrm>
          <a:prstGeom prst="rect">
            <a:avLst/>
          </a:prstGeom>
          <a:noFill/>
        </p:spPr>
        <p:txBody>
          <a:bodyPr wrap="none" rtlCol="0">
            <a:spAutoFit/>
          </a:bodyPr>
          <a:lstStyle/>
          <a:p>
            <a:r>
              <a:rPr lang="en-US" sz="2800" dirty="0"/>
              <a:t>J/</a:t>
            </a:r>
            <a:r>
              <a:rPr lang="en-US" sz="2800" dirty="0">
                <a:latin typeface="Symbol" pitchFamily="18" charset="2"/>
              </a:rPr>
              <a:t>y</a:t>
            </a:r>
            <a:r>
              <a:rPr lang="en-US" sz="2800" dirty="0"/>
              <a:t> Suppression</a:t>
            </a:r>
          </a:p>
        </p:txBody>
      </p:sp>
      <p:sp>
        <p:nvSpPr>
          <p:cNvPr id="10" name="Oval 9"/>
          <p:cNvSpPr/>
          <p:nvPr/>
        </p:nvSpPr>
        <p:spPr>
          <a:xfrm>
            <a:off x="4572000" y="60960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724400" y="60960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90600" y="58674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143000" y="60960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95800" y="4953000"/>
            <a:ext cx="899605" cy="523220"/>
          </a:xfrm>
          <a:prstGeom prst="rect">
            <a:avLst/>
          </a:prstGeom>
          <a:noFill/>
        </p:spPr>
        <p:txBody>
          <a:bodyPr wrap="none" rtlCol="0">
            <a:spAutoFit/>
          </a:bodyPr>
          <a:lstStyle/>
          <a:p>
            <a:r>
              <a:rPr lang="en-US" sz="2800" b="1" dirty="0">
                <a:solidFill>
                  <a:schemeClr val="tx2"/>
                </a:solidFill>
              </a:rPr>
              <a:t>RHIC</a:t>
            </a:r>
          </a:p>
        </p:txBody>
      </p:sp>
      <p:sp>
        <p:nvSpPr>
          <p:cNvPr id="15" name="TextBox 14"/>
          <p:cNvSpPr txBox="1"/>
          <p:nvPr/>
        </p:nvSpPr>
        <p:spPr>
          <a:xfrm>
            <a:off x="4648200" y="4277380"/>
            <a:ext cx="753732" cy="523220"/>
          </a:xfrm>
          <a:prstGeom prst="rect">
            <a:avLst/>
          </a:prstGeom>
          <a:noFill/>
        </p:spPr>
        <p:txBody>
          <a:bodyPr wrap="none" rtlCol="0">
            <a:spAutoFit/>
          </a:bodyPr>
          <a:lstStyle/>
          <a:p>
            <a:r>
              <a:rPr lang="en-US" sz="2800" b="1" dirty="0">
                <a:solidFill>
                  <a:srgbClr val="FF0000"/>
                </a:solidFill>
              </a:rPr>
              <a:t>LHC</a:t>
            </a:r>
          </a:p>
        </p:txBody>
      </p:sp>
      <p:sp>
        <p:nvSpPr>
          <p:cNvPr id="16" name="TextBox 15"/>
          <p:cNvSpPr txBox="1"/>
          <p:nvPr/>
        </p:nvSpPr>
        <p:spPr>
          <a:xfrm>
            <a:off x="5486400" y="1751380"/>
            <a:ext cx="3657600" cy="3708708"/>
          </a:xfrm>
          <a:prstGeom prst="rect">
            <a:avLst/>
          </a:prstGeom>
          <a:noFill/>
        </p:spPr>
        <p:txBody>
          <a:bodyPr wrap="square" rtlCol="0">
            <a:spAutoFit/>
          </a:bodyPr>
          <a:lstStyle/>
          <a:p>
            <a:pPr algn="ctr"/>
            <a:r>
              <a:rPr lang="en-US" sz="2800" b="0" u="sng" dirty="0"/>
              <a:t>Bizarre twist </a:t>
            </a:r>
          </a:p>
          <a:p>
            <a:pPr algn="ctr"/>
            <a:r>
              <a:rPr lang="en-US" sz="2800" b="0" dirty="0"/>
              <a:t>Less suppression at LHC with higher temperature.</a:t>
            </a:r>
          </a:p>
          <a:p>
            <a:pPr algn="ctr"/>
            <a:r>
              <a:rPr lang="en-US" sz="1100" b="0" dirty="0"/>
              <a:t> </a:t>
            </a:r>
          </a:p>
          <a:p>
            <a:pPr algn="ctr"/>
            <a:r>
              <a:rPr lang="en-US" sz="2800" b="0" dirty="0"/>
              <a:t>Quark </a:t>
            </a:r>
            <a:r>
              <a:rPr lang="en-US" sz="2800" b="0" dirty="0" err="1"/>
              <a:t>deconfinement</a:t>
            </a:r>
            <a:r>
              <a:rPr lang="en-US" sz="2800" b="0" dirty="0"/>
              <a:t> and charm recombination at LHC.</a:t>
            </a:r>
          </a:p>
        </p:txBody>
      </p:sp>
      <p:grpSp>
        <p:nvGrpSpPr>
          <p:cNvPr id="2" name="Group 135"/>
          <p:cNvGrpSpPr/>
          <p:nvPr/>
        </p:nvGrpSpPr>
        <p:grpSpPr>
          <a:xfrm>
            <a:off x="6096000" y="4953000"/>
            <a:ext cx="2514600" cy="1905000"/>
            <a:chOff x="9173983" y="3048000"/>
            <a:chExt cx="3932417" cy="2870385"/>
          </a:xfrm>
        </p:grpSpPr>
        <p:pic>
          <p:nvPicPr>
            <p:cNvPr id="59394" name="Picture 2" descr="https://encrypted-tbn1.google.com/images?q=tbn:ANd9GcSEKA1n89rawUD87yba07jUaCd3be_XAG0-usgWqyCfwGcdtxSA"/>
            <p:cNvPicPr>
              <a:picLocks noChangeAspect="1" noChangeArrowheads="1"/>
            </p:cNvPicPr>
            <p:nvPr/>
          </p:nvPicPr>
          <p:blipFill>
            <a:blip r:embed="rId3" cstate="print">
              <a:clrChange>
                <a:clrFrom>
                  <a:srgbClr val="010101"/>
                </a:clrFrom>
                <a:clrTo>
                  <a:srgbClr val="010101">
                    <a:alpha val="0"/>
                  </a:srgbClr>
                </a:clrTo>
              </a:clrChange>
            </a:blip>
            <a:srcRect/>
            <a:stretch>
              <a:fillRect/>
            </a:stretch>
          </p:blipFill>
          <p:spPr bwMode="auto">
            <a:xfrm>
              <a:off x="9173983" y="3048000"/>
              <a:ext cx="3932417" cy="2870385"/>
            </a:xfrm>
            <a:prstGeom prst="rect">
              <a:avLst/>
            </a:prstGeom>
            <a:noFill/>
            <a:ln w="19050">
              <a:solidFill>
                <a:schemeClr val="tx1"/>
              </a:solidFill>
            </a:ln>
          </p:spPr>
        </p:pic>
        <p:sp>
          <p:nvSpPr>
            <p:cNvPr id="46" name="Oval 45"/>
            <p:cNvSpPr/>
            <p:nvPr/>
          </p:nvSpPr>
          <p:spPr>
            <a:xfrm>
              <a:off x="10058400" y="3733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0210800" y="3581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2039600" y="5105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2192000" y="4953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0363200" y="4876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0515600" y="4724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1201400" y="3886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1353800" y="3733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0896600" y="5638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1049000" y="5486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1430000" y="4724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1582400" y="4572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0744200" y="4191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0668000" y="4038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1734800" y="5410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1658600" y="5257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2039600" y="4114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1963400" y="3962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1125200" y="3352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1049000" y="3200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0210800" y="5257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0134600" y="5105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9982200" y="4419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9906000" y="4267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01346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00584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1353800" y="4267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1125200" y="4267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0744200" y="5334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0515600" y="5334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1887200" y="3352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1658600" y="3352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0820400" y="3581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10591800" y="3581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22682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2039600" y="4572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11125200" y="4953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10896600" y="4953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09728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0744200" y="4572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11658600" y="3657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1658600" y="3886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0363200" y="3886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10363200" y="4114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11430000" y="5334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1430000" y="5562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9829800" y="4724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9829800" y="4953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1811000" y="4800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1811000" y="5029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0668000" y="3124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0668000" y="3352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12192000" y="3733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2192000" y="3962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1734800" y="4114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1734800" y="4343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1277600" y="44958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11277600" y="4724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10896600" y="3810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10896600" y="4038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10515600" y="4191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105156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10744200" y="4800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10744200" y="5029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11353800" y="4953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11353800" y="5181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11277600" y="4267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11201400" y="4114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11506200" y="4724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11277600" y="47244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11430000" y="3886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11430000" y="41148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108204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107442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11049000" y="50292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10820400" y="50292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10972800" y="4191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109728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11506200" y="3810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11430000" y="3657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11201400" y="4038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10972800" y="4038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11049000" y="3581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11049000" y="3810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11658600" y="45720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11582400" y="4419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11353800" y="48006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11125200" y="48006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11201400" y="4343400"/>
              <a:ext cx="152400" cy="152400"/>
            </a:xfrm>
            <a:prstGeom prst="ellipse">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11201400" y="4572000"/>
              <a:ext cx="152400" cy="1524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8" name="Straight Connector 137"/>
          <p:cNvCxnSpPr/>
          <p:nvPr/>
        </p:nvCxnSpPr>
        <p:spPr>
          <a:xfrm>
            <a:off x="2971800" y="762000"/>
            <a:ext cx="152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4038600" y="762000"/>
            <a:ext cx="152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72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0" grpId="0" animBg="1"/>
      <p:bldP spid="11" grpId="0" animBg="1"/>
      <p:bldP spid="12" grpId="0" animBg="1"/>
      <p:bldP spid="13" grpId="0" animBg="1"/>
      <p:bldP spid="14" grpId="0"/>
      <p:bldP spid="1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608064" y="6416675"/>
            <a:ext cx="2133600" cy="365125"/>
          </a:xfrm>
        </p:spPr>
        <p:txBody>
          <a:bodyPr/>
          <a:lstStyle/>
          <a:p>
            <a:fld id="{7D2EE13E-175B-46ED-911B-514F7D1D6546}" type="slidenum">
              <a:rPr lang="en-US" smtClean="0"/>
              <a:pPr/>
              <a:t>81</a:t>
            </a:fld>
            <a:endParaRPr lang="en-US"/>
          </a:p>
        </p:txBody>
      </p:sp>
      <p:sp>
        <p:nvSpPr>
          <p:cNvPr id="6" name="TextBox 5"/>
          <p:cNvSpPr txBox="1"/>
          <p:nvPr/>
        </p:nvSpPr>
        <p:spPr>
          <a:xfrm>
            <a:off x="4419600" y="838200"/>
            <a:ext cx="4724400" cy="3277820"/>
          </a:xfrm>
          <a:prstGeom prst="rect">
            <a:avLst/>
          </a:prstGeom>
          <a:noFill/>
        </p:spPr>
        <p:txBody>
          <a:bodyPr wrap="square" rtlCol="0">
            <a:spAutoFit/>
          </a:bodyPr>
          <a:lstStyle/>
          <a:p>
            <a:pPr algn="ctr"/>
            <a:r>
              <a:rPr lang="en-US" sz="2800" b="0" dirty="0"/>
              <a:t>Less J/</a:t>
            </a:r>
            <a:r>
              <a:rPr lang="en-US" sz="2800" b="0" dirty="0">
                <a:latin typeface="Symbol" pitchFamily="18" charset="2"/>
              </a:rPr>
              <a:t>y</a:t>
            </a:r>
            <a:r>
              <a:rPr lang="en-US" sz="2800" b="0" dirty="0"/>
              <a:t> suppression at LHC with higher temperature</a:t>
            </a:r>
          </a:p>
          <a:p>
            <a:pPr algn="ctr"/>
            <a:r>
              <a:rPr lang="en-US" sz="1100" b="0" dirty="0"/>
              <a:t> </a:t>
            </a:r>
          </a:p>
          <a:p>
            <a:pPr algn="ctr"/>
            <a:r>
              <a:rPr lang="en-US" sz="2800" b="0" dirty="0"/>
              <a:t>Charm recombination dominant effect, not screening.</a:t>
            </a:r>
          </a:p>
          <a:p>
            <a:pPr algn="ctr"/>
            <a:r>
              <a:rPr lang="en-US" sz="2800" b="0" u="sng" dirty="0"/>
              <a:t>Color conductivity in QGP!</a:t>
            </a:r>
          </a:p>
        </p:txBody>
      </p:sp>
      <p:sp>
        <p:nvSpPr>
          <p:cNvPr id="7" name="TextBox 6"/>
          <p:cNvSpPr txBox="1"/>
          <p:nvPr/>
        </p:nvSpPr>
        <p:spPr>
          <a:xfrm>
            <a:off x="1295400" y="101025"/>
            <a:ext cx="6197530" cy="584775"/>
          </a:xfrm>
          <a:prstGeom prst="rect">
            <a:avLst/>
          </a:prstGeom>
          <a:noFill/>
        </p:spPr>
        <p:txBody>
          <a:bodyPr wrap="none" rtlCol="0">
            <a:spAutoFit/>
          </a:bodyPr>
          <a:lstStyle/>
          <a:p>
            <a:r>
              <a:rPr lang="en-US" sz="3200" b="0" u="sng" dirty="0"/>
              <a:t>Heavy </a:t>
            </a:r>
            <a:r>
              <a:rPr lang="en-US" sz="3200" b="0" u="sng" dirty="0" err="1"/>
              <a:t>Quarkonia</a:t>
            </a:r>
            <a:r>
              <a:rPr lang="en-US" sz="3200" b="0" u="sng" dirty="0"/>
              <a:t> Recombination</a:t>
            </a:r>
          </a:p>
        </p:txBody>
      </p:sp>
      <p:pic>
        <p:nvPicPr>
          <p:cNvPr id="54274" name="Picture 2"/>
          <p:cNvPicPr>
            <a:picLocks noChangeAspect="1" noChangeArrowheads="1"/>
          </p:cNvPicPr>
          <p:nvPr/>
        </p:nvPicPr>
        <p:blipFill>
          <a:blip r:embed="rId2" cstate="print"/>
          <a:srcRect l="50803" t="30895" r="32064" b="45833"/>
          <a:stretch>
            <a:fillRect/>
          </a:stretch>
        </p:blipFill>
        <p:spPr bwMode="auto">
          <a:xfrm>
            <a:off x="4724400" y="3657600"/>
            <a:ext cx="4191000" cy="3200400"/>
          </a:xfrm>
          <a:prstGeom prst="rect">
            <a:avLst/>
          </a:prstGeom>
          <a:noFill/>
          <a:ln w="9525">
            <a:noFill/>
            <a:miter lim="800000"/>
            <a:headEnd/>
            <a:tailEnd/>
          </a:ln>
        </p:spPr>
      </p:pic>
      <p:sp>
        <p:nvSpPr>
          <p:cNvPr id="10" name="Oval 9"/>
          <p:cNvSpPr/>
          <p:nvPr/>
        </p:nvSpPr>
        <p:spPr>
          <a:xfrm>
            <a:off x="7446264" y="4876800"/>
            <a:ext cx="457200" cy="457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C</a:t>
            </a:r>
          </a:p>
        </p:txBody>
      </p:sp>
      <p:sp>
        <p:nvSpPr>
          <p:cNvPr id="11" name="Oval 10"/>
          <p:cNvSpPr/>
          <p:nvPr/>
        </p:nvSpPr>
        <p:spPr>
          <a:xfrm>
            <a:off x="7903464" y="52578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a:t>
            </a:r>
          </a:p>
        </p:txBody>
      </p:sp>
      <p:cxnSp>
        <p:nvCxnSpPr>
          <p:cNvPr id="13" name="Straight Connector 12"/>
          <p:cNvCxnSpPr/>
          <p:nvPr/>
        </p:nvCxnSpPr>
        <p:spPr>
          <a:xfrm>
            <a:off x="7598664" y="4953000"/>
            <a:ext cx="228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26"/>
          <p:cNvGrpSpPr/>
          <p:nvPr/>
        </p:nvGrpSpPr>
        <p:grpSpPr>
          <a:xfrm>
            <a:off x="228600" y="914400"/>
            <a:ext cx="4248425" cy="4038600"/>
            <a:chOff x="228600" y="914400"/>
            <a:chExt cx="5252598" cy="4800600"/>
          </a:xfrm>
        </p:grpSpPr>
        <p:sp>
          <p:nvSpPr>
            <p:cNvPr id="18" name="Rectangle 17"/>
            <p:cNvSpPr/>
            <p:nvPr/>
          </p:nvSpPr>
          <p:spPr>
            <a:xfrm>
              <a:off x="228600" y="914400"/>
              <a:ext cx="5181600" cy="480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9" name="Picture 3"/>
            <p:cNvPicPr>
              <a:picLocks noChangeAspect="1" noChangeArrowheads="1"/>
            </p:cNvPicPr>
            <p:nvPr/>
          </p:nvPicPr>
          <p:blipFill>
            <a:blip r:embed="rId3" cstate="print"/>
            <a:srcRect/>
            <a:stretch>
              <a:fillRect/>
            </a:stretch>
          </p:blipFill>
          <p:spPr bwMode="auto">
            <a:xfrm>
              <a:off x="304800" y="1219200"/>
              <a:ext cx="4981575" cy="4152900"/>
            </a:xfrm>
            <a:prstGeom prst="rect">
              <a:avLst/>
            </a:prstGeom>
            <a:noFill/>
            <a:ln w="9525">
              <a:noFill/>
              <a:miter lim="800000"/>
              <a:headEnd/>
              <a:tailEnd/>
            </a:ln>
          </p:spPr>
        </p:pic>
        <p:sp>
          <p:nvSpPr>
            <p:cNvPr id="20" name="TextBox 19"/>
            <p:cNvSpPr txBox="1"/>
            <p:nvPr/>
          </p:nvSpPr>
          <p:spPr>
            <a:xfrm>
              <a:off x="1575258" y="924580"/>
              <a:ext cx="2719556" cy="475602"/>
            </a:xfrm>
            <a:prstGeom prst="rect">
              <a:avLst/>
            </a:prstGeom>
            <a:noFill/>
          </p:spPr>
          <p:txBody>
            <a:bodyPr wrap="none" rtlCol="0">
              <a:spAutoFit/>
            </a:bodyPr>
            <a:lstStyle/>
            <a:p>
              <a:r>
                <a:rPr lang="en-US" sz="2000" dirty="0"/>
                <a:t>J/</a:t>
              </a:r>
              <a:r>
                <a:rPr lang="en-US" sz="2000" dirty="0">
                  <a:latin typeface="Symbol" pitchFamily="18" charset="2"/>
                </a:rPr>
                <a:t>y</a:t>
              </a:r>
              <a:r>
                <a:rPr lang="en-US" sz="2000" dirty="0"/>
                <a:t> Suppression</a:t>
              </a:r>
            </a:p>
          </p:txBody>
        </p:sp>
        <p:sp>
          <p:nvSpPr>
            <p:cNvPr id="21" name="Oval 20"/>
            <p:cNvSpPr/>
            <p:nvPr/>
          </p:nvSpPr>
          <p:spPr>
            <a:xfrm>
              <a:off x="4572000" y="52578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Oval 21"/>
            <p:cNvSpPr/>
            <p:nvPr/>
          </p:nvSpPr>
          <p:spPr>
            <a:xfrm>
              <a:off x="4724400" y="52578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val 22"/>
            <p:cNvSpPr/>
            <p:nvPr/>
          </p:nvSpPr>
          <p:spPr>
            <a:xfrm>
              <a:off x="990600" y="50292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Oval 23"/>
            <p:cNvSpPr/>
            <p:nvPr/>
          </p:nvSpPr>
          <p:spPr>
            <a:xfrm>
              <a:off x="1143000" y="5257800"/>
              <a:ext cx="76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TextBox 24"/>
            <p:cNvSpPr txBox="1"/>
            <p:nvPr/>
          </p:nvSpPr>
          <p:spPr>
            <a:xfrm>
              <a:off x="4495800" y="4114800"/>
              <a:ext cx="985398" cy="548772"/>
            </a:xfrm>
            <a:prstGeom prst="rect">
              <a:avLst/>
            </a:prstGeom>
            <a:noFill/>
          </p:spPr>
          <p:txBody>
            <a:bodyPr wrap="none" rtlCol="0">
              <a:spAutoFit/>
            </a:bodyPr>
            <a:lstStyle/>
            <a:p>
              <a:r>
                <a:rPr lang="en-US" sz="2400" b="1" dirty="0">
                  <a:solidFill>
                    <a:schemeClr val="tx2"/>
                  </a:solidFill>
                </a:rPr>
                <a:t>RHIC</a:t>
              </a:r>
            </a:p>
          </p:txBody>
        </p:sp>
        <p:sp>
          <p:nvSpPr>
            <p:cNvPr id="26" name="TextBox 25"/>
            <p:cNvSpPr txBox="1"/>
            <p:nvPr/>
          </p:nvSpPr>
          <p:spPr>
            <a:xfrm>
              <a:off x="4648199" y="3439180"/>
              <a:ext cx="830810" cy="548772"/>
            </a:xfrm>
            <a:prstGeom prst="rect">
              <a:avLst/>
            </a:prstGeom>
            <a:noFill/>
          </p:spPr>
          <p:txBody>
            <a:bodyPr wrap="none" rtlCol="0">
              <a:spAutoFit/>
            </a:bodyPr>
            <a:lstStyle/>
            <a:p>
              <a:r>
                <a:rPr lang="en-US" sz="2400" b="1" dirty="0">
                  <a:solidFill>
                    <a:srgbClr val="FF0000"/>
                  </a:solidFill>
                </a:rPr>
                <a:t>LHC</a:t>
              </a:r>
            </a:p>
          </p:txBody>
        </p:sp>
      </p:grpSp>
      <p:sp>
        <p:nvSpPr>
          <p:cNvPr id="29" name="TextBox 28"/>
          <p:cNvSpPr txBox="1"/>
          <p:nvPr/>
        </p:nvSpPr>
        <p:spPr>
          <a:xfrm>
            <a:off x="152400" y="5168205"/>
            <a:ext cx="4419600" cy="1384995"/>
          </a:xfrm>
          <a:prstGeom prst="rect">
            <a:avLst/>
          </a:prstGeom>
          <a:noFill/>
        </p:spPr>
        <p:txBody>
          <a:bodyPr wrap="square" rtlCol="0">
            <a:spAutoFit/>
          </a:bodyPr>
          <a:lstStyle/>
          <a:p>
            <a:pPr algn="ctr"/>
            <a:r>
              <a:rPr lang="en-US" sz="2800" b="0" dirty="0"/>
              <a:t>Look to Upsilons for Debye Screening, </a:t>
            </a:r>
          </a:p>
          <a:p>
            <a:pPr algn="ctr"/>
            <a:r>
              <a:rPr lang="en-US" sz="2800" b="0" dirty="0"/>
              <a:t>no recombination at RHIC</a:t>
            </a:r>
          </a:p>
        </p:txBody>
      </p:sp>
      <p:sp>
        <p:nvSpPr>
          <p:cNvPr id="28" name="Down Arrow 27"/>
          <p:cNvSpPr/>
          <p:nvPr/>
        </p:nvSpPr>
        <p:spPr>
          <a:xfrm>
            <a:off x="2971800" y="2286000"/>
            <a:ext cx="457200" cy="9144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a:off x="3352800" y="2286000"/>
            <a:ext cx="457200" cy="1524000"/>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352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2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9" grpId="0"/>
      <p:bldP spid="28" grpId="0" animBg="1"/>
      <p:bldP spid="3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82</a:t>
            </a:fld>
            <a:endParaRPr lang="en-US"/>
          </a:p>
        </p:txBody>
      </p:sp>
      <p:sp>
        <p:nvSpPr>
          <p:cNvPr id="5" name="Rectangle 4"/>
          <p:cNvSpPr/>
          <p:nvPr/>
        </p:nvSpPr>
        <p:spPr bwMode="auto">
          <a:xfrm>
            <a:off x="0" y="0"/>
            <a:ext cx="9144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
        <p:nvSpPr>
          <p:cNvPr id="6" name="Rectangle 5"/>
          <p:cNvSpPr/>
          <p:nvPr/>
        </p:nvSpPr>
        <p:spPr>
          <a:xfrm>
            <a:off x="1294506" y="2971800"/>
            <a:ext cx="6555000" cy="830997"/>
          </a:xfrm>
          <a:prstGeom prst="rect">
            <a:avLst/>
          </a:prstGeom>
        </p:spPr>
        <p:txBody>
          <a:bodyPr wrap="none">
            <a:spAutoFit/>
          </a:bodyPr>
          <a:lstStyle/>
          <a:p>
            <a:pPr algn="ctr"/>
            <a:r>
              <a:rPr lang="en-US" sz="4800" b="0" dirty="0">
                <a:solidFill>
                  <a:schemeClr val="bg1"/>
                </a:solidFill>
              </a:rPr>
              <a:t>Collected Randomness</a:t>
            </a:r>
          </a:p>
        </p:txBody>
      </p:sp>
    </p:spTree>
    <p:extLst>
      <p:ext uri="{BB962C8B-B14F-4D97-AF65-F5344CB8AC3E}">
        <p14:creationId xmlns:p14="http://schemas.microsoft.com/office/powerpoint/2010/main" val="28494823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lide Number Placeholder 4"/>
          <p:cNvSpPr>
            <a:spLocks noGrp="1"/>
          </p:cNvSpPr>
          <p:nvPr>
            <p:ph type="sldNum" sz="quarter" idx="12"/>
          </p:nvPr>
        </p:nvSpPr>
        <p:spPr/>
        <p:txBody>
          <a:bodyPr/>
          <a:lstStyle/>
          <a:p>
            <a:fld id="{68E557CE-87D0-4045-8A7A-310588D9EF02}" type="slidenum">
              <a:rPr lang="en-US"/>
              <a:pPr/>
              <a:t>83</a:t>
            </a:fld>
            <a:endParaRPr lang="en-US"/>
          </a:p>
        </p:txBody>
      </p:sp>
      <p:sp>
        <p:nvSpPr>
          <p:cNvPr id="109570" name="Rectangle 2"/>
          <p:cNvSpPr>
            <a:spLocks noChangeArrowheads="1"/>
          </p:cNvSpPr>
          <p:nvPr/>
        </p:nvSpPr>
        <p:spPr bwMode="auto">
          <a:xfrm>
            <a:off x="152400" y="762000"/>
            <a:ext cx="8991600" cy="6172200"/>
          </a:xfrm>
          <a:prstGeom prst="rect">
            <a:avLst/>
          </a:prstGeom>
          <a:noFill/>
          <a:ln w="9525">
            <a:noFill/>
            <a:miter lim="800000"/>
            <a:headEnd/>
            <a:tailEnd/>
          </a:ln>
          <a:effectLst/>
        </p:spPr>
        <p:txBody>
          <a:bodyPr lIns="92075" tIns="46038" rIns="92075" bIns="46038"/>
          <a:lstStyle/>
          <a:p>
            <a:pPr marL="342900" indent="-342900">
              <a:lnSpc>
                <a:spcPct val="90000"/>
              </a:lnSpc>
              <a:spcBef>
                <a:spcPct val="20000"/>
              </a:spcBef>
            </a:pPr>
            <a:r>
              <a:rPr lang="en-US" sz="2400" b="0"/>
              <a:t> </a:t>
            </a:r>
            <a:r>
              <a:rPr lang="en-US" sz="2400" b="0">
                <a:cs typeface="Arial" charset="0"/>
              </a:rPr>
              <a:t>Sometimes a high energy photon is created in the collision.  We expect it to pass through the plasma without pause.</a:t>
            </a:r>
          </a:p>
        </p:txBody>
      </p:sp>
      <p:pic>
        <p:nvPicPr>
          <p:cNvPr id="109571" name="Picture 3" descr="collision_b"/>
          <p:cNvPicPr>
            <a:picLocks noChangeAspect="1" noChangeArrowheads="1"/>
          </p:cNvPicPr>
          <p:nvPr/>
        </p:nvPicPr>
        <p:blipFill>
          <a:blip r:embed="rId2" cstate="print">
            <a:grayscl/>
          </a:blip>
          <a:srcRect/>
          <a:stretch>
            <a:fillRect/>
          </a:stretch>
        </p:blipFill>
        <p:spPr bwMode="auto">
          <a:xfrm>
            <a:off x="990600" y="1865313"/>
            <a:ext cx="7837488" cy="4219575"/>
          </a:xfrm>
          <a:prstGeom prst="rect">
            <a:avLst/>
          </a:prstGeom>
          <a:noFill/>
          <a:ln w="9525">
            <a:noFill/>
            <a:miter lim="800000"/>
            <a:headEnd/>
            <a:tailEnd/>
          </a:ln>
        </p:spPr>
      </p:pic>
      <p:pic>
        <p:nvPicPr>
          <p:cNvPr id="109572" name="Picture 4" descr="collision_b"/>
          <p:cNvPicPr>
            <a:picLocks noChangeAspect="1" noChangeArrowheads="1"/>
          </p:cNvPicPr>
          <p:nvPr/>
        </p:nvPicPr>
        <p:blipFill>
          <a:blip r:embed="rId2" cstate="print"/>
          <a:srcRect l="61972"/>
          <a:stretch>
            <a:fillRect/>
          </a:stretch>
        </p:blipFill>
        <p:spPr bwMode="auto">
          <a:xfrm>
            <a:off x="5859463" y="1865313"/>
            <a:ext cx="2979737" cy="4219575"/>
          </a:xfrm>
          <a:prstGeom prst="rect">
            <a:avLst/>
          </a:prstGeom>
          <a:noFill/>
        </p:spPr>
      </p:pic>
      <p:pic>
        <p:nvPicPr>
          <p:cNvPr id="109573" name="Picture 5" descr="collision_b"/>
          <p:cNvPicPr>
            <a:picLocks noChangeAspect="1" noChangeArrowheads="1"/>
          </p:cNvPicPr>
          <p:nvPr/>
        </p:nvPicPr>
        <p:blipFill>
          <a:blip r:embed="rId2" cstate="print"/>
          <a:srcRect r="77464"/>
          <a:stretch>
            <a:fillRect/>
          </a:stretch>
        </p:blipFill>
        <p:spPr bwMode="auto">
          <a:xfrm>
            <a:off x="990600" y="1858963"/>
            <a:ext cx="1765300" cy="4219575"/>
          </a:xfrm>
          <a:prstGeom prst="rect">
            <a:avLst/>
          </a:prstGeom>
          <a:noFill/>
        </p:spPr>
      </p:pic>
      <p:pic>
        <p:nvPicPr>
          <p:cNvPr id="109574" name="Picture 6" descr="collision_b"/>
          <p:cNvPicPr>
            <a:picLocks noChangeAspect="1" noChangeArrowheads="1"/>
          </p:cNvPicPr>
          <p:nvPr/>
        </p:nvPicPr>
        <p:blipFill>
          <a:blip r:embed="rId2" cstate="print"/>
          <a:srcRect l="23328" r="37236"/>
          <a:stretch>
            <a:fillRect/>
          </a:stretch>
        </p:blipFill>
        <p:spPr bwMode="auto">
          <a:xfrm>
            <a:off x="2763838" y="1839913"/>
            <a:ext cx="3089275" cy="4219575"/>
          </a:xfrm>
          <a:prstGeom prst="rect">
            <a:avLst/>
          </a:prstGeom>
          <a:noFill/>
          <a:ln w="9525">
            <a:noFill/>
            <a:miter lim="800000"/>
            <a:headEnd/>
            <a:tailEnd/>
          </a:ln>
        </p:spPr>
      </p:pic>
      <p:sp>
        <p:nvSpPr>
          <p:cNvPr id="109575" name="Line 7"/>
          <p:cNvSpPr>
            <a:spLocks noChangeShapeType="1"/>
          </p:cNvSpPr>
          <p:nvPr/>
        </p:nvSpPr>
        <p:spPr bwMode="auto">
          <a:xfrm>
            <a:off x="533400" y="3127375"/>
            <a:ext cx="3816350" cy="73025"/>
          </a:xfrm>
          <a:prstGeom prst="line">
            <a:avLst/>
          </a:prstGeom>
          <a:noFill/>
          <a:ln w="50800">
            <a:solidFill>
              <a:schemeClr val="bg1"/>
            </a:solidFill>
            <a:round/>
            <a:headEnd/>
            <a:tailEnd type="stealth" w="lg" len="lg"/>
          </a:ln>
          <a:effectLst/>
        </p:spPr>
        <p:txBody>
          <a:bodyPr>
            <a:spAutoFit/>
          </a:bodyPr>
          <a:lstStyle/>
          <a:p>
            <a:endParaRPr lang="en-US"/>
          </a:p>
        </p:txBody>
      </p:sp>
      <p:sp>
        <p:nvSpPr>
          <p:cNvPr id="109576" name="Line 8"/>
          <p:cNvSpPr>
            <a:spLocks noChangeShapeType="1"/>
          </p:cNvSpPr>
          <p:nvPr/>
        </p:nvSpPr>
        <p:spPr bwMode="auto">
          <a:xfrm flipH="1" flipV="1">
            <a:off x="4419600" y="3200400"/>
            <a:ext cx="3600450" cy="71438"/>
          </a:xfrm>
          <a:prstGeom prst="line">
            <a:avLst/>
          </a:prstGeom>
          <a:noFill/>
          <a:ln w="50800">
            <a:solidFill>
              <a:schemeClr val="bg1"/>
            </a:solidFill>
            <a:round/>
            <a:headEnd/>
            <a:tailEnd type="stealth" w="lg" len="lg"/>
          </a:ln>
          <a:effectLst/>
        </p:spPr>
        <p:txBody>
          <a:bodyPr>
            <a:spAutoFit/>
          </a:bodyPr>
          <a:lstStyle/>
          <a:p>
            <a:endParaRPr lang="en-US"/>
          </a:p>
        </p:txBody>
      </p:sp>
      <p:grpSp>
        <p:nvGrpSpPr>
          <p:cNvPr id="109577" name="Group 9"/>
          <p:cNvGrpSpPr>
            <a:grpSpLocks/>
          </p:cNvGrpSpPr>
          <p:nvPr/>
        </p:nvGrpSpPr>
        <p:grpSpPr bwMode="auto">
          <a:xfrm>
            <a:off x="3886200" y="1676400"/>
            <a:ext cx="457200" cy="1538288"/>
            <a:chOff x="2448" y="1056"/>
            <a:chExt cx="288" cy="969"/>
          </a:xfrm>
        </p:grpSpPr>
        <p:grpSp>
          <p:nvGrpSpPr>
            <p:cNvPr id="109578" name="Group 10"/>
            <p:cNvGrpSpPr>
              <a:grpSpLocks/>
            </p:cNvGrpSpPr>
            <p:nvPr/>
          </p:nvGrpSpPr>
          <p:grpSpPr bwMode="auto">
            <a:xfrm rot="15358269">
              <a:off x="2401" y="1727"/>
              <a:ext cx="537" cy="59"/>
              <a:chOff x="2089" y="1921"/>
              <a:chExt cx="1063" cy="178"/>
            </a:xfrm>
          </p:grpSpPr>
          <p:grpSp>
            <p:nvGrpSpPr>
              <p:cNvPr id="109579" name="Group 11"/>
              <p:cNvGrpSpPr>
                <a:grpSpLocks/>
              </p:cNvGrpSpPr>
              <p:nvPr/>
            </p:nvGrpSpPr>
            <p:grpSpPr bwMode="auto">
              <a:xfrm flipV="1">
                <a:off x="2109" y="1933"/>
                <a:ext cx="1043" cy="166"/>
                <a:chOff x="2064" y="2750"/>
                <a:chExt cx="2630" cy="423"/>
              </a:xfrm>
            </p:grpSpPr>
            <p:grpSp>
              <p:nvGrpSpPr>
                <p:cNvPr id="109580" name="Group 12"/>
                <p:cNvGrpSpPr>
                  <a:grpSpLocks/>
                </p:cNvGrpSpPr>
                <p:nvPr/>
              </p:nvGrpSpPr>
              <p:grpSpPr bwMode="auto">
                <a:xfrm>
                  <a:off x="2200" y="2750"/>
                  <a:ext cx="2302" cy="423"/>
                  <a:chOff x="3509" y="3249"/>
                  <a:chExt cx="2302" cy="423"/>
                </a:xfrm>
              </p:grpSpPr>
              <p:grpSp>
                <p:nvGrpSpPr>
                  <p:cNvPr id="109581" name="Group 13"/>
                  <p:cNvGrpSpPr>
                    <a:grpSpLocks/>
                  </p:cNvGrpSpPr>
                  <p:nvPr/>
                </p:nvGrpSpPr>
                <p:grpSpPr bwMode="auto">
                  <a:xfrm>
                    <a:off x="4059" y="3249"/>
                    <a:ext cx="657" cy="420"/>
                    <a:chOff x="4059" y="3249"/>
                    <a:chExt cx="657" cy="420"/>
                  </a:xfrm>
                </p:grpSpPr>
                <p:sp>
                  <p:nvSpPr>
                    <p:cNvPr id="109582" name="Freeform 1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09583" name="Freeform 1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09584" name="Group 16"/>
                  <p:cNvGrpSpPr>
                    <a:grpSpLocks/>
                  </p:cNvGrpSpPr>
                  <p:nvPr/>
                </p:nvGrpSpPr>
                <p:grpSpPr bwMode="auto">
                  <a:xfrm>
                    <a:off x="4606" y="3251"/>
                    <a:ext cx="657" cy="420"/>
                    <a:chOff x="4059" y="3249"/>
                    <a:chExt cx="657" cy="420"/>
                  </a:xfrm>
                </p:grpSpPr>
                <p:sp>
                  <p:nvSpPr>
                    <p:cNvPr id="109585" name="Freeform 17"/>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09586" name="Freeform 18"/>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09587" name="Group 19"/>
                  <p:cNvGrpSpPr>
                    <a:grpSpLocks/>
                  </p:cNvGrpSpPr>
                  <p:nvPr/>
                </p:nvGrpSpPr>
                <p:grpSpPr bwMode="auto">
                  <a:xfrm>
                    <a:off x="5154" y="3252"/>
                    <a:ext cx="657" cy="420"/>
                    <a:chOff x="4059" y="3249"/>
                    <a:chExt cx="657" cy="420"/>
                  </a:xfrm>
                </p:grpSpPr>
                <p:sp>
                  <p:nvSpPr>
                    <p:cNvPr id="109588" name="Freeform 20"/>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09589" name="Freeform 21"/>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09590" name="Group 22"/>
                  <p:cNvGrpSpPr>
                    <a:grpSpLocks/>
                  </p:cNvGrpSpPr>
                  <p:nvPr/>
                </p:nvGrpSpPr>
                <p:grpSpPr bwMode="auto">
                  <a:xfrm>
                    <a:off x="3509" y="3249"/>
                    <a:ext cx="657" cy="420"/>
                    <a:chOff x="4059" y="3249"/>
                    <a:chExt cx="657" cy="420"/>
                  </a:xfrm>
                </p:grpSpPr>
                <p:sp>
                  <p:nvSpPr>
                    <p:cNvPr id="109591" name="Freeform 2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09592" name="Freeform 2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09593" name="Line 25"/>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09594" name="Line 26"/>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nvGrpSpPr>
              <p:cNvPr id="109595" name="Group 27"/>
              <p:cNvGrpSpPr>
                <a:grpSpLocks/>
              </p:cNvGrpSpPr>
              <p:nvPr/>
            </p:nvGrpSpPr>
            <p:grpSpPr bwMode="auto">
              <a:xfrm flipV="1">
                <a:off x="2089" y="1921"/>
                <a:ext cx="1043" cy="166"/>
                <a:chOff x="2064" y="2750"/>
                <a:chExt cx="2630" cy="423"/>
              </a:xfrm>
            </p:grpSpPr>
            <p:grpSp>
              <p:nvGrpSpPr>
                <p:cNvPr id="109596" name="Group 28"/>
                <p:cNvGrpSpPr>
                  <a:grpSpLocks/>
                </p:cNvGrpSpPr>
                <p:nvPr/>
              </p:nvGrpSpPr>
              <p:grpSpPr bwMode="auto">
                <a:xfrm>
                  <a:off x="2200" y="2750"/>
                  <a:ext cx="2302" cy="423"/>
                  <a:chOff x="3509" y="3249"/>
                  <a:chExt cx="2302" cy="423"/>
                </a:xfrm>
              </p:grpSpPr>
              <p:grpSp>
                <p:nvGrpSpPr>
                  <p:cNvPr id="109597" name="Group 29"/>
                  <p:cNvGrpSpPr>
                    <a:grpSpLocks/>
                  </p:cNvGrpSpPr>
                  <p:nvPr/>
                </p:nvGrpSpPr>
                <p:grpSpPr bwMode="auto">
                  <a:xfrm>
                    <a:off x="4059" y="3249"/>
                    <a:ext cx="657" cy="420"/>
                    <a:chOff x="4059" y="3249"/>
                    <a:chExt cx="657" cy="420"/>
                  </a:xfrm>
                </p:grpSpPr>
                <p:sp>
                  <p:nvSpPr>
                    <p:cNvPr id="109598" name="Freeform 30"/>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09599" name="Freeform 31"/>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09600" name="Group 32"/>
                  <p:cNvGrpSpPr>
                    <a:grpSpLocks/>
                  </p:cNvGrpSpPr>
                  <p:nvPr/>
                </p:nvGrpSpPr>
                <p:grpSpPr bwMode="auto">
                  <a:xfrm>
                    <a:off x="4606" y="3251"/>
                    <a:ext cx="657" cy="420"/>
                    <a:chOff x="4059" y="3249"/>
                    <a:chExt cx="657" cy="420"/>
                  </a:xfrm>
                </p:grpSpPr>
                <p:sp>
                  <p:nvSpPr>
                    <p:cNvPr id="109601" name="Freeform 3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09602" name="Freeform 3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09603" name="Group 35"/>
                  <p:cNvGrpSpPr>
                    <a:grpSpLocks/>
                  </p:cNvGrpSpPr>
                  <p:nvPr/>
                </p:nvGrpSpPr>
                <p:grpSpPr bwMode="auto">
                  <a:xfrm>
                    <a:off x="5154" y="3252"/>
                    <a:ext cx="657" cy="420"/>
                    <a:chOff x="4059" y="3249"/>
                    <a:chExt cx="657" cy="420"/>
                  </a:xfrm>
                </p:grpSpPr>
                <p:sp>
                  <p:nvSpPr>
                    <p:cNvPr id="109604" name="Freeform 36"/>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09605" name="Freeform 37"/>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09606" name="Group 38"/>
                  <p:cNvGrpSpPr>
                    <a:grpSpLocks/>
                  </p:cNvGrpSpPr>
                  <p:nvPr/>
                </p:nvGrpSpPr>
                <p:grpSpPr bwMode="auto">
                  <a:xfrm>
                    <a:off x="3509" y="3249"/>
                    <a:ext cx="657" cy="420"/>
                    <a:chOff x="4059" y="3249"/>
                    <a:chExt cx="657" cy="420"/>
                  </a:xfrm>
                </p:grpSpPr>
                <p:sp>
                  <p:nvSpPr>
                    <p:cNvPr id="109607" name="Freeform 39"/>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09608" name="Freeform 40"/>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09609" name="Line 41"/>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09610" name="Line 42"/>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grpSp>
          <p:nvGrpSpPr>
            <p:cNvPr id="109611" name="Group 43"/>
            <p:cNvGrpSpPr>
              <a:grpSpLocks/>
            </p:cNvGrpSpPr>
            <p:nvPr/>
          </p:nvGrpSpPr>
          <p:grpSpPr bwMode="auto">
            <a:xfrm rot="15358269">
              <a:off x="2305" y="1295"/>
              <a:ext cx="537" cy="59"/>
              <a:chOff x="2089" y="1921"/>
              <a:chExt cx="1063" cy="178"/>
            </a:xfrm>
          </p:grpSpPr>
          <p:grpSp>
            <p:nvGrpSpPr>
              <p:cNvPr id="109612" name="Group 44"/>
              <p:cNvGrpSpPr>
                <a:grpSpLocks/>
              </p:cNvGrpSpPr>
              <p:nvPr/>
            </p:nvGrpSpPr>
            <p:grpSpPr bwMode="auto">
              <a:xfrm flipV="1">
                <a:off x="2109" y="1933"/>
                <a:ext cx="1043" cy="166"/>
                <a:chOff x="2064" y="2750"/>
                <a:chExt cx="2630" cy="423"/>
              </a:xfrm>
            </p:grpSpPr>
            <p:grpSp>
              <p:nvGrpSpPr>
                <p:cNvPr id="109613" name="Group 45"/>
                <p:cNvGrpSpPr>
                  <a:grpSpLocks/>
                </p:cNvGrpSpPr>
                <p:nvPr/>
              </p:nvGrpSpPr>
              <p:grpSpPr bwMode="auto">
                <a:xfrm>
                  <a:off x="2200" y="2750"/>
                  <a:ext cx="2302" cy="423"/>
                  <a:chOff x="3509" y="3249"/>
                  <a:chExt cx="2302" cy="423"/>
                </a:xfrm>
              </p:grpSpPr>
              <p:grpSp>
                <p:nvGrpSpPr>
                  <p:cNvPr id="109614" name="Group 46"/>
                  <p:cNvGrpSpPr>
                    <a:grpSpLocks/>
                  </p:cNvGrpSpPr>
                  <p:nvPr/>
                </p:nvGrpSpPr>
                <p:grpSpPr bwMode="auto">
                  <a:xfrm>
                    <a:off x="4059" y="3249"/>
                    <a:ext cx="657" cy="420"/>
                    <a:chOff x="4059" y="3249"/>
                    <a:chExt cx="657" cy="420"/>
                  </a:xfrm>
                </p:grpSpPr>
                <p:sp>
                  <p:nvSpPr>
                    <p:cNvPr id="109615" name="Freeform 47"/>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09616" name="Freeform 48"/>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09617" name="Group 49"/>
                  <p:cNvGrpSpPr>
                    <a:grpSpLocks/>
                  </p:cNvGrpSpPr>
                  <p:nvPr/>
                </p:nvGrpSpPr>
                <p:grpSpPr bwMode="auto">
                  <a:xfrm>
                    <a:off x="4606" y="3251"/>
                    <a:ext cx="657" cy="420"/>
                    <a:chOff x="4059" y="3249"/>
                    <a:chExt cx="657" cy="420"/>
                  </a:xfrm>
                </p:grpSpPr>
                <p:sp>
                  <p:nvSpPr>
                    <p:cNvPr id="109618" name="Freeform 50"/>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09619" name="Freeform 51"/>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09620" name="Group 52"/>
                  <p:cNvGrpSpPr>
                    <a:grpSpLocks/>
                  </p:cNvGrpSpPr>
                  <p:nvPr/>
                </p:nvGrpSpPr>
                <p:grpSpPr bwMode="auto">
                  <a:xfrm>
                    <a:off x="5154" y="3252"/>
                    <a:ext cx="657" cy="420"/>
                    <a:chOff x="4059" y="3249"/>
                    <a:chExt cx="657" cy="420"/>
                  </a:xfrm>
                </p:grpSpPr>
                <p:sp>
                  <p:nvSpPr>
                    <p:cNvPr id="109621" name="Freeform 5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09622" name="Freeform 5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09623" name="Group 55"/>
                  <p:cNvGrpSpPr>
                    <a:grpSpLocks/>
                  </p:cNvGrpSpPr>
                  <p:nvPr/>
                </p:nvGrpSpPr>
                <p:grpSpPr bwMode="auto">
                  <a:xfrm>
                    <a:off x="3509" y="3249"/>
                    <a:ext cx="657" cy="420"/>
                    <a:chOff x="4059" y="3249"/>
                    <a:chExt cx="657" cy="420"/>
                  </a:xfrm>
                </p:grpSpPr>
                <p:sp>
                  <p:nvSpPr>
                    <p:cNvPr id="109624" name="Freeform 56"/>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09625" name="Freeform 57"/>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09626" name="Line 58"/>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09627" name="Line 59"/>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nvGrpSpPr>
              <p:cNvPr id="109628" name="Group 60"/>
              <p:cNvGrpSpPr>
                <a:grpSpLocks/>
              </p:cNvGrpSpPr>
              <p:nvPr/>
            </p:nvGrpSpPr>
            <p:grpSpPr bwMode="auto">
              <a:xfrm flipV="1">
                <a:off x="2089" y="1921"/>
                <a:ext cx="1043" cy="166"/>
                <a:chOff x="2064" y="2750"/>
                <a:chExt cx="2630" cy="423"/>
              </a:xfrm>
            </p:grpSpPr>
            <p:grpSp>
              <p:nvGrpSpPr>
                <p:cNvPr id="109629" name="Group 61"/>
                <p:cNvGrpSpPr>
                  <a:grpSpLocks/>
                </p:cNvGrpSpPr>
                <p:nvPr/>
              </p:nvGrpSpPr>
              <p:grpSpPr bwMode="auto">
                <a:xfrm>
                  <a:off x="2200" y="2750"/>
                  <a:ext cx="2302" cy="423"/>
                  <a:chOff x="3509" y="3249"/>
                  <a:chExt cx="2302" cy="423"/>
                </a:xfrm>
              </p:grpSpPr>
              <p:grpSp>
                <p:nvGrpSpPr>
                  <p:cNvPr id="109630" name="Group 62"/>
                  <p:cNvGrpSpPr>
                    <a:grpSpLocks/>
                  </p:cNvGrpSpPr>
                  <p:nvPr/>
                </p:nvGrpSpPr>
                <p:grpSpPr bwMode="auto">
                  <a:xfrm>
                    <a:off x="4059" y="3249"/>
                    <a:ext cx="657" cy="420"/>
                    <a:chOff x="4059" y="3249"/>
                    <a:chExt cx="657" cy="420"/>
                  </a:xfrm>
                </p:grpSpPr>
                <p:sp>
                  <p:nvSpPr>
                    <p:cNvPr id="109631" name="Freeform 6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09632" name="Freeform 6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09633" name="Group 65"/>
                  <p:cNvGrpSpPr>
                    <a:grpSpLocks/>
                  </p:cNvGrpSpPr>
                  <p:nvPr/>
                </p:nvGrpSpPr>
                <p:grpSpPr bwMode="auto">
                  <a:xfrm>
                    <a:off x="4606" y="3251"/>
                    <a:ext cx="657" cy="420"/>
                    <a:chOff x="4059" y="3249"/>
                    <a:chExt cx="657" cy="420"/>
                  </a:xfrm>
                </p:grpSpPr>
                <p:sp>
                  <p:nvSpPr>
                    <p:cNvPr id="109634" name="Freeform 66"/>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09635" name="Freeform 67"/>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09636" name="Group 68"/>
                  <p:cNvGrpSpPr>
                    <a:grpSpLocks/>
                  </p:cNvGrpSpPr>
                  <p:nvPr/>
                </p:nvGrpSpPr>
                <p:grpSpPr bwMode="auto">
                  <a:xfrm>
                    <a:off x="5154" y="3252"/>
                    <a:ext cx="657" cy="420"/>
                    <a:chOff x="4059" y="3249"/>
                    <a:chExt cx="657" cy="420"/>
                  </a:xfrm>
                </p:grpSpPr>
                <p:sp>
                  <p:nvSpPr>
                    <p:cNvPr id="109637" name="Freeform 69"/>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09638" name="Freeform 70"/>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09639" name="Group 71"/>
                  <p:cNvGrpSpPr>
                    <a:grpSpLocks/>
                  </p:cNvGrpSpPr>
                  <p:nvPr/>
                </p:nvGrpSpPr>
                <p:grpSpPr bwMode="auto">
                  <a:xfrm>
                    <a:off x="3509" y="3249"/>
                    <a:ext cx="657" cy="420"/>
                    <a:chOff x="4059" y="3249"/>
                    <a:chExt cx="657" cy="420"/>
                  </a:xfrm>
                </p:grpSpPr>
                <p:sp>
                  <p:nvSpPr>
                    <p:cNvPr id="109640" name="Freeform 72"/>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09641" name="Freeform 73"/>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09642" name="Line 74"/>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09643" name="Line 75"/>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grpSp>
          <p:nvGrpSpPr>
            <p:cNvPr id="109644" name="Group 76"/>
            <p:cNvGrpSpPr>
              <a:grpSpLocks/>
            </p:cNvGrpSpPr>
            <p:nvPr/>
          </p:nvGrpSpPr>
          <p:grpSpPr bwMode="auto">
            <a:xfrm rot="23335558">
              <a:off x="2448" y="1776"/>
              <a:ext cx="288" cy="51"/>
              <a:chOff x="2089" y="1921"/>
              <a:chExt cx="1063" cy="178"/>
            </a:xfrm>
          </p:grpSpPr>
          <p:grpSp>
            <p:nvGrpSpPr>
              <p:cNvPr id="109645" name="Group 77"/>
              <p:cNvGrpSpPr>
                <a:grpSpLocks/>
              </p:cNvGrpSpPr>
              <p:nvPr/>
            </p:nvGrpSpPr>
            <p:grpSpPr bwMode="auto">
              <a:xfrm flipV="1">
                <a:off x="2109" y="1933"/>
                <a:ext cx="1043" cy="166"/>
                <a:chOff x="2064" y="2750"/>
                <a:chExt cx="2630" cy="423"/>
              </a:xfrm>
            </p:grpSpPr>
            <p:grpSp>
              <p:nvGrpSpPr>
                <p:cNvPr id="109646" name="Group 78"/>
                <p:cNvGrpSpPr>
                  <a:grpSpLocks/>
                </p:cNvGrpSpPr>
                <p:nvPr/>
              </p:nvGrpSpPr>
              <p:grpSpPr bwMode="auto">
                <a:xfrm>
                  <a:off x="2200" y="2750"/>
                  <a:ext cx="2302" cy="423"/>
                  <a:chOff x="3509" y="3249"/>
                  <a:chExt cx="2302" cy="423"/>
                </a:xfrm>
              </p:grpSpPr>
              <p:grpSp>
                <p:nvGrpSpPr>
                  <p:cNvPr id="109647" name="Group 79"/>
                  <p:cNvGrpSpPr>
                    <a:grpSpLocks/>
                  </p:cNvGrpSpPr>
                  <p:nvPr/>
                </p:nvGrpSpPr>
                <p:grpSpPr bwMode="auto">
                  <a:xfrm>
                    <a:off x="4059" y="3249"/>
                    <a:ext cx="657" cy="420"/>
                    <a:chOff x="4059" y="3249"/>
                    <a:chExt cx="657" cy="420"/>
                  </a:xfrm>
                </p:grpSpPr>
                <p:sp>
                  <p:nvSpPr>
                    <p:cNvPr id="109648" name="Freeform 80"/>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09649" name="Freeform 81"/>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09650" name="Group 82"/>
                  <p:cNvGrpSpPr>
                    <a:grpSpLocks/>
                  </p:cNvGrpSpPr>
                  <p:nvPr/>
                </p:nvGrpSpPr>
                <p:grpSpPr bwMode="auto">
                  <a:xfrm>
                    <a:off x="4606" y="3251"/>
                    <a:ext cx="657" cy="420"/>
                    <a:chOff x="4059" y="3249"/>
                    <a:chExt cx="657" cy="420"/>
                  </a:xfrm>
                </p:grpSpPr>
                <p:sp>
                  <p:nvSpPr>
                    <p:cNvPr id="109651" name="Freeform 8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09652" name="Freeform 8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09653" name="Group 85"/>
                  <p:cNvGrpSpPr>
                    <a:grpSpLocks/>
                  </p:cNvGrpSpPr>
                  <p:nvPr/>
                </p:nvGrpSpPr>
                <p:grpSpPr bwMode="auto">
                  <a:xfrm>
                    <a:off x="5154" y="3252"/>
                    <a:ext cx="657" cy="420"/>
                    <a:chOff x="4059" y="3249"/>
                    <a:chExt cx="657" cy="420"/>
                  </a:xfrm>
                </p:grpSpPr>
                <p:sp>
                  <p:nvSpPr>
                    <p:cNvPr id="109654" name="Freeform 86"/>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09655" name="Freeform 87"/>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09656" name="Group 88"/>
                  <p:cNvGrpSpPr>
                    <a:grpSpLocks/>
                  </p:cNvGrpSpPr>
                  <p:nvPr/>
                </p:nvGrpSpPr>
                <p:grpSpPr bwMode="auto">
                  <a:xfrm>
                    <a:off x="3509" y="3249"/>
                    <a:ext cx="657" cy="420"/>
                    <a:chOff x="4059" y="3249"/>
                    <a:chExt cx="657" cy="420"/>
                  </a:xfrm>
                </p:grpSpPr>
                <p:sp>
                  <p:nvSpPr>
                    <p:cNvPr id="109657" name="Freeform 89"/>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09658" name="Freeform 90"/>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09659" name="Line 91"/>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09660" name="Line 92"/>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nvGrpSpPr>
              <p:cNvPr id="109661" name="Group 93"/>
              <p:cNvGrpSpPr>
                <a:grpSpLocks/>
              </p:cNvGrpSpPr>
              <p:nvPr/>
            </p:nvGrpSpPr>
            <p:grpSpPr bwMode="auto">
              <a:xfrm flipV="1">
                <a:off x="2089" y="1921"/>
                <a:ext cx="1043" cy="166"/>
                <a:chOff x="2064" y="2750"/>
                <a:chExt cx="2630" cy="423"/>
              </a:xfrm>
            </p:grpSpPr>
            <p:grpSp>
              <p:nvGrpSpPr>
                <p:cNvPr id="109662" name="Group 94"/>
                <p:cNvGrpSpPr>
                  <a:grpSpLocks/>
                </p:cNvGrpSpPr>
                <p:nvPr/>
              </p:nvGrpSpPr>
              <p:grpSpPr bwMode="auto">
                <a:xfrm>
                  <a:off x="2200" y="2750"/>
                  <a:ext cx="2302" cy="423"/>
                  <a:chOff x="3509" y="3249"/>
                  <a:chExt cx="2302" cy="423"/>
                </a:xfrm>
              </p:grpSpPr>
              <p:grpSp>
                <p:nvGrpSpPr>
                  <p:cNvPr id="109663" name="Group 95"/>
                  <p:cNvGrpSpPr>
                    <a:grpSpLocks/>
                  </p:cNvGrpSpPr>
                  <p:nvPr/>
                </p:nvGrpSpPr>
                <p:grpSpPr bwMode="auto">
                  <a:xfrm>
                    <a:off x="4059" y="3249"/>
                    <a:ext cx="657" cy="420"/>
                    <a:chOff x="4059" y="3249"/>
                    <a:chExt cx="657" cy="420"/>
                  </a:xfrm>
                </p:grpSpPr>
                <p:sp>
                  <p:nvSpPr>
                    <p:cNvPr id="109664" name="Freeform 96"/>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09665" name="Freeform 97"/>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09666" name="Group 98"/>
                  <p:cNvGrpSpPr>
                    <a:grpSpLocks/>
                  </p:cNvGrpSpPr>
                  <p:nvPr/>
                </p:nvGrpSpPr>
                <p:grpSpPr bwMode="auto">
                  <a:xfrm>
                    <a:off x="4606" y="3251"/>
                    <a:ext cx="657" cy="420"/>
                    <a:chOff x="4059" y="3249"/>
                    <a:chExt cx="657" cy="420"/>
                  </a:xfrm>
                </p:grpSpPr>
                <p:sp>
                  <p:nvSpPr>
                    <p:cNvPr id="109667" name="Freeform 99"/>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09668" name="Freeform 100"/>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09669" name="Group 101"/>
                  <p:cNvGrpSpPr>
                    <a:grpSpLocks/>
                  </p:cNvGrpSpPr>
                  <p:nvPr/>
                </p:nvGrpSpPr>
                <p:grpSpPr bwMode="auto">
                  <a:xfrm>
                    <a:off x="5154" y="3252"/>
                    <a:ext cx="657" cy="420"/>
                    <a:chOff x="4059" y="3249"/>
                    <a:chExt cx="657" cy="420"/>
                  </a:xfrm>
                </p:grpSpPr>
                <p:sp>
                  <p:nvSpPr>
                    <p:cNvPr id="109670" name="Freeform 102"/>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09671" name="Freeform 103"/>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09672" name="Group 104"/>
                  <p:cNvGrpSpPr>
                    <a:grpSpLocks/>
                  </p:cNvGrpSpPr>
                  <p:nvPr/>
                </p:nvGrpSpPr>
                <p:grpSpPr bwMode="auto">
                  <a:xfrm>
                    <a:off x="3509" y="3249"/>
                    <a:ext cx="657" cy="420"/>
                    <a:chOff x="4059" y="3249"/>
                    <a:chExt cx="657" cy="420"/>
                  </a:xfrm>
                </p:grpSpPr>
                <p:sp>
                  <p:nvSpPr>
                    <p:cNvPr id="109673" name="Freeform 105"/>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09674" name="Freeform 106"/>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09675" name="Line 107"/>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09676" name="Line 108"/>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grpSp>
      <p:grpSp>
        <p:nvGrpSpPr>
          <p:cNvPr id="109677" name="Group 109"/>
          <p:cNvGrpSpPr>
            <a:grpSpLocks/>
          </p:cNvGrpSpPr>
          <p:nvPr/>
        </p:nvGrpSpPr>
        <p:grpSpPr bwMode="auto">
          <a:xfrm>
            <a:off x="4381500" y="3238500"/>
            <a:ext cx="857250" cy="3219450"/>
            <a:chOff x="2760" y="2040"/>
            <a:chExt cx="540" cy="2028"/>
          </a:xfrm>
        </p:grpSpPr>
        <p:sp>
          <p:nvSpPr>
            <p:cNvPr id="109678" name="Freeform 110"/>
            <p:cNvSpPr>
              <a:spLocks/>
            </p:cNvSpPr>
            <p:nvPr/>
          </p:nvSpPr>
          <p:spPr bwMode="auto">
            <a:xfrm rot="3829402">
              <a:off x="2328" y="2472"/>
              <a:ext cx="1152" cy="288"/>
            </a:xfrm>
            <a:custGeom>
              <a:avLst/>
              <a:gdLst/>
              <a:ahLst/>
              <a:cxnLst>
                <a:cxn ang="0">
                  <a:pos x="0" y="160"/>
                </a:cxn>
                <a:cxn ang="0">
                  <a:pos x="96" y="16"/>
                </a:cxn>
                <a:cxn ang="0">
                  <a:pos x="144" y="256"/>
                </a:cxn>
                <a:cxn ang="0">
                  <a:pos x="240" y="64"/>
                </a:cxn>
                <a:cxn ang="0">
                  <a:pos x="288" y="304"/>
                </a:cxn>
                <a:cxn ang="0">
                  <a:pos x="384" y="112"/>
                </a:cxn>
                <a:cxn ang="0">
                  <a:pos x="432" y="352"/>
                </a:cxn>
                <a:cxn ang="0">
                  <a:pos x="528" y="160"/>
                </a:cxn>
                <a:cxn ang="0">
                  <a:pos x="576" y="400"/>
                </a:cxn>
                <a:cxn ang="0">
                  <a:pos x="672" y="208"/>
                </a:cxn>
                <a:cxn ang="0">
                  <a:pos x="720" y="448"/>
                </a:cxn>
                <a:cxn ang="0">
                  <a:pos x="816" y="256"/>
                </a:cxn>
                <a:cxn ang="0">
                  <a:pos x="864" y="496"/>
                </a:cxn>
                <a:cxn ang="0">
                  <a:pos x="960" y="304"/>
                </a:cxn>
                <a:cxn ang="0">
                  <a:pos x="1008" y="544"/>
                </a:cxn>
                <a:cxn ang="0">
                  <a:pos x="1104" y="352"/>
                </a:cxn>
                <a:cxn ang="0">
                  <a:pos x="1152" y="592"/>
                </a:cxn>
                <a:cxn ang="0">
                  <a:pos x="1248" y="400"/>
                </a:cxn>
                <a:cxn ang="0">
                  <a:pos x="1296" y="592"/>
                </a:cxn>
              </a:cxnLst>
              <a:rect l="0" t="0" r="r" b="b"/>
              <a:pathLst>
                <a:path w="1296" h="600">
                  <a:moveTo>
                    <a:pt x="0" y="160"/>
                  </a:moveTo>
                  <a:cubicBezTo>
                    <a:pt x="36" y="80"/>
                    <a:pt x="72" y="0"/>
                    <a:pt x="96" y="16"/>
                  </a:cubicBezTo>
                  <a:cubicBezTo>
                    <a:pt x="120" y="32"/>
                    <a:pt x="120" y="248"/>
                    <a:pt x="144" y="256"/>
                  </a:cubicBezTo>
                  <a:cubicBezTo>
                    <a:pt x="168" y="264"/>
                    <a:pt x="216" y="56"/>
                    <a:pt x="240" y="64"/>
                  </a:cubicBezTo>
                  <a:cubicBezTo>
                    <a:pt x="264" y="72"/>
                    <a:pt x="264" y="296"/>
                    <a:pt x="288" y="304"/>
                  </a:cubicBezTo>
                  <a:cubicBezTo>
                    <a:pt x="312" y="312"/>
                    <a:pt x="360" y="104"/>
                    <a:pt x="384" y="112"/>
                  </a:cubicBezTo>
                  <a:cubicBezTo>
                    <a:pt x="408" y="120"/>
                    <a:pt x="408" y="344"/>
                    <a:pt x="432" y="352"/>
                  </a:cubicBezTo>
                  <a:cubicBezTo>
                    <a:pt x="456" y="360"/>
                    <a:pt x="504" y="152"/>
                    <a:pt x="528" y="160"/>
                  </a:cubicBezTo>
                  <a:cubicBezTo>
                    <a:pt x="552" y="168"/>
                    <a:pt x="552" y="392"/>
                    <a:pt x="576" y="400"/>
                  </a:cubicBezTo>
                  <a:cubicBezTo>
                    <a:pt x="600" y="408"/>
                    <a:pt x="648" y="200"/>
                    <a:pt x="672" y="208"/>
                  </a:cubicBezTo>
                  <a:cubicBezTo>
                    <a:pt x="696" y="216"/>
                    <a:pt x="696" y="440"/>
                    <a:pt x="720" y="448"/>
                  </a:cubicBezTo>
                  <a:cubicBezTo>
                    <a:pt x="744" y="456"/>
                    <a:pt x="792" y="248"/>
                    <a:pt x="816" y="256"/>
                  </a:cubicBezTo>
                  <a:cubicBezTo>
                    <a:pt x="840" y="264"/>
                    <a:pt x="840" y="488"/>
                    <a:pt x="864" y="496"/>
                  </a:cubicBezTo>
                  <a:cubicBezTo>
                    <a:pt x="888" y="504"/>
                    <a:pt x="936" y="296"/>
                    <a:pt x="960" y="304"/>
                  </a:cubicBezTo>
                  <a:cubicBezTo>
                    <a:pt x="984" y="312"/>
                    <a:pt x="984" y="536"/>
                    <a:pt x="1008" y="544"/>
                  </a:cubicBezTo>
                  <a:cubicBezTo>
                    <a:pt x="1032" y="552"/>
                    <a:pt x="1080" y="344"/>
                    <a:pt x="1104" y="352"/>
                  </a:cubicBezTo>
                  <a:cubicBezTo>
                    <a:pt x="1128" y="360"/>
                    <a:pt x="1128" y="584"/>
                    <a:pt x="1152" y="592"/>
                  </a:cubicBezTo>
                  <a:cubicBezTo>
                    <a:pt x="1176" y="600"/>
                    <a:pt x="1224" y="400"/>
                    <a:pt x="1248" y="400"/>
                  </a:cubicBezTo>
                  <a:cubicBezTo>
                    <a:pt x="1272" y="400"/>
                    <a:pt x="1280" y="560"/>
                    <a:pt x="1296" y="592"/>
                  </a:cubicBezTo>
                </a:path>
              </a:pathLst>
            </a:custGeom>
            <a:noFill/>
            <a:ln w="66675" cap="flat" cmpd="sng">
              <a:solidFill>
                <a:srgbClr val="99CCFF"/>
              </a:solidFill>
              <a:prstDash val="solid"/>
              <a:round/>
              <a:headEnd/>
              <a:tailEnd/>
            </a:ln>
            <a:effectLst/>
          </p:spPr>
          <p:txBody>
            <a:bodyPr>
              <a:spAutoFit/>
            </a:bodyPr>
            <a:lstStyle/>
            <a:p>
              <a:endParaRPr lang="en-US"/>
            </a:p>
          </p:txBody>
        </p:sp>
        <p:sp>
          <p:nvSpPr>
            <p:cNvPr id="109679" name="Freeform 111"/>
            <p:cNvSpPr>
              <a:spLocks/>
            </p:cNvSpPr>
            <p:nvPr/>
          </p:nvSpPr>
          <p:spPr bwMode="auto">
            <a:xfrm rot="3829402">
              <a:off x="2580" y="3348"/>
              <a:ext cx="1152" cy="288"/>
            </a:xfrm>
            <a:custGeom>
              <a:avLst/>
              <a:gdLst/>
              <a:ahLst/>
              <a:cxnLst>
                <a:cxn ang="0">
                  <a:pos x="0" y="160"/>
                </a:cxn>
                <a:cxn ang="0">
                  <a:pos x="96" y="16"/>
                </a:cxn>
                <a:cxn ang="0">
                  <a:pos x="144" y="256"/>
                </a:cxn>
                <a:cxn ang="0">
                  <a:pos x="240" y="64"/>
                </a:cxn>
                <a:cxn ang="0">
                  <a:pos x="288" y="304"/>
                </a:cxn>
                <a:cxn ang="0">
                  <a:pos x="384" y="112"/>
                </a:cxn>
                <a:cxn ang="0">
                  <a:pos x="432" y="352"/>
                </a:cxn>
                <a:cxn ang="0">
                  <a:pos x="528" y="160"/>
                </a:cxn>
                <a:cxn ang="0">
                  <a:pos x="576" y="400"/>
                </a:cxn>
                <a:cxn ang="0">
                  <a:pos x="672" y="208"/>
                </a:cxn>
                <a:cxn ang="0">
                  <a:pos x="720" y="448"/>
                </a:cxn>
                <a:cxn ang="0">
                  <a:pos x="816" y="256"/>
                </a:cxn>
                <a:cxn ang="0">
                  <a:pos x="864" y="496"/>
                </a:cxn>
                <a:cxn ang="0">
                  <a:pos x="960" y="304"/>
                </a:cxn>
                <a:cxn ang="0">
                  <a:pos x="1008" y="544"/>
                </a:cxn>
                <a:cxn ang="0">
                  <a:pos x="1104" y="352"/>
                </a:cxn>
                <a:cxn ang="0">
                  <a:pos x="1152" y="592"/>
                </a:cxn>
                <a:cxn ang="0">
                  <a:pos x="1248" y="400"/>
                </a:cxn>
                <a:cxn ang="0">
                  <a:pos x="1296" y="592"/>
                </a:cxn>
              </a:cxnLst>
              <a:rect l="0" t="0" r="r" b="b"/>
              <a:pathLst>
                <a:path w="1296" h="600">
                  <a:moveTo>
                    <a:pt x="0" y="160"/>
                  </a:moveTo>
                  <a:cubicBezTo>
                    <a:pt x="36" y="80"/>
                    <a:pt x="72" y="0"/>
                    <a:pt x="96" y="16"/>
                  </a:cubicBezTo>
                  <a:cubicBezTo>
                    <a:pt x="120" y="32"/>
                    <a:pt x="120" y="248"/>
                    <a:pt x="144" y="256"/>
                  </a:cubicBezTo>
                  <a:cubicBezTo>
                    <a:pt x="168" y="264"/>
                    <a:pt x="216" y="56"/>
                    <a:pt x="240" y="64"/>
                  </a:cubicBezTo>
                  <a:cubicBezTo>
                    <a:pt x="264" y="72"/>
                    <a:pt x="264" y="296"/>
                    <a:pt x="288" y="304"/>
                  </a:cubicBezTo>
                  <a:cubicBezTo>
                    <a:pt x="312" y="312"/>
                    <a:pt x="360" y="104"/>
                    <a:pt x="384" y="112"/>
                  </a:cubicBezTo>
                  <a:cubicBezTo>
                    <a:pt x="408" y="120"/>
                    <a:pt x="408" y="344"/>
                    <a:pt x="432" y="352"/>
                  </a:cubicBezTo>
                  <a:cubicBezTo>
                    <a:pt x="456" y="360"/>
                    <a:pt x="504" y="152"/>
                    <a:pt x="528" y="160"/>
                  </a:cubicBezTo>
                  <a:cubicBezTo>
                    <a:pt x="552" y="168"/>
                    <a:pt x="552" y="392"/>
                    <a:pt x="576" y="400"/>
                  </a:cubicBezTo>
                  <a:cubicBezTo>
                    <a:pt x="600" y="408"/>
                    <a:pt x="648" y="200"/>
                    <a:pt x="672" y="208"/>
                  </a:cubicBezTo>
                  <a:cubicBezTo>
                    <a:pt x="696" y="216"/>
                    <a:pt x="696" y="440"/>
                    <a:pt x="720" y="448"/>
                  </a:cubicBezTo>
                  <a:cubicBezTo>
                    <a:pt x="744" y="456"/>
                    <a:pt x="792" y="248"/>
                    <a:pt x="816" y="256"/>
                  </a:cubicBezTo>
                  <a:cubicBezTo>
                    <a:pt x="840" y="264"/>
                    <a:pt x="840" y="488"/>
                    <a:pt x="864" y="496"/>
                  </a:cubicBezTo>
                  <a:cubicBezTo>
                    <a:pt x="888" y="504"/>
                    <a:pt x="936" y="296"/>
                    <a:pt x="960" y="304"/>
                  </a:cubicBezTo>
                  <a:cubicBezTo>
                    <a:pt x="984" y="312"/>
                    <a:pt x="984" y="536"/>
                    <a:pt x="1008" y="544"/>
                  </a:cubicBezTo>
                  <a:cubicBezTo>
                    <a:pt x="1032" y="552"/>
                    <a:pt x="1080" y="344"/>
                    <a:pt x="1104" y="352"/>
                  </a:cubicBezTo>
                  <a:cubicBezTo>
                    <a:pt x="1128" y="360"/>
                    <a:pt x="1128" y="584"/>
                    <a:pt x="1152" y="592"/>
                  </a:cubicBezTo>
                  <a:cubicBezTo>
                    <a:pt x="1176" y="600"/>
                    <a:pt x="1224" y="400"/>
                    <a:pt x="1248" y="400"/>
                  </a:cubicBezTo>
                  <a:cubicBezTo>
                    <a:pt x="1272" y="400"/>
                    <a:pt x="1280" y="560"/>
                    <a:pt x="1296" y="592"/>
                  </a:cubicBezTo>
                </a:path>
              </a:pathLst>
            </a:custGeom>
            <a:noFill/>
            <a:ln w="66675" cap="flat" cmpd="sng">
              <a:solidFill>
                <a:srgbClr val="99CCFF"/>
              </a:solidFill>
              <a:prstDash val="solid"/>
              <a:round/>
              <a:headEnd/>
              <a:tailEnd/>
            </a:ln>
            <a:effectLst/>
          </p:spPr>
          <p:txBody>
            <a:bodyPr>
              <a:spAutoFit/>
            </a:bodyPr>
            <a:lstStyle/>
            <a:p>
              <a:endParaRPr lang="en-US"/>
            </a:p>
          </p:txBody>
        </p:sp>
      </p:grpSp>
      <p:sp>
        <p:nvSpPr>
          <p:cNvPr id="109680" name="Text Box 112"/>
          <p:cNvSpPr txBox="1">
            <a:spLocks noChangeArrowheads="1"/>
          </p:cNvSpPr>
          <p:nvPr/>
        </p:nvSpPr>
        <p:spPr bwMode="auto">
          <a:xfrm>
            <a:off x="2127250" y="42863"/>
            <a:ext cx="184150" cy="641350"/>
          </a:xfrm>
          <a:prstGeom prst="rect">
            <a:avLst/>
          </a:prstGeom>
          <a:noFill/>
          <a:ln w="9525">
            <a:noFill/>
            <a:miter lim="800000"/>
            <a:headEnd/>
            <a:tailEnd/>
          </a:ln>
          <a:effectLst/>
        </p:spPr>
        <p:txBody>
          <a:bodyPr wrap="none">
            <a:spAutoFit/>
          </a:bodyPr>
          <a:lstStyle/>
          <a:p>
            <a:endParaRPr lang="en-US" sz="3600" b="0" u="sng">
              <a:solidFill>
                <a:schemeClr val="bg1"/>
              </a:solidFill>
              <a:cs typeface="Arial" charset="0"/>
            </a:endParaRPr>
          </a:p>
        </p:txBody>
      </p:sp>
      <p:sp>
        <p:nvSpPr>
          <p:cNvPr id="109681" name="Rectangle 113"/>
          <p:cNvSpPr>
            <a:spLocks noGrp="1" noChangeArrowheads="1"/>
          </p:cNvSpPr>
          <p:nvPr>
            <p:ph type="title"/>
          </p:nvPr>
        </p:nvSpPr>
        <p:spPr>
          <a:xfrm>
            <a:off x="685800" y="0"/>
            <a:ext cx="7772400" cy="838200"/>
          </a:xfrm>
        </p:spPr>
        <p:txBody>
          <a:bodyPr/>
          <a:lstStyle/>
          <a:p>
            <a:r>
              <a:rPr lang="en-US" sz="3600" u="sng"/>
              <a:t>Probes of the Medium</a:t>
            </a:r>
          </a:p>
        </p:txBody>
      </p:sp>
    </p:spTree>
    <p:extLst>
      <p:ext uri="{BB962C8B-B14F-4D97-AF65-F5344CB8AC3E}">
        <p14:creationId xmlns:p14="http://schemas.microsoft.com/office/powerpoint/2010/main" val="426016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9575"/>
                                        </p:tgtEl>
                                        <p:attrNameLst>
                                          <p:attrName>style.visibility</p:attrName>
                                        </p:attrNameLst>
                                      </p:cBhvr>
                                      <p:to>
                                        <p:strVal val="visible"/>
                                      </p:to>
                                    </p:set>
                                    <p:animEffect transition="in" filter="wipe(left)">
                                      <p:cBhvr>
                                        <p:cTn id="7" dur="500"/>
                                        <p:tgtEl>
                                          <p:spTgt spid="10957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9576"/>
                                        </p:tgtEl>
                                        <p:attrNameLst>
                                          <p:attrName>style.visibility</p:attrName>
                                        </p:attrNameLst>
                                      </p:cBhvr>
                                      <p:to>
                                        <p:strVal val="visible"/>
                                      </p:to>
                                    </p:set>
                                    <p:animEffect transition="in" filter="wipe(right)">
                                      <p:cBhvr>
                                        <p:cTn id="10" dur="500"/>
                                        <p:tgtEl>
                                          <p:spTgt spid="109576"/>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09577"/>
                                        </p:tgtEl>
                                        <p:attrNameLst>
                                          <p:attrName>style.visibility</p:attrName>
                                        </p:attrNameLst>
                                      </p:cBhvr>
                                      <p:to>
                                        <p:strVal val="visible"/>
                                      </p:to>
                                    </p:set>
                                    <p:animEffect transition="in" filter="wipe(down)">
                                      <p:cBhvr>
                                        <p:cTn id="14" dur="2000"/>
                                        <p:tgtEl>
                                          <p:spTgt spid="109577"/>
                                        </p:tgtEl>
                                      </p:cBhvr>
                                    </p:animEffect>
                                  </p:childTnLst>
                                </p:cTn>
                              </p:par>
                              <p:par>
                                <p:cTn id="15" presetID="22" presetClass="entr" presetSubtype="1" fill="hold" nodeType="withEffect">
                                  <p:stCondLst>
                                    <p:cond delay="0"/>
                                  </p:stCondLst>
                                  <p:childTnLst>
                                    <p:set>
                                      <p:cBhvr>
                                        <p:cTn id="16" dur="1" fill="hold">
                                          <p:stCondLst>
                                            <p:cond delay="0"/>
                                          </p:stCondLst>
                                        </p:cTn>
                                        <p:tgtEl>
                                          <p:spTgt spid="109677"/>
                                        </p:tgtEl>
                                        <p:attrNameLst>
                                          <p:attrName>style.visibility</p:attrName>
                                        </p:attrNameLst>
                                      </p:cBhvr>
                                      <p:to>
                                        <p:strVal val="visible"/>
                                      </p:to>
                                    </p:set>
                                    <p:animEffect transition="in" filter="wipe(up)">
                                      <p:cBhvr>
                                        <p:cTn id="17" dur="500"/>
                                        <p:tgtEl>
                                          <p:spTgt spid="109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5" grpId="0" animBg="1"/>
      <p:bldP spid="10957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lide Number Placeholder 4"/>
          <p:cNvSpPr>
            <a:spLocks noGrp="1"/>
          </p:cNvSpPr>
          <p:nvPr>
            <p:ph type="sldNum" sz="quarter" idx="12"/>
          </p:nvPr>
        </p:nvSpPr>
        <p:spPr/>
        <p:txBody>
          <a:bodyPr/>
          <a:lstStyle/>
          <a:p>
            <a:fld id="{BB54D25F-8CEF-4E05-AA03-F1251E6C09EF}" type="slidenum">
              <a:rPr lang="en-US"/>
              <a:pPr/>
              <a:t>84</a:t>
            </a:fld>
            <a:endParaRPr lang="en-US"/>
          </a:p>
        </p:txBody>
      </p:sp>
      <p:sp>
        <p:nvSpPr>
          <p:cNvPr id="110594" name="Rectangle 2"/>
          <p:cNvSpPr>
            <a:spLocks noChangeArrowheads="1"/>
          </p:cNvSpPr>
          <p:nvPr/>
        </p:nvSpPr>
        <p:spPr bwMode="auto">
          <a:xfrm>
            <a:off x="152400" y="762000"/>
            <a:ext cx="8991600" cy="5715000"/>
          </a:xfrm>
          <a:prstGeom prst="rect">
            <a:avLst/>
          </a:prstGeom>
          <a:noFill/>
          <a:ln w="9525">
            <a:noFill/>
            <a:miter lim="800000"/>
            <a:headEnd/>
            <a:tailEnd/>
          </a:ln>
          <a:effectLst/>
        </p:spPr>
        <p:txBody>
          <a:bodyPr lIns="92075" tIns="46038" rIns="92075" bIns="46038"/>
          <a:lstStyle/>
          <a:p>
            <a:pPr marL="342900" indent="-342900">
              <a:spcBef>
                <a:spcPct val="20000"/>
              </a:spcBef>
            </a:pPr>
            <a:r>
              <a:rPr lang="en-US" sz="2800" b="0">
                <a:cs typeface="Arial" charset="0"/>
              </a:rPr>
              <a:t>Sometimes we produce a high energy quark or gluon.</a:t>
            </a:r>
          </a:p>
          <a:p>
            <a:pPr marL="342900" indent="-342900">
              <a:spcBef>
                <a:spcPct val="20000"/>
              </a:spcBef>
            </a:pPr>
            <a:r>
              <a:rPr lang="en-US" sz="2800" b="0">
                <a:cs typeface="Arial" charset="0"/>
              </a:rPr>
              <a:t>If the plasma is dense enough we expect the quark or gluon to be swallowed up.</a:t>
            </a:r>
          </a:p>
        </p:txBody>
      </p:sp>
      <p:pic>
        <p:nvPicPr>
          <p:cNvPr id="110595" name="Picture 3" descr="collision_b"/>
          <p:cNvPicPr>
            <a:picLocks noChangeAspect="1" noChangeArrowheads="1"/>
          </p:cNvPicPr>
          <p:nvPr/>
        </p:nvPicPr>
        <p:blipFill>
          <a:blip r:embed="rId2" cstate="print">
            <a:grayscl/>
          </a:blip>
          <a:srcRect/>
          <a:stretch>
            <a:fillRect/>
          </a:stretch>
        </p:blipFill>
        <p:spPr bwMode="auto">
          <a:xfrm>
            <a:off x="1066800" y="2398713"/>
            <a:ext cx="7837488" cy="4219575"/>
          </a:xfrm>
          <a:prstGeom prst="rect">
            <a:avLst/>
          </a:prstGeom>
          <a:noFill/>
          <a:ln w="9525">
            <a:noFill/>
            <a:miter lim="800000"/>
            <a:headEnd/>
            <a:tailEnd/>
          </a:ln>
        </p:spPr>
      </p:pic>
      <p:pic>
        <p:nvPicPr>
          <p:cNvPr id="110596" name="Picture 4" descr="collision_b"/>
          <p:cNvPicPr>
            <a:picLocks noChangeAspect="1" noChangeArrowheads="1"/>
          </p:cNvPicPr>
          <p:nvPr/>
        </p:nvPicPr>
        <p:blipFill>
          <a:blip r:embed="rId2" cstate="print"/>
          <a:srcRect l="61972"/>
          <a:stretch>
            <a:fillRect/>
          </a:stretch>
        </p:blipFill>
        <p:spPr bwMode="auto">
          <a:xfrm>
            <a:off x="5935663" y="2398713"/>
            <a:ext cx="2979737" cy="4219575"/>
          </a:xfrm>
          <a:prstGeom prst="rect">
            <a:avLst/>
          </a:prstGeom>
          <a:noFill/>
        </p:spPr>
      </p:pic>
      <p:pic>
        <p:nvPicPr>
          <p:cNvPr id="110597" name="Picture 5" descr="collision_b"/>
          <p:cNvPicPr>
            <a:picLocks noChangeAspect="1" noChangeArrowheads="1"/>
          </p:cNvPicPr>
          <p:nvPr/>
        </p:nvPicPr>
        <p:blipFill>
          <a:blip r:embed="rId2" cstate="print"/>
          <a:srcRect r="77464"/>
          <a:stretch>
            <a:fillRect/>
          </a:stretch>
        </p:blipFill>
        <p:spPr bwMode="auto">
          <a:xfrm>
            <a:off x="1066800" y="2392363"/>
            <a:ext cx="1765300" cy="4219575"/>
          </a:xfrm>
          <a:prstGeom prst="rect">
            <a:avLst/>
          </a:prstGeom>
          <a:noFill/>
        </p:spPr>
      </p:pic>
      <p:pic>
        <p:nvPicPr>
          <p:cNvPr id="110598" name="Picture 6" descr="collision_b"/>
          <p:cNvPicPr>
            <a:picLocks noChangeAspect="1" noChangeArrowheads="1"/>
          </p:cNvPicPr>
          <p:nvPr/>
        </p:nvPicPr>
        <p:blipFill>
          <a:blip r:embed="rId2" cstate="print"/>
          <a:srcRect l="23328" r="37236"/>
          <a:stretch>
            <a:fillRect/>
          </a:stretch>
        </p:blipFill>
        <p:spPr bwMode="auto">
          <a:xfrm>
            <a:off x="2840038" y="2373313"/>
            <a:ext cx="3089275" cy="4219575"/>
          </a:xfrm>
          <a:prstGeom prst="rect">
            <a:avLst/>
          </a:prstGeom>
          <a:noFill/>
          <a:ln w="9525">
            <a:noFill/>
            <a:miter lim="800000"/>
            <a:headEnd/>
            <a:tailEnd/>
          </a:ln>
        </p:spPr>
      </p:pic>
      <p:sp>
        <p:nvSpPr>
          <p:cNvPr id="110599" name="Line 7"/>
          <p:cNvSpPr>
            <a:spLocks noChangeShapeType="1"/>
          </p:cNvSpPr>
          <p:nvPr/>
        </p:nvSpPr>
        <p:spPr bwMode="auto">
          <a:xfrm>
            <a:off x="533400" y="3508375"/>
            <a:ext cx="3816350" cy="73025"/>
          </a:xfrm>
          <a:prstGeom prst="line">
            <a:avLst/>
          </a:prstGeom>
          <a:noFill/>
          <a:ln w="50800">
            <a:solidFill>
              <a:schemeClr val="bg1"/>
            </a:solidFill>
            <a:round/>
            <a:headEnd/>
            <a:tailEnd type="stealth" w="lg" len="lg"/>
          </a:ln>
          <a:effectLst/>
        </p:spPr>
        <p:txBody>
          <a:bodyPr>
            <a:spAutoFit/>
          </a:bodyPr>
          <a:lstStyle/>
          <a:p>
            <a:endParaRPr lang="en-US"/>
          </a:p>
        </p:txBody>
      </p:sp>
      <p:sp>
        <p:nvSpPr>
          <p:cNvPr id="110600" name="Line 8"/>
          <p:cNvSpPr>
            <a:spLocks noChangeShapeType="1"/>
          </p:cNvSpPr>
          <p:nvPr/>
        </p:nvSpPr>
        <p:spPr bwMode="auto">
          <a:xfrm flipH="1" flipV="1">
            <a:off x="4419600" y="3586163"/>
            <a:ext cx="3600450" cy="71437"/>
          </a:xfrm>
          <a:prstGeom prst="line">
            <a:avLst/>
          </a:prstGeom>
          <a:noFill/>
          <a:ln w="50800">
            <a:solidFill>
              <a:schemeClr val="bg1"/>
            </a:solidFill>
            <a:round/>
            <a:headEnd/>
            <a:tailEnd type="stealth" w="lg" len="lg"/>
          </a:ln>
          <a:effectLst/>
        </p:spPr>
        <p:txBody>
          <a:bodyPr>
            <a:spAutoFit/>
          </a:bodyPr>
          <a:lstStyle/>
          <a:p>
            <a:endParaRPr lang="en-US"/>
          </a:p>
        </p:txBody>
      </p:sp>
      <p:grpSp>
        <p:nvGrpSpPr>
          <p:cNvPr id="110601" name="Group 9"/>
          <p:cNvGrpSpPr>
            <a:grpSpLocks/>
          </p:cNvGrpSpPr>
          <p:nvPr/>
        </p:nvGrpSpPr>
        <p:grpSpPr bwMode="auto">
          <a:xfrm>
            <a:off x="3502025" y="3581400"/>
            <a:ext cx="1992313" cy="1384300"/>
            <a:chOff x="2206" y="2016"/>
            <a:chExt cx="1255" cy="872"/>
          </a:xfrm>
        </p:grpSpPr>
        <p:grpSp>
          <p:nvGrpSpPr>
            <p:cNvPr id="110602" name="Group 10"/>
            <p:cNvGrpSpPr>
              <a:grpSpLocks/>
            </p:cNvGrpSpPr>
            <p:nvPr/>
          </p:nvGrpSpPr>
          <p:grpSpPr bwMode="auto">
            <a:xfrm rot="15358269">
              <a:off x="2545" y="2255"/>
              <a:ext cx="537" cy="59"/>
              <a:chOff x="2089" y="1921"/>
              <a:chExt cx="1063" cy="178"/>
            </a:xfrm>
          </p:grpSpPr>
          <p:grpSp>
            <p:nvGrpSpPr>
              <p:cNvPr id="110603" name="Group 11"/>
              <p:cNvGrpSpPr>
                <a:grpSpLocks/>
              </p:cNvGrpSpPr>
              <p:nvPr/>
            </p:nvGrpSpPr>
            <p:grpSpPr bwMode="auto">
              <a:xfrm flipV="1">
                <a:off x="2109" y="1933"/>
                <a:ext cx="1043" cy="166"/>
                <a:chOff x="2064" y="2750"/>
                <a:chExt cx="2630" cy="423"/>
              </a:xfrm>
            </p:grpSpPr>
            <p:grpSp>
              <p:nvGrpSpPr>
                <p:cNvPr id="110604" name="Group 12"/>
                <p:cNvGrpSpPr>
                  <a:grpSpLocks/>
                </p:cNvGrpSpPr>
                <p:nvPr/>
              </p:nvGrpSpPr>
              <p:grpSpPr bwMode="auto">
                <a:xfrm>
                  <a:off x="2200" y="2750"/>
                  <a:ext cx="2302" cy="423"/>
                  <a:chOff x="3509" y="3249"/>
                  <a:chExt cx="2302" cy="423"/>
                </a:xfrm>
              </p:grpSpPr>
              <p:grpSp>
                <p:nvGrpSpPr>
                  <p:cNvPr id="110605" name="Group 13"/>
                  <p:cNvGrpSpPr>
                    <a:grpSpLocks/>
                  </p:cNvGrpSpPr>
                  <p:nvPr/>
                </p:nvGrpSpPr>
                <p:grpSpPr bwMode="auto">
                  <a:xfrm>
                    <a:off x="4059" y="3249"/>
                    <a:ext cx="657" cy="420"/>
                    <a:chOff x="4059" y="3249"/>
                    <a:chExt cx="657" cy="420"/>
                  </a:xfrm>
                </p:grpSpPr>
                <p:sp>
                  <p:nvSpPr>
                    <p:cNvPr id="110606" name="Freeform 1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607" name="Freeform 1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608" name="Group 16"/>
                  <p:cNvGrpSpPr>
                    <a:grpSpLocks/>
                  </p:cNvGrpSpPr>
                  <p:nvPr/>
                </p:nvGrpSpPr>
                <p:grpSpPr bwMode="auto">
                  <a:xfrm>
                    <a:off x="4606" y="3251"/>
                    <a:ext cx="657" cy="420"/>
                    <a:chOff x="4059" y="3249"/>
                    <a:chExt cx="657" cy="420"/>
                  </a:xfrm>
                </p:grpSpPr>
                <p:sp>
                  <p:nvSpPr>
                    <p:cNvPr id="110609" name="Freeform 17"/>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610" name="Freeform 18"/>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611" name="Group 19"/>
                  <p:cNvGrpSpPr>
                    <a:grpSpLocks/>
                  </p:cNvGrpSpPr>
                  <p:nvPr/>
                </p:nvGrpSpPr>
                <p:grpSpPr bwMode="auto">
                  <a:xfrm>
                    <a:off x="5154" y="3252"/>
                    <a:ext cx="657" cy="420"/>
                    <a:chOff x="4059" y="3249"/>
                    <a:chExt cx="657" cy="420"/>
                  </a:xfrm>
                </p:grpSpPr>
                <p:sp>
                  <p:nvSpPr>
                    <p:cNvPr id="110612" name="Freeform 20"/>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613" name="Freeform 21"/>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614" name="Group 22"/>
                  <p:cNvGrpSpPr>
                    <a:grpSpLocks/>
                  </p:cNvGrpSpPr>
                  <p:nvPr/>
                </p:nvGrpSpPr>
                <p:grpSpPr bwMode="auto">
                  <a:xfrm>
                    <a:off x="3509" y="3249"/>
                    <a:ext cx="657" cy="420"/>
                    <a:chOff x="4059" y="3249"/>
                    <a:chExt cx="657" cy="420"/>
                  </a:xfrm>
                </p:grpSpPr>
                <p:sp>
                  <p:nvSpPr>
                    <p:cNvPr id="110615" name="Freeform 2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616" name="Freeform 2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10617" name="Line 25"/>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10618" name="Line 26"/>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nvGrpSpPr>
              <p:cNvPr id="110619" name="Group 27"/>
              <p:cNvGrpSpPr>
                <a:grpSpLocks/>
              </p:cNvGrpSpPr>
              <p:nvPr/>
            </p:nvGrpSpPr>
            <p:grpSpPr bwMode="auto">
              <a:xfrm flipV="1">
                <a:off x="2089" y="1921"/>
                <a:ext cx="1043" cy="166"/>
                <a:chOff x="2064" y="2750"/>
                <a:chExt cx="2630" cy="423"/>
              </a:xfrm>
            </p:grpSpPr>
            <p:grpSp>
              <p:nvGrpSpPr>
                <p:cNvPr id="110620" name="Group 28"/>
                <p:cNvGrpSpPr>
                  <a:grpSpLocks/>
                </p:cNvGrpSpPr>
                <p:nvPr/>
              </p:nvGrpSpPr>
              <p:grpSpPr bwMode="auto">
                <a:xfrm>
                  <a:off x="2200" y="2750"/>
                  <a:ext cx="2302" cy="423"/>
                  <a:chOff x="3509" y="3249"/>
                  <a:chExt cx="2302" cy="423"/>
                </a:xfrm>
              </p:grpSpPr>
              <p:grpSp>
                <p:nvGrpSpPr>
                  <p:cNvPr id="110621" name="Group 29"/>
                  <p:cNvGrpSpPr>
                    <a:grpSpLocks/>
                  </p:cNvGrpSpPr>
                  <p:nvPr/>
                </p:nvGrpSpPr>
                <p:grpSpPr bwMode="auto">
                  <a:xfrm>
                    <a:off x="4059" y="3249"/>
                    <a:ext cx="657" cy="420"/>
                    <a:chOff x="4059" y="3249"/>
                    <a:chExt cx="657" cy="420"/>
                  </a:xfrm>
                </p:grpSpPr>
                <p:sp>
                  <p:nvSpPr>
                    <p:cNvPr id="110622" name="Freeform 30"/>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623" name="Freeform 31"/>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624" name="Group 32"/>
                  <p:cNvGrpSpPr>
                    <a:grpSpLocks/>
                  </p:cNvGrpSpPr>
                  <p:nvPr/>
                </p:nvGrpSpPr>
                <p:grpSpPr bwMode="auto">
                  <a:xfrm>
                    <a:off x="4606" y="3251"/>
                    <a:ext cx="657" cy="420"/>
                    <a:chOff x="4059" y="3249"/>
                    <a:chExt cx="657" cy="420"/>
                  </a:xfrm>
                </p:grpSpPr>
                <p:sp>
                  <p:nvSpPr>
                    <p:cNvPr id="110625" name="Freeform 3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626" name="Freeform 3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627" name="Group 35"/>
                  <p:cNvGrpSpPr>
                    <a:grpSpLocks/>
                  </p:cNvGrpSpPr>
                  <p:nvPr/>
                </p:nvGrpSpPr>
                <p:grpSpPr bwMode="auto">
                  <a:xfrm>
                    <a:off x="5154" y="3252"/>
                    <a:ext cx="657" cy="420"/>
                    <a:chOff x="4059" y="3249"/>
                    <a:chExt cx="657" cy="420"/>
                  </a:xfrm>
                </p:grpSpPr>
                <p:sp>
                  <p:nvSpPr>
                    <p:cNvPr id="110628" name="Freeform 36"/>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629" name="Freeform 37"/>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630" name="Group 38"/>
                  <p:cNvGrpSpPr>
                    <a:grpSpLocks/>
                  </p:cNvGrpSpPr>
                  <p:nvPr/>
                </p:nvGrpSpPr>
                <p:grpSpPr bwMode="auto">
                  <a:xfrm>
                    <a:off x="3509" y="3249"/>
                    <a:ext cx="657" cy="420"/>
                    <a:chOff x="4059" y="3249"/>
                    <a:chExt cx="657" cy="420"/>
                  </a:xfrm>
                </p:grpSpPr>
                <p:sp>
                  <p:nvSpPr>
                    <p:cNvPr id="110631" name="Freeform 39"/>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632" name="Freeform 40"/>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10633" name="Line 41"/>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10634" name="Line 42"/>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grpSp>
          <p:nvGrpSpPr>
            <p:cNvPr id="110635" name="Group 43"/>
            <p:cNvGrpSpPr>
              <a:grpSpLocks/>
            </p:cNvGrpSpPr>
            <p:nvPr/>
          </p:nvGrpSpPr>
          <p:grpSpPr bwMode="auto">
            <a:xfrm rot="17863788">
              <a:off x="2401" y="2351"/>
              <a:ext cx="537" cy="59"/>
              <a:chOff x="2089" y="1921"/>
              <a:chExt cx="1063" cy="178"/>
            </a:xfrm>
          </p:grpSpPr>
          <p:grpSp>
            <p:nvGrpSpPr>
              <p:cNvPr id="110636" name="Group 44"/>
              <p:cNvGrpSpPr>
                <a:grpSpLocks/>
              </p:cNvGrpSpPr>
              <p:nvPr/>
            </p:nvGrpSpPr>
            <p:grpSpPr bwMode="auto">
              <a:xfrm flipV="1">
                <a:off x="2109" y="1933"/>
                <a:ext cx="1043" cy="166"/>
                <a:chOff x="2064" y="2750"/>
                <a:chExt cx="2630" cy="423"/>
              </a:xfrm>
            </p:grpSpPr>
            <p:grpSp>
              <p:nvGrpSpPr>
                <p:cNvPr id="110637" name="Group 45"/>
                <p:cNvGrpSpPr>
                  <a:grpSpLocks/>
                </p:cNvGrpSpPr>
                <p:nvPr/>
              </p:nvGrpSpPr>
              <p:grpSpPr bwMode="auto">
                <a:xfrm>
                  <a:off x="2200" y="2750"/>
                  <a:ext cx="2302" cy="423"/>
                  <a:chOff x="3509" y="3249"/>
                  <a:chExt cx="2302" cy="423"/>
                </a:xfrm>
              </p:grpSpPr>
              <p:grpSp>
                <p:nvGrpSpPr>
                  <p:cNvPr id="110638" name="Group 46"/>
                  <p:cNvGrpSpPr>
                    <a:grpSpLocks/>
                  </p:cNvGrpSpPr>
                  <p:nvPr/>
                </p:nvGrpSpPr>
                <p:grpSpPr bwMode="auto">
                  <a:xfrm>
                    <a:off x="4059" y="3249"/>
                    <a:ext cx="657" cy="420"/>
                    <a:chOff x="4059" y="3249"/>
                    <a:chExt cx="657" cy="420"/>
                  </a:xfrm>
                </p:grpSpPr>
                <p:sp>
                  <p:nvSpPr>
                    <p:cNvPr id="110639" name="Freeform 47"/>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640" name="Freeform 48"/>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641" name="Group 49"/>
                  <p:cNvGrpSpPr>
                    <a:grpSpLocks/>
                  </p:cNvGrpSpPr>
                  <p:nvPr/>
                </p:nvGrpSpPr>
                <p:grpSpPr bwMode="auto">
                  <a:xfrm>
                    <a:off x="4606" y="3251"/>
                    <a:ext cx="657" cy="420"/>
                    <a:chOff x="4059" y="3249"/>
                    <a:chExt cx="657" cy="420"/>
                  </a:xfrm>
                </p:grpSpPr>
                <p:sp>
                  <p:nvSpPr>
                    <p:cNvPr id="110642" name="Freeform 50"/>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643" name="Freeform 51"/>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644" name="Group 52"/>
                  <p:cNvGrpSpPr>
                    <a:grpSpLocks/>
                  </p:cNvGrpSpPr>
                  <p:nvPr/>
                </p:nvGrpSpPr>
                <p:grpSpPr bwMode="auto">
                  <a:xfrm>
                    <a:off x="5154" y="3252"/>
                    <a:ext cx="657" cy="420"/>
                    <a:chOff x="4059" y="3249"/>
                    <a:chExt cx="657" cy="420"/>
                  </a:xfrm>
                </p:grpSpPr>
                <p:sp>
                  <p:nvSpPr>
                    <p:cNvPr id="110645" name="Freeform 5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646" name="Freeform 5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647" name="Group 55"/>
                  <p:cNvGrpSpPr>
                    <a:grpSpLocks/>
                  </p:cNvGrpSpPr>
                  <p:nvPr/>
                </p:nvGrpSpPr>
                <p:grpSpPr bwMode="auto">
                  <a:xfrm>
                    <a:off x="3509" y="3249"/>
                    <a:ext cx="657" cy="420"/>
                    <a:chOff x="4059" y="3249"/>
                    <a:chExt cx="657" cy="420"/>
                  </a:xfrm>
                </p:grpSpPr>
                <p:sp>
                  <p:nvSpPr>
                    <p:cNvPr id="110648" name="Freeform 56"/>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649" name="Freeform 57"/>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10650" name="Line 58"/>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10651" name="Line 59"/>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nvGrpSpPr>
              <p:cNvPr id="110652" name="Group 60"/>
              <p:cNvGrpSpPr>
                <a:grpSpLocks/>
              </p:cNvGrpSpPr>
              <p:nvPr/>
            </p:nvGrpSpPr>
            <p:grpSpPr bwMode="auto">
              <a:xfrm flipV="1">
                <a:off x="2089" y="1921"/>
                <a:ext cx="1043" cy="166"/>
                <a:chOff x="2064" y="2750"/>
                <a:chExt cx="2630" cy="423"/>
              </a:xfrm>
            </p:grpSpPr>
            <p:grpSp>
              <p:nvGrpSpPr>
                <p:cNvPr id="110653" name="Group 61"/>
                <p:cNvGrpSpPr>
                  <a:grpSpLocks/>
                </p:cNvGrpSpPr>
                <p:nvPr/>
              </p:nvGrpSpPr>
              <p:grpSpPr bwMode="auto">
                <a:xfrm>
                  <a:off x="2200" y="2750"/>
                  <a:ext cx="2302" cy="423"/>
                  <a:chOff x="3509" y="3249"/>
                  <a:chExt cx="2302" cy="423"/>
                </a:xfrm>
              </p:grpSpPr>
              <p:grpSp>
                <p:nvGrpSpPr>
                  <p:cNvPr id="110654" name="Group 62"/>
                  <p:cNvGrpSpPr>
                    <a:grpSpLocks/>
                  </p:cNvGrpSpPr>
                  <p:nvPr/>
                </p:nvGrpSpPr>
                <p:grpSpPr bwMode="auto">
                  <a:xfrm>
                    <a:off x="4059" y="3249"/>
                    <a:ext cx="657" cy="420"/>
                    <a:chOff x="4059" y="3249"/>
                    <a:chExt cx="657" cy="420"/>
                  </a:xfrm>
                </p:grpSpPr>
                <p:sp>
                  <p:nvSpPr>
                    <p:cNvPr id="110655" name="Freeform 6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656" name="Freeform 6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657" name="Group 65"/>
                  <p:cNvGrpSpPr>
                    <a:grpSpLocks/>
                  </p:cNvGrpSpPr>
                  <p:nvPr/>
                </p:nvGrpSpPr>
                <p:grpSpPr bwMode="auto">
                  <a:xfrm>
                    <a:off x="4606" y="3251"/>
                    <a:ext cx="657" cy="420"/>
                    <a:chOff x="4059" y="3249"/>
                    <a:chExt cx="657" cy="420"/>
                  </a:xfrm>
                </p:grpSpPr>
                <p:sp>
                  <p:nvSpPr>
                    <p:cNvPr id="110658" name="Freeform 66"/>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659" name="Freeform 67"/>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660" name="Group 68"/>
                  <p:cNvGrpSpPr>
                    <a:grpSpLocks/>
                  </p:cNvGrpSpPr>
                  <p:nvPr/>
                </p:nvGrpSpPr>
                <p:grpSpPr bwMode="auto">
                  <a:xfrm>
                    <a:off x="5154" y="3252"/>
                    <a:ext cx="657" cy="420"/>
                    <a:chOff x="4059" y="3249"/>
                    <a:chExt cx="657" cy="420"/>
                  </a:xfrm>
                </p:grpSpPr>
                <p:sp>
                  <p:nvSpPr>
                    <p:cNvPr id="110661" name="Freeform 69"/>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662" name="Freeform 70"/>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663" name="Group 71"/>
                  <p:cNvGrpSpPr>
                    <a:grpSpLocks/>
                  </p:cNvGrpSpPr>
                  <p:nvPr/>
                </p:nvGrpSpPr>
                <p:grpSpPr bwMode="auto">
                  <a:xfrm>
                    <a:off x="3509" y="3249"/>
                    <a:ext cx="657" cy="420"/>
                    <a:chOff x="4059" y="3249"/>
                    <a:chExt cx="657" cy="420"/>
                  </a:xfrm>
                </p:grpSpPr>
                <p:sp>
                  <p:nvSpPr>
                    <p:cNvPr id="110664" name="Freeform 72"/>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665" name="Freeform 73"/>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10666" name="Line 74"/>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10667" name="Line 75"/>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grpSp>
          <p:nvGrpSpPr>
            <p:cNvPr id="110668" name="Group 76"/>
            <p:cNvGrpSpPr>
              <a:grpSpLocks/>
            </p:cNvGrpSpPr>
            <p:nvPr/>
          </p:nvGrpSpPr>
          <p:grpSpPr bwMode="auto">
            <a:xfrm rot="35044819">
              <a:off x="2736" y="2448"/>
              <a:ext cx="537" cy="59"/>
              <a:chOff x="2089" y="1921"/>
              <a:chExt cx="1063" cy="178"/>
            </a:xfrm>
          </p:grpSpPr>
          <p:grpSp>
            <p:nvGrpSpPr>
              <p:cNvPr id="110669" name="Group 77"/>
              <p:cNvGrpSpPr>
                <a:grpSpLocks/>
              </p:cNvGrpSpPr>
              <p:nvPr/>
            </p:nvGrpSpPr>
            <p:grpSpPr bwMode="auto">
              <a:xfrm flipV="1">
                <a:off x="2109" y="1933"/>
                <a:ext cx="1043" cy="166"/>
                <a:chOff x="2064" y="2750"/>
                <a:chExt cx="2630" cy="423"/>
              </a:xfrm>
            </p:grpSpPr>
            <p:grpSp>
              <p:nvGrpSpPr>
                <p:cNvPr id="110670" name="Group 78"/>
                <p:cNvGrpSpPr>
                  <a:grpSpLocks/>
                </p:cNvGrpSpPr>
                <p:nvPr/>
              </p:nvGrpSpPr>
              <p:grpSpPr bwMode="auto">
                <a:xfrm>
                  <a:off x="2200" y="2750"/>
                  <a:ext cx="2302" cy="423"/>
                  <a:chOff x="3509" y="3249"/>
                  <a:chExt cx="2302" cy="423"/>
                </a:xfrm>
              </p:grpSpPr>
              <p:grpSp>
                <p:nvGrpSpPr>
                  <p:cNvPr id="110671" name="Group 79"/>
                  <p:cNvGrpSpPr>
                    <a:grpSpLocks/>
                  </p:cNvGrpSpPr>
                  <p:nvPr/>
                </p:nvGrpSpPr>
                <p:grpSpPr bwMode="auto">
                  <a:xfrm>
                    <a:off x="4059" y="3249"/>
                    <a:ext cx="657" cy="420"/>
                    <a:chOff x="4059" y="3249"/>
                    <a:chExt cx="657" cy="420"/>
                  </a:xfrm>
                </p:grpSpPr>
                <p:sp>
                  <p:nvSpPr>
                    <p:cNvPr id="110672" name="Freeform 80"/>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673" name="Freeform 81"/>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674" name="Group 82"/>
                  <p:cNvGrpSpPr>
                    <a:grpSpLocks/>
                  </p:cNvGrpSpPr>
                  <p:nvPr/>
                </p:nvGrpSpPr>
                <p:grpSpPr bwMode="auto">
                  <a:xfrm>
                    <a:off x="4606" y="3251"/>
                    <a:ext cx="657" cy="420"/>
                    <a:chOff x="4059" y="3249"/>
                    <a:chExt cx="657" cy="420"/>
                  </a:xfrm>
                </p:grpSpPr>
                <p:sp>
                  <p:nvSpPr>
                    <p:cNvPr id="110675" name="Freeform 8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676" name="Freeform 8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677" name="Group 85"/>
                  <p:cNvGrpSpPr>
                    <a:grpSpLocks/>
                  </p:cNvGrpSpPr>
                  <p:nvPr/>
                </p:nvGrpSpPr>
                <p:grpSpPr bwMode="auto">
                  <a:xfrm>
                    <a:off x="5154" y="3252"/>
                    <a:ext cx="657" cy="420"/>
                    <a:chOff x="4059" y="3249"/>
                    <a:chExt cx="657" cy="420"/>
                  </a:xfrm>
                </p:grpSpPr>
                <p:sp>
                  <p:nvSpPr>
                    <p:cNvPr id="110678" name="Freeform 86"/>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679" name="Freeform 87"/>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680" name="Group 88"/>
                  <p:cNvGrpSpPr>
                    <a:grpSpLocks/>
                  </p:cNvGrpSpPr>
                  <p:nvPr/>
                </p:nvGrpSpPr>
                <p:grpSpPr bwMode="auto">
                  <a:xfrm>
                    <a:off x="3509" y="3249"/>
                    <a:ext cx="657" cy="420"/>
                    <a:chOff x="4059" y="3249"/>
                    <a:chExt cx="657" cy="420"/>
                  </a:xfrm>
                </p:grpSpPr>
                <p:sp>
                  <p:nvSpPr>
                    <p:cNvPr id="110681" name="Freeform 89"/>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682" name="Freeform 90"/>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10683" name="Line 91"/>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10684" name="Line 92"/>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nvGrpSpPr>
              <p:cNvPr id="110685" name="Group 93"/>
              <p:cNvGrpSpPr>
                <a:grpSpLocks/>
              </p:cNvGrpSpPr>
              <p:nvPr/>
            </p:nvGrpSpPr>
            <p:grpSpPr bwMode="auto">
              <a:xfrm flipV="1">
                <a:off x="2089" y="1921"/>
                <a:ext cx="1043" cy="166"/>
                <a:chOff x="2064" y="2750"/>
                <a:chExt cx="2630" cy="423"/>
              </a:xfrm>
            </p:grpSpPr>
            <p:grpSp>
              <p:nvGrpSpPr>
                <p:cNvPr id="110686" name="Group 94"/>
                <p:cNvGrpSpPr>
                  <a:grpSpLocks/>
                </p:cNvGrpSpPr>
                <p:nvPr/>
              </p:nvGrpSpPr>
              <p:grpSpPr bwMode="auto">
                <a:xfrm>
                  <a:off x="2200" y="2750"/>
                  <a:ext cx="2302" cy="423"/>
                  <a:chOff x="3509" y="3249"/>
                  <a:chExt cx="2302" cy="423"/>
                </a:xfrm>
              </p:grpSpPr>
              <p:grpSp>
                <p:nvGrpSpPr>
                  <p:cNvPr id="110687" name="Group 95"/>
                  <p:cNvGrpSpPr>
                    <a:grpSpLocks/>
                  </p:cNvGrpSpPr>
                  <p:nvPr/>
                </p:nvGrpSpPr>
                <p:grpSpPr bwMode="auto">
                  <a:xfrm>
                    <a:off x="4059" y="3249"/>
                    <a:ext cx="657" cy="420"/>
                    <a:chOff x="4059" y="3249"/>
                    <a:chExt cx="657" cy="420"/>
                  </a:xfrm>
                </p:grpSpPr>
                <p:sp>
                  <p:nvSpPr>
                    <p:cNvPr id="110688" name="Freeform 96"/>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689" name="Freeform 97"/>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690" name="Group 98"/>
                  <p:cNvGrpSpPr>
                    <a:grpSpLocks/>
                  </p:cNvGrpSpPr>
                  <p:nvPr/>
                </p:nvGrpSpPr>
                <p:grpSpPr bwMode="auto">
                  <a:xfrm>
                    <a:off x="4606" y="3251"/>
                    <a:ext cx="657" cy="420"/>
                    <a:chOff x="4059" y="3249"/>
                    <a:chExt cx="657" cy="420"/>
                  </a:xfrm>
                </p:grpSpPr>
                <p:sp>
                  <p:nvSpPr>
                    <p:cNvPr id="110691" name="Freeform 99"/>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692" name="Freeform 100"/>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693" name="Group 101"/>
                  <p:cNvGrpSpPr>
                    <a:grpSpLocks/>
                  </p:cNvGrpSpPr>
                  <p:nvPr/>
                </p:nvGrpSpPr>
                <p:grpSpPr bwMode="auto">
                  <a:xfrm>
                    <a:off x="5154" y="3252"/>
                    <a:ext cx="657" cy="420"/>
                    <a:chOff x="4059" y="3249"/>
                    <a:chExt cx="657" cy="420"/>
                  </a:xfrm>
                </p:grpSpPr>
                <p:sp>
                  <p:nvSpPr>
                    <p:cNvPr id="110694" name="Freeform 102"/>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695" name="Freeform 103"/>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696" name="Group 104"/>
                  <p:cNvGrpSpPr>
                    <a:grpSpLocks/>
                  </p:cNvGrpSpPr>
                  <p:nvPr/>
                </p:nvGrpSpPr>
                <p:grpSpPr bwMode="auto">
                  <a:xfrm>
                    <a:off x="3509" y="3249"/>
                    <a:ext cx="657" cy="420"/>
                    <a:chOff x="4059" y="3249"/>
                    <a:chExt cx="657" cy="420"/>
                  </a:xfrm>
                </p:grpSpPr>
                <p:sp>
                  <p:nvSpPr>
                    <p:cNvPr id="110697" name="Freeform 105"/>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698" name="Freeform 106"/>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10699" name="Line 107"/>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10700" name="Line 108"/>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grpSp>
          <p:nvGrpSpPr>
            <p:cNvPr id="110701" name="Group 109"/>
            <p:cNvGrpSpPr>
              <a:grpSpLocks/>
            </p:cNvGrpSpPr>
            <p:nvPr/>
          </p:nvGrpSpPr>
          <p:grpSpPr bwMode="auto">
            <a:xfrm rot="19492515">
              <a:off x="2206" y="2594"/>
              <a:ext cx="394" cy="97"/>
              <a:chOff x="2089" y="1921"/>
              <a:chExt cx="1063" cy="178"/>
            </a:xfrm>
          </p:grpSpPr>
          <p:grpSp>
            <p:nvGrpSpPr>
              <p:cNvPr id="110702" name="Group 110"/>
              <p:cNvGrpSpPr>
                <a:grpSpLocks/>
              </p:cNvGrpSpPr>
              <p:nvPr/>
            </p:nvGrpSpPr>
            <p:grpSpPr bwMode="auto">
              <a:xfrm flipV="1">
                <a:off x="2109" y="1933"/>
                <a:ext cx="1043" cy="166"/>
                <a:chOff x="2064" y="2750"/>
                <a:chExt cx="2630" cy="423"/>
              </a:xfrm>
            </p:grpSpPr>
            <p:grpSp>
              <p:nvGrpSpPr>
                <p:cNvPr id="110703" name="Group 111"/>
                <p:cNvGrpSpPr>
                  <a:grpSpLocks/>
                </p:cNvGrpSpPr>
                <p:nvPr/>
              </p:nvGrpSpPr>
              <p:grpSpPr bwMode="auto">
                <a:xfrm>
                  <a:off x="2200" y="2750"/>
                  <a:ext cx="2302" cy="423"/>
                  <a:chOff x="3509" y="3249"/>
                  <a:chExt cx="2302" cy="423"/>
                </a:xfrm>
              </p:grpSpPr>
              <p:grpSp>
                <p:nvGrpSpPr>
                  <p:cNvPr id="110704" name="Group 112"/>
                  <p:cNvGrpSpPr>
                    <a:grpSpLocks/>
                  </p:cNvGrpSpPr>
                  <p:nvPr/>
                </p:nvGrpSpPr>
                <p:grpSpPr bwMode="auto">
                  <a:xfrm>
                    <a:off x="4059" y="3249"/>
                    <a:ext cx="657" cy="420"/>
                    <a:chOff x="4059" y="3249"/>
                    <a:chExt cx="657" cy="420"/>
                  </a:xfrm>
                </p:grpSpPr>
                <p:sp>
                  <p:nvSpPr>
                    <p:cNvPr id="110705" name="Freeform 11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706" name="Freeform 11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707" name="Group 115"/>
                  <p:cNvGrpSpPr>
                    <a:grpSpLocks/>
                  </p:cNvGrpSpPr>
                  <p:nvPr/>
                </p:nvGrpSpPr>
                <p:grpSpPr bwMode="auto">
                  <a:xfrm>
                    <a:off x="4606" y="3251"/>
                    <a:ext cx="657" cy="420"/>
                    <a:chOff x="4059" y="3249"/>
                    <a:chExt cx="657" cy="420"/>
                  </a:xfrm>
                </p:grpSpPr>
                <p:sp>
                  <p:nvSpPr>
                    <p:cNvPr id="110708" name="Freeform 116"/>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709" name="Freeform 117"/>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710" name="Group 118"/>
                  <p:cNvGrpSpPr>
                    <a:grpSpLocks/>
                  </p:cNvGrpSpPr>
                  <p:nvPr/>
                </p:nvGrpSpPr>
                <p:grpSpPr bwMode="auto">
                  <a:xfrm>
                    <a:off x="5154" y="3252"/>
                    <a:ext cx="657" cy="420"/>
                    <a:chOff x="4059" y="3249"/>
                    <a:chExt cx="657" cy="420"/>
                  </a:xfrm>
                </p:grpSpPr>
                <p:sp>
                  <p:nvSpPr>
                    <p:cNvPr id="110711" name="Freeform 119"/>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712" name="Freeform 120"/>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713" name="Group 121"/>
                  <p:cNvGrpSpPr>
                    <a:grpSpLocks/>
                  </p:cNvGrpSpPr>
                  <p:nvPr/>
                </p:nvGrpSpPr>
                <p:grpSpPr bwMode="auto">
                  <a:xfrm>
                    <a:off x="3509" y="3249"/>
                    <a:ext cx="657" cy="420"/>
                    <a:chOff x="4059" y="3249"/>
                    <a:chExt cx="657" cy="420"/>
                  </a:xfrm>
                </p:grpSpPr>
                <p:sp>
                  <p:nvSpPr>
                    <p:cNvPr id="110714" name="Freeform 122"/>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715" name="Freeform 123"/>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10716" name="Line 124"/>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10717" name="Line 125"/>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nvGrpSpPr>
              <p:cNvPr id="110718" name="Group 126"/>
              <p:cNvGrpSpPr>
                <a:grpSpLocks/>
              </p:cNvGrpSpPr>
              <p:nvPr/>
            </p:nvGrpSpPr>
            <p:grpSpPr bwMode="auto">
              <a:xfrm flipV="1">
                <a:off x="2089" y="1921"/>
                <a:ext cx="1043" cy="166"/>
                <a:chOff x="2064" y="2750"/>
                <a:chExt cx="2630" cy="423"/>
              </a:xfrm>
            </p:grpSpPr>
            <p:grpSp>
              <p:nvGrpSpPr>
                <p:cNvPr id="110719" name="Group 127"/>
                <p:cNvGrpSpPr>
                  <a:grpSpLocks/>
                </p:cNvGrpSpPr>
                <p:nvPr/>
              </p:nvGrpSpPr>
              <p:grpSpPr bwMode="auto">
                <a:xfrm>
                  <a:off x="2200" y="2750"/>
                  <a:ext cx="2302" cy="423"/>
                  <a:chOff x="3509" y="3249"/>
                  <a:chExt cx="2302" cy="423"/>
                </a:xfrm>
              </p:grpSpPr>
              <p:grpSp>
                <p:nvGrpSpPr>
                  <p:cNvPr id="110720" name="Group 128"/>
                  <p:cNvGrpSpPr>
                    <a:grpSpLocks/>
                  </p:cNvGrpSpPr>
                  <p:nvPr/>
                </p:nvGrpSpPr>
                <p:grpSpPr bwMode="auto">
                  <a:xfrm>
                    <a:off x="4059" y="3249"/>
                    <a:ext cx="657" cy="420"/>
                    <a:chOff x="4059" y="3249"/>
                    <a:chExt cx="657" cy="420"/>
                  </a:xfrm>
                </p:grpSpPr>
                <p:sp>
                  <p:nvSpPr>
                    <p:cNvPr id="110721" name="Freeform 129"/>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722" name="Freeform 130"/>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723" name="Group 131"/>
                  <p:cNvGrpSpPr>
                    <a:grpSpLocks/>
                  </p:cNvGrpSpPr>
                  <p:nvPr/>
                </p:nvGrpSpPr>
                <p:grpSpPr bwMode="auto">
                  <a:xfrm>
                    <a:off x="4606" y="3251"/>
                    <a:ext cx="657" cy="420"/>
                    <a:chOff x="4059" y="3249"/>
                    <a:chExt cx="657" cy="420"/>
                  </a:xfrm>
                </p:grpSpPr>
                <p:sp>
                  <p:nvSpPr>
                    <p:cNvPr id="110724" name="Freeform 132"/>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725" name="Freeform 133"/>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726" name="Group 134"/>
                  <p:cNvGrpSpPr>
                    <a:grpSpLocks/>
                  </p:cNvGrpSpPr>
                  <p:nvPr/>
                </p:nvGrpSpPr>
                <p:grpSpPr bwMode="auto">
                  <a:xfrm>
                    <a:off x="5154" y="3252"/>
                    <a:ext cx="657" cy="420"/>
                    <a:chOff x="4059" y="3249"/>
                    <a:chExt cx="657" cy="420"/>
                  </a:xfrm>
                </p:grpSpPr>
                <p:sp>
                  <p:nvSpPr>
                    <p:cNvPr id="110727" name="Freeform 135"/>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728" name="Freeform 136"/>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729" name="Group 137"/>
                  <p:cNvGrpSpPr>
                    <a:grpSpLocks/>
                  </p:cNvGrpSpPr>
                  <p:nvPr/>
                </p:nvGrpSpPr>
                <p:grpSpPr bwMode="auto">
                  <a:xfrm>
                    <a:off x="3509" y="3249"/>
                    <a:ext cx="657" cy="420"/>
                    <a:chOff x="4059" y="3249"/>
                    <a:chExt cx="657" cy="420"/>
                  </a:xfrm>
                </p:grpSpPr>
                <p:sp>
                  <p:nvSpPr>
                    <p:cNvPr id="110730" name="Freeform 138"/>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731" name="Freeform 139"/>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10732" name="Line 140"/>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10733" name="Line 141"/>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grpSp>
          <p:nvGrpSpPr>
            <p:cNvPr id="110734" name="Group 142"/>
            <p:cNvGrpSpPr>
              <a:grpSpLocks/>
            </p:cNvGrpSpPr>
            <p:nvPr/>
          </p:nvGrpSpPr>
          <p:grpSpPr bwMode="auto">
            <a:xfrm rot="37146010">
              <a:off x="2409" y="2666"/>
              <a:ext cx="384" cy="48"/>
              <a:chOff x="2089" y="1921"/>
              <a:chExt cx="1063" cy="178"/>
            </a:xfrm>
          </p:grpSpPr>
          <p:grpSp>
            <p:nvGrpSpPr>
              <p:cNvPr id="110735" name="Group 143"/>
              <p:cNvGrpSpPr>
                <a:grpSpLocks/>
              </p:cNvGrpSpPr>
              <p:nvPr/>
            </p:nvGrpSpPr>
            <p:grpSpPr bwMode="auto">
              <a:xfrm flipV="1">
                <a:off x="2109" y="1933"/>
                <a:ext cx="1043" cy="166"/>
                <a:chOff x="2064" y="2750"/>
                <a:chExt cx="2630" cy="423"/>
              </a:xfrm>
            </p:grpSpPr>
            <p:grpSp>
              <p:nvGrpSpPr>
                <p:cNvPr id="110736" name="Group 144"/>
                <p:cNvGrpSpPr>
                  <a:grpSpLocks/>
                </p:cNvGrpSpPr>
                <p:nvPr/>
              </p:nvGrpSpPr>
              <p:grpSpPr bwMode="auto">
                <a:xfrm>
                  <a:off x="2200" y="2750"/>
                  <a:ext cx="2302" cy="423"/>
                  <a:chOff x="3509" y="3249"/>
                  <a:chExt cx="2302" cy="423"/>
                </a:xfrm>
              </p:grpSpPr>
              <p:grpSp>
                <p:nvGrpSpPr>
                  <p:cNvPr id="110737" name="Group 145"/>
                  <p:cNvGrpSpPr>
                    <a:grpSpLocks/>
                  </p:cNvGrpSpPr>
                  <p:nvPr/>
                </p:nvGrpSpPr>
                <p:grpSpPr bwMode="auto">
                  <a:xfrm>
                    <a:off x="4059" y="3249"/>
                    <a:ext cx="657" cy="420"/>
                    <a:chOff x="4059" y="3249"/>
                    <a:chExt cx="657" cy="420"/>
                  </a:xfrm>
                </p:grpSpPr>
                <p:sp>
                  <p:nvSpPr>
                    <p:cNvPr id="110738" name="Freeform 146"/>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739" name="Freeform 147"/>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740" name="Group 148"/>
                  <p:cNvGrpSpPr>
                    <a:grpSpLocks/>
                  </p:cNvGrpSpPr>
                  <p:nvPr/>
                </p:nvGrpSpPr>
                <p:grpSpPr bwMode="auto">
                  <a:xfrm>
                    <a:off x="4606" y="3251"/>
                    <a:ext cx="657" cy="420"/>
                    <a:chOff x="4059" y="3249"/>
                    <a:chExt cx="657" cy="420"/>
                  </a:xfrm>
                </p:grpSpPr>
                <p:sp>
                  <p:nvSpPr>
                    <p:cNvPr id="110741" name="Freeform 149"/>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742" name="Freeform 150"/>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743" name="Group 151"/>
                  <p:cNvGrpSpPr>
                    <a:grpSpLocks/>
                  </p:cNvGrpSpPr>
                  <p:nvPr/>
                </p:nvGrpSpPr>
                <p:grpSpPr bwMode="auto">
                  <a:xfrm>
                    <a:off x="5154" y="3252"/>
                    <a:ext cx="657" cy="420"/>
                    <a:chOff x="4059" y="3249"/>
                    <a:chExt cx="657" cy="420"/>
                  </a:xfrm>
                </p:grpSpPr>
                <p:sp>
                  <p:nvSpPr>
                    <p:cNvPr id="110744" name="Freeform 152"/>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745" name="Freeform 153"/>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746" name="Group 154"/>
                  <p:cNvGrpSpPr>
                    <a:grpSpLocks/>
                  </p:cNvGrpSpPr>
                  <p:nvPr/>
                </p:nvGrpSpPr>
                <p:grpSpPr bwMode="auto">
                  <a:xfrm>
                    <a:off x="3509" y="3249"/>
                    <a:ext cx="657" cy="420"/>
                    <a:chOff x="4059" y="3249"/>
                    <a:chExt cx="657" cy="420"/>
                  </a:xfrm>
                </p:grpSpPr>
                <p:sp>
                  <p:nvSpPr>
                    <p:cNvPr id="110747" name="Freeform 155"/>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748" name="Freeform 156"/>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10749" name="Line 157"/>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10750" name="Line 158"/>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nvGrpSpPr>
              <p:cNvPr id="110751" name="Group 159"/>
              <p:cNvGrpSpPr>
                <a:grpSpLocks/>
              </p:cNvGrpSpPr>
              <p:nvPr/>
            </p:nvGrpSpPr>
            <p:grpSpPr bwMode="auto">
              <a:xfrm flipV="1">
                <a:off x="2089" y="1921"/>
                <a:ext cx="1043" cy="166"/>
                <a:chOff x="2064" y="2750"/>
                <a:chExt cx="2630" cy="423"/>
              </a:xfrm>
            </p:grpSpPr>
            <p:grpSp>
              <p:nvGrpSpPr>
                <p:cNvPr id="110752" name="Group 160"/>
                <p:cNvGrpSpPr>
                  <a:grpSpLocks/>
                </p:cNvGrpSpPr>
                <p:nvPr/>
              </p:nvGrpSpPr>
              <p:grpSpPr bwMode="auto">
                <a:xfrm>
                  <a:off x="2200" y="2750"/>
                  <a:ext cx="2302" cy="423"/>
                  <a:chOff x="3509" y="3249"/>
                  <a:chExt cx="2302" cy="423"/>
                </a:xfrm>
              </p:grpSpPr>
              <p:grpSp>
                <p:nvGrpSpPr>
                  <p:cNvPr id="110753" name="Group 161"/>
                  <p:cNvGrpSpPr>
                    <a:grpSpLocks/>
                  </p:cNvGrpSpPr>
                  <p:nvPr/>
                </p:nvGrpSpPr>
                <p:grpSpPr bwMode="auto">
                  <a:xfrm>
                    <a:off x="4059" y="3249"/>
                    <a:ext cx="657" cy="420"/>
                    <a:chOff x="4059" y="3249"/>
                    <a:chExt cx="657" cy="420"/>
                  </a:xfrm>
                </p:grpSpPr>
                <p:sp>
                  <p:nvSpPr>
                    <p:cNvPr id="110754" name="Freeform 162"/>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755" name="Freeform 163"/>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756" name="Group 164"/>
                  <p:cNvGrpSpPr>
                    <a:grpSpLocks/>
                  </p:cNvGrpSpPr>
                  <p:nvPr/>
                </p:nvGrpSpPr>
                <p:grpSpPr bwMode="auto">
                  <a:xfrm>
                    <a:off x="4606" y="3251"/>
                    <a:ext cx="657" cy="420"/>
                    <a:chOff x="4059" y="3249"/>
                    <a:chExt cx="657" cy="420"/>
                  </a:xfrm>
                </p:grpSpPr>
                <p:sp>
                  <p:nvSpPr>
                    <p:cNvPr id="110757" name="Freeform 165"/>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758" name="Freeform 166"/>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759" name="Group 167"/>
                  <p:cNvGrpSpPr>
                    <a:grpSpLocks/>
                  </p:cNvGrpSpPr>
                  <p:nvPr/>
                </p:nvGrpSpPr>
                <p:grpSpPr bwMode="auto">
                  <a:xfrm>
                    <a:off x="5154" y="3252"/>
                    <a:ext cx="657" cy="420"/>
                    <a:chOff x="4059" y="3249"/>
                    <a:chExt cx="657" cy="420"/>
                  </a:xfrm>
                </p:grpSpPr>
                <p:sp>
                  <p:nvSpPr>
                    <p:cNvPr id="110760" name="Freeform 168"/>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761" name="Freeform 169"/>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762" name="Group 170"/>
                  <p:cNvGrpSpPr>
                    <a:grpSpLocks/>
                  </p:cNvGrpSpPr>
                  <p:nvPr/>
                </p:nvGrpSpPr>
                <p:grpSpPr bwMode="auto">
                  <a:xfrm>
                    <a:off x="3509" y="3249"/>
                    <a:ext cx="657" cy="420"/>
                    <a:chOff x="4059" y="3249"/>
                    <a:chExt cx="657" cy="420"/>
                  </a:xfrm>
                </p:grpSpPr>
                <p:sp>
                  <p:nvSpPr>
                    <p:cNvPr id="110763" name="Freeform 171"/>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764" name="Freeform 172"/>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10765" name="Line 173"/>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10766" name="Line 174"/>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grpSp>
          <p:nvGrpSpPr>
            <p:cNvPr id="110767" name="Group 175"/>
            <p:cNvGrpSpPr>
              <a:grpSpLocks/>
            </p:cNvGrpSpPr>
            <p:nvPr/>
          </p:nvGrpSpPr>
          <p:grpSpPr bwMode="auto">
            <a:xfrm rot="39164539">
              <a:off x="2664" y="2573"/>
              <a:ext cx="288" cy="51"/>
              <a:chOff x="2089" y="1921"/>
              <a:chExt cx="1063" cy="178"/>
            </a:xfrm>
          </p:grpSpPr>
          <p:grpSp>
            <p:nvGrpSpPr>
              <p:cNvPr id="110768" name="Group 176"/>
              <p:cNvGrpSpPr>
                <a:grpSpLocks/>
              </p:cNvGrpSpPr>
              <p:nvPr/>
            </p:nvGrpSpPr>
            <p:grpSpPr bwMode="auto">
              <a:xfrm flipV="1">
                <a:off x="2109" y="1933"/>
                <a:ext cx="1043" cy="166"/>
                <a:chOff x="2064" y="2750"/>
                <a:chExt cx="2630" cy="423"/>
              </a:xfrm>
            </p:grpSpPr>
            <p:grpSp>
              <p:nvGrpSpPr>
                <p:cNvPr id="110769" name="Group 177"/>
                <p:cNvGrpSpPr>
                  <a:grpSpLocks/>
                </p:cNvGrpSpPr>
                <p:nvPr/>
              </p:nvGrpSpPr>
              <p:grpSpPr bwMode="auto">
                <a:xfrm>
                  <a:off x="2200" y="2750"/>
                  <a:ext cx="2302" cy="423"/>
                  <a:chOff x="3509" y="3249"/>
                  <a:chExt cx="2302" cy="423"/>
                </a:xfrm>
              </p:grpSpPr>
              <p:grpSp>
                <p:nvGrpSpPr>
                  <p:cNvPr id="110770" name="Group 178"/>
                  <p:cNvGrpSpPr>
                    <a:grpSpLocks/>
                  </p:cNvGrpSpPr>
                  <p:nvPr/>
                </p:nvGrpSpPr>
                <p:grpSpPr bwMode="auto">
                  <a:xfrm>
                    <a:off x="4059" y="3249"/>
                    <a:ext cx="657" cy="420"/>
                    <a:chOff x="4059" y="3249"/>
                    <a:chExt cx="657" cy="420"/>
                  </a:xfrm>
                </p:grpSpPr>
                <p:sp>
                  <p:nvSpPr>
                    <p:cNvPr id="110771" name="Freeform 179"/>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772" name="Freeform 180"/>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773" name="Group 181"/>
                  <p:cNvGrpSpPr>
                    <a:grpSpLocks/>
                  </p:cNvGrpSpPr>
                  <p:nvPr/>
                </p:nvGrpSpPr>
                <p:grpSpPr bwMode="auto">
                  <a:xfrm>
                    <a:off x="4606" y="3251"/>
                    <a:ext cx="657" cy="420"/>
                    <a:chOff x="4059" y="3249"/>
                    <a:chExt cx="657" cy="420"/>
                  </a:xfrm>
                </p:grpSpPr>
                <p:sp>
                  <p:nvSpPr>
                    <p:cNvPr id="110774" name="Freeform 182"/>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775" name="Freeform 183"/>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776" name="Group 184"/>
                  <p:cNvGrpSpPr>
                    <a:grpSpLocks/>
                  </p:cNvGrpSpPr>
                  <p:nvPr/>
                </p:nvGrpSpPr>
                <p:grpSpPr bwMode="auto">
                  <a:xfrm>
                    <a:off x="5154" y="3252"/>
                    <a:ext cx="657" cy="420"/>
                    <a:chOff x="4059" y="3249"/>
                    <a:chExt cx="657" cy="420"/>
                  </a:xfrm>
                </p:grpSpPr>
                <p:sp>
                  <p:nvSpPr>
                    <p:cNvPr id="110777" name="Freeform 185"/>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778" name="Freeform 186"/>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779" name="Group 187"/>
                  <p:cNvGrpSpPr>
                    <a:grpSpLocks/>
                  </p:cNvGrpSpPr>
                  <p:nvPr/>
                </p:nvGrpSpPr>
                <p:grpSpPr bwMode="auto">
                  <a:xfrm>
                    <a:off x="3509" y="3249"/>
                    <a:ext cx="657" cy="420"/>
                    <a:chOff x="4059" y="3249"/>
                    <a:chExt cx="657" cy="420"/>
                  </a:xfrm>
                </p:grpSpPr>
                <p:sp>
                  <p:nvSpPr>
                    <p:cNvPr id="110780" name="Freeform 188"/>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781" name="Freeform 189"/>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10782" name="Line 190"/>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10783" name="Line 191"/>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nvGrpSpPr>
              <p:cNvPr id="110784" name="Group 192"/>
              <p:cNvGrpSpPr>
                <a:grpSpLocks/>
              </p:cNvGrpSpPr>
              <p:nvPr/>
            </p:nvGrpSpPr>
            <p:grpSpPr bwMode="auto">
              <a:xfrm flipV="1">
                <a:off x="2089" y="1921"/>
                <a:ext cx="1043" cy="166"/>
                <a:chOff x="2064" y="2750"/>
                <a:chExt cx="2630" cy="423"/>
              </a:xfrm>
            </p:grpSpPr>
            <p:grpSp>
              <p:nvGrpSpPr>
                <p:cNvPr id="110785" name="Group 193"/>
                <p:cNvGrpSpPr>
                  <a:grpSpLocks/>
                </p:cNvGrpSpPr>
                <p:nvPr/>
              </p:nvGrpSpPr>
              <p:grpSpPr bwMode="auto">
                <a:xfrm>
                  <a:off x="2200" y="2750"/>
                  <a:ext cx="2302" cy="423"/>
                  <a:chOff x="3509" y="3249"/>
                  <a:chExt cx="2302" cy="423"/>
                </a:xfrm>
              </p:grpSpPr>
              <p:grpSp>
                <p:nvGrpSpPr>
                  <p:cNvPr id="110786" name="Group 194"/>
                  <p:cNvGrpSpPr>
                    <a:grpSpLocks/>
                  </p:cNvGrpSpPr>
                  <p:nvPr/>
                </p:nvGrpSpPr>
                <p:grpSpPr bwMode="auto">
                  <a:xfrm>
                    <a:off x="4059" y="3249"/>
                    <a:ext cx="657" cy="420"/>
                    <a:chOff x="4059" y="3249"/>
                    <a:chExt cx="657" cy="420"/>
                  </a:xfrm>
                </p:grpSpPr>
                <p:sp>
                  <p:nvSpPr>
                    <p:cNvPr id="110787" name="Freeform 195"/>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788" name="Freeform 196"/>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789" name="Group 197"/>
                  <p:cNvGrpSpPr>
                    <a:grpSpLocks/>
                  </p:cNvGrpSpPr>
                  <p:nvPr/>
                </p:nvGrpSpPr>
                <p:grpSpPr bwMode="auto">
                  <a:xfrm>
                    <a:off x="4606" y="3251"/>
                    <a:ext cx="657" cy="420"/>
                    <a:chOff x="4059" y="3249"/>
                    <a:chExt cx="657" cy="420"/>
                  </a:xfrm>
                </p:grpSpPr>
                <p:sp>
                  <p:nvSpPr>
                    <p:cNvPr id="110790" name="Freeform 198"/>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791" name="Freeform 199"/>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792" name="Group 200"/>
                  <p:cNvGrpSpPr>
                    <a:grpSpLocks/>
                  </p:cNvGrpSpPr>
                  <p:nvPr/>
                </p:nvGrpSpPr>
                <p:grpSpPr bwMode="auto">
                  <a:xfrm>
                    <a:off x="5154" y="3252"/>
                    <a:ext cx="657" cy="420"/>
                    <a:chOff x="4059" y="3249"/>
                    <a:chExt cx="657" cy="420"/>
                  </a:xfrm>
                </p:grpSpPr>
                <p:sp>
                  <p:nvSpPr>
                    <p:cNvPr id="110793" name="Freeform 201"/>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794" name="Freeform 202"/>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795" name="Group 203"/>
                  <p:cNvGrpSpPr>
                    <a:grpSpLocks/>
                  </p:cNvGrpSpPr>
                  <p:nvPr/>
                </p:nvGrpSpPr>
                <p:grpSpPr bwMode="auto">
                  <a:xfrm>
                    <a:off x="3509" y="3249"/>
                    <a:ext cx="657" cy="420"/>
                    <a:chOff x="4059" y="3249"/>
                    <a:chExt cx="657" cy="420"/>
                  </a:xfrm>
                </p:grpSpPr>
                <p:sp>
                  <p:nvSpPr>
                    <p:cNvPr id="110796" name="Freeform 20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797" name="Freeform 20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10798" name="Line 206"/>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10799" name="Line 207"/>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grpSp>
          <p:nvGrpSpPr>
            <p:cNvPr id="110800" name="Group 208"/>
            <p:cNvGrpSpPr>
              <a:grpSpLocks/>
            </p:cNvGrpSpPr>
            <p:nvPr/>
          </p:nvGrpSpPr>
          <p:grpSpPr bwMode="auto">
            <a:xfrm rot="38369172">
              <a:off x="2814" y="2659"/>
              <a:ext cx="393" cy="49"/>
              <a:chOff x="2089" y="1921"/>
              <a:chExt cx="1063" cy="178"/>
            </a:xfrm>
          </p:grpSpPr>
          <p:grpSp>
            <p:nvGrpSpPr>
              <p:cNvPr id="110801" name="Group 209"/>
              <p:cNvGrpSpPr>
                <a:grpSpLocks/>
              </p:cNvGrpSpPr>
              <p:nvPr/>
            </p:nvGrpSpPr>
            <p:grpSpPr bwMode="auto">
              <a:xfrm flipV="1">
                <a:off x="2109" y="1933"/>
                <a:ext cx="1043" cy="166"/>
                <a:chOff x="2064" y="2750"/>
                <a:chExt cx="2630" cy="423"/>
              </a:xfrm>
            </p:grpSpPr>
            <p:grpSp>
              <p:nvGrpSpPr>
                <p:cNvPr id="110802" name="Group 210"/>
                <p:cNvGrpSpPr>
                  <a:grpSpLocks/>
                </p:cNvGrpSpPr>
                <p:nvPr/>
              </p:nvGrpSpPr>
              <p:grpSpPr bwMode="auto">
                <a:xfrm>
                  <a:off x="2200" y="2750"/>
                  <a:ext cx="2302" cy="423"/>
                  <a:chOff x="3509" y="3249"/>
                  <a:chExt cx="2302" cy="423"/>
                </a:xfrm>
              </p:grpSpPr>
              <p:grpSp>
                <p:nvGrpSpPr>
                  <p:cNvPr id="110803" name="Group 211"/>
                  <p:cNvGrpSpPr>
                    <a:grpSpLocks/>
                  </p:cNvGrpSpPr>
                  <p:nvPr/>
                </p:nvGrpSpPr>
                <p:grpSpPr bwMode="auto">
                  <a:xfrm>
                    <a:off x="4059" y="3249"/>
                    <a:ext cx="657" cy="420"/>
                    <a:chOff x="4059" y="3249"/>
                    <a:chExt cx="657" cy="420"/>
                  </a:xfrm>
                </p:grpSpPr>
                <p:sp>
                  <p:nvSpPr>
                    <p:cNvPr id="110804" name="Freeform 212"/>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805" name="Freeform 213"/>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806" name="Group 214"/>
                  <p:cNvGrpSpPr>
                    <a:grpSpLocks/>
                  </p:cNvGrpSpPr>
                  <p:nvPr/>
                </p:nvGrpSpPr>
                <p:grpSpPr bwMode="auto">
                  <a:xfrm>
                    <a:off x="4606" y="3251"/>
                    <a:ext cx="657" cy="420"/>
                    <a:chOff x="4059" y="3249"/>
                    <a:chExt cx="657" cy="420"/>
                  </a:xfrm>
                </p:grpSpPr>
                <p:sp>
                  <p:nvSpPr>
                    <p:cNvPr id="110807" name="Freeform 215"/>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808" name="Freeform 216"/>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809" name="Group 217"/>
                  <p:cNvGrpSpPr>
                    <a:grpSpLocks/>
                  </p:cNvGrpSpPr>
                  <p:nvPr/>
                </p:nvGrpSpPr>
                <p:grpSpPr bwMode="auto">
                  <a:xfrm>
                    <a:off x="5154" y="3252"/>
                    <a:ext cx="657" cy="420"/>
                    <a:chOff x="4059" y="3249"/>
                    <a:chExt cx="657" cy="420"/>
                  </a:xfrm>
                </p:grpSpPr>
                <p:sp>
                  <p:nvSpPr>
                    <p:cNvPr id="110810" name="Freeform 218"/>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811" name="Freeform 219"/>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812" name="Group 220"/>
                  <p:cNvGrpSpPr>
                    <a:grpSpLocks/>
                  </p:cNvGrpSpPr>
                  <p:nvPr/>
                </p:nvGrpSpPr>
                <p:grpSpPr bwMode="auto">
                  <a:xfrm>
                    <a:off x="3509" y="3249"/>
                    <a:ext cx="657" cy="420"/>
                    <a:chOff x="4059" y="3249"/>
                    <a:chExt cx="657" cy="420"/>
                  </a:xfrm>
                </p:grpSpPr>
                <p:sp>
                  <p:nvSpPr>
                    <p:cNvPr id="110813" name="Freeform 221"/>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814" name="Freeform 222"/>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10815" name="Line 223"/>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10816" name="Line 224"/>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nvGrpSpPr>
              <p:cNvPr id="110817" name="Group 225"/>
              <p:cNvGrpSpPr>
                <a:grpSpLocks/>
              </p:cNvGrpSpPr>
              <p:nvPr/>
            </p:nvGrpSpPr>
            <p:grpSpPr bwMode="auto">
              <a:xfrm flipV="1">
                <a:off x="2089" y="1921"/>
                <a:ext cx="1043" cy="166"/>
                <a:chOff x="2064" y="2750"/>
                <a:chExt cx="2630" cy="423"/>
              </a:xfrm>
            </p:grpSpPr>
            <p:grpSp>
              <p:nvGrpSpPr>
                <p:cNvPr id="110818" name="Group 226"/>
                <p:cNvGrpSpPr>
                  <a:grpSpLocks/>
                </p:cNvGrpSpPr>
                <p:nvPr/>
              </p:nvGrpSpPr>
              <p:grpSpPr bwMode="auto">
                <a:xfrm>
                  <a:off x="2200" y="2750"/>
                  <a:ext cx="2302" cy="423"/>
                  <a:chOff x="3509" y="3249"/>
                  <a:chExt cx="2302" cy="423"/>
                </a:xfrm>
              </p:grpSpPr>
              <p:grpSp>
                <p:nvGrpSpPr>
                  <p:cNvPr id="110819" name="Group 227"/>
                  <p:cNvGrpSpPr>
                    <a:grpSpLocks/>
                  </p:cNvGrpSpPr>
                  <p:nvPr/>
                </p:nvGrpSpPr>
                <p:grpSpPr bwMode="auto">
                  <a:xfrm>
                    <a:off x="4059" y="3249"/>
                    <a:ext cx="657" cy="420"/>
                    <a:chOff x="4059" y="3249"/>
                    <a:chExt cx="657" cy="420"/>
                  </a:xfrm>
                </p:grpSpPr>
                <p:sp>
                  <p:nvSpPr>
                    <p:cNvPr id="110820" name="Freeform 228"/>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821" name="Freeform 229"/>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822" name="Group 230"/>
                  <p:cNvGrpSpPr>
                    <a:grpSpLocks/>
                  </p:cNvGrpSpPr>
                  <p:nvPr/>
                </p:nvGrpSpPr>
                <p:grpSpPr bwMode="auto">
                  <a:xfrm>
                    <a:off x="4606" y="3251"/>
                    <a:ext cx="657" cy="420"/>
                    <a:chOff x="4059" y="3249"/>
                    <a:chExt cx="657" cy="420"/>
                  </a:xfrm>
                </p:grpSpPr>
                <p:sp>
                  <p:nvSpPr>
                    <p:cNvPr id="110823" name="Freeform 231"/>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824" name="Freeform 232"/>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825" name="Group 233"/>
                  <p:cNvGrpSpPr>
                    <a:grpSpLocks/>
                  </p:cNvGrpSpPr>
                  <p:nvPr/>
                </p:nvGrpSpPr>
                <p:grpSpPr bwMode="auto">
                  <a:xfrm>
                    <a:off x="5154" y="3252"/>
                    <a:ext cx="657" cy="420"/>
                    <a:chOff x="4059" y="3249"/>
                    <a:chExt cx="657" cy="420"/>
                  </a:xfrm>
                </p:grpSpPr>
                <p:sp>
                  <p:nvSpPr>
                    <p:cNvPr id="110826" name="Freeform 23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827" name="Freeform 23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828" name="Group 236"/>
                  <p:cNvGrpSpPr>
                    <a:grpSpLocks/>
                  </p:cNvGrpSpPr>
                  <p:nvPr/>
                </p:nvGrpSpPr>
                <p:grpSpPr bwMode="auto">
                  <a:xfrm>
                    <a:off x="3509" y="3249"/>
                    <a:ext cx="657" cy="420"/>
                    <a:chOff x="4059" y="3249"/>
                    <a:chExt cx="657" cy="420"/>
                  </a:xfrm>
                </p:grpSpPr>
                <p:sp>
                  <p:nvSpPr>
                    <p:cNvPr id="110829" name="Freeform 237"/>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830" name="Freeform 238"/>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10831" name="Line 239"/>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10832" name="Line 240"/>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grpSp>
          <p:nvGrpSpPr>
            <p:cNvPr id="110833" name="Group 241"/>
            <p:cNvGrpSpPr>
              <a:grpSpLocks/>
            </p:cNvGrpSpPr>
            <p:nvPr/>
          </p:nvGrpSpPr>
          <p:grpSpPr bwMode="auto">
            <a:xfrm rot="58210166">
              <a:off x="2990" y="2696"/>
              <a:ext cx="336" cy="48"/>
              <a:chOff x="2089" y="1921"/>
              <a:chExt cx="1063" cy="178"/>
            </a:xfrm>
          </p:grpSpPr>
          <p:grpSp>
            <p:nvGrpSpPr>
              <p:cNvPr id="110834" name="Group 242"/>
              <p:cNvGrpSpPr>
                <a:grpSpLocks/>
              </p:cNvGrpSpPr>
              <p:nvPr/>
            </p:nvGrpSpPr>
            <p:grpSpPr bwMode="auto">
              <a:xfrm flipV="1">
                <a:off x="2109" y="1933"/>
                <a:ext cx="1043" cy="166"/>
                <a:chOff x="2064" y="2750"/>
                <a:chExt cx="2630" cy="423"/>
              </a:xfrm>
            </p:grpSpPr>
            <p:grpSp>
              <p:nvGrpSpPr>
                <p:cNvPr id="110835" name="Group 243"/>
                <p:cNvGrpSpPr>
                  <a:grpSpLocks/>
                </p:cNvGrpSpPr>
                <p:nvPr/>
              </p:nvGrpSpPr>
              <p:grpSpPr bwMode="auto">
                <a:xfrm>
                  <a:off x="2200" y="2750"/>
                  <a:ext cx="2302" cy="423"/>
                  <a:chOff x="3509" y="3249"/>
                  <a:chExt cx="2302" cy="423"/>
                </a:xfrm>
              </p:grpSpPr>
              <p:grpSp>
                <p:nvGrpSpPr>
                  <p:cNvPr id="110836" name="Group 244"/>
                  <p:cNvGrpSpPr>
                    <a:grpSpLocks/>
                  </p:cNvGrpSpPr>
                  <p:nvPr/>
                </p:nvGrpSpPr>
                <p:grpSpPr bwMode="auto">
                  <a:xfrm>
                    <a:off x="4059" y="3249"/>
                    <a:ext cx="657" cy="420"/>
                    <a:chOff x="4059" y="3249"/>
                    <a:chExt cx="657" cy="420"/>
                  </a:xfrm>
                </p:grpSpPr>
                <p:sp>
                  <p:nvSpPr>
                    <p:cNvPr id="110837" name="Freeform 245"/>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838" name="Freeform 246"/>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839" name="Group 247"/>
                  <p:cNvGrpSpPr>
                    <a:grpSpLocks/>
                  </p:cNvGrpSpPr>
                  <p:nvPr/>
                </p:nvGrpSpPr>
                <p:grpSpPr bwMode="auto">
                  <a:xfrm>
                    <a:off x="4606" y="3251"/>
                    <a:ext cx="657" cy="420"/>
                    <a:chOff x="4059" y="3249"/>
                    <a:chExt cx="657" cy="420"/>
                  </a:xfrm>
                </p:grpSpPr>
                <p:sp>
                  <p:nvSpPr>
                    <p:cNvPr id="110840" name="Freeform 248"/>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841" name="Freeform 249"/>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842" name="Group 250"/>
                  <p:cNvGrpSpPr>
                    <a:grpSpLocks/>
                  </p:cNvGrpSpPr>
                  <p:nvPr/>
                </p:nvGrpSpPr>
                <p:grpSpPr bwMode="auto">
                  <a:xfrm>
                    <a:off x="5154" y="3252"/>
                    <a:ext cx="657" cy="420"/>
                    <a:chOff x="4059" y="3249"/>
                    <a:chExt cx="657" cy="420"/>
                  </a:xfrm>
                </p:grpSpPr>
                <p:sp>
                  <p:nvSpPr>
                    <p:cNvPr id="110843" name="Freeform 251"/>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844" name="Freeform 252"/>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845" name="Group 253"/>
                  <p:cNvGrpSpPr>
                    <a:grpSpLocks/>
                  </p:cNvGrpSpPr>
                  <p:nvPr/>
                </p:nvGrpSpPr>
                <p:grpSpPr bwMode="auto">
                  <a:xfrm>
                    <a:off x="3509" y="3249"/>
                    <a:ext cx="657" cy="420"/>
                    <a:chOff x="4059" y="3249"/>
                    <a:chExt cx="657" cy="420"/>
                  </a:xfrm>
                </p:grpSpPr>
                <p:sp>
                  <p:nvSpPr>
                    <p:cNvPr id="110846" name="Freeform 25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847" name="Freeform 25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10848" name="Line 256"/>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10849" name="Line 257"/>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nvGrpSpPr>
              <p:cNvPr id="110850" name="Group 258"/>
              <p:cNvGrpSpPr>
                <a:grpSpLocks/>
              </p:cNvGrpSpPr>
              <p:nvPr/>
            </p:nvGrpSpPr>
            <p:grpSpPr bwMode="auto">
              <a:xfrm flipV="1">
                <a:off x="2089" y="1921"/>
                <a:ext cx="1043" cy="166"/>
                <a:chOff x="2064" y="2750"/>
                <a:chExt cx="2630" cy="423"/>
              </a:xfrm>
            </p:grpSpPr>
            <p:grpSp>
              <p:nvGrpSpPr>
                <p:cNvPr id="110851" name="Group 259"/>
                <p:cNvGrpSpPr>
                  <a:grpSpLocks/>
                </p:cNvGrpSpPr>
                <p:nvPr/>
              </p:nvGrpSpPr>
              <p:grpSpPr bwMode="auto">
                <a:xfrm>
                  <a:off x="2200" y="2750"/>
                  <a:ext cx="2302" cy="423"/>
                  <a:chOff x="3509" y="3249"/>
                  <a:chExt cx="2302" cy="423"/>
                </a:xfrm>
              </p:grpSpPr>
              <p:grpSp>
                <p:nvGrpSpPr>
                  <p:cNvPr id="110852" name="Group 260"/>
                  <p:cNvGrpSpPr>
                    <a:grpSpLocks/>
                  </p:cNvGrpSpPr>
                  <p:nvPr/>
                </p:nvGrpSpPr>
                <p:grpSpPr bwMode="auto">
                  <a:xfrm>
                    <a:off x="4059" y="3249"/>
                    <a:ext cx="657" cy="420"/>
                    <a:chOff x="4059" y="3249"/>
                    <a:chExt cx="657" cy="420"/>
                  </a:xfrm>
                </p:grpSpPr>
                <p:sp>
                  <p:nvSpPr>
                    <p:cNvPr id="110853" name="Freeform 261"/>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854" name="Freeform 262"/>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855" name="Group 263"/>
                  <p:cNvGrpSpPr>
                    <a:grpSpLocks/>
                  </p:cNvGrpSpPr>
                  <p:nvPr/>
                </p:nvGrpSpPr>
                <p:grpSpPr bwMode="auto">
                  <a:xfrm>
                    <a:off x="4606" y="3251"/>
                    <a:ext cx="657" cy="420"/>
                    <a:chOff x="4059" y="3249"/>
                    <a:chExt cx="657" cy="420"/>
                  </a:xfrm>
                </p:grpSpPr>
                <p:sp>
                  <p:nvSpPr>
                    <p:cNvPr id="110856" name="Freeform 26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857" name="Freeform 26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858" name="Group 266"/>
                  <p:cNvGrpSpPr>
                    <a:grpSpLocks/>
                  </p:cNvGrpSpPr>
                  <p:nvPr/>
                </p:nvGrpSpPr>
                <p:grpSpPr bwMode="auto">
                  <a:xfrm>
                    <a:off x="5154" y="3252"/>
                    <a:ext cx="657" cy="420"/>
                    <a:chOff x="4059" y="3249"/>
                    <a:chExt cx="657" cy="420"/>
                  </a:xfrm>
                </p:grpSpPr>
                <p:sp>
                  <p:nvSpPr>
                    <p:cNvPr id="110859" name="Freeform 267"/>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860" name="Freeform 268"/>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861" name="Group 269"/>
                  <p:cNvGrpSpPr>
                    <a:grpSpLocks/>
                  </p:cNvGrpSpPr>
                  <p:nvPr/>
                </p:nvGrpSpPr>
                <p:grpSpPr bwMode="auto">
                  <a:xfrm>
                    <a:off x="3509" y="3249"/>
                    <a:ext cx="657" cy="420"/>
                    <a:chOff x="4059" y="3249"/>
                    <a:chExt cx="657" cy="420"/>
                  </a:xfrm>
                </p:grpSpPr>
                <p:sp>
                  <p:nvSpPr>
                    <p:cNvPr id="110862" name="Freeform 270"/>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863" name="Freeform 271"/>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10864" name="Line 272"/>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10865" name="Line 273"/>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grpSp>
          <p:nvGrpSpPr>
            <p:cNvPr id="110866" name="Group 274"/>
            <p:cNvGrpSpPr>
              <a:grpSpLocks/>
            </p:cNvGrpSpPr>
            <p:nvPr/>
          </p:nvGrpSpPr>
          <p:grpSpPr bwMode="auto">
            <a:xfrm rot="55155981">
              <a:off x="3125" y="2640"/>
              <a:ext cx="336" cy="59"/>
              <a:chOff x="2089" y="1921"/>
              <a:chExt cx="1063" cy="178"/>
            </a:xfrm>
          </p:grpSpPr>
          <p:grpSp>
            <p:nvGrpSpPr>
              <p:cNvPr id="110867" name="Group 275"/>
              <p:cNvGrpSpPr>
                <a:grpSpLocks/>
              </p:cNvGrpSpPr>
              <p:nvPr/>
            </p:nvGrpSpPr>
            <p:grpSpPr bwMode="auto">
              <a:xfrm flipV="1">
                <a:off x="2109" y="1933"/>
                <a:ext cx="1043" cy="166"/>
                <a:chOff x="2064" y="2750"/>
                <a:chExt cx="2630" cy="423"/>
              </a:xfrm>
            </p:grpSpPr>
            <p:grpSp>
              <p:nvGrpSpPr>
                <p:cNvPr id="110868" name="Group 276"/>
                <p:cNvGrpSpPr>
                  <a:grpSpLocks/>
                </p:cNvGrpSpPr>
                <p:nvPr/>
              </p:nvGrpSpPr>
              <p:grpSpPr bwMode="auto">
                <a:xfrm>
                  <a:off x="2200" y="2750"/>
                  <a:ext cx="2302" cy="423"/>
                  <a:chOff x="3509" y="3249"/>
                  <a:chExt cx="2302" cy="423"/>
                </a:xfrm>
              </p:grpSpPr>
              <p:grpSp>
                <p:nvGrpSpPr>
                  <p:cNvPr id="110869" name="Group 277"/>
                  <p:cNvGrpSpPr>
                    <a:grpSpLocks/>
                  </p:cNvGrpSpPr>
                  <p:nvPr/>
                </p:nvGrpSpPr>
                <p:grpSpPr bwMode="auto">
                  <a:xfrm>
                    <a:off x="4059" y="3249"/>
                    <a:ext cx="657" cy="420"/>
                    <a:chOff x="4059" y="3249"/>
                    <a:chExt cx="657" cy="420"/>
                  </a:xfrm>
                </p:grpSpPr>
                <p:sp>
                  <p:nvSpPr>
                    <p:cNvPr id="110870" name="Freeform 278"/>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871" name="Freeform 279"/>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872" name="Group 280"/>
                  <p:cNvGrpSpPr>
                    <a:grpSpLocks/>
                  </p:cNvGrpSpPr>
                  <p:nvPr/>
                </p:nvGrpSpPr>
                <p:grpSpPr bwMode="auto">
                  <a:xfrm>
                    <a:off x="4606" y="3251"/>
                    <a:ext cx="657" cy="420"/>
                    <a:chOff x="4059" y="3249"/>
                    <a:chExt cx="657" cy="420"/>
                  </a:xfrm>
                </p:grpSpPr>
                <p:sp>
                  <p:nvSpPr>
                    <p:cNvPr id="110873" name="Freeform 281"/>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874" name="Freeform 282"/>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875" name="Group 283"/>
                  <p:cNvGrpSpPr>
                    <a:grpSpLocks/>
                  </p:cNvGrpSpPr>
                  <p:nvPr/>
                </p:nvGrpSpPr>
                <p:grpSpPr bwMode="auto">
                  <a:xfrm>
                    <a:off x="5154" y="3252"/>
                    <a:ext cx="657" cy="420"/>
                    <a:chOff x="4059" y="3249"/>
                    <a:chExt cx="657" cy="420"/>
                  </a:xfrm>
                </p:grpSpPr>
                <p:sp>
                  <p:nvSpPr>
                    <p:cNvPr id="110876" name="Freeform 28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877" name="Freeform 28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878" name="Group 286"/>
                  <p:cNvGrpSpPr>
                    <a:grpSpLocks/>
                  </p:cNvGrpSpPr>
                  <p:nvPr/>
                </p:nvGrpSpPr>
                <p:grpSpPr bwMode="auto">
                  <a:xfrm>
                    <a:off x="3509" y="3249"/>
                    <a:ext cx="657" cy="420"/>
                    <a:chOff x="4059" y="3249"/>
                    <a:chExt cx="657" cy="420"/>
                  </a:xfrm>
                </p:grpSpPr>
                <p:sp>
                  <p:nvSpPr>
                    <p:cNvPr id="110879" name="Freeform 287"/>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880" name="Freeform 288"/>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10881" name="Line 289"/>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10882" name="Line 290"/>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nvGrpSpPr>
              <p:cNvPr id="110883" name="Group 291"/>
              <p:cNvGrpSpPr>
                <a:grpSpLocks/>
              </p:cNvGrpSpPr>
              <p:nvPr/>
            </p:nvGrpSpPr>
            <p:grpSpPr bwMode="auto">
              <a:xfrm flipV="1">
                <a:off x="2089" y="1921"/>
                <a:ext cx="1043" cy="166"/>
                <a:chOff x="2064" y="2750"/>
                <a:chExt cx="2630" cy="423"/>
              </a:xfrm>
            </p:grpSpPr>
            <p:grpSp>
              <p:nvGrpSpPr>
                <p:cNvPr id="110884" name="Group 292"/>
                <p:cNvGrpSpPr>
                  <a:grpSpLocks/>
                </p:cNvGrpSpPr>
                <p:nvPr/>
              </p:nvGrpSpPr>
              <p:grpSpPr bwMode="auto">
                <a:xfrm>
                  <a:off x="2200" y="2750"/>
                  <a:ext cx="2302" cy="423"/>
                  <a:chOff x="3509" y="3249"/>
                  <a:chExt cx="2302" cy="423"/>
                </a:xfrm>
              </p:grpSpPr>
              <p:grpSp>
                <p:nvGrpSpPr>
                  <p:cNvPr id="110885" name="Group 293"/>
                  <p:cNvGrpSpPr>
                    <a:grpSpLocks/>
                  </p:cNvGrpSpPr>
                  <p:nvPr/>
                </p:nvGrpSpPr>
                <p:grpSpPr bwMode="auto">
                  <a:xfrm>
                    <a:off x="4059" y="3249"/>
                    <a:ext cx="657" cy="420"/>
                    <a:chOff x="4059" y="3249"/>
                    <a:chExt cx="657" cy="420"/>
                  </a:xfrm>
                </p:grpSpPr>
                <p:sp>
                  <p:nvSpPr>
                    <p:cNvPr id="110886" name="Freeform 29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887" name="Freeform 29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888" name="Group 296"/>
                  <p:cNvGrpSpPr>
                    <a:grpSpLocks/>
                  </p:cNvGrpSpPr>
                  <p:nvPr/>
                </p:nvGrpSpPr>
                <p:grpSpPr bwMode="auto">
                  <a:xfrm>
                    <a:off x="4606" y="3251"/>
                    <a:ext cx="657" cy="420"/>
                    <a:chOff x="4059" y="3249"/>
                    <a:chExt cx="657" cy="420"/>
                  </a:xfrm>
                </p:grpSpPr>
                <p:sp>
                  <p:nvSpPr>
                    <p:cNvPr id="110889" name="Freeform 297"/>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890" name="Freeform 298"/>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891" name="Group 299"/>
                  <p:cNvGrpSpPr>
                    <a:grpSpLocks/>
                  </p:cNvGrpSpPr>
                  <p:nvPr/>
                </p:nvGrpSpPr>
                <p:grpSpPr bwMode="auto">
                  <a:xfrm>
                    <a:off x="5154" y="3252"/>
                    <a:ext cx="657" cy="420"/>
                    <a:chOff x="4059" y="3249"/>
                    <a:chExt cx="657" cy="420"/>
                  </a:xfrm>
                </p:grpSpPr>
                <p:sp>
                  <p:nvSpPr>
                    <p:cNvPr id="110892" name="Freeform 300"/>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893" name="Freeform 301"/>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894" name="Group 302"/>
                  <p:cNvGrpSpPr>
                    <a:grpSpLocks/>
                  </p:cNvGrpSpPr>
                  <p:nvPr/>
                </p:nvGrpSpPr>
                <p:grpSpPr bwMode="auto">
                  <a:xfrm>
                    <a:off x="3509" y="3249"/>
                    <a:ext cx="657" cy="420"/>
                    <a:chOff x="4059" y="3249"/>
                    <a:chExt cx="657" cy="420"/>
                  </a:xfrm>
                </p:grpSpPr>
                <p:sp>
                  <p:nvSpPr>
                    <p:cNvPr id="110895" name="Freeform 30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896" name="Freeform 30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10897" name="Line 305"/>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10898" name="Line 306"/>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grpSp>
      <p:grpSp>
        <p:nvGrpSpPr>
          <p:cNvPr id="110899" name="Group 307"/>
          <p:cNvGrpSpPr>
            <a:grpSpLocks/>
          </p:cNvGrpSpPr>
          <p:nvPr/>
        </p:nvGrpSpPr>
        <p:grpSpPr bwMode="auto">
          <a:xfrm>
            <a:off x="3886200" y="2057400"/>
            <a:ext cx="457200" cy="1538288"/>
            <a:chOff x="2448" y="1056"/>
            <a:chExt cx="288" cy="969"/>
          </a:xfrm>
        </p:grpSpPr>
        <p:grpSp>
          <p:nvGrpSpPr>
            <p:cNvPr id="110900" name="Group 308"/>
            <p:cNvGrpSpPr>
              <a:grpSpLocks/>
            </p:cNvGrpSpPr>
            <p:nvPr/>
          </p:nvGrpSpPr>
          <p:grpSpPr bwMode="auto">
            <a:xfrm rot="15358269">
              <a:off x="2401" y="1727"/>
              <a:ext cx="537" cy="59"/>
              <a:chOff x="2089" y="1921"/>
              <a:chExt cx="1063" cy="178"/>
            </a:xfrm>
          </p:grpSpPr>
          <p:grpSp>
            <p:nvGrpSpPr>
              <p:cNvPr id="110901" name="Group 309"/>
              <p:cNvGrpSpPr>
                <a:grpSpLocks/>
              </p:cNvGrpSpPr>
              <p:nvPr/>
            </p:nvGrpSpPr>
            <p:grpSpPr bwMode="auto">
              <a:xfrm flipV="1">
                <a:off x="2109" y="1933"/>
                <a:ext cx="1043" cy="166"/>
                <a:chOff x="2064" y="2750"/>
                <a:chExt cx="2630" cy="423"/>
              </a:xfrm>
            </p:grpSpPr>
            <p:grpSp>
              <p:nvGrpSpPr>
                <p:cNvPr id="110902" name="Group 310"/>
                <p:cNvGrpSpPr>
                  <a:grpSpLocks/>
                </p:cNvGrpSpPr>
                <p:nvPr/>
              </p:nvGrpSpPr>
              <p:grpSpPr bwMode="auto">
                <a:xfrm>
                  <a:off x="2200" y="2750"/>
                  <a:ext cx="2302" cy="423"/>
                  <a:chOff x="3509" y="3249"/>
                  <a:chExt cx="2302" cy="423"/>
                </a:xfrm>
              </p:grpSpPr>
              <p:grpSp>
                <p:nvGrpSpPr>
                  <p:cNvPr id="110903" name="Group 311"/>
                  <p:cNvGrpSpPr>
                    <a:grpSpLocks/>
                  </p:cNvGrpSpPr>
                  <p:nvPr/>
                </p:nvGrpSpPr>
                <p:grpSpPr bwMode="auto">
                  <a:xfrm>
                    <a:off x="4059" y="3249"/>
                    <a:ext cx="657" cy="420"/>
                    <a:chOff x="4059" y="3249"/>
                    <a:chExt cx="657" cy="420"/>
                  </a:xfrm>
                </p:grpSpPr>
                <p:sp>
                  <p:nvSpPr>
                    <p:cNvPr id="110904" name="Freeform 312"/>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905" name="Freeform 313"/>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906" name="Group 314"/>
                  <p:cNvGrpSpPr>
                    <a:grpSpLocks/>
                  </p:cNvGrpSpPr>
                  <p:nvPr/>
                </p:nvGrpSpPr>
                <p:grpSpPr bwMode="auto">
                  <a:xfrm>
                    <a:off x="4606" y="3251"/>
                    <a:ext cx="657" cy="420"/>
                    <a:chOff x="4059" y="3249"/>
                    <a:chExt cx="657" cy="420"/>
                  </a:xfrm>
                </p:grpSpPr>
                <p:sp>
                  <p:nvSpPr>
                    <p:cNvPr id="110907" name="Freeform 315"/>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908" name="Freeform 316"/>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909" name="Group 317"/>
                  <p:cNvGrpSpPr>
                    <a:grpSpLocks/>
                  </p:cNvGrpSpPr>
                  <p:nvPr/>
                </p:nvGrpSpPr>
                <p:grpSpPr bwMode="auto">
                  <a:xfrm>
                    <a:off x="5154" y="3252"/>
                    <a:ext cx="657" cy="420"/>
                    <a:chOff x="4059" y="3249"/>
                    <a:chExt cx="657" cy="420"/>
                  </a:xfrm>
                </p:grpSpPr>
                <p:sp>
                  <p:nvSpPr>
                    <p:cNvPr id="110910" name="Freeform 318"/>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911" name="Freeform 319"/>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912" name="Group 320"/>
                  <p:cNvGrpSpPr>
                    <a:grpSpLocks/>
                  </p:cNvGrpSpPr>
                  <p:nvPr/>
                </p:nvGrpSpPr>
                <p:grpSpPr bwMode="auto">
                  <a:xfrm>
                    <a:off x="3509" y="3249"/>
                    <a:ext cx="657" cy="420"/>
                    <a:chOff x="4059" y="3249"/>
                    <a:chExt cx="657" cy="420"/>
                  </a:xfrm>
                </p:grpSpPr>
                <p:sp>
                  <p:nvSpPr>
                    <p:cNvPr id="110913" name="Freeform 321"/>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914" name="Freeform 322"/>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10915" name="Line 323"/>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10916" name="Line 324"/>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nvGrpSpPr>
              <p:cNvPr id="110917" name="Group 325"/>
              <p:cNvGrpSpPr>
                <a:grpSpLocks/>
              </p:cNvGrpSpPr>
              <p:nvPr/>
            </p:nvGrpSpPr>
            <p:grpSpPr bwMode="auto">
              <a:xfrm flipV="1">
                <a:off x="2089" y="1921"/>
                <a:ext cx="1043" cy="166"/>
                <a:chOff x="2064" y="2750"/>
                <a:chExt cx="2630" cy="423"/>
              </a:xfrm>
            </p:grpSpPr>
            <p:grpSp>
              <p:nvGrpSpPr>
                <p:cNvPr id="110918" name="Group 326"/>
                <p:cNvGrpSpPr>
                  <a:grpSpLocks/>
                </p:cNvGrpSpPr>
                <p:nvPr/>
              </p:nvGrpSpPr>
              <p:grpSpPr bwMode="auto">
                <a:xfrm>
                  <a:off x="2200" y="2750"/>
                  <a:ext cx="2302" cy="423"/>
                  <a:chOff x="3509" y="3249"/>
                  <a:chExt cx="2302" cy="423"/>
                </a:xfrm>
              </p:grpSpPr>
              <p:grpSp>
                <p:nvGrpSpPr>
                  <p:cNvPr id="110919" name="Group 327"/>
                  <p:cNvGrpSpPr>
                    <a:grpSpLocks/>
                  </p:cNvGrpSpPr>
                  <p:nvPr/>
                </p:nvGrpSpPr>
                <p:grpSpPr bwMode="auto">
                  <a:xfrm>
                    <a:off x="4059" y="3249"/>
                    <a:ext cx="657" cy="420"/>
                    <a:chOff x="4059" y="3249"/>
                    <a:chExt cx="657" cy="420"/>
                  </a:xfrm>
                </p:grpSpPr>
                <p:sp>
                  <p:nvSpPr>
                    <p:cNvPr id="110920" name="Freeform 328"/>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921" name="Freeform 329"/>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922" name="Group 330"/>
                  <p:cNvGrpSpPr>
                    <a:grpSpLocks/>
                  </p:cNvGrpSpPr>
                  <p:nvPr/>
                </p:nvGrpSpPr>
                <p:grpSpPr bwMode="auto">
                  <a:xfrm>
                    <a:off x="4606" y="3251"/>
                    <a:ext cx="657" cy="420"/>
                    <a:chOff x="4059" y="3249"/>
                    <a:chExt cx="657" cy="420"/>
                  </a:xfrm>
                </p:grpSpPr>
                <p:sp>
                  <p:nvSpPr>
                    <p:cNvPr id="110923" name="Freeform 331"/>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924" name="Freeform 332"/>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925" name="Group 333"/>
                  <p:cNvGrpSpPr>
                    <a:grpSpLocks/>
                  </p:cNvGrpSpPr>
                  <p:nvPr/>
                </p:nvGrpSpPr>
                <p:grpSpPr bwMode="auto">
                  <a:xfrm>
                    <a:off x="5154" y="3252"/>
                    <a:ext cx="657" cy="420"/>
                    <a:chOff x="4059" y="3249"/>
                    <a:chExt cx="657" cy="420"/>
                  </a:xfrm>
                </p:grpSpPr>
                <p:sp>
                  <p:nvSpPr>
                    <p:cNvPr id="110926" name="Freeform 33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927" name="Freeform 33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928" name="Group 336"/>
                  <p:cNvGrpSpPr>
                    <a:grpSpLocks/>
                  </p:cNvGrpSpPr>
                  <p:nvPr/>
                </p:nvGrpSpPr>
                <p:grpSpPr bwMode="auto">
                  <a:xfrm>
                    <a:off x="3509" y="3249"/>
                    <a:ext cx="657" cy="420"/>
                    <a:chOff x="4059" y="3249"/>
                    <a:chExt cx="657" cy="420"/>
                  </a:xfrm>
                </p:grpSpPr>
                <p:sp>
                  <p:nvSpPr>
                    <p:cNvPr id="110929" name="Freeform 337"/>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930" name="Freeform 338"/>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10931" name="Line 339"/>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10932" name="Line 340"/>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grpSp>
          <p:nvGrpSpPr>
            <p:cNvPr id="110933" name="Group 341"/>
            <p:cNvGrpSpPr>
              <a:grpSpLocks/>
            </p:cNvGrpSpPr>
            <p:nvPr/>
          </p:nvGrpSpPr>
          <p:grpSpPr bwMode="auto">
            <a:xfrm rot="15358269">
              <a:off x="2305" y="1295"/>
              <a:ext cx="537" cy="59"/>
              <a:chOff x="2089" y="1921"/>
              <a:chExt cx="1063" cy="178"/>
            </a:xfrm>
          </p:grpSpPr>
          <p:grpSp>
            <p:nvGrpSpPr>
              <p:cNvPr id="110934" name="Group 342"/>
              <p:cNvGrpSpPr>
                <a:grpSpLocks/>
              </p:cNvGrpSpPr>
              <p:nvPr/>
            </p:nvGrpSpPr>
            <p:grpSpPr bwMode="auto">
              <a:xfrm flipV="1">
                <a:off x="2109" y="1933"/>
                <a:ext cx="1043" cy="166"/>
                <a:chOff x="2064" y="2750"/>
                <a:chExt cx="2630" cy="423"/>
              </a:xfrm>
            </p:grpSpPr>
            <p:grpSp>
              <p:nvGrpSpPr>
                <p:cNvPr id="110935" name="Group 343"/>
                <p:cNvGrpSpPr>
                  <a:grpSpLocks/>
                </p:cNvGrpSpPr>
                <p:nvPr/>
              </p:nvGrpSpPr>
              <p:grpSpPr bwMode="auto">
                <a:xfrm>
                  <a:off x="2200" y="2750"/>
                  <a:ext cx="2302" cy="423"/>
                  <a:chOff x="3509" y="3249"/>
                  <a:chExt cx="2302" cy="423"/>
                </a:xfrm>
              </p:grpSpPr>
              <p:grpSp>
                <p:nvGrpSpPr>
                  <p:cNvPr id="110936" name="Group 344"/>
                  <p:cNvGrpSpPr>
                    <a:grpSpLocks/>
                  </p:cNvGrpSpPr>
                  <p:nvPr/>
                </p:nvGrpSpPr>
                <p:grpSpPr bwMode="auto">
                  <a:xfrm>
                    <a:off x="4059" y="3249"/>
                    <a:ext cx="657" cy="420"/>
                    <a:chOff x="4059" y="3249"/>
                    <a:chExt cx="657" cy="420"/>
                  </a:xfrm>
                </p:grpSpPr>
                <p:sp>
                  <p:nvSpPr>
                    <p:cNvPr id="110937" name="Freeform 345"/>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938" name="Freeform 346"/>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939" name="Group 347"/>
                  <p:cNvGrpSpPr>
                    <a:grpSpLocks/>
                  </p:cNvGrpSpPr>
                  <p:nvPr/>
                </p:nvGrpSpPr>
                <p:grpSpPr bwMode="auto">
                  <a:xfrm>
                    <a:off x="4606" y="3251"/>
                    <a:ext cx="657" cy="420"/>
                    <a:chOff x="4059" y="3249"/>
                    <a:chExt cx="657" cy="420"/>
                  </a:xfrm>
                </p:grpSpPr>
                <p:sp>
                  <p:nvSpPr>
                    <p:cNvPr id="110940" name="Freeform 348"/>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941" name="Freeform 349"/>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942" name="Group 350"/>
                  <p:cNvGrpSpPr>
                    <a:grpSpLocks/>
                  </p:cNvGrpSpPr>
                  <p:nvPr/>
                </p:nvGrpSpPr>
                <p:grpSpPr bwMode="auto">
                  <a:xfrm>
                    <a:off x="5154" y="3252"/>
                    <a:ext cx="657" cy="420"/>
                    <a:chOff x="4059" y="3249"/>
                    <a:chExt cx="657" cy="420"/>
                  </a:xfrm>
                </p:grpSpPr>
                <p:sp>
                  <p:nvSpPr>
                    <p:cNvPr id="110943" name="Freeform 351"/>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944" name="Freeform 352"/>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945" name="Group 353"/>
                  <p:cNvGrpSpPr>
                    <a:grpSpLocks/>
                  </p:cNvGrpSpPr>
                  <p:nvPr/>
                </p:nvGrpSpPr>
                <p:grpSpPr bwMode="auto">
                  <a:xfrm>
                    <a:off x="3509" y="3249"/>
                    <a:ext cx="657" cy="420"/>
                    <a:chOff x="4059" y="3249"/>
                    <a:chExt cx="657" cy="420"/>
                  </a:xfrm>
                </p:grpSpPr>
                <p:sp>
                  <p:nvSpPr>
                    <p:cNvPr id="110946" name="Freeform 35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947" name="Freeform 35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10948" name="Line 356"/>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10949" name="Line 357"/>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nvGrpSpPr>
              <p:cNvPr id="110950" name="Group 358"/>
              <p:cNvGrpSpPr>
                <a:grpSpLocks/>
              </p:cNvGrpSpPr>
              <p:nvPr/>
            </p:nvGrpSpPr>
            <p:grpSpPr bwMode="auto">
              <a:xfrm flipV="1">
                <a:off x="2089" y="1921"/>
                <a:ext cx="1043" cy="166"/>
                <a:chOff x="2064" y="2750"/>
                <a:chExt cx="2630" cy="423"/>
              </a:xfrm>
            </p:grpSpPr>
            <p:grpSp>
              <p:nvGrpSpPr>
                <p:cNvPr id="110951" name="Group 359"/>
                <p:cNvGrpSpPr>
                  <a:grpSpLocks/>
                </p:cNvGrpSpPr>
                <p:nvPr/>
              </p:nvGrpSpPr>
              <p:grpSpPr bwMode="auto">
                <a:xfrm>
                  <a:off x="2200" y="2750"/>
                  <a:ext cx="2302" cy="423"/>
                  <a:chOff x="3509" y="3249"/>
                  <a:chExt cx="2302" cy="423"/>
                </a:xfrm>
              </p:grpSpPr>
              <p:grpSp>
                <p:nvGrpSpPr>
                  <p:cNvPr id="110952" name="Group 360"/>
                  <p:cNvGrpSpPr>
                    <a:grpSpLocks/>
                  </p:cNvGrpSpPr>
                  <p:nvPr/>
                </p:nvGrpSpPr>
                <p:grpSpPr bwMode="auto">
                  <a:xfrm>
                    <a:off x="4059" y="3249"/>
                    <a:ext cx="657" cy="420"/>
                    <a:chOff x="4059" y="3249"/>
                    <a:chExt cx="657" cy="420"/>
                  </a:xfrm>
                </p:grpSpPr>
                <p:sp>
                  <p:nvSpPr>
                    <p:cNvPr id="110953" name="Freeform 361"/>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954" name="Freeform 362"/>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955" name="Group 363"/>
                  <p:cNvGrpSpPr>
                    <a:grpSpLocks/>
                  </p:cNvGrpSpPr>
                  <p:nvPr/>
                </p:nvGrpSpPr>
                <p:grpSpPr bwMode="auto">
                  <a:xfrm>
                    <a:off x="4606" y="3251"/>
                    <a:ext cx="657" cy="420"/>
                    <a:chOff x="4059" y="3249"/>
                    <a:chExt cx="657" cy="420"/>
                  </a:xfrm>
                </p:grpSpPr>
                <p:sp>
                  <p:nvSpPr>
                    <p:cNvPr id="110956" name="Freeform 36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957" name="Freeform 36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958" name="Group 366"/>
                  <p:cNvGrpSpPr>
                    <a:grpSpLocks/>
                  </p:cNvGrpSpPr>
                  <p:nvPr/>
                </p:nvGrpSpPr>
                <p:grpSpPr bwMode="auto">
                  <a:xfrm>
                    <a:off x="5154" y="3252"/>
                    <a:ext cx="657" cy="420"/>
                    <a:chOff x="4059" y="3249"/>
                    <a:chExt cx="657" cy="420"/>
                  </a:xfrm>
                </p:grpSpPr>
                <p:sp>
                  <p:nvSpPr>
                    <p:cNvPr id="110959" name="Freeform 367"/>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960" name="Freeform 368"/>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961" name="Group 369"/>
                  <p:cNvGrpSpPr>
                    <a:grpSpLocks/>
                  </p:cNvGrpSpPr>
                  <p:nvPr/>
                </p:nvGrpSpPr>
                <p:grpSpPr bwMode="auto">
                  <a:xfrm>
                    <a:off x="3509" y="3249"/>
                    <a:ext cx="657" cy="420"/>
                    <a:chOff x="4059" y="3249"/>
                    <a:chExt cx="657" cy="420"/>
                  </a:xfrm>
                </p:grpSpPr>
                <p:sp>
                  <p:nvSpPr>
                    <p:cNvPr id="110962" name="Freeform 370"/>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963" name="Freeform 371"/>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10964" name="Line 372"/>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10965" name="Line 373"/>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grpSp>
          <p:nvGrpSpPr>
            <p:cNvPr id="110966" name="Group 374"/>
            <p:cNvGrpSpPr>
              <a:grpSpLocks/>
            </p:cNvGrpSpPr>
            <p:nvPr/>
          </p:nvGrpSpPr>
          <p:grpSpPr bwMode="auto">
            <a:xfrm rot="23335558">
              <a:off x="2448" y="1776"/>
              <a:ext cx="288" cy="51"/>
              <a:chOff x="2089" y="1921"/>
              <a:chExt cx="1063" cy="178"/>
            </a:xfrm>
          </p:grpSpPr>
          <p:grpSp>
            <p:nvGrpSpPr>
              <p:cNvPr id="110967" name="Group 375"/>
              <p:cNvGrpSpPr>
                <a:grpSpLocks/>
              </p:cNvGrpSpPr>
              <p:nvPr/>
            </p:nvGrpSpPr>
            <p:grpSpPr bwMode="auto">
              <a:xfrm flipV="1">
                <a:off x="2109" y="1933"/>
                <a:ext cx="1043" cy="166"/>
                <a:chOff x="2064" y="2750"/>
                <a:chExt cx="2630" cy="423"/>
              </a:xfrm>
            </p:grpSpPr>
            <p:grpSp>
              <p:nvGrpSpPr>
                <p:cNvPr id="110968" name="Group 376"/>
                <p:cNvGrpSpPr>
                  <a:grpSpLocks/>
                </p:cNvGrpSpPr>
                <p:nvPr/>
              </p:nvGrpSpPr>
              <p:grpSpPr bwMode="auto">
                <a:xfrm>
                  <a:off x="2200" y="2750"/>
                  <a:ext cx="2302" cy="423"/>
                  <a:chOff x="3509" y="3249"/>
                  <a:chExt cx="2302" cy="423"/>
                </a:xfrm>
              </p:grpSpPr>
              <p:grpSp>
                <p:nvGrpSpPr>
                  <p:cNvPr id="110969" name="Group 377"/>
                  <p:cNvGrpSpPr>
                    <a:grpSpLocks/>
                  </p:cNvGrpSpPr>
                  <p:nvPr/>
                </p:nvGrpSpPr>
                <p:grpSpPr bwMode="auto">
                  <a:xfrm>
                    <a:off x="4059" y="3249"/>
                    <a:ext cx="657" cy="420"/>
                    <a:chOff x="4059" y="3249"/>
                    <a:chExt cx="657" cy="420"/>
                  </a:xfrm>
                </p:grpSpPr>
                <p:sp>
                  <p:nvSpPr>
                    <p:cNvPr id="110970" name="Freeform 378"/>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971" name="Freeform 379"/>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972" name="Group 380"/>
                  <p:cNvGrpSpPr>
                    <a:grpSpLocks/>
                  </p:cNvGrpSpPr>
                  <p:nvPr/>
                </p:nvGrpSpPr>
                <p:grpSpPr bwMode="auto">
                  <a:xfrm>
                    <a:off x="4606" y="3251"/>
                    <a:ext cx="657" cy="420"/>
                    <a:chOff x="4059" y="3249"/>
                    <a:chExt cx="657" cy="420"/>
                  </a:xfrm>
                </p:grpSpPr>
                <p:sp>
                  <p:nvSpPr>
                    <p:cNvPr id="110973" name="Freeform 381"/>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974" name="Freeform 382"/>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975" name="Group 383"/>
                  <p:cNvGrpSpPr>
                    <a:grpSpLocks/>
                  </p:cNvGrpSpPr>
                  <p:nvPr/>
                </p:nvGrpSpPr>
                <p:grpSpPr bwMode="auto">
                  <a:xfrm>
                    <a:off x="5154" y="3252"/>
                    <a:ext cx="657" cy="420"/>
                    <a:chOff x="4059" y="3249"/>
                    <a:chExt cx="657" cy="420"/>
                  </a:xfrm>
                </p:grpSpPr>
                <p:sp>
                  <p:nvSpPr>
                    <p:cNvPr id="110976" name="Freeform 38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977" name="Freeform 38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978" name="Group 386"/>
                  <p:cNvGrpSpPr>
                    <a:grpSpLocks/>
                  </p:cNvGrpSpPr>
                  <p:nvPr/>
                </p:nvGrpSpPr>
                <p:grpSpPr bwMode="auto">
                  <a:xfrm>
                    <a:off x="3509" y="3249"/>
                    <a:ext cx="657" cy="420"/>
                    <a:chOff x="4059" y="3249"/>
                    <a:chExt cx="657" cy="420"/>
                  </a:xfrm>
                </p:grpSpPr>
                <p:sp>
                  <p:nvSpPr>
                    <p:cNvPr id="110979" name="Freeform 387"/>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980" name="Freeform 388"/>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10981" name="Line 389"/>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10982" name="Line 390"/>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nvGrpSpPr>
              <p:cNvPr id="110983" name="Group 391"/>
              <p:cNvGrpSpPr>
                <a:grpSpLocks/>
              </p:cNvGrpSpPr>
              <p:nvPr/>
            </p:nvGrpSpPr>
            <p:grpSpPr bwMode="auto">
              <a:xfrm flipV="1">
                <a:off x="2089" y="1921"/>
                <a:ext cx="1043" cy="166"/>
                <a:chOff x="2064" y="2750"/>
                <a:chExt cx="2630" cy="423"/>
              </a:xfrm>
            </p:grpSpPr>
            <p:grpSp>
              <p:nvGrpSpPr>
                <p:cNvPr id="110984" name="Group 392"/>
                <p:cNvGrpSpPr>
                  <a:grpSpLocks/>
                </p:cNvGrpSpPr>
                <p:nvPr/>
              </p:nvGrpSpPr>
              <p:grpSpPr bwMode="auto">
                <a:xfrm>
                  <a:off x="2200" y="2750"/>
                  <a:ext cx="2302" cy="423"/>
                  <a:chOff x="3509" y="3249"/>
                  <a:chExt cx="2302" cy="423"/>
                </a:xfrm>
              </p:grpSpPr>
              <p:grpSp>
                <p:nvGrpSpPr>
                  <p:cNvPr id="110985" name="Group 393"/>
                  <p:cNvGrpSpPr>
                    <a:grpSpLocks/>
                  </p:cNvGrpSpPr>
                  <p:nvPr/>
                </p:nvGrpSpPr>
                <p:grpSpPr bwMode="auto">
                  <a:xfrm>
                    <a:off x="4059" y="3249"/>
                    <a:ext cx="657" cy="420"/>
                    <a:chOff x="4059" y="3249"/>
                    <a:chExt cx="657" cy="420"/>
                  </a:xfrm>
                </p:grpSpPr>
                <p:sp>
                  <p:nvSpPr>
                    <p:cNvPr id="110986" name="Freeform 39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987" name="Freeform 39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988" name="Group 396"/>
                  <p:cNvGrpSpPr>
                    <a:grpSpLocks/>
                  </p:cNvGrpSpPr>
                  <p:nvPr/>
                </p:nvGrpSpPr>
                <p:grpSpPr bwMode="auto">
                  <a:xfrm>
                    <a:off x="4606" y="3251"/>
                    <a:ext cx="657" cy="420"/>
                    <a:chOff x="4059" y="3249"/>
                    <a:chExt cx="657" cy="420"/>
                  </a:xfrm>
                </p:grpSpPr>
                <p:sp>
                  <p:nvSpPr>
                    <p:cNvPr id="110989" name="Freeform 397"/>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990" name="Freeform 398"/>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991" name="Group 399"/>
                  <p:cNvGrpSpPr>
                    <a:grpSpLocks/>
                  </p:cNvGrpSpPr>
                  <p:nvPr/>
                </p:nvGrpSpPr>
                <p:grpSpPr bwMode="auto">
                  <a:xfrm>
                    <a:off x="5154" y="3252"/>
                    <a:ext cx="657" cy="420"/>
                    <a:chOff x="4059" y="3249"/>
                    <a:chExt cx="657" cy="420"/>
                  </a:xfrm>
                </p:grpSpPr>
                <p:sp>
                  <p:nvSpPr>
                    <p:cNvPr id="110992" name="Freeform 400"/>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993" name="Freeform 401"/>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nvGrpSpPr>
                  <p:cNvPr id="110994" name="Group 402"/>
                  <p:cNvGrpSpPr>
                    <a:grpSpLocks/>
                  </p:cNvGrpSpPr>
                  <p:nvPr/>
                </p:nvGrpSpPr>
                <p:grpSpPr bwMode="auto">
                  <a:xfrm>
                    <a:off x="3509" y="3249"/>
                    <a:ext cx="657" cy="420"/>
                    <a:chOff x="4059" y="3249"/>
                    <a:chExt cx="657" cy="420"/>
                  </a:xfrm>
                </p:grpSpPr>
                <p:sp>
                  <p:nvSpPr>
                    <p:cNvPr id="110995" name="Freeform 40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sp>
                  <p:nvSpPr>
                    <p:cNvPr id="110996" name="Freeform 40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spAutoFit/>
                    </a:bodyPr>
                    <a:lstStyle/>
                    <a:p>
                      <a:endParaRPr lang="en-US"/>
                    </a:p>
                  </p:txBody>
                </p:sp>
              </p:grpSp>
            </p:grpSp>
            <p:sp>
              <p:nvSpPr>
                <p:cNvPr id="110997" name="Line 405"/>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spAutoFit/>
                </a:bodyPr>
                <a:lstStyle/>
                <a:p>
                  <a:endParaRPr lang="en-US"/>
                </a:p>
              </p:txBody>
            </p:sp>
            <p:sp>
              <p:nvSpPr>
                <p:cNvPr id="110998" name="Line 406"/>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spAutoFit/>
                </a:bodyPr>
                <a:lstStyle/>
                <a:p>
                  <a:endParaRPr lang="en-US"/>
                </a:p>
              </p:txBody>
            </p:sp>
          </p:grpSp>
        </p:grpSp>
      </p:grpSp>
      <p:sp>
        <p:nvSpPr>
          <p:cNvPr id="110999" name="Text Box 407"/>
          <p:cNvSpPr txBox="1">
            <a:spLocks noChangeArrowheads="1"/>
          </p:cNvSpPr>
          <p:nvPr/>
        </p:nvSpPr>
        <p:spPr bwMode="auto">
          <a:xfrm>
            <a:off x="2127250" y="76200"/>
            <a:ext cx="184150" cy="641350"/>
          </a:xfrm>
          <a:prstGeom prst="rect">
            <a:avLst/>
          </a:prstGeom>
          <a:noFill/>
          <a:ln w="9525">
            <a:noFill/>
            <a:miter lim="800000"/>
            <a:headEnd/>
            <a:tailEnd/>
          </a:ln>
          <a:effectLst/>
        </p:spPr>
        <p:txBody>
          <a:bodyPr wrap="none">
            <a:spAutoFit/>
          </a:bodyPr>
          <a:lstStyle/>
          <a:p>
            <a:endParaRPr lang="en-US" sz="3600" b="0" u="sng">
              <a:solidFill>
                <a:schemeClr val="bg1"/>
              </a:solidFill>
              <a:cs typeface="Arial" charset="0"/>
            </a:endParaRPr>
          </a:p>
        </p:txBody>
      </p:sp>
      <p:sp>
        <p:nvSpPr>
          <p:cNvPr id="111000" name="Rectangle 408"/>
          <p:cNvSpPr>
            <a:spLocks noGrp="1" noChangeArrowheads="1"/>
          </p:cNvSpPr>
          <p:nvPr>
            <p:ph type="title"/>
          </p:nvPr>
        </p:nvSpPr>
        <p:spPr>
          <a:xfrm>
            <a:off x="685800" y="76200"/>
            <a:ext cx="7772400" cy="838200"/>
          </a:xfrm>
        </p:spPr>
        <p:txBody>
          <a:bodyPr/>
          <a:lstStyle/>
          <a:p>
            <a:r>
              <a:rPr lang="en-US" sz="3600" u="sng"/>
              <a:t>Probes of the Medium</a:t>
            </a:r>
          </a:p>
        </p:txBody>
      </p:sp>
    </p:spTree>
    <p:extLst>
      <p:ext uri="{BB962C8B-B14F-4D97-AF65-F5344CB8AC3E}">
        <p14:creationId xmlns:p14="http://schemas.microsoft.com/office/powerpoint/2010/main" val="301722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0599"/>
                                        </p:tgtEl>
                                        <p:attrNameLst>
                                          <p:attrName>style.visibility</p:attrName>
                                        </p:attrNameLst>
                                      </p:cBhvr>
                                      <p:to>
                                        <p:strVal val="visible"/>
                                      </p:to>
                                    </p:set>
                                    <p:animEffect transition="in" filter="wipe(left)">
                                      <p:cBhvr>
                                        <p:cTn id="7" dur="500"/>
                                        <p:tgtEl>
                                          <p:spTgt spid="11059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10600"/>
                                        </p:tgtEl>
                                        <p:attrNameLst>
                                          <p:attrName>style.visibility</p:attrName>
                                        </p:attrNameLst>
                                      </p:cBhvr>
                                      <p:to>
                                        <p:strVal val="visible"/>
                                      </p:to>
                                    </p:set>
                                    <p:animEffect transition="in" filter="wipe(right)">
                                      <p:cBhvr>
                                        <p:cTn id="10" dur="500"/>
                                        <p:tgtEl>
                                          <p:spTgt spid="110600"/>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0899"/>
                                        </p:tgtEl>
                                        <p:attrNameLst>
                                          <p:attrName>style.visibility</p:attrName>
                                        </p:attrNameLst>
                                      </p:cBhvr>
                                      <p:to>
                                        <p:strVal val="visible"/>
                                      </p:to>
                                    </p:set>
                                    <p:animEffect transition="in" filter="wipe(down)">
                                      <p:cBhvr>
                                        <p:cTn id="14" dur="1000"/>
                                        <p:tgtEl>
                                          <p:spTgt spid="110899"/>
                                        </p:tgtEl>
                                      </p:cBhvr>
                                    </p:animEffect>
                                  </p:childTnLst>
                                </p:cTn>
                              </p:par>
                              <p:par>
                                <p:cTn id="15" presetID="22" presetClass="entr" presetSubtype="1" fill="hold" nodeType="withEffect">
                                  <p:stCondLst>
                                    <p:cond delay="0"/>
                                  </p:stCondLst>
                                  <p:childTnLst>
                                    <p:set>
                                      <p:cBhvr>
                                        <p:cTn id="16" dur="1" fill="hold">
                                          <p:stCondLst>
                                            <p:cond delay="0"/>
                                          </p:stCondLst>
                                        </p:cTn>
                                        <p:tgtEl>
                                          <p:spTgt spid="110601"/>
                                        </p:tgtEl>
                                        <p:attrNameLst>
                                          <p:attrName>style.visibility</p:attrName>
                                        </p:attrNameLst>
                                      </p:cBhvr>
                                      <p:to>
                                        <p:strVal val="visible"/>
                                      </p:to>
                                    </p:set>
                                    <p:animEffect transition="in" filter="wipe(up)">
                                      <p:cBhvr>
                                        <p:cTn id="17" dur="1000"/>
                                        <p:tgtEl>
                                          <p:spTgt spid="110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9" grpId="0" animBg="1"/>
      <p:bldP spid="11060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3"/>
          <p:cNvSpPr>
            <a:spLocks noGrp="1"/>
          </p:cNvSpPr>
          <p:nvPr>
            <p:ph type="sldNum" sz="quarter" idx="12"/>
          </p:nvPr>
        </p:nvSpPr>
        <p:spPr/>
        <p:txBody>
          <a:bodyPr/>
          <a:lstStyle/>
          <a:p>
            <a:fld id="{CDAFED6E-61E9-4119-8B36-3BB96189F20F}" type="slidenum">
              <a:rPr lang="en-US"/>
              <a:pPr/>
              <a:t>85</a:t>
            </a:fld>
            <a:endParaRPr lang="en-US"/>
          </a:p>
        </p:txBody>
      </p:sp>
      <p:sp>
        <p:nvSpPr>
          <p:cNvPr id="273410" name="Text Box 2"/>
          <p:cNvSpPr txBox="1">
            <a:spLocks noChangeArrowheads="1"/>
          </p:cNvSpPr>
          <p:nvPr/>
        </p:nvSpPr>
        <p:spPr bwMode="auto">
          <a:xfrm>
            <a:off x="1116013" y="795338"/>
            <a:ext cx="6719887" cy="831850"/>
          </a:xfrm>
          <a:prstGeom prst="rect">
            <a:avLst/>
          </a:prstGeom>
          <a:noFill/>
          <a:ln w="9525">
            <a:solidFill>
              <a:schemeClr val="bg1"/>
            </a:solidFill>
            <a:miter lim="800000"/>
            <a:headEnd/>
            <a:tailEnd/>
          </a:ln>
          <a:effectLst/>
        </p:spPr>
        <p:txBody>
          <a:bodyPr>
            <a:spAutoFit/>
          </a:bodyPr>
          <a:lstStyle/>
          <a:p>
            <a:pPr algn="ctr"/>
            <a:r>
              <a:rPr lang="en-US" altLang="ja-JP" sz="2400" b="0">
                <a:ea typeface="ＭＳ Ｐゴシック" pitchFamily="1" charset="-128"/>
                <a:cs typeface="Arial" charset="0"/>
              </a:rPr>
              <a:t>Need translation from thermodynamic variables to particle spectra to be observed.</a:t>
            </a:r>
            <a:endParaRPr lang="en-US" sz="2400" b="0">
              <a:ea typeface="ＭＳ Ｐゴシック" pitchFamily="1" charset="-128"/>
              <a:cs typeface="Arial" charset="0"/>
            </a:endParaRPr>
          </a:p>
        </p:txBody>
      </p:sp>
      <p:sp>
        <p:nvSpPr>
          <p:cNvPr id="273411" name="Text Box 3"/>
          <p:cNvSpPr txBox="1">
            <a:spLocks noChangeArrowheads="1"/>
          </p:cNvSpPr>
          <p:nvPr/>
        </p:nvSpPr>
        <p:spPr bwMode="auto">
          <a:xfrm>
            <a:off x="212725" y="1874838"/>
            <a:ext cx="2703513" cy="711200"/>
          </a:xfrm>
          <a:prstGeom prst="rect">
            <a:avLst/>
          </a:prstGeom>
          <a:noFill/>
          <a:ln w="9525">
            <a:solidFill>
              <a:schemeClr val="bg1"/>
            </a:solidFill>
            <a:miter lim="800000"/>
            <a:headEnd/>
            <a:tailEnd/>
          </a:ln>
          <a:effectLst/>
        </p:spPr>
        <p:txBody>
          <a:bodyPr wrap="none">
            <a:spAutoFit/>
          </a:bodyPr>
          <a:lstStyle/>
          <a:p>
            <a:r>
              <a:rPr lang="en-US" altLang="ja-JP" sz="2000" b="0">
                <a:ea typeface="ＭＳ Ｐゴシック" pitchFamily="1" charset="-128"/>
                <a:cs typeface="Arial" charset="0"/>
              </a:rPr>
              <a:t>Sudden freezeout</a:t>
            </a:r>
          </a:p>
          <a:p>
            <a:r>
              <a:rPr lang="en-US" altLang="ja-JP" sz="2000" b="0">
                <a:ea typeface="ＭＳ Ｐゴシック" pitchFamily="1" charset="-128"/>
                <a:cs typeface="Arial" charset="0"/>
              </a:rPr>
              <a:t>(Cooper-Frye formula)</a:t>
            </a:r>
            <a:endParaRPr lang="en-US" sz="2000" b="0">
              <a:ea typeface="ＭＳ Ｐゴシック" pitchFamily="1" charset="-128"/>
              <a:cs typeface="Arial" charset="0"/>
            </a:endParaRPr>
          </a:p>
        </p:txBody>
      </p:sp>
      <p:sp>
        <p:nvSpPr>
          <p:cNvPr id="273412" name="Text Box 4"/>
          <p:cNvSpPr txBox="1">
            <a:spLocks noChangeArrowheads="1"/>
          </p:cNvSpPr>
          <p:nvPr/>
        </p:nvSpPr>
        <p:spPr bwMode="auto">
          <a:xfrm>
            <a:off x="3236913" y="1874838"/>
            <a:ext cx="2655887" cy="711200"/>
          </a:xfrm>
          <a:prstGeom prst="rect">
            <a:avLst/>
          </a:prstGeom>
          <a:noFill/>
          <a:ln w="9525">
            <a:solidFill>
              <a:schemeClr val="bg1"/>
            </a:solidFill>
            <a:miter lim="800000"/>
            <a:headEnd/>
            <a:tailEnd/>
          </a:ln>
          <a:effectLst/>
        </p:spPr>
        <p:txBody>
          <a:bodyPr wrap="none">
            <a:spAutoFit/>
          </a:bodyPr>
          <a:lstStyle/>
          <a:p>
            <a:r>
              <a:rPr lang="en-US" altLang="ja-JP" sz="2000" b="0">
                <a:ea typeface="ＭＳ Ｐゴシック" pitchFamily="1" charset="-128"/>
                <a:cs typeface="Arial" charset="0"/>
              </a:rPr>
              <a:t>Continuous particle</a:t>
            </a:r>
          </a:p>
          <a:p>
            <a:r>
              <a:rPr lang="en-US" altLang="ja-JP" sz="2000" b="0">
                <a:ea typeface="ＭＳ Ｐゴシック" pitchFamily="1" charset="-128"/>
                <a:cs typeface="Arial" charset="0"/>
              </a:rPr>
              <a:t>emission </a:t>
            </a:r>
            <a:r>
              <a:rPr lang="en-US" altLang="ja-JP" sz="1600" b="0">
                <a:ea typeface="ＭＳ Ｐゴシック" pitchFamily="1" charset="-128"/>
                <a:cs typeface="Arial" charset="0"/>
              </a:rPr>
              <a:t>(Hirano, Hama)</a:t>
            </a:r>
            <a:endParaRPr lang="en-US" sz="1600" b="0">
              <a:ea typeface="ＭＳ Ｐゴシック" pitchFamily="1" charset="-128"/>
              <a:cs typeface="Arial" charset="0"/>
            </a:endParaRPr>
          </a:p>
        </p:txBody>
      </p:sp>
      <p:sp>
        <p:nvSpPr>
          <p:cNvPr id="273413" name="Text Box 5"/>
          <p:cNvSpPr txBox="1">
            <a:spLocks noChangeArrowheads="1"/>
          </p:cNvSpPr>
          <p:nvPr/>
        </p:nvSpPr>
        <p:spPr bwMode="auto">
          <a:xfrm>
            <a:off x="6496050" y="1874838"/>
            <a:ext cx="2520950" cy="711200"/>
          </a:xfrm>
          <a:prstGeom prst="rect">
            <a:avLst/>
          </a:prstGeom>
          <a:noFill/>
          <a:ln w="9525">
            <a:solidFill>
              <a:schemeClr val="bg1"/>
            </a:solidFill>
            <a:miter lim="800000"/>
            <a:headEnd/>
            <a:tailEnd/>
          </a:ln>
          <a:effectLst/>
        </p:spPr>
        <p:txBody>
          <a:bodyPr wrap="none">
            <a:spAutoFit/>
          </a:bodyPr>
          <a:lstStyle/>
          <a:p>
            <a:r>
              <a:rPr lang="en-US" altLang="ja-JP" sz="2000" b="0">
                <a:ea typeface="ＭＳ Ｐゴシック" pitchFamily="1" charset="-128"/>
                <a:cs typeface="Arial" charset="0"/>
              </a:rPr>
              <a:t>Hadronic afterburner</a:t>
            </a:r>
          </a:p>
          <a:p>
            <a:r>
              <a:rPr lang="en-US" altLang="ja-JP" sz="2000" b="0">
                <a:ea typeface="ＭＳ Ｐゴシック" pitchFamily="1" charset="-128"/>
                <a:cs typeface="Arial" charset="0"/>
              </a:rPr>
              <a:t>via Boltzmann eq.</a:t>
            </a:r>
            <a:endParaRPr lang="en-US" sz="2000" b="0">
              <a:ea typeface="ＭＳ Ｐゴシック" pitchFamily="1" charset="-128"/>
              <a:cs typeface="Arial" charset="0"/>
            </a:endParaRPr>
          </a:p>
        </p:txBody>
      </p:sp>
      <p:sp>
        <p:nvSpPr>
          <p:cNvPr id="273414" name="Rectangle 6"/>
          <p:cNvSpPr>
            <a:spLocks noChangeArrowheads="1"/>
          </p:cNvSpPr>
          <p:nvPr/>
        </p:nvSpPr>
        <p:spPr bwMode="auto">
          <a:xfrm>
            <a:off x="6613525" y="2667000"/>
            <a:ext cx="938213" cy="806450"/>
          </a:xfrm>
          <a:prstGeom prst="rect">
            <a:avLst/>
          </a:prstGeom>
          <a:gradFill rotWithShape="1">
            <a:gsLst>
              <a:gs pos="0">
                <a:srgbClr val="FF0000"/>
              </a:gs>
              <a:gs pos="100000">
                <a:srgbClr val="FF0000">
                  <a:gamma/>
                  <a:shade val="46275"/>
                  <a:invGamma/>
                </a:srgbClr>
              </a:gs>
            </a:gsLst>
            <a:lin ang="5400000" scaled="1"/>
          </a:gradFill>
          <a:ln w="9525">
            <a:solidFill>
              <a:schemeClr val="tx1"/>
            </a:solidFill>
            <a:miter lim="800000"/>
            <a:headEnd/>
            <a:tailEnd/>
          </a:ln>
          <a:effectLst/>
        </p:spPr>
        <p:txBody>
          <a:bodyPr wrap="none" anchor="ctr"/>
          <a:lstStyle/>
          <a:p>
            <a:endParaRPr lang="en-US"/>
          </a:p>
        </p:txBody>
      </p:sp>
      <p:sp>
        <p:nvSpPr>
          <p:cNvPr id="273415" name="Oval 7"/>
          <p:cNvSpPr>
            <a:spLocks noChangeArrowheads="1"/>
          </p:cNvSpPr>
          <p:nvPr/>
        </p:nvSpPr>
        <p:spPr bwMode="auto">
          <a:xfrm>
            <a:off x="6738938" y="3652838"/>
            <a:ext cx="123825" cy="12065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73416" name="Oval 8"/>
          <p:cNvSpPr>
            <a:spLocks noChangeArrowheads="1"/>
          </p:cNvSpPr>
          <p:nvPr/>
        </p:nvSpPr>
        <p:spPr bwMode="auto">
          <a:xfrm>
            <a:off x="6738938" y="3952875"/>
            <a:ext cx="123825" cy="119063"/>
          </a:xfrm>
          <a:prstGeom prst="ellipse">
            <a:avLst/>
          </a:prstGeom>
          <a:solidFill>
            <a:srgbClr val="0000FF"/>
          </a:solidFill>
          <a:ln w="9525">
            <a:solidFill>
              <a:schemeClr val="tx1"/>
            </a:solidFill>
            <a:round/>
            <a:headEnd/>
            <a:tailEnd/>
          </a:ln>
          <a:effectLst/>
        </p:spPr>
        <p:txBody>
          <a:bodyPr wrap="none" anchor="ctr"/>
          <a:lstStyle/>
          <a:p>
            <a:endParaRPr lang="en-US"/>
          </a:p>
        </p:txBody>
      </p:sp>
      <p:sp>
        <p:nvSpPr>
          <p:cNvPr id="273417" name="Oval 9"/>
          <p:cNvSpPr>
            <a:spLocks noChangeArrowheads="1"/>
          </p:cNvSpPr>
          <p:nvPr/>
        </p:nvSpPr>
        <p:spPr bwMode="auto">
          <a:xfrm>
            <a:off x="6738938" y="4252913"/>
            <a:ext cx="123825" cy="119062"/>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273418" name="Oval 10"/>
          <p:cNvSpPr>
            <a:spLocks noChangeArrowheads="1"/>
          </p:cNvSpPr>
          <p:nvPr/>
        </p:nvSpPr>
        <p:spPr bwMode="auto">
          <a:xfrm>
            <a:off x="6988175" y="3592513"/>
            <a:ext cx="125413" cy="120650"/>
          </a:xfrm>
          <a:prstGeom prst="ellipse">
            <a:avLst/>
          </a:prstGeom>
          <a:solidFill>
            <a:srgbClr val="808080"/>
          </a:solidFill>
          <a:ln w="9525">
            <a:solidFill>
              <a:schemeClr val="tx1"/>
            </a:solidFill>
            <a:round/>
            <a:headEnd/>
            <a:tailEnd/>
          </a:ln>
          <a:effectLst/>
        </p:spPr>
        <p:txBody>
          <a:bodyPr wrap="none" anchor="ctr"/>
          <a:lstStyle/>
          <a:p>
            <a:endParaRPr lang="en-US"/>
          </a:p>
        </p:txBody>
      </p:sp>
      <p:sp>
        <p:nvSpPr>
          <p:cNvPr id="273419" name="Oval 11"/>
          <p:cNvSpPr>
            <a:spLocks noChangeArrowheads="1"/>
          </p:cNvSpPr>
          <p:nvPr/>
        </p:nvSpPr>
        <p:spPr bwMode="auto">
          <a:xfrm>
            <a:off x="7051675" y="3832225"/>
            <a:ext cx="125413" cy="1206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3420" name="Oval 12"/>
          <p:cNvSpPr>
            <a:spLocks noChangeArrowheads="1"/>
          </p:cNvSpPr>
          <p:nvPr/>
        </p:nvSpPr>
        <p:spPr bwMode="auto">
          <a:xfrm>
            <a:off x="6988175" y="4132263"/>
            <a:ext cx="125413" cy="120650"/>
          </a:xfrm>
          <a:prstGeom prst="ellipse">
            <a:avLst/>
          </a:prstGeom>
          <a:solidFill>
            <a:srgbClr val="339966"/>
          </a:solidFill>
          <a:ln w="9525">
            <a:solidFill>
              <a:schemeClr val="tx1"/>
            </a:solidFill>
            <a:round/>
            <a:headEnd/>
            <a:tailEnd/>
          </a:ln>
          <a:effectLst/>
        </p:spPr>
        <p:txBody>
          <a:bodyPr wrap="none" anchor="ctr"/>
          <a:lstStyle/>
          <a:p>
            <a:endParaRPr lang="en-US"/>
          </a:p>
        </p:txBody>
      </p:sp>
      <p:sp>
        <p:nvSpPr>
          <p:cNvPr id="273421" name="Oval 13"/>
          <p:cNvSpPr>
            <a:spLocks noChangeArrowheads="1"/>
          </p:cNvSpPr>
          <p:nvPr/>
        </p:nvSpPr>
        <p:spPr bwMode="auto">
          <a:xfrm>
            <a:off x="7051675" y="4432300"/>
            <a:ext cx="125413" cy="119063"/>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273422" name="Oval 14"/>
          <p:cNvSpPr>
            <a:spLocks noChangeArrowheads="1"/>
          </p:cNvSpPr>
          <p:nvPr/>
        </p:nvSpPr>
        <p:spPr bwMode="auto">
          <a:xfrm>
            <a:off x="6800850" y="4611688"/>
            <a:ext cx="125413" cy="120650"/>
          </a:xfrm>
          <a:prstGeom prst="ellipse">
            <a:avLst/>
          </a:prstGeom>
          <a:solidFill>
            <a:srgbClr val="00FFFF"/>
          </a:solidFill>
          <a:ln w="9525">
            <a:solidFill>
              <a:schemeClr val="tx1"/>
            </a:solidFill>
            <a:round/>
            <a:headEnd/>
            <a:tailEnd/>
          </a:ln>
          <a:effectLst/>
        </p:spPr>
        <p:txBody>
          <a:bodyPr wrap="none" anchor="ctr"/>
          <a:lstStyle/>
          <a:p>
            <a:endParaRPr lang="en-US"/>
          </a:p>
        </p:txBody>
      </p:sp>
      <p:sp>
        <p:nvSpPr>
          <p:cNvPr id="273423" name="Oval 15"/>
          <p:cNvSpPr>
            <a:spLocks noChangeArrowheads="1"/>
          </p:cNvSpPr>
          <p:nvPr/>
        </p:nvSpPr>
        <p:spPr bwMode="auto">
          <a:xfrm>
            <a:off x="7177088" y="4672013"/>
            <a:ext cx="123825" cy="11906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3424" name="Oval 16"/>
          <p:cNvSpPr>
            <a:spLocks noChangeArrowheads="1"/>
          </p:cNvSpPr>
          <p:nvPr/>
        </p:nvSpPr>
        <p:spPr bwMode="auto">
          <a:xfrm>
            <a:off x="7239000" y="3592513"/>
            <a:ext cx="125413" cy="12065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73425" name="Oval 17"/>
          <p:cNvSpPr>
            <a:spLocks noChangeArrowheads="1"/>
          </p:cNvSpPr>
          <p:nvPr/>
        </p:nvSpPr>
        <p:spPr bwMode="auto">
          <a:xfrm>
            <a:off x="7239000" y="4132263"/>
            <a:ext cx="125413" cy="120650"/>
          </a:xfrm>
          <a:prstGeom prst="ellipse">
            <a:avLst/>
          </a:prstGeom>
          <a:solidFill>
            <a:srgbClr val="CCFFCC"/>
          </a:solidFill>
          <a:ln w="9525">
            <a:solidFill>
              <a:schemeClr val="tx1"/>
            </a:solidFill>
            <a:round/>
            <a:headEnd/>
            <a:tailEnd/>
          </a:ln>
          <a:effectLst/>
        </p:spPr>
        <p:txBody>
          <a:bodyPr wrap="none" anchor="ctr"/>
          <a:lstStyle/>
          <a:p>
            <a:endParaRPr lang="en-US"/>
          </a:p>
        </p:txBody>
      </p:sp>
      <p:sp>
        <p:nvSpPr>
          <p:cNvPr id="273426" name="Oval 18"/>
          <p:cNvSpPr>
            <a:spLocks noChangeArrowheads="1"/>
          </p:cNvSpPr>
          <p:nvPr/>
        </p:nvSpPr>
        <p:spPr bwMode="auto">
          <a:xfrm>
            <a:off x="7364413" y="4492625"/>
            <a:ext cx="125412" cy="119063"/>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273427" name="Oval 19"/>
          <p:cNvSpPr>
            <a:spLocks noChangeArrowheads="1"/>
          </p:cNvSpPr>
          <p:nvPr/>
        </p:nvSpPr>
        <p:spPr bwMode="auto">
          <a:xfrm>
            <a:off x="7300913" y="3832225"/>
            <a:ext cx="125412" cy="120650"/>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273428" name="Line 20"/>
          <p:cNvSpPr>
            <a:spLocks noChangeShapeType="1"/>
          </p:cNvSpPr>
          <p:nvPr/>
        </p:nvSpPr>
        <p:spPr bwMode="auto">
          <a:xfrm>
            <a:off x="6613525" y="3473450"/>
            <a:ext cx="0" cy="1498600"/>
          </a:xfrm>
          <a:prstGeom prst="line">
            <a:avLst/>
          </a:prstGeom>
          <a:noFill/>
          <a:ln w="9525">
            <a:solidFill>
              <a:schemeClr val="tx1"/>
            </a:solidFill>
            <a:round/>
            <a:headEnd/>
            <a:tailEnd/>
          </a:ln>
          <a:effectLst/>
        </p:spPr>
        <p:txBody>
          <a:bodyPr/>
          <a:lstStyle/>
          <a:p>
            <a:endParaRPr lang="en-US"/>
          </a:p>
        </p:txBody>
      </p:sp>
      <p:sp>
        <p:nvSpPr>
          <p:cNvPr id="273429" name="Line 21"/>
          <p:cNvSpPr>
            <a:spLocks noChangeShapeType="1"/>
          </p:cNvSpPr>
          <p:nvPr/>
        </p:nvSpPr>
        <p:spPr bwMode="auto">
          <a:xfrm>
            <a:off x="7551738" y="3473450"/>
            <a:ext cx="0" cy="1498600"/>
          </a:xfrm>
          <a:prstGeom prst="line">
            <a:avLst/>
          </a:prstGeom>
          <a:noFill/>
          <a:ln w="9525">
            <a:solidFill>
              <a:schemeClr val="tx1"/>
            </a:solidFill>
            <a:round/>
            <a:headEnd/>
            <a:tailEnd/>
          </a:ln>
          <a:effectLst/>
        </p:spPr>
        <p:txBody>
          <a:bodyPr/>
          <a:lstStyle/>
          <a:p>
            <a:endParaRPr lang="en-US"/>
          </a:p>
        </p:txBody>
      </p:sp>
      <p:sp>
        <p:nvSpPr>
          <p:cNvPr id="273430" name="Oval 22"/>
          <p:cNvSpPr>
            <a:spLocks noChangeArrowheads="1"/>
          </p:cNvSpPr>
          <p:nvPr/>
        </p:nvSpPr>
        <p:spPr bwMode="auto">
          <a:xfrm>
            <a:off x="6800850" y="5211763"/>
            <a:ext cx="125413" cy="119062"/>
          </a:xfrm>
          <a:prstGeom prst="ellipse">
            <a:avLst/>
          </a:prstGeom>
          <a:solidFill>
            <a:srgbClr val="CC99FF"/>
          </a:solidFill>
          <a:ln w="9525">
            <a:solidFill>
              <a:schemeClr val="tx1"/>
            </a:solidFill>
            <a:round/>
            <a:headEnd/>
            <a:tailEnd/>
          </a:ln>
          <a:effectLst/>
        </p:spPr>
        <p:txBody>
          <a:bodyPr wrap="none" anchor="ctr"/>
          <a:lstStyle/>
          <a:p>
            <a:endParaRPr lang="en-US"/>
          </a:p>
        </p:txBody>
      </p:sp>
      <p:sp>
        <p:nvSpPr>
          <p:cNvPr id="273431" name="Oval 23"/>
          <p:cNvSpPr>
            <a:spLocks noChangeArrowheads="1"/>
          </p:cNvSpPr>
          <p:nvPr/>
        </p:nvSpPr>
        <p:spPr bwMode="auto">
          <a:xfrm>
            <a:off x="7364413" y="5211763"/>
            <a:ext cx="125412" cy="119062"/>
          </a:xfrm>
          <a:prstGeom prst="ellipse">
            <a:avLst/>
          </a:prstGeom>
          <a:solidFill>
            <a:srgbClr val="FF6600"/>
          </a:solidFill>
          <a:ln w="9525">
            <a:solidFill>
              <a:schemeClr val="tx1"/>
            </a:solidFill>
            <a:round/>
            <a:headEnd/>
            <a:tailEnd/>
          </a:ln>
          <a:effectLst/>
        </p:spPr>
        <p:txBody>
          <a:bodyPr wrap="none" anchor="ctr"/>
          <a:lstStyle/>
          <a:p>
            <a:endParaRPr lang="en-US"/>
          </a:p>
        </p:txBody>
      </p:sp>
      <p:sp>
        <p:nvSpPr>
          <p:cNvPr id="273432" name="Oval 24"/>
          <p:cNvSpPr>
            <a:spLocks noChangeArrowheads="1"/>
          </p:cNvSpPr>
          <p:nvPr/>
        </p:nvSpPr>
        <p:spPr bwMode="auto">
          <a:xfrm>
            <a:off x="6862763" y="4851400"/>
            <a:ext cx="125412" cy="120650"/>
          </a:xfrm>
          <a:prstGeom prst="ellipse">
            <a:avLst/>
          </a:prstGeom>
          <a:solidFill>
            <a:srgbClr val="666699"/>
          </a:solidFill>
          <a:ln w="9525">
            <a:solidFill>
              <a:schemeClr val="tx1"/>
            </a:solidFill>
            <a:round/>
            <a:headEnd/>
            <a:tailEnd/>
          </a:ln>
          <a:effectLst/>
        </p:spPr>
        <p:txBody>
          <a:bodyPr wrap="none" anchor="ctr"/>
          <a:lstStyle/>
          <a:p>
            <a:endParaRPr lang="en-US"/>
          </a:p>
        </p:txBody>
      </p:sp>
      <p:sp>
        <p:nvSpPr>
          <p:cNvPr id="273433" name="Oval 25"/>
          <p:cNvSpPr>
            <a:spLocks noChangeArrowheads="1"/>
          </p:cNvSpPr>
          <p:nvPr/>
        </p:nvSpPr>
        <p:spPr bwMode="auto">
          <a:xfrm>
            <a:off x="7051675" y="5030788"/>
            <a:ext cx="125413" cy="1206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3434" name="Oval 26"/>
          <p:cNvSpPr>
            <a:spLocks noChangeArrowheads="1"/>
          </p:cNvSpPr>
          <p:nvPr/>
        </p:nvSpPr>
        <p:spPr bwMode="auto">
          <a:xfrm>
            <a:off x="7300913" y="4911725"/>
            <a:ext cx="125412" cy="119063"/>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273435" name="Text Box 27"/>
          <p:cNvSpPr txBox="1">
            <a:spLocks noChangeArrowheads="1"/>
          </p:cNvSpPr>
          <p:nvPr/>
        </p:nvSpPr>
        <p:spPr bwMode="auto">
          <a:xfrm>
            <a:off x="7737475" y="2738438"/>
            <a:ext cx="1406525" cy="1552575"/>
          </a:xfrm>
          <a:prstGeom prst="rect">
            <a:avLst/>
          </a:prstGeom>
          <a:noFill/>
          <a:ln w="9525">
            <a:noFill/>
            <a:miter lim="800000"/>
            <a:headEnd/>
            <a:tailEnd/>
          </a:ln>
          <a:effectLst/>
        </p:spPr>
        <p:txBody>
          <a:bodyPr wrap="none">
            <a:spAutoFit/>
          </a:bodyPr>
          <a:lstStyle/>
          <a:p>
            <a:r>
              <a:rPr kumimoji="1" lang="en-US" altLang="ja-JP" sz="2400" b="0">
                <a:ea typeface="ＭＳ Ｐゴシック" pitchFamily="1" charset="-128"/>
                <a:cs typeface="Arial" charset="0"/>
              </a:rPr>
              <a:t>Hadronic</a:t>
            </a:r>
          </a:p>
          <a:p>
            <a:r>
              <a:rPr kumimoji="1" lang="en-US" altLang="ja-JP" sz="2400" b="0">
                <a:ea typeface="ＭＳ Ｐゴシック" pitchFamily="1" charset="-128"/>
                <a:cs typeface="Arial" charset="0"/>
              </a:rPr>
              <a:t>Cascade</a:t>
            </a:r>
          </a:p>
          <a:p>
            <a:r>
              <a:rPr kumimoji="1" lang="en-US" altLang="ja-JP" sz="2400" b="0">
                <a:ea typeface="ＭＳ Ｐゴシック" pitchFamily="1" charset="-128"/>
                <a:cs typeface="Arial" charset="0"/>
              </a:rPr>
              <a:t>(RQMD,</a:t>
            </a:r>
          </a:p>
          <a:p>
            <a:r>
              <a:rPr kumimoji="1" lang="en-US" altLang="ja-JP" sz="2400" b="0">
                <a:ea typeface="ＭＳ Ｐゴシック" pitchFamily="1" charset="-128"/>
                <a:cs typeface="Arial" charset="0"/>
              </a:rPr>
              <a:t>UrQMD)</a:t>
            </a:r>
          </a:p>
        </p:txBody>
      </p:sp>
      <p:sp>
        <p:nvSpPr>
          <p:cNvPr id="273436" name="Text Box 28"/>
          <p:cNvSpPr txBox="1">
            <a:spLocks noChangeArrowheads="1"/>
          </p:cNvSpPr>
          <p:nvPr/>
        </p:nvSpPr>
        <p:spPr bwMode="auto">
          <a:xfrm>
            <a:off x="6442075" y="2859088"/>
            <a:ext cx="1370013" cy="396875"/>
          </a:xfrm>
          <a:prstGeom prst="rect">
            <a:avLst/>
          </a:prstGeom>
          <a:noFill/>
          <a:ln w="9525">
            <a:noFill/>
            <a:miter lim="800000"/>
            <a:headEnd/>
            <a:tailEnd/>
          </a:ln>
          <a:effectLst/>
        </p:spPr>
        <p:txBody>
          <a:bodyPr wrap="none">
            <a:spAutoFit/>
          </a:bodyPr>
          <a:lstStyle/>
          <a:p>
            <a:r>
              <a:rPr lang="en-US" altLang="ja-JP" sz="2000" b="0">
                <a:ea typeface="ＭＳ Ｐゴシック" pitchFamily="1" charset="-128"/>
                <a:cs typeface="Arial" charset="0"/>
              </a:rPr>
              <a:t>QGP Fluid</a:t>
            </a:r>
            <a:endParaRPr lang="en-US" sz="2000" b="0">
              <a:ea typeface="ＭＳ Ｐゴシック" pitchFamily="1" charset="-128"/>
              <a:cs typeface="Arial" charset="0"/>
            </a:endParaRPr>
          </a:p>
        </p:txBody>
      </p:sp>
      <p:sp>
        <p:nvSpPr>
          <p:cNvPr id="273437" name="Text Box 29"/>
          <p:cNvSpPr txBox="1">
            <a:spLocks noChangeArrowheads="1"/>
          </p:cNvSpPr>
          <p:nvPr/>
        </p:nvSpPr>
        <p:spPr bwMode="auto">
          <a:xfrm>
            <a:off x="7956550" y="4356100"/>
            <a:ext cx="1187450" cy="1739900"/>
          </a:xfrm>
          <a:prstGeom prst="rect">
            <a:avLst/>
          </a:prstGeom>
          <a:noFill/>
          <a:ln w="9525">
            <a:noFill/>
            <a:miter lim="800000"/>
            <a:headEnd/>
            <a:tailEnd/>
          </a:ln>
          <a:effectLst/>
        </p:spPr>
        <p:txBody>
          <a:bodyPr>
            <a:spAutoFit/>
          </a:bodyPr>
          <a:lstStyle/>
          <a:p>
            <a:r>
              <a:rPr lang="en-US" altLang="ja-JP" sz="1800" b="0">
                <a:ea typeface="ＭＳ Ｐゴシック" pitchFamily="1" charset="-128"/>
                <a:cs typeface="Arial" charset="0"/>
              </a:rPr>
              <a:t>Teaney,</a:t>
            </a:r>
          </a:p>
          <a:p>
            <a:r>
              <a:rPr lang="en-US" altLang="ja-JP" sz="1800" b="0">
                <a:ea typeface="ＭＳ Ｐゴシック" pitchFamily="1" charset="-128"/>
                <a:cs typeface="Arial" charset="0"/>
              </a:rPr>
              <a:t>Lauret,</a:t>
            </a:r>
          </a:p>
          <a:p>
            <a:r>
              <a:rPr lang="en-US" altLang="ja-JP" sz="1800" b="0">
                <a:ea typeface="ＭＳ Ｐゴシック" pitchFamily="1" charset="-128"/>
                <a:cs typeface="Arial" charset="0"/>
              </a:rPr>
              <a:t>Shuryak</a:t>
            </a:r>
          </a:p>
          <a:p>
            <a:r>
              <a:rPr lang="en-US" altLang="ja-JP" sz="1800" b="0">
                <a:ea typeface="ＭＳ Ｐゴシック" pitchFamily="1" charset="-128"/>
                <a:cs typeface="Arial" charset="0"/>
              </a:rPr>
              <a:t>Bass,</a:t>
            </a:r>
          </a:p>
          <a:p>
            <a:r>
              <a:rPr lang="en-US" altLang="ja-JP" sz="1800" b="0">
                <a:ea typeface="ＭＳ Ｐゴシック" pitchFamily="1" charset="-128"/>
                <a:cs typeface="Arial" charset="0"/>
              </a:rPr>
              <a:t>Dumitru…</a:t>
            </a:r>
            <a:endParaRPr lang="en-US" sz="1800" b="0">
              <a:ea typeface="ＭＳ Ｐゴシック" pitchFamily="1" charset="-128"/>
              <a:cs typeface="Arial" charset="0"/>
            </a:endParaRPr>
          </a:p>
        </p:txBody>
      </p:sp>
      <p:sp>
        <p:nvSpPr>
          <p:cNvPr id="273438" name="Rectangle 30"/>
          <p:cNvSpPr>
            <a:spLocks noChangeArrowheads="1"/>
          </p:cNvSpPr>
          <p:nvPr/>
        </p:nvSpPr>
        <p:spPr bwMode="auto">
          <a:xfrm>
            <a:off x="3492500" y="2667000"/>
            <a:ext cx="938213" cy="806450"/>
          </a:xfrm>
          <a:prstGeom prst="rect">
            <a:avLst/>
          </a:prstGeom>
          <a:gradFill rotWithShape="1">
            <a:gsLst>
              <a:gs pos="0">
                <a:srgbClr val="FF0000"/>
              </a:gs>
              <a:gs pos="100000">
                <a:srgbClr val="FF0000">
                  <a:gamma/>
                  <a:shade val="46275"/>
                  <a:invGamma/>
                </a:srgbClr>
              </a:gs>
            </a:gsLst>
            <a:lin ang="5400000" scaled="1"/>
          </a:gradFill>
          <a:ln w="9525">
            <a:solidFill>
              <a:schemeClr val="tx1"/>
            </a:solidFill>
            <a:miter lim="800000"/>
            <a:headEnd/>
            <a:tailEnd/>
          </a:ln>
          <a:effectLst/>
        </p:spPr>
        <p:txBody>
          <a:bodyPr wrap="none" anchor="ctr"/>
          <a:lstStyle/>
          <a:p>
            <a:endParaRPr lang="en-US"/>
          </a:p>
        </p:txBody>
      </p:sp>
      <p:sp>
        <p:nvSpPr>
          <p:cNvPr id="273439" name="Rectangle 31"/>
          <p:cNvSpPr>
            <a:spLocks noChangeArrowheads="1"/>
          </p:cNvSpPr>
          <p:nvPr/>
        </p:nvSpPr>
        <p:spPr bwMode="auto">
          <a:xfrm>
            <a:off x="511175" y="2667000"/>
            <a:ext cx="938213" cy="806450"/>
          </a:xfrm>
          <a:prstGeom prst="rect">
            <a:avLst/>
          </a:prstGeom>
          <a:gradFill rotWithShape="1">
            <a:gsLst>
              <a:gs pos="0">
                <a:srgbClr val="FF0000"/>
              </a:gs>
              <a:gs pos="100000">
                <a:srgbClr val="FF0000">
                  <a:gamma/>
                  <a:shade val="46275"/>
                  <a:invGamma/>
                </a:srgbClr>
              </a:gs>
            </a:gsLst>
            <a:lin ang="5400000" scaled="1"/>
          </a:gradFill>
          <a:ln w="9525">
            <a:solidFill>
              <a:schemeClr val="tx1"/>
            </a:solidFill>
            <a:miter lim="800000"/>
            <a:headEnd/>
            <a:tailEnd/>
          </a:ln>
          <a:effectLst/>
        </p:spPr>
        <p:txBody>
          <a:bodyPr wrap="none" anchor="ctr"/>
          <a:lstStyle/>
          <a:p>
            <a:endParaRPr lang="en-US"/>
          </a:p>
        </p:txBody>
      </p:sp>
      <p:sp>
        <p:nvSpPr>
          <p:cNvPr id="273440" name="Text Box 32"/>
          <p:cNvSpPr txBox="1">
            <a:spLocks noChangeArrowheads="1"/>
          </p:cNvSpPr>
          <p:nvPr/>
        </p:nvSpPr>
        <p:spPr bwMode="auto">
          <a:xfrm>
            <a:off x="3203575" y="2846388"/>
            <a:ext cx="1370013" cy="396875"/>
          </a:xfrm>
          <a:prstGeom prst="rect">
            <a:avLst/>
          </a:prstGeom>
          <a:noFill/>
          <a:ln w="9525">
            <a:noFill/>
            <a:miter lim="800000"/>
            <a:headEnd/>
            <a:tailEnd/>
          </a:ln>
          <a:effectLst/>
        </p:spPr>
        <p:txBody>
          <a:bodyPr wrap="none">
            <a:spAutoFit/>
          </a:bodyPr>
          <a:lstStyle/>
          <a:p>
            <a:r>
              <a:rPr lang="en-US" altLang="ja-JP" sz="2000" b="0">
                <a:ea typeface="ＭＳ Ｐゴシック" pitchFamily="1" charset="-128"/>
                <a:cs typeface="Arial" charset="0"/>
              </a:rPr>
              <a:t>QGP Fluid</a:t>
            </a:r>
            <a:endParaRPr lang="en-US" sz="2000" b="0">
              <a:ea typeface="ＭＳ Ｐゴシック" pitchFamily="1" charset="-128"/>
              <a:cs typeface="Arial" charset="0"/>
            </a:endParaRPr>
          </a:p>
        </p:txBody>
      </p:sp>
      <p:sp>
        <p:nvSpPr>
          <p:cNvPr id="273441" name="Text Box 33"/>
          <p:cNvSpPr txBox="1">
            <a:spLocks noChangeArrowheads="1"/>
          </p:cNvSpPr>
          <p:nvPr/>
        </p:nvSpPr>
        <p:spPr bwMode="auto">
          <a:xfrm>
            <a:off x="227013" y="2833688"/>
            <a:ext cx="1370012" cy="396875"/>
          </a:xfrm>
          <a:prstGeom prst="rect">
            <a:avLst/>
          </a:prstGeom>
          <a:noFill/>
          <a:ln w="9525">
            <a:noFill/>
            <a:miter lim="800000"/>
            <a:headEnd/>
            <a:tailEnd/>
          </a:ln>
          <a:effectLst/>
        </p:spPr>
        <p:txBody>
          <a:bodyPr wrap="none">
            <a:spAutoFit/>
          </a:bodyPr>
          <a:lstStyle/>
          <a:p>
            <a:r>
              <a:rPr lang="en-US" altLang="ja-JP" sz="2000" b="0">
                <a:ea typeface="ＭＳ Ｐゴシック" pitchFamily="1" charset="-128"/>
                <a:cs typeface="Arial" charset="0"/>
              </a:rPr>
              <a:t>QGP Fluid</a:t>
            </a:r>
            <a:endParaRPr lang="en-US" sz="2000" b="0">
              <a:ea typeface="ＭＳ Ｐゴシック" pitchFamily="1" charset="-128"/>
              <a:cs typeface="Arial" charset="0"/>
            </a:endParaRPr>
          </a:p>
        </p:txBody>
      </p:sp>
      <p:sp>
        <p:nvSpPr>
          <p:cNvPr id="273442" name="Rectangle 34"/>
          <p:cNvSpPr>
            <a:spLocks noChangeArrowheads="1"/>
          </p:cNvSpPr>
          <p:nvPr/>
        </p:nvSpPr>
        <p:spPr bwMode="auto">
          <a:xfrm>
            <a:off x="512763" y="3459163"/>
            <a:ext cx="936625" cy="792162"/>
          </a:xfrm>
          <a:prstGeom prst="rect">
            <a:avLst/>
          </a:prstGeom>
          <a:gradFill rotWithShape="1">
            <a:gsLst>
              <a:gs pos="0">
                <a:srgbClr val="008000">
                  <a:gamma/>
                  <a:shade val="46275"/>
                  <a:invGamma/>
                </a:srgbClr>
              </a:gs>
              <a:gs pos="100000">
                <a:srgbClr val="008000"/>
              </a:gs>
            </a:gsLst>
            <a:lin ang="5400000" scaled="1"/>
          </a:gradFill>
          <a:ln w="9525">
            <a:solidFill>
              <a:schemeClr val="tx1"/>
            </a:solidFill>
            <a:miter lim="800000"/>
            <a:headEnd/>
            <a:tailEnd/>
          </a:ln>
          <a:effectLst/>
        </p:spPr>
        <p:txBody>
          <a:bodyPr wrap="none" anchor="ctr"/>
          <a:lstStyle/>
          <a:p>
            <a:endParaRPr lang="en-US"/>
          </a:p>
        </p:txBody>
      </p:sp>
      <p:sp>
        <p:nvSpPr>
          <p:cNvPr id="273443" name="Text Box 35"/>
          <p:cNvSpPr txBox="1">
            <a:spLocks noChangeArrowheads="1"/>
          </p:cNvSpPr>
          <p:nvPr/>
        </p:nvSpPr>
        <p:spPr bwMode="auto">
          <a:xfrm>
            <a:off x="225425" y="3638550"/>
            <a:ext cx="1639888" cy="396875"/>
          </a:xfrm>
          <a:prstGeom prst="rect">
            <a:avLst/>
          </a:prstGeom>
          <a:noFill/>
          <a:ln w="9525">
            <a:noFill/>
            <a:miter lim="800000"/>
            <a:headEnd/>
            <a:tailEnd/>
          </a:ln>
          <a:effectLst/>
        </p:spPr>
        <p:txBody>
          <a:bodyPr wrap="none">
            <a:spAutoFit/>
          </a:bodyPr>
          <a:lstStyle/>
          <a:p>
            <a:r>
              <a:rPr lang="en-US" altLang="ja-JP" sz="2000" b="0">
                <a:ea typeface="ＭＳ Ｐゴシック" pitchFamily="1" charset="-128"/>
                <a:cs typeface="Arial" charset="0"/>
              </a:rPr>
              <a:t>Hadron Fluid</a:t>
            </a:r>
            <a:endParaRPr lang="en-US" sz="2000" b="0">
              <a:ea typeface="ＭＳ Ｐゴシック" pitchFamily="1" charset="-128"/>
              <a:cs typeface="Arial" charset="0"/>
            </a:endParaRPr>
          </a:p>
        </p:txBody>
      </p:sp>
      <p:sp>
        <p:nvSpPr>
          <p:cNvPr id="273444" name="Text Box 36"/>
          <p:cNvSpPr txBox="1">
            <a:spLocks noChangeArrowheads="1"/>
          </p:cNvSpPr>
          <p:nvPr/>
        </p:nvSpPr>
        <p:spPr bwMode="auto">
          <a:xfrm>
            <a:off x="2025650" y="3675063"/>
            <a:ext cx="698500" cy="457200"/>
          </a:xfrm>
          <a:prstGeom prst="rect">
            <a:avLst/>
          </a:prstGeom>
          <a:noFill/>
          <a:ln w="9525">
            <a:noFill/>
            <a:miter lim="800000"/>
            <a:headEnd/>
            <a:tailEnd/>
          </a:ln>
          <a:effectLst/>
        </p:spPr>
        <p:txBody>
          <a:bodyPr wrap="none">
            <a:spAutoFit/>
          </a:bodyPr>
          <a:lstStyle/>
          <a:p>
            <a:r>
              <a:rPr lang="en-US" altLang="ja-JP" sz="2400" b="0" i="1">
                <a:latin typeface="Symbol" pitchFamily="18" charset="2"/>
                <a:ea typeface="ＭＳ Ｐゴシック" pitchFamily="1" charset="-128"/>
                <a:cs typeface="Arial" charset="0"/>
              </a:rPr>
              <a:t>l</a:t>
            </a:r>
            <a:r>
              <a:rPr lang="en-US" altLang="ja-JP" sz="2400" b="0">
                <a:ea typeface="ＭＳ Ｐゴシック" pitchFamily="1" charset="-128"/>
                <a:cs typeface="Arial" charset="0"/>
              </a:rPr>
              <a:t>=0</a:t>
            </a:r>
            <a:endParaRPr lang="en-US" sz="2400" b="0">
              <a:ea typeface="ＭＳ Ｐゴシック" pitchFamily="1" charset="-128"/>
              <a:cs typeface="Arial" charset="0"/>
            </a:endParaRPr>
          </a:p>
        </p:txBody>
      </p:sp>
      <p:sp>
        <p:nvSpPr>
          <p:cNvPr id="273445" name="Oval 37"/>
          <p:cNvSpPr>
            <a:spLocks noChangeArrowheads="1"/>
          </p:cNvSpPr>
          <p:nvPr/>
        </p:nvSpPr>
        <p:spPr bwMode="auto">
          <a:xfrm>
            <a:off x="603250" y="5165725"/>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3446" name="Oval 38"/>
          <p:cNvSpPr>
            <a:spLocks noChangeArrowheads="1"/>
          </p:cNvSpPr>
          <p:nvPr/>
        </p:nvSpPr>
        <p:spPr bwMode="auto">
          <a:xfrm>
            <a:off x="1212850" y="4708525"/>
            <a:ext cx="152400" cy="152400"/>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273447" name="Oval 39"/>
          <p:cNvSpPr>
            <a:spLocks noChangeArrowheads="1"/>
          </p:cNvSpPr>
          <p:nvPr/>
        </p:nvSpPr>
        <p:spPr bwMode="auto">
          <a:xfrm>
            <a:off x="984250" y="5165725"/>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3448" name="Oval 40"/>
          <p:cNvSpPr>
            <a:spLocks noChangeArrowheads="1"/>
          </p:cNvSpPr>
          <p:nvPr/>
        </p:nvSpPr>
        <p:spPr bwMode="auto">
          <a:xfrm>
            <a:off x="1441450" y="5165725"/>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3449" name="Line 41"/>
          <p:cNvSpPr>
            <a:spLocks noChangeShapeType="1"/>
          </p:cNvSpPr>
          <p:nvPr/>
        </p:nvSpPr>
        <p:spPr bwMode="auto">
          <a:xfrm>
            <a:off x="679450" y="4251325"/>
            <a:ext cx="0" cy="914400"/>
          </a:xfrm>
          <a:prstGeom prst="line">
            <a:avLst/>
          </a:prstGeom>
          <a:noFill/>
          <a:ln w="9525">
            <a:solidFill>
              <a:schemeClr val="bg1"/>
            </a:solidFill>
            <a:round/>
            <a:headEnd/>
            <a:tailEnd type="triangle" w="med" len="med"/>
          </a:ln>
          <a:effectLst/>
        </p:spPr>
        <p:txBody>
          <a:bodyPr/>
          <a:lstStyle/>
          <a:p>
            <a:endParaRPr lang="en-US"/>
          </a:p>
        </p:txBody>
      </p:sp>
      <p:sp>
        <p:nvSpPr>
          <p:cNvPr id="273450" name="Line 42"/>
          <p:cNvSpPr>
            <a:spLocks noChangeShapeType="1"/>
          </p:cNvSpPr>
          <p:nvPr/>
        </p:nvSpPr>
        <p:spPr bwMode="auto">
          <a:xfrm>
            <a:off x="1289050" y="4251325"/>
            <a:ext cx="0" cy="457200"/>
          </a:xfrm>
          <a:prstGeom prst="line">
            <a:avLst/>
          </a:prstGeom>
          <a:noFill/>
          <a:ln w="9525">
            <a:solidFill>
              <a:schemeClr val="bg1"/>
            </a:solidFill>
            <a:round/>
            <a:headEnd/>
            <a:tailEnd type="triangle" w="med" len="med"/>
          </a:ln>
          <a:effectLst/>
        </p:spPr>
        <p:txBody>
          <a:bodyPr/>
          <a:lstStyle/>
          <a:p>
            <a:endParaRPr lang="en-US"/>
          </a:p>
        </p:txBody>
      </p:sp>
      <p:sp>
        <p:nvSpPr>
          <p:cNvPr id="273451" name="Line 43"/>
          <p:cNvSpPr>
            <a:spLocks noChangeShapeType="1"/>
          </p:cNvSpPr>
          <p:nvPr/>
        </p:nvSpPr>
        <p:spPr bwMode="auto">
          <a:xfrm flipH="1">
            <a:off x="1060450" y="4860925"/>
            <a:ext cx="152400" cy="304800"/>
          </a:xfrm>
          <a:prstGeom prst="line">
            <a:avLst/>
          </a:prstGeom>
          <a:noFill/>
          <a:ln w="9525">
            <a:solidFill>
              <a:schemeClr val="bg1"/>
            </a:solidFill>
            <a:round/>
            <a:headEnd/>
            <a:tailEnd type="triangle" w="med" len="med"/>
          </a:ln>
          <a:effectLst/>
        </p:spPr>
        <p:txBody>
          <a:bodyPr/>
          <a:lstStyle/>
          <a:p>
            <a:endParaRPr lang="en-US"/>
          </a:p>
        </p:txBody>
      </p:sp>
      <p:sp>
        <p:nvSpPr>
          <p:cNvPr id="273452" name="Line 44"/>
          <p:cNvSpPr>
            <a:spLocks noChangeShapeType="1"/>
          </p:cNvSpPr>
          <p:nvPr/>
        </p:nvSpPr>
        <p:spPr bwMode="auto">
          <a:xfrm>
            <a:off x="1365250" y="4860925"/>
            <a:ext cx="152400" cy="304800"/>
          </a:xfrm>
          <a:prstGeom prst="line">
            <a:avLst/>
          </a:prstGeom>
          <a:noFill/>
          <a:ln w="9525">
            <a:solidFill>
              <a:schemeClr val="bg1"/>
            </a:solidFill>
            <a:round/>
            <a:headEnd/>
            <a:tailEnd type="triangle" w="med" len="med"/>
          </a:ln>
          <a:effectLst/>
        </p:spPr>
        <p:txBody>
          <a:bodyPr/>
          <a:lstStyle/>
          <a:p>
            <a:endParaRPr lang="en-US"/>
          </a:p>
        </p:txBody>
      </p:sp>
      <p:sp>
        <p:nvSpPr>
          <p:cNvPr id="273453" name="Line 45"/>
          <p:cNvSpPr>
            <a:spLocks noChangeShapeType="1"/>
          </p:cNvSpPr>
          <p:nvPr/>
        </p:nvSpPr>
        <p:spPr bwMode="auto">
          <a:xfrm>
            <a:off x="2386013" y="4081463"/>
            <a:ext cx="0" cy="457200"/>
          </a:xfrm>
          <a:prstGeom prst="line">
            <a:avLst/>
          </a:prstGeom>
          <a:noFill/>
          <a:ln w="9525">
            <a:solidFill>
              <a:schemeClr val="bg1"/>
            </a:solidFill>
            <a:round/>
            <a:headEnd/>
            <a:tailEnd type="triangle" w="med" len="med"/>
          </a:ln>
          <a:effectLst/>
        </p:spPr>
        <p:txBody>
          <a:bodyPr/>
          <a:lstStyle/>
          <a:p>
            <a:endParaRPr lang="en-US"/>
          </a:p>
        </p:txBody>
      </p:sp>
      <p:sp>
        <p:nvSpPr>
          <p:cNvPr id="273454" name="Text Box 46"/>
          <p:cNvSpPr txBox="1">
            <a:spLocks noChangeArrowheads="1"/>
          </p:cNvSpPr>
          <p:nvPr/>
        </p:nvSpPr>
        <p:spPr bwMode="auto">
          <a:xfrm>
            <a:off x="1665288" y="4538663"/>
            <a:ext cx="1393825" cy="457200"/>
          </a:xfrm>
          <a:prstGeom prst="rect">
            <a:avLst/>
          </a:prstGeom>
          <a:noFill/>
          <a:ln w="9525">
            <a:noFill/>
            <a:miter lim="800000"/>
            <a:headEnd/>
            <a:tailEnd/>
          </a:ln>
          <a:effectLst/>
        </p:spPr>
        <p:txBody>
          <a:bodyPr wrap="none">
            <a:spAutoFit/>
          </a:bodyPr>
          <a:lstStyle/>
          <a:p>
            <a:r>
              <a:rPr lang="en-US" altLang="ja-JP" sz="2400" b="0" i="1">
                <a:latin typeface="Symbol" pitchFamily="18" charset="2"/>
                <a:ea typeface="ＭＳ Ｐゴシック" pitchFamily="1" charset="-128"/>
                <a:cs typeface="Arial" charset="0"/>
              </a:rPr>
              <a:t>l</a:t>
            </a:r>
            <a:r>
              <a:rPr lang="en-US" altLang="ja-JP" sz="2400" b="0">
                <a:ea typeface="ＭＳ Ｐゴシック" pitchFamily="1" charset="-128"/>
                <a:cs typeface="Arial" charset="0"/>
              </a:rPr>
              <a:t>=infinity</a:t>
            </a:r>
            <a:endParaRPr lang="en-US" sz="2400" b="0">
              <a:ea typeface="ＭＳ Ｐゴシック" pitchFamily="1" charset="-128"/>
              <a:cs typeface="Arial" charset="0"/>
            </a:endParaRPr>
          </a:p>
        </p:txBody>
      </p:sp>
      <p:sp>
        <p:nvSpPr>
          <p:cNvPr id="273455" name="Rectangle 47"/>
          <p:cNvSpPr>
            <a:spLocks noChangeArrowheads="1"/>
          </p:cNvSpPr>
          <p:nvPr/>
        </p:nvSpPr>
        <p:spPr bwMode="auto">
          <a:xfrm>
            <a:off x="3490913" y="3459163"/>
            <a:ext cx="936625" cy="1584325"/>
          </a:xfrm>
          <a:prstGeom prst="rect">
            <a:avLst/>
          </a:prstGeom>
          <a:gradFill rotWithShape="1">
            <a:gsLst>
              <a:gs pos="0">
                <a:srgbClr val="008000"/>
              </a:gs>
              <a:gs pos="100000">
                <a:schemeClr val="accent2"/>
              </a:gs>
            </a:gsLst>
            <a:lin ang="5400000" scaled="1"/>
          </a:gradFill>
          <a:ln w="9525">
            <a:noFill/>
            <a:miter lim="800000"/>
            <a:headEnd/>
            <a:tailEnd/>
          </a:ln>
          <a:effectLst/>
        </p:spPr>
        <p:txBody>
          <a:bodyPr wrap="none" anchor="ctr"/>
          <a:lstStyle/>
          <a:p>
            <a:endParaRPr lang="en-US"/>
          </a:p>
        </p:txBody>
      </p:sp>
      <p:sp>
        <p:nvSpPr>
          <p:cNvPr id="273456" name="Oval 48"/>
          <p:cNvSpPr>
            <a:spLocks noChangeArrowheads="1"/>
          </p:cNvSpPr>
          <p:nvPr/>
        </p:nvSpPr>
        <p:spPr bwMode="auto">
          <a:xfrm>
            <a:off x="3698875" y="3675063"/>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3457" name="Oval 49"/>
          <p:cNvSpPr>
            <a:spLocks noChangeArrowheads="1"/>
          </p:cNvSpPr>
          <p:nvPr/>
        </p:nvSpPr>
        <p:spPr bwMode="auto">
          <a:xfrm>
            <a:off x="4067175" y="3667125"/>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3458" name="Line 50"/>
          <p:cNvSpPr>
            <a:spLocks noChangeShapeType="1"/>
          </p:cNvSpPr>
          <p:nvPr/>
        </p:nvSpPr>
        <p:spPr bwMode="auto">
          <a:xfrm>
            <a:off x="3779838" y="3819525"/>
            <a:ext cx="0" cy="1368425"/>
          </a:xfrm>
          <a:prstGeom prst="line">
            <a:avLst/>
          </a:prstGeom>
          <a:noFill/>
          <a:ln w="9525">
            <a:solidFill>
              <a:schemeClr val="bg1"/>
            </a:solidFill>
            <a:round/>
            <a:headEnd/>
            <a:tailEnd type="triangle" w="med" len="med"/>
          </a:ln>
          <a:effectLst/>
        </p:spPr>
        <p:txBody>
          <a:bodyPr/>
          <a:lstStyle/>
          <a:p>
            <a:endParaRPr lang="en-US"/>
          </a:p>
        </p:txBody>
      </p:sp>
      <p:sp>
        <p:nvSpPr>
          <p:cNvPr id="273459" name="Line 51"/>
          <p:cNvSpPr>
            <a:spLocks noChangeShapeType="1"/>
          </p:cNvSpPr>
          <p:nvPr/>
        </p:nvSpPr>
        <p:spPr bwMode="auto">
          <a:xfrm>
            <a:off x="4140200" y="3819525"/>
            <a:ext cx="0" cy="457200"/>
          </a:xfrm>
          <a:prstGeom prst="line">
            <a:avLst/>
          </a:prstGeom>
          <a:noFill/>
          <a:ln w="9525">
            <a:solidFill>
              <a:schemeClr val="bg1"/>
            </a:solidFill>
            <a:round/>
            <a:headEnd/>
            <a:tailEnd type="triangle" w="med" len="med"/>
          </a:ln>
          <a:effectLst/>
        </p:spPr>
        <p:txBody>
          <a:bodyPr/>
          <a:lstStyle/>
          <a:p>
            <a:endParaRPr lang="en-US"/>
          </a:p>
        </p:txBody>
      </p:sp>
      <p:sp>
        <p:nvSpPr>
          <p:cNvPr id="273460" name="AutoShape 52"/>
          <p:cNvSpPr>
            <a:spLocks noChangeArrowheads="1"/>
          </p:cNvSpPr>
          <p:nvPr/>
        </p:nvSpPr>
        <p:spPr bwMode="auto">
          <a:xfrm>
            <a:off x="3867150" y="3843338"/>
            <a:ext cx="503238" cy="358775"/>
          </a:xfrm>
          <a:prstGeom prst="lightningBolt">
            <a:avLst/>
          </a:prstGeom>
          <a:solidFill>
            <a:schemeClr val="accent1"/>
          </a:solidFill>
          <a:ln w="9525">
            <a:solidFill>
              <a:schemeClr val="tx1"/>
            </a:solidFill>
            <a:miter lim="800000"/>
            <a:headEnd/>
            <a:tailEnd/>
          </a:ln>
          <a:effectLst/>
        </p:spPr>
        <p:txBody>
          <a:bodyPr wrap="none" anchor="ctr"/>
          <a:lstStyle/>
          <a:p>
            <a:endParaRPr lang="en-US"/>
          </a:p>
        </p:txBody>
      </p:sp>
      <p:sp>
        <p:nvSpPr>
          <p:cNvPr id="273461" name="Oval 53"/>
          <p:cNvSpPr>
            <a:spLocks noChangeArrowheads="1"/>
          </p:cNvSpPr>
          <p:nvPr/>
        </p:nvSpPr>
        <p:spPr bwMode="auto">
          <a:xfrm>
            <a:off x="3698875" y="518795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3462" name="Oval 54"/>
          <p:cNvSpPr>
            <a:spLocks noChangeArrowheads="1"/>
          </p:cNvSpPr>
          <p:nvPr/>
        </p:nvSpPr>
        <p:spPr bwMode="auto">
          <a:xfrm>
            <a:off x="4059238" y="4602163"/>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3463" name="Line 55"/>
          <p:cNvSpPr>
            <a:spLocks noChangeShapeType="1"/>
          </p:cNvSpPr>
          <p:nvPr/>
        </p:nvSpPr>
        <p:spPr bwMode="auto">
          <a:xfrm>
            <a:off x="4124325" y="4754563"/>
            <a:ext cx="0" cy="457200"/>
          </a:xfrm>
          <a:prstGeom prst="line">
            <a:avLst/>
          </a:prstGeom>
          <a:noFill/>
          <a:ln w="9525">
            <a:solidFill>
              <a:schemeClr val="bg1"/>
            </a:solidFill>
            <a:round/>
            <a:headEnd/>
            <a:tailEnd type="triangle" w="med" len="med"/>
          </a:ln>
          <a:effectLst/>
        </p:spPr>
        <p:txBody>
          <a:bodyPr/>
          <a:lstStyle/>
          <a:p>
            <a:endParaRPr lang="en-US"/>
          </a:p>
        </p:txBody>
      </p:sp>
      <p:sp>
        <p:nvSpPr>
          <p:cNvPr id="273464" name="Oval 56"/>
          <p:cNvSpPr>
            <a:spLocks noChangeArrowheads="1"/>
          </p:cNvSpPr>
          <p:nvPr/>
        </p:nvSpPr>
        <p:spPr bwMode="auto">
          <a:xfrm>
            <a:off x="4059238" y="5187950"/>
            <a:ext cx="152400" cy="1524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3465" name="Text Box 57"/>
          <p:cNvSpPr txBox="1">
            <a:spLocks noChangeArrowheads="1"/>
          </p:cNvSpPr>
          <p:nvPr/>
        </p:nvSpPr>
        <p:spPr bwMode="auto">
          <a:xfrm>
            <a:off x="1377950" y="4010025"/>
            <a:ext cx="654050" cy="457200"/>
          </a:xfrm>
          <a:prstGeom prst="rect">
            <a:avLst/>
          </a:prstGeom>
          <a:noFill/>
          <a:ln w="9525">
            <a:noFill/>
            <a:miter lim="800000"/>
            <a:headEnd/>
            <a:tailEnd/>
          </a:ln>
          <a:effectLst/>
        </p:spPr>
        <p:txBody>
          <a:bodyPr wrap="none">
            <a:spAutoFit/>
          </a:bodyPr>
          <a:lstStyle/>
          <a:p>
            <a:r>
              <a:rPr lang="en-US" altLang="ja-JP" sz="2400" b="0" i="1">
                <a:ea typeface="ＭＳ Ｐゴシック" pitchFamily="1" charset="-128"/>
                <a:cs typeface="Arial" charset="0"/>
              </a:rPr>
              <a:t>T</a:t>
            </a:r>
            <a:r>
              <a:rPr lang="en-US" altLang="ja-JP" sz="2400" b="0" baseline="-25000">
                <a:ea typeface="ＭＳ Ｐゴシック" pitchFamily="1" charset="-128"/>
                <a:cs typeface="Arial" charset="0"/>
              </a:rPr>
              <a:t>f.o.</a:t>
            </a:r>
            <a:endParaRPr lang="en-US" sz="2400" b="0" baseline="-25000">
              <a:ea typeface="ＭＳ Ｐゴシック" pitchFamily="1" charset="-128"/>
              <a:cs typeface="Arial" charset="0"/>
            </a:endParaRPr>
          </a:p>
        </p:txBody>
      </p:sp>
      <p:sp>
        <p:nvSpPr>
          <p:cNvPr id="273466" name="Text Box 58"/>
          <p:cNvSpPr txBox="1">
            <a:spLocks noChangeArrowheads="1"/>
          </p:cNvSpPr>
          <p:nvPr/>
        </p:nvSpPr>
        <p:spPr bwMode="auto">
          <a:xfrm>
            <a:off x="4500563" y="3448050"/>
            <a:ext cx="1474787" cy="731838"/>
          </a:xfrm>
          <a:prstGeom prst="rect">
            <a:avLst/>
          </a:prstGeom>
          <a:noFill/>
          <a:ln w="9525">
            <a:noFill/>
            <a:miter lim="800000"/>
            <a:headEnd/>
            <a:tailEnd/>
          </a:ln>
          <a:effectLst/>
        </p:spPr>
        <p:txBody>
          <a:bodyPr wrap="none">
            <a:spAutoFit/>
          </a:bodyPr>
          <a:lstStyle/>
          <a:p>
            <a:r>
              <a:rPr lang="en-US" altLang="ja-JP" sz="1800" b="0">
                <a:ea typeface="ＭＳ Ｐゴシック" pitchFamily="1" charset="-128"/>
                <a:cs typeface="Arial" charset="0"/>
              </a:rPr>
              <a:t>Escaping</a:t>
            </a:r>
          </a:p>
          <a:p>
            <a:r>
              <a:rPr lang="en-US" altLang="ja-JP" sz="1800" b="0">
                <a:ea typeface="ＭＳ Ｐゴシック" pitchFamily="1" charset="-128"/>
                <a:cs typeface="Arial" charset="0"/>
              </a:rPr>
              <a:t>probability </a:t>
            </a:r>
            <a:r>
              <a:rPr lang="en-US" altLang="ja-JP" sz="2400" b="0" i="1">
                <a:latin typeface="Oxford" pitchFamily="18" charset="0"/>
                <a:ea typeface="ＭＳ Ｐゴシック" pitchFamily="1" charset="-128"/>
                <a:cs typeface="Arial" charset="0"/>
              </a:rPr>
              <a:t>P</a:t>
            </a:r>
            <a:endParaRPr lang="en-US" sz="2400" b="0" i="1">
              <a:latin typeface="Oxford" pitchFamily="18" charset="0"/>
              <a:ea typeface="ＭＳ Ｐゴシック" pitchFamily="1" charset="-128"/>
              <a:cs typeface="Arial" charset="0"/>
            </a:endParaRPr>
          </a:p>
        </p:txBody>
      </p:sp>
      <p:sp>
        <p:nvSpPr>
          <p:cNvPr id="273467" name="Text Box 59"/>
          <p:cNvSpPr txBox="1">
            <a:spLocks noChangeArrowheads="1"/>
          </p:cNvSpPr>
          <p:nvPr/>
        </p:nvSpPr>
        <p:spPr bwMode="auto">
          <a:xfrm>
            <a:off x="3632200" y="5475288"/>
            <a:ext cx="2286000" cy="457200"/>
          </a:xfrm>
          <a:prstGeom prst="rect">
            <a:avLst/>
          </a:prstGeom>
          <a:noFill/>
          <a:ln w="9525">
            <a:noFill/>
            <a:miter lim="800000"/>
            <a:headEnd/>
            <a:tailEnd/>
          </a:ln>
          <a:effectLst/>
        </p:spPr>
        <p:txBody>
          <a:bodyPr wrap="none">
            <a:spAutoFit/>
          </a:bodyPr>
          <a:lstStyle/>
          <a:p>
            <a:r>
              <a:rPr lang="en-US" altLang="ja-JP" sz="2400" b="0" i="1">
                <a:ea typeface="ＭＳ Ｐゴシック" pitchFamily="1" charset="-128"/>
                <a:cs typeface="Arial" charset="0"/>
              </a:rPr>
              <a:t>f</a:t>
            </a:r>
            <a:r>
              <a:rPr lang="en-US" altLang="ja-JP" sz="2400" b="0" baseline="-25000">
                <a:ea typeface="ＭＳ Ｐゴシック" pitchFamily="1" charset="-128"/>
                <a:cs typeface="Arial" charset="0"/>
              </a:rPr>
              <a:t>free</a:t>
            </a:r>
            <a:r>
              <a:rPr lang="en-US" altLang="ja-JP" sz="2400" b="0">
                <a:ea typeface="ＭＳ Ｐゴシック" pitchFamily="1" charset="-128"/>
                <a:cs typeface="Arial" charset="0"/>
              </a:rPr>
              <a:t>(</a:t>
            </a:r>
            <a:r>
              <a:rPr lang="en-US" altLang="ja-JP" sz="2400" b="0" i="1">
                <a:ea typeface="ＭＳ Ｐゴシック" pitchFamily="1" charset="-128"/>
                <a:cs typeface="Arial" charset="0"/>
              </a:rPr>
              <a:t>x</a:t>
            </a:r>
            <a:r>
              <a:rPr lang="en-US" altLang="ja-JP" sz="2400" b="0">
                <a:ea typeface="ＭＳ Ｐゴシック" pitchFamily="1" charset="-128"/>
                <a:cs typeface="Arial" charset="0"/>
              </a:rPr>
              <a:t>,</a:t>
            </a:r>
            <a:r>
              <a:rPr lang="en-US" altLang="ja-JP" sz="2400" b="0" i="1">
                <a:ea typeface="ＭＳ Ｐゴシック" pitchFamily="1" charset="-128"/>
                <a:cs typeface="Arial" charset="0"/>
              </a:rPr>
              <a:t>p</a:t>
            </a:r>
            <a:r>
              <a:rPr lang="en-US" altLang="ja-JP" sz="2400" b="0">
                <a:ea typeface="ＭＳ Ｐゴシック" pitchFamily="1" charset="-128"/>
                <a:cs typeface="Arial" charset="0"/>
              </a:rPr>
              <a:t>)=</a:t>
            </a:r>
            <a:r>
              <a:rPr lang="en-US" altLang="ja-JP" sz="2400" b="0" i="1">
                <a:latin typeface="Oxford" pitchFamily="18" charset="0"/>
                <a:ea typeface="ＭＳ Ｐゴシック" pitchFamily="1" charset="-128"/>
                <a:cs typeface="Arial" charset="0"/>
              </a:rPr>
              <a:t>P</a:t>
            </a:r>
            <a:r>
              <a:rPr lang="en-US" altLang="ja-JP" sz="2400" b="0" i="1">
                <a:ea typeface="ＭＳ Ｐゴシック" pitchFamily="1" charset="-128"/>
                <a:cs typeface="Arial" charset="0"/>
              </a:rPr>
              <a:t>f</a:t>
            </a:r>
            <a:r>
              <a:rPr lang="en-US" altLang="ja-JP" sz="2400" b="0">
                <a:ea typeface="ＭＳ Ｐゴシック" pitchFamily="1" charset="-128"/>
                <a:cs typeface="Arial" charset="0"/>
              </a:rPr>
              <a:t>(</a:t>
            </a:r>
            <a:r>
              <a:rPr lang="en-US" altLang="ja-JP" sz="2400" b="0" i="1">
                <a:ea typeface="ＭＳ Ｐゴシック" pitchFamily="1" charset="-128"/>
                <a:cs typeface="Arial" charset="0"/>
              </a:rPr>
              <a:t>x</a:t>
            </a:r>
            <a:r>
              <a:rPr lang="en-US" altLang="ja-JP" sz="2400" b="0">
                <a:ea typeface="ＭＳ Ｐゴシック" pitchFamily="1" charset="-128"/>
                <a:cs typeface="Arial" charset="0"/>
              </a:rPr>
              <a:t>,</a:t>
            </a:r>
            <a:r>
              <a:rPr lang="en-US" altLang="ja-JP" sz="2400" b="0" i="1">
                <a:ea typeface="ＭＳ Ｐゴシック" pitchFamily="1" charset="-128"/>
                <a:cs typeface="Arial" charset="0"/>
              </a:rPr>
              <a:t>p</a:t>
            </a:r>
            <a:r>
              <a:rPr lang="en-US" altLang="ja-JP" sz="2400" b="0">
                <a:ea typeface="ＭＳ Ｐゴシック" pitchFamily="1" charset="-128"/>
                <a:cs typeface="Arial" charset="0"/>
              </a:rPr>
              <a:t>)</a:t>
            </a:r>
            <a:endParaRPr lang="en-US" sz="2400" b="0">
              <a:ea typeface="ＭＳ Ｐゴシック" pitchFamily="1" charset="-128"/>
              <a:cs typeface="Arial" charset="0"/>
            </a:endParaRPr>
          </a:p>
        </p:txBody>
      </p:sp>
      <p:sp>
        <p:nvSpPr>
          <p:cNvPr id="273468" name="Line 60"/>
          <p:cNvSpPr>
            <a:spLocks noChangeShapeType="1"/>
          </p:cNvSpPr>
          <p:nvPr/>
        </p:nvSpPr>
        <p:spPr bwMode="auto">
          <a:xfrm>
            <a:off x="179388" y="2667000"/>
            <a:ext cx="0" cy="2952750"/>
          </a:xfrm>
          <a:prstGeom prst="line">
            <a:avLst/>
          </a:prstGeom>
          <a:noFill/>
          <a:ln w="9525">
            <a:solidFill>
              <a:schemeClr val="bg1"/>
            </a:solidFill>
            <a:round/>
            <a:headEnd/>
            <a:tailEnd type="triangle" w="med" len="med"/>
          </a:ln>
          <a:effectLst/>
        </p:spPr>
        <p:txBody>
          <a:bodyPr/>
          <a:lstStyle/>
          <a:p>
            <a:endParaRPr lang="en-US"/>
          </a:p>
        </p:txBody>
      </p:sp>
      <p:sp>
        <p:nvSpPr>
          <p:cNvPr id="273469" name="Text Box 61"/>
          <p:cNvSpPr txBox="1">
            <a:spLocks noChangeArrowheads="1"/>
          </p:cNvSpPr>
          <p:nvPr/>
        </p:nvSpPr>
        <p:spPr bwMode="auto">
          <a:xfrm>
            <a:off x="6350" y="5546725"/>
            <a:ext cx="317500" cy="457200"/>
          </a:xfrm>
          <a:prstGeom prst="rect">
            <a:avLst/>
          </a:prstGeom>
          <a:noFill/>
          <a:ln w="9525">
            <a:noFill/>
            <a:miter lim="800000"/>
            <a:headEnd/>
            <a:tailEnd/>
          </a:ln>
          <a:effectLst/>
        </p:spPr>
        <p:txBody>
          <a:bodyPr wrap="none">
            <a:spAutoFit/>
          </a:bodyPr>
          <a:lstStyle/>
          <a:p>
            <a:r>
              <a:rPr lang="en-US" altLang="ja-JP" sz="2400" b="0" i="1">
                <a:latin typeface="Symbol" pitchFamily="18" charset="2"/>
                <a:ea typeface="ＭＳ Ｐゴシック" pitchFamily="1" charset="-128"/>
                <a:cs typeface="Arial" charset="0"/>
              </a:rPr>
              <a:t>t</a:t>
            </a:r>
            <a:endParaRPr lang="en-US" sz="2400" b="0" i="1">
              <a:latin typeface="Symbol" pitchFamily="18" charset="2"/>
              <a:ea typeface="ＭＳ Ｐゴシック" pitchFamily="1" charset="-128"/>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34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34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34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34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34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34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34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34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34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34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34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34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34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34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34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34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346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34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34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34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34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344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345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345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345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345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345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7346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346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7346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7346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7346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734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7346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341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7341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7341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7341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7341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7341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7341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7342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7342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7342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7342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7342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7342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7342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7342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7342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7342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7343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73431"/>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273432"/>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27343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27343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7343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273436"/>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273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1" grpId="0" animBg="1"/>
      <p:bldP spid="273412" grpId="0" animBg="1"/>
      <p:bldP spid="273413" grpId="0" animBg="1"/>
      <p:bldP spid="273414" grpId="0" animBg="1"/>
      <p:bldP spid="273415" grpId="0" animBg="1"/>
      <p:bldP spid="273416" grpId="0" animBg="1"/>
      <p:bldP spid="273417" grpId="0" animBg="1"/>
      <p:bldP spid="273418" grpId="0" animBg="1"/>
      <p:bldP spid="273419" grpId="0" animBg="1"/>
      <p:bldP spid="273420" grpId="0" animBg="1"/>
      <p:bldP spid="273421" grpId="0" animBg="1"/>
      <p:bldP spid="273422" grpId="0" animBg="1"/>
      <p:bldP spid="273423" grpId="0" animBg="1"/>
      <p:bldP spid="273424" grpId="0" animBg="1"/>
      <p:bldP spid="273425" grpId="0" animBg="1"/>
      <p:bldP spid="273426" grpId="0" animBg="1"/>
      <p:bldP spid="273427" grpId="0" animBg="1"/>
      <p:bldP spid="273428" grpId="0" animBg="1"/>
      <p:bldP spid="273429" grpId="0" animBg="1"/>
      <p:bldP spid="273430" grpId="0" animBg="1"/>
      <p:bldP spid="273431" grpId="0" animBg="1"/>
      <p:bldP spid="273432" grpId="0" animBg="1"/>
      <p:bldP spid="273433" grpId="0" animBg="1"/>
      <p:bldP spid="273434" grpId="0" animBg="1"/>
      <p:bldP spid="273435" grpId="0"/>
      <p:bldP spid="273436" grpId="0"/>
      <p:bldP spid="273437" grpId="0"/>
      <p:bldP spid="273438" grpId="0" animBg="1"/>
      <p:bldP spid="273439" grpId="0" animBg="1"/>
      <p:bldP spid="273440" grpId="0"/>
      <p:bldP spid="273441" grpId="0"/>
      <p:bldP spid="273442" grpId="0" animBg="1"/>
      <p:bldP spid="273443" grpId="0"/>
      <p:bldP spid="273444" grpId="0"/>
      <p:bldP spid="273445" grpId="0" animBg="1"/>
      <p:bldP spid="273446" grpId="0" animBg="1"/>
      <p:bldP spid="273447" grpId="0" animBg="1"/>
      <p:bldP spid="273448" grpId="0" animBg="1"/>
      <p:bldP spid="273449" grpId="0" animBg="1"/>
      <p:bldP spid="273450" grpId="0" animBg="1"/>
      <p:bldP spid="273451" grpId="0" animBg="1"/>
      <p:bldP spid="273452" grpId="0" animBg="1"/>
      <p:bldP spid="273453" grpId="0" animBg="1"/>
      <p:bldP spid="273454" grpId="0"/>
      <p:bldP spid="273455" grpId="0" animBg="1"/>
      <p:bldP spid="273456" grpId="0" animBg="1"/>
      <p:bldP spid="273457" grpId="0" animBg="1"/>
      <p:bldP spid="273458" grpId="0" animBg="1"/>
      <p:bldP spid="273459" grpId="0" animBg="1"/>
      <p:bldP spid="273460" grpId="0" animBg="1"/>
      <p:bldP spid="273461" grpId="0" animBg="1"/>
      <p:bldP spid="273462" grpId="0" animBg="1"/>
      <p:bldP spid="273463" grpId="0" animBg="1"/>
      <p:bldP spid="273464" grpId="0" animBg="1"/>
      <p:bldP spid="273465" grpId="0"/>
      <p:bldP spid="273466" grpId="0"/>
      <p:bldP spid="273467" grpId="0"/>
      <p:bldP spid="273468" grpId="0" animBg="1"/>
      <p:bldP spid="27346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6D0828B2-864C-4BC7-B6B6-8A4C6881DDF4}" type="slidenum">
              <a:rPr lang="en-US"/>
              <a:pPr/>
              <a:t>86</a:t>
            </a:fld>
            <a:endParaRPr lang="en-US"/>
          </a:p>
        </p:txBody>
      </p:sp>
      <p:pic>
        <p:nvPicPr>
          <p:cNvPr id="313348" name="Picture 4"/>
          <p:cNvPicPr>
            <a:picLocks noChangeAspect="1" noChangeArrowheads="1"/>
          </p:cNvPicPr>
          <p:nvPr/>
        </p:nvPicPr>
        <p:blipFill>
          <a:blip r:embed="rId2" cstate="print"/>
          <a:srcRect/>
          <a:stretch>
            <a:fillRect/>
          </a:stretch>
        </p:blipFill>
        <p:spPr bwMode="auto">
          <a:xfrm>
            <a:off x="76200" y="0"/>
            <a:ext cx="8615363" cy="6294438"/>
          </a:xfrm>
          <a:prstGeom prst="rect">
            <a:avLst/>
          </a:prstGeom>
          <a:noFill/>
          <a:ln w="9525">
            <a:noFill/>
            <a:miter lim="800000"/>
            <a:headEnd/>
            <a:tailEnd/>
          </a:ln>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12"/>
          </p:nvPr>
        </p:nvSpPr>
        <p:spPr/>
        <p:txBody>
          <a:bodyPr/>
          <a:lstStyle/>
          <a:p>
            <a:fld id="{D0FA067D-CF16-4312-884D-D89D79ACB0C3}" type="slidenum">
              <a:rPr lang="en-US"/>
              <a:pPr/>
              <a:t>87</a:t>
            </a:fld>
            <a:endParaRPr lang="en-US"/>
          </a:p>
        </p:txBody>
      </p:sp>
      <p:sp>
        <p:nvSpPr>
          <p:cNvPr id="428034" name="Rectangle 2"/>
          <p:cNvSpPr>
            <a:spLocks noGrp="1" noChangeArrowheads="1"/>
          </p:cNvSpPr>
          <p:nvPr>
            <p:ph type="title"/>
          </p:nvPr>
        </p:nvSpPr>
        <p:spPr>
          <a:xfrm>
            <a:off x="457200" y="0"/>
            <a:ext cx="8229600" cy="1143000"/>
          </a:xfrm>
        </p:spPr>
        <p:txBody>
          <a:bodyPr/>
          <a:lstStyle/>
          <a:p>
            <a:r>
              <a:rPr lang="en-US"/>
              <a:t>Navier Stokes</a:t>
            </a:r>
          </a:p>
        </p:txBody>
      </p:sp>
      <p:pic>
        <p:nvPicPr>
          <p:cNvPr id="428044" name="Picture 12" descr="derek-viscosity-0301099"/>
          <p:cNvPicPr>
            <a:picLocks noChangeAspect="1" noChangeArrowheads="1"/>
          </p:cNvPicPr>
          <p:nvPr/>
        </p:nvPicPr>
        <p:blipFill>
          <a:blip r:embed="rId2" cstate="print"/>
          <a:srcRect/>
          <a:stretch>
            <a:fillRect/>
          </a:stretch>
        </p:blipFill>
        <p:spPr bwMode="auto">
          <a:xfrm>
            <a:off x="0" y="2473325"/>
            <a:ext cx="3976688" cy="4156075"/>
          </a:xfrm>
          <a:prstGeom prst="rect">
            <a:avLst/>
          </a:prstGeom>
          <a:noFill/>
        </p:spPr>
      </p:pic>
      <p:sp>
        <p:nvSpPr>
          <p:cNvPr id="428045" name="Text Box 13"/>
          <p:cNvSpPr txBox="1">
            <a:spLocks noChangeArrowheads="1"/>
          </p:cNvSpPr>
          <p:nvPr/>
        </p:nvSpPr>
        <p:spPr bwMode="auto">
          <a:xfrm>
            <a:off x="4267200" y="2362200"/>
            <a:ext cx="4692650" cy="2436813"/>
          </a:xfrm>
          <a:prstGeom prst="rect">
            <a:avLst/>
          </a:prstGeom>
          <a:noFill/>
          <a:ln w="12700">
            <a:noFill/>
            <a:miter lim="800000"/>
            <a:headEnd type="none" w="sm" len="sm"/>
            <a:tailEnd type="none" w="sm" len="sm"/>
          </a:ln>
          <a:effectLst/>
        </p:spPr>
        <p:txBody>
          <a:bodyPr>
            <a:spAutoFit/>
          </a:bodyPr>
          <a:lstStyle/>
          <a:p>
            <a:pPr eaLnBrk="0" hangingPunct="0"/>
            <a:r>
              <a:rPr lang="en-US" sz="2200" b="0">
                <a:solidFill>
                  <a:srgbClr val="000099"/>
                </a:solidFill>
                <a:latin typeface="Symbol" pitchFamily="18" charset="2"/>
              </a:rPr>
              <a:t>G</a:t>
            </a:r>
            <a:r>
              <a:rPr lang="en-US" sz="2200" b="0" baseline="-25000">
                <a:solidFill>
                  <a:srgbClr val="000099"/>
                </a:solidFill>
                <a:latin typeface="Times New Roman" pitchFamily="18" charset="0"/>
              </a:rPr>
              <a:t>s</a:t>
            </a:r>
            <a:r>
              <a:rPr lang="en-US" sz="2200" b="0">
                <a:solidFill>
                  <a:srgbClr val="000099"/>
                </a:solidFill>
                <a:latin typeface="Times New Roman" pitchFamily="18" charset="0"/>
              </a:rPr>
              <a:t> = 4</a:t>
            </a:r>
            <a:r>
              <a:rPr lang="en-US" sz="2200" b="0">
                <a:solidFill>
                  <a:srgbClr val="FF0000"/>
                </a:solidFill>
                <a:latin typeface="Symbol" pitchFamily="18" charset="2"/>
              </a:rPr>
              <a:t>h</a:t>
            </a:r>
            <a:r>
              <a:rPr lang="en-US" sz="2200" b="0">
                <a:solidFill>
                  <a:srgbClr val="000099"/>
                </a:solidFill>
                <a:latin typeface="Times New Roman" pitchFamily="18" charset="0"/>
              </a:rPr>
              <a:t>/3</a:t>
            </a:r>
            <a:r>
              <a:rPr lang="en-US" sz="2200" b="0">
                <a:solidFill>
                  <a:srgbClr val="FF0000"/>
                </a:solidFill>
                <a:latin typeface="Times New Roman" pitchFamily="18" charset="0"/>
              </a:rPr>
              <a:t>s</a:t>
            </a:r>
            <a:r>
              <a:rPr lang="en-US" sz="2200" b="0">
                <a:solidFill>
                  <a:srgbClr val="000099"/>
                </a:solidFill>
                <a:latin typeface="Times New Roman" pitchFamily="18" charset="0"/>
              </a:rPr>
              <a:t>T (sound attenuation length)</a:t>
            </a:r>
          </a:p>
          <a:p>
            <a:pPr eaLnBrk="0" hangingPunct="0"/>
            <a:endParaRPr lang="en-US" sz="2200" b="0">
              <a:solidFill>
                <a:srgbClr val="000099"/>
              </a:solidFill>
              <a:latin typeface="Times New Roman" pitchFamily="18" charset="0"/>
            </a:endParaRPr>
          </a:p>
          <a:p>
            <a:pPr eaLnBrk="0" hangingPunct="0"/>
            <a:r>
              <a:rPr lang="en-US" sz="2200" b="0">
                <a:solidFill>
                  <a:srgbClr val="000099"/>
                </a:solidFill>
                <a:latin typeface="Times New Roman" pitchFamily="18" charset="0"/>
              </a:rPr>
              <a:t>pQCD: </a:t>
            </a:r>
            <a:r>
              <a:rPr lang="en-US" sz="2200" b="0">
                <a:solidFill>
                  <a:srgbClr val="000099"/>
                </a:solidFill>
                <a:latin typeface="Symbol" pitchFamily="18" charset="2"/>
              </a:rPr>
              <a:t>G</a:t>
            </a:r>
            <a:r>
              <a:rPr lang="en-US" sz="2200" b="0" baseline="-25000">
                <a:solidFill>
                  <a:srgbClr val="000099"/>
                </a:solidFill>
                <a:latin typeface="Times New Roman" pitchFamily="18" charset="0"/>
              </a:rPr>
              <a:t>s</a:t>
            </a:r>
            <a:r>
              <a:rPr lang="en-US" sz="2200" b="0">
                <a:solidFill>
                  <a:srgbClr val="000099"/>
                </a:solidFill>
                <a:latin typeface="Times New Roman" pitchFamily="18" charset="0"/>
              </a:rPr>
              <a:t>/</a:t>
            </a:r>
            <a:r>
              <a:rPr lang="en-US" sz="2200" b="0">
                <a:solidFill>
                  <a:srgbClr val="000099"/>
                </a:solidFill>
                <a:latin typeface="Symbol" pitchFamily="18" charset="2"/>
              </a:rPr>
              <a:t>t</a:t>
            </a:r>
            <a:r>
              <a:rPr lang="en-US" sz="2200" b="0">
                <a:solidFill>
                  <a:srgbClr val="000099"/>
                </a:solidFill>
                <a:latin typeface="Times New Roman" pitchFamily="18" charset="0"/>
              </a:rPr>
              <a:t> = 0.18/(</a:t>
            </a:r>
            <a:r>
              <a:rPr lang="en-US" sz="2200" b="0">
                <a:solidFill>
                  <a:srgbClr val="000099"/>
                </a:solidFill>
                <a:latin typeface="Symbol" pitchFamily="18" charset="2"/>
              </a:rPr>
              <a:t>t</a:t>
            </a:r>
            <a:r>
              <a:rPr lang="en-US" sz="2200" b="0">
                <a:solidFill>
                  <a:srgbClr val="000099"/>
                </a:solidFill>
                <a:latin typeface="Times New Roman" pitchFamily="18" charset="0"/>
              </a:rPr>
              <a:t>T) ~ 0.18</a:t>
            </a:r>
          </a:p>
          <a:p>
            <a:pPr eaLnBrk="0" hangingPunct="0"/>
            <a:r>
              <a:rPr lang="en-US" sz="2200" b="0">
                <a:solidFill>
                  <a:srgbClr val="000099"/>
                </a:solidFill>
                <a:latin typeface="Times New Roman" pitchFamily="18" charset="0"/>
              </a:rPr>
              <a:t>(for </a:t>
            </a:r>
            <a:r>
              <a:rPr lang="en-US" sz="2200" b="0">
                <a:solidFill>
                  <a:srgbClr val="000099"/>
                </a:solidFill>
                <a:latin typeface="Symbol" pitchFamily="18" charset="2"/>
              </a:rPr>
              <a:t>a</a:t>
            </a:r>
            <a:r>
              <a:rPr lang="en-US" sz="2200" b="0" baseline="-25000">
                <a:solidFill>
                  <a:srgbClr val="000099"/>
                </a:solidFill>
                <a:latin typeface="Times New Roman" pitchFamily="18" charset="0"/>
              </a:rPr>
              <a:t>s</a:t>
            </a:r>
            <a:r>
              <a:rPr lang="en-US" sz="2200" b="0">
                <a:solidFill>
                  <a:srgbClr val="000099"/>
                </a:solidFill>
                <a:latin typeface="Times New Roman" pitchFamily="18" charset="0"/>
              </a:rPr>
              <a:t> = 0.5 </a:t>
            </a:r>
            <a:r>
              <a:rPr lang="en-US" sz="2200" b="0">
                <a:solidFill>
                  <a:srgbClr val="FF0000"/>
                </a:solidFill>
                <a:latin typeface="Times New Roman" pitchFamily="18" charset="0"/>
              </a:rPr>
              <a:t>?</a:t>
            </a:r>
            <a:r>
              <a:rPr lang="en-US" sz="2200" b="0">
                <a:solidFill>
                  <a:srgbClr val="000099"/>
                </a:solidFill>
                <a:latin typeface="Times New Roman" pitchFamily="18" charset="0"/>
              </a:rPr>
              <a:t>)</a:t>
            </a:r>
            <a:endParaRPr lang="en-US" sz="2200" b="0">
              <a:solidFill>
                <a:srgbClr val="000099"/>
              </a:solidFill>
              <a:latin typeface="Times New Roman" pitchFamily="18" charset="0"/>
              <a:sym typeface="ZapfDingbats" pitchFamily="82" charset="2"/>
            </a:endParaRPr>
          </a:p>
          <a:p>
            <a:pPr eaLnBrk="0" hangingPunct="0"/>
            <a:endParaRPr lang="en-US" sz="2200" b="0">
              <a:solidFill>
                <a:srgbClr val="000099"/>
              </a:solidFill>
              <a:latin typeface="Times New Roman" pitchFamily="18" charset="0"/>
            </a:endParaRPr>
          </a:p>
          <a:p>
            <a:pPr eaLnBrk="0" hangingPunct="0"/>
            <a:r>
              <a:rPr lang="en-US" sz="2200" b="0">
                <a:solidFill>
                  <a:srgbClr val="000099"/>
                </a:solidFill>
                <a:latin typeface="Times New Roman" pitchFamily="18" charset="0"/>
              </a:rPr>
              <a:t>AdS/CFT: </a:t>
            </a:r>
            <a:r>
              <a:rPr lang="en-US" sz="2200" b="0">
                <a:solidFill>
                  <a:srgbClr val="000099"/>
                </a:solidFill>
                <a:latin typeface="Symbol" pitchFamily="18" charset="2"/>
              </a:rPr>
              <a:t>G</a:t>
            </a:r>
            <a:r>
              <a:rPr lang="en-US" sz="2200" b="0" baseline="-25000">
                <a:solidFill>
                  <a:srgbClr val="000099"/>
                </a:solidFill>
                <a:latin typeface="Times New Roman" pitchFamily="18" charset="0"/>
              </a:rPr>
              <a:t>s</a:t>
            </a:r>
            <a:r>
              <a:rPr lang="en-US" sz="2200" b="0">
                <a:solidFill>
                  <a:srgbClr val="000099"/>
                </a:solidFill>
                <a:latin typeface="Times New Roman" pitchFamily="18" charset="0"/>
              </a:rPr>
              <a:t>/</a:t>
            </a:r>
            <a:r>
              <a:rPr lang="en-US" sz="2200" b="0">
                <a:solidFill>
                  <a:srgbClr val="000099"/>
                </a:solidFill>
                <a:latin typeface="Symbol" pitchFamily="18" charset="2"/>
              </a:rPr>
              <a:t>t</a:t>
            </a:r>
            <a:r>
              <a:rPr lang="en-US" sz="2200" b="0">
                <a:solidFill>
                  <a:srgbClr val="000099"/>
                </a:solidFill>
                <a:latin typeface="Times New Roman" pitchFamily="18" charset="0"/>
              </a:rPr>
              <a:t> = 1/(3</a:t>
            </a:r>
            <a:r>
              <a:rPr lang="en-US" sz="2200" b="0">
                <a:solidFill>
                  <a:srgbClr val="000099"/>
                </a:solidFill>
                <a:latin typeface="Symbol" pitchFamily="18" charset="2"/>
              </a:rPr>
              <a:t>pt</a:t>
            </a:r>
            <a:r>
              <a:rPr lang="en-US" sz="2200" b="0">
                <a:solidFill>
                  <a:srgbClr val="000099"/>
                </a:solidFill>
                <a:latin typeface="Times New Roman" pitchFamily="18" charset="0"/>
              </a:rPr>
              <a:t>T)  ~  0.11</a:t>
            </a:r>
          </a:p>
          <a:p>
            <a:pPr eaLnBrk="0" hangingPunct="0"/>
            <a:endParaRPr lang="en-US" sz="2200" b="0">
              <a:solidFill>
                <a:srgbClr val="000099"/>
              </a:solidFill>
              <a:latin typeface="Times New Roman" pitchFamily="18" charset="0"/>
            </a:endParaRPr>
          </a:p>
        </p:txBody>
      </p:sp>
      <p:sp>
        <p:nvSpPr>
          <p:cNvPr id="428046" name="Text Box 14"/>
          <p:cNvSpPr txBox="1">
            <a:spLocks noChangeArrowheads="1"/>
          </p:cNvSpPr>
          <p:nvPr/>
        </p:nvSpPr>
        <p:spPr bwMode="auto">
          <a:xfrm>
            <a:off x="4346575" y="4595813"/>
            <a:ext cx="4416425" cy="1096962"/>
          </a:xfrm>
          <a:prstGeom prst="rect">
            <a:avLst/>
          </a:prstGeom>
          <a:noFill/>
          <a:ln w="38100">
            <a:noFill/>
            <a:miter lim="800000"/>
            <a:headEnd type="none" w="sm" len="sm"/>
            <a:tailEnd type="none" w="sm" len="sm"/>
          </a:ln>
          <a:effectLst/>
        </p:spPr>
        <p:txBody>
          <a:bodyPr wrap="none">
            <a:spAutoFit/>
          </a:bodyPr>
          <a:lstStyle/>
          <a:p>
            <a:pPr eaLnBrk="0" hangingPunct="0"/>
            <a:r>
              <a:rPr lang="en-US" sz="2200" b="0">
                <a:solidFill>
                  <a:srgbClr val="FF0000"/>
                </a:solidFill>
                <a:latin typeface="Times New Roman" pitchFamily="18" charset="0"/>
              </a:rPr>
              <a:t>What we urgently need is viscous</a:t>
            </a:r>
          </a:p>
          <a:p>
            <a:pPr eaLnBrk="0" hangingPunct="0"/>
            <a:r>
              <a:rPr lang="en-US" sz="2200" b="0">
                <a:solidFill>
                  <a:srgbClr val="FF0000"/>
                </a:solidFill>
                <a:latin typeface="Times New Roman" pitchFamily="18" charset="0"/>
              </a:rPr>
              <a:t>hydro but experts tell us this is </a:t>
            </a:r>
          </a:p>
          <a:p>
            <a:pPr eaLnBrk="0" hangingPunct="0"/>
            <a:r>
              <a:rPr lang="en-US" sz="2200" b="0">
                <a:solidFill>
                  <a:srgbClr val="FF0000"/>
                </a:solidFill>
                <a:latin typeface="Times New Roman" pitchFamily="18" charset="0"/>
              </a:rPr>
              <a:t>really hard </a:t>
            </a:r>
            <a:r>
              <a:rPr lang="en-US" sz="2200" b="0">
                <a:solidFill>
                  <a:srgbClr val="FF0000"/>
                </a:solidFill>
                <a:latin typeface="Times New Roman" pitchFamily="18" charset="0"/>
                <a:sym typeface="Symbol" pitchFamily="18" charset="2"/>
              </a:rPr>
              <a:t> 3 years away (always?)</a:t>
            </a:r>
          </a:p>
        </p:txBody>
      </p:sp>
      <p:sp>
        <p:nvSpPr>
          <p:cNvPr id="428047" name="Text Box 15"/>
          <p:cNvSpPr txBox="1">
            <a:spLocks noChangeArrowheads="1"/>
          </p:cNvSpPr>
          <p:nvPr/>
        </p:nvSpPr>
        <p:spPr bwMode="auto">
          <a:xfrm>
            <a:off x="212725" y="879475"/>
            <a:ext cx="8626475" cy="1431925"/>
          </a:xfrm>
          <a:prstGeom prst="rect">
            <a:avLst/>
          </a:prstGeom>
          <a:noFill/>
          <a:ln w="12700">
            <a:noFill/>
            <a:miter lim="800000"/>
            <a:headEnd type="none" w="sm" len="sm"/>
            <a:tailEnd type="none" w="sm" len="sm"/>
          </a:ln>
          <a:effectLst/>
        </p:spPr>
        <p:txBody>
          <a:bodyPr>
            <a:spAutoFit/>
          </a:bodyPr>
          <a:lstStyle/>
          <a:p>
            <a:pPr eaLnBrk="0" hangingPunct="0"/>
            <a:r>
              <a:rPr lang="en-US" sz="2200" b="0">
                <a:solidFill>
                  <a:srgbClr val="000099"/>
                </a:solidFill>
                <a:latin typeface="Times New Roman" pitchFamily="18" charset="0"/>
              </a:rPr>
              <a:t>One attempt:</a:t>
            </a:r>
            <a:r>
              <a:rPr lang="en-US" sz="2200" b="0">
                <a:latin typeface="Times New Roman" pitchFamily="18" charset="0"/>
              </a:rPr>
              <a:t> D. Teaney</a:t>
            </a:r>
          </a:p>
          <a:p>
            <a:pPr eaLnBrk="0" hangingPunct="0"/>
            <a:r>
              <a:rPr lang="en-US" sz="2200" b="0">
                <a:latin typeface="Times New Roman" pitchFamily="18" charset="0"/>
              </a:rPr>
              <a:t>1</a:t>
            </a:r>
            <a:r>
              <a:rPr lang="en-US" sz="2200" b="0" baseline="30000">
                <a:latin typeface="Times New Roman" pitchFamily="18" charset="0"/>
              </a:rPr>
              <a:t>st</a:t>
            </a:r>
            <a:r>
              <a:rPr lang="en-US" sz="2200" b="0">
                <a:latin typeface="Times New Roman" pitchFamily="18" charset="0"/>
              </a:rPr>
              <a:t> correction to thermal distribution function of an expanding gas </a:t>
            </a:r>
          </a:p>
          <a:p>
            <a:pPr eaLnBrk="0" hangingPunct="0"/>
            <a:r>
              <a:rPr lang="en-US" sz="2200" b="0">
                <a:latin typeface="Times New Roman" pitchFamily="18" charset="0"/>
                <a:sym typeface="Symbol" pitchFamily="18" charset="2"/>
              </a:rPr>
              <a:t> estimate viscous corrections to spectra and elliptic flow using boost invariant blast wave model</a:t>
            </a:r>
          </a:p>
        </p:txBody>
      </p:sp>
      <p:sp>
        <p:nvSpPr>
          <p:cNvPr id="428048" name="Text Box 16"/>
          <p:cNvSpPr txBox="1">
            <a:spLocks noChangeArrowheads="1"/>
          </p:cNvSpPr>
          <p:nvPr/>
        </p:nvSpPr>
        <p:spPr bwMode="auto">
          <a:xfrm>
            <a:off x="4419600" y="5943600"/>
            <a:ext cx="4495800" cy="457200"/>
          </a:xfrm>
          <a:prstGeom prst="rect">
            <a:avLst/>
          </a:prstGeom>
          <a:noFill/>
          <a:ln w="12700">
            <a:noFill/>
            <a:miter lim="800000"/>
            <a:headEnd type="none" w="sm" len="sm"/>
            <a:tailEnd type="none" w="sm" len="sm"/>
          </a:ln>
          <a:effectLst/>
        </p:spPr>
        <p:txBody>
          <a:bodyPr>
            <a:spAutoFit/>
          </a:bodyPr>
          <a:lstStyle/>
          <a:p>
            <a:pPr eaLnBrk="0" hangingPunct="0"/>
            <a:r>
              <a:rPr lang="en-US" sz="2400" b="0">
                <a:latin typeface="Times New Roman" pitchFamily="18" charset="0"/>
                <a:cs typeface="Times New Roman" pitchFamily="18" charset="0"/>
              </a:rPr>
              <a:t>Lack of Proof</a:t>
            </a:r>
            <a:r>
              <a:rPr lang="en-US" sz="2400" b="0">
                <a:latin typeface="Times New Roman" pitchFamily="18" charset="0"/>
              </a:rPr>
              <a:t>  </a:t>
            </a:r>
            <a:r>
              <a:rPr lang="en-US" sz="2400" b="0">
                <a:latin typeface="Times New Roman" pitchFamily="18" charset="0"/>
                <a:cs typeface="Times New Roman" pitchFamily="18" charset="0"/>
              </a:rPr>
              <a:t>≠</a:t>
            </a:r>
            <a:r>
              <a:rPr lang="en-US" sz="2400" b="0">
                <a:latin typeface="Times New Roman" pitchFamily="18" charset="0"/>
              </a:rPr>
              <a:t> Proof  of Lack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4"/>
          <p:cNvSpPr>
            <a:spLocks noGrp="1"/>
          </p:cNvSpPr>
          <p:nvPr>
            <p:ph type="sldNum" sz="quarter" idx="12"/>
          </p:nvPr>
        </p:nvSpPr>
        <p:spPr/>
        <p:txBody>
          <a:bodyPr/>
          <a:lstStyle/>
          <a:p>
            <a:fld id="{B8038132-4CB6-4AD1-A696-5BB1AB8E5D07}" type="slidenum">
              <a:rPr lang="en-US"/>
              <a:pPr/>
              <a:t>88</a:t>
            </a:fld>
            <a:endParaRPr lang="en-US"/>
          </a:p>
        </p:txBody>
      </p:sp>
      <p:sp>
        <p:nvSpPr>
          <p:cNvPr id="473090" name="Rectangle 2"/>
          <p:cNvSpPr>
            <a:spLocks noGrp="1" noChangeArrowheads="1"/>
          </p:cNvSpPr>
          <p:nvPr>
            <p:ph type="title"/>
          </p:nvPr>
        </p:nvSpPr>
        <p:spPr>
          <a:xfrm>
            <a:off x="457200" y="274638"/>
            <a:ext cx="8229600" cy="914400"/>
          </a:xfrm>
        </p:spPr>
        <p:txBody>
          <a:bodyPr/>
          <a:lstStyle/>
          <a:p>
            <a:r>
              <a:rPr lang="en-US" sz="4000" u="sng"/>
              <a:t>Initial State Energy Loss</a:t>
            </a:r>
          </a:p>
        </p:txBody>
      </p:sp>
      <p:sp>
        <p:nvSpPr>
          <p:cNvPr id="473091" name="Text Box 3"/>
          <p:cNvSpPr txBox="1">
            <a:spLocks noChangeArrowheads="1"/>
          </p:cNvSpPr>
          <p:nvPr/>
        </p:nvSpPr>
        <p:spPr bwMode="auto">
          <a:xfrm>
            <a:off x="2705100" y="1371600"/>
            <a:ext cx="3663950" cy="641350"/>
          </a:xfrm>
          <a:prstGeom prst="rect">
            <a:avLst/>
          </a:prstGeom>
          <a:noFill/>
          <a:ln w="9525">
            <a:noFill/>
            <a:miter lim="800000"/>
            <a:headEnd/>
            <a:tailEnd/>
          </a:ln>
          <a:effectLst/>
        </p:spPr>
        <p:txBody>
          <a:bodyPr wrap="none" anchor="ctr">
            <a:spAutoFit/>
          </a:bodyPr>
          <a:lstStyle/>
          <a:p>
            <a:pPr algn="ctr" eaLnBrk="0" hangingPunct="0"/>
            <a:r>
              <a:rPr lang="en-US" sz="3600" b="0">
                <a:solidFill>
                  <a:srgbClr val="FF0000"/>
                </a:solidFill>
              </a:rPr>
              <a:t>E866 at Fermilab</a:t>
            </a:r>
          </a:p>
        </p:txBody>
      </p:sp>
      <p:sp>
        <p:nvSpPr>
          <p:cNvPr id="473092" name="Oval 4"/>
          <p:cNvSpPr>
            <a:spLocks noChangeArrowheads="1"/>
          </p:cNvSpPr>
          <p:nvPr/>
        </p:nvSpPr>
        <p:spPr bwMode="auto">
          <a:xfrm>
            <a:off x="2776538" y="3648075"/>
            <a:ext cx="120650" cy="46672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473093" name="Oval 5"/>
          <p:cNvSpPr>
            <a:spLocks noChangeArrowheads="1"/>
          </p:cNvSpPr>
          <p:nvPr/>
        </p:nvSpPr>
        <p:spPr bwMode="auto">
          <a:xfrm>
            <a:off x="3927475" y="3048000"/>
            <a:ext cx="1514475" cy="1665288"/>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473094" name="Line 6"/>
          <p:cNvSpPr>
            <a:spLocks noChangeShapeType="1"/>
          </p:cNvSpPr>
          <p:nvPr/>
        </p:nvSpPr>
        <p:spPr bwMode="auto">
          <a:xfrm>
            <a:off x="2836863" y="4114800"/>
            <a:ext cx="1878012" cy="0"/>
          </a:xfrm>
          <a:prstGeom prst="line">
            <a:avLst/>
          </a:prstGeom>
          <a:noFill/>
          <a:ln w="57150">
            <a:solidFill>
              <a:srgbClr val="FF0000"/>
            </a:solidFill>
            <a:round/>
            <a:headEnd/>
            <a:tailEnd/>
          </a:ln>
          <a:effectLst/>
        </p:spPr>
        <p:txBody>
          <a:bodyPr wrap="none" anchor="ctr"/>
          <a:lstStyle/>
          <a:p>
            <a:endParaRPr lang="en-US"/>
          </a:p>
        </p:txBody>
      </p:sp>
      <p:sp>
        <p:nvSpPr>
          <p:cNvPr id="473095" name="Line 7"/>
          <p:cNvSpPr>
            <a:spLocks noChangeShapeType="1"/>
          </p:cNvSpPr>
          <p:nvPr/>
        </p:nvSpPr>
        <p:spPr bwMode="auto">
          <a:xfrm>
            <a:off x="4714875" y="4114800"/>
            <a:ext cx="303213" cy="0"/>
          </a:xfrm>
          <a:prstGeom prst="line">
            <a:avLst/>
          </a:prstGeom>
          <a:noFill/>
          <a:ln w="9525">
            <a:solidFill>
              <a:schemeClr val="tx1"/>
            </a:solidFill>
            <a:round/>
            <a:headEnd/>
            <a:tailEnd/>
          </a:ln>
          <a:effectLst/>
        </p:spPr>
        <p:txBody>
          <a:bodyPr wrap="none" anchor="ctr"/>
          <a:lstStyle/>
          <a:p>
            <a:endParaRPr lang="en-US"/>
          </a:p>
        </p:txBody>
      </p:sp>
      <p:sp>
        <p:nvSpPr>
          <p:cNvPr id="473096" name="Line 8"/>
          <p:cNvSpPr>
            <a:spLocks noChangeShapeType="1"/>
          </p:cNvSpPr>
          <p:nvPr/>
        </p:nvSpPr>
        <p:spPr bwMode="auto">
          <a:xfrm>
            <a:off x="2836863" y="3714750"/>
            <a:ext cx="303212" cy="0"/>
          </a:xfrm>
          <a:prstGeom prst="line">
            <a:avLst/>
          </a:prstGeom>
          <a:noFill/>
          <a:ln w="9525">
            <a:solidFill>
              <a:schemeClr val="tx1"/>
            </a:solidFill>
            <a:round/>
            <a:headEnd/>
            <a:tailEnd/>
          </a:ln>
          <a:effectLst/>
        </p:spPr>
        <p:txBody>
          <a:bodyPr wrap="none" anchor="ctr"/>
          <a:lstStyle/>
          <a:p>
            <a:endParaRPr lang="en-US"/>
          </a:p>
        </p:txBody>
      </p:sp>
      <p:sp>
        <p:nvSpPr>
          <p:cNvPr id="473097" name="Line 9"/>
          <p:cNvSpPr>
            <a:spLocks noChangeShapeType="1"/>
          </p:cNvSpPr>
          <p:nvPr/>
        </p:nvSpPr>
        <p:spPr bwMode="auto">
          <a:xfrm>
            <a:off x="2836863" y="3914775"/>
            <a:ext cx="303212" cy="0"/>
          </a:xfrm>
          <a:prstGeom prst="line">
            <a:avLst/>
          </a:prstGeom>
          <a:noFill/>
          <a:ln w="9525">
            <a:solidFill>
              <a:schemeClr val="tx1"/>
            </a:solidFill>
            <a:round/>
            <a:headEnd/>
            <a:tailEnd/>
          </a:ln>
          <a:effectLst/>
        </p:spPr>
        <p:txBody>
          <a:bodyPr wrap="none" anchor="ctr"/>
          <a:lstStyle/>
          <a:p>
            <a:endParaRPr lang="en-US"/>
          </a:p>
        </p:txBody>
      </p:sp>
      <p:sp>
        <p:nvSpPr>
          <p:cNvPr id="473098" name="Line 10"/>
          <p:cNvSpPr>
            <a:spLocks noChangeShapeType="1"/>
          </p:cNvSpPr>
          <p:nvPr/>
        </p:nvSpPr>
        <p:spPr bwMode="auto">
          <a:xfrm flipV="1">
            <a:off x="5018088" y="3314700"/>
            <a:ext cx="847725" cy="800100"/>
          </a:xfrm>
          <a:prstGeom prst="line">
            <a:avLst/>
          </a:prstGeom>
          <a:noFill/>
          <a:ln w="28575">
            <a:solidFill>
              <a:schemeClr val="tx1"/>
            </a:solidFill>
            <a:prstDash val="sysDot"/>
            <a:round/>
            <a:headEnd/>
            <a:tailEnd type="triangle" w="med" len="med"/>
          </a:ln>
          <a:effectLst/>
        </p:spPr>
        <p:txBody>
          <a:bodyPr wrap="none" anchor="ctr"/>
          <a:lstStyle/>
          <a:p>
            <a:endParaRPr lang="en-US"/>
          </a:p>
        </p:txBody>
      </p:sp>
      <p:sp>
        <p:nvSpPr>
          <p:cNvPr id="473099" name="Line 11"/>
          <p:cNvSpPr>
            <a:spLocks noChangeShapeType="1"/>
          </p:cNvSpPr>
          <p:nvPr/>
        </p:nvSpPr>
        <p:spPr bwMode="auto">
          <a:xfrm>
            <a:off x="5018088" y="4114800"/>
            <a:ext cx="847725" cy="598488"/>
          </a:xfrm>
          <a:prstGeom prst="line">
            <a:avLst/>
          </a:prstGeom>
          <a:noFill/>
          <a:ln w="28575">
            <a:solidFill>
              <a:schemeClr val="tx1"/>
            </a:solidFill>
            <a:prstDash val="sysDot"/>
            <a:round/>
            <a:headEnd/>
            <a:tailEnd type="triangle" w="med" len="med"/>
          </a:ln>
          <a:effectLst/>
        </p:spPr>
        <p:txBody>
          <a:bodyPr wrap="none" anchor="ctr"/>
          <a:lstStyle/>
          <a:p>
            <a:endParaRPr lang="en-US"/>
          </a:p>
        </p:txBody>
      </p:sp>
      <p:sp>
        <p:nvSpPr>
          <p:cNvPr id="473100" name="Line 12"/>
          <p:cNvSpPr>
            <a:spLocks noChangeShapeType="1"/>
          </p:cNvSpPr>
          <p:nvPr/>
        </p:nvSpPr>
        <p:spPr bwMode="auto">
          <a:xfrm>
            <a:off x="3927475" y="4779963"/>
            <a:ext cx="0" cy="266700"/>
          </a:xfrm>
          <a:prstGeom prst="line">
            <a:avLst/>
          </a:prstGeom>
          <a:noFill/>
          <a:ln w="9525">
            <a:solidFill>
              <a:schemeClr val="tx1"/>
            </a:solidFill>
            <a:round/>
            <a:headEnd/>
            <a:tailEnd/>
          </a:ln>
          <a:effectLst/>
        </p:spPr>
        <p:txBody>
          <a:bodyPr wrap="none" anchor="ctr"/>
          <a:lstStyle/>
          <a:p>
            <a:endParaRPr lang="en-US"/>
          </a:p>
        </p:txBody>
      </p:sp>
      <p:sp>
        <p:nvSpPr>
          <p:cNvPr id="473101" name="Line 13"/>
          <p:cNvSpPr>
            <a:spLocks noChangeShapeType="1"/>
          </p:cNvSpPr>
          <p:nvPr/>
        </p:nvSpPr>
        <p:spPr bwMode="auto">
          <a:xfrm>
            <a:off x="4714875" y="4779963"/>
            <a:ext cx="0" cy="266700"/>
          </a:xfrm>
          <a:prstGeom prst="line">
            <a:avLst/>
          </a:prstGeom>
          <a:noFill/>
          <a:ln w="9525">
            <a:solidFill>
              <a:schemeClr val="tx1"/>
            </a:solidFill>
            <a:round/>
            <a:headEnd/>
            <a:tailEnd/>
          </a:ln>
          <a:effectLst/>
        </p:spPr>
        <p:txBody>
          <a:bodyPr wrap="none" anchor="ctr"/>
          <a:lstStyle/>
          <a:p>
            <a:endParaRPr lang="en-US"/>
          </a:p>
        </p:txBody>
      </p:sp>
      <p:sp>
        <p:nvSpPr>
          <p:cNvPr id="473102" name="Text Box 14"/>
          <p:cNvSpPr txBox="1">
            <a:spLocks noChangeArrowheads="1"/>
          </p:cNvSpPr>
          <p:nvPr/>
        </p:nvSpPr>
        <p:spPr bwMode="auto">
          <a:xfrm>
            <a:off x="4079875" y="4670425"/>
            <a:ext cx="522288" cy="457200"/>
          </a:xfrm>
          <a:prstGeom prst="rect">
            <a:avLst/>
          </a:prstGeom>
          <a:noFill/>
          <a:ln w="9525">
            <a:noFill/>
            <a:miter lim="800000"/>
            <a:headEnd/>
            <a:tailEnd/>
          </a:ln>
          <a:effectLst/>
        </p:spPr>
        <p:txBody>
          <a:bodyPr wrap="none" anchor="ctr">
            <a:spAutoFit/>
          </a:bodyPr>
          <a:lstStyle/>
          <a:p>
            <a:pPr algn="ctr" eaLnBrk="0" hangingPunct="0"/>
            <a:r>
              <a:rPr lang="en-US" sz="2400" b="0">
                <a:latin typeface="Symbol" pitchFamily="18" charset="2"/>
              </a:rPr>
              <a:t>D</a:t>
            </a:r>
            <a:r>
              <a:rPr lang="en-US" sz="2400" b="0"/>
              <a:t>x</a:t>
            </a:r>
            <a:endParaRPr lang="en-US" sz="2400" b="0">
              <a:latin typeface="Times New Roman" pitchFamily="18" charset="0"/>
            </a:endParaRPr>
          </a:p>
        </p:txBody>
      </p:sp>
      <p:sp>
        <p:nvSpPr>
          <p:cNvPr id="473103" name="Line 15"/>
          <p:cNvSpPr>
            <a:spLocks noChangeShapeType="1"/>
          </p:cNvSpPr>
          <p:nvPr/>
        </p:nvSpPr>
        <p:spPr bwMode="auto">
          <a:xfrm flipH="1">
            <a:off x="3927475" y="4913313"/>
            <a:ext cx="180975"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473104" name="Line 16"/>
          <p:cNvSpPr>
            <a:spLocks noChangeShapeType="1"/>
          </p:cNvSpPr>
          <p:nvPr/>
        </p:nvSpPr>
        <p:spPr bwMode="auto">
          <a:xfrm flipH="1">
            <a:off x="4532313" y="4913313"/>
            <a:ext cx="182562" cy="0"/>
          </a:xfrm>
          <a:prstGeom prst="line">
            <a:avLst/>
          </a:prstGeom>
          <a:noFill/>
          <a:ln w="9525">
            <a:solidFill>
              <a:schemeClr val="tx1"/>
            </a:solidFill>
            <a:round/>
            <a:headEnd type="triangle" w="med" len="med"/>
            <a:tailEnd/>
          </a:ln>
          <a:effectLst/>
        </p:spPr>
        <p:txBody>
          <a:bodyPr wrap="none" anchor="ctr"/>
          <a:lstStyle/>
          <a:p>
            <a:endParaRPr lang="en-US"/>
          </a:p>
        </p:txBody>
      </p:sp>
      <p:sp>
        <p:nvSpPr>
          <p:cNvPr id="473105" name="Text Box 17"/>
          <p:cNvSpPr txBox="1">
            <a:spLocks noChangeArrowheads="1"/>
          </p:cNvSpPr>
          <p:nvPr/>
        </p:nvSpPr>
        <p:spPr bwMode="auto">
          <a:xfrm>
            <a:off x="4702175" y="3630613"/>
            <a:ext cx="428625" cy="457200"/>
          </a:xfrm>
          <a:prstGeom prst="rect">
            <a:avLst/>
          </a:prstGeom>
          <a:noFill/>
          <a:ln w="9525">
            <a:noFill/>
            <a:miter lim="800000"/>
            <a:headEnd/>
            <a:tailEnd/>
          </a:ln>
          <a:effectLst/>
        </p:spPr>
        <p:txBody>
          <a:bodyPr wrap="none" anchor="ctr">
            <a:spAutoFit/>
          </a:bodyPr>
          <a:lstStyle/>
          <a:p>
            <a:pPr algn="ctr" eaLnBrk="0" hangingPunct="0"/>
            <a:r>
              <a:rPr lang="en-US" sz="2400" b="0">
                <a:latin typeface="Symbol" pitchFamily="18" charset="2"/>
              </a:rPr>
              <a:t>g</a:t>
            </a:r>
            <a:r>
              <a:rPr lang="en-US" sz="2400" b="0"/>
              <a:t>*</a:t>
            </a:r>
            <a:endParaRPr lang="en-US" sz="2400" b="0">
              <a:latin typeface="Times New Roman" pitchFamily="18" charset="0"/>
            </a:endParaRPr>
          </a:p>
        </p:txBody>
      </p:sp>
      <p:sp>
        <p:nvSpPr>
          <p:cNvPr id="473106" name="Text Box 18"/>
          <p:cNvSpPr txBox="1">
            <a:spLocks noChangeArrowheads="1"/>
          </p:cNvSpPr>
          <p:nvPr/>
        </p:nvSpPr>
        <p:spPr bwMode="auto">
          <a:xfrm>
            <a:off x="5845175" y="3073400"/>
            <a:ext cx="479425" cy="457200"/>
          </a:xfrm>
          <a:prstGeom prst="rect">
            <a:avLst/>
          </a:prstGeom>
          <a:noFill/>
          <a:ln w="9525">
            <a:noFill/>
            <a:miter lim="800000"/>
            <a:headEnd/>
            <a:tailEnd/>
          </a:ln>
          <a:effectLst/>
        </p:spPr>
        <p:txBody>
          <a:bodyPr wrap="none" anchor="ctr">
            <a:spAutoFit/>
          </a:bodyPr>
          <a:lstStyle/>
          <a:p>
            <a:pPr algn="ctr" eaLnBrk="0" hangingPunct="0"/>
            <a:r>
              <a:rPr lang="en-US" sz="2400" b="0">
                <a:latin typeface="Symbol" pitchFamily="18" charset="2"/>
              </a:rPr>
              <a:t>m</a:t>
            </a:r>
            <a:r>
              <a:rPr lang="en-US" sz="2400" b="0" baseline="30000"/>
              <a:t>+</a:t>
            </a:r>
            <a:endParaRPr lang="en-US" sz="2400" b="0">
              <a:latin typeface="Times New Roman" pitchFamily="18" charset="0"/>
            </a:endParaRPr>
          </a:p>
        </p:txBody>
      </p:sp>
      <p:sp>
        <p:nvSpPr>
          <p:cNvPr id="473107" name="Text Box 19"/>
          <p:cNvSpPr txBox="1">
            <a:spLocks noChangeArrowheads="1"/>
          </p:cNvSpPr>
          <p:nvPr/>
        </p:nvSpPr>
        <p:spPr bwMode="auto">
          <a:xfrm>
            <a:off x="5878513" y="4470400"/>
            <a:ext cx="428625" cy="457200"/>
          </a:xfrm>
          <a:prstGeom prst="rect">
            <a:avLst/>
          </a:prstGeom>
          <a:noFill/>
          <a:ln w="9525">
            <a:noFill/>
            <a:miter lim="800000"/>
            <a:headEnd/>
            <a:tailEnd/>
          </a:ln>
          <a:effectLst/>
        </p:spPr>
        <p:txBody>
          <a:bodyPr wrap="none" anchor="ctr">
            <a:spAutoFit/>
          </a:bodyPr>
          <a:lstStyle/>
          <a:p>
            <a:pPr algn="ctr" eaLnBrk="0" hangingPunct="0"/>
            <a:r>
              <a:rPr lang="en-US" sz="2400" b="0">
                <a:latin typeface="Symbol" pitchFamily="18" charset="2"/>
              </a:rPr>
              <a:t>m</a:t>
            </a:r>
            <a:r>
              <a:rPr lang="en-US" sz="2400" b="0" baseline="30000"/>
              <a:t>-</a:t>
            </a:r>
            <a:endParaRPr lang="en-US" sz="2400" b="0">
              <a:latin typeface="Times New Roman" pitchFamily="18" charset="0"/>
            </a:endParaRPr>
          </a:p>
        </p:txBody>
      </p:sp>
      <p:sp>
        <p:nvSpPr>
          <p:cNvPr id="473108" name="Text Box 20"/>
          <p:cNvSpPr txBox="1">
            <a:spLocks noChangeArrowheads="1"/>
          </p:cNvSpPr>
          <p:nvPr/>
        </p:nvSpPr>
        <p:spPr bwMode="auto">
          <a:xfrm>
            <a:off x="2438400" y="2057400"/>
            <a:ext cx="4114800" cy="1006475"/>
          </a:xfrm>
          <a:prstGeom prst="rect">
            <a:avLst/>
          </a:prstGeom>
          <a:noFill/>
          <a:ln w="9525">
            <a:noFill/>
            <a:miter lim="800000"/>
            <a:headEnd/>
            <a:tailEnd/>
          </a:ln>
          <a:effectLst/>
        </p:spPr>
        <p:txBody>
          <a:bodyPr anchor="ctr">
            <a:spAutoFit/>
          </a:bodyPr>
          <a:lstStyle/>
          <a:p>
            <a:pPr eaLnBrk="0" hangingPunct="0"/>
            <a:r>
              <a:rPr lang="en-US" sz="2000" b="0"/>
              <a:t>Drell-Yan production in proton-A collisions is sensitive to parton energy loss.</a:t>
            </a:r>
          </a:p>
        </p:txBody>
      </p:sp>
      <p:sp>
        <p:nvSpPr>
          <p:cNvPr id="473109" name="Text Box 21"/>
          <p:cNvSpPr txBox="1">
            <a:spLocks noChangeArrowheads="1"/>
          </p:cNvSpPr>
          <p:nvPr/>
        </p:nvSpPr>
        <p:spPr bwMode="auto">
          <a:xfrm>
            <a:off x="5578475" y="6308725"/>
            <a:ext cx="1093788" cy="244475"/>
          </a:xfrm>
          <a:prstGeom prst="rect">
            <a:avLst/>
          </a:prstGeom>
          <a:noFill/>
          <a:ln w="9525">
            <a:noFill/>
            <a:miter lim="800000"/>
            <a:headEnd/>
            <a:tailEnd/>
          </a:ln>
          <a:effectLst/>
        </p:spPr>
        <p:txBody>
          <a:bodyPr wrap="none" anchor="ctr">
            <a:spAutoFit/>
          </a:bodyPr>
          <a:lstStyle/>
          <a:p>
            <a:pPr algn="ctr" eaLnBrk="0" hangingPunct="0"/>
            <a:r>
              <a:rPr lang="en-US" sz="1000" b="0"/>
              <a:t>hep-ex/0109014</a:t>
            </a:r>
          </a:p>
        </p:txBody>
      </p:sp>
      <p:sp>
        <p:nvSpPr>
          <p:cNvPr id="473110" name="Text Box 22"/>
          <p:cNvSpPr txBox="1">
            <a:spLocks noChangeArrowheads="1"/>
          </p:cNvSpPr>
          <p:nvPr/>
        </p:nvSpPr>
        <p:spPr bwMode="auto">
          <a:xfrm>
            <a:off x="2286000" y="5181600"/>
            <a:ext cx="4495800" cy="1006475"/>
          </a:xfrm>
          <a:prstGeom prst="rect">
            <a:avLst/>
          </a:prstGeom>
          <a:noFill/>
          <a:ln w="9525">
            <a:noFill/>
            <a:miter lim="800000"/>
            <a:headEnd/>
            <a:tailEnd/>
          </a:ln>
          <a:effectLst/>
        </p:spPr>
        <p:txBody>
          <a:bodyPr anchor="ctr">
            <a:spAutoFit/>
          </a:bodyPr>
          <a:lstStyle/>
          <a:p>
            <a:pPr eaLnBrk="0" hangingPunct="0"/>
            <a:r>
              <a:rPr lang="en-US" sz="2000" b="0"/>
              <a:t>Need to separate shadowing from energy loss, and then </a:t>
            </a:r>
          </a:p>
          <a:p>
            <a:pPr eaLnBrk="0" hangingPunct="0"/>
            <a:r>
              <a:rPr lang="en-US" sz="2000" b="0"/>
              <a:t> </a:t>
            </a:r>
            <a:r>
              <a:rPr lang="en-US" sz="2000" b="0">
                <a:solidFill>
                  <a:srgbClr val="FF0000"/>
                </a:solidFill>
              </a:rPr>
              <a:t>-dE/dx = 2.32 </a:t>
            </a:r>
            <a:r>
              <a:rPr lang="en-US" sz="2000" b="0">
                <a:solidFill>
                  <a:srgbClr val="FF0000"/>
                </a:solidFill>
                <a:sym typeface="Symbol" pitchFamily="18" charset="2"/>
              </a:rPr>
              <a:t> </a:t>
            </a:r>
            <a:r>
              <a:rPr lang="en-US" sz="2000" b="0">
                <a:solidFill>
                  <a:srgbClr val="FF0000"/>
                </a:solidFill>
              </a:rPr>
              <a:t>0.52 </a:t>
            </a:r>
            <a:r>
              <a:rPr lang="en-US" sz="2000" b="0">
                <a:solidFill>
                  <a:srgbClr val="FF0000"/>
                </a:solidFill>
                <a:sym typeface="Symbol" pitchFamily="18" charset="2"/>
              </a:rPr>
              <a:t></a:t>
            </a:r>
            <a:r>
              <a:rPr lang="en-US" sz="2000" b="0">
                <a:solidFill>
                  <a:srgbClr val="FF0000"/>
                </a:solidFill>
              </a:rPr>
              <a:t> 0.5 GeV/fm</a:t>
            </a:r>
            <a:endParaRPr lang="en-US" sz="2000" b="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a:spLocks noGrp="1"/>
          </p:cNvSpPr>
          <p:nvPr>
            <p:ph type="sldNum" sz="quarter" idx="12"/>
          </p:nvPr>
        </p:nvSpPr>
        <p:spPr/>
        <p:txBody>
          <a:bodyPr/>
          <a:lstStyle/>
          <a:p>
            <a:fld id="{1E5A66D0-8084-4CAC-B678-11374863AABE}" type="slidenum">
              <a:rPr lang="en-US"/>
              <a:pPr/>
              <a:t>89</a:t>
            </a:fld>
            <a:endParaRPr lang="en-US"/>
          </a:p>
        </p:txBody>
      </p:sp>
      <p:sp>
        <p:nvSpPr>
          <p:cNvPr id="480258" name="Rectangle 2"/>
          <p:cNvSpPr>
            <a:spLocks noGrp="1" noChangeArrowheads="1"/>
          </p:cNvSpPr>
          <p:nvPr>
            <p:ph type="title"/>
          </p:nvPr>
        </p:nvSpPr>
        <p:spPr>
          <a:xfrm>
            <a:off x="457200" y="0"/>
            <a:ext cx="8229600" cy="1143000"/>
          </a:xfrm>
        </p:spPr>
        <p:txBody>
          <a:bodyPr/>
          <a:lstStyle/>
          <a:p>
            <a:r>
              <a:rPr lang="en-US" u="sng"/>
              <a:t>Fragmentation Functions</a:t>
            </a:r>
          </a:p>
        </p:txBody>
      </p:sp>
      <p:pic>
        <p:nvPicPr>
          <p:cNvPr id="480259" name="Picture 3" descr="fig_fragz_log"/>
          <p:cNvPicPr>
            <a:picLocks noChangeAspect="1" noChangeArrowheads="1"/>
          </p:cNvPicPr>
          <p:nvPr/>
        </p:nvPicPr>
        <p:blipFill>
          <a:blip r:embed="rId2" cstate="print"/>
          <a:srcRect/>
          <a:stretch>
            <a:fillRect/>
          </a:stretch>
        </p:blipFill>
        <p:spPr bwMode="auto">
          <a:xfrm>
            <a:off x="658813" y="1295400"/>
            <a:ext cx="5410200" cy="5187950"/>
          </a:xfrm>
          <a:prstGeom prst="rect">
            <a:avLst/>
          </a:prstGeom>
          <a:noFill/>
        </p:spPr>
      </p:pic>
      <p:sp>
        <p:nvSpPr>
          <p:cNvPr id="480260" name="Text Box 4"/>
          <p:cNvSpPr txBox="1">
            <a:spLocks noChangeArrowheads="1"/>
          </p:cNvSpPr>
          <p:nvPr/>
        </p:nvSpPr>
        <p:spPr bwMode="auto">
          <a:xfrm>
            <a:off x="5719763" y="1987550"/>
            <a:ext cx="3178175" cy="835025"/>
          </a:xfrm>
          <a:prstGeom prst="rect">
            <a:avLst/>
          </a:prstGeom>
          <a:solidFill>
            <a:schemeClr val="bg1"/>
          </a:solidFill>
          <a:ln w="9525">
            <a:solidFill>
              <a:schemeClr val="tx1"/>
            </a:solidFill>
            <a:miter lim="800000"/>
            <a:headEnd/>
            <a:tailEnd/>
          </a:ln>
          <a:effectLst/>
        </p:spPr>
        <p:txBody>
          <a:bodyPr wrap="none">
            <a:spAutoFit/>
          </a:bodyPr>
          <a:lstStyle/>
          <a:p>
            <a:pPr eaLnBrk="0" hangingPunct="0"/>
            <a:r>
              <a:rPr lang="en-US" sz="1600" b="0" u="sng">
                <a:latin typeface="Tahoma" charset="0"/>
              </a:rPr>
              <a:t>Light quarks (u,d)</a:t>
            </a:r>
            <a:endParaRPr lang="en-US" sz="1600" b="0">
              <a:latin typeface="Tahoma" charset="0"/>
            </a:endParaRPr>
          </a:p>
          <a:p>
            <a:pPr eaLnBrk="0" hangingPunct="0"/>
            <a:r>
              <a:rPr lang="en-US" sz="1600" b="0">
                <a:solidFill>
                  <a:schemeClr val="accent2"/>
                </a:solidFill>
                <a:latin typeface="Tahoma" charset="0"/>
              </a:rPr>
              <a:t>blue = Fields-Feynman</a:t>
            </a:r>
            <a:endParaRPr lang="en-US" sz="1600" b="0">
              <a:latin typeface="Tahoma" charset="0"/>
            </a:endParaRPr>
          </a:p>
          <a:p>
            <a:pPr eaLnBrk="0" hangingPunct="0"/>
            <a:r>
              <a:rPr lang="en-US" sz="1600" b="0">
                <a:latin typeface="Tahoma" charset="0"/>
              </a:rPr>
              <a:t>black dash = Lund fragmentation</a:t>
            </a:r>
          </a:p>
        </p:txBody>
      </p:sp>
      <p:sp>
        <p:nvSpPr>
          <p:cNvPr id="480261" name="Text Box 5"/>
          <p:cNvSpPr txBox="1">
            <a:spLocks noChangeArrowheads="1"/>
          </p:cNvSpPr>
          <p:nvPr/>
        </p:nvSpPr>
        <p:spPr bwMode="auto">
          <a:xfrm>
            <a:off x="5230813" y="6113463"/>
            <a:ext cx="319087" cy="457200"/>
          </a:xfrm>
          <a:prstGeom prst="rect">
            <a:avLst/>
          </a:prstGeom>
          <a:noFill/>
          <a:ln w="9525">
            <a:noFill/>
            <a:miter lim="800000"/>
            <a:headEnd/>
            <a:tailEnd/>
          </a:ln>
          <a:effectLst/>
        </p:spPr>
        <p:txBody>
          <a:bodyPr wrap="none">
            <a:spAutoFit/>
          </a:bodyPr>
          <a:lstStyle/>
          <a:p>
            <a:pPr eaLnBrk="0" hangingPunct="0"/>
            <a:r>
              <a:rPr lang="en-US" sz="2400" b="0">
                <a:latin typeface="Tahoma" charset="0"/>
              </a:rPr>
              <a:t>z</a:t>
            </a:r>
          </a:p>
        </p:txBody>
      </p:sp>
      <p:sp>
        <p:nvSpPr>
          <p:cNvPr id="480262" name="Text Box 6"/>
          <p:cNvSpPr txBox="1">
            <a:spLocks noChangeArrowheads="1"/>
          </p:cNvSpPr>
          <p:nvPr/>
        </p:nvSpPr>
        <p:spPr bwMode="auto">
          <a:xfrm rot="-5370701">
            <a:off x="-276225" y="2006600"/>
            <a:ext cx="1466850" cy="457200"/>
          </a:xfrm>
          <a:prstGeom prst="rect">
            <a:avLst/>
          </a:prstGeom>
          <a:noFill/>
          <a:ln w="9525">
            <a:noFill/>
            <a:miter lim="800000"/>
            <a:headEnd/>
            <a:tailEnd/>
          </a:ln>
          <a:effectLst/>
        </p:spPr>
        <p:txBody>
          <a:bodyPr wrap="none">
            <a:spAutoFit/>
          </a:bodyPr>
          <a:lstStyle/>
          <a:p>
            <a:pPr eaLnBrk="0" hangingPunct="0"/>
            <a:r>
              <a:rPr lang="en-US" sz="2400" b="0">
                <a:latin typeface="Tahoma" charset="0"/>
              </a:rPr>
              <a:t>dN/dz * z</a:t>
            </a:r>
          </a:p>
        </p:txBody>
      </p:sp>
      <p:sp>
        <p:nvSpPr>
          <p:cNvPr id="480263" name="Text Box 7"/>
          <p:cNvSpPr txBox="1">
            <a:spLocks noChangeArrowheads="1"/>
          </p:cNvSpPr>
          <p:nvPr/>
        </p:nvSpPr>
        <p:spPr bwMode="auto">
          <a:xfrm>
            <a:off x="5710238" y="3041650"/>
            <a:ext cx="3178175" cy="1568450"/>
          </a:xfrm>
          <a:prstGeom prst="rect">
            <a:avLst/>
          </a:prstGeom>
          <a:solidFill>
            <a:schemeClr val="bg1"/>
          </a:solidFill>
          <a:ln w="9525">
            <a:solidFill>
              <a:schemeClr val="tx1"/>
            </a:solidFill>
            <a:miter lim="800000"/>
            <a:headEnd/>
            <a:tailEnd/>
          </a:ln>
          <a:effectLst/>
        </p:spPr>
        <p:txBody>
          <a:bodyPr wrap="none">
            <a:spAutoFit/>
          </a:bodyPr>
          <a:lstStyle/>
          <a:p>
            <a:pPr eaLnBrk="0" hangingPunct="0"/>
            <a:r>
              <a:rPr lang="en-US" sz="1600" b="0" u="sng">
                <a:latin typeface="Tahoma" charset="0"/>
              </a:rPr>
              <a:t>Heavy quarks (c,b)</a:t>
            </a:r>
            <a:endParaRPr lang="en-US" sz="1600" b="0">
              <a:latin typeface="Tahoma" charset="0"/>
            </a:endParaRPr>
          </a:p>
          <a:p>
            <a:pPr eaLnBrk="0" hangingPunct="0"/>
            <a:r>
              <a:rPr lang="en-US" sz="1600" b="0">
                <a:solidFill>
                  <a:srgbClr val="FF0000"/>
                </a:solidFill>
                <a:latin typeface="Tahoma" charset="0"/>
              </a:rPr>
              <a:t>red = Peterson function</a:t>
            </a:r>
            <a:endParaRPr lang="en-US" sz="1600" b="0">
              <a:latin typeface="Tahoma" charset="0"/>
            </a:endParaRPr>
          </a:p>
          <a:p>
            <a:pPr eaLnBrk="0" hangingPunct="0"/>
            <a:r>
              <a:rPr lang="en-US" sz="1600" b="0">
                <a:latin typeface="Tahoma" charset="0"/>
              </a:rPr>
              <a:t>black dash = Lund fragmentation</a:t>
            </a:r>
          </a:p>
          <a:p>
            <a:pPr eaLnBrk="0" hangingPunct="0"/>
            <a:endParaRPr lang="en-US" sz="1600" b="0">
              <a:latin typeface="Tahoma" charset="0"/>
            </a:endParaRPr>
          </a:p>
          <a:p>
            <a:pPr eaLnBrk="0" hangingPunct="0"/>
            <a:r>
              <a:rPr lang="en-US" sz="1600" b="0">
                <a:latin typeface="Tahoma" charset="0"/>
              </a:rPr>
              <a:t>Bowler correction not shown</a:t>
            </a:r>
          </a:p>
          <a:p>
            <a:pPr eaLnBrk="0" hangingPunct="0"/>
            <a:r>
              <a:rPr lang="en-US" sz="1600" b="0">
                <a:latin typeface="Symbol" pitchFamily="18" charset="2"/>
              </a:rPr>
              <a:t>d</a:t>
            </a:r>
            <a:r>
              <a:rPr lang="en-US" sz="1600" b="0">
                <a:latin typeface="Tahoma" charset="0"/>
              </a:rPr>
              <a:t>(1-z) is obvious</a:t>
            </a:r>
          </a:p>
        </p:txBody>
      </p:sp>
      <p:sp>
        <p:nvSpPr>
          <p:cNvPr id="480264" name="Text Box 8"/>
          <p:cNvSpPr txBox="1">
            <a:spLocks noChangeArrowheads="1"/>
          </p:cNvSpPr>
          <p:nvPr/>
        </p:nvSpPr>
        <p:spPr bwMode="auto">
          <a:xfrm>
            <a:off x="5710238" y="4826000"/>
            <a:ext cx="3178175" cy="1079500"/>
          </a:xfrm>
          <a:prstGeom prst="rect">
            <a:avLst/>
          </a:prstGeom>
          <a:solidFill>
            <a:schemeClr val="bg1"/>
          </a:solidFill>
          <a:ln w="9525">
            <a:solidFill>
              <a:schemeClr val="tx1"/>
            </a:solidFill>
            <a:miter lim="800000"/>
            <a:headEnd/>
            <a:tailEnd/>
          </a:ln>
          <a:effectLst/>
        </p:spPr>
        <p:txBody>
          <a:bodyPr>
            <a:spAutoFit/>
          </a:bodyPr>
          <a:lstStyle/>
          <a:p>
            <a:pPr eaLnBrk="0" hangingPunct="0"/>
            <a:r>
              <a:rPr lang="en-US" sz="1600" b="0">
                <a:latin typeface="Tahoma" charset="0"/>
              </a:rPr>
              <a:t>For charm quarks, the Peterson and Lund fragmentation roughly agree and give an average </a:t>
            </a:r>
          </a:p>
          <a:p>
            <a:pPr eaLnBrk="0" hangingPunct="0"/>
            <a:r>
              <a:rPr lang="en-US" sz="1600" b="0">
                <a:latin typeface="Tahoma" charset="0"/>
              </a:rPr>
              <a:t>&lt;z&gt; ~ 0.8.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9</a:t>
            </a:fld>
            <a:endParaRPr lang="en-US"/>
          </a:p>
        </p:txBody>
      </p:sp>
      <p:sp>
        <p:nvSpPr>
          <p:cNvPr id="2" name="TextBox 1"/>
          <p:cNvSpPr txBox="1"/>
          <p:nvPr/>
        </p:nvSpPr>
        <p:spPr>
          <a:xfrm>
            <a:off x="762000" y="76200"/>
            <a:ext cx="7622600" cy="584775"/>
          </a:xfrm>
          <a:prstGeom prst="rect">
            <a:avLst/>
          </a:prstGeom>
          <a:noFill/>
        </p:spPr>
        <p:txBody>
          <a:bodyPr wrap="none" rtlCol="0">
            <a:spAutoFit/>
          </a:bodyPr>
          <a:lstStyle/>
          <a:p>
            <a:r>
              <a:rPr lang="en-US" sz="3200" b="0" dirty="0"/>
              <a:t>LHC – </a:t>
            </a:r>
            <a:r>
              <a:rPr lang="en-US" sz="3200" b="0" dirty="0" err="1"/>
              <a:t>p+p</a:t>
            </a:r>
            <a:r>
              <a:rPr lang="en-US" sz="3200" b="0" dirty="0"/>
              <a:t> is now the hottest small topic!</a:t>
            </a:r>
          </a:p>
        </p:txBody>
      </p:sp>
      <p:sp>
        <p:nvSpPr>
          <p:cNvPr id="3" name="Rectangle 2"/>
          <p:cNvSpPr/>
          <p:nvPr/>
        </p:nvSpPr>
        <p:spPr>
          <a:xfrm>
            <a:off x="1219200" y="3352800"/>
            <a:ext cx="3463320" cy="369332"/>
          </a:xfrm>
          <a:prstGeom prst="rect">
            <a:avLst/>
          </a:prstGeom>
        </p:spPr>
        <p:txBody>
          <a:bodyPr wrap="none">
            <a:spAutoFit/>
          </a:bodyPr>
          <a:lstStyle/>
          <a:p>
            <a:r>
              <a:rPr lang="en-US" sz="1800" b="0" dirty="0"/>
              <a:t>https://arxiv.org/abs/1606.06198</a:t>
            </a:r>
          </a:p>
        </p:txBody>
      </p:sp>
      <p:pic>
        <p:nvPicPr>
          <p:cNvPr id="5" name="Picture 4"/>
          <p:cNvPicPr>
            <a:picLocks noChangeAspect="1"/>
          </p:cNvPicPr>
          <p:nvPr/>
        </p:nvPicPr>
        <p:blipFill>
          <a:blip r:embed="rId2"/>
          <a:stretch>
            <a:fillRect/>
          </a:stretch>
        </p:blipFill>
        <p:spPr>
          <a:xfrm>
            <a:off x="76200" y="762000"/>
            <a:ext cx="9067800" cy="3467494"/>
          </a:xfrm>
          <a:prstGeom prst="rect">
            <a:avLst/>
          </a:prstGeom>
        </p:spPr>
      </p:pic>
      <p:sp>
        <p:nvSpPr>
          <p:cNvPr id="6" name="TextBox 5"/>
          <p:cNvSpPr txBox="1"/>
          <p:nvPr/>
        </p:nvSpPr>
        <p:spPr>
          <a:xfrm>
            <a:off x="304800" y="4191000"/>
            <a:ext cx="8686800" cy="2431435"/>
          </a:xfrm>
          <a:prstGeom prst="rect">
            <a:avLst/>
          </a:prstGeom>
          <a:noFill/>
        </p:spPr>
        <p:txBody>
          <a:bodyPr wrap="square" rtlCol="0">
            <a:spAutoFit/>
          </a:bodyPr>
          <a:lstStyle/>
          <a:p>
            <a:r>
              <a:rPr lang="en-US" sz="2800" b="0" dirty="0"/>
              <a:t>Splitting in </a:t>
            </a:r>
            <a:r>
              <a:rPr lang="en-US" sz="2800" b="0" dirty="0" err="1"/>
              <a:t>Pb+Pb</a:t>
            </a:r>
            <a:r>
              <a:rPr lang="en-US" sz="2800" b="0" dirty="0"/>
              <a:t> from mostly Gaussian fluctuations</a:t>
            </a:r>
          </a:p>
          <a:p>
            <a:r>
              <a:rPr lang="en-US" sz="1200" b="0" dirty="0"/>
              <a:t> </a:t>
            </a:r>
          </a:p>
          <a:p>
            <a:r>
              <a:rPr lang="en-US" sz="2800" b="0" dirty="0"/>
              <a:t>v{2}</a:t>
            </a:r>
            <a:r>
              <a:rPr lang="en-US" sz="2800" b="0" baseline="30000" dirty="0"/>
              <a:t>2</a:t>
            </a:r>
            <a:r>
              <a:rPr lang="en-US" sz="2800" b="0" dirty="0"/>
              <a:t> = &lt;v&gt;</a:t>
            </a:r>
            <a:r>
              <a:rPr lang="en-US" sz="2800" b="0" baseline="30000" dirty="0"/>
              <a:t>2</a:t>
            </a:r>
            <a:r>
              <a:rPr lang="en-US" sz="2800" b="0" dirty="0"/>
              <a:t> + </a:t>
            </a:r>
            <a:r>
              <a:rPr lang="en-US" sz="2800" b="0" dirty="0">
                <a:latin typeface="Symbol" panose="05050102010706020507" pitchFamily="18" charset="2"/>
              </a:rPr>
              <a:t>s</a:t>
            </a:r>
            <a:r>
              <a:rPr lang="en-US" sz="2800" b="0" baseline="30000" dirty="0"/>
              <a:t>2</a:t>
            </a:r>
          </a:p>
          <a:p>
            <a:r>
              <a:rPr lang="en-US" sz="2800" b="0" dirty="0"/>
              <a:t>v{4}</a:t>
            </a:r>
            <a:r>
              <a:rPr lang="en-US" sz="2800" b="0" baseline="30000" dirty="0"/>
              <a:t>2</a:t>
            </a:r>
            <a:r>
              <a:rPr lang="en-US" sz="2800" b="0" dirty="0"/>
              <a:t> = &lt;v&gt;</a:t>
            </a:r>
            <a:r>
              <a:rPr lang="en-US" sz="2800" b="0" baseline="30000" dirty="0"/>
              <a:t>2</a:t>
            </a:r>
            <a:r>
              <a:rPr lang="en-US" sz="2800" b="0" dirty="0"/>
              <a:t> – </a:t>
            </a:r>
            <a:r>
              <a:rPr lang="en-US" sz="2800" b="0" dirty="0">
                <a:latin typeface="Symbol" panose="05050102010706020507" pitchFamily="18" charset="2"/>
              </a:rPr>
              <a:t>s</a:t>
            </a:r>
            <a:r>
              <a:rPr lang="en-US" sz="2800" b="0" baseline="30000" dirty="0"/>
              <a:t>2</a:t>
            </a:r>
          </a:p>
          <a:p>
            <a:endParaRPr lang="en-US" sz="2800" b="0" dirty="0">
              <a:latin typeface="Symbol" panose="05050102010706020507" pitchFamily="18" charset="2"/>
            </a:endParaRPr>
          </a:p>
          <a:p>
            <a:r>
              <a:rPr lang="en-US" sz="2800" b="0" dirty="0">
                <a:latin typeface="+mj-lt"/>
              </a:rPr>
              <a:t>What is really happening in </a:t>
            </a:r>
            <a:r>
              <a:rPr lang="en-US" sz="2800" b="0" dirty="0" err="1">
                <a:latin typeface="+mj-lt"/>
              </a:rPr>
              <a:t>p+p</a:t>
            </a:r>
            <a:r>
              <a:rPr lang="en-US" sz="2800" b="0" dirty="0">
                <a:latin typeface="+mj-lt"/>
              </a:rPr>
              <a:t> is unclear…</a:t>
            </a:r>
          </a:p>
        </p:txBody>
      </p:sp>
    </p:spTree>
    <p:extLst>
      <p:ext uri="{BB962C8B-B14F-4D97-AF65-F5344CB8AC3E}">
        <p14:creationId xmlns:p14="http://schemas.microsoft.com/office/powerpoint/2010/main" val="20434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4"/>
          <p:cNvSpPr>
            <a:spLocks noGrp="1"/>
          </p:cNvSpPr>
          <p:nvPr>
            <p:ph type="sldNum" sz="quarter" idx="12"/>
          </p:nvPr>
        </p:nvSpPr>
        <p:spPr/>
        <p:txBody>
          <a:bodyPr/>
          <a:lstStyle/>
          <a:p>
            <a:fld id="{DEB251E2-C5D7-4469-BB96-D0EB4A56482A}" type="slidenum">
              <a:rPr lang="en-US"/>
              <a:pPr/>
              <a:t>90</a:t>
            </a:fld>
            <a:endParaRPr lang="en-US"/>
          </a:p>
        </p:txBody>
      </p:sp>
      <p:sp>
        <p:nvSpPr>
          <p:cNvPr id="482306" name="Rectangle 2"/>
          <p:cNvSpPr>
            <a:spLocks noGrp="1" noChangeArrowheads="1"/>
          </p:cNvSpPr>
          <p:nvPr>
            <p:ph type="title"/>
          </p:nvPr>
        </p:nvSpPr>
        <p:spPr>
          <a:xfrm>
            <a:off x="457200" y="0"/>
            <a:ext cx="8229600" cy="1143000"/>
          </a:xfrm>
        </p:spPr>
        <p:txBody>
          <a:bodyPr/>
          <a:lstStyle/>
          <a:p>
            <a:r>
              <a:rPr lang="en-US" u="sng"/>
              <a:t>Hadron Re-interaction</a:t>
            </a:r>
          </a:p>
        </p:txBody>
      </p:sp>
      <p:sp>
        <p:nvSpPr>
          <p:cNvPr id="482307" name="Rectangle 3"/>
          <p:cNvSpPr>
            <a:spLocks noChangeArrowheads="1"/>
          </p:cNvSpPr>
          <p:nvPr/>
        </p:nvSpPr>
        <p:spPr bwMode="auto">
          <a:xfrm>
            <a:off x="685800" y="2895600"/>
            <a:ext cx="4572000" cy="2590800"/>
          </a:xfrm>
          <a:prstGeom prst="rect">
            <a:avLst/>
          </a:prstGeom>
          <a:solidFill>
            <a:srgbClr val="99FF99"/>
          </a:solidFill>
          <a:ln w="9525">
            <a:solidFill>
              <a:schemeClr val="tx1"/>
            </a:solidFill>
            <a:miter lim="800000"/>
            <a:headEnd/>
            <a:tailEnd/>
          </a:ln>
          <a:effectLst/>
        </p:spPr>
        <p:txBody>
          <a:bodyPr wrap="none" anchor="ctr"/>
          <a:lstStyle/>
          <a:p>
            <a:endParaRPr lang="en-US"/>
          </a:p>
        </p:txBody>
      </p:sp>
      <p:sp>
        <p:nvSpPr>
          <p:cNvPr id="482308" name="Text Box 4"/>
          <p:cNvSpPr txBox="1">
            <a:spLocks noChangeArrowheads="1"/>
          </p:cNvSpPr>
          <p:nvPr/>
        </p:nvSpPr>
        <p:spPr bwMode="auto">
          <a:xfrm>
            <a:off x="593725" y="1235075"/>
            <a:ext cx="8245475" cy="1552575"/>
          </a:xfrm>
          <a:prstGeom prst="rect">
            <a:avLst/>
          </a:prstGeom>
          <a:noFill/>
          <a:ln w="9525">
            <a:noFill/>
            <a:miter lim="800000"/>
            <a:headEnd/>
            <a:tailEnd/>
          </a:ln>
          <a:effectLst/>
        </p:spPr>
        <p:txBody>
          <a:bodyPr>
            <a:spAutoFit/>
          </a:bodyPr>
          <a:lstStyle/>
          <a:p>
            <a:pPr eaLnBrk="0" hangingPunct="0"/>
            <a:r>
              <a:rPr lang="en-US" sz="2400" b="0"/>
              <a:t>HERMES considers an alternative description.</a:t>
            </a:r>
          </a:p>
          <a:p>
            <a:pPr eaLnBrk="0" hangingPunct="0"/>
            <a:endParaRPr lang="en-US" sz="2400" b="0"/>
          </a:p>
          <a:p>
            <a:pPr eaLnBrk="0" hangingPunct="0"/>
            <a:r>
              <a:rPr lang="en-US" sz="2400" b="0"/>
              <a:t>Suppression due to quark-nucleon scattering (t &lt; t</a:t>
            </a:r>
            <a:r>
              <a:rPr lang="en-US" sz="2400" b="0" baseline="30000">
                <a:latin typeface="Symbol" pitchFamily="18" charset="2"/>
              </a:rPr>
              <a:t>p</a:t>
            </a:r>
            <a:r>
              <a:rPr lang="en-US" sz="2400" b="0" baseline="-25000"/>
              <a:t>f</a:t>
            </a:r>
            <a:r>
              <a:rPr lang="en-US" sz="2400" b="0"/>
              <a:t>) and hadron-nucleon scattering (t &gt; t</a:t>
            </a:r>
            <a:r>
              <a:rPr lang="en-US" sz="2400" b="0" baseline="30000">
                <a:latin typeface="Symbol" pitchFamily="18" charset="2"/>
              </a:rPr>
              <a:t>p</a:t>
            </a:r>
            <a:r>
              <a:rPr lang="en-US" sz="2400" b="0" baseline="-25000"/>
              <a:t>f</a:t>
            </a:r>
            <a:r>
              <a:rPr lang="en-US" sz="2400" b="0"/>
              <a:t>).</a:t>
            </a:r>
          </a:p>
        </p:txBody>
      </p:sp>
      <p:graphicFrame>
        <p:nvGraphicFramePr>
          <p:cNvPr id="482309" name="Object 5"/>
          <p:cNvGraphicFramePr>
            <a:graphicFrameLocks noChangeAspect="1"/>
          </p:cNvGraphicFramePr>
          <p:nvPr/>
        </p:nvGraphicFramePr>
        <p:xfrm>
          <a:off x="685800" y="2895600"/>
          <a:ext cx="2578100" cy="517525"/>
        </p:xfrm>
        <a:graphic>
          <a:graphicData uri="http://schemas.openxmlformats.org/presentationml/2006/ole">
            <mc:AlternateContent xmlns:mc="http://schemas.openxmlformats.org/markup-compatibility/2006">
              <mc:Choice xmlns:v="urn:schemas-microsoft-com:vml" Requires="v">
                <p:oleObj spid="_x0000_s483050" name="Equation" r:id="rId3" imgW="1193760" imgH="241200" progId="Equation.3">
                  <p:embed/>
                </p:oleObj>
              </mc:Choice>
              <mc:Fallback>
                <p:oleObj name="Equation" r:id="rId3" imgW="1193760" imgH="241200" progId="Equation.3">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895600"/>
                        <a:ext cx="2578100" cy="51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2310" name="Object 6"/>
          <p:cNvGraphicFramePr>
            <a:graphicFrameLocks noChangeAspect="1"/>
          </p:cNvGraphicFramePr>
          <p:nvPr/>
        </p:nvGraphicFramePr>
        <p:xfrm>
          <a:off x="3048000" y="4876800"/>
          <a:ext cx="2055813" cy="493713"/>
        </p:xfrm>
        <a:graphic>
          <a:graphicData uri="http://schemas.openxmlformats.org/presentationml/2006/ole">
            <mc:AlternateContent xmlns:mc="http://schemas.openxmlformats.org/markup-compatibility/2006">
              <mc:Choice xmlns:v="urn:schemas-microsoft-com:vml" Requires="v">
                <p:oleObj spid="_x0000_s483051" name="Equation" r:id="rId5" imgW="952200" imgH="228600" progId="Equation.3">
                  <p:embed/>
                </p:oleObj>
              </mc:Choice>
              <mc:Fallback>
                <p:oleObj name="Equation" r:id="rId5" imgW="952200" imgH="228600" progId="Equation.3">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4876800"/>
                        <a:ext cx="2055813" cy="493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2311" name="Object 7"/>
          <p:cNvGraphicFramePr>
            <a:graphicFrameLocks noChangeAspect="1"/>
          </p:cNvGraphicFramePr>
          <p:nvPr/>
        </p:nvGraphicFramePr>
        <p:xfrm>
          <a:off x="5867400" y="2667000"/>
          <a:ext cx="2667000" cy="736600"/>
        </p:xfrm>
        <a:graphic>
          <a:graphicData uri="http://schemas.openxmlformats.org/presentationml/2006/ole">
            <mc:AlternateContent xmlns:mc="http://schemas.openxmlformats.org/markup-compatibility/2006">
              <mc:Choice xmlns:v="urn:schemas-microsoft-com:vml" Requires="v">
                <p:oleObj spid="_x0000_s483052" name="Equation" r:id="rId7" imgW="914400" imgH="253800" progId="Equation.3">
                  <p:embed/>
                </p:oleObj>
              </mc:Choice>
              <mc:Fallback>
                <p:oleObj name="Equation" r:id="rId7" imgW="914400" imgH="253800" progId="Equation.3">
                  <p:embed/>
                  <p:pic>
                    <p:nvPicPr>
                      <p:cNvPr id="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2667000"/>
                        <a:ext cx="2667000" cy="736600"/>
                      </a:xfrm>
                      <a:prstGeom prst="rect">
                        <a:avLst/>
                      </a:prstGeom>
                      <a:solidFill>
                        <a:schemeClr val="bg1"/>
                      </a:solidFill>
                      <a:ln w="28575">
                        <a:solidFill>
                          <a:srgbClr val="333399"/>
                        </a:solidFill>
                        <a:miter lim="800000"/>
                        <a:headEnd/>
                        <a:tailEnd/>
                      </a:ln>
                    </p:spPr>
                  </p:pic>
                </p:oleObj>
              </mc:Fallback>
            </mc:AlternateContent>
          </a:graphicData>
        </a:graphic>
      </p:graphicFrame>
      <p:sp>
        <p:nvSpPr>
          <p:cNvPr id="482312" name="Text Box 8"/>
          <p:cNvSpPr txBox="1">
            <a:spLocks noChangeArrowheads="1"/>
          </p:cNvSpPr>
          <p:nvPr/>
        </p:nvSpPr>
        <p:spPr bwMode="auto">
          <a:xfrm>
            <a:off x="593725" y="5518150"/>
            <a:ext cx="8016875" cy="1187450"/>
          </a:xfrm>
          <a:prstGeom prst="rect">
            <a:avLst/>
          </a:prstGeom>
          <a:noFill/>
          <a:ln w="9525">
            <a:noFill/>
            <a:miter lim="800000"/>
            <a:headEnd/>
            <a:tailEnd/>
          </a:ln>
          <a:effectLst/>
        </p:spPr>
        <p:txBody>
          <a:bodyPr>
            <a:spAutoFit/>
          </a:bodyPr>
          <a:lstStyle/>
          <a:p>
            <a:pPr eaLnBrk="0" hangingPunct="0"/>
            <a:r>
              <a:rPr lang="en-US" sz="2400" b="0"/>
              <a:t>They consider good agreement with N</a:t>
            </a:r>
            <a:r>
              <a:rPr lang="en-US" sz="2400" b="0" baseline="30000"/>
              <a:t>14</a:t>
            </a:r>
            <a:r>
              <a:rPr lang="en-US" sz="2400" b="0"/>
              <a:t> data in a model in which the “interaction of the struck quark with the nuclear medium is very small.”</a:t>
            </a:r>
          </a:p>
        </p:txBody>
      </p:sp>
      <p:sp>
        <p:nvSpPr>
          <p:cNvPr id="482313" name="Oval 9"/>
          <p:cNvSpPr>
            <a:spLocks noChangeArrowheads="1"/>
          </p:cNvSpPr>
          <p:nvPr/>
        </p:nvSpPr>
        <p:spPr bwMode="auto">
          <a:xfrm>
            <a:off x="2209800" y="3475038"/>
            <a:ext cx="1370013" cy="1401762"/>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482314" name="Line 10"/>
          <p:cNvSpPr>
            <a:spLocks noChangeShapeType="1"/>
          </p:cNvSpPr>
          <p:nvPr/>
        </p:nvSpPr>
        <p:spPr bwMode="auto">
          <a:xfrm flipV="1">
            <a:off x="2362200" y="4191000"/>
            <a:ext cx="762000" cy="0"/>
          </a:xfrm>
          <a:prstGeom prst="line">
            <a:avLst/>
          </a:prstGeom>
          <a:noFill/>
          <a:ln w="38100">
            <a:solidFill>
              <a:schemeClr val="tx1"/>
            </a:solidFill>
            <a:prstDash val="sysDot"/>
            <a:round/>
            <a:headEnd/>
            <a:tailEnd/>
          </a:ln>
          <a:effectLst/>
        </p:spPr>
        <p:txBody>
          <a:bodyPr wrap="none" anchor="ctr"/>
          <a:lstStyle/>
          <a:p>
            <a:endParaRPr lang="en-US"/>
          </a:p>
        </p:txBody>
      </p:sp>
      <p:sp>
        <p:nvSpPr>
          <p:cNvPr id="482315" name="Text Box 11"/>
          <p:cNvSpPr txBox="1">
            <a:spLocks noChangeArrowheads="1"/>
          </p:cNvSpPr>
          <p:nvPr/>
        </p:nvSpPr>
        <p:spPr bwMode="auto">
          <a:xfrm>
            <a:off x="2265363" y="4175125"/>
            <a:ext cx="325437" cy="396875"/>
          </a:xfrm>
          <a:prstGeom prst="rect">
            <a:avLst/>
          </a:prstGeom>
          <a:noFill/>
          <a:ln w="9525">
            <a:noFill/>
            <a:miter lim="800000"/>
            <a:headEnd/>
            <a:tailEnd/>
          </a:ln>
          <a:effectLst/>
        </p:spPr>
        <p:txBody>
          <a:bodyPr wrap="none" anchor="ctr">
            <a:spAutoFit/>
          </a:bodyPr>
          <a:lstStyle/>
          <a:p>
            <a:pPr algn="ctr" eaLnBrk="0" hangingPunct="0"/>
            <a:r>
              <a:rPr lang="en-US" sz="2000" b="0"/>
              <a:t>q</a:t>
            </a:r>
          </a:p>
        </p:txBody>
      </p:sp>
      <p:sp>
        <p:nvSpPr>
          <p:cNvPr id="482316" name="AutoShape 12"/>
          <p:cNvSpPr>
            <a:spLocks noChangeArrowheads="1"/>
          </p:cNvSpPr>
          <p:nvPr/>
        </p:nvSpPr>
        <p:spPr bwMode="auto">
          <a:xfrm rot="-5400000">
            <a:off x="3200400" y="3932238"/>
            <a:ext cx="304800" cy="457200"/>
          </a:xfrm>
          <a:prstGeom prst="triangle">
            <a:avLst>
              <a:gd name="adj" fmla="val 50000"/>
            </a:avLst>
          </a:prstGeom>
          <a:noFill/>
          <a:ln w="28575">
            <a:solidFill>
              <a:schemeClr val="tx1"/>
            </a:solidFill>
            <a:miter lim="800000"/>
            <a:headEnd/>
            <a:tailEnd/>
          </a:ln>
          <a:effectLst/>
        </p:spPr>
        <p:txBody>
          <a:bodyPr wrap="none" anchor="ctr"/>
          <a:lstStyle/>
          <a:p>
            <a:endParaRPr lang="en-US"/>
          </a:p>
        </p:txBody>
      </p:sp>
      <p:sp>
        <p:nvSpPr>
          <p:cNvPr id="482317" name="Line 13"/>
          <p:cNvSpPr>
            <a:spLocks noChangeShapeType="1"/>
          </p:cNvSpPr>
          <p:nvPr/>
        </p:nvSpPr>
        <p:spPr bwMode="auto">
          <a:xfrm>
            <a:off x="1219200" y="3352800"/>
            <a:ext cx="1371600" cy="762000"/>
          </a:xfrm>
          <a:prstGeom prst="line">
            <a:avLst/>
          </a:prstGeom>
          <a:noFill/>
          <a:ln w="9525">
            <a:solidFill>
              <a:schemeClr val="tx1"/>
            </a:solidFill>
            <a:round/>
            <a:headEnd/>
            <a:tailEnd type="triangle" w="med" len="med"/>
          </a:ln>
          <a:effectLst/>
        </p:spPr>
        <p:txBody>
          <a:bodyPr wrap="none" anchor="ctr"/>
          <a:lstStyle/>
          <a:p>
            <a:endParaRPr lang="en-US"/>
          </a:p>
        </p:txBody>
      </p:sp>
      <p:sp>
        <p:nvSpPr>
          <p:cNvPr id="482318" name="Line 14"/>
          <p:cNvSpPr>
            <a:spLocks noChangeShapeType="1"/>
          </p:cNvSpPr>
          <p:nvPr/>
        </p:nvSpPr>
        <p:spPr bwMode="auto">
          <a:xfrm flipH="1" flipV="1">
            <a:off x="3276600" y="4343400"/>
            <a:ext cx="76200" cy="609600"/>
          </a:xfrm>
          <a:prstGeom prst="line">
            <a:avLst/>
          </a:prstGeom>
          <a:noFill/>
          <a:ln w="9525">
            <a:solidFill>
              <a:schemeClr val="tx1"/>
            </a:solidFill>
            <a:round/>
            <a:headEnd/>
            <a:tailEnd type="triangle" w="med" len="med"/>
          </a:ln>
          <a:effectLst/>
        </p:spPr>
        <p:txBody>
          <a:bodyPr wrap="none" anchor="ctr"/>
          <a:lstStyle/>
          <a:p>
            <a:endParaRPr lang="en-US"/>
          </a:p>
        </p:txBody>
      </p:sp>
      <p:sp>
        <p:nvSpPr>
          <p:cNvPr id="482319" name="Text Box 15"/>
          <p:cNvSpPr txBox="1">
            <a:spLocks noChangeArrowheads="1"/>
          </p:cNvSpPr>
          <p:nvPr/>
        </p:nvSpPr>
        <p:spPr bwMode="auto">
          <a:xfrm>
            <a:off x="7864475" y="6575425"/>
            <a:ext cx="1279525" cy="274638"/>
          </a:xfrm>
          <a:prstGeom prst="rect">
            <a:avLst/>
          </a:prstGeom>
          <a:noFill/>
          <a:ln w="9525">
            <a:noFill/>
            <a:miter lim="800000"/>
            <a:headEnd/>
            <a:tailEnd/>
          </a:ln>
          <a:effectLst/>
        </p:spPr>
        <p:txBody>
          <a:bodyPr wrap="none">
            <a:spAutoFit/>
          </a:bodyPr>
          <a:lstStyle/>
          <a:p>
            <a:pPr eaLnBrk="0" hangingPunct="0"/>
            <a:r>
              <a:rPr lang="en-US" sz="1200" b="0"/>
              <a:t>hep-ex/0012049</a:t>
            </a:r>
          </a:p>
        </p:txBody>
      </p:sp>
      <p:sp>
        <p:nvSpPr>
          <p:cNvPr id="482320" name="Rectangle 16"/>
          <p:cNvSpPr>
            <a:spLocks noChangeArrowheads="1"/>
          </p:cNvSpPr>
          <p:nvPr/>
        </p:nvSpPr>
        <p:spPr bwMode="auto">
          <a:xfrm>
            <a:off x="5410200" y="3581400"/>
            <a:ext cx="3581400" cy="1768475"/>
          </a:xfrm>
          <a:prstGeom prst="rect">
            <a:avLst/>
          </a:prstGeom>
          <a:noFill/>
          <a:ln w="28575">
            <a:solidFill>
              <a:srgbClr val="333399"/>
            </a:solidFill>
            <a:miter lim="800000"/>
            <a:headEnd/>
            <a:tailEnd/>
          </a:ln>
          <a:effectLst/>
        </p:spPr>
        <p:txBody>
          <a:bodyPr>
            <a:spAutoFit/>
          </a:bodyPr>
          <a:lstStyle/>
          <a:p>
            <a:pPr eaLnBrk="0" hangingPunct="0"/>
            <a:r>
              <a:rPr lang="en-US" sz="1800" b="0"/>
              <a:t>A hadron with large z originates from a quark emitting only a few gluons.  The emission of only a few gluons corresponds to a small formation time.</a:t>
            </a:r>
          </a:p>
          <a:p>
            <a:pPr eaLnBrk="0" hangingPunct="0"/>
            <a:r>
              <a:rPr lang="en-US" sz="1800" b="0"/>
              <a:t>Opposite to other models!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04D0B1CF-197A-48E7-B4FB-623AEBBDADC5}" type="slidenum">
              <a:rPr lang="en-US"/>
              <a:pPr/>
              <a:t>91</a:t>
            </a:fld>
            <a:endParaRPr lang="en-US"/>
          </a:p>
        </p:txBody>
      </p:sp>
      <p:sp>
        <p:nvSpPr>
          <p:cNvPr id="483330" name="Rectangle 2"/>
          <p:cNvSpPr>
            <a:spLocks noGrp="1" noChangeArrowheads="1"/>
          </p:cNvSpPr>
          <p:nvPr>
            <p:ph type="title" idx="4294967295"/>
          </p:nvPr>
        </p:nvSpPr>
        <p:spPr>
          <a:xfrm>
            <a:off x="304800" y="152400"/>
            <a:ext cx="8229600" cy="762000"/>
          </a:xfrm>
        </p:spPr>
        <p:txBody>
          <a:bodyPr/>
          <a:lstStyle/>
          <a:p>
            <a:r>
              <a:rPr lang="en-US" u="sng"/>
              <a:t>Hadronization Time Scales</a:t>
            </a:r>
          </a:p>
        </p:txBody>
      </p:sp>
      <p:sp>
        <p:nvSpPr>
          <p:cNvPr id="483331" name="Text Box 3"/>
          <p:cNvSpPr txBox="1">
            <a:spLocks noChangeArrowheads="1"/>
          </p:cNvSpPr>
          <p:nvPr/>
        </p:nvSpPr>
        <p:spPr bwMode="auto">
          <a:xfrm>
            <a:off x="304800" y="914400"/>
            <a:ext cx="8382000" cy="2070100"/>
          </a:xfrm>
          <a:prstGeom prst="rect">
            <a:avLst/>
          </a:prstGeom>
          <a:noFill/>
          <a:ln w="9525">
            <a:noFill/>
            <a:miter lim="800000"/>
            <a:headEnd/>
            <a:tailEnd/>
          </a:ln>
          <a:effectLst/>
        </p:spPr>
        <p:txBody>
          <a:bodyPr anchor="ctr">
            <a:spAutoFit/>
          </a:bodyPr>
          <a:lstStyle/>
          <a:p>
            <a:pPr eaLnBrk="0" hangingPunct="0"/>
            <a:r>
              <a:rPr lang="en-US" sz="2400" b="0"/>
              <a:t>What if the quark or gluon jet begins to fragment inside the medium?</a:t>
            </a:r>
          </a:p>
          <a:p>
            <a:pPr eaLnBrk="0" hangingPunct="0"/>
            <a:r>
              <a:rPr lang="en-US" sz="1000" b="0"/>
              <a:t> </a:t>
            </a:r>
          </a:p>
          <a:p>
            <a:pPr eaLnBrk="0" hangingPunct="0"/>
            <a:r>
              <a:rPr lang="en-US" sz="2400" b="0"/>
              <a:t>Then the fragmented hadrons can interact with the hadron gas medium, rescatter, and thus suppression high momentum hadrons.</a:t>
            </a:r>
          </a:p>
        </p:txBody>
      </p:sp>
      <p:pic>
        <p:nvPicPr>
          <p:cNvPr id="483332" name="Picture 4" descr="carsten"/>
          <p:cNvPicPr>
            <a:picLocks noChangeAspect="1" noChangeArrowheads="1"/>
          </p:cNvPicPr>
          <p:nvPr/>
        </p:nvPicPr>
        <p:blipFill>
          <a:blip r:embed="rId2" cstate="print"/>
          <a:srcRect l="1196" b="10931"/>
          <a:stretch>
            <a:fillRect/>
          </a:stretch>
        </p:blipFill>
        <p:spPr bwMode="auto">
          <a:xfrm>
            <a:off x="0" y="2971800"/>
            <a:ext cx="6291263" cy="3505200"/>
          </a:xfrm>
          <a:prstGeom prst="rect">
            <a:avLst/>
          </a:prstGeom>
          <a:noFill/>
        </p:spPr>
      </p:pic>
      <p:sp>
        <p:nvSpPr>
          <p:cNvPr id="483333" name="Text Box 5"/>
          <p:cNvSpPr txBox="1">
            <a:spLocks noChangeArrowheads="1"/>
          </p:cNvSpPr>
          <p:nvPr/>
        </p:nvSpPr>
        <p:spPr bwMode="auto">
          <a:xfrm>
            <a:off x="6521450" y="6659563"/>
            <a:ext cx="2698750" cy="274637"/>
          </a:xfrm>
          <a:prstGeom prst="rect">
            <a:avLst/>
          </a:prstGeom>
          <a:noFill/>
          <a:ln w="9525">
            <a:noFill/>
            <a:miter lim="800000"/>
            <a:headEnd/>
            <a:tailEnd/>
          </a:ln>
          <a:effectLst/>
        </p:spPr>
        <p:txBody>
          <a:bodyPr wrap="none" anchor="ctr">
            <a:spAutoFit/>
          </a:bodyPr>
          <a:lstStyle/>
          <a:p>
            <a:pPr algn="ctr" eaLnBrk="0" hangingPunct="0"/>
            <a:r>
              <a:rPr lang="en-US" sz="1200" b="0">
                <a:latin typeface="Comic Sans MS" pitchFamily="66" charset="0"/>
              </a:rPr>
              <a:t>Gallmeister et al., nucl-th/0202051</a:t>
            </a:r>
          </a:p>
        </p:txBody>
      </p:sp>
      <p:sp>
        <p:nvSpPr>
          <p:cNvPr id="483334" name="Text Box 6"/>
          <p:cNvSpPr txBox="1">
            <a:spLocks noChangeArrowheads="1"/>
          </p:cNvSpPr>
          <p:nvPr/>
        </p:nvSpPr>
        <p:spPr bwMode="auto">
          <a:xfrm>
            <a:off x="5105400" y="3200400"/>
            <a:ext cx="3722688" cy="1503363"/>
          </a:xfrm>
          <a:prstGeom prst="rect">
            <a:avLst/>
          </a:prstGeom>
          <a:noFill/>
          <a:ln w="38100">
            <a:solidFill>
              <a:srgbClr val="FF0000"/>
            </a:solidFill>
            <a:miter lim="800000"/>
            <a:headEnd/>
            <a:tailEnd/>
          </a:ln>
          <a:effectLst/>
        </p:spPr>
        <p:txBody>
          <a:bodyPr anchor="ctr">
            <a:spAutoFit/>
          </a:bodyPr>
          <a:lstStyle/>
          <a:p>
            <a:pPr algn="ctr" eaLnBrk="0" hangingPunct="0"/>
            <a:r>
              <a:rPr lang="en-US" sz="1800" b="0"/>
              <a:t>Hadronization time = </a:t>
            </a:r>
          </a:p>
          <a:p>
            <a:pPr algn="ctr" eaLnBrk="0" hangingPunct="0"/>
            <a:r>
              <a:rPr lang="en-US" sz="1800" b="0"/>
              <a:t>time to build up the hadronic wavefunction </a:t>
            </a:r>
          </a:p>
          <a:p>
            <a:pPr algn="ctr" eaLnBrk="0" hangingPunct="0"/>
            <a:endParaRPr lang="en-US" sz="1800" b="0"/>
          </a:p>
          <a:p>
            <a:pPr algn="ctr" eaLnBrk="0" hangingPunct="0"/>
            <a:r>
              <a:rPr lang="en-US" sz="1800" b="0">
                <a:latin typeface="Symbol" pitchFamily="18" charset="2"/>
              </a:rPr>
              <a:t>t</a:t>
            </a:r>
            <a:r>
              <a:rPr lang="en-US" sz="1800" b="0"/>
              <a:t> (light) ~ 1.2 (E/GeV) * fm/c</a:t>
            </a:r>
          </a:p>
        </p:txBody>
      </p:sp>
      <p:sp>
        <p:nvSpPr>
          <p:cNvPr id="483335" name="Text Box 7"/>
          <p:cNvSpPr txBox="1">
            <a:spLocks noChangeArrowheads="1"/>
          </p:cNvSpPr>
          <p:nvPr/>
        </p:nvSpPr>
        <p:spPr bwMode="auto">
          <a:xfrm>
            <a:off x="3460750" y="3733800"/>
            <a:ext cx="1185863" cy="336550"/>
          </a:xfrm>
          <a:prstGeom prst="rect">
            <a:avLst/>
          </a:prstGeom>
          <a:noFill/>
          <a:ln w="9525">
            <a:noFill/>
            <a:miter lim="800000"/>
            <a:headEnd/>
            <a:tailEnd/>
          </a:ln>
          <a:effectLst/>
        </p:spPr>
        <p:txBody>
          <a:bodyPr wrap="none" anchor="ctr">
            <a:spAutoFit/>
          </a:bodyPr>
          <a:lstStyle/>
          <a:p>
            <a:pPr algn="ctr" eaLnBrk="0" hangingPunct="0"/>
            <a:r>
              <a:rPr lang="en-US" sz="1600" b="0"/>
              <a:t>PHENIX p</a:t>
            </a:r>
            <a:r>
              <a:rPr lang="en-US" sz="1600" b="0" baseline="30000"/>
              <a:t>0</a:t>
            </a:r>
            <a:endParaRPr lang="en-US" sz="1600" b="0"/>
          </a:p>
        </p:txBody>
      </p:sp>
      <p:sp>
        <p:nvSpPr>
          <p:cNvPr id="483336" name="Text Box 8"/>
          <p:cNvSpPr txBox="1">
            <a:spLocks noChangeArrowheads="1"/>
          </p:cNvSpPr>
          <p:nvPr/>
        </p:nvSpPr>
        <p:spPr bwMode="auto">
          <a:xfrm>
            <a:off x="5105400" y="4824413"/>
            <a:ext cx="3722688" cy="1503362"/>
          </a:xfrm>
          <a:prstGeom prst="rect">
            <a:avLst/>
          </a:prstGeom>
          <a:noFill/>
          <a:ln w="38100">
            <a:solidFill>
              <a:srgbClr val="FF0000"/>
            </a:solidFill>
            <a:miter lim="800000"/>
            <a:headEnd/>
            <a:tailEnd/>
          </a:ln>
          <a:effectLst/>
        </p:spPr>
        <p:txBody>
          <a:bodyPr anchor="ctr">
            <a:spAutoFit/>
          </a:bodyPr>
          <a:lstStyle/>
          <a:p>
            <a:pPr algn="ctr" eaLnBrk="0" hangingPunct="0"/>
            <a:r>
              <a:rPr lang="en-US" sz="1800" b="0">
                <a:solidFill>
                  <a:schemeClr val="accent2"/>
                </a:solidFill>
              </a:rPr>
              <a:t>Nuclear systems are excellent laboratories for testing formation time issues.  However, calculations seem to have factors of 2 floating around.</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5"/>
          <p:cNvSpPr>
            <a:spLocks noGrp="1"/>
          </p:cNvSpPr>
          <p:nvPr>
            <p:ph type="sldNum" sz="quarter" idx="12"/>
          </p:nvPr>
        </p:nvSpPr>
        <p:spPr/>
        <p:txBody>
          <a:bodyPr/>
          <a:lstStyle/>
          <a:p>
            <a:fld id="{34AB5DB3-0D67-4133-8B51-E8844DC0C932}" type="slidenum">
              <a:rPr lang="en-US"/>
              <a:pPr/>
              <a:t>92</a:t>
            </a:fld>
            <a:endParaRPr lang="en-US"/>
          </a:p>
        </p:txBody>
      </p:sp>
      <p:sp>
        <p:nvSpPr>
          <p:cNvPr id="118786" name="Rectangle 2"/>
          <p:cNvSpPr>
            <a:spLocks noGrp="1" noChangeArrowheads="1"/>
          </p:cNvSpPr>
          <p:nvPr>
            <p:ph type="title"/>
          </p:nvPr>
        </p:nvSpPr>
        <p:spPr>
          <a:xfrm>
            <a:off x="76200" y="76200"/>
            <a:ext cx="8991600" cy="838200"/>
          </a:xfrm>
        </p:spPr>
        <p:txBody>
          <a:bodyPr/>
          <a:lstStyle/>
          <a:p>
            <a:r>
              <a:rPr lang="en-US" sz="3600" u="sng" dirty="0"/>
              <a:t>Quarks, Gluons and the Strong Interaction</a:t>
            </a:r>
          </a:p>
        </p:txBody>
      </p:sp>
      <p:sp>
        <p:nvSpPr>
          <p:cNvPr id="118810" name="Oval 26"/>
          <p:cNvSpPr>
            <a:spLocks noChangeArrowheads="1"/>
          </p:cNvSpPr>
          <p:nvPr/>
        </p:nvSpPr>
        <p:spPr bwMode="auto">
          <a:xfrm>
            <a:off x="2919413" y="4867275"/>
            <a:ext cx="577850" cy="466725"/>
          </a:xfrm>
          <a:prstGeom prst="ellipse">
            <a:avLst/>
          </a:prstGeom>
          <a:solidFill>
            <a:srgbClr val="FF0066"/>
          </a:solidFill>
          <a:ln w="9525">
            <a:solidFill>
              <a:schemeClr val="tx1"/>
            </a:solidFill>
            <a:round/>
            <a:headEnd/>
            <a:tailEnd/>
          </a:ln>
          <a:effectLst/>
        </p:spPr>
        <p:txBody>
          <a:bodyPr wrap="none" anchor="ctr"/>
          <a:lstStyle/>
          <a:p>
            <a:endParaRPr lang="en-US"/>
          </a:p>
        </p:txBody>
      </p:sp>
      <p:sp>
        <p:nvSpPr>
          <p:cNvPr id="118811" name="Oval 27"/>
          <p:cNvSpPr>
            <a:spLocks noChangeArrowheads="1"/>
          </p:cNvSpPr>
          <p:nvPr/>
        </p:nvSpPr>
        <p:spPr bwMode="auto">
          <a:xfrm>
            <a:off x="4044950" y="4857750"/>
            <a:ext cx="577850" cy="466725"/>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18812" name="Oval 28"/>
          <p:cNvSpPr>
            <a:spLocks noChangeArrowheads="1"/>
          </p:cNvSpPr>
          <p:nvPr/>
        </p:nvSpPr>
        <p:spPr bwMode="auto">
          <a:xfrm>
            <a:off x="5213350" y="4867275"/>
            <a:ext cx="577850" cy="466725"/>
          </a:xfrm>
          <a:prstGeom prst="ellipse">
            <a:avLst/>
          </a:prstGeom>
          <a:solidFill>
            <a:srgbClr val="000066"/>
          </a:solidFill>
          <a:ln w="9525">
            <a:solidFill>
              <a:schemeClr val="tx1"/>
            </a:solidFill>
            <a:round/>
            <a:headEnd/>
            <a:tailEnd/>
          </a:ln>
          <a:effectLst/>
        </p:spPr>
        <p:txBody>
          <a:bodyPr wrap="none" anchor="ctr"/>
          <a:lstStyle/>
          <a:p>
            <a:endParaRPr lang="en-US"/>
          </a:p>
        </p:txBody>
      </p:sp>
      <p:sp>
        <p:nvSpPr>
          <p:cNvPr id="118813" name="Oval 29"/>
          <p:cNvSpPr>
            <a:spLocks noChangeArrowheads="1"/>
          </p:cNvSpPr>
          <p:nvPr/>
        </p:nvSpPr>
        <p:spPr bwMode="auto">
          <a:xfrm>
            <a:off x="2884488" y="6096000"/>
            <a:ext cx="577850" cy="466725"/>
          </a:xfrm>
          <a:prstGeom prst="ellipse">
            <a:avLst/>
          </a:prstGeom>
          <a:solidFill>
            <a:srgbClr val="FF66CC"/>
          </a:solidFill>
          <a:ln w="9525">
            <a:solidFill>
              <a:schemeClr val="tx1"/>
            </a:solidFill>
            <a:round/>
            <a:headEnd/>
            <a:tailEnd/>
          </a:ln>
          <a:effectLst/>
        </p:spPr>
        <p:txBody>
          <a:bodyPr wrap="none" anchor="ctr"/>
          <a:lstStyle/>
          <a:p>
            <a:endParaRPr lang="en-US"/>
          </a:p>
        </p:txBody>
      </p:sp>
      <p:sp>
        <p:nvSpPr>
          <p:cNvPr id="118814" name="Oval 30"/>
          <p:cNvSpPr>
            <a:spLocks noChangeArrowheads="1"/>
          </p:cNvSpPr>
          <p:nvPr/>
        </p:nvSpPr>
        <p:spPr bwMode="auto">
          <a:xfrm>
            <a:off x="4027488" y="6096000"/>
            <a:ext cx="577850" cy="466725"/>
          </a:xfrm>
          <a:prstGeom prst="ellipse">
            <a:avLst/>
          </a:prstGeom>
          <a:solidFill>
            <a:srgbClr val="99FF66"/>
          </a:solidFill>
          <a:ln w="9525">
            <a:solidFill>
              <a:schemeClr val="tx1"/>
            </a:solidFill>
            <a:round/>
            <a:headEnd/>
            <a:tailEnd/>
          </a:ln>
          <a:effectLst/>
        </p:spPr>
        <p:txBody>
          <a:bodyPr wrap="none" anchor="ctr"/>
          <a:lstStyle/>
          <a:p>
            <a:endParaRPr lang="en-US"/>
          </a:p>
        </p:txBody>
      </p:sp>
      <p:sp>
        <p:nvSpPr>
          <p:cNvPr id="118815" name="Oval 31"/>
          <p:cNvSpPr>
            <a:spLocks noChangeArrowheads="1"/>
          </p:cNvSpPr>
          <p:nvPr/>
        </p:nvSpPr>
        <p:spPr bwMode="auto">
          <a:xfrm>
            <a:off x="5246688" y="6096000"/>
            <a:ext cx="577850" cy="466725"/>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18816" name="Text Box 32"/>
          <p:cNvSpPr txBox="1">
            <a:spLocks noChangeArrowheads="1"/>
          </p:cNvSpPr>
          <p:nvPr/>
        </p:nvSpPr>
        <p:spPr bwMode="auto">
          <a:xfrm>
            <a:off x="2895600" y="4506913"/>
            <a:ext cx="3097213" cy="396875"/>
          </a:xfrm>
          <a:prstGeom prst="rect">
            <a:avLst/>
          </a:prstGeom>
          <a:noFill/>
          <a:ln w="9525">
            <a:noFill/>
            <a:miter lim="800000"/>
            <a:headEnd/>
            <a:tailEnd/>
          </a:ln>
          <a:effectLst/>
        </p:spPr>
        <p:txBody>
          <a:bodyPr wrap="none">
            <a:spAutoFit/>
          </a:bodyPr>
          <a:lstStyle/>
          <a:p>
            <a:pPr eaLnBrk="0" hangingPunct="0"/>
            <a:r>
              <a:rPr lang="en-US" sz="2000" b="0">
                <a:cs typeface="Arial" charset="0"/>
              </a:rPr>
              <a:t>Up         Down      Strange</a:t>
            </a:r>
          </a:p>
        </p:txBody>
      </p:sp>
      <p:sp>
        <p:nvSpPr>
          <p:cNvPr id="118817" name="AutoShape 33"/>
          <p:cNvSpPr>
            <a:spLocks/>
          </p:cNvSpPr>
          <p:nvPr/>
        </p:nvSpPr>
        <p:spPr bwMode="auto">
          <a:xfrm rot="5400000">
            <a:off x="4305300" y="2857500"/>
            <a:ext cx="228600" cy="3200400"/>
          </a:xfrm>
          <a:prstGeom prst="leftBrace">
            <a:avLst>
              <a:gd name="adj1" fmla="val 116667"/>
              <a:gd name="adj2" fmla="val 50000"/>
            </a:avLst>
          </a:prstGeom>
          <a:noFill/>
          <a:ln w="9525">
            <a:solidFill>
              <a:schemeClr val="bg1"/>
            </a:solidFill>
            <a:round/>
            <a:headEnd/>
            <a:tailEnd/>
          </a:ln>
          <a:effectLst/>
        </p:spPr>
        <p:txBody>
          <a:bodyPr wrap="none" anchor="ctr"/>
          <a:lstStyle/>
          <a:p>
            <a:endParaRPr lang="en-US"/>
          </a:p>
        </p:txBody>
      </p:sp>
      <p:sp>
        <p:nvSpPr>
          <p:cNvPr id="118818" name="Text Box 34"/>
          <p:cNvSpPr txBox="1">
            <a:spLocks noChangeArrowheads="1"/>
          </p:cNvSpPr>
          <p:nvPr/>
        </p:nvSpPr>
        <p:spPr bwMode="auto">
          <a:xfrm>
            <a:off x="2362200" y="3900488"/>
            <a:ext cx="4146550" cy="366712"/>
          </a:xfrm>
          <a:prstGeom prst="rect">
            <a:avLst/>
          </a:prstGeom>
          <a:noFill/>
          <a:ln w="9525">
            <a:noFill/>
            <a:miter lim="800000"/>
            <a:headEnd/>
            <a:tailEnd/>
          </a:ln>
          <a:effectLst/>
        </p:spPr>
        <p:txBody>
          <a:bodyPr wrap="none">
            <a:spAutoFit/>
          </a:bodyPr>
          <a:lstStyle/>
          <a:p>
            <a:pPr eaLnBrk="0" hangingPunct="0"/>
            <a:r>
              <a:rPr lang="en-US" sz="1800" b="0">
                <a:cs typeface="Arial" charset="0"/>
              </a:rPr>
              <a:t>“Three quarks on a lark.”  James Joyce</a:t>
            </a:r>
          </a:p>
        </p:txBody>
      </p:sp>
      <p:sp>
        <p:nvSpPr>
          <p:cNvPr id="118819" name="Text Box 35"/>
          <p:cNvSpPr txBox="1">
            <a:spLocks noChangeArrowheads="1"/>
          </p:cNvSpPr>
          <p:nvPr/>
        </p:nvSpPr>
        <p:spPr bwMode="auto">
          <a:xfrm>
            <a:off x="2732088" y="5622925"/>
            <a:ext cx="3095625" cy="396875"/>
          </a:xfrm>
          <a:prstGeom prst="rect">
            <a:avLst/>
          </a:prstGeom>
          <a:noFill/>
          <a:ln w="9525">
            <a:noFill/>
            <a:miter lim="800000"/>
            <a:headEnd/>
            <a:tailEnd/>
          </a:ln>
          <a:effectLst/>
        </p:spPr>
        <p:txBody>
          <a:bodyPr wrap="none">
            <a:spAutoFit/>
          </a:bodyPr>
          <a:lstStyle/>
          <a:p>
            <a:pPr eaLnBrk="0" hangingPunct="0"/>
            <a:r>
              <a:rPr lang="en-US" sz="2000" b="0">
                <a:cs typeface="Arial" charset="0"/>
              </a:rPr>
              <a:t>Charm     Bottom        Top</a:t>
            </a:r>
          </a:p>
        </p:txBody>
      </p:sp>
      <p:sp>
        <p:nvSpPr>
          <p:cNvPr id="118820" name="Text Box 36"/>
          <p:cNvSpPr txBox="1">
            <a:spLocks noChangeArrowheads="1"/>
          </p:cNvSpPr>
          <p:nvPr/>
        </p:nvSpPr>
        <p:spPr bwMode="auto">
          <a:xfrm>
            <a:off x="228600" y="1524000"/>
            <a:ext cx="4276725" cy="822325"/>
          </a:xfrm>
          <a:prstGeom prst="rect">
            <a:avLst/>
          </a:prstGeom>
          <a:noFill/>
          <a:ln w="9525">
            <a:noFill/>
            <a:miter lim="800000"/>
            <a:headEnd/>
            <a:tailEnd/>
          </a:ln>
          <a:effectLst/>
        </p:spPr>
        <p:txBody>
          <a:bodyPr>
            <a:spAutoFit/>
          </a:bodyPr>
          <a:lstStyle/>
          <a:p>
            <a:pPr algn="ctr"/>
            <a:r>
              <a:rPr lang="en-US" sz="2400" b="0">
                <a:cs typeface="Arial" charset="0"/>
              </a:rPr>
              <a:t>Proton is a composite object made of quarks and gluons.</a:t>
            </a:r>
          </a:p>
        </p:txBody>
      </p:sp>
      <p:pic>
        <p:nvPicPr>
          <p:cNvPr id="118821" name="Picture 37" descr="Figure 6. Quarks were endowed with ">
            <a:hlinkClick r:id="rId2"/>
          </p:cNvPr>
          <p:cNvPicPr>
            <a:picLocks noChangeAspect="1" noChangeArrowheads="1"/>
          </p:cNvPicPr>
          <p:nvPr/>
        </p:nvPicPr>
        <p:blipFill>
          <a:blip r:embed="rId3" cstate="print"/>
          <a:srcRect b="57143"/>
          <a:stretch>
            <a:fillRect/>
          </a:stretch>
        </p:blipFill>
        <p:spPr bwMode="auto">
          <a:xfrm>
            <a:off x="5715000" y="1143000"/>
            <a:ext cx="1843088" cy="1905000"/>
          </a:xfrm>
          <a:prstGeom prst="rect">
            <a:avLst/>
          </a:prstGeom>
          <a:noFill/>
        </p:spPr>
      </p:pic>
      <p:pic>
        <p:nvPicPr>
          <p:cNvPr id="118822" name="Picture 38"/>
          <p:cNvPicPr>
            <a:picLocks noChangeAspect="1" noChangeArrowheads="1"/>
          </p:cNvPicPr>
          <p:nvPr/>
        </p:nvPicPr>
        <p:blipFill>
          <a:blip r:embed="rId4" cstate="print"/>
          <a:srcRect/>
          <a:stretch>
            <a:fillRect/>
          </a:stretch>
        </p:blipFill>
        <p:spPr bwMode="auto">
          <a:xfrm>
            <a:off x="152400" y="3886200"/>
            <a:ext cx="2149475" cy="2819400"/>
          </a:xfrm>
          <a:prstGeom prst="rect">
            <a:avLst/>
          </a:prstGeom>
          <a:noFill/>
          <a:ln w="9525">
            <a:noFill/>
            <a:miter lim="800000"/>
            <a:headEnd/>
            <a:tailEnd/>
          </a:ln>
          <a:effectLst/>
        </p:spPr>
      </p:pic>
      <p:pic>
        <p:nvPicPr>
          <p:cNvPr id="118823" name="Picture 39"/>
          <p:cNvPicPr>
            <a:picLocks noChangeAspect="1" noChangeArrowheads="1"/>
          </p:cNvPicPr>
          <p:nvPr/>
        </p:nvPicPr>
        <p:blipFill>
          <a:blip r:embed="rId5" cstate="print"/>
          <a:srcRect/>
          <a:stretch>
            <a:fillRect/>
          </a:stretch>
        </p:blipFill>
        <p:spPr bwMode="auto">
          <a:xfrm>
            <a:off x="6677025" y="3733800"/>
            <a:ext cx="2162175" cy="2952750"/>
          </a:xfrm>
          <a:prstGeom prst="rect">
            <a:avLst/>
          </a:prstGeom>
          <a:noFill/>
          <a:ln w="9525">
            <a:noFill/>
            <a:miter lim="800000"/>
            <a:headEnd/>
            <a:tailEnd/>
          </a:ln>
          <a:effectLst/>
        </p:spPr>
      </p:pic>
      <p:sp>
        <p:nvSpPr>
          <p:cNvPr id="118824" name="Line 40"/>
          <p:cNvSpPr>
            <a:spLocks noChangeShapeType="1"/>
          </p:cNvSpPr>
          <p:nvPr/>
        </p:nvSpPr>
        <p:spPr bwMode="auto">
          <a:xfrm>
            <a:off x="0" y="3276600"/>
            <a:ext cx="9144000" cy="0"/>
          </a:xfrm>
          <a:prstGeom prst="line">
            <a:avLst/>
          </a:prstGeom>
          <a:noFill/>
          <a:ln w="9525">
            <a:solidFill>
              <a:schemeClr val="tx1"/>
            </a:solidFill>
            <a:round/>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8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88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88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88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88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88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88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88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88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88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88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88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10" grpId="0" animBg="1"/>
      <p:bldP spid="118811" grpId="0" animBg="1"/>
      <p:bldP spid="118812" grpId="0" animBg="1"/>
      <p:bldP spid="118813" grpId="0" animBg="1"/>
      <p:bldP spid="118814" grpId="0" animBg="1"/>
      <p:bldP spid="118815" grpId="0" animBg="1"/>
      <p:bldP spid="118816" grpId="0"/>
      <p:bldP spid="118817" grpId="0" animBg="1"/>
      <p:bldP spid="118818" grpId="0"/>
      <p:bldP spid="11881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685799" y="300136"/>
            <a:ext cx="7708739" cy="5851676"/>
            <a:chOff x="762000" y="685800"/>
            <a:chExt cx="7543800" cy="6553200"/>
          </a:xfrm>
        </p:grpSpPr>
        <p:pic>
          <p:nvPicPr>
            <p:cNvPr id="5" name="Picture 4" descr="lumpy_wBoxSmoothing"/>
            <p:cNvPicPr>
              <a:picLocks noChangeAspect="1" noChangeArrowheads="1"/>
            </p:cNvPicPr>
            <p:nvPr/>
          </p:nvPicPr>
          <p:blipFill>
            <a:blip r:embed="rId2" cstate="print"/>
            <a:srcRect/>
            <a:stretch>
              <a:fillRect/>
            </a:stretch>
          </p:blipFill>
          <p:spPr bwMode="auto">
            <a:xfrm>
              <a:off x="762000" y="685800"/>
              <a:ext cx="7543800" cy="6553200"/>
            </a:xfrm>
            <a:prstGeom prst="rect">
              <a:avLst/>
            </a:prstGeom>
            <a:noFill/>
          </p:spPr>
        </p:pic>
        <p:sp>
          <p:nvSpPr>
            <p:cNvPr id="6" name="Oval 5"/>
            <p:cNvSpPr>
              <a:spLocks noChangeArrowheads="1"/>
            </p:cNvSpPr>
            <p:nvPr/>
          </p:nvSpPr>
          <p:spPr bwMode="auto">
            <a:xfrm>
              <a:off x="4486154" y="47661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 name="Oval 6"/>
            <p:cNvSpPr>
              <a:spLocks noChangeArrowheads="1"/>
            </p:cNvSpPr>
            <p:nvPr/>
          </p:nvSpPr>
          <p:spPr bwMode="auto">
            <a:xfrm>
              <a:off x="4677137" y="467528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 name="Oval 7"/>
            <p:cNvSpPr>
              <a:spLocks noChangeArrowheads="1"/>
            </p:cNvSpPr>
            <p:nvPr/>
          </p:nvSpPr>
          <p:spPr bwMode="auto">
            <a:xfrm>
              <a:off x="4677137" y="449351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 name="Oval 8"/>
            <p:cNvSpPr>
              <a:spLocks noChangeArrowheads="1"/>
            </p:cNvSpPr>
            <p:nvPr/>
          </p:nvSpPr>
          <p:spPr bwMode="auto">
            <a:xfrm>
              <a:off x="4295172" y="44026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0" name="Oval 9"/>
            <p:cNvSpPr>
              <a:spLocks noChangeArrowheads="1"/>
            </p:cNvSpPr>
            <p:nvPr/>
          </p:nvSpPr>
          <p:spPr bwMode="auto">
            <a:xfrm>
              <a:off x="4390663"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1" name="Oval 10"/>
            <p:cNvSpPr>
              <a:spLocks noChangeArrowheads="1"/>
            </p:cNvSpPr>
            <p:nvPr/>
          </p:nvSpPr>
          <p:spPr bwMode="auto">
            <a:xfrm>
              <a:off x="4295172" y="40390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2" name="Oval 11"/>
            <p:cNvSpPr>
              <a:spLocks noChangeArrowheads="1"/>
            </p:cNvSpPr>
            <p:nvPr/>
          </p:nvSpPr>
          <p:spPr bwMode="auto">
            <a:xfrm>
              <a:off x="4486154"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3" name="Oval 12"/>
            <p:cNvSpPr>
              <a:spLocks noChangeArrowheads="1"/>
            </p:cNvSpPr>
            <p:nvPr/>
          </p:nvSpPr>
          <p:spPr bwMode="auto">
            <a:xfrm>
              <a:off x="4868119"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4" name="Oval 13"/>
            <p:cNvSpPr>
              <a:spLocks noChangeArrowheads="1"/>
            </p:cNvSpPr>
            <p:nvPr/>
          </p:nvSpPr>
          <p:spPr bwMode="auto">
            <a:xfrm>
              <a:off x="4868119"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5" name="Oval 14"/>
            <p:cNvSpPr>
              <a:spLocks noChangeArrowheads="1"/>
            </p:cNvSpPr>
            <p:nvPr/>
          </p:nvSpPr>
          <p:spPr bwMode="auto">
            <a:xfrm>
              <a:off x="4581646" y="2766692"/>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6" name="Oval 15"/>
            <p:cNvSpPr>
              <a:spLocks noChangeArrowheads="1"/>
            </p:cNvSpPr>
            <p:nvPr/>
          </p:nvSpPr>
          <p:spPr bwMode="auto">
            <a:xfrm>
              <a:off x="4199681" y="28575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7" name="Oval 16"/>
            <p:cNvSpPr>
              <a:spLocks noChangeArrowheads="1"/>
            </p:cNvSpPr>
            <p:nvPr/>
          </p:nvSpPr>
          <p:spPr bwMode="auto">
            <a:xfrm>
              <a:off x="3817716" y="28575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8" name="Oval 17"/>
            <p:cNvSpPr>
              <a:spLocks noChangeArrowheads="1"/>
            </p:cNvSpPr>
            <p:nvPr/>
          </p:nvSpPr>
          <p:spPr bwMode="auto">
            <a:xfrm>
              <a:off x="3531243" y="31302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9" name="Oval 18"/>
            <p:cNvSpPr>
              <a:spLocks noChangeArrowheads="1"/>
            </p:cNvSpPr>
            <p:nvPr/>
          </p:nvSpPr>
          <p:spPr bwMode="auto">
            <a:xfrm>
              <a:off x="3531243" y="29484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0" name="Oval 19"/>
            <p:cNvSpPr>
              <a:spLocks noChangeArrowheads="1"/>
            </p:cNvSpPr>
            <p:nvPr/>
          </p:nvSpPr>
          <p:spPr bwMode="auto">
            <a:xfrm>
              <a:off x="3722225" y="28575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1" name="Oval 20"/>
            <p:cNvSpPr>
              <a:spLocks noChangeArrowheads="1"/>
            </p:cNvSpPr>
            <p:nvPr/>
          </p:nvSpPr>
          <p:spPr bwMode="auto">
            <a:xfrm>
              <a:off x="3435752" y="267580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2" name="Oval 21"/>
            <p:cNvSpPr>
              <a:spLocks noChangeArrowheads="1"/>
            </p:cNvSpPr>
            <p:nvPr/>
          </p:nvSpPr>
          <p:spPr bwMode="auto">
            <a:xfrm>
              <a:off x="3244770" y="29484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3" name="Oval 22"/>
            <p:cNvSpPr>
              <a:spLocks noChangeArrowheads="1"/>
            </p:cNvSpPr>
            <p:nvPr/>
          </p:nvSpPr>
          <p:spPr bwMode="auto">
            <a:xfrm>
              <a:off x="3244770" y="32211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4" name="Oval 23"/>
            <p:cNvSpPr>
              <a:spLocks noChangeArrowheads="1"/>
            </p:cNvSpPr>
            <p:nvPr/>
          </p:nvSpPr>
          <p:spPr bwMode="auto">
            <a:xfrm>
              <a:off x="3435752" y="34937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5" name="Oval 24"/>
            <p:cNvSpPr>
              <a:spLocks noChangeArrowheads="1"/>
            </p:cNvSpPr>
            <p:nvPr/>
          </p:nvSpPr>
          <p:spPr bwMode="auto">
            <a:xfrm>
              <a:off x="3817716" y="32211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5"/>
            <p:cNvSpPr>
              <a:spLocks noChangeArrowheads="1"/>
            </p:cNvSpPr>
            <p:nvPr/>
          </p:nvSpPr>
          <p:spPr bwMode="auto">
            <a:xfrm>
              <a:off x="3913208" y="33120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6"/>
            <p:cNvSpPr>
              <a:spLocks noChangeArrowheads="1"/>
            </p:cNvSpPr>
            <p:nvPr/>
          </p:nvSpPr>
          <p:spPr bwMode="auto">
            <a:xfrm>
              <a:off x="3817716"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7"/>
            <p:cNvSpPr>
              <a:spLocks noChangeArrowheads="1"/>
            </p:cNvSpPr>
            <p:nvPr/>
          </p:nvSpPr>
          <p:spPr bwMode="auto">
            <a:xfrm>
              <a:off x="3722225" y="34937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8"/>
            <p:cNvSpPr>
              <a:spLocks noChangeArrowheads="1"/>
            </p:cNvSpPr>
            <p:nvPr/>
          </p:nvSpPr>
          <p:spPr bwMode="auto">
            <a:xfrm>
              <a:off x="3722225"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29"/>
            <p:cNvSpPr>
              <a:spLocks noChangeArrowheads="1"/>
            </p:cNvSpPr>
            <p:nvPr/>
          </p:nvSpPr>
          <p:spPr bwMode="auto">
            <a:xfrm>
              <a:off x="3531243" y="37664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0"/>
            <p:cNvSpPr>
              <a:spLocks noChangeArrowheads="1"/>
            </p:cNvSpPr>
            <p:nvPr/>
          </p:nvSpPr>
          <p:spPr bwMode="auto">
            <a:xfrm>
              <a:off x="3626734"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1"/>
            <p:cNvSpPr>
              <a:spLocks noChangeArrowheads="1"/>
            </p:cNvSpPr>
            <p:nvPr/>
          </p:nvSpPr>
          <p:spPr bwMode="auto">
            <a:xfrm>
              <a:off x="3722225" y="41299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2"/>
            <p:cNvSpPr>
              <a:spLocks noChangeArrowheads="1"/>
            </p:cNvSpPr>
            <p:nvPr/>
          </p:nvSpPr>
          <p:spPr bwMode="auto">
            <a:xfrm>
              <a:off x="3531243"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3"/>
            <p:cNvSpPr>
              <a:spLocks noChangeArrowheads="1"/>
            </p:cNvSpPr>
            <p:nvPr/>
          </p:nvSpPr>
          <p:spPr bwMode="auto">
            <a:xfrm>
              <a:off x="3626734"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4"/>
            <p:cNvSpPr>
              <a:spLocks noChangeArrowheads="1"/>
            </p:cNvSpPr>
            <p:nvPr/>
          </p:nvSpPr>
          <p:spPr bwMode="auto">
            <a:xfrm>
              <a:off x="3626734" y="47661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5"/>
            <p:cNvSpPr>
              <a:spLocks noChangeArrowheads="1"/>
            </p:cNvSpPr>
            <p:nvPr/>
          </p:nvSpPr>
          <p:spPr bwMode="auto">
            <a:xfrm>
              <a:off x="3722225" y="494793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6"/>
            <p:cNvSpPr>
              <a:spLocks noChangeArrowheads="1"/>
            </p:cNvSpPr>
            <p:nvPr/>
          </p:nvSpPr>
          <p:spPr bwMode="auto">
            <a:xfrm>
              <a:off x="3817716" y="485705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7"/>
            <p:cNvSpPr>
              <a:spLocks noChangeArrowheads="1"/>
            </p:cNvSpPr>
            <p:nvPr/>
          </p:nvSpPr>
          <p:spPr bwMode="auto">
            <a:xfrm>
              <a:off x="4008699" y="47661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8"/>
            <p:cNvSpPr>
              <a:spLocks noChangeArrowheads="1"/>
            </p:cNvSpPr>
            <p:nvPr/>
          </p:nvSpPr>
          <p:spPr bwMode="auto">
            <a:xfrm>
              <a:off x="3722225" y="46847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39"/>
            <p:cNvSpPr>
              <a:spLocks noChangeArrowheads="1"/>
            </p:cNvSpPr>
            <p:nvPr/>
          </p:nvSpPr>
          <p:spPr bwMode="auto">
            <a:xfrm>
              <a:off x="3817716" y="44026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0"/>
            <p:cNvSpPr>
              <a:spLocks noChangeArrowheads="1"/>
            </p:cNvSpPr>
            <p:nvPr/>
          </p:nvSpPr>
          <p:spPr bwMode="auto">
            <a:xfrm>
              <a:off x="4008699"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1"/>
            <p:cNvSpPr>
              <a:spLocks noChangeArrowheads="1"/>
            </p:cNvSpPr>
            <p:nvPr/>
          </p:nvSpPr>
          <p:spPr bwMode="auto">
            <a:xfrm>
              <a:off x="4199681" y="42208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2"/>
            <p:cNvSpPr>
              <a:spLocks noChangeArrowheads="1"/>
            </p:cNvSpPr>
            <p:nvPr/>
          </p:nvSpPr>
          <p:spPr bwMode="auto">
            <a:xfrm>
              <a:off x="4199681" y="41299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3"/>
            <p:cNvSpPr>
              <a:spLocks noChangeArrowheads="1"/>
            </p:cNvSpPr>
            <p:nvPr/>
          </p:nvSpPr>
          <p:spPr bwMode="auto">
            <a:xfrm>
              <a:off x="4390663" y="37664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4"/>
            <p:cNvSpPr>
              <a:spLocks noChangeArrowheads="1"/>
            </p:cNvSpPr>
            <p:nvPr/>
          </p:nvSpPr>
          <p:spPr bwMode="auto">
            <a:xfrm>
              <a:off x="4486154" y="31302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5"/>
            <p:cNvSpPr>
              <a:spLocks noChangeArrowheads="1"/>
            </p:cNvSpPr>
            <p:nvPr/>
          </p:nvSpPr>
          <p:spPr bwMode="auto">
            <a:xfrm>
              <a:off x="4295172" y="32211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6"/>
            <p:cNvSpPr>
              <a:spLocks noChangeArrowheads="1"/>
            </p:cNvSpPr>
            <p:nvPr/>
          </p:nvSpPr>
          <p:spPr bwMode="auto">
            <a:xfrm>
              <a:off x="4104190" y="303934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7"/>
            <p:cNvSpPr>
              <a:spLocks noChangeArrowheads="1"/>
            </p:cNvSpPr>
            <p:nvPr/>
          </p:nvSpPr>
          <p:spPr bwMode="auto">
            <a:xfrm>
              <a:off x="4104190" y="33120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8"/>
            <p:cNvSpPr>
              <a:spLocks noChangeArrowheads="1"/>
            </p:cNvSpPr>
            <p:nvPr/>
          </p:nvSpPr>
          <p:spPr bwMode="auto">
            <a:xfrm>
              <a:off x="4295172" y="350513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49"/>
            <p:cNvSpPr>
              <a:spLocks noChangeArrowheads="1"/>
            </p:cNvSpPr>
            <p:nvPr/>
          </p:nvSpPr>
          <p:spPr bwMode="auto">
            <a:xfrm>
              <a:off x="4581646"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0"/>
            <p:cNvSpPr>
              <a:spLocks noChangeArrowheads="1"/>
            </p:cNvSpPr>
            <p:nvPr/>
          </p:nvSpPr>
          <p:spPr bwMode="auto">
            <a:xfrm>
              <a:off x="4772628" y="37323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1"/>
            <p:cNvSpPr>
              <a:spLocks noChangeArrowheads="1"/>
            </p:cNvSpPr>
            <p:nvPr/>
          </p:nvSpPr>
          <p:spPr bwMode="auto">
            <a:xfrm>
              <a:off x="4677137"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2"/>
            <p:cNvSpPr>
              <a:spLocks noChangeArrowheads="1"/>
            </p:cNvSpPr>
            <p:nvPr/>
          </p:nvSpPr>
          <p:spPr bwMode="auto">
            <a:xfrm>
              <a:off x="4104190" y="40390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3"/>
            <p:cNvSpPr>
              <a:spLocks noChangeArrowheads="1"/>
            </p:cNvSpPr>
            <p:nvPr/>
          </p:nvSpPr>
          <p:spPr bwMode="auto">
            <a:xfrm>
              <a:off x="4295172" y="37664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4"/>
            <p:cNvSpPr>
              <a:spLocks noChangeArrowheads="1"/>
            </p:cNvSpPr>
            <p:nvPr/>
          </p:nvSpPr>
          <p:spPr bwMode="auto">
            <a:xfrm>
              <a:off x="4104190"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5"/>
            <p:cNvSpPr>
              <a:spLocks noChangeArrowheads="1"/>
            </p:cNvSpPr>
            <p:nvPr/>
          </p:nvSpPr>
          <p:spPr bwMode="auto">
            <a:xfrm>
              <a:off x="3913208" y="41299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6"/>
            <p:cNvSpPr>
              <a:spLocks noChangeArrowheads="1"/>
            </p:cNvSpPr>
            <p:nvPr/>
          </p:nvSpPr>
          <p:spPr bwMode="auto">
            <a:xfrm>
              <a:off x="3913208"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7"/>
            <p:cNvSpPr>
              <a:spLocks noChangeArrowheads="1"/>
            </p:cNvSpPr>
            <p:nvPr/>
          </p:nvSpPr>
          <p:spPr bwMode="auto">
            <a:xfrm>
              <a:off x="4199681" y="34028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9" name="Oval 58"/>
            <p:cNvSpPr>
              <a:spLocks noChangeArrowheads="1"/>
            </p:cNvSpPr>
            <p:nvPr/>
          </p:nvSpPr>
          <p:spPr bwMode="auto">
            <a:xfrm>
              <a:off x="4295172" y="42208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0" name="Oval 59"/>
            <p:cNvSpPr>
              <a:spLocks noChangeArrowheads="1"/>
            </p:cNvSpPr>
            <p:nvPr/>
          </p:nvSpPr>
          <p:spPr bwMode="auto">
            <a:xfrm>
              <a:off x="4008699" y="40390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1" name="Oval 60"/>
            <p:cNvSpPr>
              <a:spLocks noChangeArrowheads="1"/>
            </p:cNvSpPr>
            <p:nvPr/>
          </p:nvSpPr>
          <p:spPr bwMode="auto">
            <a:xfrm>
              <a:off x="4295172" y="33120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2" name="Oval 61"/>
            <p:cNvSpPr>
              <a:spLocks noChangeArrowheads="1"/>
            </p:cNvSpPr>
            <p:nvPr/>
          </p:nvSpPr>
          <p:spPr bwMode="auto">
            <a:xfrm>
              <a:off x="4295172" y="34028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grpSp>
      <p:pic>
        <p:nvPicPr>
          <p:cNvPr id="63" name="Picture 62" descr="super_anim3.gif"/>
          <p:cNvPicPr>
            <a:picLocks noChangeAspect="1"/>
          </p:cNvPicPr>
          <p:nvPr/>
        </p:nvPicPr>
        <p:blipFill>
          <a:blip r:embed="rId3" cstate="print">
            <a:clrChange>
              <a:clrFrom>
                <a:srgbClr val="FFFFFF"/>
              </a:clrFrom>
              <a:clrTo>
                <a:srgbClr val="FFFFFF">
                  <a:alpha val="0"/>
                </a:srgbClr>
              </a:clrTo>
            </a:clrChange>
          </a:blip>
          <a:stretch>
            <a:fillRect/>
          </a:stretch>
        </p:blipFill>
        <p:spPr>
          <a:xfrm rot="3351261">
            <a:off x="2452285" y="1299939"/>
            <a:ext cx="3686472" cy="3508094"/>
          </a:xfrm>
          <a:prstGeom prst="rect">
            <a:avLst/>
          </a:prstGeom>
        </p:spPr>
      </p:pic>
      <p:pic>
        <p:nvPicPr>
          <p:cNvPr id="64" name="Picture 63" descr="super_anim3.gif"/>
          <p:cNvPicPr>
            <a:picLocks noChangeAspect="1"/>
          </p:cNvPicPr>
          <p:nvPr/>
        </p:nvPicPr>
        <p:blipFill>
          <a:blip r:embed="rId3" cstate="print">
            <a:clrChange>
              <a:clrFrom>
                <a:srgbClr val="FFFFFF"/>
              </a:clrFrom>
              <a:clrTo>
                <a:srgbClr val="FFFFFF">
                  <a:alpha val="0"/>
                </a:srgbClr>
              </a:clrTo>
            </a:clrChange>
          </a:blip>
          <a:stretch>
            <a:fillRect/>
          </a:stretch>
        </p:blipFill>
        <p:spPr>
          <a:xfrm rot="14205456">
            <a:off x="1986248" y="1610208"/>
            <a:ext cx="3686472" cy="3508094"/>
          </a:xfrm>
          <a:prstGeom prst="rect">
            <a:avLst/>
          </a:prstGeom>
        </p:spPr>
      </p:pic>
      <p:pic>
        <p:nvPicPr>
          <p:cNvPr id="66" name="Picture 2"/>
          <p:cNvPicPr>
            <a:picLocks noChangeAspect="1" noChangeArrowheads="1"/>
          </p:cNvPicPr>
          <p:nvPr/>
        </p:nvPicPr>
        <p:blipFill>
          <a:blip r:embed="rId4" cstate="print"/>
          <a:srcRect l="26940" t="13542" r="26794" b="20833"/>
          <a:stretch>
            <a:fillRect/>
          </a:stretch>
        </p:blipFill>
        <p:spPr bwMode="auto">
          <a:xfrm>
            <a:off x="533400" y="223936"/>
            <a:ext cx="8229600" cy="6562846"/>
          </a:xfrm>
          <a:prstGeom prst="rect">
            <a:avLst/>
          </a:prstGeom>
          <a:noFill/>
          <a:ln w="9525">
            <a:noFill/>
            <a:miter lim="800000"/>
            <a:headEnd/>
            <a:tailEnd/>
          </a:ln>
        </p:spPr>
      </p:pic>
      <p:sp>
        <p:nvSpPr>
          <p:cNvPr id="68" name="TextBox 67"/>
          <p:cNvSpPr txBox="1"/>
          <p:nvPr/>
        </p:nvSpPr>
        <p:spPr>
          <a:xfrm>
            <a:off x="457201" y="5094982"/>
            <a:ext cx="8305800" cy="1077218"/>
          </a:xfrm>
          <a:prstGeom prst="rect">
            <a:avLst/>
          </a:prstGeom>
          <a:solidFill>
            <a:schemeClr val="tx1"/>
          </a:solidFill>
          <a:ln>
            <a:solidFill>
              <a:schemeClr val="bg1"/>
            </a:solidFill>
          </a:ln>
        </p:spPr>
        <p:txBody>
          <a:bodyPr wrap="square" rtlCol="0">
            <a:spAutoFit/>
          </a:bodyPr>
          <a:lstStyle/>
          <a:p>
            <a:pPr algn="ctr"/>
            <a:r>
              <a:rPr lang="en-US" sz="3200" dirty="0">
                <a:solidFill>
                  <a:schemeClr val="bg1"/>
                </a:solidFill>
              </a:rPr>
              <a:t>High energy back-to-back quarks (jets) can blast out through the fluid.</a:t>
            </a:r>
          </a:p>
        </p:txBody>
      </p:sp>
      <p:sp>
        <p:nvSpPr>
          <p:cNvPr id="69" name="TextBox 68"/>
          <p:cNvSpPr txBox="1"/>
          <p:nvPr/>
        </p:nvSpPr>
        <p:spPr>
          <a:xfrm>
            <a:off x="457200" y="6197025"/>
            <a:ext cx="8305800" cy="584775"/>
          </a:xfrm>
          <a:prstGeom prst="rect">
            <a:avLst/>
          </a:prstGeom>
          <a:solidFill>
            <a:schemeClr val="tx1"/>
          </a:solidFill>
          <a:ln>
            <a:solidFill>
              <a:schemeClr val="bg1"/>
            </a:solidFill>
          </a:ln>
        </p:spPr>
        <p:txBody>
          <a:bodyPr wrap="square" rtlCol="0">
            <a:spAutoFit/>
          </a:bodyPr>
          <a:lstStyle/>
          <a:p>
            <a:pPr algn="ctr"/>
            <a:r>
              <a:rPr lang="en-US" sz="3200" dirty="0">
                <a:solidFill>
                  <a:schemeClr val="bg1"/>
                </a:solidFill>
              </a:rPr>
              <a:t>These jets </a:t>
            </a:r>
            <a:r>
              <a:rPr lang="en-US" sz="3200" dirty="0">
                <a:solidFill>
                  <a:schemeClr val="bg1"/>
                </a:solidFill>
                <a:sym typeface="Wingdings" pitchFamily="2" charset="2"/>
              </a:rPr>
              <a:t> bound quark states too.</a:t>
            </a:r>
            <a:endParaRPr lang="en-US" sz="3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lide Number Placeholder 4"/>
          <p:cNvSpPr>
            <a:spLocks noGrp="1"/>
          </p:cNvSpPr>
          <p:nvPr>
            <p:ph type="sldNum" sz="quarter" idx="12"/>
          </p:nvPr>
        </p:nvSpPr>
        <p:spPr/>
        <p:txBody>
          <a:bodyPr/>
          <a:lstStyle/>
          <a:p>
            <a:fld id="{111C1BD4-7C06-4CB6-8C07-8342762AB7C2}" type="slidenum">
              <a:rPr lang="en-US"/>
              <a:pPr/>
              <a:t>94</a:t>
            </a:fld>
            <a:endParaRPr lang="en-US"/>
          </a:p>
        </p:txBody>
      </p:sp>
      <p:sp>
        <p:nvSpPr>
          <p:cNvPr id="231426" name="Rectangle 2"/>
          <p:cNvSpPr>
            <a:spLocks noGrp="1" noChangeArrowheads="1"/>
          </p:cNvSpPr>
          <p:nvPr>
            <p:ph type="title"/>
          </p:nvPr>
        </p:nvSpPr>
        <p:spPr>
          <a:xfrm>
            <a:off x="609600" y="152400"/>
            <a:ext cx="7772400" cy="762000"/>
          </a:xfrm>
        </p:spPr>
        <p:txBody>
          <a:bodyPr/>
          <a:lstStyle/>
          <a:p>
            <a:r>
              <a:rPr lang="en-US" u="sng"/>
              <a:t>Gluon Saturation</a:t>
            </a:r>
          </a:p>
        </p:txBody>
      </p:sp>
      <p:sp>
        <p:nvSpPr>
          <p:cNvPr id="231427" name="Text Box 3"/>
          <p:cNvSpPr txBox="1">
            <a:spLocks noChangeArrowheads="1"/>
          </p:cNvSpPr>
          <p:nvPr/>
        </p:nvSpPr>
        <p:spPr bwMode="auto">
          <a:xfrm>
            <a:off x="487363" y="4267200"/>
            <a:ext cx="3983037" cy="1946275"/>
          </a:xfrm>
          <a:prstGeom prst="rect">
            <a:avLst/>
          </a:prstGeom>
          <a:noFill/>
          <a:ln w="28575">
            <a:solidFill>
              <a:schemeClr val="bg2"/>
            </a:solidFill>
            <a:miter lim="800000"/>
            <a:headEnd/>
            <a:tailEnd/>
          </a:ln>
          <a:effectLst/>
        </p:spPr>
        <p:txBody>
          <a:bodyPr>
            <a:spAutoFit/>
          </a:bodyPr>
          <a:lstStyle/>
          <a:p>
            <a:pPr eaLnBrk="0" hangingPunct="0">
              <a:spcBef>
                <a:spcPct val="50000"/>
              </a:spcBef>
            </a:pPr>
            <a:r>
              <a:rPr lang="en-US" sz="2400" b="0"/>
              <a:t>Wavefunction of low x gluons overlap and the self-coupling gluons fuse, thus</a:t>
            </a:r>
            <a:r>
              <a:rPr lang="en-US" sz="2400" b="0">
                <a:solidFill>
                  <a:srgbClr val="FF0000"/>
                </a:solidFill>
              </a:rPr>
              <a:t> saturating</a:t>
            </a:r>
            <a:r>
              <a:rPr lang="en-US" sz="2400" b="0"/>
              <a:t> the density of gluons in the initial state</a:t>
            </a:r>
            <a:endParaRPr lang="en-US" sz="2400" b="0">
              <a:solidFill>
                <a:srgbClr val="FF0000"/>
              </a:solidFill>
            </a:endParaRPr>
          </a:p>
        </p:txBody>
      </p:sp>
      <p:grpSp>
        <p:nvGrpSpPr>
          <p:cNvPr id="2" name="Group 4"/>
          <p:cNvGrpSpPr>
            <a:grpSpLocks/>
          </p:cNvGrpSpPr>
          <p:nvPr/>
        </p:nvGrpSpPr>
        <p:grpSpPr bwMode="auto">
          <a:xfrm>
            <a:off x="965200" y="1143000"/>
            <a:ext cx="3048000" cy="2624138"/>
            <a:chOff x="384" y="987"/>
            <a:chExt cx="2089" cy="1797"/>
          </a:xfrm>
        </p:grpSpPr>
        <p:sp>
          <p:nvSpPr>
            <p:cNvPr id="231429" name="Text Box 5"/>
            <p:cNvSpPr txBox="1">
              <a:spLocks noChangeArrowheads="1"/>
            </p:cNvSpPr>
            <p:nvPr/>
          </p:nvSpPr>
          <p:spPr bwMode="auto">
            <a:xfrm>
              <a:off x="384" y="987"/>
              <a:ext cx="2089" cy="313"/>
            </a:xfrm>
            <a:prstGeom prst="rect">
              <a:avLst/>
            </a:prstGeom>
            <a:noFill/>
            <a:ln w="28575">
              <a:noFill/>
              <a:miter lim="800000"/>
              <a:headEnd/>
              <a:tailEnd/>
            </a:ln>
            <a:effectLst/>
          </p:spPr>
          <p:txBody>
            <a:bodyPr>
              <a:spAutoFit/>
            </a:bodyPr>
            <a:lstStyle/>
            <a:p>
              <a:pPr algn="ctr" eaLnBrk="0" hangingPunct="0">
                <a:spcBef>
                  <a:spcPct val="50000"/>
                </a:spcBef>
              </a:pPr>
              <a:r>
                <a:rPr lang="en-US" sz="2400" b="0"/>
                <a:t>probe rest frame</a:t>
              </a:r>
            </a:p>
          </p:txBody>
        </p:sp>
        <p:grpSp>
          <p:nvGrpSpPr>
            <p:cNvPr id="3" name="Group 6"/>
            <p:cNvGrpSpPr>
              <a:grpSpLocks/>
            </p:cNvGrpSpPr>
            <p:nvPr/>
          </p:nvGrpSpPr>
          <p:grpSpPr bwMode="auto">
            <a:xfrm>
              <a:off x="748" y="1416"/>
              <a:ext cx="933" cy="827"/>
              <a:chOff x="390" y="1249"/>
              <a:chExt cx="933" cy="827"/>
            </a:xfrm>
          </p:grpSpPr>
          <p:sp>
            <p:nvSpPr>
              <p:cNvPr id="231431" name="Oval 7"/>
              <p:cNvSpPr>
                <a:spLocks noChangeArrowheads="1"/>
              </p:cNvSpPr>
              <p:nvPr/>
            </p:nvSpPr>
            <p:spPr bwMode="auto">
              <a:xfrm>
                <a:off x="390" y="1249"/>
                <a:ext cx="933" cy="827"/>
              </a:xfrm>
              <a:prstGeom prst="ellipse">
                <a:avLst/>
              </a:prstGeom>
              <a:solidFill>
                <a:srgbClr val="9999FF"/>
              </a:solidFill>
              <a:ln w="9525">
                <a:solidFill>
                  <a:schemeClr val="tx1"/>
                </a:solidFill>
                <a:round/>
                <a:headEnd/>
                <a:tailEnd/>
              </a:ln>
              <a:effectLst/>
            </p:spPr>
            <p:txBody>
              <a:bodyPr wrap="none" anchor="ctr"/>
              <a:lstStyle/>
              <a:p>
                <a:endParaRPr lang="en-US"/>
              </a:p>
            </p:txBody>
          </p:sp>
          <p:sp>
            <p:nvSpPr>
              <p:cNvPr id="231432" name="Oval 8"/>
              <p:cNvSpPr>
                <a:spLocks noChangeArrowheads="1"/>
              </p:cNvSpPr>
              <p:nvPr/>
            </p:nvSpPr>
            <p:spPr bwMode="auto">
              <a:xfrm>
                <a:off x="1127" y="1902"/>
                <a:ext cx="41" cy="39"/>
              </a:xfrm>
              <a:prstGeom prst="ellipse">
                <a:avLst/>
              </a:prstGeom>
              <a:solidFill>
                <a:srgbClr val="FF0000"/>
              </a:solidFill>
              <a:ln w="9525">
                <a:solidFill>
                  <a:schemeClr val="tx1"/>
                </a:solidFill>
                <a:round/>
                <a:headEnd/>
                <a:tailEnd/>
              </a:ln>
              <a:effectLst/>
            </p:spPr>
            <p:txBody>
              <a:bodyPr wrap="none" anchor="ctr"/>
              <a:lstStyle/>
              <a:p>
                <a:endParaRPr lang="en-US"/>
              </a:p>
            </p:txBody>
          </p:sp>
          <p:grpSp>
            <p:nvGrpSpPr>
              <p:cNvPr id="4" name="Group 9"/>
              <p:cNvGrpSpPr>
                <a:grpSpLocks/>
              </p:cNvGrpSpPr>
              <p:nvPr/>
            </p:nvGrpSpPr>
            <p:grpSpPr bwMode="auto">
              <a:xfrm>
                <a:off x="415" y="1288"/>
                <a:ext cx="893" cy="752"/>
                <a:chOff x="875" y="1295"/>
                <a:chExt cx="537" cy="627"/>
              </a:xfrm>
            </p:grpSpPr>
            <p:sp>
              <p:nvSpPr>
                <p:cNvPr id="231434" name="Oval 10"/>
                <p:cNvSpPr>
                  <a:spLocks noChangeArrowheads="1"/>
                </p:cNvSpPr>
                <p:nvPr/>
              </p:nvSpPr>
              <p:spPr bwMode="auto">
                <a:xfrm>
                  <a:off x="1019" y="1542"/>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35" name="Oval 11"/>
                <p:cNvSpPr>
                  <a:spLocks noChangeArrowheads="1"/>
                </p:cNvSpPr>
                <p:nvPr/>
              </p:nvSpPr>
              <p:spPr bwMode="auto">
                <a:xfrm>
                  <a:off x="958" y="1561"/>
                  <a:ext cx="40"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436" name="Oval 12"/>
                <p:cNvSpPr>
                  <a:spLocks noChangeArrowheads="1"/>
                </p:cNvSpPr>
                <p:nvPr/>
              </p:nvSpPr>
              <p:spPr bwMode="auto">
                <a:xfrm>
                  <a:off x="958" y="1483"/>
                  <a:ext cx="40"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37" name="Oval 13"/>
                <p:cNvSpPr>
                  <a:spLocks noChangeArrowheads="1"/>
                </p:cNvSpPr>
                <p:nvPr/>
              </p:nvSpPr>
              <p:spPr bwMode="auto">
                <a:xfrm>
                  <a:off x="1039" y="1483"/>
                  <a:ext cx="42"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438" name="Oval 14"/>
                <p:cNvSpPr>
                  <a:spLocks noChangeArrowheads="1"/>
                </p:cNvSpPr>
                <p:nvPr/>
              </p:nvSpPr>
              <p:spPr bwMode="auto">
                <a:xfrm>
                  <a:off x="998" y="1600"/>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39" name="Oval 15"/>
                <p:cNvSpPr>
                  <a:spLocks noChangeArrowheads="1"/>
                </p:cNvSpPr>
                <p:nvPr/>
              </p:nvSpPr>
              <p:spPr bwMode="auto">
                <a:xfrm>
                  <a:off x="916" y="1600"/>
                  <a:ext cx="42"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440" name="Oval 16"/>
                <p:cNvSpPr>
                  <a:spLocks noChangeArrowheads="1"/>
                </p:cNvSpPr>
                <p:nvPr/>
              </p:nvSpPr>
              <p:spPr bwMode="auto">
                <a:xfrm>
                  <a:off x="958" y="1639"/>
                  <a:ext cx="40"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441" name="Oval 17"/>
                <p:cNvSpPr>
                  <a:spLocks noChangeArrowheads="1"/>
                </p:cNvSpPr>
                <p:nvPr/>
              </p:nvSpPr>
              <p:spPr bwMode="auto">
                <a:xfrm>
                  <a:off x="937" y="1425"/>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42" name="Oval 18"/>
                <p:cNvSpPr>
                  <a:spLocks noChangeArrowheads="1"/>
                </p:cNvSpPr>
                <p:nvPr/>
              </p:nvSpPr>
              <p:spPr bwMode="auto">
                <a:xfrm>
                  <a:off x="896" y="1464"/>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43" name="Oval 19"/>
                <p:cNvSpPr>
                  <a:spLocks noChangeArrowheads="1"/>
                </p:cNvSpPr>
                <p:nvPr/>
              </p:nvSpPr>
              <p:spPr bwMode="auto">
                <a:xfrm>
                  <a:off x="998" y="1444"/>
                  <a:ext cx="41"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444" name="Oval 20"/>
                <p:cNvSpPr>
                  <a:spLocks noChangeArrowheads="1"/>
                </p:cNvSpPr>
                <p:nvPr/>
              </p:nvSpPr>
              <p:spPr bwMode="auto">
                <a:xfrm>
                  <a:off x="916" y="1522"/>
                  <a:ext cx="42"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45" name="Oval 21"/>
                <p:cNvSpPr>
                  <a:spLocks noChangeArrowheads="1"/>
                </p:cNvSpPr>
                <p:nvPr/>
              </p:nvSpPr>
              <p:spPr bwMode="auto">
                <a:xfrm>
                  <a:off x="896" y="1561"/>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46" name="Oval 22"/>
                <p:cNvSpPr>
                  <a:spLocks noChangeArrowheads="1"/>
                </p:cNvSpPr>
                <p:nvPr/>
              </p:nvSpPr>
              <p:spPr bwMode="auto">
                <a:xfrm>
                  <a:off x="916" y="1425"/>
                  <a:ext cx="42"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47" name="Oval 23"/>
                <p:cNvSpPr>
                  <a:spLocks noChangeArrowheads="1"/>
                </p:cNvSpPr>
                <p:nvPr/>
              </p:nvSpPr>
              <p:spPr bwMode="auto">
                <a:xfrm>
                  <a:off x="937" y="1386"/>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48" name="Oval 24"/>
                <p:cNvSpPr>
                  <a:spLocks noChangeArrowheads="1"/>
                </p:cNvSpPr>
                <p:nvPr/>
              </p:nvSpPr>
              <p:spPr bwMode="auto">
                <a:xfrm>
                  <a:off x="958" y="1367"/>
                  <a:ext cx="40" cy="38"/>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449" name="Oval 25"/>
                <p:cNvSpPr>
                  <a:spLocks noChangeArrowheads="1"/>
                </p:cNvSpPr>
                <p:nvPr/>
              </p:nvSpPr>
              <p:spPr bwMode="auto">
                <a:xfrm>
                  <a:off x="875" y="1503"/>
                  <a:ext cx="41"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450" name="Oval 26"/>
                <p:cNvSpPr>
                  <a:spLocks noChangeArrowheads="1"/>
                </p:cNvSpPr>
                <p:nvPr/>
              </p:nvSpPr>
              <p:spPr bwMode="auto">
                <a:xfrm>
                  <a:off x="978" y="1522"/>
                  <a:ext cx="41"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451" name="Oval 27"/>
                <p:cNvSpPr>
                  <a:spLocks noChangeArrowheads="1"/>
                </p:cNvSpPr>
                <p:nvPr/>
              </p:nvSpPr>
              <p:spPr bwMode="auto">
                <a:xfrm>
                  <a:off x="1039" y="1444"/>
                  <a:ext cx="42"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52" name="Oval 28"/>
                <p:cNvSpPr>
                  <a:spLocks noChangeArrowheads="1"/>
                </p:cNvSpPr>
                <p:nvPr/>
              </p:nvSpPr>
              <p:spPr bwMode="auto">
                <a:xfrm>
                  <a:off x="937" y="1464"/>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53" name="Oval 29"/>
                <p:cNvSpPr>
                  <a:spLocks noChangeArrowheads="1"/>
                </p:cNvSpPr>
                <p:nvPr/>
              </p:nvSpPr>
              <p:spPr bwMode="auto">
                <a:xfrm>
                  <a:off x="958" y="1600"/>
                  <a:ext cx="40"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454" name="Oval 30"/>
                <p:cNvSpPr>
                  <a:spLocks noChangeArrowheads="1"/>
                </p:cNvSpPr>
                <p:nvPr/>
              </p:nvSpPr>
              <p:spPr bwMode="auto">
                <a:xfrm>
                  <a:off x="937" y="1561"/>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55" name="Oval 31"/>
                <p:cNvSpPr>
                  <a:spLocks noChangeArrowheads="1"/>
                </p:cNvSpPr>
                <p:nvPr/>
              </p:nvSpPr>
              <p:spPr bwMode="auto">
                <a:xfrm>
                  <a:off x="1039" y="1581"/>
                  <a:ext cx="42" cy="3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56" name="Oval 32"/>
                <p:cNvSpPr>
                  <a:spLocks noChangeArrowheads="1"/>
                </p:cNvSpPr>
                <p:nvPr/>
              </p:nvSpPr>
              <p:spPr bwMode="auto">
                <a:xfrm>
                  <a:off x="1060" y="1522"/>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57" name="Oval 33"/>
                <p:cNvSpPr>
                  <a:spLocks noChangeArrowheads="1"/>
                </p:cNvSpPr>
                <p:nvPr/>
              </p:nvSpPr>
              <p:spPr bwMode="auto">
                <a:xfrm>
                  <a:off x="998" y="1483"/>
                  <a:ext cx="41"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458" name="Oval 34"/>
                <p:cNvSpPr>
                  <a:spLocks noChangeArrowheads="1"/>
                </p:cNvSpPr>
                <p:nvPr/>
              </p:nvSpPr>
              <p:spPr bwMode="auto">
                <a:xfrm>
                  <a:off x="896" y="1425"/>
                  <a:ext cx="41"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459" name="Oval 35"/>
                <p:cNvSpPr>
                  <a:spLocks noChangeArrowheads="1"/>
                </p:cNvSpPr>
                <p:nvPr/>
              </p:nvSpPr>
              <p:spPr bwMode="auto">
                <a:xfrm>
                  <a:off x="998" y="1367"/>
                  <a:ext cx="41" cy="38"/>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460" name="Oval 36"/>
                <p:cNvSpPr>
                  <a:spLocks noChangeArrowheads="1"/>
                </p:cNvSpPr>
                <p:nvPr/>
              </p:nvSpPr>
              <p:spPr bwMode="auto">
                <a:xfrm>
                  <a:off x="978" y="1405"/>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61" name="Oval 37"/>
                <p:cNvSpPr>
                  <a:spLocks noChangeArrowheads="1"/>
                </p:cNvSpPr>
                <p:nvPr/>
              </p:nvSpPr>
              <p:spPr bwMode="auto">
                <a:xfrm>
                  <a:off x="1019" y="1405"/>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462" name="Oval 38"/>
                <p:cNvSpPr>
                  <a:spLocks noChangeArrowheads="1"/>
                </p:cNvSpPr>
                <p:nvPr/>
              </p:nvSpPr>
              <p:spPr bwMode="auto">
                <a:xfrm>
                  <a:off x="916" y="1483"/>
                  <a:ext cx="42"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463" name="Oval 39"/>
                <p:cNvSpPr>
                  <a:spLocks noChangeArrowheads="1"/>
                </p:cNvSpPr>
                <p:nvPr/>
              </p:nvSpPr>
              <p:spPr bwMode="auto">
                <a:xfrm>
                  <a:off x="958" y="1522"/>
                  <a:ext cx="40"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64" name="Oval 40"/>
                <p:cNvSpPr>
                  <a:spLocks noChangeArrowheads="1"/>
                </p:cNvSpPr>
                <p:nvPr/>
              </p:nvSpPr>
              <p:spPr bwMode="auto">
                <a:xfrm>
                  <a:off x="998" y="1619"/>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465" name="Oval 41"/>
                <p:cNvSpPr>
                  <a:spLocks noChangeArrowheads="1"/>
                </p:cNvSpPr>
                <p:nvPr/>
              </p:nvSpPr>
              <p:spPr bwMode="auto">
                <a:xfrm>
                  <a:off x="1039" y="1522"/>
                  <a:ext cx="42"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466" name="Oval 42"/>
                <p:cNvSpPr>
                  <a:spLocks noChangeArrowheads="1"/>
                </p:cNvSpPr>
                <p:nvPr/>
              </p:nvSpPr>
              <p:spPr bwMode="auto">
                <a:xfrm>
                  <a:off x="1019" y="1425"/>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67" name="Oval 43"/>
                <p:cNvSpPr>
                  <a:spLocks noChangeArrowheads="1"/>
                </p:cNvSpPr>
                <p:nvPr/>
              </p:nvSpPr>
              <p:spPr bwMode="auto">
                <a:xfrm>
                  <a:off x="916" y="1561"/>
                  <a:ext cx="42"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468" name="Oval 44"/>
                <p:cNvSpPr>
                  <a:spLocks noChangeArrowheads="1"/>
                </p:cNvSpPr>
                <p:nvPr/>
              </p:nvSpPr>
              <p:spPr bwMode="auto">
                <a:xfrm>
                  <a:off x="1160" y="1470"/>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69" name="Oval 45"/>
                <p:cNvSpPr>
                  <a:spLocks noChangeArrowheads="1"/>
                </p:cNvSpPr>
                <p:nvPr/>
              </p:nvSpPr>
              <p:spPr bwMode="auto">
                <a:xfrm>
                  <a:off x="1099" y="1489"/>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470" name="Oval 46"/>
                <p:cNvSpPr>
                  <a:spLocks noChangeArrowheads="1"/>
                </p:cNvSpPr>
                <p:nvPr/>
              </p:nvSpPr>
              <p:spPr bwMode="auto">
                <a:xfrm>
                  <a:off x="1099" y="1411"/>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71" name="Oval 47"/>
                <p:cNvSpPr>
                  <a:spLocks noChangeArrowheads="1"/>
                </p:cNvSpPr>
                <p:nvPr/>
              </p:nvSpPr>
              <p:spPr bwMode="auto">
                <a:xfrm>
                  <a:off x="1181" y="1411"/>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472" name="Oval 48"/>
                <p:cNvSpPr>
                  <a:spLocks noChangeArrowheads="1"/>
                </p:cNvSpPr>
                <p:nvPr/>
              </p:nvSpPr>
              <p:spPr bwMode="auto">
                <a:xfrm>
                  <a:off x="1140" y="1528"/>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73" name="Oval 49"/>
                <p:cNvSpPr>
                  <a:spLocks noChangeArrowheads="1"/>
                </p:cNvSpPr>
                <p:nvPr/>
              </p:nvSpPr>
              <p:spPr bwMode="auto">
                <a:xfrm>
                  <a:off x="1058" y="1528"/>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474" name="Oval 50"/>
                <p:cNvSpPr>
                  <a:spLocks noChangeArrowheads="1"/>
                </p:cNvSpPr>
                <p:nvPr/>
              </p:nvSpPr>
              <p:spPr bwMode="auto">
                <a:xfrm>
                  <a:off x="1099" y="1567"/>
                  <a:ext cx="41"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475" name="Oval 51"/>
                <p:cNvSpPr>
                  <a:spLocks noChangeArrowheads="1"/>
                </p:cNvSpPr>
                <p:nvPr/>
              </p:nvSpPr>
              <p:spPr bwMode="auto">
                <a:xfrm>
                  <a:off x="1078" y="1353"/>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76" name="Oval 52"/>
                <p:cNvSpPr>
                  <a:spLocks noChangeArrowheads="1"/>
                </p:cNvSpPr>
                <p:nvPr/>
              </p:nvSpPr>
              <p:spPr bwMode="auto">
                <a:xfrm>
                  <a:off x="1037" y="1392"/>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77" name="Oval 53"/>
                <p:cNvSpPr>
                  <a:spLocks noChangeArrowheads="1"/>
                </p:cNvSpPr>
                <p:nvPr/>
              </p:nvSpPr>
              <p:spPr bwMode="auto">
                <a:xfrm>
                  <a:off x="1140" y="1373"/>
                  <a:ext cx="41" cy="38"/>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478" name="Oval 54"/>
                <p:cNvSpPr>
                  <a:spLocks noChangeArrowheads="1"/>
                </p:cNvSpPr>
                <p:nvPr/>
              </p:nvSpPr>
              <p:spPr bwMode="auto">
                <a:xfrm>
                  <a:off x="1058" y="1450"/>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79" name="Oval 55"/>
                <p:cNvSpPr>
                  <a:spLocks noChangeArrowheads="1"/>
                </p:cNvSpPr>
                <p:nvPr/>
              </p:nvSpPr>
              <p:spPr bwMode="auto">
                <a:xfrm>
                  <a:off x="1037" y="1489"/>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80" name="Oval 56"/>
                <p:cNvSpPr>
                  <a:spLocks noChangeArrowheads="1"/>
                </p:cNvSpPr>
                <p:nvPr/>
              </p:nvSpPr>
              <p:spPr bwMode="auto">
                <a:xfrm>
                  <a:off x="1058" y="1353"/>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81" name="Oval 57"/>
                <p:cNvSpPr>
                  <a:spLocks noChangeArrowheads="1"/>
                </p:cNvSpPr>
                <p:nvPr/>
              </p:nvSpPr>
              <p:spPr bwMode="auto">
                <a:xfrm>
                  <a:off x="1078" y="1314"/>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82" name="Oval 58"/>
                <p:cNvSpPr>
                  <a:spLocks noChangeArrowheads="1"/>
                </p:cNvSpPr>
                <p:nvPr/>
              </p:nvSpPr>
              <p:spPr bwMode="auto">
                <a:xfrm>
                  <a:off x="1099" y="1295"/>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483" name="Oval 59"/>
                <p:cNvSpPr>
                  <a:spLocks noChangeArrowheads="1"/>
                </p:cNvSpPr>
                <p:nvPr/>
              </p:nvSpPr>
              <p:spPr bwMode="auto">
                <a:xfrm>
                  <a:off x="1016" y="1431"/>
                  <a:ext cx="42"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484" name="Oval 60"/>
                <p:cNvSpPr>
                  <a:spLocks noChangeArrowheads="1"/>
                </p:cNvSpPr>
                <p:nvPr/>
              </p:nvSpPr>
              <p:spPr bwMode="auto">
                <a:xfrm>
                  <a:off x="1119" y="1450"/>
                  <a:ext cx="41"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485" name="Oval 61"/>
                <p:cNvSpPr>
                  <a:spLocks noChangeArrowheads="1"/>
                </p:cNvSpPr>
                <p:nvPr/>
              </p:nvSpPr>
              <p:spPr bwMode="auto">
                <a:xfrm>
                  <a:off x="1181" y="1373"/>
                  <a:ext cx="41" cy="3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86" name="Oval 62"/>
                <p:cNvSpPr>
                  <a:spLocks noChangeArrowheads="1"/>
                </p:cNvSpPr>
                <p:nvPr/>
              </p:nvSpPr>
              <p:spPr bwMode="auto">
                <a:xfrm>
                  <a:off x="1078" y="1392"/>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87" name="Oval 63"/>
                <p:cNvSpPr>
                  <a:spLocks noChangeArrowheads="1"/>
                </p:cNvSpPr>
                <p:nvPr/>
              </p:nvSpPr>
              <p:spPr bwMode="auto">
                <a:xfrm>
                  <a:off x="1099" y="1528"/>
                  <a:ext cx="41"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488" name="Oval 64"/>
                <p:cNvSpPr>
                  <a:spLocks noChangeArrowheads="1"/>
                </p:cNvSpPr>
                <p:nvPr/>
              </p:nvSpPr>
              <p:spPr bwMode="auto">
                <a:xfrm>
                  <a:off x="1078" y="1489"/>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89" name="Oval 65"/>
                <p:cNvSpPr>
                  <a:spLocks noChangeArrowheads="1"/>
                </p:cNvSpPr>
                <p:nvPr/>
              </p:nvSpPr>
              <p:spPr bwMode="auto">
                <a:xfrm>
                  <a:off x="1181" y="1509"/>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90" name="Oval 66"/>
                <p:cNvSpPr>
                  <a:spLocks noChangeArrowheads="1"/>
                </p:cNvSpPr>
                <p:nvPr/>
              </p:nvSpPr>
              <p:spPr bwMode="auto">
                <a:xfrm>
                  <a:off x="1201" y="1450"/>
                  <a:ext cx="42"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91" name="Oval 67"/>
                <p:cNvSpPr>
                  <a:spLocks noChangeArrowheads="1"/>
                </p:cNvSpPr>
                <p:nvPr/>
              </p:nvSpPr>
              <p:spPr bwMode="auto">
                <a:xfrm>
                  <a:off x="1140" y="1411"/>
                  <a:ext cx="41"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492" name="Oval 68"/>
                <p:cNvSpPr>
                  <a:spLocks noChangeArrowheads="1"/>
                </p:cNvSpPr>
                <p:nvPr/>
              </p:nvSpPr>
              <p:spPr bwMode="auto">
                <a:xfrm>
                  <a:off x="1037" y="1353"/>
                  <a:ext cx="41"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493" name="Oval 69"/>
                <p:cNvSpPr>
                  <a:spLocks noChangeArrowheads="1"/>
                </p:cNvSpPr>
                <p:nvPr/>
              </p:nvSpPr>
              <p:spPr bwMode="auto">
                <a:xfrm>
                  <a:off x="1140" y="1295"/>
                  <a:ext cx="41"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494" name="Oval 70"/>
                <p:cNvSpPr>
                  <a:spLocks noChangeArrowheads="1"/>
                </p:cNvSpPr>
                <p:nvPr/>
              </p:nvSpPr>
              <p:spPr bwMode="auto">
                <a:xfrm>
                  <a:off x="1119" y="1334"/>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95" name="Oval 71"/>
                <p:cNvSpPr>
                  <a:spLocks noChangeArrowheads="1"/>
                </p:cNvSpPr>
                <p:nvPr/>
              </p:nvSpPr>
              <p:spPr bwMode="auto">
                <a:xfrm>
                  <a:off x="1160" y="1334"/>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496" name="Oval 72"/>
                <p:cNvSpPr>
                  <a:spLocks noChangeArrowheads="1"/>
                </p:cNvSpPr>
                <p:nvPr/>
              </p:nvSpPr>
              <p:spPr bwMode="auto">
                <a:xfrm>
                  <a:off x="1058" y="1411"/>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497" name="Oval 73"/>
                <p:cNvSpPr>
                  <a:spLocks noChangeArrowheads="1"/>
                </p:cNvSpPr>
                <p:nvPr/>
              </p:nvSpPr>
              <p:spPr bwMode="auto">
                <a:xfrm>
                  <a:off x="1099" y="1450"/>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498" name="Oval 74"/>
                <p:cNvSpPr>
                  <a:spLocks noChangeArrowheads="1"/>
                </p:cNvSpPr>
                <p:nvPr/>
              </p:nvSpPr>
              <p:spPr bwMode="auto">
                <a:xfrm>
                  <a:off x="1140" y="1548"/>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499" name="Oval 75"/>
                <p:cNvSpPr>
                  <a:spLocks noChangeArrowheads="1"/>
                </p:cNvSpPr>
                <p:nvPr/>
              </p:nvSpPr>
              <p:spPr bwMode="auto">
                <a:xfrm>
                  <a:off x="1181" y="1450"/>
                  <a:ext cx="41"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500" name="Oval 76"/>
                <p:cNvSpPr>
                  <a:spLocks noChangeArrowheads="1"/>
                </p:cNvSpPr>
                <p:nvPr/>
              </p:nvSpPr>
              <p:spPr bwMode="auto">
                <a:xfrm>
                  <a:off x="1160" y="1353"/>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01" name="Oval 77"/>
                <p:cNvSpPr>
                  <a:spLocks noChangeArrowheads="1"/>
                </p:cNvSpPr>
                <p:nvPr/>
              </p:nvSpPr>
              <p:spPr bwMode="auto">
                <a:xfrm>
                  <a:off x="1058" y="1489"/>
                  <a:ext cx="41"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502" name="Oval 78"/>
                <p:cNvSpPr>
                  <a:spLocks noChangeArrowheads="1"/>
                </p:cNvSpPr>
                <p:nvPr/>
              </p:nvSpPr>
              <p:spPr bwMode="auto">
                <a:xfrm>
                  <a:off x="1047" y="1757"/>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03" name="Oval 79"/>
                <p:cNvSpPr>
                  <a:spLocks noChangeArrowheads="1"/>
                </p:cNvSpPr>
                <p:nvPr/>
              </p:nvSpPr>
              <p:spPr bwMode="auto">
                <a:xfrm>
                  <a:off x="986" y="1777"/>
                  <a:ext cx="40" cy="38"/>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504" name="Oval 80"/>
                <p:cNvSpPr>
                  <a:spLocks noChangeArrowheads="1"/>
                </p:cNvSpPr>
                <p:nvPr/>
              </p:nvSpPr>
              <p:spPr bwMode="auto">
                <a:xfrm>
                  <a:off x="986" y="1699"/>
                  <a:ext cx="40"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05" name="Oval 81"/>
                <p:cNvSpPr>
                  <a:spLocks noChangeArrowheads="1"/>
                </p:cNvSpPr>
                <p:nvPr/>
              </p:nvSpPr>
              <p:spPr bwMode="auto">
                <a:xfrm>
                  <a:off x="1068" y="1699"/>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506" name="Oval 82"/>
                <p:cNvSpPr>
                  <a:spLocks noChangeArrowheads="1"/>
                </p:cNvSpPr>
                <p:nvPr/>
              </p:nvSpPr>
              <p:spPr bwMode="auto">
                <a:xfrm>
                  <a:off x="1026" y="1815"/>
                  <a:ext cx="42"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07" name="Oval 83"/>
                <p:cNvSpPr>
                  <a:spLocks noChangeArrowheads="1"/>
                </p:cNvSpPr>
                <p:nvPr/>
              </p:nvSpPr>
              <p:spPr bwMode="auto">
                <a:xfrm>
                  <a:off x="945" y="1815"/>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508" name="Oval 84"/>
                <p:cNvSpPr>
                  <a:spLocks noChangeArrowheads="1"/>
                </p:cNvSpPr>
                <p:nvPr/>
              </p:nvSpPr>
              <p:spPr bwMode="auto">
                <a:xfrm>
                  <a:off x="986" y="1854"/>
                  <a:ext cx="40"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509" name="Oval 85"/>
                <p:cNvSpPr>
                  <a:spLocks noChangeArrowheads="1"/>
                </p:cNvSpPr>
                <p:nvPr/>
              </p:nvSpPr>
              <p:spPr bwMode="auto">
                <a:xfrm>
                  <a:off x="965" y="1640"/>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10" name="Oval 86"/>
                <p:cNvSpPr>
                  <a:spLocks noChangeArrowheads="1"/>
                </p:cNvSpPr>
                <p:nvPr/>
              </p:nvSpPr>
              <p:spPr bwMode="auto">
                <a:xfrm>
                  <a:off x="924" y="1679"/>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11" name="Oval 87"/>
                <p:cNvSpPr>
                  <a:spLocks noChangeArrowheads="1"/>
                </p:cNvSpPr>
                <p:nvPr/>
              </p:nvSpPr>
              <p:spPr bwMode="auto">
                <a:xfrm>
                  <a:off x="1026" y="1660"/>
                  <a:ext cx="42"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512" name="Oval 88"/>
                <p:cNvSpPr>
                  <a:spLocks noChangeArrowheads="1"/>
                </p:cNvSpPr>
                <p:nvPr/>
              </p:nvSpPr>
              <p:spPr bwMode="auto">
                <a:xfrm>
                  <a:off x="945" y="1738"/>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13" name="Oval 89"/>
                <p:cNvSpPr>
                  <a:spLocks noChangeArrowheads="1"/>
                </p:cNvSpPr>
                <p:nvPr/>
              </p:nvSpPr>
              <p:spPr bwMode="auto">
                <a:xfrm>
                  <a:off x="924" y="1777"/>
                  <a:ext cx="41" cy="3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14" name="Oval 90"/>
                <p:cNvSpPr>
                  <a:spLocks noChangeArrowheads="1"/>
                </p:cNvSpPr>
                <p:nvPr/>
              </p:nvSpPr>
              <p:spPr bwMode="auto">
                <a:xfrm>
                  <a:off x="945" y="1640"/>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15" name="Oval 91"/>
                <p:cNvSpPr>
                  <a:spLocks noChangeArrowheads="1"/>
                </p:cNvSpPr>
                <p:nvPr/>
              </p:nvSpPr>
              <p:spPr bwMode="auto">
                <a:xfrm>
                  <a:off x="965" y="1602"/>
                  <a:ext cx="41" cy="3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16" name="Oval 92"/>
                <p:cNvSpPr>
                  <a:spLocks noChangeArrowheads="1"/>
                </p:cNvSpPr>
                <p:nvPr/>
              </p:nvSpPr>
              <p:spPr bwMode="auto">
                <a:xfrm>
                  <a:off x="986" y="1582"/>
                  <a:ext cx="40"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517" name="Oval 93"/>
                <p:cNvSpPr>
                  <a:spLocks noChangeArrowheads="1"/>
                </p:cNvSpPr>
                <p:nvPr/>
              </p:nvSpPr>
              <p:spPr bwMode="auto">
                <a:xfrm>
                  <a:off x="903" y="1718"/>
                  <a:ext cx="42"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518" name="Oval 94"/>
                <p:cNvSpPr>
                  <a:spLocks noChangeArrowheads="1"/>
                </p:cNvSpPr>
                <p:nvPr/>
              </p:nvSpPr>
              <p:spPr bwMode="auto">
                <a:xfrm>
                  <a:off x="1006" y="1738"/>
                  <a:ext cx="41"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519" name="Oval 95"/>
                <p:cNvSpPr>
                  <a:spLocks noChangeArrowheads="1"/>
                </p:cNvSpPr>
                <p:nvPr/>
              </p:nvSpPr>
              <p:spPr bwMode="auto">
                <a:xfrm>
                  <a:off x="1068" y="1660"/>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20" name="Oval 96"/>
                <p:cNvSpPr>
                  <a:spLocks noChangeArrowheads="1"/>
                </p:cNvSpPr>
                <p:nvPr/>
              </p:nvSpPr>
              <p:spPr bwMode="auto">
                <a:xfrm>
                  <a:off x="965" y="1679"/>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21" name="Oval 97"/>
                <p:cNvSpPr>
                  <a:spLocks noChangeArrowheads="1"/>
                </p:cNvSpPr>
                <p:nvPr/>
              </p:nvSpPr>
              <p:spPr bwMode="auto">
                <a:xfrm>
                  <a:off x="986" y="1815"/>
                  <a:ext cx="40"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522" name="Oval 98"/>
                <p:cNvSpPr>
                  <a:spLocks noChangeArrowheads="1"/>
                </p:cNvSpPr>
                <p:nvPr/>
              </p:nvSpPr>
              <p:spPr bwMode="auto">
                <a:xfrm>
                  <a:off x="965" y="1777"/>
                  <a:ext cx="41" cy="3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23" name="Oval 99"/>
                <p:cNvSpPr>
                  <a:spLocks noChangeArrowheads="1"/>
                </p:cNvSpPr>
                <p:nvPr/>
              </p:nvSpPr>
              <p:spPr bwMode="auto">
                <a:xfrm>
                  <a:off x="1068" y="1796"/>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24" name="Oval 100"/>
                <p:cNvSpPr>
                  <a:spLocks noChangeArrowheads="1"/>
                </p:cNvSpPr>
                <p:nvPr/>
              </p:nvSpPr>
              <p:spPr bwMode="auto">
                <a:xfrm>
                  <a:off x="1088" y="1738"/>
                  <a:ext cx="42"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25" name="Oval 101"/>
                <p:cNvSpPr>
                  <a:spLocks noChangeArrowheads="1"/>
                </p:cNvSpPr>
                <p:nvPr/>
              </p:nvSpPr>
              <p:spPr bwMode="auto">
                <a:xfrm>
                  <a:off x="1026" y="1699"/>
                  <a:ext cx="42"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526" name="Oval 102"/>
                <p:cNvSpPr>
                  <a:spLocks noChangeArrowheads="1"/>
                </p:cNvSpPr>
                <p:nvPr/>
              </p:nvSpPr>
              <p:spPr bwMode="auto">
                <a:xfrm>
                  <a:off x="924" y="1640"/>
                  <a:ext cx="41"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527" name="Oval 103"/>
                <p:cNvSpPr>
                  <a:spLocks noChangeArrowheads="1"/>
                </p:cNvSpPr>
                <p:nvPr/>
              </p:nvSpPr>
              <p:spPr bwMode="auto">
                <a:xfrm>
                  <a:off x="1026" y="1582"/>
                  <a:ext cx="42"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528" name="Oval 104"/>
                <p:cNvSpPr>
                  <a:spLocks noChangeArrowheads="1"/>
                </p:cNvSpPr>
                <p:nvPr/>
              </p:nvSpPr>
              <p:spPr bwMode="auto">
                <a:xfrm>
                  <a:off x="1006" y="1621"/>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29" name="Oval 105"/>
                <p:cNvSpPr>
                  <a:spLocks noChangeArrowheads="1"/>
                </p:cNvSpPr>
                <p:nvPr/>
              </p:nvSpPr>
              <p:spPr bwMode="auto">
                <a:xfrm>
                  <a:off x="1047" y="1621"/>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530" name="Oval 106"/>
                <p:cNvSpPr>
                  <a:spLocks noChangeArrowheads="1"/>
                </p:cNvSpPr>
                <p:nvPr/>
              </p:nvSpPr>
              <p:spPr bwMode="auto">
                <a:xfrm>
                  <a:off x="945" y="1699"/>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531" name="Oval 107"/>
                <p:cNvSpPr>
                  <a:spLocks noChangeArrowheads="1"/>
                </p:cNvSpPr>
                <p:nvPr/>
              </p:nvSpPr>
              <p:spPr bwMode="auto">
                <a:xfrm>
                  <a:off x="986" y="1738"/>
                  <a:ext cx="40"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32" name="Oval 108"/>
                <p:cNvSpPr>
                  <a:spLocks noChangeArrowheads="1"/>
                </p:cNvSpPr>
                <p:nvPr/>
              </p:nvSpPr>
              <p:spPr bwMode="auto">
                <a:xfrm>
                  <a:off x="1026" y="1835"/>
                  <a:ext cx="42"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533" name="Oval 109"/>
                <p:cNvSpPr>
                  <a:spLocks noChangeArrowheads="1"/>
                </p:cNvSpPr>
                <p:nvPr/>
              </p:nvSpPr>
              <p:spPr bwMode="auto">
                <a:xfrm>
                  <a:off x="1068" y="1738"/>
                  <a:ext cx="41"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534" name="Oval 110"/>
                <p:cNvSpPr>
                  <a:spLocks noChangeArrowheads="1"/>
                </p:cNvSpPr>
                <p:nvPr/>
              </p:nvSpPr>
              <p:spPr bwMode="auto">
                <a:xfrm>
                  <a:off x="1047" y="1640"/>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35" name="Oval 111"/>
                <p:cNvSpPr>
                  <a:spLocks noChangeArrowheads="1"/>
                </p:cNvSpPr>
                <p:nvPr/>
              </p:nvSpPr>
              <p:spPr bwMode="auto">
                <a:xfrm>
                  <a:off x="945" y="1777"/>
                  <a:ext cx="41" cy="38"/>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536" name="Oval 112"/>
                <p:cNvSpPr>
                  <a:spLocks noChangeArrowheads="1"/>
                </p:cNvSpPr>
                <p:nvPr/>
              </p:nvSpPr>
              <p:spPr bwMode="auto">
                <a:xfrm>
                  <a:off x="1273" y="1709"/>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37" name="Oval 113"/>
                <p:cNvSpPr>
                  <a:spLocks noChangeArrowheads="1"/>
                </p:cNvSpPr>
                <p:nvPr/>
              </p:nvSpPr>
              <p:spPr bwMode="auto">
                <a:xfrm>
                  <a:off x="1212" y="1729"/>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538" name="Oval 114"/>
                <p:cNvSpPr>
                  <a:spLocks noChangeArrowheads="1"/>
                </p:cNvSpPr>
                <p:nvPr/>
              </p:nvSpPr>
              <p:spPr bwMode="auto">
                <a:xfrm>
                  <a:off x="1212" y="1651"/>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39" name="Oval 115"/>
                <p:cNvSpPr>
                  <a:spLocks noChangeArrowheads="1"/>
                </p:cNvSpPr>
                <p:nvPr/>
              </p:nvSpPr>
              <p:spPr bwMode="auto">
                <a:xfrm>
                  <a:off x="1294" y="1651"/>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540" name="Oval 116"/>
                <p:cNvSpPr>
                  <a:spLocks noChangeArrowheads="1"/>
                </p:cNvSpPr>
                <p:nvPr/>
              </p:nvSpPr>
              <p:spPr bwMode="auto">
                <a:xfrm>
                  <a:off x="1253" y="1768"/>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41" name="Oval 117"/>
                <p:cNvSpPr>
                  <a:spLocks noChangeArrowheads="1"/>
                </p:cNvSpPr>
                <p:nvPr/>
              </p:nvSpPr>
              <p:spPr bwMode="auto">
                <a:xfrm>
                  <a:off x="1171" y="1768"/>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542" name="Oval 118"/>
                <p:cNvSpPr>
                  <a:spLocks noChangeArrowheads="1"/>
                </p:cNvSpPr>
                <p:nvPr/>
              </p:nvSpPr>
              <p:spPr bwMode="auto">
                <a:xfrm>
                  <a:off x="1212" y="1807"/>
                  <a:ext cx="41" cy="38"/>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543" name="Oval 119"/>
                <p:cNvSpPr>
                  <a:spLocks noChangeArrowheads="1"/>
                </p:cNvSpPr>
                <p:nvPr/>
              </p:nvSpPr>
              <p:spPr bwMode="auto">
                <a:xfrm>
                  <a:off x="1191" y="1593"/>
                  <a:ext cx="42" cy="3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44" name="Oval 120"/>
                <p:cNvSpPr>
                  <a:spLocks noChangeArrowheads="1"/>
                </p:cNvSpPr>
                <p:nvPr/>
              </p:nvSpPr>
              <p:spPr bwMode="auto">
                <a:xfrm>
                  <a:off x="1150" y="1631"/>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45" name="Oval 121"/>
                <p:cNvSpPr>
                  <a:spLocks noChangeArrowheads="1"/>
                </p:cNvSpPr>
                <p:nvPr/>
              </p:nvSpPr>
              <p:spPr bwMode="auto">
                <a:xfrm>
                  <a:off x="1253" y="1612"/>
                  <a:ext cx="41"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546" name="Oval 122"/>
                <p:cNvSpPr>
                  <a:spLocks noChangeArrowheads="1"/>
                </p:cNvSpPr>
                <p:nvPr/>
              </p:nvSpPr>
              <p:spPr bwMode="auto">
                <a:xfrm>
                  <a:off x="1171" y="1690"/>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47" name="Oval 123"/>
                <p:cNvSpPr>
                  <a:spLocks noChangeArrowheads="1"/>
                </p:cNvSpPr>
                <p:nvPr/>
              </p:nvSpPr>
              <p:spPr bwMode="auto">
                <a:xfrm>
                  <a:off x="1150" y="1729"/>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48" name="Oval 124"/>
                <p:cNvSpPr>
                  <a:spLocks noChangeArrowheads="1"/>
                </p:cNvSpPr>
                <p:nvPr/>
              </p:nvSpPr>
              <p:spPr bwMode="auto">
                <a:xfrm>
                  <a:off x="1171" y="1593"/>
                  <a:ext cx="41" cy="3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49" name="Oval 125"/>
                <p:cNvSpPr>
                  <a:spLocks noChangeArrowheads="1"/>
                </p:cNvSpPr>
                <p:nvPr/>
              </p:nvSpPr>
              <p:spPr bwMode="auto">
                <a:xfrm>
                  <a:off x="1191" y="1554"/>
                  <a:ext cx="42"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50" name="Oval 126"/>
                <p:cNvSpPr>
                  <a:spLocks noChangeArrowheads="1"/>
                </p:cNvSpPr>
                <p:nvPr/>
              </p:nvSpPr>
              <p:spPr bwMode="auto">
                <a:xfrm>
                  <a:off x="1212" y="1534"/>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551" name="Oval 127"/>
                <p:cNvSpPr>
                  <a:spLocks noChangeArrowheads="1"/>
                </p:cNvSpPr>
                <p:nvPr/>
              </p:nvSpPr>
              <p:spPr bwMode="auto">
                <a:xfrm>
                  <a:off x="1130" y="1670"/>
                  <a:ext cx="41"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552" name="Oval 128"/>
                <p:cNvSpPr>
                  <a:spLocks noChangeArrowheads="1"/>
                </p:cNvSpPr>
                <p:nvPr/>
              </p:nvSpPr>
              <p:spPr bwMode="auto">
                <a:xfrm>
                  <a:off x="1233" y="1690"/>
                  <a:ext cx="40"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553" name="Oval 129"/>
                <p:cNvSpPr>
                  <a:spLocks noChangeArrowheads="1"/>
                </p:cNvSpPr>
                <p:nvPr/>
              </p:nvSpPr>
              <p:spPr bwMode="auto">
                <a:xfrm>
                  <a:off x="1294" y="1612"/>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54" name="Oval 130"/>
                <p:cNvSpPr>
                  <a:spLocks noChangeArrowheads="1"/>
                </p:cNvSpPr>
                <p:nvPr/>
              </p:nvSpPr>
              <p:spPr bwMode="auto">
                <a:xfrm>
                  <a:off x="1191" y="1631"/>
                  <a:ext cx="42"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55" name="Oval 131"/>
                <p:cNvSpPr>
                  <a:spLocks noChangeArrowheads="1"/>
                </p:cNvSpPr>
                <p:nvPr/>
              </p:nvSpPr>
              <p:spPr bwMode="auto">
                <a:xfrm>
                  <a:off x="1212" y="1768"/>
                  <a:ext cx="41"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556" name="Oval 132"/>
                <p:cNvSpPr>
                  <a:spLocks noChangeArrowheads="1"/>
                </p:cNvSpPr>
                <p:nvPr/>
              </p:nvSpPr>
              <p:spPr bwMode="auto">
                <a:xfrm>
                  <a:off x="1191" y="1729"/>
                  <a:ext cx="42"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57" name="Oval 133"/>
                <p:cNvSpPr>
                  <a:spLocks noChangeArrowheads="1"/>
                </p:cNvSpPr>
                <p:nvPr/>
              </p:nvSpPr>
              <p:spPr bwMode="auto">
                <a:xfrm>
                  <a:off x="1294" y="1748"/>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58" name="Oval 134"/>
                <p:cNvSpPr>
                  <a:spLocks noChangeArrowheads="1"/>
                </p:cNvSpPr>
                <p:nvPr/>
              </p:nvSpPr>
              <p:spPr bwMode="auto">
                <a:xfrm>
                  <a:off x="1314" y="1690"/>
                  <a:ext cx="42"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59" name="Oval 135"/>
                <p:cNvSpPr>
                  <a:spLocks noChangeArrowheads="1"/>
                </p:cNvSpPr>
                <p:nvPr/>
              </p:nvSpPr>
              <p:spPr bwMode="auto">
                <a:xfrm>
                  <a:off x="1253" y="1651"/>
                  <a:ext cx="41"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560" name="Oval 136"/>
                <p:cNvSpPr>
                  <a:spLocks noChangeArrowheads="1"/>
                </p:cNvSpPr>
                <p:nvPr/>
              </p:nvSpPr>
              <p:spPr bwMode="auto">
                <a:xfrm>
                  <a:off x="1150" y="1593"/>
                  <a:ext cx="41" cy="38"/>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561" name="Oval 137"/>
                <p:cNvSpPr>
                  <a:spLocks noChangeArrowheads="1"/>
                </p:cNvSpPr>
                <p:nvPr/>
              </p:nvSpPr>
              <p:spPr bwMode="auto">
                <a:xfrm>
                  <a:off x="1253" y="1534"/>
                  <a:ext cx="41"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562" name="Oval 138"/>
                <p:cNvSpPr>
                  <a:spLocks noChangeArrowheads="1"/>
                </p:cNvSpPr>
                <p:nvPr/>
              </p:nvSpPr>
              <p:spPr bwMode="auto">
                <a:xfrm>
                  <a:off x="1233" y="1573"/>
                  <a:ext cx="40"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63" name="Oval 139"/>
                <p:cNvSpPr>
                  <a:spLocks noChangeArrowheads="1"/>
                </p:cNvSpPr>
                <p:nvPr/>
              </p:nvSpPr>
              <p:spPr bwMode="auto">
                <a:xfrm>
                  <a:off x="1273" y="1573"/>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564" name="Oval 140"/>
                <p:cNvSpPr>
                  <a:spLocks noChangeArrowheads="1"/>
                </p:cNvSpPr>
                <p:nvPr/>
              </p:nvSpPr>
              <p:spPr bwMode="auto">
                <a:xfrm>
                  <a:off x="1171" y="1651"/>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565" name="Oval 141"/>
                <p:cNvSpPr>
                  <a:spLocks noChangeArrowheads="1"/>
                </p:cNvSpPr>
                <p:nvPr/>
              </p:nvSpPr>
              <p:spPr bwMode="auto">
                <a:xfrm>
                  <a:off x="1212" y="1690"/>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66" name="Oval 142"/>
                <p:cNvSpPr>
                  <a:spLocks noChangeArrowheads="1"/>
                </p:cNvSpPr>
                <p:nvPr/>
              </p:nvSpPr>
              <p:spPr bwMode="auto">
                <a:xfrm>
                  <a:off x="1253" y="1787"/>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567" name="Oval 143"/>
                <p:cNvSpPr>
                  <a:spLocks noChangeArrowheads="1"/>
                </p:cNvSpPr>
                <p:nvPr/>
              </p:nvSpPr>
              <p:spPr bwMode="auto">
                <a:xfrm>
                  <a:off x="1294" y="1690"/>
                  <a:ext cx="41"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568" name="Oval 144"/>
                <p:cNvSpPr>
                  <a:spLocks noChangeArrowheads="1"/>
                </p:cNvSpPr>
                <p:nvPr/>
              </p:nvSpPr>
              <p:spPr bwMode="auto">
                <a:xfrm>
                  <a:off x="1273" y="1593"/>
                  <a:ext cx="41" cy="3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69" name="Oval 145"/>
                <p:cNvSpPr>
                  <a:spLocks noChangeArrowheads="1"/>
                </p:cNvSpPr>
                <p:nvPr/>
              </p:nvSpPr>
              <p:spPr bwMode="auto">
                <a:xfrm>
                  <a:off x="1171" y="1729"/>
                  <a:ext cx="41"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570" name="Oval 146"/>
                <p:cNvSpPr>
                  <a:spLocks noChangeArrowheads="1"/>
                </p:cNvSpPr>
                <p:nvPr/>
              </p:nvSpPr>
              <p:spPr bwMode="auto">
                <a:xfrm>
                  <a:off x="1330" y="1566"/>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71" name="Oval 147"/>
                <p:cNvSpPr>
                  <a:spLocks noChangeArrowheads="1"/>
                </p:cNvSpPr>
                <p:nvPr/>
              </p:nvSpPr>
              <p:spPr bwMode="auto">
                <a:xfrm>
                  <a:off x="1268" y="1585"/>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572" name="Oval 148"/>
                <p:cNvSpPr>
                  <a:spLocks noChangeArrowheads="1"/>
                </p:cNvSpPr>
                <p:nvPr/>
              </p:nvSpPr>
              <p:spPr bwMode="auto">
                <a:xfrm>
                  <a:off x="1268" y="1507"/>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73" name="Oval 149"/>
                <p:cNvSpPr>
                  <a:spLocks noChangeArrowheads="1"/>
                </p:cNvSpPr>
                <p:nvPr/>
              </p:nvSpPr>
              <p:spPr bwMode="auto">
                <a:xfrm>
                  <a:off x="1350" y="1507"/>
                  <a:ext cx="42"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574" name="Oval 150"/>
                <p:cNvSpPr>
                  <a:spLocks noChangeArrowheads="1"/>
                </p:cNvSpPr>
                <p:nvPr/>
              </p:nvSpPr>
              <p:spPr bwMode="auto">
                <a:xfrm>
                  <a:off x="1309" y="1624"/>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75" name="Oval 151"/>
                <p:cNvSpPr>
                  <a:spLocks noChangeArrowheads="1"/>
                </p:cNvSpPr>
                <p:nvPr/>
              </p:nvSpPr>
              <p:spPr bwMode="auto">
                <a:xfrm>
                  <a:off x="1227" y="1624"/>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576" name="Oval 152"/>
                <p:cNvSpPr>
                  <a:spLocks noChangeArrowheads="1"/>
                </p:cNvSpPr>
                <p:nvPr/>
              </p:nvSpPr>
              <p:spPr bwMode="auto">
                <a:xfrm>
                  <a:off x="1268" y="1663"/>
                  <a:ext cx="41"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577" name="Oval 153"/>
                <p:cNvSpPr>
                  <a:spLocks noChangeArrowheads="1"/>
                </p:cNvSpPr>
                <p:nvPr/>
              </p:nvSpPr>
              <p:spPr bwMode="auto">
                <a:xfrm>
                  <a:off x="1248" y="1449"/>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78" name="Oval 154"/>
                <p:cNvSpPr>
                  <a:spLocks noChangeArrowheads="1"/>
                </p:cNvSpPr>
                <p:nvPr/>
              </p:nvSpPr>
              <p:spPr bwMode="auto">
                <a:xfrm>
                  <a:off x="1207" y="1488"/>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79" name="Oval 155"/>
                <p:cNvSpPr>
                  <a:spLocks noChangeArrowheads="1"/>
                </p:cNvSpPr>
                <p:nvPr/>
              </p:nvSpPr>
              <p:spPr bwMode="auto">
                <a:xfrm>
                  <a:off x="1309" y="1468"/>
                  <a:ext cx="41"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580" name="Oval 156"/>
                <p:cNvSpPr>
                  <a:spLocks noChangeArrowheads="1"/>
                </p:cNvSpPr>
                <p:nvPr/>
              </p:nvSpPr>
              <p:spPr bwMode="auto">
                <a:xfrm>
                  <a:off x="1227" y="1546"/>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81" name="Oval 157"/>
                <p:cNvSpPr>
                  <a:spLocks noChangeArrowheads="1"/>
                </p:cNvSpPr>
                <p:nvPr/>
              </p:nvSpPr>
              <p:spPr bwMode="auto">
                <a:xfrm>
                  <a:off x="1207" y="1585"/>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82" name="Oval 158"/>
                <p:cNvSpPr>
                  <a:spLocks noChangeArrowheads="1"/>
                </p:cNvSpPr>
                <p:nvPr/>
              </p:nvSpPr>
              <p:spPr bwMode="auto">
                <a:xfrm>
                  <a:off x="1227" y="1449"/>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83" name="Oval 159"/>
                <p:cNvSpPr>
                  <a:spLocks noChangeArrowheads="1"/>
                </p:cNvSpPr>
                <p:nvPr/>
              </p:nvSpPr>
              <p:spPr bwMode="auto">
                <a:xfrm>
                  <a:off x="1248" y="1410"/>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84" name="Oval 160"/>
                <p:cNvSpPr>
                  <a:spLocks noChangeArrowheads="1"/>
                </p:cNvSpPr>
                <p:nvPr/>
              </p:nvSpPr>
              <p:spPr bwMode="auto">
                <a:xfrm>
                  <a:off x="1268" y="1391"/>
                  <a:ext cx="41" cy="38"/>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585" name="Oval 161"/>
                <p:cNvSpPr>
                  <a:spLocks noChangeArrowheads="1"/>
                </p:cNvSpPr>
                <p:nvPr/>
              </p:nvSpPr>
              <p:spPr bwMode="auto">
                <a:xfrm>
                  <a:off x="1186" y="1527"/>
                  <a:ext cx="41"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586" name="Oval 162"/>
                <p:cNvSpPr>
                  <a:spLocks noChangeArrowheads="1"/>
                </p:cNvSpPr>
                <p:nvPr/>
              </p:nvSpPr>
              <p:spPr bwMode="auto">
                <a:xfrm>
                  <a:off x="1289" y="1546"/>
                  <a:ext cx="41"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587" name="Oval 163"/>
                <p:cNvSpPr>
                  <a:spLocks noChangeArrowheads="1"/>
                </p:cNvSpPr>
                <p:nvPr/>
              </p:nvSpPr>
              <p:spPr bwMode="auto">
                <a:xfrm>
                  <a:off x="1350" y="1468"/>
                  <a:ext cx="42"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88" name="Oval 164"/>
                <p:cNvSpPr>
                  <a:spLocks noChangeArrowheads="1"/>
                </p:cNvSpPr>
                <p:nvPr/>
              </p:nvSpPr>
              <p:spPr bwMode="auto">
                <a:xfrm>
                  <a:off x="1248" y="1488"/>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89" name="Oval 165"/>
                <p:cNvSpPr>
                  <a:spLocks noChangeArrowheads="1"/>
                </p:cNvSpPr>
                <p:nvPr/>
              </p:nvSpPr>
              <p:spPr bwMode="auto">
                <a:xfrm>
                  <a:off x="1268" y="1624"/>
                  <a:ext cx="41"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590" name="Oval 166"/>
                <p:cNvSpPr>
                  <a:spLocks noChangeArrowheads="1"/>
                </p:cNvSpPr>
                <p:nvPr/>
              </p:nvSpPr>
              <p:spPr bwMode="auto">
                <a:xfrm>
                  <a:off x="1248" y="1585"/>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91" name="Oval 167"/>
                <p:cNvSpPr>
                  <a:spLocks noChangeArrowheads="1"/>
                </p:cNvSpPr>
                <p:nvPr/>
              </p:nvSpPr>
              <p:spPr bwMode="auto">
                <a:xfrm>
                  <a:off x="1350" y="1605"/>
                  <a:ext cx="42" cy="3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92" name="Oval 168"/>
                <p:cNvSpPr>
                  <a:spLocks noChangeArrowheads="1"/>
                </p:cNvSpPr>
                <p:nvPr/>
              </p:nvSpPr>
              <p:spPr bwMode="auto">
                <a:xfrm>
                  <a:off x="1371" y="1546"/>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93" name="Oval 169"/>
                <p:cNvSpPr>
                  <a:spLocks noChangeArrowheads="1"/>
                </p:cNvSpPr>
                <p:nvPr/>
              </p:nvSpPr>
              <p:spPr bwMode="auto">
                <a:xfrm>
                  <a:off x="1309" y="1507"/>
                  <a:ext cx="41"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594" name="Oval 170"/>
                <p:cNvSpPr>
                  <a:spLocks noChangeArrowheads="1"/>
                </p:cNvSpPr>
                <p:nvPr/>
              </p:nvSpPr>
              <p:spPr bwMode="auto">
                <a:xfrm>
                  <a:off x="1207" y="1449"/>
                  <a:ext cx="41"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595" name="Oval 171"/>
                <p:cNvSpPr>
                  <a:spLocks noChangeArrowheads="1"/>
                </p:cNvSpPr>
                <p:nvPr/>
              </p:nvSpPr>
              <p:spPr bwMode="auto">
                <a:xfrm>
                  <a:off x="1309" y="1391"/>
                  <a:ext cx="41" cy="38"/>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596" name="Oval 172"/>
                <p:cNvSpPr>
                  <a:spLocks noChangeArrowheads="1"/>
                </p:cNvSpPr>
                <p:nvPr/>
              </p:nvSpPr>
              <p:spPr bwMode="auto">
                <a:xfrm>
                  <a:off x="1289" y="1429"/>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597" name="Oval 173"/>
                <p:cNvSpPr>
                  <a:spLocks noChangeArrowheads="1"/>
                </p:cNvSpPr>
                <p:nvPr/>
              </p:nvSpPr>
              <p:spPr bwMode="auto">
                <a:xfrm>
                  <a:off x="1330" y="1429"/>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598" name="Oval 174"/>
                <p:cNvSpPr>
                  <a:spLocks noChangeArrowheads="1"/>
                </p:cNvSpPr>
                <p:nvPr/>
              </p:nvSpPr>
              <p:spPr bwMode="auto">
                <a:xfrm>
                  <a:off x="1227" y="1507"/>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599" name="Oval 175"/>
                <p:cNvSpPr>
                  <a:spLocks noChangeArrowheads="1"/>
                </p:cNvSpPr>
                <p:nvPr/>
              </p:nvSpPr>
              <p:spPr bwMode="auto">
                <a:xfrm>
                  <a:off x="1268" y="1546"/>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00" name="Oval 176"/>
                <p:cNvSpPr>
                  <a:spLocks noChangeArrowheads="1"/>
                </p:cNvSpPr>
                <p:nvPr/>
              </p:nvSpPr>
              <p:spPr bwMode="auto">
                <a:xfrm>
                  <a:off x="1309" y="1643"/>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601" name="Oval 177"/>
                <p:cNvSpPr>
                  <a:spLocks noChangeArrowheads="1"/>
                </p:cNvSpPr>
                <p:nvPr/>
              </p:nvSpPr>
              <p:spPr bwMode="auto">
                <a:xfrm>
                  <a:off x="1350" y="1546"/>
                  <a:ext cx="42"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602" name="Oval 178"/>
                <p:cNvSpPr>
                  <a:spLocks noChangeArrowheads="1"/>
                </p:cNvSpPr>
                <p:nvPr/>
              </p:nvSpPr>
              <p:spPr bwMode="auto">
                <a:xfrm>
                  <a:off x="1330" y="1449"/>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03" name="Oval 179"/>
                <p:cNvSpPr>
                  <a:spLocks noChangeArrowheads="1"/>
                </p:cNvSpPr>
                <p:nvPr/>
              </p:nvSpPr>
              <p:spPr bwMode="auto">
                <a:xfrm>
                  <a:off x="1227" y="1585"/>
                  <a:ext cx="41"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604" name="Oval 180"/>
                <p:cNvSpPr>
                  <a:spLocks noChangeArrowheads="1"/>
                </p:cNvSpPr>
                <p:nvPr/>
              </p:nvSpPr>
              <p:spPr bwMode="auto">
                <a:xfrm>
                  <a:off x="1188" y="1805"/>
                  <a:ext cx="42"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05" name="Oval 181"/>
                <p:cNvSpPr>
                  <a:spLocks noChangeArrowheads="1"/>
                </p:cNvSpPr>
                <p:nvPr/>
              </p:nvSpPr>
              <p:spPr bwMode="auto">
                <a:xfrm>
                  <a:off x="1127" y="1824"/>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606" name="Oval 182"/>
                <p:cNvSpPr>
                  <a:spLocks noChangeArrowheads="1"/>
                </p:cNvSpPr>
                <p:nvPr/>
              </p:nvSpPr>
              <p:spPr bwMode="auto">
                <a:xfrm>
                  <a:off x="1127" y="1747"/>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07" name="Oval 183"/>
                <p:cNvSpPr>
                  <a:spLocks noChangeArrowheads="1"/>
                </p:cNvSpPr>
                <p:nvPr/>
              </p:nvSpPr>
              <p:spPr bwMode="auto">
                <a:xfrm>
                  <a:off x="1209" y="1747"/>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608" name="Oval 184"/>
                <p:cNvSpPr>
                  <a:spLocks noChangeArrowheads="1"/>
                </p:cNvSpPr>
                <p:nvPr/>
              </p:nvSpPr>
              <p:spPr bwMode="auto">
                <a:xfrm>
                  <a:off x="1168" y="1863"/>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09" name="Oval 185"/>
                <p:cNvSpPr>
                  <a:spLocks noChangeArrowheads="1"/>
                </p:cNvSpPr>
                <p:nvPr/>
              </p:nvSpPr>
              <p:spPr bwMode="auto">
                <a:xfrm>
                  <a:off x="1086" y="1863"/>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610" name="Oval 186"/>
                <p:cNvSpPr>
                  <a:spLocks noChangeArrowheads="1"/>
                </p:cNvSpPr>
                <p:nvPr/>
              </p:nvSpPr>
              <p:spPr bwMode="auto">
                <a:xfrm>
                  <a:off x="1107" y="1688"/>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11" name="Oval 187"/>
                <p:cNvSpPr>
                  <a:spLocks noChangeArrowheads="1"/>
                </p:cNvSpPr>
                <p:nvPr/>
              </p:nvSpPr>
              <p:spPr bwMode="auto">
                <a:xfrm>
                  <a:off x="1065" y="1727"/>
                  <a:ext cx="42"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12" name="Oval 188"/>
                <p:cNvSpPr>
                  <a:spLocks noChangeArrowheads="1"/>
                </p:cNvSpPr>
                <p:nvPr/>
              </p:nvSpPr>
              <p:spPr bwMode="auto">
                <a:xfrm>
                  <a:off x="1168" y="1708"/>
                  <a:ext cx="41"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613" name="Oval 189"/>
                <p:cNvSpPr>
                  <a:spLocks noChangeArrowheads="1"/>
                </p:cNvSpPr>
                <p:nvPr/>
              </p:nvSpPr>
              <p:spPr bwMode="auto">
                <a:xfrm>
                  <a:off x="1086" y="1786"/>
                  <a:ext cx="41" cy="3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14" name="Oval 190"/>
                <p:cNvSpPr>
                  <a:spLocks noChangeArrowheads="1"/>
                </p:cNvSpPr>
                <p:nvPr/>
              </p:nvSpPr>
              <p:spPr bwMode="auto">
                <a:xfrm>
                  <a:off x="1065" y="1824"/>
                  <a:ext cx="42"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15" name="Oval 191"/>
                <p:cNvSpPr>
                  <a:spLocks noChangeArrowheads="1"/>
                </p:cNvSpPr>
                <p:nvPr/>
              </p:nvSpPr>
              <p:spPr bwMode="auto">
                <a:xfrm>
                  <a:off x="1086" y="1688"/>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16" name="Oval 192"/>
                <p:cNvSpPr>
                  <a:spLocks noChangeArrowheads="1"/>
                </p:cNvSpPr>
                <p:nvPr/>
              </p:nvSpPr>
              <p:spPr bwMode="auto">
                <a:xfrm>
                  <a:off x="1107" y="1649"/>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17" name="Oval 193"/>
                <p:cNvSpPr>
                  <a:spLocks noChangeArrowheads="1"/>
                </p:cNvSpPr>
                <p:nvPr/>
              </p:nvSpPr>
              <p:spPr bwMode="auto">
                <a:xfrm>
                  <a:off x="1127" y="1630"/>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618" name="Oval 194"/>
                <p:cNvSpPr>
                  <a:spLocks noChangeArrowheads="1"/>
                </p:cNvSpPr>
                <p:nvPr/>
              </p:nvSpPr>
              <p:spPr bwMode="auto">
                <a:xfrm>
                  <a:off x="1045" y="1766"/>
                  <a:ext cx="41"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619" name="Oval 195"/>
                <p:cNvSpPr>
                  <a:spLocks noChangeArrowheads="1"/>
                </p:cNvSpPr>
                <p:nvPr/>
              </p:nvSpPr>
              <p:spPr bwMode="auto">
                <a:xfrm>
                  <a:off x="1148" y="1786"/>
                  <a:ext cx="40" cy="38"/>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620" name="Oval 196"/>
                <p:cNvSpPr>
                  <a:spLocks noChangeArrowheads="1"/>
                </p:cNvSpPr>
                <p:nvPr/>
              </p:nvSpPr>
              <p:spPr bwMode="auto">
                <a:xfrm>
                  <a:off x="1209" y="1708"/>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21" name="Oval 197"/>
                <p:cNvSpPr>
                  <a:spLocks noChangeArrowheads="1"/>
                </p:cNvSpPr>
                <p:nvPr/>
              </p:nvSpPr>
              <p:spPr bwMode="auto">
                <a:xfrm>
                  <a:off x="1107" y="1727"/>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22" name="Oval 198"/>
                <p:cNvSpPr>
                  <a:spLocks noChangeArrowheads="1"/>
                </p:cNvSpPr>
                <p:nvPr/>
              </p:nvSpPr>
              <p:spPr bwMode="auto">
                <a:xfrm>
                  <a:off x="1127" y="1863"/>
                  <a:ext cx="41"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623" name="Oval 199"/>
                <p:cNvSpPr>
                  <a:spLocks noChangeArrowheads="1"/>
                </p:cNvSpPr>
                <p:nvPr/>
              </p:nvSpPr>
              <p:spPr bwMode="auto">
                <a:xfrm>
                  <a:off x="1107" y="1824"/>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24" name="Oval 200"/>
                <p:cNvSpPr>
                  <a:spLocks noChangeArrowheads="1"/>
                </p:cNvSpPr>
                <p:nvPr/>
              </p:nvSpPr>
              <p:spPr bwMode="auto">
                <a:xfrm>
                  <a:off x="1209" y="1844"/>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25" name="Oval 201"/>
                <p:cNvSpPr>
                  <a:spLocks noChangeArrowheads="1"/>
                </p:cNvSpPr>
                <p:nvPr/>
              </p:nvSpPr>
              <p:spPr bwMode="auto">
                <a:xfrm>
                  <a:off x="1230" y="1786"/>
                  <a:ext cx="41" cy="3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26" name="Oval 202"/>
                <p:cNvSpPr>
                  <a:spLocks noChangeArrowheads="1"/>
                </p:cNvSpPr>
                <p:nvPr/>
              </p:nvSpPr>
              <p:spPr bwMode="auto">
                <a:xfrm>
                  <a:off x="1168" y="1747"/>
                  <a:ext cx="41"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627" name="Oval 203"/>
                <p:cNvSpPr>
                  <a:spLocks noChangeArrowheads="1"/>
                </p:cNvSpPr>
                <p:nvPr/>
              </p:nvSpPr>
              <p:spPr bwMode="auto">
                <a:xfrm>
                  <a:off x="1065" y="1688"/>
                  <a:ext cx="42"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628" name="Oval 204"/>
                <p:cNvSpPr>
                  <a:spLocks noChangeArrowheads="1"/>
                </p:cNvSpPr>
                <p:nvPr/>
              </p:nvSpPr>
              <p:spPr bwMode="auto">
                <a:xfrm>
                  <a:off x="1168" y="1630"/>
                  <a:ext cx="41"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629" name="Oval 205"/>
                <p:cNvSpPr>
                  <a:spLocks noChangeArrowheads="1"/>
                </p:cNvSpPr>
                <p:nvPr/>
              </p:nvSpPr>
              <p:spPr bwMode="auto">
                <a:xfrm>
                  <a:off x="1148" y="1669"/>
                  <a:ext cx="40"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30" name="Oval 206"/>
                <p:cNvSpPr>
                  <a:spLocks noChangeArrowheads="1"/>
                </p:cNvSpPr>
                <p:nvPr/>
              </p:nvSpPr>
              <p:spPr bwMode="auto">
                <a:xfrm>
                  <a:off x="1188" y="1669"/>
                  <a:ext cx="42"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631" name="Oval 207"/>
                <p:cNvSpPr>
                  <a:spLocks noChangeArrowheads="1"/>
                </p:cNvSpPr>
                <p:nvPr/>
              </p:nvSpPr>
              <p:spPr bwMode="auto">
                <a:xfrm>
                  <a:off x="1086" y="1747"/>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632" name="Oval 208"/>
                <p:cNvSpPr>
                  <a:spLocks noChangeArrowheads="1"/>
                </p:cNvSpPr>
                <p:nvPr/>
              </p:nvSpPr>
              <p:spPr bwMode="auto">
                <a:xfrm>
                  <a:off x="1127" y="1786"/>
                  <a:ext cx="41" cy="3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33" name="Oval 209"/>
                <p:cNvSpPr>
                  <a:spLocks noChangeArrowheads="1"/>
                </p:cNvSpPr>
                <p:nvPr/>
              </p:nvSpPr>
              <p:spPr bwMode="auto">
                <a:xfrm>
                  <a:off x="1168" y="1883"/>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634" name="Oval 210"/>
                <p:cNvSpPr>
                  <a:spLocks noChangeArrowheads="1"/>
                </p:cNvSpPr>
                <p:nvPr/>
              </p:nvSpPr>
              <p:spPr bwMode="auto">
                <a:xfrm>
                  <a:off x="1209" y="1786"/>
                  <a:ext cx="41" cy="38"/>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635" name="Oval 211"/>
                <p:cNvSpPr>
                  <a:spLocks noChangeArrowheads="1"/>
                </p:cNvSpPr>
                <p:nvPr/>
              </p:nvSpPr>
              <p:spPr bwMode="auto">
                <a:xfrm>
                  <a:off x="1188" y="1688"/>
                  <a:ext cx="42"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36" name="Oval 212"/>
                <p:cNvSpPr>
                  <a:spLocks noChangeArrowheads="1"/>
                </p:cNvSpPr>
                <p:nvPr/>
              </p:nvSpPr>
              <p:spPr bwMode="auto">
                <a:xfrm>
                  <a:off x="1086" y="1824"/>
                  <a:ext cx="41"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637" name="Oval 213"/>
                <p:cNvSpPr>
                  <a:spLocks noChangeArrowheads="1"/>
                </p:cNvSpPr>
                <p:nvPr/>
              </p:nvSpPr>
              <p:spPr bwMode="auto">
                <a:xfrm>
                  <a:off x="1245" y="1470"/>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38" name="Oval 214"/>
                <p:cNvSpPr>
                  <a:spLocks noChangeArrowheads="1"/>
                </p:cNvSpPr>
                <p:nvPr/>
              </p:nvSpPr>
              <p:spPr bwMode="auto">
                <a:xfrm>
                  <a:off x="1184" y="1489"/>
                  <a:ext cx="40"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639" name="Oval 215"/>
                <p:cNvSpPr>
                  <a:spLocks noChangeArrowheads="1"/>
                </p:cNvSpPr>
                <p:nvPr/>
              </p:nvSpPr>
              <p:spPr bwMode="auto">
                <a:xfrm>
                  <a:off x="1184" y="1411"/>
                  <a:ext cx="40"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40" name="Oval 216"/>
                <p:cNvSpPr>
                  <a:spLocks noChangeArrowheads="1"/>
                </p:cNvSpPr>
                <p:nvPr/>
              </p:nvSpPr>
              <p:spPr bwMode="auto">
                <a:xfrm>
                  <a:off x="1266" y="1411"/>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641" name="Oval 217"/>
                <p:cNvSpPr>
                  <a:spLocks noChangeArrowheads="1"/>
                </p:cNvSpPr>
                <p:nvPr/>
              </p:nvSpPr>
              <p:spPr bwMode="auto">
                <a:xfrm>
                  <a:off x="1224" y="1528"/>
                  <a:ext cx="42"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42" name="Oval 218"/>
                <p:cNvSpPr>
                  <a:spLocks noChangeArrowheads="1"/>
                </p:cNvSpPr>
                <p:nvPr/>
              </p:nvSpPr>
              <p:spPr bwMode="auto">
                <a:xfrm>
                  <a:off x="1142" y="1528"/>
                  <a:ext cx="42"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643" name="Oval 219"/>
                <p:cNvSpPr>
                  <a:spLocks noChangeArrowheads="1"/>
                </p:cNvSpPr>
                <p:nvPr/>
              </p:nvSpPr>
              <p:spPr bwMode="auto">
                <a:xfrm>
                  <a:off x="1184" y="1567"/>
                  <a:ext cx="40"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644" name="Oval 220"/>
                <p:cNvSpPr>
                  <a:spLocks noChangeArrowheads="1"/>
                </p:cNvSpPr>
                <p:nvPr/>
              </p:nvSpPr>
              <p:spPr bwMode="auto">
                <a:xfrm>
                  <a:off x="1163" y="1353"/>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45" name="Oval 221"/>
                <p:cNvSpPr>
                  <a:spLocks noChangeArrowheads="1"/>
                </p:cNvSpPr>
                <p:nvPr/>
              </p:nvSpPr>
              <p:spPr bwMode="auto">
                <a:xfrm>
                  <a:off x="1122" y="1392"/>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46" name="Oval 222"/>
                <p:cNvSpPr>
                  <a:spLocks noChangeArrowheads="1"/>
                </p:cNvSpPr>
                <p:nvPr/>
              </p:nvSpPr>
              <p:spPr bwMode="auto">
                <a:xfrm>
                  <a:off x="1224" y="1373"/>
                  <a:ext cx="42" cy="38"/>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647" name="Oval 223"/>
                <p:cNvSpPr>
                  <a:spLocks noChangeArrowheads="1"/>
                </p:cNvSpPr>
                <p:nvPr/>
              </p:nvSpPr>
              <p:spPr bwMode="auto">
                <a:xfrm>
                  <a:off x="1142" y="1450"/>
                  <a:ext cx="42"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48" name="Oval 224"/>
                <p:cNvSpPr>
                  <a:spLocks noChangeArrowheads="1"/>
                </p:cNvSpPr>
                <p:nvPr/>
              </p:nvSpPr>
              <p:spPr bwMode="auto">
                <a:xfrm>
                  <a:off x="1122" y="1489"/>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49" name="Oval 225"/>
                <p:cNvSpPr>
                  <a:spLocks noChangeArrowheads="1"/>
                </p:cNvSpPr>
                <p:nvPr/>
              </p:nvSpPr>
              <p:spPr bwMode="auto">
                <a:xfrm>
                  <a:off x="1142" y="1353"/>
                  <a:ext cx="42"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50" name="Oval 226"/>
                <p:cNvSpPr>
                  <a:spLocks noChangeArrowheads="1"/>
                </p:cNvSpPr>
                <p:nvPr/>
              </p:nvSpPr>
              <p:spPr bwMode="auto">
                <a:xfrm>
                  <a:off x="1163" y="1314"/>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51" name="Oval 227"/>
                <p:cNvSpPr>
                  <a:spLocks noChangeArrowheads="1"/>
                </p:cNvSpPr>
                <p:nvPr/>
              </p:nvSpPr>
              <p:spPr bwMode="auto">
                <a:xfrm>
                  <a:off x="1184" y="1295"/>
                  <a:ext cx="40"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652" name="Oval 228"/>
                <p:cNvSpPr>
                  <a:spLocks noChangeArrowheads="1"/>
                </p:cNvSpPr>
                <p:nvPr/>
              </p:nvSpPr>
              <p:spPr bwMode="auto">
                <a:xfrm>
                  <a:off x="1101" y="1431"/>
                  <a:ext cx="41"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653" name="Oval 229"/>
                <p:cNvSpPr>
                  <a:spLocks noChangeArrowheads="1"/>
                </p:cNvSpPr>
                <p:nvPr/>
              </p:nvSpPr>
              <p:spPr bwMode="auto">
                <a:xfrm>
                  <a:off x="1204" y="1450"/>
                  <a:ext cx="41"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654" name="Oval 230"/>
                <p:cNvSpPr>
                  <a:spLocks noChangeArrowheads="1"/>
                </p:cNvSpPr>
                <p:nvPr/>
              </p:nvSpPr>
              <p:spPr bwMode="auto">
                <a:xfrm>
                  <a:off x="1266" y="1373"/>
                  <a:ext cx="41" cy="3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55" name="Oval 231"/>
                <p:cNvSpPr>
                  <a:spLocks noChangeArrowheads="1"/>
                </p:cNvSpPr>
                <p:nvPr/>
              </p:nvSpPr>
              <p:spPr bwMode="auto">
                <a:xfrm>
                  <a:off x="1163" y="1392"/>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56" name="Oval 232"/>
                <p:cNvSpPr>
                  <a:spLocks noChangeArrowheads="1"/>
                </p:cNvSpPr>
                <p:nvPr/>
              </p:nvSpPr>
              <p:spPr bwMode="auto">
                <a:xfrm>
                  <a:off x="1184" y="1528"/>
                  <a:ext cx="40"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657" name="Oval 233"/>
                <p:cNvSpPr>
                  <a:spLocks noChangeArrowheads="1"/>
                </p:cNvSpPr>
                <p:nvPr/>
              </p:nvSpPr>
              <p:spPr bwMode="auto">
                <a:xfrm>
                  <a:off x="1163" y="1489"/>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58" name="Oval 234"/>
                <p:cNvSpPr>
                  <a:spLocks noChangeArrowheads="1"/>
                </p:cNvSpPr>
                <p:nvPr/>
              </p:nvSpPr>
              <p:spPr bwMode="auto">
                <a:xfrm>
                  <a:off x="1266" y="1509"/>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59" name="Oval 235"/>
                <p:cNvSpPr>
                  <a:spLocks noChangeArrowheads="1"/>
                </p:cNvSpPr>
                <p:nvPr/>
              </p:nvSpPr>
              <p:spPr bwMode="auto">
                <a:xfrm>
                  <a:off x="1286" y="1450"/>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60" name="Oval 236"/>
                <p:cNvSpPr>
                  <a:spLocks noChangeArrowheads="1"/>
                </p:cNvSpPr>
                <p:nvPr/>
              </p:nvSpPr>
              <p:spPr bwMode="auto">
                <a:xfrm>
                  <a:off x="1224" y="1411"/>
                  <a:ext cx="42"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661" name="Oval 237"/>
                <p:cNvSpPr>
                  <a:spLocks noChangeArrowheads="1"/>
                </p:cNvSpPr>
                <p:nvPr/>
              </p:nvSpPr>
              <p:spPr bwMode="auto">
                <a:xfrm>
                  <a:off x="1122" y="1353"/>
                  <a:ext cx="41" cy="39"/>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31662" name="Oval 238"/>
                <p:cNvSpPr>
                  <a:spLocks noChangeArrowheads="1"/>
                </p:cNvSpPr>
                <p:nvPr/>
              </p:nvSpPr>
              <p:spPr bwMode="auto">
                <a:xfrm>
                  <a:off x="1224" y="1295"/>
                  <a:ext cx="42"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663" name="Oval 239"/>
                <p:cNvSpPr>
                  <a:spLocks noChangeArrowheads="1"/>
                </p:cNvSpPr>
                <p:nvPr/>
              </p:nvSpPr>
              <p:spPr bwMode="auto">
                <a:xfrm>
                  <a:off x="1204" y="1334"/>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64" name="Oval 240"/>
                <p:cNvSpPr>
                  <a:spLocks noChangeArrowheads="1"/>
                </p:cNvSpPr>
                <p:nvPr/>
              </p:nvSpPr>
              <p:spPr bwMode="auto">
                <a:xfrm>
                  <a:off x="1245" y="1334"/>
                  <a:ext cx="41"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665" name="Oval 241"/>
                <p:cNvSpPr>
                  <a:spLocks noChangeArrowheads="1"/>
                </p:cNvSpPr>
                <p:nvPr/>
              </p:nvSpPr>
              <p:spPr bwMode="auto">
                <a:xfrm>
                  <a:off x="1142" y="1411"/>
                  <a:ext cx="42"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666" name="Oval 242"/>
                <p:cNvSpPr>
                  <a:spLocks noChangeArrowheads="1"/>
                </p:cNvSpPr>
                <p:nvPr/>
              </p:nvSpPr>
              <p:spPr bwMode="auto">
                <a:xfrm>
                  <a:off x="1184" y="1450"/>
                  <a:ext cx="40"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67" name="Oval 243"/>
                <p:cNvSpPr>
                  <a:spLocks noChangeArrowheads="1"/>
                </p:cNvSpPr>
                <p:nvPr/>
              </p:nvSpPr>
              <p:spPr bwMode="auto">
                <a:xfrm>
                  <a:off x="1224" y="1548"/>
                  <a:ext cx="42" cy="39"/>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31668" name="Oval 244"/>
                <p:cNvSpPr>
                  <a:spLocks noChangeArrowheads="1"/>
                </p:cNvSpPr>
                <p:nvPr/>
              </p:nvSpPr>
              <p:spPr bwMode="auto">
                <a:xfrm>
                  <a:off x="1266" y="1450"/>
                  <a:ext cx="41" cy="39"/>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31669" name="Oval 245"/>
                <p:cNvSpPr>
                  <a:spLocks noChangeArrowheads="1"/>
                </p:cNvSpPr>
                <p:nvPr/>
              </p:nvSpPr>
              <p:spPr bwMode="auto">
                <a:xfrm>
                  <a:off x="1245" y="1353"/>
                  <a:ext cx="41" cy="3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1670" name="Oval 246"/>
                <p:cNvSpPr>
                  <a:spLocks noChangeArrowheads="1"/>
                </p:cNvSpPr>
                <p:nvPr/>
              </p:nvSpPr>
              <p:spPr bwMode="auto">
                <a:xfrm>
                  <a:off x="1142" y="1489"/>
                  <a:ext cx="42" cy="39"/>
                </a:xfrm>
                <a:prstGeom prst="ellipse">
                  <a:avLst/>
                </a:prstGeom>
                <a:solidFill>
                  <a:srgbClr val="FF0000"/>
                </a:solidFill>
                <a:ln w="9525">
                  <a:solidFill>
                    <a:schemeClr val="tx1"/>
                  </a:solidFill>
                  <a:round/>
                  <a:headEnd/>
                  <a:tailEnd/>
                </a:ln>
                <a:effectLst/>
              </p:spPr>
              <p:txBody>
                <a:bodyPr wrap="none" anchor="ctr"/>
                <a:lstStyle/>
                <a:p>
                  <a:endParaRPr lang="en-US"/>
                </a:p>
              </p:txBody>
            </p:sp>
          </p:grpSp>
        </p:grpSp>
        <p:grpSp>
          <p:nvGrpSpPr>
            <p:cNvPr id="5" name="Group 247"/>
            <p:cNvGrpSpPr>
              <a:grpSpLocks/>
            </p:cNvGrpSpPr>
            <p:nvPr/>
          </p:nvGrpSpPr>
          <p:grpSpPr bwMode="auto">
            <a:xfrm>
              <a:off x="730" y="2599"/>
              <a:ext cx="438" cy="48"/>
              <a:chOff x="1027" y="3925"/>
              <a:chExt cx="438" cy="48"/>
            </a:xfrm>
          </p:grpSpPr>
          <p:sp>
            <p:nvSpPr>
              <p:cNvPr id="231672" name="Oval 248"/>
              <p:cNvSpPr>
                <a:spLocks noChangeArrowheads="1"/>
              </p:cNvSpPr>
              <p:nvPr/>
            </p:nvSpPr>
            <p:spPr bwMode="auto">
              <a:xfrm rot="2854384" flipV="1">
                <a:off x="1027" y="3925"/>
                <a:ext cx="48" cy="48"/>
              </a:xfrm>
              <a:prstGeom prst="ellipse">
                <a:avLst/>
              </a:prstGeom>
              <a:noFill/>
              <a:ln w="28575">
                <a:solidFill>
                  <a:schemeClr val="tx1"/>
                </a:solidFill>
                <a:round/>
                <a:headEnd/>
                <a:tailEnd/>
              </a:ln>
              <a:effectLst/>
            </p:spPr>
            <p:txBody>
              <a:bodyPr anchor="ctr">
                <a:spAutoFit/>
              </a:bodyPr>
              <a:lstStyle/>
              <a:p>
                <a:endParaRPr lang="en-US"/>
              </a:p>
            </p:txBody>
          </p:sp>
          <p:sp>
            <p:nvSpPr>
              <p:cNvPr id="231673" name="Oval 249"/>
              <p:cNvSpPr>
                <a:spLocks noChangeArrowheads="1"/>
              </p:cNvSpPr>
              <p:nvPr/>
            </p:nvSpPr>
            <p:spPr bwMode="auto">
              <a:xfrm rot="2854384" flipV="1">
                <a:off x="1084" y="3925"/>
                <a:ext cx="48" cy="48"/>
              </a:xfrm>
              <a:prstGeom prst="ellipse">
                <a:avLst/>
              </a:prstGeom>
              <a:noFill/>
              <a:ln w="28575">
                <a:solidFill>
                  <a:schemeClr val="tx1"/>
                </a:solidFill>
                <a:round/>
                <a:headEnd/>
                <a:tailEnd/>
              </a:ln>
              <a:effectLst/>
            </p:spPr>
            <p:txBody>
              <a:bodyPr anchor="ctr">
                <a:spAutoFit/>
              </a:bodyPr>
              <a:lstStyle/>
              <a:p>
                <a:endParaRPr lang="en-US"/>
              </a:p>
            </p:txBody>
          </p:sp>
          <p:sp>
            <p:nvSpPr>
              <p:cNvPr id="231674" name="Oval 250"/>
              <p:cNvSpPr>
                <a:spLocks noChangeArrowheads="1"/>
              </p:cNvSpPr>
              <p:nvPr/>
            </p:nvSpPr>
            <p:spPr bwMode="auto">
              <a:xfrm rot="2854384" flipV="1">
                <a:off x="1132" y="3925"/>
                <a:ext cx="48" cy="48"/>
              </a:xfrm>
              <a:prstGeom prst="ellipse">
                <a:avLst/>
              </a:prstGeom>
              <a:noFill/>
              <a:ln w="28575">
                <a:solidFill>
                  <a:schemeClr val="tx1"/>
                </a:solidFill>
                <a:round/>
                <a:headEnd/>
                <a:tailEnd/>
              </a:ln>
              <a:effectLst/>
            </p:spPr>
            <p:txBody>
              <a:bodyPr anchor="ctr">
                <a:spAutoFit/>
              </a:bodyPr>
              <a:lstStyle/>
              <a:p>
                <a:endParaRPr lang="en-US"/>
              </a:p>
            </p:txBody>
          </p:sp>
          <p:sp>
            <p:nvSpPr>
              <p:cNvPr id="231675" name="Oval 251"/>
              <p:cNvSpPr>
                <a:spLocks noChangeArrowheads="1"/>
              </p:cNvSpPr>
              <p:nvPr/>
            </p:nvSpPr>
            <p:spPr bwMode="auto">
              <a:xfrm rot="2854384" flipV="1">
                <a:off x="1183" y="3925"/>
                <a:ext cx="48" cy="48"/>
              </a:xfrm>
              <a:prstGeom prst="ellipse">
                <a:avLst/>
              </a:prstGeom>
              <a:noFill/>
              <a:ln w="28575">
                <a:solidFill>
                  <a:schemeClr val="tx1"/>
                </a:solidFill>
                <a:round/>
                <a:headEnd/>
                <a:tailEnd/>
              </a:ln>
              <a:effectLst/>
            </p:spPr>
            <p:txBody>
              <a:bodyPr anchor="ctr">
                <a:spAutoFit/>
              </a:bodyPr>
              <a:lstStyle/>
              <a:p>
                <a:endParaRPr lang="en-US"/>
              </a:p>
            </p:txBody>
          </p:sp>
          <p:sp>
            <p:nvSpPr>
              <p:cNvPr id="231676" name="Oval 252"/>
              <p:cNvSpPr>
                <a:spLocks noChangeArrowheads="1"/>
              </p:cNvSpPr>
              <p:nvPr/>
            </p:nvSpPr>
            <p:spPr bwMode="auto">
              <a:xfrm rot="2854384" flipV="1">
                <a:off x="1234" y="3925"/>
                <a:ext cx="48" cy="48"/>
              </a:xfrm>
              <a:prstGeom prst="ellipse">
                <a:avLst/>
              </a:prstGeom>
              <a:noFill/>
              <a:ln w="28575">
                <a:solidFill>
                  <a:schemeClr val="tx1"/>
                </a:solidFill>
                <a:round/>
                <a:headEnd/>
                <a:tailEnd/>
              </a:ln>
              <a:effectLst/>
            </p:spPr>
            <p:txBody>
              <a:bodyPr anchor="ctr">
                <a:spAutoFit/>
              </a:bodyPr>
              <a:lstStyle/>
              <a:p>
                <a:endParaRPr lang="en-US"/>
              </a:p>
            </p:txBody>
          </p:sp>
          <p:sp>
            <p:nvSpPr>
              <p:cNvPr id="231677" name="Oval 253"/>
              <p:cNvSpPr>
                <a:spLocks noChangeArrowheads="1"/>
              </p:cNvSpPr>
              <p:nvPr/>
            </p:nvSpPr>
            <p:spPr bwMode="auto">
              <a:xfrm rot="2854384" flipV="1">
                <a:off x="1279" y="3925"/>
                <a:ext cx="48" cy="48"/>
              </a:xfrm>
              <a:prstGeom prst="ellipse">
                <a:avLst/>
              </a:prstGeom>
              <a:noFill/>
              <a:ln w="28575">
                <a:solidFill>
                  <a:schemeClr val="tx1"/>
                </a:solidFill>
                <a:round/>
                <a:headEnd/>
                <a:tailEnd/>
              </a:ln>
              <a:effectLst/>
            </p:spPr>
            <p:txBody>
              <a:bodyPr anchor="ctr">
                <a:spAutoFit/>
              </a:bodyPr>
              <a:lstStyle/>
              <a:p>
                <a:endParaRPr lang="en-US"/>
              </a:p>
            </p:txBody>
          </p:sp>
          <p:sp>
            <p:nvSpPr>
              <p:cNvPr id="231678" name="Oval 254"/>
              <p:cNvSpPr>
                <a:spLocks noChangeArrowheads="1"/>
              </p:cNvSpPr>
              <p:nvPr/>
            </p:nvSpPr>
            <p:spPr bwMode="auto">
              <a:xfrm rot="2854384" flipV="1">
                <a:off x="1330" y="3925"/>
                <a:ext cx="48" cy="48"/>
              </a:xfrm>
              <a:prstGeom prst="ellipse">
                <a:avLst/>
              </a:prstGeom>
              <a:noFill/>
              <a:ln w="28575">
                <a:solidFill>
                  <a:schemeClr val="tx1"/>
                </a:solidFill>
                <a:round/>
                <a:headEnd/>
                <a:tailEnd/>
              </a:ln>
              <a:effectLst/>
            </p:spPr>
            <p:txBody>
              <a:bodyPr anchor="ctr">
                <a:spAutoFit/>
              </a:bodyPr>
              <a:lstStyle/>
              <a:p>
                <a:endParaRPr lang="en-US"/>
              </a:p>
            </p:txBody>
          </p:sp>
          <p:sp>
            <p:nvSpPr>
              <p:cNvPr id="231679" name="Oval 255"/>
              <p:cNvSpPr>
                <a:spLocks noChangeArrowheads="1"/>
              </p:cNvSpPr>
              <p:nvPr/>
            </p:nvSpPr>
            <p:spPr bwMode="auto">
              <a:xfrm rot="2854384" flipV="1">
                <a:off x="1373" y="3925"/>
                <a:ext cx="48" cy="48"/>
              </a:xfrm>
              <a:prstGeom prst="ellipse">
                <a:avLst/>
              </a:prstGeom>
              <a:noFill/>
              <a:ln w="28575">
                <a:solidFill>
                  <a:schemeClr val="tx1"/>
                </a:solidFill>
                <a:round/>
                <a:headEnd/>
                <a:tailEnd/>
              </a:ln>
              <a:effectLst/>
            </p:spPr>
            <p:txBody>
              <a:bodyPr anchor="ctr">
                <a:spAutoFit/>
              </a:bodyPr>
              <a:lstStyle/>
              <a:p>
                <a:endParaRPr lang="en-US"/>
              </a:p>
            </p:txBody>
          </p:sp>
          <p:sp>
            <p:nvSpPr>
              <p:cNvPr id="231680" name="Oval 256"/>
              <p:cNvSpPr>
                <a:spLocks noChangeArrowheads="1"/>
              </p:cNvSpPr>
              <p:nvPr/>
            </p:nvSpPr>
            <p:spPr bwMode="auto">
              <a:xfrm rot="2854384" flipV="1">
                <a:off x="1417" y="3925"/>
                <a:ext cx="48" cy="48"/>
              </a:xfrm>
              <a:prstGeom prst="ellipse">
                <a:avLst/>
              </a:prstGeom>
              <a:noFill/>
              <a:ln w="28575">
                <a:solidFill>
                  <a:schemeClr val="tx1"/>
                </a:solidFill>
                <a:round/>
                <a:headEnd/>
                <a:tailEnd/>
              </a:ln>
              <a:effectLst/>
            </p:spPr>
            <p:txBody>
              <a:bodyPr anchor="ctr">
                <a:spAutoFit/>
              </a:bodyPr>
              <a:lstStyle/>
              <a:p>
                <a:endParaRPr lang="en-US"/>
              </a:p>
            </p:txBody>
          </p:sp>
        </p:grpSp>
        <p:grpSp>
          <p:nvGrpSpPr>
            <p:cNvPr id="6" name="Group 257"/>
            <p:cNvGrpSpPr>
              <a:grpSpLocks/>
            </p:cNvGrpSpPr>
            <p:nvPr/>
          </p:nvGrpSpPr>
          <p:grpSpPr bwMode="auto">
            <a:xfrm rot="2666299">
              <a:off x="393" y="2461"/>
              <a:ext cx="438" cy="48"/>
              <a:chOff x="1027" y="3925"/>
              <a:chExt cx="438" cy="48"/>
            </a:xfrm>
          </p:grpSpPr>
          <p:sp>
            <p:nvSpPr>
              <p:cNvPr id="231682" name="Oval 258"/>
              <p:cNvSpPr>
                <a:spLocks noChangeArrowheads="1"/>
              </p:cNvSpPr>
              <p:nvPr/>
            </p:nvSpPr>
            <p:spPr bwMode="auto">
              <a:xfrm rot="2854384" flipV="1">
                <a:off x="1027" y="3925"/>
                <a:ext cx="48" cy="48"/>
              </a:xfrm>
              <a:prstGeom prst="ellipse">
                <a:avLst/>
              </a:prstGeom>
              <a:noFill/>
              <a:ln w="28575">
                <a:solidFill>
                  <a:schemeClr val="tx1"/>
                </a:solidFill>
                <a:round/>
                <a:headEnd/>
                <a:tailEnd/>
              </a:ln>
              <a:effectLst/>
            </p:spPr>
            <p:txBody>
              <a:bodyPr anchor="ctr">
                <a:spAutoFit/>
              </a:bodyPr>
              <a:lstStyle/>
              <a:p>
                <a:endParaRPr lang="en-US"/>
              </a:p>
            </p:txBody>
          </p:sp>
          <p:sp>
            <p:nvSpPr>
              <p:cNvPr id="231683" name="Oval 259"/>
              <p:cNvSpPr>
                <a:spLocks noChangeArrowheads="1"/>
              </p:cNvSpPr>
              <p:nvPr/>
            </p:nvSpPr>
            <p:spPr bwMode="auto">
              <a:xfrm rot="2854384" flipV="1">
                <a:off x="1084" y="3925"/>
                <a:ext cx="48" cy="48"/>
              </a:xfrm>
              <a:prstGeom prst="ellipse">
                <a:avLst/>
              </a:prstGeom>
              <a:noFill/>
              <a:ln w="28575">
                <a:solidFill>
                  <a:schemeClr val="tx1"/>
                </a:solidFill>
                <a:round/>
                <a:headEnd/>
                <a:tailEnd/>
              </a:ln>
              <a:effectLst/>
            </p:spPr>
            <p:txBody>
              <a:bodyPr anchor="ctr">
                <a:spAutoFit/>
              </a:bodyPr>
              <a:lstStyle/>
              <a:p>
                <a:endParaRPr lang="en-US"/>
              </a:p>
            </p:txBody>
          </p:sp>
          <p:sp>
            <p:nvSpPr>
              <p:cNvPr id="231684" name="Oval 260"/>
              <p:cNvSpPr>
                <a:spLocks noChangeArrowheads="1"/>
              </p:cNvSpPr>
              <p:nvPr/>
            </p:nvSpPr>
            <p:spPr bwMode="auto">
              <a:xfrm rot="2854384" flipV="1">
                <a:off x="1132" y="3925"/>
                <a:ext cx="48" cy="48"/>
              </a:xfrm>
              <a:prstGeom prst="ellipse">
                <a:avLst/>
              </a:prstGeom>
              <a:noFill/>
              <a:ln w="28575">
                <a:solidFill>
                  <a:schemeClr val="tx1"/>
                </a:solidFill>
                <a:round/>
                <a:headEnd/>
                <a:tailEnd/>
              </a:ln>
              <a:effectLst/>
            </p:spPr>
            <p:txBody>
              <a:bodyPr anchor="ctr">
                <a:spAutoFit/>
              </a:bodyPr>
              <a:lstStyle/>
              <a:p>
                <a:endParaRPr lang="en-US"/>
              </a:p>
            </p:txBody>
          </p:sp>
          <p:sp>
            <p:nvSpPr>
              <p:cNvPr id="231685" name="Oval 261"/>
              <p:cNvSpPr>
                <a:spLocks noChangeArrowheads="1"/>
              </p:cNvSpPr>
              <p:nvPr/>
            </p:nvSpPr>
            <p:spPr bwMode="auto">
              <a:xfrm rot="2854384" flipV="1">
                <a:off x="1183" y="3925"/>
                <a:ext cx="48" cy="48"/>
              </a:xfrm>
              <a:prstGeom prst="ellipse">
                <a:avLst/>
              </a:prstGeom>
              <a:noFill/>
              <a:ln w="28575">
                <a:solidFill>
                  <a:schemeClr val="tx1"/>
                </a:solidFill>
                <a:round/>
                <a:headEnd/>
                <a:tailEnd/>
              </a:ln>
              <a:effectLst/>
            </p:spPr>
            <p:txBody>
              <a:bodyPr anchor="ctr">
                <a:spAutoFit/>
              </a:bodyPr>
              <a:lstStyle/>
              <a:p>
                <a:endParaRPr lang="en-US"/>
              </a:p>
            </p:txBody>
          </p:sp>
          <p:sp>
            <p:nvSpPr>
              <p:cNvPr id="231686" name="Oval 262"/>
              <p:cNvSpPr>
                <a:spLocks noChangeArrowheads="1"/>
              </p:cNvSpPr>
              <p:nvPr/>
            </p:nvSpPr>
            <p:spPr bwMode="auto">
              <a:xfrm rot="2854384" flipV="1">
                <a:off x="1234" y="3925"/>
                <a:ext cx="48" cy="48"/>
              </a:xfrm>
              <a:prstGeom prst="ellipse">
                <a:avLst/>
              </a:prstGeom>
              <a:noFill/>
              <a:ln w="28575">
                <a:solidFill>
                  <a:schemeClr val="tx1"/>
                </a:solidFill>
                <a:round/>
                <a:headEnd/>
                <a:tailEnd/>
              </a:ln>
              <a:effectLst/>
            </p:spPr>
            <p:txBody>
              <a:bodyPr anchor="ctr">
                <a:spAutoFit/>
              </a:bodyPr>
              <a:lstStyle/>
              <a:p>
                <a:endParaRPr lang="en-US"/>
              </a:p>
            </p:txBody>
          </p:sp>
          <p:sp>
            <p:nvSpPr>
              <p:cNvPr id="231687" name="Oval 263"/>
              <p:cNvSpPr>
                <a:spLocks noChangeArrowheads="1"/>
              </p:cNvSpPr>
              <p:nvPr/>
            </p:nvSpPr>
            <p:spPr bwMode="auto">
              <a:xfrm rot="2854384" flipV="1">
                <a:off x="1279" y="3925"/>
                <a:ext cx="48" cy="48"/>
              </a:xfrm>
              <a:prstGeom prst="ellipse">
                <a:avLst/>
              </a:prstGeom>
              <a:noFill/>
              <a:ln w="28575">
                <a:solidFill>
                  <a:schemeClr val="tx1"/>
                </a:solidFill>
                <a:round/>
                <a:headEnd/>
                <a:tailEnd/>
              </a:ln>
              <a:effectLst/>
            </p:spPr>
            <p:txBody>
              <a:bodyPr anchor="ctr">
                <a:spAutoFit/>
              </a:bodyPr>
              <a:lstStyle/>
              <a:p>
                <a:endParaRPr lang="en-US"/>
              </a:p>
            </p:txBody>
          </p:sp>
          <p:sp>
            <p:nvSpPr>
              <p:cNvPr id="231688" name="Oval 264"/>
              <p:cNvSpPr>
                <a:spLocks noChangeArrowheads="1"/>
              </p:cNvSpPr>
              <p:nvPr/>
            </p:nvSpPr>
            <p:spPr bwMode="auto">
              <a:xfrm rot="2854384" flipV="1">
                <a:off x="1330" y="3925"/>
                <a:ext cx="48" cy="48"/>
              </a:xfrm>
              <a:prstGeom prst="ellipse">
                <a:avLst/>
              </a:prstGeom>
              <a:noFill/>
              <a:ln w="28575">
                <a:solidFill>
                  <a:schemeClr val="tx1"/>
                </a:solidFill>
                <a:round/>
                <a:headEnd/>
                <a:tailEnd/>
              </a:ln>
              <a:effectLst/>
            </p:spPr>
            <p:txBody>
              <a:bodyPr anchor="ctr">
                <a:spAutoFit/>
              </a:bodyPr>
              <a:lstStyle/>
              <a:p>
                <a:endParaRPr lang="en-US"/>
              </a:p>
            </p:txBody>
          </p:sp>
          <p:sp>
            <p:nvSpPr>
              <p:cNvPr id="231689" name="Oval 265"/>
              <p:cNvSpPr>
                <a:spLocks noChangeArrowheads="1"/>
              </p:cNvSpPr>
              <p:nvPr/>
            </p:nvSpPr>
            <p:spPr bwMode="auto">
              <a:xfrm rot="2854384" flipV="1">
                <a:off x="1373" y="3925"/>
                <a:ext cx="48" cy="48"/>
              </a:xfrm>
              <a:prstGeom prst="ellipse">
                <a:avLst/>
              </a:prstGeom>
              <a:noFill/>
              <a:ln w="28575">
                <a:solidFill>
                  <a:schemeClr val="tx1"/>
                </a:solidFill>
                <a:round/>
                <a:headEnd/>
                <a:tailEnd/>
              </a:ln>
              <a:effectLst/>
            </p:spPr>
            <p:txBody>
              <a:bodyPr anchor="ctr">
                <a:spAutoFit/>
              </a:bodyPr>
              <a:lstStyle/>
              <a:p>
                <a:endParaRPr lang="en-US"/>
              </a:p>
            </p:txBody>
          </p:sp>
          <p:sp>
            <p:nvSpPr>
              <p:cNvPr id="231690" name="Oval 266"/>
              <p:cNvSpPr>
                <a:spLocks noChangeArrowheads="1"/>
              </p:cNvSpPr>
              <p:nvPr/>
            </p:nvSpPr>
            <p:spPr bwMode="auto">
              <a:xfrm rot="2854384" flipV="1">
                <a:off x="1417" y="3925"/>
                <a:ext cx="48" cy="48"/>
              </a:xfrm>
              <a:prstGeom prst="ellipse">
                <a:avLst/>
              </a:prstGeom>
              <a:noFill/>
              <a:ln w="28575">
                <a:solidFill>
                  <a:schemeClr val="tx1"/>
                </a:solidFill>
                <a:round/>
                <a:headEnd/>
                <a:tailEnd/>
              </a:ln>
              <a:effectLst/>
            </p:spPr>
            <p:txBody>
              <a:bodyPr anchor="ctr">
                <a:spAutoFit/>
              </a:bodyPr>
              <a:lstStyle/>
              <a:p>
                <a:endParaRPr lang="en-US"/>
              </a:p>
            </p:txBody>
          </p:sp>
        </p:grpSp>
        <p:grpSp>
          <p:nvGrpSpPr>
            <p:cNvPr id="7" name="Group 267"/>
            <p:cNvGrpSpPr>
              <a:grpSpLocks/>
            </p:cNvGrpSpPr>
            <p:nvPr/>
          </p:nvGrpSpPr>
          <p:grpSpPr bwMode="auto">
            <a:xfrm rot="18933701" flipV="1">
              <a:off x="393" y="2736"/>
              <a:ext cx="438" cy="48"/>
              <a:chOff x="1027" y="3925"/>
              <a:chExt cx="438" cy="48"/>
            </a:xfrm>
          </p:grpSpPr>
          <p:sp>
            <p:nvSpPr>
              <p:cNvPr id="231692" name="Oval 268"/>
              <p:cNvSpPr>
                <a:spLocks noChangeArrowheads="1"/>
              </p:cNvSpPr>
              <p:nvPr/>
            </p:nvSpPr>
            <p:spPr bwMode="auto">
              <a:xfrm rot="2854384" flipV="1">
                <a:off x="1027" y="3925"/>
                <a:ext cx="48" cy="48"/>
              </a:xfrm>
              <a:prstGeom prst="ellipse">
                <a:avLst/>
              </a:prstGeom>
              <a:noFill/>
              <a:ln w="28575">
                <a:solidFill>
                  <a:schemeClr val="tx1"/>
                </a:solidFill>
                <a:round/>
                <a:headEnd/>
                <a:tailEnd/>
              </a:ln>
              <a:effectLst/>
            </p:spPr>
            <p:txBody>
              <a:bodyPr anchor="ctr">
                <a:spAutoFit/>
              </a:bodyPr>
              <a:lstStyle/>
              <a:p>
                <a:endParaRPr lang="en-US"/>
              </a:p>
            </p:txBody>
          </p:sp>
          <p:sp>
            <p:nvSpPr>
              <p:cNvPr id="231693" name="Oval 269"/>
              <p:cNvSpPr>
                <a:spLocks noChangeArrowheads="1"/>
              </p:cNvSpPr>
              <p:nvPr/>
            </p:nvSpPr>
            <p:spPr bwMode="auto">
              <a:xfrm rot="2854384" flipV="1">
                <a:off x="1084" y="3925"/>
                <a:ext cx="48" cy="48"/>
              </a:xfrm>
              <a:prstGeom prst="ellipse">
                <a:avLst/>
              </a:prstGeom>
              <a:noFill/>
              <a:ln w="28575">
                <a:solidFill>
                  <a:schemeClr val="tx1"/>
                </a:solidFill>
                <a:round/>
                <a:headEnd/>
                <a:tailEnd/>
              </a:ln>
              <a:effectLst/>
            </p:spPr>
            <p:txBody>
              <a:bodyPr anchor="ctr">
                <a:spAutoFit/>
              </a:bodyPr>
              <a:lstStyle/>
              <a:p>
                <a:endParaRPr lang="en-US"/>
              </a:p>
            </p:txBody>
          </p:sp>
          <p:sp>
            <p:nvSpPr>
              <p:cNvPr id="231694" name="Oval 270"/>
              <p:cNvSpPr>
                <a:spLocks noChangeArrowheads="1"/>
              </p:cNvSpPr>
              <p:nvPr/>
            </p:nvSpPr>
            <p:spPr bwMode="auto">
              <a:xfrm rot="2854384" flipV="1">
                <a:off x="1132" y="3925"/>
                <a:ext cx="48" cy="48"/>
              </a:xfrm>
              <a:prstGeom prst="ellipse">
                <a:avLst/>
              </a:prstGeom>
              <a:noFill/>
              <a:ln w="28575">
                <a:solidFill>
                  <a:schemeClr val="tx1"/>
                </a:solidFill>
                <a:round/>
                <a:headEnd/>
                <a:tailEnd/>
              </a:ln>
              <a:effectLst/>
            </p:spPr>
            <p:txBody>
              <a:bodyPr anchor="ctr">
                <a:spAutoFit/>
              </a:bodyPr>
              <a:lstStyle/>
              <a:p>
                <a:endParaRPr lang="en-US"/>
              </a:p>
            </p:txBody>
          </p:sp>
          <p:sp>
            <p:nvSpPr>
              <p:cNvPr id="231695" name="Oval 271"/>
              <p:cNvSpPr>
                <a:spLocks noChangeArrowheads="1"/>
              </p:cNvSpPr>
              <p:nvPr/>
            </p:nvSpPr>
            <p:spPr bwMode="auto">
              <a:xfrm rot="2854384" flipV="1">
                <a:off x="1183" y="3925"/>
                <a:ext cx="48" cy="48"/>
              </a:xfrm>
              <a:prstGeom prst="ellipse">
                <a:avLst/>
              </a:prstGeom>
              <a:noFill/>
              <a:ln w="28575">
                <a:solidFill>
                  <a:schemeClr val="tx1"/>
                </a:solidFill>
                <a:round/>
                <a:headEnd/>
                <a:tailEnd/>
              </a:ln>
              <a:effectLst/>
            </p:spPr>
            <p:txBody>
              <a:bodyPr anchor="ctr">
                <a:spAutoFit/>
              </a:bodyPr>
              <a:lstStyle/>
              <a:p>
                <a:endParaRPr lang="en-US"/>
              </a:p>
            </p:txBody>
          </p:sp>
          <p:sp>
            <p:nvSpPr>
              <p:cNvPr id="231696" name="Oval 272"/>
              <p:cNvSpPr>
                <a:spLocks noChangeArrowheads="1"/>
              </p:cNvSpPr>
              <p:nvPr/>
            </p:nvSpPr>
            <p:spPr bwMode="auto">
              <a:xfrm rot="2854384" flipV="1">
                <a:off x="1234" y="3925"/>
                <a:ext cx="48" cy="48"/>
              </a:xfrm>
              <a:prstGeom prst="ellipse">
                <a:avLst/>
              </a:prstGeom>
              <a:noFill/>
              <a:ln w="28575">
                <a:solidFill>
                  <a:schemeClr val="tx1"/>
                </a:solidFill>
                <a:round/>
                <a:headEnd/>
                <a:tailEnd/>
              </a:ln>
              <a:effectLst/>
            </p:spPr>
            <p:txBody>
              <a:bodyPr anchor="ctr">
                <a:spAutoFit/>
              </a:bodyPr>
              <a:lstStyle/>
              <a:p>
                <a:endParaRPr lang="en-US"/>
              </a:p>
            </p:txBody>
          </p:sp>
          <p:sp>
            <p:nvSpPr>
              <p:cNvPr id="231697" name="Oval 273"/>
              <p:cNvSpPr>
                <a:spLocks noChangeArrowheads="1"/>
              </p:cNvSpPr>
              <p:nvPr/>
            </p:nvSpPr>
            <p:spPr bwMode="auto">
              <a:xfrm rot="2854384" flipV="1">
                <a:off x="1279" y="3925"/>
                <a:ext cx="48" cy="48"/>
              </a:xfrm>
              <a:prstGeom prst="ellipse">
                <a:avLst/>
              </a:prstGeom>
              <a:noFill/>
              <a:ln w="28575">
                <a:solidFill>
                  <a:schemeClr val="tx1"/>
                </a:solidFill>
                <a:round/>
                <a:headEnd/>
                <a:tailEnd/>
              </a:ln>
              <a:effectLst/>
            </p:spPr>
            <p:txBody>
              <a:bodyPr anchor="ctr">
                <a:spAutoFit/>
              </a:bodyPr>
              <a:lstStyle/>
              <a:p>
                <a:endParaRPr lang="en-US"/>
              </a:p>
            </p:txBody>
          </p:sp>
          <p:sp>
            <p:nvSpPr>
              <p:cNvPr id="231698" name="Oval 274"/>
              <p:cNvSpPr>
                <a:spLocks noChangeArrowheads="1"/>
              </p:cNvSpPr>
              <p:nvPr/>
            </p:nvSpPr>
            <p:spPr bwMode="auto">
              <a:xfrm rot="2854384" flipV="1">
                <a:off x="1330" y="3925"/>
                <a:ext cx="48" cy="48"/>
              </a:xfrm>
              <a:prstGeom prst="ellipse">
                <a:avLst/>
              </a:prstGeom>
              <a:noFill/>
              <a:ln w="28575">
                <a:solidFill>
                  <a:schemeClr val="tx1"/>
                </a:solidFill>
                <a:round/>
                <a:headEnd/>
                <a:tailEnd/>
              </a:ln>
              <a:effectLst/>
            </p:spPr>
            <p:txBody>
              <a:bodyPr anchor="ctr">
                <a:spAutoFit/>
              </a:bodyPr>
              <a:lstStyle/>
              <a:p>
                <a:endParaRPr lang="en-US"/>
              </a:p>
            </p:txBody>
          </p:sp>
          <p:sp>
            <p:nvSpPr>
              <p:cNvPr id="231699" name="Oval 275"/>
              <p:cNvSpPr>
                <a:spLocks noChangeArrowheads="1"/>
              </p:cNvSpPr>
              <p:nvPr/>
            </p:nvSpPr>
            <p:spPr bwMode="auto">
              <a:xfrm rot="2854384" flipV="1">
                <a:off x="1373" y="3925"/>
                <a:ext cx="48" cy="48"/>
              </a:xfrm>
              <a:prstGeom prst="ellipse">
                <a:avLst/>
              </a:prstGeom>
              <a:noFill/>
              <a:ln w="28575">
                <a:solidFill>
                  <a:schemeClr val="tx1"/>
                </a:solidFill>
                <a:round/>
                <a:headEnd/>
                <a:tailEnd/>
              </a:ln>
              <a:effectLst/>
            </p:spPr>
            <p:txBody>
              <a:bodyPr anchor="ctr">
                <a:spAutoFit/>
              </a:bodyPr>
              <a:lstStyle/>
              <a:p>
                <a:endParaRPr lang="en-US"/>
              </a:p>
            </p:txBody>
          </p:sp>
          <p:sp>
            <p:nvSpPr>
              <p:cNvPr id="231700" name="Oval 276"/>
              <p:cNvSpPr>
                <a:spLocks noChangeArrowheads="1"/>
              </p:cNvSpPr>
              <p:nvPr/>
            </p:nvSpPr>
            <p:spPr bwMode="auto">
              <a:xfrm rot="2854384" flipV="1">
                <a:off x="1417" y="3925"/>
                <a:ext cx="48" cy="48"/>
              </a:xfrm>
              <a:prstGeom prst="ellipse">
                <a:avLst/>
              </a:prstGeom>
              <a:noFill/>
              <a:ln w="28575">
                <a:solidFill>
                  <a:schemeClr val="tx1"/>
                </a:solidFill>
                <a:round/>
                <a:headEnd/>
                <a:tailEnd/>
              </a:ln>
              <a:effectLst/>
            </p:spPr>
            <p:txBody>
              <a:bodyPr anchor="ctr">
                <a:spAutoFit/>
              </a:bodyPr>
              <a:lstStyle/>
              <a:p>
                <a:endParaRPr lang="en-US"/>
              </a:p>
            </p:txBody>
          </p:sp>
        </p:grpSp>
        <p:sp>
          <p:nvSpPr>
            <p:cNvPr id="231701" name="Oval 277"/>
            <p:cNvSpPr>
              <a:spLocks noChangeArrowheads="1"/>
            </p:cNvSpPr>
            <p:nvPr/>
          </p:nvSpPr>
          <p:spPr bwMode="auto">
            <a:xfrm>
              <a:off x="2180" y="1366"/>
              <a:ext cx="82" cy="814"/>
            </a:xfrm>
            <a:prstGeom prst="ellipse">
              <a:avLst/>
            </a:prstGeom>
            <a:solidFill>
              <a:srgbClr val="9999FF"/>
            </a:solidFill>
            <a:ln w="9525">
              <a:solidFill>
                <a:schemeClr val="tx1"/>
              </a:solidFill>
              <a:round/>
              <a:headEnd/>
              <a:tailEnd/>
            </a:ln>
            <a:effectLst/>
          </p:spPr>
          <p:txBody>
            <a:bodyPr wrap="none" anchor="ctr"/>
            <a:lstStyle/>
            <a:p>
              <a:endParaRPr lang="en-US"/>
            </a:p>
          </p:txBody>
        </p:sp>
        <p:sp>
          <p:nvSpPr>
            <p:cNvPr id="231702" name="Text Box 278"/>
            <p:cNvSpPr txBox="1">
              <a:spLocks noChangeArrowheads="1"/>
            </p:cNvSpPr>
            <p:nvPr/>
          </p:nvSpPr>
          <p:spPr bwMode="auto">
            <a:xfrm>
              <a:off x="1944" y="2452"/>
              <a:ext cx="529" cy="314"/>
            </a:xfrm>
            <a:prstGeom prst="rect">
              <a:avLst/>
            </a:prstGeom>
            <a:noFill/>
            <a:ln w="28575">
              <a:noFill/>
              <a:miter lim="800000"/>
              <a:headEnd/>
              <a:tailEnd/>
            </a:ln>
            <a:effectLst/>
          </p:spPr>
          <p:txBody>
            <a:bodyPr>
              <a:spAutoFit/>
            </a:bodyPr>
            <a:lstStyle/>
            <a:p>
              <a:pPr algn="ctr" eaLnBrk="0" hangingPunct="0">
                <a:spcBef>
                  <a:spcPct val="50000"/>
                </a:spcBef>
              </a:pPr>
              <a:r>
                <a:rPr lang="en-US" sz="2400" b="0"/>
                <a:t>r/</a:t>
              </a:r>
              <a:r>
                <a:rPr lang="en-US" sz="2400" b="0">
                  <a:sym typeface="Symbol" pitchFamily="18" charset="2"/>
                </a:rPr>
                <a:t></a:t>
              </a:r>
              <a:endParaRPr lang="en-US" sz="2400" b="0"/>
            </a:p>
          </p:txBody>
        </p:sp>
        <p:sp>
          <p:nvSpPr>
            <p:cNvPr id="231703" name="Line 279"/>
            <p:cNvSpPr>
              <a:spLocks noChangeShapeType="1"/>
            </p:cNvSpPr>
            <p:nvPr/>
          </p:nvSpPr>
          <p:spPr bwMode="auto">
            <a:xfrm>
              <a:off x="2180" y="1788"/>
              <a:ext cx="0" cy="622"/>
            </a:xfrm>
            <a:prstGeom prst="line">
              <a:avLst/>
            </a:prstGeom>
            <a:noFill/>
            <a:ln w="28575">
              <a:solidFill>
                <a:schemeClr val="bg2"/>
              </a:solidFill>
              <a:round/>
              <a:headEnd/>
              <a:tailEnd/>
            </a:ln>
            <a:effectLst/>
          </p:spPr>
          <p:txBody>
            <a:bodyPr wrap="none" anchor="ctr">
              <a:spAutoFit/>
            </a:bodyPr>
            <a:lstStyle/>
            <a:p>
              <a:endParaRPr lang="en-US"/>
            </a:p>
          </p:txBody>
        </p:sp>
        <p:sp>
          <p:nvSpPr>
            <p:cNvPr id="231704" name="Line 280"/>
            <p:cNvSpPr>
              <a:spLocks noChangeShapeType="1"/>
            </p:cNvSpPr>
            <p:nvPr/>
          </p:nvSpPr>
          <p:spPr bwMode="auto">
            <a:xfrm>
              <a:off x="2262" y="1786"/>
              <a:ext cx="0" cy="622"/>
            </a:xfrm>
            <a:prstGeom prst="line">
              <a:avLst/>
            </a:prstGeom>
            <a:noFill/>
            <a:ln w="28575">
              <a:solidFill>
                <a:schemeClr val="bg2"/>
              </a:solidFill>
              <a:round/>
              <a:headEnd/>
              <a:tailEnd/>
            </a:ln>
            <a:effectLst/>
          </p:spPr>
          <p:txBody>
            <a:bodyPr wrap="none" anchor="ctr">
              <a:spAutoFit/>
            </a:bodyPr>
            <a:lstStyle/>
            <a:p>
              <a:endParaRPr lang="en-US"/>
            </a:p>
          </p:txBody>
        </p:sp>
        <p:sp>
          <p:nvSpPr>
            <p:cNvPr id="231705" name="Text Box 281"/>
            <p:cNvSpPr txBox="1">
              <a:spLocks noChangeArrowheads="1"/>
            </p:cNvSpPr>
            <p:nvPr/>
          </p:nvSpPr>
          <p:spPr bwMode="auto">
            <a:xfrm>
              <a:off x="1117" y="2469"/>
              <a:ext cx="872" cy="313"/>
            </a:xfrm>
            <a:prstGeom prst="rect">
              <a:avLst/>
            </a:prstGeom>
            <a:noFill/>
            <a:ln w="28575">
              <a:noFill/>
              <a:miter lim="800000"/>
              <a:headEnd/>
              <a:tailEnd/>
            </a:ln>
            <a:effectLst/>
          </p:spPr>
          <p:txBody>
            <a:bodyPr>
              <a:spAutoFit/>
            </a:bodyPr>
            <a:lstStyle/>
            <a:p>
              <a:pPr algn="ctr" eaLnBrk="0" hangingPunct="0">
                <a:spcBef>
                  <a:spcPct val="50000"/>
                </a:spcBef>
              </a:pPr>
              <a:r>
                <a:rPr lang="en-US" sz="2400" b="0" i="1"/>
                <a:t>gg</a:t>
              </a:r>
              <a:r>
                <a:rPr lang="en-US" sz="2400" b="0" i="1">
                  <a:sym typeface="Symbol" pitchFamily="18" charset="2"/>
                </a:rPr>
                <a:t>g</a:t>
              </a:r>
              <a:endParaRPr lang="en-US" sz="2400" b="0" i="1"/>
            </a:p>
          </p:txBody>
        </p:sp>
      </p:grpSp>
      <p:sp>
        <p:nvSpPr>
          <p:cNvPr id="231706" name="Text Box 282"/>
          <p:cNvSpPr txBox="1">
            <a:spLocks noChangeArrowheads="1"/>
          </p:cNvSpPr>
          <p:nvPr/>
        </p:nvSpPr>
        <p:spPr bwMode="auto">
          <a:xfrm>
            <a:off x="5105400" y="6629400"/>
            <a:ext cx="4110038" cy="274638"/>
          </a:xfrm>
          <a:prstGeom prst="rect">
            <a:avLst/>
          </a:prstGeom>
          <a:noFill/>
          <a:ln w="9525">
            <a:noFill/>
            <a:miter lim="800000"/>
            <a:headEnd/>
            <a:tailEnd/>
          </a:ln>
          <a:effectLst/>
        </p:spPr>
        <p:txBody>
          <a:bodyPr>
            <a:spAutoFit/>
          </a:bodyPr>
          <a:lstStyle/>
          <a:p>
            <a:pPr eaLnBrk="0" hangingPunct="0">
              <a:spcBef>
                <a:spcPct val="50000"/>
              </a:spcBef>
            </a:pPr>
            <a:r>
              <a:rPr lang="en-US" sz="1200" b="0" baseline="30000">
                <a:solidFill>
                  <a:schemeClr val="tx2"/>
                </a:solidFill>
              </a:rPr>
              <a:t>1</a:t>
            </a:r>
            <a:r>
              <a:rPr lang="en-US" sz="1200" b="0">
                <a:solidFill>
                  <a:schemeClr val="tx2"/>
                </a:solidFill>
              </a:rPr>
              <a:t> J.P Blaizot, A.H. Mueller, Nucl. Phys. B289, 847 (1987).</a:t>
            </a:r>
          </a:p>
        </p:txBody>
      </p:sp>
      <p:sp>
        <p:nvSpPr>
          <p:cNvPr id="231707" name="Rectangle 283"/>
          <p:cNvSpPr>
            <a:spLocks noChangeArrowheads="1"/>
          </p:cNvSpPr>
          <p:nvPr/>
        </p:nvSpPr>
        <p:spPr bwMode="auto">
          <a:xfrm>
            <a:off x="487363" y="1066800"/>
            <a:ext cx="3962400" cy="3048000"/>
          </a:xfrm>
          <a:prstGeom prst="rect">
            <a:avLst/>
          </a:prstGeom>
          <a:noFill/>
          <a:ln w="38100">
            <a:solidFill>
              <a:schemeClr val="bg2"/>
            </a:solidFill>
            <a:miter lim="800000"/>
            <a:headEnd/>
            <a:tailEnd/>
          </a:ln>
          <a:effectLst/>
        </p:spPr>
        <p:txBody>
          <a:bodyPr wrap="none" anchor="ctr"/>
          <a:lstStyle/>
          <a:p>
            <a:endParaRPr lang="en-US"/>
          </a:p>
        </p:txBody>
      </p:sp>
      <p:sp>
        <p:nvSpPr>
          <p:cNvPr id="231708" name="Text Box 284"/>
          <p:cNvSpPr txBox="1">
            <a:spLocks noChangeArrowheads="1"/>
          </p:cNvSpPr>
          <p:nvPr/>
        </p:nvSpPr>
        <p:spPr bwMode="auto">
          <a:xfrm>
            <a:off x="5127625" y="1143000"/>
            <a:ext cx="3316288" cy="457200"/>
          </a:xfrm>
          <a:prstGeom prst="rect">
            <a:avLst/>
          </a:prstGeom>
          <a:noFill/>
          <a:ln w="28575">
            <a:noFill/>
            <a:miter lim="800000"/>
            <a:headEnd/>
            <a:tailEnd/>
          </a:ln>
          <a:effectLst/>
        </p:spPr>
        <p:txBody>
          <a:bodyPr>
            <a:spAutoFit/>
          </a:bodyPr>
          <a:lstStyle/>
          <a:p>
            <a:pPr algn="ctr" eaLnBrk="0" hangingPunct="0">
              <a:spcBef>
                <a:spcPct val="50000"/>
              </a:spcBef>
            </a:pPr>
            <a:r>
              <a:rPr lang="en-US" sz="2400" b="0"/>
              <a:t> target rest frame</a:t>
            </a:r>
          </a:p>
        </p:txBody>
      </p:sp>
      <p:sp>
        <p:nvSpPr>
          <p:cNvPr id="231709" name="Text Box 285"/>
          <p:cNvSpPr txBox="1">
            <a:spLocks noChangeArrowheads="1"/>
          </p:cNvSpPr>
          <p:nvPr/>
        </p:nvSpPr>
        <p:spPr bwMode="auto">
          <a:xfrm>
            <a:off x="5027613" y="3602038"/>
            <a:ext cx="3735387" cy="457200"/>
          </a:xfrm>
          <a:prstGeom prst="rect">
            <a:avLst/>
          </a:prstGeom>
          <a:noFill/>
          <a:ln w="28575">
            <a:noFill/>
            <a:miter lim="800000"/>
            <a:headEnd/>
            <a:tailEnd/>
          </a:ln>
          <a:effectLst/>
        </p:spPr>
        <p:txBody>
          <a:bodyPr>
            <a:spAutoFit/>
          </a:bodyPr>
          <a:lstStyle/>
          <a:p>
            <a:pPr algn="ctr" eaLnBrk="0" hangingPunct="0">
              <a:spcBef>
                <a:spcPct val="50000"/>
              </a:spcBef>
            </a:pPr>
            <a:r>
              <a:rPr lang="en-US" sz="2400" b="0" i="1">
                <a:latin typeface="Symbol" pitchFamily="18" charset="2"/>
              </a:rPr>
              <a:t>l</a:t>
            </a:r>
            <a:r>
              <a:rPr lang="en-US" sz="2400" b="0" i="1" baseline="-25000"/>
              <a:t>c </a:t>
            </a:r>
            <a:r>
              <a:rPr lang="en-US" sz="2400" b="0" i="1"/>
              <a:t>~1/x</a:t>
            </a:r>
          </a:p>
        </p:txBody>
      </p:sp>
      <p:sp>
        <p:nvSpPr>
          <p:cNvPr id="231710" name="Text Box 286"/>
          <p:cNvSpPr txBox="1">
            <a:spLocks noChangeArrowheads="1"/>
          </p:cNvSpPr>
          <p:nvPr/>
        </p:nvSpPr>
        <p:spPr bwMode="auto">
          <a:xfrm>
            <a:off x="4699000" y="4267200"/>
            <a:ext cx="3987800" cy="2320925"/>
          </a:xfrm>
          <a:prstGeom prst="rect">
            <a:avLst/>
          </a:prstGeom>
          <a:noFill/>
          <a:ln w="38100">
            <a:solidFill>
              <a:schemeClr val="bg2"/>
            </a:solidFill>
            <a:miter lim="800000"/>
            <a:headEnd/>
            <a:tailEnd/>
          </a:ln>
          <a:effectLst/>
        </p:spPr>
        <p:txBody>
          <a:bodyPr anchor="ctr">
            <a:spAutoFit/>
          </a:bodyPr>
          <a:lstStyle/>
          <a:p>
            <a:pPr eaLnBrk="0" hangingPunct="0"/>
            <a:r>
              <a:rPr lang="en-US" sz="2400" b="0"/>
              <a:t>Fluctuations from dipole increase and the unitary limit of the photon cross section in deep inelastic scattering is the equivalent to saturation.</a:t>
            </a:r>
          </a:p>
        </p:txBody>
      </p:sp>
      <p:sp>
        <p:nvSpPr>
          <p:cNvPr id="231711" name="Rectangle 287"/>
          <p:cNvSpPr>
            <a:spLocks noChangeArrowheads="1"/>
          </p:cNvSpPr>
          <p:nvPr/>
        </p:nvSpPr>
        <p:spPr bwMode="auto">
          <a:xfrm>
            <a:off x="4699000" y="1066800"/>
            <a:ext cx="3962400" cy="3048000"/>
          </a:xfrm>
          <a:prstGeom prst="rect">
            <a:avLst/>
          </a:prstGeom>
          <a:noFill/>
          <a:ln w="38100">
            <a:solidFill>
              <a:schemeClr val="bg2"/>
            </a:solidFill>
            <a:miter lim="800000"/>
            <a:headEnd/>
            <a:tailEnd/>
          </a:ln>
          <a:effectLst/>
        </p:spPr>
        <p:txBody>
          <a:bodyPr wrap="none" anchor="ctr"/>
          <a:lstStyle/>
          <a:p>
            <a:endParaRPr lang="en-US"/>
          </a:p>
        </p:txBody>
      </p:sp>
      <p:pic>
        <p:nvPicPr>
          <p:cNvPr id="231712" name="Picture 288" descr="gpcas2_pre"/>
          <p:cNvPicPr>
            <a:picLocks noChangeAspect="1" noChangeArrowheads="1"/>
          </p:cNvPicPr>
          <p:nvPr/>
        </p:nvPicPr>
        <p:blipFill>
          <a:blip r:embed="rId2" cstate="print"/>
          <a:srcRect/>
          <a:stretch>
            <a:fillRect/>
          </a:stretch>
        </p:blipFill>
        <p:spPr bwMode="auto">
          <a:xfrm>
            <a:off x="4953000" y="1600200"/>
            <a:ext cx="3429000" cy="2338388"/>
          </a:xfrm>
          <a:prstGeom prst="rect">
            <a:avLst/>
          </a:prstGeom>
          <a:noFill/>
        </p:spPr>
      </p:pic>
      <p:sp>
        <p:nvSpPr>
          <p:cNvPr id="231713" name="Text Box 289"/>
          <p:cNvSpPr txBox="1">
            <a:spLocks noChangeArrowheads="1"/>
          </p:cNvSpPr>
          <p:nvPr/>
        </p:nvSpPr>
        <p:spPr bwMode="auto">
          <a:xfrm>
            <a:off x="4876800" y="3657600"/>
            <a:ext cx="3552825" cy="457200"/>
          </a:xfrm>
          <a:prstGeom prst="rect">
            <a:avLst/>
          </a:prstGeom>
          <a:solidFill>
            <a:schemeClr val="bg1"/>
          </a:solidFill>
          <a:ln w="9525">
            <a:noFill/>
            <a:miter lim="800000"/>
            <a:headEnd/>
            <a:tailEnd/>
          </a:ln>
          <a:effectLst/>
        </p:spPr>
        <p:txBody>
          <a:bodyPr wrap="none">
            <a:spAutoFit/>
          </a:bodyPr>
          <a:lstStyle/>
          <a:p>
            <a:pPr eaLnBrk="0" hangingPunct="0"/>
            <a:r>
              <a:rPr lang="en-US" sz="1200" b="0">
                <a:latin typeface="Comic Sans MS" pitchFamily="66" charset="0"/>
              </a:rPr>
              <a:t>Transverse size of the quark-antiquark cloud</a:t>
            </a:r>
          </a:p>
          <a:p>
            <a:pPr eaLnBrk="0" hangingPunct="0"/>
            <a:r>
              <a:rPr lang="en-US" sz="1200" b="0">
                <a:latin typeface="Comic Sans MS" pitchFamily="66" charset="0"/>
              </a:rPr>
              <a:t>is determined by  </a:t>
            </a:r>
            <a:r>
              <a:rPr lang="en-US" sz="1200" b="0" i="1">
                <a:latin typeface="Comic Sans MS" pitchFamily="66" charset="0"/>
              </a:rPr>
              <a:t>r</a:t>
            </a:r>
            <a:r>
              <a:rPr lang="en-US" sz="1200" b="0" i="1" baseline="30000">
                <a:latin typeface="Comic Sans MS" pitchFamily="66" charset="0"/>
              </a:rPr>
              <a:t> </a:t>
            </a:r>
            <a:r>
              <a:rPr lang="en-US" sz="1200" b="0">
                <a:latin typeface="Comic Sans MS" pitchFamily="66" charset="0"/>
              </a:rPr>
              <a:t> ~ 1/</a:t>
            </a:r>
            <a:r>
              <a:rPr lang="en-US" sz="1200" b="0" i="1">
                <a:latin typeface="Comic Sans MS" pitchFamily="66" charset="0"/>
              </a:rPr>
              <a:t>Q</a:t>
            </a:r>
            <a:r>
              <a:rPr lang="en-US" sz="1200" b="0" baseline="30000">
                <a:latin typeface="Comic Sans MS" pitchFamily="66" charset="0"/>
              </a:rPr>
              <a:t> </a:t>
            </a:r>
            <a:r>
              <a:rPr lang="en-US" sz="1200" b="0">
                <a:latin typeface="Comic Sans MS" pitchFamily="66" charset="0"/>
              </a:rPr>
              <a:t>~ 2 10</a:t>
            </a:r>
            <a:r>
              <a:rPr lang="en-US" sz="1200" b="0" baseline="30000">
                <a:latin typeface="Comic Sans MS" pitchFamily="66" charset="0"/>
              </a:rPr>
              <a:t>-14</a:t>
            </a:r>
            <a:r>
              <a:rPr lang="en-US" sz="1200" b="0">
                <a:latin typeface="Comic Sans MS" pitchFamily="66" charset="0"/>
              </a:rPr>
              <a:t>cm/ </a:t>
            </a:r>
            <a:r>
              <a:rPr lang="en-US" sz="1200" b="0" i="1">
                <a:latin typeface="Comic Sans MS" pitchFamily="66" charset="0"/>
              </a:rPr>
              <a:t>Q (GeV)</a:t>
            </a:r>
            <a:endParaRPr lang="en-US" sz="1200" b="0" i="1" baseline="30000">
              <a:latin typeface="Comic Sans MS" pitchFamily="66"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a:spLocks noGrp="1"/>
          </p:cNvSpPr>
          <p:nvPr>
            <p:ph type="sldNum" sz="quarter" idx="12"/>
          </p:nvPr>
        </p:nvSpPr>
        <p:spPr/>
        <p:txBody>
          <a:bodyPr/>
          <a:lstStyle/>
          <a:p>
            <a:fld id="{A1E4CEBF-1525-4329-BD36-61EDBE23D35E}" type="slidenum">
              <a:rPr lang="en-US"/>
              <a:pPr/>
              <a:t>95</a:t>
            </a:fld>
            <a:endParaRPr lang="en-US"/>
          </a:p>
        </p:txBody>
      </p:sp>
      <p:sp>
        <p:nvSpPr>
          <p:cNvPr id="232450" name="Rectangle 2"/>
          <p:cNvSpPr>
            <a:spLocks noGrp="1" noChangeArrowheads="1"/>
          </p:cNvSpPr>
          <p:nvPr>
            <p:ph type="title"/>
          </p:nvPr>
        </p:nvSpPr>
        <p:spPr>
          <a:xfrm>
            <a:off x="457200" y="152400"/>
            <a:ext cx="8229600" cy="914400"/>
          </a:xfrm>
        </p:spPr>
        <p:txBody>
          <a:bodyPr/>
          <a:lstStyle/>
          <a:p>
            <a:r>
              <a:rPr lang="en-US" u="sng"/>
              <a:t>Saturation in the Proton</a:t>
            </a:r>
          </a:p>
        </p:txBody>
      </p:sp>
      <p:sp>
        <p:nvSpPr>
          <p:cNvPr id="232451" name="Text Box 3"/>
          <p:cNvSpPr txBox="1">
            <a:spLocks noChangeArrowheads="1"/>
          </p:cNvSpPr>
          <p:nvPr/>
        </p:nvSpPr>
        <p:spPr bwMode="auto">
          <a:xfrm>
            <a:off x="381000" y="1143000"/>
            <a:ext cx="8458200" cy="1917700"/>
          </a:xfrm>
          <a:prstGeom prst="rect">
            <a:avLst/>
          </a:prstGeom>
          <a:noFill/>
          <a:ln w="9525">
            <a:noFill/>
            <a:miter lim="800000"/>
            <a:headEnd/>
            <a:tailEnd/>
          </a:ln>
          <a:effectLst/>
        </p:spPr>
        <p:txBody>
          <a:bodyPr anchor="ctr">
            <a:spAutoFit/>
          </a:bodyPr>
          <a:lstStyle/>
          <a:p>
            <a:pPr eaLnBrk="0" hangingPunct="0"/>
            <a:r>
              <a:rPr lang="en-US" sz="2400" b="0"/>
              <a:t>HERA deep inelastic scattering data has been interpreted in the context of gluon saturation models.</a:t>
            </a:r>
          </a:p>
          <a:p>
            <a:pPr eaLnBrk="0" hangingPunct="0"/>
            <a:endParaRPr lang="en-US" sz="2400" b="0"/>
          </a:p>
          <a:p>
            <a:pPr eaLnBrk="0" hangingPunct="0"/>
            <a:r>
              <a:rPr lang="en-US" sz="2400" b="0"/>
              <a:t>				Lowest x data is at modest Q</a:t>
            </a:r>
            <a:r>
              <a:rPr lang="en-US" sz="2400" b="0" baseline="30000"/>
              <a:t>2</a:t>
            </a:r>
            <a:r>
              <a:rPr lang="en-US" sz="2400" b="0"/>
              <a:t> 					(should QCD+DGLAP work?)</a:t>
            </a:r>
          </a:p>
        </p:txBody>
      </p:sp>
      <p:sp>
        <p:nvSpPr>
          <p:cNvPr id="232452" name="Text Box 4"/>
          <p:cNvSpPr txBox="1">
            <a:spLocks noChangeArrowheads="1"/>
          </p:cNvSpPr>
          <p:nvPr/>
        </p:nvSpPr>
        <p:spPr bwMode="auto">
          <a:xfrm>
            <a:off x="4114800" y="3311525"/>
            <a:ext cx="4495800" cy="3013075"/>
          </a:xfrm>
          <a:prstGeom prst="rect">
            <a:avLst/>
          </a:prstGeom>
          <a:noFill/>
          <a:ln w="9525">
            <a:noFill/>
            <a:miter lim="800000"/>
            <a:headEnd/>
            <a:tailEnd/>
          </a:ln>
          <a:effectLst/>
        </p:spPr>
        <p:txBody>
          <a:bodyPr anchor="ctr">
            <a:spAutoFit/>
          </a:bodyPr>
          <a:lstStyle/>
          <a:p>
            <a:pPr eaLnBrk="0" hangingPunct="0"/>
            <a:r>
              <a:rPr lang="en-US" sz="2400" b="0">
                <a:solidFill>
                  <a:srgbClr val="FF0000"/>
                </a:solidFill>
              </a:rPr>
              <a:t>Recent HERA running may not resolve these issues since machine changes limit the coverage at low-x.</a:t>
            </a:r>
          </a:p>
          <a:p>
            <a:pPr eaLnBrk="0" hangingPunct="0"/>
            <a:endParaRPr lang="en-US" sz="2400" b="0">
              <a:solidFill>
                <a:srgbClr val="FF0000"/>
              </a:solidFill>
            </a:endParaRPr>
          </a:p>
          <a:p>
            <a:pPr eaLnBrk="0" hangingPunct="0"/>
            <a:r>
              <a:rPr lang="en-US" sz="2400" b="0">
                <a:solidFill>
                  <a:schemeClr val="accent2"/>
                </a:solidFill>
              </a:rPr>
              <a:t>Future Electron-Ion Collider at RHIC or HERA upgrade may be necessary.</a:t>
            </a:r>
            <a:endParaRPr lang="en-US" sz="2400" b="0"/>
          </a:p>
        </p:txBody>
      </p:sp>
      <p:pic>
        <p:nvPicPr>
          <p:cNvPr id="232453" name="Picture 5" descr="sigtotq2_pre"/>
          <p:cNvPicPr>
            <a:picLocks noChangeAspect="1" noChangeArrowheads="1"/>
          </p:cNvPicPr>
          <p:nvPr/>
        </p:nvPicPr>
        <p:blipFill>
          <a:blip r:embed="rId2" cstate="print"/>
          <a:srcRect/>
          <a:stretch>
            <a:fillRect/>
          </a:stretch>
        </p:blipFill>
        <p:spPr bwMode="auto">
          <a:xfrm>
            <a:off x="457200" y="2209800"/>
            <a:ext cx="3221038" cy="4495800"/>
          </a:xfrm>
          <a:prstGeom prst="rect">
            <a:avLst/>
          </a:prstGeom>
          <a:noFill/>
        </p:spPr>
      </p:pic>
      <p:sp>
        <p:nvSpPr>
          <p:cNvPr id="232454" name="Text Box 6"/>
          <p:cNvSpPr txBox="1">
            <a:spLocks noChangeArrowheads="1"/>
          </p:cNvSpPr>
          <p:nvPr/>
        </p:nvSpPr>
        <p:spPr bwMode="auto">
          <a:xfrm>
            <a:off x="5686425" y="6553200"/>
            <a:ext cx="3384550" cy="336550"/>
          </a:xfrm>
          <a:prstGeom prst="rect">
            <a:avLst/>
          </a:prstGeom>
          <a:noFill/>
          <a:ln w="9525">
            <a:noFill/>
            <a:miter lim="800000"/>
            <a:headEnd/>
            <a:tailEnd/>
          </a:ln>
          <a:effectLst/>
        </p:spPr>
        <p:txBody>
          <a:bodyPr wrap="none" anchor="ctr">
            <a:spAutoFit/>
          </a:bodyPr>
          <a:lstStyle/>
          <a:p>
            <a:pPr algn="ctr" eaLnBrk="0" hangingPunct="0"/>
            <a:r>
              <a:rPr lang="en-US" sz="1600" b="0"/>
              <a:t>K. Golec-Biernat, Wuesthoff, others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B8E197B0-488D-4A0A-95CD-CE8880B15275}" type="slidenum">
              <a:rPr lang="en-US"/>
              <a:pPr/>
              <a:t>96</a:t>
            </a:fld>
            <a:endParaRPr lang="en-US"/>
          </a:p>
        </p:txBody>
      </p:sp>
      <p:sp>
        <p:nvSpPr>
          <p:cNvPr id="239620" name="Rectangle 4"/>
          <p:cNvSpPr>
            <a:spLocks noGrp="1" noChangeArrowheads="1"/>
          </p:cNvSpPr>
          <p:nvPr>
            <p:ph type="title"/>
          </p:nvPr>
        </p:nvSpPr>
        <p:spPr>
          <a:xfrm>
            <a:off x="457200" y="-228600"/>
            <a:ext cx="8229600" cy="1143000"/>
          </a:xfrm>
        </p:spPr>
        <p:txBody>
          <a:bodyPr/>
          <a:lstStyle/>
          <a:p>
            <a:r>
              <a:rPr lang="en-US" sz="4000" u="sng"/>
              <a:t>Experimental Comparisons</a:t>
            </a:r>
          </a:p>
        </p:txBody>
      </p:sp>
      <p:pic>
        <p:nvPicPr>
          <p:cNvPr id="239621" name="Picture 5"/>
          <p:cNvPicPr>
            <a:picLocks noChangeAspect="1" noChangeArrowheads="1"/>
          </p:cNvPicPr>
          <p:nvPr/>
        </p:nvPicPr>
        <p:blipFill>
          <a:blip r:embed="rId3" cstate="print"/>
          <a:srcRect/>
          <a:stretch>
            <a:fillRect/>
          </a:stretch>
        </p:blipFill>
        <p:spPr bwMode="auto">
          <a:xfrm>
            <a:off x="533400" y="2895600"/>
            <a:ext cx="3810000" cy="3810000"/>
          </a:xfrm>
          <a:prstGeom prst="rect">
            <a:avLst/>
          </a:prstGeom>
          <a:noFill/>
          <a:ln w="9525">
            <a:noFill/>
            <a:miter lim="800000"/>
            <a:headEnd/>
            <a:tailEnd/>
          </a:ln>
          <a:effectLst/>
        </p:spPr>
      </p:pic>
      <p:pic>
        <p:nvPicPr>
          <p:cNvPr id="239622" name="Picture 6"/>
          <p:cNvPicPr>
            <a:picLocks noChangeAspect="1" noChangeArrowheads="1"/>
          </p:cNvPicPr>
          <p:nvPr/>
        </p:nvPicPr>
        <p:blipFill>
          <a:blip r:embed="rId4" cstate="print"/>
          <a:srcRect/>
          <a:stretch>
            <a:fillRect/>
          </a:stretch>
        </p:blipFill>
        <p:spPr bwMode="auto">
          <a:xfrm>
            <a:off x="4648200" y="2916238"/>
            <a:ext cx="4340225" cy="3789362"/>
          </a:xfrm>
          <a:prstGeom prst="rect">
            <a:avLst/>
          </a:prstGeom>
          <a:noFill/>
          <a:ln w="9525">
            <a:solidFill>
              <a:schemeClr val="accent2"/>
            </a:solidFill>
            <a:miter lim="800000"/>
            <a:headEnd/>
            <a:tailEnd/>
          </a:ln>
          <a:effectLst/>
        </p:spPr>
      </p:pic>
      <p:sp>
        <p:nvSpPr>
          <p:cNvPr id="239623" name="Text Box 7"/>
          <p:cNvSpPr txBox="1">
            <a:spLocks noChangeArrowheads="1"/>
          </p:cNvSpPr>
          <p:nvPr/>
        </p:nvSpPr>
        <p:spPr bwMode="auto">
          <a:xfrm>
            <a:off x="228600" y="609600"/>
            <a:ext cx="8686800" cy="1917700"/>
          </a:xfrm>
          <a:prstGeom prst="rect">
            <a:avLst/>
          </a:prstGeom>
          <a:noFill/>
          <a:ln w="9525">
            <a:noFill/>
            <a:miter lim="800000"/>
            <a:headEnd/>
            <a:tailEnd/>
          </a:ln>
          <a:effectLst/>
        </p:spPr>
        <p:txBody>
          <a:bodyPr>
            <a:spAutoFit/>
          </a:bodyPr>
          <a:lstStyle/>
          <a:p>
            <a:r>
              <a:rPr lang="en-US" sz="2400" b="0"/>
              <a:t>In this saturation regime (sometimes termed the Color Glass Condensate), with one parameter (saturation scale Q</a:t>
            </a:r>
            <a:r>
              <a:rPr lang="en-US" sz="2400" b="0" baseline="-25000"/>
              <a:t>s</a:t>
            </a:r>
            <a:r>
              <a:rPr lang="en-US" sz="2400" b="0"/>
              <a:t>) defines the physics.  In this classical approximation one can calculate the collision output distribution of gluons.  If one assumes a mapping of partons to hadrons, one can compare with data.</a:t>
            </a:r>
          </a:p>
        </p:txBody>
      </p:sp>
      <p:graphicFrame>
        <p:nvGraphicFramePr>
          <p:cNvPr id="239625" name="Object 9"/>
          <p:cNvGraphicFramePr>
            <a:graphicFrameLocks noGrp="1" noChangeAspect="1"/>
          </p:cNvGraphicFramePr>
          <p:nvPr>
            <p:ph idx="1"/>
          </p:nvPr>
        </p:nvGraphicFramePr>
        <p:xfrm>
          <a:off x="1828800" y="2590800"/>
          <a:ext cx="5207000" cy="596900"/>
        </p:xfrm>
        <a:graphic>
          <a:graphicData uri="http://schemas.openxmlformats.org/presentationml/2006/ole">
            <mc:AlternateContent xmlns:mc="http://schemas.openxmlformats.org/markup-compatibility/2006">
              <mc:Choice xmlns:v="urn:schemas-microsoft-com:vml" Requires="v">
                <p:oleObj spid="_x0000_s675065" name="Equation" r:id="rId5" imgW="5206680" imgH="596880" progId="Equation.3">
                  <p:embed/>
                </p:oleObj>
              </mc:Choice>
              <mc:Fallback>
                <p:oleObj name="Equation" r:id="rId5" imgW="5206680" imgH="59688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2590800"/>
                        <a:ext cx="5207000" cy="596900"/>
                      </a:xfrm>
                      <a:prstGeom prst="rect">
                        <a:avLst/>
                      </a:prstGeom>
                      <a:solidFill>
                        <a:schemeClr val="bg1"/>
                      </a:solidFill>
                    </p:spPr>
                  </p:pic>
                </p:oleObj>
              </mc:Fallback>
            </mc:AlternateContent>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0ECCD242-1A01-42BA-AE6B-1F7EBBE1C3A6}" type="slidenum">
              <a:rPr lang="en-US"/>
              <a:pPr/>
              <a:t>97</a:t>
            </a:fld>
            <a:endParaRPr lang="en-US"/>
          </a:p>
        </p:txBody>
      </p:sp>
      <p:sp>
        <p:nvSpPr>
          <p:cNvPr id="246789" name="Rectangle 5"/>
          <p:cNvSpPr>
            <a:spLocks noGrp="1" noChangeArrowheads="1"/>
          </p:cNvSpPr>
          <p:nvPr>
            <p:ph type="title"/>
          </p:nvPr>
        </p:nvSpPr>
        <p:spPr>
          <a:xfrm>
            <a:off x="457200" y="0"/>
            <a:ext cx="8229600" cy="1143000"/>
          </a:xfrm>
        </p:spPr>
        <p:txBody>
          <a:bodyPr/>
          <a:lstStyle/>
          <a:p>
            <a:r>
              <a:rPr lang="en-US" u="sng"/>
              <a:t>Saturation Regime?</a:t>
            </a:r>
          </a:p>
        </p:txBody>
      </p:sp>
      <p:pic>
        <p:nvPicPr>
          <p:cNvPr id="246788" name="Picture 4"/>
          <p:cNvPicPr>
            <a:picLocks noChangeAspect="1" noChangeArrowheads="1"/>
          </p:cNvPicPr>
          <p:nvPr/>
        </p:nvPicPr>
        <p:blipFill>
          <a:blip r:embed="rId2" cstate="print"/>
          <a:srcRect/>
          <a:stretch>
            <a:fillRect/>
          </a:stretch>
        </p:blipFill>
        <p:spPr bwMode="auto">
          <a:xfrm>
            <a:off x="2362200" y="1066800"/>
            <a:ext cx="4340225" cy="3789363"/>
          </a:xfrm>
          <a:prstGeom prst="rect">
            <a:avLst/>
          </a:prstGeom>
          <a:noFill/>
          <a:ln w="9525">
            <a:solidFill>
              <a:schemeClr val="accent2"/>
            </a:solidFill>
            <a:miter lim="800000"/>
            <a:headEnd/>
            <a:tailEnd/>
          </a:ln>
          <a:effectLst/>
        </p:spPr>
      </p:pic>
      <p:sp>
        <p:nvSpPr>
          <p:cNvPr id="246790" name="Text Box 6"/>
          <p:cNvSpPr txBox="1">
            <a:spLocks noChangeArrowheads="1"/>
          </p:cNvSpPr>
          <p:nvPr/>
        </p:nvSpPr>
        <p:spPr bwMode="auto">
          <a:xfrm>
            <a:off x="288925" y="5040313"/>
            <a:ext cx="8626475" cy="1616075"/>
          </a:xfrm>
          <a:prstGeom prst="rect">
            <a:avLst/>
          </a:prstGeom>
          <a:noFill/>
          <a:ln w="9525">
            <a:noFill/>
            <a:miter lim="800000"/>
            <a:headEnd/>
            <a:tailEnd/>
          </a:ln>
          <a:effectLst/>
        </p:spPr>
        <p:txBody>
          <a:bodyPr>
            <a:spAutoFit/>
          </a:bodyPr>
          <a:lstStyle/>
          <a:p>
            <a:r>
              <a:rPr lang="en-US" sz="2000" b="0">
                <a:solidFill>
                  <a:schemeClr val="accent2"/>
                </a:solidFill>
              </a:rPr>
              <a:t>The agreement appears impressive, but at the lowest energy one is no where near the saturation condition. </a:t>
            </a:r>
          </a:p>
          <a:p>
            <a:r>
              <a:rPr lang="en-US" sz="2000" b="0"/>
              <a:t>Also, when the particle yield is matched, the transverse energy per particle is a factor of 2 too large.  Perhaps this is longitudinal work, but no detailed calculation accounts for this yet.</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5"/>
          <p:cNvSpPr>
            <a:spLocks noGrp="1"/>
          </p:cNvSpPr>
          <p:nvPr>
            <p:ph type="sldNum" sz="quarter" idx="12"/>
          </p:nvPr>
        </p:nvSpPr>
        <p:spPr/>
        <p:txBody>
          <a:bodyPr/>
          <a:lstStyle/>
          <a:p>
            <a:fld id="{B2A657D9-6C1F-4522-A681-4CA47038D9AB}" type="slidenum">
              <a:rPr lang="en-US"/>
              <a:pPr/>
              <a:t>98</a:t>
            </a:fld>
            <a:endParaRPr lang="en-US"/>
          </a:p>
        </p:txBody>
      </p:sp>
      <p:sp>
        <p:nvSpPr>
          <p:cNvPr id="243730" name="Oval 18"/>
          <p:cNvSpPr>
            <a:spLocks noChangeArrowheads="1"/>
          </p:cNvSpPr>
          <p:nvPr/>
        </p:nvSpPr>
        <p:spPr bwMode="auto">
          <a:xfrm>
            <a:off x="5029200" y="2286000"/>
            <a:ext cx="228600" cy="60960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43731" name="Line 19"/>
          <p:cNvSpPr>
            <a:spLocks noChangeShapeType="1"/>
          </p:cNvSpPr>
          <p:nvPr/>
        </p:nvSpPr>
        <p:spPr bwMode="auto">
          <a:xfrm>
            <a:off x="4800600" y="2590800"/>
            <a:ext cx="304800" cy="0"/>
          </a:xfrm>
          <a:prstGeom prst="line">
            <a:avLst/>
          </a:prstGeom>
          <a:noFill/>
          <a:ln w="28575">
            <a:solidFill>
              <a:schemeClr val="accent2"/>
            </a:solidFill>
            <a:round/>
            <a:headEnd type="triangle" w="med" len="med"/>
            <a:tailEnd/>
          </a:ln>
          <a:effectLst/>
        </p:spPr>
        <p:txBody>
          <a:bodyPr/>
          <a:lstStyle/>
          <a:p>
            <a:endParaRPr lang="en-US"/>
          </a:p>
        </p:txBody>
      </p:sp>
      <p:sp>
        <p:nvSpPr>
          <p:cNvPr id="243732" name="Line 20"/>
          <p:cNvSpPr>
            <a:spLocks noChangeShapeType="1"/>
          </p:cNvSpPr>
          <p:nvPr/>
        </p:nvSpPr>
        <p:spPr bwMode="auto">
          <a:xfrm>
            <a:off x="4876800" y="2743200"/>
            <a:ext cx="304800" cy="0"/>
          </a:xfrm>
          <a:prstGeom prst="line">
            <a:avLst/>
          </a:prstGeom>
          <a:noFill/>
          <a:ln w="28575">
            <a:solidFill>
              <a:schemeClr val="accent2"/>
            </a:solidFill>
            <a:round/>
            <a:headEnd type="triangle" w="med" len="med"/>
            <a:tailEnd/>
          </a:ln>
          <a:effectLst/>
        </p:spPr>
        <p:txBody>
          <a:bodyPr/>
          <a:lstStyle/>
          <a:p>
            <a:endParaRPr lang="en-US"/>
          </a:p>
        </p:txBody>
      </p:sp>
      <p:sp>
        <p:nvSpPr>
          <p:cNvPr id="243727" name="Oval 15"/>
          <p:cNvSpPr>
            <a:spLocks noChangeArrowheads="1"/>
          </p:cNvSpPr>
          <p:nvPr/>
        </p:nvSpPr>
        <p:spPr bwMode="auto">
          <a:xfrm>
            <a:off x="990600" y="1981200"/>
            <a:ext cx="228600" cy="60960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43716" name="Rectangle 4"/>
          <p:cNvSpPr>
            <a:spLocks noGrp="1" noChangeArrowheads="1"/>
          </p:cNvSpPr>
          <p:nvPr>
            <p:ph type="title"/>
          </p:nvPr>
        </p:nvSpPr>
        <p:spPr>
          <a:xfrm>
            <a:off x="457200" y="-152400"/>
            <a:ext cx="8229600" cy="1143000"/>
          </a:xfrm>
        </p:spPr>
        <p:txBody>
          <a:bodyPr/>
          <a:lstStyle/>
          <a:p>
            <a:r>
              <a:rPr lang="en-US" u="sng"/>
              <a:t>Lower x?</a:t>
            </a:r>
          </a:p>
        </p:txBody>
      </p:sp>
      <p:sp>
        <p:nvSpPr>
          <p:cNvPr id="243717" name="Text Box 5"/>
          <p:cNvSpPr txBox="1">
            <a:spLocks noChangeArrowheads="1"/>
          </p:cNvSpPr>
          <p:nvPr/>
        </p:nvSpPr>
        <p:spPr bwMode="auto">
          <a:xfrm>
            <a:off x="304800" y="838200"/>
            <a:ext cx="8458200" cy="1187450"/>
          </a:xfrm>
          <a:prstGeom prst="rect">
            <a:avLst/>
          </a:prstGeom>
          <a:noFill/>
          <a:ln w="9525">
            <a:noFill/>
            <a:miter lim="800000"/>
            <a:headEnd/>
            <a:tailEnd/>
          </a:ln>
          <a:effectLst/>
        </p:spPr>
        <p:txBody>
          <a:bodyPr>
            <a:spAutoFit/>
          </a:bodyPr>
          <a:lstStyle/>
          <a:p>
            <a:r>
              <a:rPr lang="en-US" sz="2400" b="0"/>
              <a:t>For a 2 </a:t>
            </a:r>
            <a:r>
              <a:rPr lang="en-US" sz="2400" b="0">
                <a:sym typeface="Wingdings" pitchFamily="2" charset="2"/>
              </a:rPr>
              <a:t> 2 parton scattering process (LO), if both partons scatter at 90 degrees, then x</a:t>
            </a:r>
            <a:r>
              <a:rPr lang="en-US" sz="2400" b="0" baseline="-25000">
                <a:sym typeface="Wingdings" pitchFamily="2" charset="2"/>
              </a:rPr>
              <a:t>1</a:t>
            </a:r>
            <a:r>
              <a:rPr lang="en-US" sz="2400" b="0">
                <a:sym typeface="Wingdings" pitchFamily="2" charset="2"/>
              </a:rPr>
              <a:t>=x</a:t>
            </a:r>
            <a:r>
              <a:rPr lang="en-US" sz="2400" b="0" baseline="-25000">
                <a:sym typeface="Wingdings" pitchFamily="2" charset="2"/>
              </a:rPr>
              <a:t>2</a:t>
            </a:r>
            <a:r>
              <a:rPr lang="en-US" sz="2400" b="0">
                <a:sym typeface="Wingdings" pitchFamily="2" charset="2"/>
              </a:rPr>
              <a:t>= 2p</a:t>
            </a:r>
            <a:r>
              <a:rPr lang="en-US" sz="2400" b="0" baseline="-25000">
                <a:sym typeface="Wingdings" pitchFamily="2" charset="2"/>
              </a:rPr>
              <a:t>T</a:t>
            </a:r>
            <a:r>
              <a:rPr lang="en-US" sz="2400" b="0">
                <a:sym typeface="Wingdings" pitchFamily="2" charset="2"/>
              </a:rPr>
              <a:t>/E</a:t>
            </a:r>
            <a:r>
              <a:rPr lang="en-US" sz="2400" b="0" baseline="-25000">
                <a:sym typeface="Wingdings" pitchFamily="2" charset="2"/>
              </a:rPr>
              <a:t>cm</a:t>
            </a:r>
            <a:endParaRPr lang="en-US" sz="2400" b="0" baseline="-25000"/>
          </a:p>
          <a:p>
            <a:endParaRPr lang="en-US" sz="2400" b="0"/>
          </a:p>
        </p:txBody>
      </p:sp>
      <p:sp>
        <p:nvSpPr>
          <p:cNvPr id="243723" name="Line 11"/>
          <p:cNvSpPr>
            <a:spLocks noChangeShapeType="1"/>
          </p:cNvSpPr>
          <p:nvPr/>
        </p:nvSpPr>
        <p:spPr bwMode="auto">
          <a:xfrm>
            <a:off x="1143000" y="2438400"/>
            <a:ext cx="1905000" cy="0"/>
          </a:xfrm>
          <a:prstGeom prst="line">
            <a:avLst/>
          </a:prstGeom>
          <a:noFill/>
          <a:ln w="28575">
            <a:solidFill>
              <a:schemeClr val="accent2"/>
            </a:solidFill>
            <a:round/>
            <a:headEnd/>
            <a:tailEnd type="triangle" w="med" len="med"/>
          </a:ln>
          <a:effectLst/>
        </p:spPr>
        <p:txBody>
          <a:bodyPr/>
          <a:lstStyle/>
          <a:p>
            <a:endParaRPr lang="en-US"/>
          </a:p>
        </p:txBody>
      </p:sp>
      <p:sp>
        <p:nvSpPr>
          <p:cNvPr id="243724" name="Line 12"/>
          <p:cNvSpPr>
            <a:spLocks noChangeShapeType="1"/>
          </p:cNvSpPr>
          <p:nvPr/>
        </p:nvSpPr>
        <p:spPr bwMode="auto">
          <a:xfrm>
            <a:off x="3200400" y="2438400"/>
            <a:ext cx="1905000" cy="0"/>
          </a:xfrm>
          <a:prstGeom prst="line">
            <a:avLst/>
          </a:prstGeom>
          <a:noFill/>
          <a:ln w="28575">
            <a:solidFill>
              <a:schemeClr val="accent2"/>
            </a:solidFill>
            <a:round/>
            <a:headEnd type="triangle" w="med" len="med"/>
            <a:tailEnd/>
          </a:ln>
          <a:effectLst/>
        </p:spPr>
        <p:txBody>
          <a:bodyPr/>
          <a:lstStyle/>
          <a:p>
            <a:endParaRPr lang="en-US"/>
          </a:p>
        </p:txBody>
      </p:sp>
      <p:sp>
        <p:nvSpPr>
          <p:cNvPr id="243725" name="Line 13"/>
          <p:cNvSpPr>
            <a:spLocks noChangeShapeType="1"/>
          </p:cNvSpPr>
          <p:nvPr/>
        </p:nvSpPr>
        <p:spPr bwMode="auto">
          <a:xfrm flipV="1">
            <a:off x="3124200" y="1752600"/>
            <a:ext cx="0" cy="609600"/>
          </a:xfrm>
          <a:prstGeom prst="line">
            <a:avLst/>
          </a:prstGeom>
          <a:noFill/>
          <a:ln w="38100">
            <a:solidFill>
              <a:srgbClr val="FF0000"/>
            </a:solidFill>
            <a:round/>
            <a:headEnd/>
            <a:tailEnd type="triangle" w="med" len="med"/>
          </a:ln>
          <a:effectLst/>
        </p:spPr>
        <p:txBody>
          <a:bodyPr/>
          <a:lstStyle/>
          <a:p>
            <a:endParaRPr lang="en-US"/>
          </a:p>
        </p:txBody>
      </p:sp>
      <p:sp>
        <p:nvSpPr>
          <p:cNvPr id="243726" name="Line 14"/>
          <p:cNvSpPr>
            <a:spLocks noChangeShapeType="1"/>
          </p:cNvSpPr>
          <p:nvPr/>
        </p:nvSpPr>
        <p:spPr bwMode="auto">
          <a:xfrm flipV="1">
            <a:off x="3124200" y="2514600"/>
            <a:ext cx="0" cy="609600"/>
          </a:xfrm>
          <a:prstGeom prst="line">
            <a:avLst/>
          </a:prstGeom>
          <a:noFill/>
          <a:ln w="38100">
            <a:solidFill>
              <a:srgbClr val="FF0000"/>
            </a:solidFill>
            <a:round/>
            <a:headEnd type="triangle" w="med" len="med"/>
            <a:tailEnd/>
          </a:ln>
          <a:effectLst/>
        </p:spPr>
        <p:txBody>
          <a:bodyPr/>
          <a:lstStyle/>
          <a:p>
            <a:endParaRPr lang="en-US"/>
          </a:p>
        </p:txBody>
      </p:sp>
      <p:sp>
        <p:nvSpPr>
          <p:cNvPr id="243728" name="Line 16"/>
          <p:cNvSpPr>
            <a:spLocks noChangeShapeType="1"/>
          </p:cNvSpPr>
          <p:nvPr/>
        </p:nvSpPr>
        <p:spPr bwMode="auto">
          <a:xfrm>
            <a:off x="1143000" y="2286000"/>
            <a:ext cx="304800" cy="0"/>
          </a:xfrm>
          <a:prstGeom prst="line">
            <a:avLst/>
          </a:prstGeom>
          <a:noFill/>
          <a:ln w="28575">
            <a:solidFill>
              <a:schemeClr val="accent2"/>
            </a:solidFill>
            <a:round/>
            <a:headEnd/>
            <a:tailEnd type="triangle" w="med" len="med"/>
          </a:ln>
          <a:effectLst/>
        </p:spPr>
        <p:txBody>
          <a:bodyPr/>
          <a:lstStyle/>
          <a:p>
            <a:endParaRPr lang="en-US"/>
          </a:p>
        </p:txBody>
      </p:sp>
      <p:sp>
        <p:nvSpPr>
          <p:cNvPr id="243729" name="Line 17"/>
          <p:cNvSpPr>
            <a:spLocks noChangeShapeType="1"/>
          </p:cNvSpPr>
          <p:nvPr/>
        </p:nvSpPr>
        <p:spPr bwMode="auto">
          <a:xfrm>
            <a:off x="1143000" y="2133600"/>
            <a:ext cx="304800" cy="0"/>
          </a:xfrm>
          <a:prstGeom prst="line">
            <a:avLst/>
          </a:prstGeom>
          <a:noFill/>
          <a:ln w="28575">
            <a:solidFill>
              <a:schemeClr val="accent2"/>
            </a:solidFill>
            <a:round/>
            <a:headEnd/>
            <a:tailEnd type="triangle" w="med" len="med"/>
          </a:ln>
          <a:effectLst/>
        </p:spPr>
        <p:txBody>
          <a:bodyPr/>
          <a:lstStyle/>
          <a:p>
            <a:endParaRPr lang="en-US"/>
          </a:p>
        </p:txBody>
      </p:sp>
      <p:sp>
        <p:nvSpPr>
          <p:cNvPr id="243733" name="Text Box 21"/>
          <p:cNvSpPr txBox="1">
            <a:spLocks noChangeArrowheads="1"/>
          </p:cNvSpPr>
          <p:nvPr/>
        </p:nvSpPr>
        <p:spPr bwMode="auto">
          <a:xfrm>
            <a:off x="1279525" y="2525713"/>
            <a:ext cx="336550" cy="304800"/>
          </a:xfrm>
          <a:prstGeom prst="rect">
            <a:avLst/>
          </a:prstGeom>
          <a:noFill/>
          <a:ln w="9525">
            <a:noFill/>
            <a:miter lim="800000"/>
            <a:headEnd/>
            <a:tailEnd/>
          </a:ln>
          <a:effectLst/>
        </p:spPr>
        <p:txBody>
          <a:bodyPr wrap="none">
            <a:spAutoFit/>
          </a:bodyPr>
          <a:lstStyle/>
          <a:p>
            <a:r>
              <a:rPr lang="en-US" b="0"/>
              <a:t>x</a:t>
            </a:r>
            <a:r>
              <a:rPr lang="en-US" b="0" baseline="-25000"/>
              <a:t>1</a:t>
            </a:r>
          </a:p>
        </p:txBody>
      </p:sp>
      <p:sp>
        <p:nvSpPr>
          <p:cNvPr id="243734" name="Text Box 22"/>
          <p:cNvSpPr txBox="1">
            <a:spLocks noChangeArrowheads="1"/>
          </p:cNvSpPr>
          <p:nvPr/>
        </p:nvSpPr>
        <p:spPr bwMode="auto">
          <a:xfrm>
            <a:off x="4724400" y="1981200"/>
            <a:ext cx="336550" cy="304800"/>
          </a:xfrm>
          <a:prstGeom prst="rect">
            <a:avLst/>
          </a:prstGeom>
          <a:noFill/>
          <a:ln w="9525">
            <a:noFill/>
            <a:miter lim="800000"/>
            <a:headEnd/>
            <a:tailEnd/>
          </a:ln>
          <a:effectLst/>
        </p:spPr>
        <p:txBody>
          <a:bodyPr wrap="none">
            <a:spAutoFit/>
          </a:bodyPr>
          <a:lstStyle/>
          <a:p>
            <a:r>
              <a:rPr lang="en-US" b="0"/>
              <a:t>x</a:t>
            </a:r>
            <a:r>
              <a:rPr lang="en-US" b="0" baseline="-25000"/>
              <a:t>2</a:t>
            </a:r>
          </a:p>
        </p:txBody>
      </p:sp>
      <p:sp>
        <p:nvSpPr>
          <p:cNvPr id="243735" name="Text Box 23"/>
          <p:cNvSpPr txBox="1">
            <a:spLocks noChangeArrowheads="1"/>
          </p:cNvSpPr>
          <p:nvPr/>
        </p:nvSpPr>
        <p:spPr bwMode="auto">
          <a:xfrm>
            <a:off x="5699125" y="1905000"/>
            <a:ext cx="2236788" cy="1216025"/>
          </a:xfrm>
          <a:prstGeom prst="rect">
            <a:avLst/>
          </a:prstGeom>
          <a:noFill/>
          <a:ln w="28575">
            <a:solidFill>
              <a:srgbClr val="FF0000"/>
            </a:solidFill>
            <a:miter lim="800000"/>
            <a:headEnd/>
            <a:tailEnd/>
          </a:ln>
          <a:effectLst/>
        </p:spPr>
        <p:txBody>
          <a:bodyPr wrap="none">
            <a:spAutoFit/>
          </a:bodyPr>
          <a:lstStyle/>
          <a:p>
            <a:r>
              <a:rPr lang="en-US" sz="2400" b="0"/>
              <a:t>p</a:t>
            </a:r>
            <a:r>
              <a:rPr lang="en-US" sz="2400" b="0" baseline="-25000"/>
              <a:t>T</a:t>
            </a:r>
            <a:r>
              <a:rPr lang="en-US" sz="2400" b="0"/>
              <a:t> ~ 2 GeV</a:t>
            </a:r>
          </a:p>
          <a:p>
            <a:r>
              <a:rPr lang="en-US" sz="2400" b="0"/>
              <a:t>E</a:t>
            </a:r>
            <a:r>
              <a:rPr lang="en-US" sz="2400" b="0" baseline="-25000"/>
              <a:t>cm</a:t>
            </a:r>
            <a:r>
              <a:rPr lang="en-US" sz="2400" b="0"/>
              <a:t> ~ 200 GeV</a:t>
            </a:r>
          </a:p>
          <a:p>
            <a:r>
              <a:rPr lang="en-US" sz="2400" b="0"/>
              <a:t>x ~ 0.04</a:t>
            </a:r>
          </a:p>
        </p:txBody>
      </p:sp>
      <p:sp>
        <p:nvSpPr>
          <p:cNvPr id="243736" name="Oval 24"/>
          <p:cNvSpPr>
            <a:spLocks noChangeArrowheads="1"/>
          </p:cNvSpPr>
          <p:nvPr/>
        </p:nvSpPr>
        <p:spPr bwMode="auto">
          <a:xfrm>
            <a:off x="5486400" y="5715000"/>
            <a:ext cx="228600" cy="60960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43737" name="Line 25"/>
          <p:cNvSpPr>
            <a:spLocks noChangeShapeType="1"/>
          </p:cNvSpPr>
          <p:nvPr/>
        </p:nvSpPr>
        <p:spPr bwMode="auto">
          <a:xfrm>
            <a:off x="5257800" y="6019800"/>
            <a:ext cx="304800" cy="0"/>
          </a:xfrm>
          <a:prstGeom prst="line">
            <a:avLst/>
          </a:prstGeom>
          <a:noFill/>
          <a:ln w="28575">
            <a:solidFill>
              <a:schemeClr val="accent2"/>
            </a:solidFill>
            <a:round/>
            <a:headEnd type="triangle" w="med" len="med"/>
            <a:tailEnd/>
          </a:ln>
          <a:effectLst/>
        </p:spPr>
        <p:txBody>
          <a:bodyPr/>
          <a:lstStyle/>
          <a:p>
            <a:endParaRPr lang="en-US"/>
          </a:p>
        </p:txBody>
      </p:sp>
      <p:sp>
        <p:nvSpPr>
          <p:cNvPr id="243738" name="Line 26"/>
          <p:cNvSpPr>
            <a:spLocks noChangeShapeType="1"/>
          </p:cNvSpPr>
          <p:nvPr/>
        </p:nvSpPr>
        <p:spPr bwMode="auto">
          <a:xfrm>
            <a:off x="5334000" y="6172200"/>
            <a:ext cx="304800" cy="0"/>
          </a:xfrm>
          <a:prstGeom prst="line">
            <a:avLst/>
          </a:prstGeom>
          <a:noFill/>
          <a:ln w="28575">
            <a:solidFill>
              <a:schemeClr val="accent2"/>
            </a:solidFill>
            <a:round/>
            <a:headEnd type="triangle" w="med" len="med"/>
            <a:tailEnd/>
          </a:ln>
          <a:effectLst/>
        </p:spPr>
        <p:txBody>
          <a:bodyPr/>
          <a:lstStyle/>
          <a:p>
            <a:endParaRPr lang="en-US"/>
          </a:p>
        </p:txBody>
      </p:sp>
      <p:sp>
        <p:nvSpPr>
          <p:cNvPr id="243739" name="Oval 27"/>
          <p:cNvSpPr>
            <a:spLocks noChangeArrowheads="1"/>
          </p:cNvSpPr>
          <p:nvPr/>
        </p:nvSpPr>
        <p:spPr bwMode="auto">
          <a:xfrm>
            <a:off x="2743200" y="5410200"/>
            <a:ext cx="228600" cy="60960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243740" name="Line 28"/>
          <p:cNvSpPr>
            <a:spLocks noChangeShapeType="1"/>
          </p:cNvSpPr>
          <p:nvPr/>
        </p:nvSpPr>
        <p:spPr bwMode="auto">
          <a:xfrm>
            <a:off x="2895600" y="5867400"/>
            <a:ext cx="1905000" cy="0"/>
          </a:xfrm>
          <a:prstGeom prst="line">
            <a:avLst/>
          </a:prstGeom>
          <a:noFill/>
          <a:ln w="28575">
            <a:solidFill>
              <a:schemeClr val="accent2"/>
            </a:solidFill>
            <a:round/>
            <a:headEnd/>
            <a:tailEnd type="triangle" w="med" len="med"/>
          </a:ln>
          <a:effectLst/>
        </p:spPr>
        <p:txBody>
          <a:bodyPr/>
          <a:lstStyle/>
          <a:p>
            <a:endParaRPr lang="en-US"/>
          </a:p>
        </p:txBody>
      </p:sp>
      <p:sp>
        <p:nvSpPr>
          <p:cNvPr id="243741" name="Line 29"/>
          <p:cNvSpPr>
            <a:spLocks noChangeShapeType="1"/>
          </p:cNvSpPr>
          <p:nvPr/>
        </p:nvSpPr>
        <p:spPr bwMode="auto">
          <a:xfrm>
            <a:off x="4953000" y="5867400"/>
            <a:ext cx="609600" cy="0"/>
          </a:xfrm>
          <a:prstGeom prst="line">
            <a:avLst/>
          </a:prstGeom>
          <a:noFill/>
          <a:ln w="28575">
            <a:solidFill>
              <a:schemeClr val="accent2"/>
            </a:solidFill>
            <a:round/>
            <a:headEnd type="triangle" w="med" len="med"/>
            <a:tailEnd/>
          </a:ln>
          <a:effectLst/>
        </p:spPr>
        <p:txBody>
          <a:bodyPr/>
          <a:lstStyle/>
          <a:p>
            <a:endParaRPr lang="en-US"/>
          </a:p>
        </p:txBody>
      </p:sp>
      <p:sp>
        <p:nvSpPr>
          <p:cNvPr id="243742" name="Line 30"/>
          <p:cNvSpPr>
            <a:spLocks noChangeShapeType="1"/>
          </p:cNvSpPr>
          <p:nvPr/>
        </p:nvSpPr>
        <p:spPr bwMode="auto">
          <a:xfrm flipV="1">
            <a:off x="4876800" y="4876800"/>
            <a:ext cx="381000" cy="914400"/>
          </a:xfrm>
          <a:prstGeom prst="line">
            <a:avLst/>
          </a:prstGeom>
          <a:noFill/>
          <a:ln w="38100">
            <a:solidFill>
              <a:srgbClr val="FF0000"/>
            </a:solidFill>
            <a:round/>
            <a:headEnd/>
            <a:tailEnd type="triangle" w="med" len="med"/>
          </a:ln>
          <a:effectLst/>
        </p:spPr>
        <p:txBody>
          <a:bodyPr/>
          <a:lstStyle/>
          <a:p>
            <a:endParaRPr lang="en-US"/>
          </a:p>
        </p:txBody>
      </p:sp>
      <p:sp>
        <p:nvSpPr>
          <p:cNvPr id="243743" name="Line 31"/>
          <p:cNvSpPr>
            <a:spLocks noChangeShapeType="1"/>
          </p:cNvSpPr>
          <p:nvPr/>
        </p:nvSpPr>
        <p:spPr bwMode="auto">
          <a:xfrm flipH="1" flipV="1">
            <a:off x="4876800" y="5943600"/>
            <a:ext cx="1066800" cy="914400"/>
          </a:xfrm>
          <a:prstGeom prst="line">
            <a:avLst/>
          </a:prstGeom>
          <a:noFill/>
          <a:ln w="38100">
            <a:solidFill>
              <a:srgbClr val="FF0000"/>
            </a:solidFill>
            <a:round/>
            <a:headEnd type="triangle" w="med" len="med"/>
            <a:tailEnd/>
          </a:ln>
          <a:effectLst/>
        </p:spPr>
        <p:txBody>
          <a:bodyPr/>
          <a:lstStyle/>
          <a:p>
            <a:endParaRPr lang="en-US"/>
          </a:p>
        </p:txBody>
      </p:sp>
      <p:sp>
        <p:nvSpPr>
          <p:cNvPr id="243744" name="Line 32"/>
          <p:cNvSpPr>
            <a:spLocks noChangeShapeType="1"/>
          </p:cNvSpPr>
          <p:nvPr/>
        </p:nvSpPr>
        <p:spPr bwMode="auto">
          <a:xfrm>
            <a:off x="2895600" y="5715000"/>
            <a:ext cx="304800" cy="0"/>
          </a:xfrm>
          <a:prstGeom prst="line">
            <a:avLst/>
          </a:prstGeom>
          <a:noFill/>
          <a:ln w="28575">
            <a:solidFill>
              <a:schemeClr val="accent2"/>
            </a:solidFill>
            <a:round/>
            <a:headEnd/>
            <a:tailEnd type="triangle" w="med" len="med"/>
          </a:ln>
          <a:effectLst/>
        </p:spPr>
        <p:txBody>
          <a:bodyPr/>
          <a:lstStyle/>
          <a:p>
            <a:endParaRPr lang="en-US"/>
          </a:p>
        </p:txBody>
      </p:sp>
      <p:sp>
        <p:nvSpPr>
          <p:cNvPr id="243745" name="Line 33"/>
          <p:cNvSpPr>
            <a:spLocks noChangeShapeType="1"/>
          </p:cNvSpPr>
          <p:nvPr/>
        </p:nvSpPr>
        <p:spPr bwMode="auto">
          <a:xfrm>
            <a:off x="2895600" y="5562600"/>
            <a:ext cx="304800" cy="0"/>
          </a:xfrm>
          <a:prstGeom prst="line">
            <a:avLst/>
          </a:prstGeom>
          <a:noFill/>
          <a:ln w="28575">
            <a:solidFill>
              <a:schemeClr val="accent2"/>
            </a:solidFill>
            <a:round/>
            <a:headEnd/>
            <a:tailEnd type="triangle" w="med" len="med"/>
          </a:ln>
          <a:effectLst/>
        </p:spPr>
        <p:txBody>
          <a:bodyPr/>
          <a:lstStyle/>
          <a:p>
            <a:endParaRPr lang="en-US"/>
          </a:p>
        </p:txBody>
      </p:sp>
      <p:sp>
        <p:nvSpPr>
          <p:cNvPr id="243746" name="Text Box 34"/>
          <p:cNvSpPr txBox="1">
            <a:spLocks noChangeArrowheads="1"/>
          </p:cNvSpPr>
          <p:nvPr/>
        </p:nvSpPr>
        <p:spPr bwMode="auto">
          <a:xfrm>
            <a:off x="3032125" y="5954713"/>
            <a:ext cx="336550" cy="304800"/>
          </a:xfrm>
          <a:prstGeom prst="rect">
            <a:avLst/>
          </a:prstGeom>
          <a:noFill/>
          <a:ln w="9525">
            <a:noFill/>
            <a:miter lim="800000"/>
            <a:headEnd/>
            <a:tailEnd/>
          </a:ln>
          <a:effectLst/>
        </p:spPr>
        <p:txBody>
          <a:bodyPr wrap="none">
            <a:spAutoFit/>
          </a:bodyPr>
          <a:lstStyle/>
          <a:p>
            <a:r>
              <a:rPr lang="en-US" b="0"/>
              <a:t>x</a:t>
            </a:r>
            <a:r>
              <a:rPr lang="en-US" b="0" baseline="-25000"/>
              <a:t>1</a:t>
            </a:r>
          </a:p>
        </p:txBody>
      </p:sp>
      <p:sp>
        <p:nvSpPr>
          <p:cNvPr id="243747" name="Text Box 35"/>
          <p:cNvSpPr txBox="1">
            <a:spLocks noChangeArrowheads="1"/>
          </p:cNvSpPr>
          <p:nvPr/>
        </p:nvSpPr>
        <p:spPr bwMode="auto">
          <a:xfrm>
            <a:off x="5181600" y="5410200"/>
            <a:ext cx="336550" cy="304800"/>
          </a:xfrm>
          <a:prstGeom prst="rect">
            <a:avLst/>
          </a:prstGeom>
          <a:noFill/>
          <a:ln w="9525">
            <a:noFill/>
            <a:miter lim="800000"/>
            <a:headEnd/>
            <a:tailEnd/>
          </a:ln>
          <a:effectLst/>
        </p:spPr>
        <p:txBody>
          <a:bodyPr wrap="none">
            <a:spAutoFit/>
          </a:bodyPr>
          <a:lstStyle/>
          <a:p>
            <a:r>
              <a:rPr lang="en-US" b="0"/>
              <a:t>x</a:t>
            </a:r>
            <a:r>
              <a:rPr lang="en-US" b="0" baseline="-25000"/>
              <a:t>2</a:t>
            </a:r>
          </a:p>
        </p:txBody>
      </p:sp>
      <p:sp>
        <p:nvSpPr>
          <p:cNvPr id="243749" name="Text Box 37"/>
          <p:cNvSpPr txBox="1">
            <a:spLocks noChangeArrowheads="1"/>
          </p:cNvSpPr>
          <p:nvPr/>
        </p:nvSpPr>
        <p:spPr bwMode="auto">
          <a:xfrm>
            <a:off x="304800" y="3276600"/>
            <a:ext cx="8458200" cy="1765300"/>
          </a:xfrm>
          <a:prstGeom prst="rect">
            <a:avLst/>
          </a:prstGeom>
          <a:noFill/>
          <a:ln w="9525">
            <a:noFill/>
            <a:miter lim="800000"/>
            <a:headEnd/>
            <a:tailEnd/>
          </a:ln>
          <a:effectLst/>
        </p:spPr>
        <p:txBody>
          <a:bodyPr>
            <a:spAutoFit/>
          </a:bodyPr>
          <a:lstStyle/>
          <a:p>
            <a:r>
              <a:rPr lang="en-US" sz="2400" b="0">
                <a:sym typeface="Wingdings" pitchFamily="2" charset="2"/>
              </a:rPr>
              <a:t>One can probe lower x values if x1 &gt;&gt; x2 and look at particles away from 90 degrees (forward rapidity).</a:t>
            </a:r>
          </a:p>
          <a:p>
            <a:endParaRPr lang="en-US" b="0"/>
          </a:p>
          <a:p>
            <a:r>
              <a:rPr lang="en-US" sz="2400" b="0"/>
              <a:t>Rapidity y=0 (x~0.01), y=2.0 (x~0.001), y=4.0 (x~0.0001) for pT ~ 2 GeV.</a:t>
            </a:r>
          </a:p>
        </p:txBody>
      </p:sp>
      <p:sp>
        <p:nvSpPr>
          <p:cNvPr id="243750" name="Line 38"/>
          <p:cNvSpPr>
            <a:spLocks noChangeShapeType="1"/>
          </p:cNvSpPr>
          <p:nvPr/>
        </p:nvSpPr>
        <p:spPr bwMode="auto">
          <a:xfrm>
            <a:off x="0" y="3276600"/>
            <a:ext cx="9144000" cy="0"/>
          </a:xfrm>
          <a:prstGeom prst="line">
            <a:avLst/>
          </a:prstGeom>
          <a:noFill/>
          <a:ln w="9525">
            <a:solidFill>
              <a:schemeClr val="tx1"/>
            </a:solidFill>
            <a:round/>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37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37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37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37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37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37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37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37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37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37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37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37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3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36" grpId="0" animBg="1"/>
      <p:bldP spid="243737" grpId="0" animBg="1"/>
      <p:bldP spid="243738" grpId="0" animBg="1"/>
      <p:bldP spid="243739" grpId="0" animBg="1"/>
      <p:bldP spid="243740" grpId="0" animBg="1"/>
      <p:bldP spid="243741" grpId="0" animBg="1"/>
      <p:bldP spid="243742" grpId="0" animBg="1"/>
      <p:bldP spid="243743" grpId="0" animBg="1"/>
      <p:bldP spid="243744" grpId="0" animBg="1"/>
      <p:bldP spid="243745" grpId="0" animBg="1"/>
      <p:bldP spid="243746" grpId="0"/>
      <p:bldP spid="243747" grpId="0"/>
      <p:bldP spid="24374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lide Number Placeholder 5"/>
          <p:cNvSpPr>
            <a:spLocks noGrp="1"/>
          </p:cNvSpPr>
          <p:nvPr>
            <p:ph type="sldNum" sz="quarter" idx="12"/>
          </p:nvPr>
        </p:nvSpPr>
        <p:spPr/>
        <p:txBody>
          <a:bodyPr/>
          <a:lstStyle/>
          <a:p>
            <a:fld id="{8FB0D571-0EC1-4101-8088-9630184615B6}" type="slidenum">
              <a:rPr lang="en-US"/>
              <a:pPr/>
              <a:t>99</a:t>
            </a:fld>
            <a:endParaRPr lang="en-US"/>
          </a:p>
        </p:txBody>
      </p:sp>
      <p:sp>
        <p:nvSpPr>
          <p:cNvPr id="362500" name="Rectangle 4"/>
          <p:cNvSpPr>
            <a:spLocks noGrp="1" noChangeArrowheads="1"/>
          </p:cNvSpPr>
          <p:nvPr>
            <p:ph type="title"/>
          </p:nvPr>
        </p:nvSpPr>
        <p:spPr>
          <a:xfrm>
            <a:off x="457200" y="0"/>
            <a:ext cx="8229600" cy="1143000"/>
          </a:xfrm>
        </p:spPr>
        <p:txBody>
          <a:bodyPr/>
          <a:lstStyle/>
          <a:p>
            <a:r>
              <a:rPr lang="en-US" u="sng"/>
              <a:t>Suppression Factor R</a:t>
            </a:r>
          </a:p>
        </p:txBody>
      </p:sp>
      <p:pic>
        <p:nvPicPr>
          <p:cNvPr id="362501" name="Picture 5"/>
          <p:cNvPicPr>
            <a:picLocks noChangeAspect="1" noChangeArrowheads="1"/>
          </p:cNvPicPr>
          <p:nvPr/>
        </p:nvPicPr>
        <p:blipFill>
          <a:blip r:embed="rId3" cstate="print"/>
          <a:srcRect/>
          <a:stretch>
            <a:fillRect/>
          </a:stretch>
        </p:blipFill>
        <p:spPr bwMode="auto">
          <a:xfrm>
            <a:off x="685800" y="4487863"/>
            <a:ext cx="7462838" cy="2370137"/>
          </a:xfrm>
          <a:prstGeom prst="rect">
            <a:avLst/>
          </a:prstGeom>
          <a:noFill/>
          <a:ln w="9525">
            <a:noFill/>
            <a:miter lim="800000"/>
            <a:headEnd/>
            <a:tailEnd/>
          </a:ln>
          <a:effectLst/>
        </p:spPr>
      </p:pic>
      <p:sp>
        <p:nvSpPr>
          <p:cNvPr id="362502" name="Line 6"/>
          <p:cNvSpPr>
            <a:spLocks noChangeShapeType="1"/>
          </p:cNvSpPr>
          <p:nvPr/>
        </p:nvSpPr>
        <p:spPr bwMode="auto">
          <a:xfrm>
            <a:off x="7543800" y="2133600"/>
            <a:ext cx="0" cy="228600"/>
          </a:xfrm>
          <a:prstGeom prst="line">
            <a:avLst/>
          </a:prstGeom>
          <a:noFill/>
          <a:ln w="28575">
            <a:solidFill>
              <a:srgbClr val="FF0000"/>
            </a:solidFill>
            <a:round/>
            <a:headEnd/>
            <a:tailEnd type="triangle" w="med" len="med"/>
          </a:ln>
          <a:effectLst/>
        </p:spPr>
        <p:txBody>
          <a:bodyPr/>
          <a:lstStyle/>
          <a:p>
            <a:endParaRPr lang="en-US"/>
          </a:p>
        </p:txBody>
      </p:sp>
      <p:sp>
        <p:nvSpPr>
          <p:cNvPr id="362503" name="Text Box 7"/>
          <p:cNvSpPr txBox="1">
            <a:spLocks noChangeArrowheads="1"/>
          </p:cNvSpPr>
          <p:nvPr/>
        </p:nvSpPr>
        <p:spPr bwMode="auto">
          <a:xfrm>
            <a:off x="365125" y="3429000"/>
            <a:ext cx="8550275" cy="1006475"/>
          </a:xfrm>
          <a:prstGeom prst="rect">
            <a:avLst/>
          </a:prstGeom>
          <a:noFill/>
          <a:ln w="9525">
            <a:noFill/>
            <a:miter lim="800000"/>
            <a:headEnd/>
            <a:tailEnd/>
          </a:ln>
          <a:effectLst/>
        </p:spPr>
        <p:txBody>
          <a:bodyPr>
            <a:spAutoFit/>
          </a:bodyPr>
          <a:lstStyle/>
          <a:p>
            <a:r>
              <a:rPr lang="en-US" sz="2000" b="0"/>
              <a:t>In deuteron-Gold collisions, forward rapidity probes low x in the Gold nucleus.  BRAHMS observes a suppression of particles that could be related to saturation of the gluon density in the Gold nucleus.</a:t>
            </a:r>
          </a:p>
        </p:txBody>
      </p:sp>
      <p:graphicFrame>
        <p:nvGraphicFramePr>
          <p:cNvPr id="362504" name="Object 8"/>
          <p:cNvGraphicFramePr>
            <a:graphicFrameLocks noGrp="1" noChangeAspect="1"/>
          </p:cNvGraphicFramePr>
          <p:nvPr>
            <p:ph idx="1"/>
          </p:nvPr>
        </p:nvGraphicFramePr>
        <p:xfrm>
          <a:off x="604838" y="1143000"/>
          <a:ext cx="3276600" cy="825500"/>
        </p:xfrm>
        <a:graphic>
          <a:graphicData uri="http://schemas.openxmlformats.org/presentationml/2006/ole">
            <mc:AlternateContent xmlns:mc="http://schemas.openxmlformats.org/markup-compatibility/2006">
              <mc:Choice xmlns:v="urn:schemas-microsoft-com:vml" Requires="v">
                <p:oleObj spid="_x0000_s676089" name="Equation" r:id="rId4" imgW="1815840" imgH="457200" progId="Equation.3">
                  <p:embed/>
                </p:oleObj>
              </mc:Choice>
              <mc:Fallback>
                <p:oleObj name="Equation" r:id="rId4" imgW="1815840" imgH="4572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838" y="1143000"/>
                        <a:ext cx="3276600" cy="825500"/>
                      </a:xfrm>
                      <a:prstGeom prst="rect">
                        <a:avLst/>
                      </a:prstGeom>
                      <a:solidFill>
                        <a:srgbClr val="FFFF00"/>
                      </a:solidFill>
                    </p:spPr>
                  </p:pic>
                </p:oleObj>
              </mc:Fallback>
            </mc:AlternateContent>
          </a:graphicData>
        </a:graphic>
      </p:graphicFrame>
      <p:grpSp>
        <p:nvGrpSpPr>
          <p:cNvPr id="2" name="Group 10"/>
          <p:cNvGrpSpPr>
            <a:grpSpLocks/>
          </p:cNvGrpSpPr>
          <p:nvPr/>
        </p:nvGrpSpPr>
        <p:grpSpPr bwMode="auto">
          <a:xfrm>
            <a:off x="5176838" y="1143000"/>
            <a:ext cx="2519362" cy="1905000"/>
            <a:chOff x="1586" y="1032"/>
            <a:chExt cx="2767" cy="2448"/>
          </a:xfrm>
        </p:grpSpPr>
        <p:grpSp>
          <p:nvGrpSpPr>
            <p:cNvPr id="3" name="Group 11"/>
            <p:cNvGrpSpPr>
              <a:grpSpLocks/>
            </p:cNvGrpSpPr>
            <p:nvPr/>
          </p:nvGrpSpPr>
          <p:grpSpPr bwMode="auto">
            <a:xfrm>
              <a:off x="1660" y="1032"/>
              <a:ext cx="912" cy="1824"/>
              <a:chOff x="528" y="1718"/>
              <a:chExt cx="816" cy="816"/>
            </a:xfrm>
          </p:grpSpPr>
          <p:sp>
            <p:nvSpPr>
              <p:cNvPr id="362508" name="Oval 12"/>
              <p:cNvSpPr>
                <a:spLocks noChangeArrowheads="1"/>
              </p:cNvSpPr>
              <p:nvPr/>
            </p:nvSpPr>
            <p:spPr bwMode="auto">
              <a:xfrm>
                <a:off x="672" y="205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09" name="Oval 13"/>
              <p:cNvSpPr>
                <a:spLocks noChangeArrowheads="1"/>
              </p:cNvSpPr>
              <p:nvPr/>
            </p:nvSpPr>
            <p:spPr bwMode="auto">
              <a:xfrm>
                <a:off x="624" y="186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10" name="Oval 14"/>
              <p:cNvSpPr>
                <a:spLocks noChangeArrowheads="1"/>
              </p:cNvSpPr>
              <p:nvPr/>
            </p:nvSpPr>
            <p:spPr bwMode="auto">
              <a:xfrm>
                <a:off x="624" y="195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11" name="Oval 15"/>
              <p:cNvSpPr>
                <a:spLocks noChangeArrowheads="1"/>
              </p:cNvSpPr>
              <p:nvPr/>
            </p:nvSpPr>
            <p:spPr bwMode="auto">
              <a:xfrm>
                <a:off x="816" y="200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12" name="Oval 16"/>
              <p:cNvSpPr>
                <a:spLocks noChangeArrowheads="1"/>
              </p:cNvSpPr>
              <p:nvPr/>
            </p:nvSpPr>
            <p:spPr bwMode="auto">
              <a:xfrm>
                <a:off x="768" y="215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13" name="Oval 17"/>
              <p:cNvSpPr>
                <a:spLocks noChangeArrowheads="1"/>
              </p:cNvSpPr>
              <p:nvPr/>
            </p:nvSpPr>
            <p:spPr bwMode="auto">
              <a:xfrm>
                <a:off x="864" y="181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14" name="Oval 18"/>
              <p:cNvSpPr>
                <a:spLocks noChangeArrowheads="1"/>
              </p:cNvSpPr>
              <p:nvPr/>
            </p:nvSpPr>
            <p:spPr bwMode="auto">
              <a:xfrm>
                <a:off x="864" y="215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15" name="Oval 19"/>
              <p:cNvSpPr>
                <a:spLocks noChangeArrowheads="1"/>
              </p:cNvSpPr>
              <p:nvPr/>
            </p:nvSpPr>
            <p:spPr bwMode="auto">
              <a:xfrm>
                <a:off x="720" y="176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16" name="Oval 20"/>
              <p:cNvSpPr>
                <a:spLocks noChangeArrowheads="1"/>
              </p:cNvSpPr>
              <p:nvPr/>
            </p:nvSpPr>
            <p:spPr bwMode="auto">
              <a:xfrm>
                <a:off x="912" y="191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17" name="Oval 21"/>
              <p:cNvSpPr>
                <a:spLocks noChangeArrowheads="1"/>
              </p:cNvSpPr>
              <p:nvPr/>
            </p:nvSpPr>
            <p:spPr bwMode="auto">
              <a:xfrm>
                <a:off x="864" y="205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18" name="Oval 22"/>
              <p:cNvSpPr>
                <a:spLocks noChangeArrowheads="1"/>
              </p:cNvSpPr>
              <p:nvPr/>
            </p:nvSpPr>
            <p:spPr bwMode="auto">
              <a:xfrm>
                <a:off x="768" y="186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19" name="Oval 23"/>
              <p:cNvSpPr>
                <a:spLocks noChangeArrowheads="1"/>
              </p:cNvSpPr>
              <p:nvPr/>
            </p:nvSpPr>
            <p:spPr bwMode="auto">
              <a:xfrm>
                <a:off x="1008" y="205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20" name="Oval 24"/>
              <p:cNvSpPr>
                <a:spLocks noChangeArrowheads="1"/>
              </p:cNvSpPr>
              <p:nvPr/>
            </p:nvSpPr>
            <p:spPr bwMode="auto">
              <a:xfrm>
                <a:off x="1008" y="181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21" name="Oval 25"/>
              <p:cNvSpPr>
                <a:spLocks noChangeArrowheads="1"/>
              </p:cNvSpPr>
              <p:nvPr/>
            </p:nvSpPr>
            <p:spPr bwMode="auto">
              <a:xfrm>
                <a:off x="1008" y="215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22" name="Oval 26"/>
              <p:cNvSpPr>
                <a:spLocks noChangeArrowheads="1"/>
              </p:cNvSpPr>
              <p:nvPr/>
            </p:nvSpPr>
            <p:spPr bwMode="auto">
              <a:xfrm>
                <a:off x="1008" y="195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23" name="Oval 27"/>
              <p:cNvSpPr>
                <a:spLocks noChangeArrowheads="1"/>
              </p:cNvSpPr>
              <p:nvPr/>
            </p:nvSpPr>
            <p:spPr bwMode="auto">
              <a:xfrm>
                <a:off x="864" y="171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24" name="Oval 28"/>
              <p:cNvSpPr>
                <a:spLocks noChangeArrowheads="1"/>
              </p:cNvSpPr>
              <p:nvPr/>
            </p:nvSpPr>
            <p:spPr bwMode="auto">
              <a:xfrm>
                <a:off x="912" y="224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25" name="Oval 29"/>
              <p:cNvSpPr>
                <a:spLocks noChangeArrowheads="1"/>
              </p:cNvSpPr>
              <p:nvPr/>
            </p:nvSpPr>
            <p:spPr bwMode="auto">
              <a:xfrm>
                <a:off x="720" y="219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26" name="Oval 30"/>
              <p:cNvSpPr>
                <a:spLocks noChangeArrowheads="1"/>
              </p:cNvSpPr>
              <p:nvPr/>
            </p:nvSpPr>
            <p:spPr bwMode="auto">
              <a:xfrm>
                <a:off x="720" y="210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27" name="Oval 31"/>
              <p:cNvSpPr>
                <a:spLocks noChangeArrowheads="1"/>
              </p:cNvSpPr>
              <p:nvPr/>
            </p:nvSpPr>
            <p:spPr bwMode="auto">
              <a:xfrm>
                <a:off x="1104" y="200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28" name="Oval 32"/>
              <p:cNvSpPr>
                <a:spLocks noChangeArrowheads="1"/>
              </p:cNvSpPr>
              <p:nvPr/>
            </p:nvSpPr>
            <p:spPr bwMode="auto">
              <a:xfrm>
                <a:off x="1056" y="181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29" name="Oval 33"/>
              <p:cNvSpPr>
                <a:spLocks noChangeArrowheads="1"/>
              </p:cNvSpPr>
              <p:nvPr/>
            </p:nvSpPr>
            <p:spPr bwMode="auto">
              <a:xfrm>
                <a:off x="1008" y="224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30" name="Oval 34"/>
              <p:cNvSpPr>
                <a:spLocks noChangeArrowheads="1"/>
              </p:cNvSpPr>
              <p:nvPr/>
            </p:nvSpPr>
            <p:spPr bwMode="auto">
              <a:xfrm>
                <a:off x="960" y="234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31" name="Oval 35"/>
              <p:cNvSpPr>
                <a:spLocks noChangeArrowheads="1"/>
              </p:cNvSpPr>
              <p:nvPr/>
            </p:nvSpPr>
            <p:spPr bwMode="auto">
              <a:xfrm>
                <a:off x="768" y="234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32" name="Oval 36"/>
              <p:cNvSpPr>
                <a:spLocks noChangeArrowheads="1"/>
              </p:cNvSpPr>
              <p:nvPr/>
            </p:nvSpPr>
            <p:spPr bwMode="auto">
              <a:xfrm>
                <a:off x="1104" y="219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33" name="Oval 37"/>
              <p:cNvSpPr>
                <a:spLocks noChangeArrowheads="1"/>
              </p:cNvSpPr>
              <p:nvPr/>
            </p:nvSpPr>
            <p:spPr bwMode="auto">
              <a:xfrm>
                <a:off x="528" y="200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34" name="Oval 38"/>
              <p:cNvSpPr>
                <a:spLocks noChangeArrowheads="1"/>
              </p:cNvSpPr>
              <p:nvPr/>
            </p:nvSpPr>
            <p:spPr bwMode="auto">
              <a:xfrm>
                <a:off x="624" y="224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35" name="Oval 39"/>
              <p:cNvSpPr>
                <a:spLocks noChangeArrowheads="1"/>
              </p:cNvSpPr>
              <p:nvPr/>
            </p:nvSpPr>
            <p:spPr bwMode="auto">
              <a:xfrm>
                <a:off x="528" y="215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36" name="Oval 40"/>
              <p:cNvSpPr>
                <a:spLocks noChangeArrowheads="1"/>
              </p:cNvSpPr>
              <p:nvPr/>
            </p:nvSpPr>
            <p:spPr bwMode="auto">
              <a:xfrm>
                <a:off x="1152" y="210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37" name="Oval 41"/>
              <p:cNvSpPr>
                <a:spLocks noChangeArrowheads="1"/>
              </p:cNvSpPr>
              <p:nvPr/>
            </p:nvSpPr>
            <p:spPr bwMode="auto">
              <a:xfrm>
                <a:off x="1152" y="191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38" name="Oval 42"/>
              <p:cNvSpPr>
                <a:spLocks noChangeArrowheads="1"/>
              </p:cNvSpPr>
              <p:nvPr/>
            </p:nvSpPr>
            <p:spPr bwMode="auto">
              <a:xfrm>
                <a:off x="864" y="205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39" name="Oval 43"/>
              <p:cNvSpPr>
                <a:spLocks noChangeArrowheads="1"/>
              </p:cNvSpPr>
              <p:nvPr/>
            </p:nvSpPr>
            <p:spPr bwMode="auto">
              <a:xfrm>
                <a:off x="624" y="181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40" name="Oval 44"/>
              <p:cNvSpPr>
                <a:spLocks noChangeArrowheads="1"/>
              </p:cNvSpPr>
              <p:nvPr/>
            </p:nvSpPr>
            <p:spPr bwMode="auto">
              <a:xfrm>
                <a:off x="960" y="176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41" name="Oval 45"/>
              <p:cNvSpPr>
                <a:spLocks noChangeArrowheads="1"/>
              </p:cNvSpPr>
              <p:nvPr/>
            </p:nvSpPr>
            <p:spPr bwMode="auto">
              <a:xfrm>
                <a:off x="1008" y="215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42" name="Oval 46"/>
              <p:cNvSpPr>
                <a:spLocks noChangeArrowheads="1"/>
              </p:cNvSpPr>
              <p:nvPr/>
            </p:nvSpPr>
            <p:spPr bwMode="auto">
              <a:xfrm>
                <a:off x="816" y="219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43" name="Oval 47"/>
              <p:cNvSpPr>
                <a:spLocks noChangeArrowheads="1"/>
              </p:cNvSpPr>
              <p:nvPr/>
            </p:nvSpPr>
            <p:spPr bwMode="auto">
              <a:xfrm>
                <a:off x="720" y="200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grpSp>
        <p:grpSp>
          <p:nvGrpSpPr>
            <p:cNvPr id="4" name="Group 48"/>
            <p:cNvGrpSpPr>
              <a:grpSpLocks/>
            </p:cNvGrpSpPr>
            <p:nvPr/>
          </p:nvGrpSpPr>
          <p:grpSpPr bwMode="auto">
            <a:xfrm>
              <a:off x="3244" y="1656"/>
              <a:ext cx="912" cy="1824"/>
              <a:chOff x="528" y="1718"/>
              <a:chExt cx="816" cy="816"/>
            </a:xfrm>
          </p:grpSpPr>
          <p:sp>
            <p:nvSpPr>
              <p:cNvPr id="362545" name="Oval 49"/>
              <p:cNvSpPr>
                <a:spLocks noChangeArrowheads="1"/>
              </p:cNvSpPr>
              <p:nvPr/>
            </p:nvSpPr>
            <p:spPr bwMode="auto">
              <a:xfrm>
                <a:off x="672" y="205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46" name="Oval 50"/>
              <p:cNvSpPr>
                <a:spLocks noChangeArrowheads="1"/>
              </p:cNvSpPr>
              <p:nvPr/>
            </p:nvSpPr>
            <p:spPr bwMode="auto">
              <a:xfrm>
                <a:off x="624" y="186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47" name="Oval 51"/>
              <p:cNvSpPr>
                <a:spLocks noChangeArrowheads="1"/>
              </p:cNvSpPr>
              <p:nvPr/>
            </p:nvSpPr>
            <p:spPr bwMode="auto">
              <a:xfrm>
                <a:off x="624" y="195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48" name="Oval 52"/>
              <p:cNvSpPr>
                <a:spLocks noChangeArrowheads="1"/>
              </p:cNvSpPr>
              <p:nvPr/>
            </p:nvSpPr>
            <p:spPr bwMode="auto">
              <a:xfrm>
                <a:off x="816" y="200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49" name="Oval 53"/>
              <p:cNvSpPr>
                <a:spLocks noChangeArrowheads="1"/>
              </p:cNvSpPr>
              <p:nvPr/>
            </p:nvSpPr>
            <p:spPr bwMode="auto">
              <a:xfrm>
                <a:off x="768" y="215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50" name="Oval 54"/>
              <p:cNvSpPr>
                <a:spLocks noChangeArrowheads="1"/>
              </p:cNvSpPr>
              <p:nvPr/>
            </p:nvSpPr>
            <p:spPr bwMode="auto">
              <a:xfrm>
                <a:off x="864" y="181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51" name="Oval 55"/>
              <p:cNvSpPr>
                <a:spLocks noChangeArrowheads="1"/>
              </p:cNvSpPr>
              <p:nvPr/>
            </p:nvSpPr>
            <p:spPr bwMode="auto">
              <a:xfrm>
                <a:off x="864" y="215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52" name="Oval 56"/>
              <p:cNvSpPr>
                <a:spLocks noChangeArrowheads="1"/>
              </p:cNvSpPr>
              <p:nvPr/>
            </p:nvSpPr>
            <p:spPr bwMode="auto">
              <a:xfrm>
                <a:off x="720" y="176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53" name="Oval 57"/>
              <p:cNvSpPr>
                <a:spLocks noChangeArrowheads="1"/>
              </p:cNvSpPr>
              <p:nvPr/>
            </p:nvSpPr>
            <p:spPr bwMode="auto">
              <a:xfrm>
                <a:off x="912" y="191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54" name="Oval 58"/>
              <p:cNvSpPr>
                <a:spLocks noChangeArrowheads="1"/>
              </p:cNvSpPr>
              <p:nvPr/>
            </p:nvSpPr>
            <p:spPr bwMode="auto">
              <a:xfrm>
                <a:off x="864" y="205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55" name="Oval 59"/>
              <p:cNvSpPr>
                <a:spLocks noChangeArrowheads="1"/>
              </p:cNvSpPr>
              <p:nvPr/>
            </p:nvSpPr>
            <p:spPr bwMode="auto">
              <a:xfrm>
                <a:off x="768" y="186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56" name="Oval 60"/>
              <p:cNvSpPr>
                <a:spLocks noChangeArrowheads="1"/>
              </p:cNvSpPr>
              <p:nvPr/>
            </p:nvSpPr>
            <p:spPr bwMode="auto">
              <a:xfrm>
                <a:off x="1008" y="205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57" name="Oval 61"/>
              <p:cNvSpPr>
                <a:spLocks noChangeArrowheads="1"/>
              </p:cNvSpPr>
              <p:nvPr/>
            </p:nvSpPr>
            <p:spPr bwMode="auto">
              <a:xfrm>
                <a:off x="1008" y="181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58" name="Oval 62"/>
              <p:cNvSpPr>
                <a:spLocks noChangeArrowheads="1"/>
              </p:cNvSpPr>
              <p:nvPr/>
            </p:nvSpPr>
            <p:spPr bwMode="auto">
              <a:xfrm>
                <a:off x="1008" y="215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59" name="Oval 63"/>
              <p:cNvSpPr>
                <a:spLocks noChangeArrowheads="1"/>
              </p:cNvSpPr>
              <p:nvPr/>
            </p:nvSpPr>
            <p:spPr bwMode="auto">
              <a:xfrm>
                <a:off x="1008" y="195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60" name="Oval 64"/>
              <p:cNvSpPr>
                <a:spLocks noChangeArrowheads="1"/>
              </p:cNvSpPr>
              <p:nvPr/>
            </p:nvSpPr>
            <p:spPr bwMode="auto">
              <a:xfrm>
                <a:off x="864" y="171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61" name="Oval 65"/>
              <p:cNvSpPr>
                <a:spLocks noChangeArrowheads="1"/>
              </p:cNvSpPr>
              <p:nvPr/>
            </p:nvSpPr>
            <p:spPr bwMode="auto">
              <a:xfrm>
                <a:off x="912" y="224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62" name="Oval 66"/>
              <p:cNvSpPr>
                <a:spLocks noChangeArrowheads="1"/>
              </p:cNvSpPr>
              <p:nvPr/>
            </p:nvSpPr>
            <p:spPr bwMode="auto">
              <a:xfrm>
                <a:off x="720" y="219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63" name="Oval 67"/>
              <p:cNvSpPr>
                <a:spLocks noChangeArrowheads="1"/>
              </p:cNvSpPr>
              <p:nvPr/>
            </p:nvSpPr>
            <p:spPr bwMode="auto">
              <a:xfrm>
                <a:off x="720" y="210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64" name="Oval 68"/>
              <p:cNvSpPr>
                <a:spLocks noChangeArrowheads="1"/>
              </p:cNvSpPr>
              <p:nvPr/>
            </p:nvSpPr>
            <p:spPr bwMode="auto">
              <a:xfrm>
                <a:off x="1104" y="200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65" name="Oval 69"/>
              <p:cNvSpPr>
                <a:spLocks noChangeArrowheads="1"/>
              </p:cNvSpPr>
              <p:nvPr/>
            </p:nvSpPr>
            <p:spPr bwMode="auto">
              <a:xfrm>
                <a:off x="1056" y="181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66" name="Oval 70"/>
              <p:cNvSpPr>
                <a:spLocks noChangeArrowheads="1"/>
              </p:cNvSpPr>
              <p:nvPr/>
            </p:nvSpPr>
            <p:spPr bwMode="auto">
              <a:xfrm>
                <a:off x="1008" y="224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67" name="Oval 71"/>
              <p:cNvSpPr>
                <a:spLocks noChangeArrowheads="1"/>
              </p:cNvSpPr>
              <p:nvPr/>
            </p:nvSpPr>
            <p:spPr bwMode="auto">
              <a:xfrm>
                <a:off x="960" y="234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68" name="Oval 72"/>
              <p:cNvSpPr>
                <a:spLocks noChangeArrowheads="1"/>
              </p:cNvSpPr>
              <p:nvPr/>
            </p:nvSpPr>
            <p:spPr bwMode="auto">
              <a:xfrm>
                <a:off x="768" y="234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69" name="Oval 73"/>
              <p:cNvSpPr>
                <a:spLocks noChangeArrowheads="1"/>
              </p:cNvSpPr>
              <p:nvPr/>
            </p:nvSpPr>
            <p:spPr bwMode="auto">
              <a:xfrm>
                <a:off x="1104" y="219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70" name="Oval 74"/>
              <p:cNvSpPr>
                <a:spLocks noChangeArrowheads="1"/>
              </p:cNvSpPr>
              <p:nvPr/>
            </p:nvSpPr>
            <p:spPr bwMode="auto">
              <a:xfrm>
                <a:off x="528" y="200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71" name="Oval 75"/>
              <p:cNvSpPr>
                <a:spLocks noChangeArrowheads="1"/>
              </p:cNvSpPr>
              <p:nvPr/>
            </p:nvSpPr>
            <p:spPr bwMode="auto">
              <a:xfrm>
                <a:off x="624" y="224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72" name="Oval 76"/>
              <p:cNvSpPr>
                <a:spLocks noChangeArrowheads="1"/>
              </p:cNvSpPr>
              <p:nvPr/>
            </p:nvSpPr>
            <p:spPr bwMode="auto">
              <a:xfrm>
                <a:off x="528" y="215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73" name="Oval 77"/>
              <p:cNvSpPr>
                <a:spLocks noChangeArrowheads="1"/>
              </p:cNvSpPr>
              <p:nvPr/>
            </p:nvSpPr>
            <p:spPr bwMode="auto">
              <a:xfrm>
                <a:off x="1152" y="210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74" name="Oval 78"/>
              <p:cNvSpPr>
                <a:spLocks noChangeArrowheads="1"/>
              </p:cNvSpPr>
              <p:nvPr/>
            </p:nvSpPr>
            <p:spPr bwMode="auto">
              <a:xfrm>
                <a:off x="1152" y="191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75" name="Oval 79"/>
              <p:cNvSpPr>
                <a:spLocks noChangeArrowheads="1"/>
              </p:cNvSpPr>
              <p:nvPr/>
            </p:nvSpPr>
            <p:spPr bwMode="auto">
              <a:xfrm>
                <a:off x="864" y="205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76" name="Oval 80"/>
              <p:cNvSpPr>
                <a:spLocks noChangeArrowheads="1"/>
              </p:cNvSpPr>
              <p:nvPr/>
            </p:nvSpPr>
            <p:spPr bwMode="auto">
              <a:xfrm>
                <a:off x="624" y="181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77" name="Oval 81"/>
              <p:cNvSpPr>
                <a:spLocks noChangeArrowheads="1"/>
              </p:cNvSpPr>
              <p:nvPr/>
            </p:nvSpPr>
            <p:spPr bwMode="auto">
              <a:xfrm>
                <a:off x="960" y="176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78" name="Oval 82"/>
              <p:cNvSpPr>
                <a:spLocks noChangeArrowheads="1"/>
              </p:cNvSpPr>
              <p:nvPr/>
            </p:nvSpPr>
            <p:spPr bwMode="auto">
              <a:xfrm>
                <a:off x="1008" y="215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79" name="Oval 83"/>
              <p:cNvSpPr>
                <a:spLocks noChangeArrowheads="1"/>
              </p:cNvSpPr>
              <p:nvPr/>
            </p:nvSpPr>
            <p:spPr bwMode="auto">
              <a:xfrm>
                <a:off x="816" y="219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sp>
            <p:nvSpPr>
              <p:cNvPr id="362580" name="Oval 84"/>
              <p:cNvSpPr>
                <a:spLocks noChangeArrowheads="1"/>
              </p:cNvSpPr>
              <p:nvPr/>
            </p:nvSpPr>
            <p:spPr bwMode="auto">
              <a:xfrm>
                <a:off x="720" y="200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spAutoFit/>
              </a:bodyPr>
              <a:lstStyle/>
              <a:p>
                <a:endParaRPr lang="en-US"/>
              </a:p>
            </p:txBody>
          </p:sp>
        </p:grpSp>
        <p:sp>
          <p:nvSpPr>
            <p:cNvPr id="362581" name="Oval 85"/>
            <p:cNvSpPr>
              <a:spLocks noChangeArrowheads="1"/>
            </p:cNvSpPr>
            <p:nvPr/>
          </p:nvSpPr>
          <p:spPr bwMode="auto">
            <a:xfrm>
              <a:off x="2178" y="1987"/>
              <a:ext cx="240" cy="432"/>
            </a:xfrm>
            <a:prstGeom prst="ellipse">
              <a:avLst/>
            </a:prstGeom>
            <a:noFill/>
            <a:ln w="38100">
              <a:solidFill>
                <a:srgbClr val="FF5050"/>
              </a:solidFill>
              <a:round/>
              <a:headEnd/>
              <a:tailEnd/>
            </a:ln>
            <a:effectLst/>
          </p:spPr>
          <p:txBody>
            <a:bodyPr wrap="none" anchor="ctr"/>
            <a:lstStyle/>
            <a:p>
              <a:endParaRPr lang="en-US"/>
            </a:p>
          </p:txBody>
        </p:sp>
        <p:sp>
          <p:nvSpPr>
            <p:cNvPr id="362582" name="Oval 86"/>
            <p:cNvSpPr>
              <a:spLocks noChangeArrowheads="1"/>
            </p:cNvSpPr>
            <p:nvPr/>
          </p:nvSpPr>
          <p:spPr bwMode="auto">
            <a:xfrm>
              <a:off x="3340" y="1848"/>
              <a:ext cx="240" cy="432"/>
            </a:xfrm>
            <a:prstGeom prst="ellipse">
              <a:avLst/>
            </a:prstGeom>
            <a:noFill/>
            <a:ln w="38100">
              <a:solidFill>
                <a:srgbClr val="FF5050"/>
              </a:solidFill>
              <a:round/>
              <a:headEnd/>
              <a:tailEnd/>
            </a:ln>
            <a:effectLst/>
          </p:spPr>
          <p:txBody>
            <a:bodyPr wrap="none" anchor="ctr"/>
            <a:lstStyle/>
            <a:p>
              <a:endParaRPr lang="en-US"/>
            </a:p>
          </p:txBody>
        </p:sp>
        <p:sp>
          <p:nvSpPr>
            <p:cNvPr id="362583" name="Oval 87"/>
            <p:cNvSpPr>
              <a:spLocks noChangeArrowheads="1"/>
            </p:cNvSpPr>
            <p:nvPr/>
          </p:nvSpPr>
          <p:spPr bwMode="auto">
            <a:xfrm>
              <a:off x="3436" y="2328"/>
              <a:ext cx="240" cy="432"/>
            </a:xfrm>
            <a:prstGeom prst="ellipse">
              <a:avLst/>
            </a:prstGeom>
            <a:noFill/>
            <a:ln w="38100">
              <a:solidFill>
                <a:srgbClr val="FF5050"/>
              </a:solidFill>
              <a:round/>
              <a:headEnd/>
              <a:tailEnd/>
            </a:ln>
            <a:effectLst/>
          </p:spPr>
          <p:txBody>
            <a:bodyPr wrap="none" anchor="ctr"/>
            <a:lstStyle/>
            <a:p>
              <a:endParaRPr lang="en-US"/>
            </a:p>
          </p:txBody>
        </p:sp>
        <p:sp>
          <p:nvSpPr>
            <p:cNvPr id="362584" name="Oval 88"/>
            <p:cNvSpPr>
              <a:spLocks noChangeArrowheads="1"/>
            </p:cNvSpPr>
            <p:nvPr/>
          </p:nvSpPr>
          <p:spPr bwMode="auto">
            <a:xfrm>
              <a:off x="3676" y="2088"/>
              <a:ext cx="240" cy="432"/>
            </a:xfrm>
            <a:prstGeom prst="ellipse">
              <a:avLst/>
            </a:prstGeom>
            <a:noFill/>
            <a:ln w="38100">
              <a:solidFill>
                <a:srgbClr val="FF5050"/>
              </a:solidFill>
              <a:round/>
              <a:headEnd/>
              <a:tailEnd/>
            </a:ln>
            <a:effectLst/>
          </p:spPr>
          <p:txBody>
            <a:bodyPr wrap="none" anchor="ctr"/>
            <a:lstStyle/>
            <a:p>
              <a:endParaRPr lang="en-US"/>
            </a:p>
          </p:txBody>
        </p:sp>
        <p:sp>
          <p:nvSpPr>
            <p:cNvPr id="362585" name="Oval 89"/>
            <p:cNvSpPr>
              <a:spLocks noChangeArrowheads="1"/>
            </p:cNvSpPr>
            <p:nvPr/>
          </p:nvSpPr>
          <p:spPr bwMode="auto">
            <a:xfrm>
              <a:off x="3926" y="2088"/>
              <a:ext cx="240" cy="432"/>
            </a:xfrm>
            <a:prstGeom prst="ellipse">
              <a:avLst/>
            </a:prstGeom>
            <a:noFill/>
            <a:ln w="38100">
              <a:solidFill>
                <a:srgbClr val="FF5050"/>
              </a:solidFill>
              <a:round/>
              <a:headEnd/>
              <a:tailEnd/>
            </a:ln>
            <a:effectLst/>
          </p:spPr>
          <p:txBody>
            <a:bodyPr wrap="none" anchor="ctr"/>
            <a:lstStyle/>
            <a:p>
              <a:endParaRPr lang="en-US"/>
            </a:p>
          </p:txBody>
        </p:sp>
        <p:sp>
          <p:nvSpPr>
            <p:cNvPr id="362586" name="AutoShape 90"/>
            <p:cNvSpPr>
              <a:spLocks noChangeArrowheads="1"/>
            </p:cNvSpPr>
            <p:nvPr/>
          </p:nvSpPr>
          <p:spPr bwMode="auto">
            <a:xfrm rot="1448732">
              <a:off x="3292" y="2197"/>
              <a:ext cx="336" cy="192"/>
            </a:xfrm>
            <a:prstGeom prst="rightArrow">
              <a:avLst>
                <a:gd name="adj1" fmla="val 50000"/>
                <a:gd name="adj2" fmla="val 43750"/>
              </a:avLst>
            </a:prstGeom>
            <a:solidFill>
              <a:schemeClr val="accent1"/>
            </a:solidFill>
            <a:ln w="9525">
              <a:solidFill>
                <a:schemeClr val="tx1"/>
              </a:solidFill>
              <a:miter lim="800000"/>
              <a:headEnd/>
              <a:tailEnd/>
            </a:ln>
            <a:effectLst/>
          </p:spPr>
          <p:txBody>
            <a:bodyPr wrap="none" anchor="ctr"/>
            <a:lstStyle/>
            <a:p>
              <a:endParaRPr lang="en-US"/>
            </a:p>
          </p:txBody>
        </p:sp>
        <p:sp>
          <p:nvSpPr>
            <p:cNvPr id="362587" name="AutoShape 91"/>
            <p:cNvSpPr>
              <a:spLocks noChangeArrowheads="1"/>
            </p:cNvSpPr>
            <p:nvPr/>
          </p:nvSpPr>
          <p:spPr bwMode="auto">
            <a:xfrm rot="-1806611">
              <a:off x="3615" y="2217"/>
              <a:ext cx="192" cy="192"/>
            </a:xfrm>
            <a:prstGeom prst="right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en-US"/>
            </a:p>
          </p:txBody>
        </p:sp>
        <p:sp>
          <p:nvSpPr>
            <p:cNvPr id="362588" name="AutoShape 92"/>
            <p:cNvSpPr>
              <a:spLocks noChangeArrowheads="1"/>
            </p:cNvSpPr>
            <p:nvPr/>
          </p:nvSpPr>
          <p:spPr bwMode="auto">
            <a:xfrm rot="1448732">
              <a:off x="3820" y="2232"/>
              <a:ext cx="144" cy="192"/>
            </a:xfrm>
            <a:prstGeom prst="right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en-US"/>
            </a:p>
          </p:txBody>
        </p:sp>
        <p:sp>
          <p:nvSpPr>
            <p:cNvPr id="362589" name="Line 93"/>
            <p:cNvSpPr>
              <a:spLocks noChangeShapeType="1"/>
            </p:cNvSpPr>
            <p:nvPr/>
          </p:nvSpPr>
          <p:spPr bwMode="auto">
            <a:xfrm>
              <a:off x="2918" y="1896"/>
              <a:ext cx="0" cy="720"/>
            </a:xfrm>
            <a:prstGeom prst="line">
              <a:avLst/>
            </a:prstGeom>
            <a:noFill/>
            <a:ln w="57150">
              <a:solidFill>
                <a:schemeClr val="folHlink"/>
              </a:solidFill>
              <a:round/>
              <a:headEnd type="triangle" w="med" len="med"/>
              <a:tailEnd type="triangle" w="med" len="med"/>
            </a:ln>
            <a:effectLst/>
          </p:spPr>
          <p:txBody>
            <a:bodyPr/>
            <a:lstStyle/>
            <a:p>
              <a:endParaRPr lang="en-US"/>
            </a:p>
          </p:txBody>
        </p:sp>
        <p:sp>
          <p:nvSpPr>
            <p:cNvPr id="362590" name="AutoShape 94"/>
            <p:cNvSpPr>
              <a:spLocks noChangeArrowheads="1"/>
            </p:cNvSpPr>
            <p:nvPr/>
          </p:nvSpPr>
          <p:spPr bwMode="auto">
            <a:xfrm>
              <a:off x="2390" y="2136"/>
              <a:ext cx="960" cy="192"/>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sp>
          <p:nvSpPr>
            <p:cNvPr id="362591" name="Text Box 95"/>
            <p:cNvSpPr txBox="1">
              <a:spLocks noChangeArrowheads="1"/>
            </p:cNvSpPr>
            <p:nvPr/>
          </p:nvSpPr>
          <p:spPr bwMode="auto">
            <a:xfrm>
              <a:off x="2721" y="1711"/>
              <a:ext cx="406" cy="588"/>
            </a:xfrm>
            <a:prstGeom prst="rect">
              <a:avLst/>
            </a:prstGeom>
            <a:noFill/>
            <a:ln w="9525">
              <a:noFill/>
              <a:miter lim="800000"/>
              <a:headEnd/>
              <a:tailEnd/>
            </a:ln>
            <a:effectLst/>
          </p:spPr>
          <p:txBody>
            <a:bodyPr wrap="none">
              <a:spAutoFit/>
            </a:bodyPr>
            <a:lstStyle/>
            <a:p>
              <a:pPr algn="ctr"/>
              <a:r>
                <a:rPr lang="en-US" sz="2400">
                  <a:solidFill>
                    <a:schemeClr val="folHlink"/>
                  </a:solidFill>
                </a:rPr>
                <a:t>b</a:t>
              </a:r>
            </a:p>
          </p:txBody>
        </p:sp>
        <p:sp>
          <p:nvSpPr>
            <p:cNvPr id="362592" name="Text Box 96"/>
            <p:cNvSpPr txBox="1">
              <a:spLocks noChangeArrowheads="1"/>
            </p:cNvSpPr>
            <p:nvPr/>
          </p:nvSpPr>
          <p:spPr bwMode="auto">
            <a:xfrm>
              <a:off x="1586" y="2905"/>
              <a:ext cx="1388" cy="391"/>
            </a:xfrm>
            <a:prstGeom prst="rect">
              <a:avLst/>
            </a:prstGeom>
            <a:noFill/>
            <a:ln w="9525">
              <a:noFill/>
              <a:miter lim="800000"/>
              <a:headEnd/>
              <a:tailEnd/>
            </a:ln>
            <a:effectLst/>
          </p:spPr>
          <p:txBody>
            <a:bodyPr wrap="none">
              <a:spAutoFit/>
            </a:bodyPr>
            <a:lstStyle/>
            <a:p>
              <a:pPr algn="ctr">
                <a:spcBef>
                  <a:spcPct val="50000"/>
                </a:spcBef>
              </a:pPr>
              <a:r>
                <a:rPr lang="en-US" b="0" i="1">
                  <a:latin typeface="Arial Black" pitchFamily="34" charset="0"/>
                </a:rPr>
                <a:t>Participant</a:t>
              </a:r>
            </a:p>
          </p:txBody>
        </p:sp>
        <p:sp>
          <p:nvSpPr>
            <p:cNvPr id="362593" name="Line 97"/>
            <p:cNvSpPr>
              <a:spLocks noChangeShapeType="1"/>
            </p:cNvSpPr>
            <p:nvPr/>
          </p:nvSpPr>
          <p:spPr bwMode="auto">
            <a:xfrm flipH="1" flipV="1">
              <a:off x="2390" y="2400"/>
              <a:ext cx="144" cy="480"/>
            </a:xfrm>
            <a:prstGeom prst="line">
              <a:avLst/>
            </a:prstGeom>
            <a:noFill/>
            <a:ln w="9525">
              <a:solidFill>
                <a:schemeClr val="tx1"/>
              </a:solidFill>
              <a:round/>
              <a:headEnd/>
              <a:tailEnd type="triangle" w="med" len="med"/>
            </a:ln>
            <a:effectLst/>
          </p:spPr>
          <p:txBody>
            <a:bodyPr>
              <a:spAutoFit/>
            </a:bodyPr>
            <a:lstStyle/>
            <a:p>
              <a:endParaRPr lang="en-US"/>
            </a:p>
          </p:txBody>
        </p:sp>
        <p:sp>
          <p:nvSpPr>
            <p:cNvPr id="362594" name="Text Box 98"/>
            <p:cNvSpPr txBox="1">
              <a:spLocks noChangeArrowheads="1"/>
            </p:cNvSpPr>
            <p:nvPr/>
          </p:nvSpPr>
          <p:spPr bwMode="auto">
            <a:xfrm>
              <a:off x="3112" y="1099"/>
              <a:ext cx="1241" cy="665"/>
            </a:xfrm>
            <a:prstGeom prst="rect">
              <a:avLst/>
            </a:prstGeom>
            <a:noFill/>
            <a:ln w="9525">
              <a:noFill/>
              <a:miter lim="800000"/>
              <a:headEnd/>
              <a:tailEnd/>
            </a:ln>
            <a:effectLst/>
          </p:spPr>
          <p:txBody>
            <a:bodyPr wrap="none">
              <a:spAutoFit/>
            </a:bodyPr>
            <a:lstStyle/>
            <a:p>
              <a:pPr algn="ctr">
                <a:spcBef>
                  <a:spcPct val="50000"/>
                </a:spcBef>
              </a:pPr>
              <a:r>
                <a:rPr lang="en-US" b="0" i="1">
                  <a:latin typeface="Arial Black" pitchFamily="34" charset="0"/>
                </a:rPr>
                <a:t>Binary</a:t>
              </a:r>
              <a:br>
                <a:rPr lang="en-US" b="0" i="1">
                  <a:latin typeface="Arial Black" pitchFamily="34" charset="0"/>
                </a:rPr>
              </a:br>
              <a:r>
                <a:rPr lang="en-US" b="0" i="1">
                  <a:latin typeface="Arial Black" pitchFamily="34" charset="0"/>
                </a:rPr>
                <a:t>Collisions</a:t>
              </a:r>
            </a:p>
          </p:txBody>
        </p:sp>
        <p:sp>
          <p:nvSpPr>
            <p:cNvPr id="362595" name="Line 99"/>
            <p:cNvSpPr>
              <a:spLocks noChangeShapeType="1"/>
            </p:cNvSpPr>
            <p:nvPr/>
          </p:nvSpPr>
          <p:spPr bwMode="auto">
            <a:xfrm flipH="1">
              <a:off x="3494" y="1440"/>
              <a:ext cx="96" cy="288"/>
            </a:xfrm>
            <a:prstGeom prst="line">
              <a:avLst/>
            </a:prstGeom>
            <a:noFill/>
            <a:ln w="9525">
              <a:solidFill>
                <a:schemeClr val="tx1"/>
              </a:solidFill>
              <a:round/>
              <a:headEnd/>
              <a:tailEnd type="triangle" w="med" len="med"/>
            </a:ln>
            <a:effectLst/>
          </p:spPr>
          <p:txBody>
            <a:bodyPr>
              <a:spAutoFit/>
            </a:bodyPr>
            <a:lstStyle/>
            <a:p>
              <a:endParaRPr lang="en-US"/>
            </a:p>
          </p:txBody>
        </p:sp>
        <p:sp>
          <p:nvSpPr>
            <p:cNvPr id="362596" name="Line 100"/>
            <p:cNvSpPr>
              <a:spLocks noChangeShapeType="1"/>
            </p:cNvSpPr>
            <p:nvPr/>
          </p:nvSpPr>
          <p:spPr bwMode="auto">
            <a:xfrm flipH="1">
              <a:off x="3638" y="1440"/>
              <a:ext cx="48" cy="720"/>
            </a:xfrm>
            <a:prstGeom prst="line">
              <a:avLst/>
            </a:prstGeom>
            <a:noFill/>
            <a:ln w="9525">
              <a:solidFill>
                <a:schemeClr val="tx1"/>
              </a:solidFill>
              <a:round/>
              <a:headEnd/>
              <a:tailEnd type="triangle" w="med" len="med"/>
            </a:ln>
            <a:effectLst/>
          </p:spPr>
          <p:txBody>
            <a:bodyPr>
              <a:spAutoFit/>
            </a:bodyPr>
            <a:lstStyle/>
            <a:p>
              <a:endParaRPr lang="en-US"/>
            </a:p>
          </p:txBody>
        </p:sp>
        <p:sp>
          <p:nvSpPr>
            <p:cNvPr id="362597" name="Line 101"/>
            <p:cNvSpPr>
              <a:spLocks noChangeShapeType="1"/>
            </p:cNvSpPr>
            <p:nvPr/>
          </p:nvSpPr>
          <p:spPr bwMode="auto">
            <a:xfrm>
              <a:off x="3782" y="1440"/>
              <a:ext cx="0" cy="480"/>
            </a:xfrm>
            <a:prstGeom prst="line">
              <a:avLst/>
            </a:prstGeom>
            <a:noFill/>
            <a:ln w="9525">
              <a:solidFill>
                <a:schemeClr val="tx1"/>
              </a:solidFill>
              <a:round/>
              <a:headEnd/>
              <a:tailEnd type="triangle" w="med" len="med"/>
            </a:ln>
            <a:effectLst/>
          </p:spPr>
          <p:txBody>
            <a:bodyPr>
              <a:spAutoFit/>
            </a:bodyPr>
            <a:lstStyle/>
            <a:p>
              <a:endParaRPr lang="en-US"/>
            </a:p>
          </p:txBody>
        </p:sp>
        <p:sp>
          <p:nvSpPr>
            <p:cNvPr id="362598" name="Line 102"/>
            <p:cNvSpPr>
              <a:spLocks noChangeShapeType="1"/>
            </p:cNvSpPr>
            <p:nvPr/>
          </p:nvSpPr>
          <p:spPr bwMode="auto">
            <a:xfrm>
              <a:off x="3878" y="1440"/>
              <a:ext cx="96" cy="480"/>
            </a:xfrm>
            <a:prstGeom prst="line">
              <a:avLst/>
            </a:prstGeom>
            <a:noFill/>
            <a:ln w="9525">
              <a:solidFill>
                <a:schemeClr val="tx1"/>
              </a:solidFill>
              <a:round/>
              <a:headEnd/>
              <a:tailEnd type="triangle" w="med" len="med"/>
            </a:ln>
            <a:effectLst/>
          </p:spPr>
          <p:txBody>
            <a:bodyPr>
              <a:spAutoFit/>
            </a:bodyPr>
            <a:lstStyle/>
            <a:p>
              <a:endParaRPr lang="en-US"/>
            </a:p>
          </p:txBody>
        </p:sp>
      </p:grpSp>
      <p:sp>
        <p:nvSpPr>
          <p:cNvPr id="362599" name="Text Box 103"/>
          <p:cNvSpPr txBox="1">
            <a:spLocks noChangeArrowheads="1"/>
          </p:cNvSpPr>
          <p:nvPr/>
        </p:nvSpPr>
        <p:spPr bwMode="auto">
          <a:xfrm>
            <a:off x="588963" y="2249488"/>
            <a:ext cx="4246562" cy="457200"/>
          </a:xfrm>
          <a:prstGeom prst="rect">
            <a:avLst/>
          </a:prstGeom>
          <a:noFill/>
          <a:ln w="9525">
            <a:noFill/>
            <a:miter lim="800000"/>
            <a:headEnd/>
            <a:tailEnd/>
          </a:ln>
          <a:effectLst/>
        </p:spPr>
        <p:txBody>
          <a:bodyPr wrap="none">
            <a:spAutoFit/>
          </a:bodyPr>
          <a:lstStyle/>
          <a:p>
            <a:r>
              <a:rPr lang="en-US" sz="2400" b="0"/>
              <a:t>R = 1 (binary collision scaling)</a:t>
            </a:r>
          </a:p>
        </p:txBody>
      </p:sp>
      <p:sp>
        <p:nvSpPr>
          <p:cNvPr id="362600" name="Line 104"/>
          <p:cNvSpPr>
            <a:spLocks noChangeShapeType="1"/>
          </p:cNvSpPr>
          <p:nvPr/>
        </p:nvSpPr>
        <p:spPr bwMode="auto">
          <a:xfrm>
            <a:off x="0" y="3276600"/>
            <a:ext cx="9144000" cy="0"/>
          </a:xfrm>
          <a:prstGeom prst="line">
            <a:avLst/>
          </a:prstGeom>
          <a:noFill/>
          <a:ln w="9525">
            <a:solidFill>
              <a:schemeClr val="tx1"/>
            </a:solidFill>
            <a:round/>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25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25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26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503" grpId="0"/>
      <p:bldP spid="362600"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defRPr sz="3200" b="0" dirty="0" err="1"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18625</TotalTime>
  <Words>5452</Words>
  <Application>Microsoft Office PowerPoint</Application>
  <PresentationFormat>On-screen Show (4:3)</PresentationFormat>
  <Paragraphs>1074</Paragraphs>
  <Slides>161</Slides>
  <Notes>0</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5</vt:i4>
      </vt:variant>
      <vt:variant>
        <vt:lpstr>Slide Titles</vt:lpstr>
      </vt:variant>
      <vt:variant>
        <vt:i4>161</vt:i4>
      </vt:variant>
    </vt:vector>
  </HeadingPairs>
  <TitlesOfParts>
    <vt:vector size="184" baseType="lpstr">
      <vt:lpstr>ＭＳ Ｐゴシック</vt:lpstr>
      <vt:lpstr>Arial</vt:lpstr>
      <vt:lpstr>Arial Black</vt:lpstr>
      <vt:lpstr>Arial Narrow</vt:lpstr>
      <vt:lpstr>Arial Rounded MT Bold</vt:lpstr>
      <vt:lpstr>Bookshelf Symbol 2</vt:lpstr>
      <vt:lpstr>Comic Sans MS</vt:lpstr>
      <vt:lpstr>Helvetica</vt:lpstr>
      <vt:lpstr>Helvetica Light</vt:lpstr>
      <vt:lpstr>Monotype Sorts</vt:lpstr>
      <vt:lpstr>Oxford</vt:lpstr>
      <vt:lpstr>Symbol</vt:lpstr>
      <vt:lpstr>Tahoma</vt:lpstr>
      <vt:lpstr>Times New Roman</vt:lpstr>
      <vt:lpstr>Times New Roman (Hebrew)</vt:lpstr>
      <vt:lpstr>Wingdings</vt:lpstr>
      <vt:lpstr>ZapfDingbats</vt:lpstr>
      <vt:lpstr>Default Design</vt:lpstr>
      <vt:lpstr>Equation</vt:lpstr>
      <vt:lpstr>Worksheet</vt:lpstr>
      <vt:lpstr>Image</vt:lpstr>
      <vt:lpstr>Photo Editor Photo</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Probing the Matter</vt:lpstr>
      <vt:lpstr>Autogenerated Quark “LASER”</vt:lpstr>
      <vt:lpstr>PowerPoint Presentation</vt:lpstr>
      <vt:lpstr>Gluon Radiation</vt:lpstr>
      <vt:lpstr>pQCD + Factorization + Universality</vt:lpstr>
      <vt:lpstr>Calibrating Our Probes</vt:lpstr>
      <vt:lpstr>Calibrating Our Probes</vt:lpstr>
      <vt:lpstr>PowerPoint Presentation</vt:lpstr>
      <vt:lpstr>PowerPoint Presentation</vt:lpstr>
      <vt:lpstr>PowerPoint Presentation</vt:lpstr>
      <vt:lpstr>PowerPoint Presentation</vt:lpstr>
      <vt:lpstr>Jets in Heavy Ions</vt:lpstr>
      <vt:lpstr>PowerPoint Presentation</vt:lpstr>
      <vt:lpstr>Nuclear Modification Factor</vt:lpstr>
      <vt:lpstr>PowerPoint Presentation</vt:lpstr>
      <vt:lpstr>PowerPoint Presentation</vt:lpstr>
      <vt:lpstr>Wider Angular Distribution</vt:lpstr>
      <vt:lpstr>PowerPoint Presentation</vt:lpstr>
      <vt:lpstr>PowerPoint Presentation</vt:lpstr>
      <vt:lpstr>Confined vs Deconfined Color?</vt:lpstr>
      <vt:lpstr>PowerPoint Presentation</vt:lpstr>
      <vt:lpstr>A New Detector at RHIC</vt:lpstr>
      <vt:lpstr>Precision Imaging of QGP Over Key Kinematics</vt:lpstr>
      <vt:lpstr>PowerPoint Presentation</vt:lpstr>
      <vt:lpstr>PowerPoint Presentation</vt:lpstr>
      <vt:lpstr>PowerPoint Presentation</vt:lpstr>
      <vt:lpstr>PowerPoint Presentation</vt:lpstr>
      <vt:lpstr>PowerPoint Presentation</vt:lpstr>
      <vt:lpstr>A New Detector at RHIC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Charm</vt:lpstr>
      <vt:lpstr>PowerPoint Presentation</vt:lpstr>
      <vt:lpstr>PowerPoint Presentation</vt:lpstr>
      <vt:lpstr>PowerPoint Presentation</vt:lpstr>
      <vt:lpstr>QGP Constituent Mass Dependence</vt:lpstr>
      <vt:lpstr>PowerPoint Presentation</vt:lpstr>
      <vt:lpstr>PowerPoint Presentation</vt:lpstr>
      <vt:lpstr>PowerPoint Presentation</vt:lpstr>
      <vt:lpstr>Color Strings  Hadrons</vt:lpstr>
      <vt:lpstr>Baryon Anomaly</vt:lpstr>
      <vt:lpstr>From Above or Below?</vt:lpstr>
      <vt:lpstr>Baryon Issue in Elliptic Flow</vt:lpstr>
      <vt:lpstr>Rescaling by Valence Quarks</vt:lpstr>
      <vt:lpstr>PowerPoint Presentation</vt:lpstr>
      <vt:lpstr>PowerPoint Presentation</vt:lpstr>
      <vt:lpstr>Contrast Deuteron Coalescence</vt:lpstr>
      <vt:lpstr>Conclusions and Terminology</vt:lpstr>
      <vt:lpstr>PowerPoint Presentation</vt:lpstr>
      <vt:lpstr>Screening Effects</vt:lpstr>
      <vt:lpstr>PowerPoint Presentation</vt:lpstr>
      <vt:lpstr>PowerPoint Presentation</vt:lpstr>
      <vt:lpstr>PowerPoint Presentation</vt:lpstr>
      <vt:lpstr>PowerPoint Presentation</vt:lpstr>
      <vt:lpstr>Probes of the Medium</vt:lpstr>
      <vt:lpstr>Probes of the Medium</vt:lpstr>
      <vt:lpstr>PowerPoint Presentation</vt:lpstr>
      <vt:lpstr>PowerPoint Presentation</vt:lpstr>
      <vt:lpstr>Navier Stokes</vt:lpstr>
      <vt:lpstr>Initial State Energy Loss</vt:lpstr>
      <vt:lpstr>Fragmentation Functions</vt:lpstr>
      <vt:lpstr>Hadron Re-interaction</vt:lpstr>
      <vt:lpstr>Hadronization Time Scales</vt:lpstr>
      <vt:lpstr>Quarks, Gluons and the Strong Interaction</vt:lpstr>
      <vt:lpstr>PowerPoint Presentation</vt:lpstr>
      <vt:lpstr>Gluon Saturation</vt:lpstr>
      <vt:lpstr>Saturation in the Proton</vt:lpstr>
      <vt:lpstr>Experimental Comparisons</vt:lpstr>
      <vt:lpstr>Saturation Regime?</vt:lpstr>
      <vt:lpstr>Lower x?</vt:lpstr>
      <vt:lpstr>Suppression Factor R</vt:lpstr>
      <vt:lpstr>PowerPoint Presentation</vt:lpstr>
      <vt:lpstr>MonoJets?</vt:lpstr>
      <vt:lpstr>No MonoJets at y=2?</vt:lpstr>
      <vt:lpstr>PowerPoint Presentation</vt:lpstr>
      <vt:lpstr>Saturation Summary</vt:lpstr>
      <vt:lpstr>Canonical Ensemble</vt:lpstr>
      <vt:lpstr>PowerPoint Presentation</vt:lpstr>
      <vt:lpstr>Strangeness Suppression</vt:lpstr>
      <vt:lpstr>Strange Patterns</vt:lpstr>
      <vt:lpstr>Strangeness Enhancement</vt:lpstr>
      <vt:lpstr>Equation of State</vt:lpstr>
      <vt:lpstr>PowerPoint Presentation</vt:lpstr>
      <vt:lpstr>PowerPoint Presentation</vt:lpstr>
      <vt:lpstr>PowerPoint Presentation</vt:lpstr>
      <vt:lpstr>Approximate Chiral Symmetry</vt:lpstr>
      <vt:lpstr>PowerPoint Presentation</vt:lpstr>
      <vt:lpstr>PowerPoint Presentation</vt:lpstr>
      <vt:lpstr>What about Nuclei?</vt:lpstr>
      <vt:lpstr>Gluon Number Density</vt:lpstr>
      <vt:lpstr>Gluon Saturation – Fields Only</vt:lpstr>
      <vt:lpstr>PowerPoint Presentation</vt:lpstr>
      <vt:lpstr>Hadron Gas ?</vt:lpstr>
      <vt:lpstr>Hadron Formation Time</vt:lpstr>
      <vt:lpstr>Modified Fragmentation</vt:lpstr>
      <vt:lpstr>What have we learned?</vt:lpstr>
      <vt:lpstr>Soft Singularity</vt:lpstr>
      <vt:lpstr>Plasmon Cutoff</vt:lpstr>
      <vt:lpstr>PowerPoint Presentation</vt:lpstr>
      <vt:lpstr>PowerPoint Presentation</vt:lpstr>
      <vt:lpstr>Changing the Medium, New Probes</vt:lpstr>
      <vt:lpstr>PowerPoint Presentation</vt:lpstr>
      <vt:lpstr>PowerPoint Presentation</vt:lpstr>
      <vt:lpstr>End of the World!</vt:lpstr>
      <vt:lpstr>Start with Simpler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Kinetic Energy  Thermal Energy</vt:lpstr>
      <vt:lpstr>PowerPoint Presentation</vt:lpstr>
      <vt:lpstr>Strangeness Enhancement</vt:lpstr>
      <vt:lpstr>Strangeness Enhancement</vt:lpstr>
      <vt:lpstr>Thermal / Statistical Model</vt:lpstr>
      <vt:lpstr>Grand Canonical Ensemble</vt:lpstr>
      <vt:lpstr>Grand Canonical Ensemble</vt:lpstr>
      <vt:lpstr>Heavy Ions GCE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Colorado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Physics of Relativistic Heavy Ion Collisions</dc:title>
  <dc:creator>James Nagle</dc:creator>
  <cp:lastModifiedBy>James L Nagle</cp:lastModifiedBy>
  <cp:revision>476</cp:revision>
  <cp:lastPrinted>2016-07-13T16:19:58Z</cp:lastPrinted>
  <dcterms:created xsi:type="dcterms:W3CDTF">2006-06-27T21:59:58Z</dcterms:created>
  <dcterms:modified xsi:type="dcterms:W3CDTF">2016-08-01T15:43:52Z</dcterms:modified>
</cp:coreProperties>
</file>