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841" r:id="rId2"/>
    <p:sldId id="368" r:id="rId3"/>
    <p:sldId id="290" r:id="rId4"/>
    <p:sldId id="637" r:id="rId5"/>
    <p:sldId id="523" r:id="rId6"/>
    <p:sldId id="663" r:id="rId7"/>
    <p:sldId id="687" r:id="rId8"/>
    <p:sldId id="688" r:id="rId9"/>
    <p:sldId id="689" r:id="rId10"/>
    <p:sldId id="691" r:id="rId11"/>
    <p:sldId id="638" r:id="rId12"/>
    <p:sldId id="639" r:id="rId13"/>
    <p:sldId id="693" r:id="rId14"/>
    <p:sldId id="910" r:id="rId15"/>
    <p:sldId id="692" r:id="rId16"/>
    <p:sldId id="477" r:id="rId17"/>
    <p:sldId id="640" r:id="rId18"/>
    <p:sldId id="641" r:id="rId19"/>
    <p:sldId id="642" r:id="rId20"/>
    <p:sldId id="643" r:id="rId21"/>
    <p:sldId id="710" r:id="rId22"/>
    <p:sldId id="694" r:id="rId23"/>
    <p:sldId id="740" r:id="rId24"/>
    <p:sldId id="666" r:id="rId25"/>
    <p:sldId id="644" r:id="rId26"/>
    <p:sldId id="645" r:id="rId27"/>
    <p:sldId id="646" r:id="rId28"/>
    <p:sldId id="911" r:id="rId29"/>
    <p:sldId id="912" r:id="rId30"/>
    <p:sldId id="741" r:id="rId31"/>
    <p:sldId id="742" r:id="rId32"/>
    <p:sldId id="647" r:id="rId33"/>
    <p:sldId id="749" r:id="rId34"/>
    <p:sldId id="765" r:id="rId35"/>
    <p:sldId id="790" r:id="rId36"/>
    <p:sldId id="621" r:id="rId37"/>
    <p:sldId id="343" r:id="rId38"/>
    <p:sldId id="823" r:id="rId39"/>
    <p:sldId id="763" r:id="rId40"/>
    <p:sldId id="764" r:id="rId41"/>
    <p:sldId id="791" r:id="rId42"/>
    <p:sldId id="842" r:id="rId43"/>
    <p:sldId id="843" r:id="rId44"/>
    <p:sldId id="844" r:id="rId45"/>
    <p:sldId id="845" r:id="rId46"/>
    <p:sldId id="846" r:id="rId47"/>
    <p:sldId id="847" r:id="rId48"/>
  </p:sldIdLst>
  <p:sldSz cx="9144000" cy="6858000" type="screen4x3"/>
  <p:notesSz cx="7010400" cy="9296400"/>
  <p:defaultTextStyle>
    <a:defPPr>
      <a:defRPr lang="en-US"/>
    </a:defPPr>
    <a:lvl1pPr algn="l" rtl="0" fontAlgn="base">
      <a:spcBef>
        <a:spcPct val="0"/>
      </a:spcBef>
      <a:spcAft>
        <a:spcPct val="0"/>
      </a:spcAft>
      <a:defRPr sz="14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Arial" charset="0"/>
        <a:ea typeface="+mn-ea"/>
        <a:cs typeface="+mn-cs"/>
      </a:defRPr>
    </a:lvl2pPr>
    <a:lvl3pPr marL="914400" algn="l" rtl="0" fontAlgn="base">
      <a:spcBef>
        <a:spcPct val="0"/>
      </a:spcBef>
      <a:spcAft>
        <a:spcPct val="0"/>
      </a:spcAft>
      <a:defRPr sz="1400" b="1" kern="1200">
        <a:solidFill>
          <a:schemeClr val="tx1"/>
        </a:solidFill>
        <a:latin typeface="Arial" charset="0"/>
        <a:ea typeface="+mn-ea"/>
        <a:cs typeface="+mn-cs"/>
      </a:defRPr>
    </a:lvl3pPr>
    <a:lvl4pPr marL="1371600" algn="l" rtl="0" fontAlgn="base">
      <a:spcBef>
        <a:spcPct val="0"/>
      </a:spcBef>
      <a:spcAft>
        <a:spcPct val="0"/>
      </a:spcAft>
      <a:defRPr sz="1400" b="1" kern="1200">
        <a:solidFill>
          <a:schemeClr val="tx1"/>
        </a:solidFill>
        <a:latin typeface="Arial" charset="0"/>
        <a:ea typeface="+mn-ea"/>
        <a:cs typeface="+mn-cs"/>
      </a:defRPr>
    </a:lvl4pPr>
    <a:lvl5pPr marL="1828800" algn="l" rtl="0" fontAlgn="base">
      <a:spcBef>
        <a:spcPct val="0"/>
      </a:spcBef>
      <a:spcAft>
        <a:spcPct val="0"/>
      </a:spcAft>
      <a:defRPr sz="1400" b="1" kern="1200">
        <a:solidFill>
          <a:schemeClr val="tx1"/>
        </a:solidFill>
        <a:latin typeface="Arial" charset="0"/>
        <a:ea typeface="+mn-ea"/>
        <a:cs typeface="+mn-cs"/>
      </a:defRPr>
    </a:lvl5pPr>
    <a:lvl6pPr marL="2286000" algn="l" defTabSz="914400" rtl="0" eaLnBrk="1" latinLnBrk="0" hangingPunct="1">
      <a:defRPr sz="1400" b="1" kern="1200">
        <a:solidFill>
          <a:schemeClr val="tx1"/>
        </a:solidFill>
        <a:latin typeface="Arial" charset="0"/>
        <a:ea typeface="+mn-ea"/>
        <a:cs typeface="+mn-cs"/>
      </a:defRPr>
    </a:lvl6pPr>
    <a:lvl7pPr marL="2743200" algn="l" defTabSz="914400" rtl="0" eaLnBrk="1" latinLnBrk="0" hangingPunct="1">
      <a:defRPr sz="1400" b="1" kern="1200">
        <a:solidFill>
          <a:schemeClr val="tx1"/>
        </a:solidFill>
        <a:latin typeface="Arial" charset="0"/>
        <a:ea typeface="+mn-ea"/>
        <a:cs typeface="+mn-cs"/>
      </a:defRPr>
    </a:lvl7pPr>
    <a:lvl8pPr marL="3200400" algn="l" defTabSz="914400" rtl="0" eaLnBrk="1" latinLnBrk="0" hangingPunct="1">
      <a:defRPr sz="1400" b="1" kern="1200">
        <a:solidFill>
          <a:schemeClr val="tx1"/>
        </a:solidFill>
        <a:latin typeface="Arial" charset="0"/>
        <a:ea typeface="+mn-ea"/>
        <a:cs typeface="+mn-cs"/>
      </a:defRPr>
    </a:lvl8pPr>
    <a:lvl9pPr marL="3657600" algn="l" defTabSz="914400" rtl="0" eaLnBrk="1" latinLnBrk="0" hangingPunct="1">
      <a:defRPr sz="14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00"/>
    <a:srgbClr val="CC0099"/>
    <a:srgbClr val="FF0000"/>
    <a:srgbClr val="F6F2A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2608" autoAdjust="0"/>
    <p:restoredTop sz="86392" autoAdjust="0"/>
  </p:normalViewPr>
  <p:slideViewPr>
    <p:cSldViewPr>
      <p:cViewPr varScale="1">
        <p:scale>
          <a:sx n="66" d="100"/>
          <a:sy n="66" d="100"/>
        </p:scale>
        <p:origin x="1766" y="16"/>
      </p:cViewPr>
      <p:guideLst>
        <p:guide orient="horz" pos="2160"/>
        <p:guide pos="2880"/>
      </p:guideLst>
    </p:cSldViewPr>
  </p:slideViewPr>
  <p:outlineViewPr>
    <p:cViewPr>
      <p:scale>
        <a:sx n="33" d="100"/>
        <a:sy n="33" d="100"/>
      </p:scale>
      <p:origin x="0" y="-141136"/>
    </p:cViewPr>
  </p:outlineViewPr>
  <p:notesTextViewPr>
    <p:cViewPr>
      <p:scale>
        <a:sx n="3" d="2"/>
        <a:sy n="3" d="2"/>
      </p:scale>
      <p:origin x="0" y="0"/>
    </p:cViewPr>
  </p:notesTextViewPr>
  <p:sorterViewPr>
    <p:cViewPr varScale="1">
      <p:scale>
        <a:sx n="1" d="1"/>
        <a:sy n="1" d="1"/>
      </p:scale>
      <p:origin x="0" y="-139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b="0"/>
            </a:lvl1pPr>
          </a:lstStyle>
          <a:p>
            <a:endParaRPr lang="en-US"/>
          </a:p>
        </p:txBody>
      </p:sp>
      <p:sp>
        <p:nvSpPr>
          <p:cNvPr id="4099"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b="0"/>
            </a:lvl1pPr>
          </a:lstStyle>
          <a:p>
            <a:endParaRPr lang="en-US"/>
          </a:p>
        </p:txBody>
      </p:sp>
      <p:sp>
        <p:nvSpPr>
          <p:cNvPr id="41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b="0"/>
            </a:lvl1pPr>
          </a:lstStyle>
          <a:p>
            <a:endParaRPr lang="en-US"/>
          </a:p>
        </p:txBody>
      </p:sp>
      <p:sp>
        <p:nvSpPr>
          <p:cNvPr id="4103"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b="0"/>
            </a:lvl1pPr>
          </a:lstStyle>
          <a:p>
            <a:fld id="{FF20F5B3-847A-4B52-829F-032535BA26A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38169C-BA95-4761-961F-4F4AD81A31DD}"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87ACF3D-82D5-4102-897C-542A3F6D05E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E75DB0F-32F7-44E5-A6B1-8B088955F15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D672AD6-5CC1-4B25-B64F-2091B39AA33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010400" y="6534150"/>
            <a:ext cx="2133600" cy="476250"/>
          </a:xfrm>
        </p:spPr>
        <p:txBody>
          <a:bodyPr/>
          <a:lstStyle>
            <a:lvl1pPr>
              <a:defRPr/>
            </a:lvl1pPr>
          </a:lstStyle>
          <a:p>
            <a:fld id="{BF9D489C-FA5E-469C-9D70-D2AD398B02D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88AED8-C741-474B-8C30-2062BB71FE6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11AFD4A-C02B-4420-AC0E-73D48BA63F8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4AAE11E-E4DA-4F6B-B1C8-5BA27A50D81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365D618-D065-4135-AD06-0DDDD2192E8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CBBD605-86EE-4DE6-BDAF-1DB5AA1DB5E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492759F-B343-46D7-8DC0-D58312D1AED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6FC7EE9-68B9-4E75-816F-B2850F1AD80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a:lvl1pPr>
          </a:lstStyle>
          <a:p>
            <a:fld id="{E435582C-AAA3-4E17-8F5E-9FEFC447BFE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9.png"/><Relationship Id="rId5" Type="http://schemas.openxmlformats.org/officeDocument/2006/relationships/hyperlink" Target="http://www.nyu.edu/classes/tuckerman/stat.mech/lectures/lecture_21/node6.html" TargetMode="External"/><Relationship Id="rId4" Type="http://schemas.openxmlformats.org/officeDocument/2006/relationships/image" Target="../media/image58.wmf"/></Relationships>
</file>

<file path=ppt/slides/_rels/slide18.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gif"/></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5.w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67.emf"/><Relationship Id="rId4" Type="http://schemas.openxmlformats.org/officeDocument/2006/relationships/image" Target="../media/image65.wmf"/></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65.w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gif"/></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34" Type="http://schemas.openxmlformats.org/officeDocument/2006/relationships/image" Target="../media/image34.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s>
</file>

<file path=ppt/slides/_rels/slide40.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3" name="Slide Number Placeholder 2"/>
          <p:cNvSpPr>
            <a:spLocks noGrp="1"/>
          </p:cNvSpPr>
          <p:nvPr>
            <p:ph type="sldNum" sz="quarter" idx="12"/>
          </p:nvPr>
        </p:nvSpPr>
        <p:spPr/>
        <p:txBody>
          <a:bodyPr/>
          <a:lstStyle/>
          <a:p>
            <a:fld id="{4365D618-D065-4135-AD06-0DDDD2192E82}" type="slidenum">
              <a:rPr lang="en-US" smtClean="0"/>
              <a:pPr/>
              <a:t>1</a:t>
            </a:fld>
            <a:endParaRPr lang="en-US"/>
          </a:p>
        </p:txBody>
      </p:sp>
      <p:sp>
        <p:nvSpPr>
          <p:cNvPr id="4" name="TextBox 3"/>
          <p:cNvSpPr txBox="1"/>
          <p:nvPr/>
        </p:nvSpPr>
        <p:spPr>
          <a:xfrm>
            <a:off x="685800" y="609600"/>
            <a:ext cx="7444667" cy="830997"/>
          </a:xfrm>
          <a:prstGeom prst="rect">
            <a:avLst/>
          </a:prstGeom>
          <a:noFill/>
        </p:spPr>
        <p:txBody>
          <a:bodyPr wrap="none" rtlCol="0">
            <a:spAutoFit/>
          </a:bodyPr>
          <a:lstStyle/>
          <a:p>
            <a:r>
              <a:rPr lang="en-US" sz="4800" dirty="0"/>
              <a:t>Nominal Lecture #2 Start</a:t>
            </a:r>
          </a:p>
        </p:txBody>
      </p:sp>
    </p:spTree>
    <p:extLst>
      <p:ext uri="{BB962C8B-B14F-4D97-AF65-F5344CB8AC3E}">
        <p14:creationId xmlns:p14="http://schemas.microsoft.com/office/powerpoint/2010/main" val="1612330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10</a:t>
            </a:fld>
            <a:endParaRPr lang="en-US"/>
          </a:p>
        </p:txBody>
      </p:sp>
      <p:sp>
        <p:nvSpPr>
          <p:cNvPr id="5" name="TextBox 4"/>
          <p:cNvSpPr txBox="1"/>
          <p:nvPr/>
        </p:nvSpPr>
        <p:spPr>
          <a:xfrm>
            <a:off x="990600" y="228600"/>
            <a:ext cx="7366119" cy="584775"/>
          </a:xfrm>
          <a:prstGeom prst="rect">
            <a:avLst/>
          </a:prstGeom>
          <a:noFill/>
        </p:spPr>
        <p:txBody>
          <a:bodyPr wrap="none" rtlCol="0">
            <a:spAutoFit/>
          </a:bodyPr>
          <a:lstStyle/>
          <a:p>
            <a:r>
              <a:rPr lang="en-US" sz="3200" b="0" u="sng" dirty="0"/>
              <a:t>How to Separate “Flow” and “Non-Flow”</a:t>
            </a:r>
          </a:p>
        </p:txBody>
      </p:sp>
      <p:pic>
        <p:nvPicPr>
          <p:cNvPr id="887810" name="Picture 2"/>
          <p:cNvPicPr>
            <a:picLocks noChangeAspect="1" noChangeArrowheads="1"/>
          </p:cNvPicPr>
          <p:nvPr/>
        </p:nvPicPr>
        <p:blipFill>
          <a:blip r:embed="rId2" cstate="print"/>
          <a:srcRect/>
          <a:stretch>
            <a:fillRect/>
          </a:stretch>
        </p:blipFill>
        <p:spPr bwMode="auto">
          <a:xfrm>
            <a:off x="1295400" y="2099055"/>
            <a:ext cx="6416165" cy="4426189"/>
          </a:xfrm>
          <a:prstGeom prst="rect">
            <a:avLst/>
          </a:prstGeom>
          <a:noFill/>
          <a:ln w="9525">
            <a:noFill/>
            <a:miter lim="800000"/>
            <a:headEnd/>
            <a:tailEnd/>
          </a:ln>
        </p:spPr>
      </p:pic>
      <p:pic>
        <p:nvPicPr>
          <p:cNvPr id="887811" name="Picture 3"/>
          <p:cNvPicPr>
            <a:picLocks noChangeAspect="1" noChangeArrowheads="1"/>
          </p:cNvPicPr>
          <p:nvPr/>
        </p:nvPicPr>
        <p:blipFill>
          <a:blip r:embed="rId3" cstate="print"/>
          <a:srcRect/>
          <a:stretch>
            <a:fillRect/>
          </a:stretch>
        </p:blipFill>
        <p:spPr bwMode="auto">
          <a:xfrm>
            <a:off x="152400" y="762000"/>
            <a:ext cx="3003176" cy="762000"/>
          </a:xfrm>
          <a:prstGeom prst="rect">
            <a:avLst/>
          </a:prstGeom>
          <a:noFill/>
          <a:ln w="9525">
            <a:noFill/>
            <a:miter lim="800000"/>
            <a:headEnd/>
            <a:tailEnd/>
          </a:ln>
        </p:spPr>
      </p:pic>
      <p:pic>
        <p:nvPicPr>
          <p:cNvPr id="887812" name="Picture 4"/>
          <p:cNvPicPr>
            <a:picLocks noChangeAspect="1" noChangeArrowheads="1"/>
          </p:cNvPicPr>
          <p:nvPr/>
        </p:nvPicPr>
        <p:blipFill>
          <a:blip r:embed="rId4" cstate="print"/>
          <a:srcRect/>
          <a:stretch>
            <a:fillRect/>
          </a:stretch>
        </p:blipFill>
        <p:spPr bwMode="auto">
          <a:xfrm>
            <a:off x="304800" y="1447801"/>
            <a:ext cx="6781800" cy="709723"/>
          </a:xfrm>
          <a:prstGeom prst="rect">
            <a:avLst/>
          </a:prstGeom>
          <a:noFill/>
          <a:ln w="9525">
            <a:noFill/>
            <a:miter lim="800000"/>
            <a:headEnd/>
            <a:tailEnd/>
          </a:ln>
        </p:spPr>
      </p:pic>
      <p:sp>
        <p:nvSpPr>
          <p:cNvPr id="2" name="TextBox 1"/>
          <p:cNvSpPr txBox="1"/>
          <p:nvPr/>
        </p:nvSpPr>
        <p:spPr>
          <a:xfrm>
            <a:off x="152400" y="6324600"/>
            <a:ext cx="6151043" cy="584775"/>
          </a:xfrm>
          <a:prstGeom prst="rect">
            <a:avLst/>
          </a:prstGeom>
          <a:noFill/>
        </p:spPr>
        <p:txBody>
          <a:bodyPr wrap="none" rtlCol="0">
            <a:spAutoFit/>
          </a:bodyPr>
          <a:lstStyle/>
          <a:p>
            <a:r>
              <a:rPr lang="en-US" sz="3200" b="0" dirty="0" err="1">
                <a:solidFill>
                  <a:srgbClr val="FF0000"/>
                </a:solidFill>
              </a:rPr>
              <a:t>Cumulants</a:t>
            </a:r>
            <a:r>
              <a:rPr lang="en-US" sz="3200" b="0" dirty="0">
                <a:solidFill>
                  <a:srgbClr val="FF0000"/>
                </a:solidFill>
              </a:rPr>
              <a:t> are not “like magic”…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76200"/>
            <a:ext cx="6319166" cy="707886"/>
          </a:xfrm>
          <a:prstGeom prst="rect">
            <a:avLst/>
          </a:prstGeom>
          <a:noFill/>
        </p:spPr>
        <p:txBody>
          <a:bodyPr wrap="none" rtlCol="0">
            <a:spAutoFit/>
          </a:bodyPr>
          <a:lstStyle/>
          <a:p>
            <a:r>
              <a:rPr lang="en-US" sz="4000" u="sng" dirty="0">
                <a:solidFill>
                  <a:schemeClr val="bg1"/>
                </a:solidFill>
              </a:rPr>
              <a:t>How Large is the Flow Really?</a:t>
            </a:r>
          </a:p>
        </p:txBody>
      </p:sp>
      <p:sp>
        <p:nvSpPr>
          <p:cNvPr id="8" name="TextBox 7"/>
          <p:cNvSpPr txBox="1"/>
          <p:nvPr/>
        </p:nvSpPr>
        <p:spPr>
          <a:xfrm>
            <a:off x="152400" y="76200"/>
            <a:ext cx="8763000" cy="646331"/>
          </a:xfrm>
          <a:prstGeom prst="rect">
            <a:avLst/>
          </a:prstGeom>
          <a:noFill/>
        </p:spPr>
        <p:txBody>
          <a:bodyPr wrap="square" rtlCol="0">
            <a:spAutoFit/>
          </a:bodyPr>
          <a:lstStyle/>
          <a:p>
            <a:pPr algn="ctr"/>
            <a:r>
              <a:rPr lang="en-US" sz="3600" b="0" u="sng" dirty="0"/>
              <a:t>Ideal Hydrodynamics</a:t>
            </a:r>
          </a:p>
        </p:txBody>
      </p:sp>
      <p:sp>
        <p:nvSpPr>
          <p:cNvPr id="9" name="TextBox 8"/>
          <p:cNvSpPr txBox="1"/>
          <p:nvPr/>
        </p:nvSpPr>
        <p:spPr>
          <a:xfrm>
            <a:off x="228600" y="914400"/>
            <a:ext cx="4038599" cy="1554272"/>
          </a:xfrm>
          <a:prstGeom prst="rect">
            <a:avLst/>
          </a:prstGeom>
          <a:noFill/>
        </p:spPr>
        <p:txBody>
          <a:bodyPr wrap="square" rtlCol="0">
            <a:spAutoFit/>
          </a:bodyPr>
          <a:lstStyle/>
          <a:p>
            <a:r>
              <a:rPr lang="en-US" sz="2800" b="0" dirty="0"/>
              <a:t>Key Inputs:</a:t>
            </a:r>
          </a:p>
          <a:p>
            <a:r>
              <a:rPr lang="en-US" sz="1100" b="0" dirty="0"/>
              <a:t> </a:t>
            </a:r>
          </a:p>
          <a:p>
            <a:pPr>
              <a:buFont typeface="Arial" pitchFamily="34" charset="0"/>
              <a:buChar char="•"/>
            </a:pPr>
            <a:r>
              <a:rPr lang="en-US" sz="2800" b="0" dirty="0"/>
              <a:t> Initial Geometry</a:t>
            </a:r>
          </a:p>
          <a:p>
            <a:pPr>
              <a:buFont typeface="Arial" pitchFamily="34" charset="0"/>
              <a:buChar char="•"/>
            </a:pPr>
            <a:r>
              <a:rPr lang="en-US" sz="2800" b="0" dirty="0"/>
              <a:t> QCD Equation of State</a:t>
            </a:r>
          </a:p>
        </p:txBody>
      </p:sp>
      <p:pic>
        <p:nvPicPr>
          <p:cNvPr id="10" name="Picture 9"/>
          <p:cNvPicPr>
            <a:picLocks noChangeAspect="1" noChangeArrowheads="1"/>
          </p:cNvPicPr>
          <p:nvPr/>
        </p:nvPicPr>
        <p:blipFill>
          <a:blip r:embed="rId2" cstate="print"/>
          <a:srcRect/>
          <a:stretch>
            <a:fillRect/>
          </a:stretch>
        </p:blipFill>
        <p:spPr bwMode="auto">
          <a:xfrm>
            <a:off x="76200" y="2697272"/>
            <a:ext cx="3962400" cy="2871787"/>
          </a:xfrm>
          <a:prstGeom prst="rect">
            <a:avLst/>
          </a:prstGeom>
          <a:noFill/>
          <a:ln w="9525">
            <a:noFill/>
            <a:miter lim="800000"/>
            <a:headEnd/>
            <a:tailEnd/>
          </a:ln>
          <a:effectLst/>
        </p:spPr>
      </p:pic>
      <p:pic>
        <p:nvPicPr>
          <p:cNvPr id="11" name="Picture 34" descr="movie_smooth"/>
          <p:cNvPicPr>
            <a:picLocks noChangeAspect="1" noChangeArrowheads="1"/>
          </p:cNvPicPr>
          <p:nvPr/>
        </p:nvPicPr>
        <p:blipFill>
          <a:blip r:embed="rId3" cstate="print"/>
          <a:srcRect/>
          <a:stretch>
            <a:fillRect/>
          </a:stretch>
        </p:blipFill>
        <p:spPr bwMode="auto">
          <a:xfrm>
            <a:off x="4210957" y="924034"/>
            <a:ext cx="4780643" cy="4668838"/>
          </a:xfrm>
          <a:prstGeom prst="rect">
            <a:avLst/>
          </a:prstGeom>
          <a:noFill/>
        </p:spPr>
      </p:pic>
      <p:sp>
        <p:nvSpPr>
          <p:cNvPr id="12" name="Oval 11"/>
          <p:cNvSpPr/>
          <p:nvPr/>
        </p:nvSpPr>
        <p:spPr>
          <a:xfrm>
            <a:off x="5430157" y="2316272"/>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56547" y="2316272"/>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66011" y="5780782"/>
            <a:ext cx="8029762" cy="954107"/>
          </a:xfrm>
          <a:prstGeom prst="rect">
            <a:avLst/>
          </a:prstGeom>
          <a:noFill/>
        </p:spPr>
        <p:txBody>
          <a:bodyPr wrap="none" rtlCol="0">
            <a:spAutoFit/>
          </a:bodyPr>
          <a:lstStyle/>
          <a:p>
            <a:pPr algn="ctr"/>
            <a:r>
              <a:rPr lang="en-US" sz="2800" b="0" dirty="0"/>
              <a:t>Assumes early </a:t>
            </a:r>
            <a:r>
              <a:rPr lang="en-US" sz="2800" b="0" dirty="0" err="1"/>
              <a:t>thermalization</a:t>
            </a:r>
            <a:r>
              <a:rPr lang="en-US" sz="2800" b="0" dirty="0"/>
              <a:t> [not proven]</a:t>
            </a:r>
          </a:p>
          <a:p>
            <a:pPr algn="ctr"/>
            <a:r>
              <a:rPr lang="en-US" sz="2800" b="0" dirty="0"/>
              <a:t>Assumes no dissipation (shear/bulk viscosity = 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0" presetClass="exit" presetSubtype="0" fill="hold" grpId="1" nodeType="withEffect">
                                  <p:stCondLst>
                                    <p:cond delay="1000"/>
                                  </p:stCondLst>
                                  <p:childTnLst>
                                    <p:animEffect transition="out" filter="fade">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par>
                                <p:cTn id="24" presetID="10" presetClass="exit" presetSubtype="0" fill="hold" grpId="1" nodeType="withEffect">
                                  <p:stCondLst>
                                    <p:cond delay="1000"/>
                                  </p:stCondLst>
                                  <p:childTnLst>
                                    <p:animEffect transition="out" filter="fade">
                                      <p:cBhvr>
                                        <p:cTn id="25" dur="2000"/>
                                        <p:tgtEl>
                                          <p:spTgt spid="13"/>
                                        </p:tgtEl>
                                      </p:cBhvr>
                                    </p:animEffect>
                                    <p:set>
                                      <p:cBhvr>
                                        <p:cTn id="26" dur="1" fill="hold">
                                          <p:stCondLst>
                                            <p:cond delay="19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P spid="12" grpId="1" animBg="1"/>
      <p:bldP spid="13" grpId="0" animBg="1"/>
      <p:bldP spid="13" grpId="1"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045" y="76200"/>
            <a:ext cx="9041258" cy="1077218"/>
          </a:xfrm>
          <a:prstGeom prst="rect">
            <a:avLst/>
          </a:prstGeom>
          <a:noFill/>
        </p:spPr>
        <p:txBody>
          <a:bodyPr wrap="none" rtlCol="0">
            <a:spAutoFit/>
          </a:bodyPr>
          <a:lstStyle/>
          <a:p>
            <a:pPr algn="ctr"/>
            <a:r>
              <a:rPr lang="en-US" sz="3200" b="0" dirty="0"/>
              <a:t>Fluid cells “freeze-out” below </a:t>
            </a:r>
            <a:r>
              <a:rPr lang="en-US" sz="3200" b="0" dirty="0" err="1"/>
              <a:t>T</a:t>
            </a:r>
            <a:r>
              <a:rPr lang="en-US" sz="3200" b="0" baseline="-25000" dirty="0" err="1"/>
              <a:t>freeze</a:t>
            </a:r>
            <a:endParaRPr lang="en-US" sz="3200" b="0" baseline="-25000" dirty="0"/>
          </a:p>
          <a:p>
            <a:pPr algn="ctr"/>
            <a:r>
              <a:rPr lang="en-US" sz="3200" b="0" dirty="0"/>
              <a:t>Isotropic hadrons in cell rest frame, then boosted</a:t>
            </a:r>
          </a:p>
        </p:txBody>
      </p:sp>
      <p:pic>
        <p:nvPicPr>
          <p:cNvPr id="2" name="Picture 1"/>
          <p:cNvPicPr>
            <a:picLocks noChangeAspect="1" noChangeArrowheads="1"/>
          </p:cNvPicPr>
          <p:nvPr/>
        </p:nvPicPr>
        <p:blipFill>
          <a:blip r:embed="rId2" cstate="print"/>
          <a:srcRect t="2469" r="47791" b="49794"/>
          <a:stretch>
            <a:fillRect/>
          </a:stretch>
        </p:blipFill>
        <p:spPr bwMode="auto">
          <a:xfrm>
            <a:off x="1600200" y="1100047"/>
            <a:ext cx="6025896" cy="5376953"/>
          </a:xfrm>
          <a:prstGeom prst="rect">
            <a:avLst/>
          </a:prstGeom>
          <a:noFill/>
          <a:ln w="9525">
            <a:noFill/>
            <a:miter lim="800000"/>
            <a:headEnd/>
            <a:tailEnd/>
          </a:ln>
        </p:spPr>
      </p:pic>
      <p:sp>
        <p:nvSpPr>
          <p:cNvPr id="6" name="TextBox 5"/>
          <p:cNvSpPr txBox="1"/>
          <p:nvPr/>
        </p:nvSpPr>
        <p:spPr>
          <a:xfrm>
            <a:off x="1066800" y="6396335"/>
            <a:ext cx="7391400" cy="461665"/>
          </a:xfrm>
          <a:prstGeom prst="rect">
            <a:avLst/>
          </a:prstGeom>
          <a:solidFill>
            <a:schemeClr val="bg1"/>
          </a:solidFill>
        </p:spPr>
        <p:txBody>
          <a:bodyPr wrap="square" rtlCol="0">
            <a:spAutoFit/>
          </a:bodyPr>
          <a:lstStyle/>
          <a:p>
            <a:r>
              <a:rPr lang="en-US" sz="2400" b="0" dirty="0">
                <a:solidFill>
                  <a:srgbClr val="FF0000"/>
                </a:solidFill>
              </a:rPr>
              <a:t>Temperature Profile + Fluid Cell Velocity Vectors</a:t>
            </a:r>
          </a:p>
        </p:txBody>
      </p:sp>
      <p:sp>
        <p:nvSpPr>
          <p:cNvPr id="7" name="Rectangle 6"/>
          <p:cNvSpPr/>
          <p:nvPr/>
        </p:nvSpPr>
        <p:spPr>
          <a:xfrm>
            <a:off x="914400" y="1752600"/>
            <a:ext cx="1143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13</a:t>
            </a:fld>
            <a:endParaRPr lang="en-US"/>
          </a:p>
        </p:txBody>
      </p:sp>
      <p:sp>
        <p:nvSpPr>
          <p:cNvPr id="6" name="Rectangle 5"/>
          <p:cNvSpPr/>
          <p:nvPr/>
        </p:nvSpPr>
        <p:spPr>
          <a:xfrm>
            <a:off x="0" y="6550223"/>
            <a:ext cx="6019800" cy="307777"/>
          </a:xfrm>
          <a:prstGeom prst="rect">
            <a:avLst/>
          </a:prstGeom>
        </p:spPr>
        <p:txBody>
          <a:bodyPr wrap="square">
            <a:spAutoFit/>
          </a:bodyPr>
          <a:lstStyle/>
          <a:p>
            <a:r>
              <a:rPr lang="en-US" b="0" dirty="0"/>
              <a:t>http://journals.aps.org/prd/abstract/10.1103/PhysRevD.10.186</a:t>
            </a:r>
          </a:p>
        </p:txBody>
      </p:sp>
      <p:pic>
        <p:nvPicPr>
          <p:cNvPr id="889858" name="Picture 2"/>
          <p:cNvPicPr>
            <a:picLocks noChangeAspect="1" noChangeArrowheads="1"/>
          </p:cNvPicPr>
          <p:nvPr/>
        </p:nvPicPr>
        <p:blipFill>
          <a:blip r:embed="rId2" cstate="print"/>
          <a:srcRect l="9956" t="45833" r="35578" b="35417"/>
          <a:stretch>
            <a:fillRect/>
          </a:stretch>
        </p:blipFill>
        <p:spPr bwMode="auto">
          <a:xfrm>
            <a:off x="12700" y="1284982"/>
            <a:ext cx="9055100" cy="1752600"/>
          </a:xfrm>
          <a:prstGeom prst="rect">
            <a:avLst/>
          </a:prstGeom>
          <a:noFill/>
          <a:ln w="9525">
            <a:solidFill>
              <a:schemeClr val="tx1"/>
            </a:solidFill>
            <a:miter lim="800000"/>
            <a:headEnd/>
            <a:tailEnd/>
          </a:ln>
        </p:spPr>
      </p:pic>
      <p:pic>
        <p:nvPicPr>
          <p:cNvPr id="889859" name="Picture 3"/>
          <p:cNvPicPr>
            <a:picLocks noChangeAspect="1" noChangeArrowheads="1"/>
          </p:cNvPicPr>
          <p:nvPr/>
        </p:nvPicPr>
        <p:blipFill>
          <a:blip r:embed="rId3" cstate="print"/>
          <a:srcRect/>
          <a:stretch>
            <a:fillRect/>
          </a:stretch>
        </p:blipFill>
        <p:spPr bwMode="auto">
          <a:xfrm>
            <a:off x="1402443" y="3266182"/>
            <a:ext cx="6230257" cy="1295400"/>
          </a:xfrm>
          <a:prstGeom prst="rect">
            <a:avLst/>
          </a:prstGeom>
          <a:noFill/>
          <a:ln w="9525">
            <a:noFill/>
            <a:miter lim="800000"/>
            <a:headEnd/>
            <a:tailEnd/>
          </a:ln>
        </p:spPr>
      </p:pic>
      <p:sp>
        <p:nvSpPr>
          <p:cNvPr id="2" name="TextBox 1"/>
          <p:cNvSpPr txBox="1"/>
          <p:nvPr/>
        </p:nvSpPr>
        <p:spPr>
          <a:xfrm>
            <a:off x="2607145" y="152400"/>
            <a:ext cx="4022255" cy="707886"/>
          </a:xfrm>
          <a:prstGeom prst="rect">
            <a:avLst/>
          </a:prstGeom>
          <a:noFill/>
        </p:spPr>
        <p:txBody>
          <a:bodyPr wrap="none" rtlCol="0">
            <a:spAutoFit/>
          </a:bodyPr>
          <a:lstStyle/>
          <a:p>
            <a:r>
              <a:rPr lang="en-US" sz="4000" b="0" u="sng" dirty="0"/>
              <a:t>Fluid </a:t>
            </a:r>
            <a:r>
              <a:rPr lang="en-US" sz="4000" b="0" u="sng" dirty="0">
                <a:sym typeface="Wingdings" panose="05000000000000000000" pitchFamily="2" charset="2"/>
              </a:rPr>
              <a:t> Hadrons</a:t>
            </a:r>
            <a:endParaRPr lang="en-US" sz="4000" b="0" u="sng" dirty="0"/>
          </a:p>
        </p:txBody>
      </p:sp>
      <p:sp>
        <p:nvSpPr>
          <p:cNvPr id="3" name="TextBox 2"/>
          <p:cNvSpPr txBox="1"/>
          <p:nvPr/>
        </p:nvSpPr>
        <p:spPr>
          <a:xfrm>
            <a:off x="317500" y="4866382"/>
            <a:ext cx="8458200" cy="1077218"/>
          </a:xfrm>
          <a:prstGeom prst="rect">
            <a:avLst/>
          </a:prstGeom>
          <a:noFill/>
        </p:spPr>
        <p:txBody>
          <a:bodyPr wrap="square" rtlCol="0">
            <a:spAutoFit/>
          </a:bodyPr>
          <a:lstStyle/>
          <a:p>
            <a:pPr algn="ctr"/>
            <a:r>
              <a:rPr lang="en-US" sz="3200" b="0" dirty="0"/>
              <a:t>An important, but not often discussed, assumption in the calculations.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14</a:t>
            </a:fld>
            <a:endParaRPr lang="en-US"/>
          </a:p>
        </p:txBody>
      </p:sp>
      <p:grpSp>
        <p:nvGrpSpPr>
          <p:cNvPr id="14" name="Group 13"/>
          <p:cNvGrpSpPr/>
          <p:nvPr/>
        </p:nvGrpSpPr>
        <p:grpSpPr>
          <a:xfrm>
            <a:off x="2895600" y="2667000"/>
            <a:ext cx="3581400" cy="2667000"/>
            <a:chOff x="2590800" y="2514600"/>
            <a:chExt cx="4000500" cy="3048000"/>
          </a:xfrm>
        </p:grpSpPr>
        <p:sp>
          <p:nvSpPr>
            <p:cNvPr id="6" name="Oval 5"/>
            <p:cNvSpPr/>
            <p:nvPr/>
          </p:nvSpPr>
          <p:spPr bwMode="auto">
            <a:xfrm>
              <a:off x="2590800" y="3581400"/>
              <a:ext cx="533400" cy="1981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7" name="Oval 6"/>
            <p:cNvSpPr/>
            <p:nvPr/>
          </p:nvSpPr>
          <p:spPr bwMode="auto">
            <a:xfrm>
              <a:off x="3695700" y="3276600"/>
              <a:ext cx="533400" cy="1981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8" name="Oval 7"/>
            <p:cNvSpPr/>
            <p:nvPr/>
          </p:nvSpPr>
          <p:spPr bwMode="auto">
            <a:xfrm>
              <a:off x="4838700" y="2895600"/>
              <a:ext cx="533400" cy="1981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9" name="Oval 8"/>
            <p:cNvSpPr/>
            <p:nvPr/>
          </p:nvSpPr>
          <p:spPr bwMode="auto">
            <a:xfrm>
              <a:off x="6057900" y="2514600"/>
              <a:ext cx="533400" cy="1981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cxnSp>
          <p:nvCxnSpPr>
            <p:cNvPr id="11" name="Straight Connector 10"/>
            <p:cNvCxnSpPr>
              <a:stCxn id="9" idx="0"/>
              <a:endCxn id="6" idx="0"/>
            </p:cNvCxnSpPr>
            <p:nvPr/>
          </p:nvCxnSpPr>
          <p:spPr bwMode="auto">
            <a:xfrm flipH="1">
              <a:off x="2857500" y="2514600"/>
              <a:ext cx="3467100" cy="1066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H="1">
              <a:off x="2933700" y="4495800"/>
              <a:ext cx="3467100" cy="10668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3" name="TextBox 12"/>
          <p:cNvSpPr txBox="1"/>
          <p:nvPr/>
        </p:nvSpPr>
        <p:spPr>
          <a:xfrm>
            <a:off x="381001" y="5364540"/>
            <a:ext cx="8534400" cy="1569660"/>
          </a:xfrm>
          <a:prstGeom prst="rect">
            <a:avLst/>
          </a:prstGeom>
          <a:noFill/>
        </p:spPr>
        <p:txBody>
          <a:bodyPr wrap="square" rtlCol="0">
            <a:spAutoFit/>
          </a:bodyPr>
          <a:lstStyle/>
          <a:p>
            <a:pPr algn="ctr"/>
            <a:r>
              <a:rPr lang="en-US" sz="3200" b="0" dirty="0"/>
              <a:t>Initial elliptical interaction region expands at the speed of light and so each rapidity slice has approximately the same geometry.</a:t>
            </a:r>
          </a:p>
        </p:txBody>
      </p:sp>
      <p:pic>
        <p:nvPicPr>
          <p:cNvPr id="15" name="Picture 34" descr="movie_smooth"/>
          <p:cNvPicPr>
            <a:picLocks noChangeAspect="1" noChangeArrowheads="1"/>
          </p:cNvPicPr>
          <p:nvPr/>
        </p:nvPicPr>
        <p:blipFill>
          <a:blip r:embed="rId2" cstate="print"/>
          <a:srcRect/>
          <a:stretch>
            <a:fillRect/>
          </a:stretch>
        </p:blipFill>
        <p:spPr bwMode="auto">
          <a:xfrm>
            <a:off x="2259272" y="2554545"/>
            <a:ext cx="1642032" cy="3876566"/>
          </a:xfrm>
          <a:prstGeom prst="rect">
            <a:avLst/>
          </a:prstGeom>
          <a:noFill/>
        </p:spPr>
      </p:pic>
      <p:pic>
        <p:nvPicPr>
          <p:cNvPr id="16" name="Picture 34" descr="movie_smooth"/>
          <p:cNvPicPr>
            <a:picLocks noChangeAspect="1" noChangeArrowheads="1"/>
          </p:cNvPicPr>
          <p:nvPr/>
        </p:nvPicPr>
        <p:blipFill>
          <a:blip r:embed="rId2" cstate="print"/>
          <a:srcRect/>
          <a:stretch>
            <a:fillRect/>
          </a:stretch>
        </p:blipFill>
        <p:spPr bwMode="auto">
          <a:xfrm>
            <a:off x="3310968" y="2295634"/>
            <a:ext cx="1642032" cy="3876566"/>
          </a:xfrm>
          <a:prstGeom prst="rect">
            <a:avLst/>
          </a:prstGeom>
          <a:noFill/>
        </p:spPr>
      </p:pic>
      <p:pic>
        <p:nvPicPr>
          <p:cNvPr id="17" name="Picture 34" descr="movie_smooth"/>
          <p:cNvPicPr>
            <a:picLocks noChangeAspect="1" noChangeArrowheads="1"/>
          </p:cNvPicPr>
          <p:nvPr/>
        </p:nvPicPr>
        <p:blipFill>
          <a:blip r:embed="rId2" cstate="print"/>
          <a:srcRect/>
          <a:stretch>
            <a:fillRect/>
          </a:stretch>
        </p:blipFill>
        <p:spPr bwMode="auto">
          <a:xfrm>
            <a:off x="4225368" y="1905000"/>
            <a:ext cx="1642032" cy="3876566"/>
          </a:xfrm>
          <a:prstGeom prst="rect">
            <a:avLst/>
          </a:prstGeom>
          <a:noFill/>
        </p:spPr>
      </p:pic>
      <p:pic>
        <p:nvPicPr>
          <p:cNvPr id="18" name="Picture 34" descr="movie_smooth"/>
          <p:cNvPicPr>
            <a:picLocks noChangeAspect="1" noChangeArrowheads="1"/>
          </p:cNvPicPr>
          <p:nvPr/>
        </p:nvPicPr>
        <p:blipFill>
          <a:blip r:embed="rId2" cstate="print"/>
          <a:srcRect/>
          <a:stretch>
            <a:fillRect/>
          </a:stretch>
        </p:blipFill>
        <p:spPr bwMode="auto">
          <a:xfrm>
            <a:off x="5368368" y="1600200"/>
            <a:ext cx="1642032" cy="3876566"/>
          </a:xfrm>
          <a:prstGeom prst="rect">
            <a:avLst/>
          </a:prstGeom>
          <a:noFill/>
        </p:spPr>
      </p:pic>
      <p:sp>
        <p:nvSpPr>
          <p:cNvPr id="5" name="TextBox 4"/>
          <p:cNvSpPr txBox="1"/>
          <p:nvPr/>
        </p:nvSpPr>
        <p:spPr>
          <a:xfrm>
            <a:off x="0" y="0"/>
            <a:ext cx="9296400" cy="2554545"/>
          </a:xfrm>
          <a:prstGeom prst="rect">
            <a:avLst/>
          </a:prstGeom>
          <a:noFill/>
        </p:spPr>
        <p:txBody>
          <a:bodyPr wrap="square" rtlCol="0">
            <a:spAutoFit/>
          </a:bodyPr>
          <a:lstStyle/>
          <a:p>
            <a:r>
              <a:rPr lang="en-US" sz="3200" b="0" dirty="0"/>
              <a:t>Two particles separated far in rapidity</a:t>
            </a:r>
          </a:p>
          <a:p>
            <a:r>
              <a:rPr lang="en-US" sz="3200" b="0" dirty="0"/>
              <a:t>Just like the Universe event horizon problem</a:t>
            </a:r>
          </a:p>
          <a:p>
            <a:r>
              <a:rPr lang="en-US" sz="3200" b="0" dirty="0"/>
              <a:t>A causes B (at very early time)</a:t>
            </a:r>
          </a:p>
          <a:p>
            <a:r>
              <a:rPr lang="en-US" sz="3200" b="0" dirty="0"/>
              <a:t>B causes A (at very early time)</a:t>
            </a:r>
          </a:p>
          <a:p>
            <a:r>
              <a:rPr lang="en-US" sz="3200" b="0" dirty="0">
                <a:solidFill>
                  <a:srgbClr val="FF0000"/>
                </a:solidFill>
              </a:rPr>
              <a:t>C causes A and B    (Exam google search story)</a:t>
            </a:r>
          </a:p>
        </p:txBody>
      </p:sp>
    </p:spTree>
    <p:extLst>
      <p:ext uri="{BB962C8B-B14F-4D97-AF65-F5344CB8AC3E}">
        <p14:creationId xmlns:p14="http://schemas.microsoft.com/office/powerpoint/2010/main" val="15084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15</a:t>
            </a:fld>
            <a:endParaRPr lang="en-US"/>
          </a:p>
        </p:txBody>
      </p:sp>
      <p:pic>
        <p:nvPicPr>
          <p:cNvPr id="3" name="Picture 1"/>
          <p:cNvPicPr>
            <a:picLocks noChangeAspect="1" noChangeArrowheads="1"/>
          </p:cNvPicPr>
          <p:nvPr/>
        </p:nvPicPr>
        <p:blipFill>
          <a:blip r:embed="rId2" cstate="print"/>
          <a:srcRect/>
          <a:stretch>
            <a:fillRect/>
          </a:stretch>
        </p:blipFill>
        <p:spPr bwMode="auto">
          <a:xfrm>
            <a:off x="4724399" y="762000"/>
            <a:ext cx="4114801" cy="4038600"/>
          </a:xfrm>
          <a:prstGeom prst="rect">
            <a:avLst/>
          </a:prstGeom>
          <a:noFill/>
          <a:ln w="9525">
            <a:noFill/>
            <a:miter lim="800000"/>
            <a:headEnd/>
            <a:tailEnd/>
          </a:ln>
        </p:spPr>
      </p:pic>
      <p:sp>
        <p:nvSpPr>
          <p:cNvPr id="4" name="Rectangle 2"/>
          <p:cNvSpPr>
            <a:spLocks noChangeArrowheads="1"/>
          </p:cNvSpPr>
          <p:nvPr/>
        </p:nvSpPr>
        <p:spPr bwMode="auto">
          <a:xfrm>
            <a:off x="4572000" y="762000"/>
            <a:ext cx="4419600" cy="4038600"/>
          </a:xfrm>
          <a:prstGeom prst="rect">
            <a:avLst/>
          </a:prstGeom>
          <a:solidFill>
            <a:schemeClr val="bg1"/>
          </a:solidFill>
          <a:ln w="9525">
            <a:solidFill>
              <a:schemeClr val="bg1"/>
            </a:solidFill>
            <a:miter lim="800000"/>
            <a:headEnd/>
            <a:tailEnd/>
          </a:ln>
          <a:effectLst/>
        </p:spPr>
        <p:txBody>
          <a:bodyPr wrap="none" anchor="ctr"/>
          <a:lstStyle/>
          <a:p>
            <a:endParaRPr lang="en-US" sz="1200" b="0"/>
          </a:p>
        </p:txBody>
      </p:sp>
      <p:pic>
        <p:nvPicPr>
          <p:cNvPr id="5" name="Picture 4"/>
          <p:cNvPicPr>
            <a:picLocks noChangeAspect="1" noChangeArrowheads="1"/>
          </p:cNvPicPr>
          <p:nvPr/>
        </p:nvPicPr>
        <p:blipFill>
          <a:blip r:embed="rId3" cstate="print"/>
          <a:srcRect l="6516" t="5548"/>
          <a:stretch>
            <a:fillRect/>
          </a:stretch>
        </p:blipFill>
        <p:spPr>
          <a:xfrm>
            <a:off x="4648200" y="1008063"/>
            <a:ext cx="4343400" cy="3563937"/>
          </a:xfrm>
          <a:prstGeom prst="rect">
            <a:avLst/>
          </a:prstGeom>
          <a:noFill/>
          <a:ln/>
        </p:spPr>
      </p:pic>
      <p:sp>
        <p:nvSpPr>
          <p:cNvPr id="6" name="Text Box 11"/>
          <p:cNvSpPr txBox="1">
            <a:spLocks noChangeArrowheads="1"/>
          </p:cNvSpPr>
          <p:nvPr/>
        </p:nvSpPr>
        <p:spPr bwMode="auto">
          <a:xfrm>
            <a:off x="7714430" y="4433888"/>
            <a:ext cx="1159420" cy="400110"/>
          </a:xfrm>
          <a:prstGeom prst="rect">
            <a:avLst/>
          </a:prstGeom>
          <a:noFill/>
          <a:ln w="9525">
            <a:noFill/>
            <a:miter lim="800000"/>
            <a:headEnd/>
            <a:tailEnd/>
          </a:ln>
          <a:effectLst/>
        </p:spPr>
        <p:txBody>
          <a:bodyPr wrap="none">
            <a:spAutoFit/>
          </a:bodyPr>
          <a:lstStyle/>
          <a:p>
            <a:r>
              <a:rPr lang="en-US" sz="2000" b="0" dirty="0" err="1">
                <a:solidFill>
                  <a:schemeClr val="tx1"/>
                </a:solidFill>
                <a:cs typeface="Arial" charset="0"/>
              </a:rPr>
              <a:t>p</a:t>
            </a:r>
            <a:r>
              <a:rPr lang="en-US" sz="2000" b="0" baseline="-25000" dirty="0" err="1">
                <a:solidFill>
                  <a:schemeClr val="tx1"/>
                </a:solidFill>
                <a:cs typeface="Arial" charset="0"/>
              </a:rPr>
              <a:t>T</a:t>
            </a:r>
            <a:r>
              <a:rPr lang="en-US" sz="2000" b="0" baseline="-25000" dirty="0">
                <a:solidFill>
                  <a:schemeClr val="tx1"/>
                </a:solidFill>
                <a:cs typeface="Arial" charset="0"/>
              </a:rPr>
              <a:t> </a:t>
            </a:r>
            <a:r>
              <a:rPr lang="en-US" sz="2000" b="0" dirty="0">
                <a:solidFill>
                  <a:schemeClr val="tx1"/>
                </a:solidFill>
                <a:cs typeface="Arial" charset="0"/>
              </a:rPr>
              <a:t>(</a:t>
            </a:r>
            <a:r>
              <a:rPr lang="en-US" sz="2000" b="0" dirty="0" err="1">
                <a:solidFill>
                  <a:schemeClr val="tx1"/>
                </a:solidFill>
                <a:cs typeface="Arial" charset="0"/>
              </a:rPr>
              <a:t>GeV</a:t>
            </a:r>
            <a:r>
              <a:rPr lang="en-US" sz="2000" b="0" dirty="0">
                <a:solidFill>
                  <a:schemeClr val="tx1"/>
                </a:solidFill>
                <a:cs typeface="Arial" charset="0"/>
              </a:rPr>
              <a:t>)</a:t>
            </a:r>
          </a:p>
        </p:txBody>
      </p:sp>
      <p:sp>
        <p:nvSpPr>
          <p:cNvPr id="7" name="Text Box 11"/>
          <p:cNvSpPr txBox="1">
            <a:spLocks noChangeArrowheads="1"/>
          </p:cNvSpPr>
          <p:nvPr/>
        </p:nvSpPr>
        <p:spPr bwMode="auto">
          <a:xfrm>
            <a:off x="4648200" y="609600"/>
            <a:ext cx="452368" cy="461665"/>
          </a:xfrm>
          <a:prstGeom prst="rect">
            <a:avLst/>
          </a:prstGeom>
          <a:noFill/>
          <a:ln w="9525">
            <a:noFill/>
            <a:miter lim="800000"/>
            <a:headEnd/>
            <a:tailEnd/>
          </a:ln>
          <a:effectLst/>
        </p:spPr>
        <p:txBody>
          <a:bodyPr wrap="none">
            <a:spAutoFit/>
          </a:bodyPr>
          <a:lstStyle/>
          <a:p>
            <a:r>
              <a:rPr lang="en-US" sz="2400" b="0" dirty="0">
                <a:solidFill>
                  <a:schemeClr val="tx1"/>
                </a:solidFill>
                <a:cs typeface="Arial" charset="0"/>
              </a:rPr>
              <a:t>v</a:t>
            </a:r>
            <a:r>
              <a:rPr lang="en-US" sz="2400" b="0" baseline="-25000" dirty="0">
                <a:solidFill>
                  <a:schemeClr val="tx1"/>
                </a:solidFill>
                <a:cs typeface="Arial" charset="0"/>
              </a:rPr>
              <a:t>2</a:t>
            </a:r>
          </a:p>
        </p:txBody>
      </p:sp>
      <p:sp>
        <p:nvSpPr>
          <p:cNvPr id="8" name="Rectangle 7"/>
          <p:cNvSpPr/>
          <p:nvPr/>
        </p:nvSpPr>
        <p:spPr>
          <a:xfrm>
            <a:off x="8229600" y="1143000"/>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a:p>
        </p:txBody>
      </p:sp>
      <p:sp>
        <p:nvSpPr>
          <p:cNvPr id="9" name="Rectangle 8"/>
          <p:cNvSpPr/>
          <p:nvPr/>
        </p:nvSpPr>
        <p:spPr>
          <a:xfrm>
            <a:off x="7467600" y="3886200"/>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a:p>
        </p:txBody>
      </p:sp>
      <p:pic>
        <p:nvPicPr>
          <p:cNvPr id="10" name="Picture 9"/>
          <p:cNvPicPr>
            <a:picLocks noChangeAspect="1" noChangeArrowheads="1"/>
          </p:cNvPicPr>
          <p:nvPr/>
        </p:nvPicPr>
        <p:blipFill>
          <a:blip r:embed="rId4" cstate="print"/>
          <a:srcRect l="25088" t="3822" r="55766" b="73853"/>
          <a:stretch>
            <a:fillRect/>
          </a:stretch>
        </p:blipFill>
        <p:spPr bwMode="auto">
          <a:xfrm>
            <a:off x="410516" y="4729671"/>
            <a:ext cx="1870350" cy="2128329"/>
          </a:xfrm>
          <a:prstGeom prst="rect">
            <a:avLst/>
          </a:prstGeom>
          <a:noFill/>
          <a:ln w="9525">
            <a:noFill/>
            <a:miter lim="800000"/>
            <a:headEnd/>
            <a:tailEnd/>
          </a:ln>
        </p:spPr>
      </p:pic>
      <p:sp>
        <p:nvSpPr>
          <p:cNvPr id="11" name="TextBox 10"/>
          <p:cNvSpPr txBox="1"/>
          <p:nvPr/>
        </p:nvSpPr>
        <p:spPr>
          <a:xfrm>
            <a:off x="1447800" y="76200"/>
            <a:ext cx="6083717" cy="584775"/>
          </a:xfrm>
          <a:prstGeom prst="rect">
            <a:avLst/>
          </a:prstGeom>
          <a:noFill/>
        </p:spPr>
        <p:txBody>
          <a:bodyPr wrap="none" rtlCol="0">
            <a:spAutoFit/>
          </a:bodyPr>
          <a:lstStyle/>
          <a:p>
            <a:r>
              <a:rPr lang="en-US" sz="3200" b="0" u="sng" dirty="0"/>
              <a:t>Perfect Fluidity Discovery - 2005</a:t>
            </a:r>
          </a:p>
        </p:txBody>
      </p:sp>
      <p:sp>
        <p:nvSpPr>
          <p:cNvPr id="12" name="TextBox 11"/>
          <p:cNvSpPr txBox="1"/>
          <p:nvPr/>
        </p:nvSpPr>
        <p:spPr>
          <a:xfrm>
            <a:off x="152400" y="1630740"/>
            <a:ext cx="4038599" cy="1569660"/>
          </a:xfrm>
          <a:prstGeom prst="rect">
            <a:avLst/>
          </a:prstGeom>
          <a:noFill/>
        </p:spPr>
        <p:txBody>
          <a:bodyPr wrap="square" rtlCol="0">
            <a:spAutoFit/>
          </a:bodyPr>
          <a:lstStyle/>
          <a:p>
            <a:pPr algn="ctr"/>
            <a:r>
              <a:rPr lang="en-US" sz="3200" b="0" dirty="0"/>
              <a:t>Agreement of ideal hydrodynamics with experimental data.</a:t>
            </a:r>
          </a:p>
        </p:txBody>
      </p:sp>
      <p:sp>
        <p:nvSpPr>
          <p:cNvPr id="13" name="TextBox 12"/>
          <p:cNvSpPr txBox="1"/>
          <p:nvPr/>
        </p:nvSpPr>
        <p:spPr>
          <a:xfrm>
            <a:off x="1905000" y="4795897"/>
            <a:ext cx="7391400" cy="2062103"/>
          </a:xfrm>
          <a:prstGeom prst="rect">
            <a:avLst/>
          </a:prstGeom>
          <a:noFill/>
        </p:spPr>
        <p:txBody>
          <a:bodyPr wrap="square" rtlCol="0">
            <a:spAutoFit/>
          </a:bodyPr>
          <a:lstStyle/>
          <a:p>
            <a:pPr algn="ctr"/>
            <a:r>
              <a:rPr lang="en-US" sz="3200" b="0" dirty="0"/>
              <a:t>Heavier particles get a larger momentum boost from the fluid </a:t>
            </a:r>
          </a:p>
          <a:p>
            <a:pPr algn="ctr"/>
            <a:r>
              <a:rPr lang="en-US" sz="3200" b="0" dirty="0"/>
              <a:t>velocity and so heavier hadron v</a:t>
            </a:r>
            <a:r>
              <a:rPr lang="en-US" sz="3200" b="0" baseline="-25000" dirty="0"/>
              <a:t>2</a:t>
            </a:r>
            <a:r>
              <a:rPr lang="en-US" sz="3200" b="0" dirty="0"/>
              <a:t> pattern shifted to higher </a:t>
            </a:r>
            <a:r>
              <a:rPr lang="en-US" sz="3200" b="0" dirty="0" err="1"/>
              <a:t>p</a:t>
            </a:r>
            <a:r>
              <a:rPr lang="en-US" sz="3200" b="0" baseline="-25000" dirty="0" err="1"/>
              <a:t>T</a:t>
            </a:r>
            <a:r>
              <a:rPr lang="en-US" sz="3200" b="0" dirty="0" err="1"/>
              <a:t>.</a:t>
            </a:r>
            <a:r>
              <a:rPr lang="en-US" sz="3200" b="0" dirty="0"/>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60"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8" name="Slide Number Placeholder 4"/>
          <p:cNvSpPr>
            <a:spLocks noGrp="1"/>
          </p:cNvSpPr>
          <p:nvPr>
            <p:ph type="sldNum" sz="quarter" idx="12"/>
          </p:nvPr>
        </p:nvSpPr>
        <p:spPr/>
        <p:txBody>
          <a:bodyPr/>
          <a:lstStyle/>
          <a:p>
            <a:fld id="{8D498F8F-4748-4212-A8FD-36BBB2242CB1}" type="slidenum">
              <a:rPr lang="en-US"/>
              <a:pPr/>
              <a:t>16</a:t>
            </a:fld>
            <a:endParaRPr lang="en-US"/>
          </a:p>
        </p:txBody>
      </p:sp>
      <p:sp>
        <p:nvSpPr>
          <p:cNvPr id="275458" name="Rectangle 2"/>
          <p:cNvSpPr>
            <a:spLocks noGrp="1" noChangeArrowheads="1"/>
          </p:cNvSpPr>
          <p:nvPr>
            <p:ph type="title"/>
          </p:nvPr>
        </p:nvSpPr>
        <p:spPr>
          <a:xfrm>
            <a:off x="457200" y="-228600"/>
            <a:ext cx="8229600" cy="1143000"/>
          </a:xfrm>
        </p:spPr>
        <p:txBody>
          <a:bodyPr/>
          <a:lstStyle/>
          <a:p>
            <a:r>
              <a:rPr lang="en-US" sz="3600" u="sng" dirty="0"/>
              <a:t>What About Viscosity?</a:t>
            </a:r>
          </a:p>
        </p:txBody>
      </p:sp>
      <p:sp>
        <p:nvSpPr>
          <p:cNvPr id="7" name="TextBox 6"/>
          <p:cNvSpPr txBox="1"/>
          <p:nvPr/>
        </p:nvSpPr>
        <p:spPr>
          <a:xfrm>
            <a:off x="457200" y="1828800"/>
            <a:ext cx="8229600" cy="1569660"/>
          </a:xfrm>
          <a:prstGeom prst="rect">
            <a:avLst/>
          </a:prstGeom>
          <a:solidFill>
            <a:schemeClr val="bg1">
              <a:lumMod val="95000"/>
            </a:schemeClr>
          </a:solidFill>
        </p:spPr>
        <p:txBody>
          <a:bodyPr wrap="square" rtlCol="0">
            <a:spAutoFit/>
          </a:bodyPr>
          <a:lstStyle/>
          <a:p>
            <a:pPr algn="ctr"/>
            <a:r>
              <a:rPr lang="en-US" sz="3200" dirty="0"/>
              <a:t>Relativistic Viscous Hydrodynamics</a:t>
            </a:r>
          </a:p>
          <a:p>
            <a:pPr algn="ctr"/>
            <a:r>
              <a:rPr lang="en-US" sz="3200" dirty="0"/>
              <a:t>major unsolved numerical problem, </a:t>
            </a:r>
          </a:p>
          <a:p>
            <a:pPr algn="ctr"/>
            <a:r>
              <a:rPr lang="en-US" sz="3200" dirty="0"/>
              <a:t>until 2007</a:t>
            </a:r>
          </a:p>
        </p:txBody>
      </p:sp>
      <p:pic>
        <p:nvPicPr>
          <p:cNvPr id="762881" name="Picture 1"/>
          <p:cNvPicPr>
            <a:picLocks noChangeAspect="1" noChangeArrowheads="1"/>
          </p:cNvPicPr>
          <p:nvPr/>
        </p:nvPicPr>
        <p:blipFill>
          <a:blip r:embed="rId3" cstate="print"/>
          <a:srcRect l="9956" t="44792" r="34993" b="36458"/>
          <a:stretch>
            <a:fillRect/>
          </a:stretch>
        </p:blipFill>
        <p:spPr bwMode="auto">
          <a:xfrm>
            <a:off x="0" y="3886200"/>
            <a:ext cx="7162800" cy="1371600"/>
          </a:xfrm>
          <a:prstGeom prst="rect">
            <a:avLst/>
          </a:prstGeom>
          <a:noFill/>
          <a:ln w="9525">
            <a:noFill/>
            <a:miter lim="800000"/>
            <a:headEnd/>
            <a:tailEnd/>
          </a:ln>
        </p:spPr>
      </p:pic>
      <p:pic>
        <p:nvPicPr>
          <p:cNvPr id="762882" name="Picture 2"/>
          <p:cNvPicPr>
            <a:picLocks noChangeAspect="1" noChangeArrowheads="1"/>
          </p:cNvPicPr>
          <p:nvPr/>
        </p:nvPicPr>
        <p:blipFill>
          <a:blip r:embed="rId4" cstate="print"/>
          <a:srcRect l="10176" t="44792" r="34187" b="35416"/>
          <a:stretch>
            <a:fillRect/>
          </a:stretch>
        </p:blipFill>
        <p:spPr bwMode="auto">
          <a:xfrm>
            <a:off x="1905000" y="5410200"/>
            <a:ext cx="7239000" cy="14478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17</a:t>
            </a:fld>
            <a:endParaRPr lang="en-US"/>
          </a:p>
        </p:txBody>
      </p:sp>
      <p:graphicFrame>
        <p:nvGraphicFramePr>
          <p:cNvPr id="9" name="Object 13"/>
          <p:cNvGraphicFramePr>
            <a:graphicFrameLocks noChangeAspect="1"/>
          </p:cNvGraphicFramePr>
          <p:nvPr/>
        </p:nvGraphicFramePr>
        <p:xfrm>
          <a:off x="2362200" y="1219200"/>
          <a:ext cx="4114800" cy="2153017"/>
        </p:xfrm>
        <a:graphic>
          <a:graphicData uri="http://schemas.openxmlformats.org/presentationml/2006/ole">
            <mc:AlternateContent xmlns:mc="http://schemas.openxmlformats.org/markup-compatibility/2006">
              <mc:Choice xmlns:v="urn:schemas-microsoft-com:vml" Requires="v">
                <p:oleObj spid="_x0000_s707833" name="Equation" r:id="rId3" imgW="799920" imgH="419040" progId="Equation.3">
                  <p:embed/>
                </p:oleObj>
              </mc:Choice>
              <mc:Fallback>
                <p:oleObj name="Equation" r:id="rId3" imgW="799920" imgH="419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219200"/>
                        <a:ext cx="4114800" cy="2153017"/>
                      </a:xfrm>
                      <a:prstGeom prst="rect">
                        <a:avLst/>
                      </a:prstGeom>
                      <a:solidFill>
                        <a:srgbClr val="F3F3F3"/>
                      </a:solidFill>
                    </p:spPr>
                  </p:pic>
                </p:oleObj>
              </mc:Fallback>
            </mc:AlternateContent>
          </a:graphicData>
        </a:graphic>
      </p:graphicFrame>
      <p:pic>
        <p:nvPicPr>
          <p:cNvPr id="13" name="Picture 21" descr="figure265">
            <a:hlinkClick r:id="rId5"/>
          </p:cNvPr>
          <p:cNvPicPr>
            <a:picLocks noChangeAspect="1" noChangeArrowheads="1"/>
          </p:cNvPicPr>
          <p:nvPr/>
        </p:nvPicPr>
        <p:blipFill>
          <a:blip r:embed="rId6" cstate="print"/>
          <a:srcRect/>
          <a:stretch>
            <a:fillRect/>
          </a:stretch>
        </p:blipFill>
        <p:spPr bwMode="auto">
          <a:xfrm>
            <a:off x="2401604" y="3657600"/>
            <a:ext cx="4075396" cy="2895600"/>
          </a:xfrm>
          <a:prstGeom prst="rect">
            <a:avLst/>
          </a:prstGeom>
          <a:noFill/>
          <a:ln>
            <a:solidFill>
              <a:schemeClr val="tx1"/>
            </a:solidFill>
          </a:ln>
        </p:spPr>
      </p:pic>
      <p:sp>
        <p:nvSpPr>
          <p:cNvPr id="14" name="TextBox 13"/>
          <p:cNvSpPr txBox="1"/>
          <p:nvPr/>
        </p:nvSpPr>
        <p:spPr>
          <a:xfrm>
            <a:off x="2743200" y="152400"/>
            <a:ext cx="3356688" cy="646331"/>
          </a:xfrm>
          <a:prstGeom prst="rect">
            <a:avLst/>
          </a:prstGeom>
          <a:noFill/>
        </p:spPr>
        <p:txBody>
          <a:bodyPr wrap="none" rtlCol="0">
            <a:spAutoFit/>
          </a:bodyPr>
          <a:lstStyle/>
          <a:p>
            <a:r>
              <a:rPr lang="en-US" sz="3600" b="0" u="sng" dirty="0"/>
              <a:t>Shear Viscosity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18</a:t>
            </a:fld>
            <a:endParaRPr lang="en-US"/>
          </a:p>
        </p:txBody>
      </p:sp>
      <p:sp>
        <p:nvSpPr>
          <p:cNvPr id="3" name="Text Box 6"/>
          <p:cNvSpPr txBox="1">
            <a:spLocks noChangeArrowheads="1"/>
          </p:cNvSpPr>
          <p:nvPr/>
        </p:nvSpPr>
        <p:spPr bwMode="auto">
          <a:xfrm>
            <a:off x="1219200" y="1686580"/>
            <a:ext cx="3504421" cy="523220"/>
          </a:xfrm>
          <a:prstGeom prst="rect">
            <a:avLst/>
          </a:prstGeom>
          <a:noFill/>
          <a:ln w="9525" algn="ctr">
            <a:noFill/>
            <a:miter lim="800000"/>
            <a:headEnd/>
            <a:tailEnd/>
          </a:ln>
          <a:effectLst/>
        </p:spPr>
        <p:txBody>
          <a:bodyPr wrap="none">
            <a:spAutoFit/>
          </a:bodyPr>
          <a:lstStyle/>
          <a:p>
            <a:r>
              <a:rPr lang="en-US" sz="2800" b="0" dirty="0"/>
              <a:t>Weak coupling (</a:t>
            </a:r>
            <a:r>
              <a:rPr lang="en-US" sz="2800" b="0" dirty="0">
                <a:latin typeface="Symbol" pitchFamily="18" charset="2"/>
              </a:rPr>
              <a:t>s</a:t>
            </a:r>
            <a:r>
              <a:rPr lang="en-US" sz="2800" b="0" dirty="0"/>
              <a:t>=0)</a:t>
            </a:r>
          </a:p>
        </p:txBody>
      </p:sp>
      <p:sp>
        <p:nvSpPr>
          <p:cNvPr id="4" name="Text Box 7"/>
          <p:cNvSpPr txBox="1">
            <a:spLocks noChangeArrowheads="1"/>
          </p:cNvSpPr>
          <p:nvPr/>
        </p:nvSpPr>
        <p:spPr bwMode="auto">
          <a:xfrm>
            <a:off x="1066800" y="4267200"/>
            <a:ext cx="3520516" cy="523220"/>
          </a:xfrm>
          <a:prstGeom prst="rect">
            <a:avLst/>
          </a:prstGeom>
          <a:noFill/>
          <a:ln w="9525" algn="ctr">
            <a:noFill/>
            <a:miter lim="800000"/>
            <a:headEnd/>
            <a:tailEnd/>
          </a:ln>
          <a:effectLst/>
        </p:spPr>
        <p:txBody>
          <a:bodyPr wrap="none">
            <a:spAutoFit/>
          </a:bodyPr>
          <a:lstStyle/>
          <a:p>
            <a:r>
              <a:rPr lang="en-US" sz="2800" b="0" dirty="0"/>
              <a:t>Strong coupling (</a:t>
            </a:r>
            <a:r>
              <a:rPr lang="en-US" sz="2800" b="0" dirty="0">
                <a:latin typeface="Symbol" pitchFamily="18" charset="2"/>
              </a:rPr>
              <a:t>s</a:t>
            </a:r>
            <a:r>
              <a:rPr lang="en-US" sz="2800" b="0" dirty="0"/>
              <a:t> </a:t>
            </a:r>
            <a:r>
              <a:rPr lang="en-US" sz="2800" b="0" dirty="0">
                <a:cs typeface="Arial" pitchFamily="34" charset="0"/>
              </a:rPr>
              <a:t>↑</a:t>
            </a:r>
            <a:r>
              <a:rPr lang="en-US" sz="2800" b="0" dirty="0"/>
              <a:t>)</a:t>
            </a:r>
          </a:p>
        </p:txBody>
      </p:sp>
      <p:sp>
        <p:nvSpPr>
          <p:cNvPr id="5" name="Text Box 8"/>
          <p:cNvSpPr txBox="1">
            <a:spLocks noChangeArrowheads="1"/>
          </p:cNvSpPr>
          <p:nvPr/>
        </p:nvSpPr>
        <p:spPr bwMode="auto">
          <a:xfrm>
            <a:off x="5943600" y="3048000"/>
            <a:ext cx="2603500" cy="519113"/>
          </a:xfrm>
          <a:prstGeom prst="rect">
            <a:avLst/>
          </a:prstGeom>
          <a:noFill/>
          <a:ln w="9525" algn="ctr">
            <a:noFill/>
            <a:miter lim="800000"/>
            <a:headEnd/>
            <a:tailEnd/>
          </a:ln>
          <a:effectLst/>
        </p:spPr>
        <p:txBody>
          <a:bodyPr wrap="none">
            <a:spAutoFit/>
          </a:bodyPr>
          <a:lstStyle/>
          <a:p>
            <a:r>
              <a:rPr lang="en-US">
                <a:solidFill>
                  <a:srgbClr val="FFFF00"/>
                </a:solidFill>
              </a:rPr>
              <a:t>&lt;p</a:t>
            </a:r>
            <a:r>
              <a:rPr lang="en-US" baseline="-25000">
                <a:solidFill>
                  <a:srgbClr val="FFFF00"/>
                </a:solidFill>
              </a:rPr>
              <a:t>x</a:t>
            </a:r>
            <a:r>
              <a:rPr lang="en-US">
                <a:solidFill>
                  <a:srgbClr val="FFFF00"/>
                </a:solidFill>
              </a:rPr>
              <a:t>&gt; top region</a:t>
            </a:r>
          </a:p>
        </p:txBody>
      </p:sp>
      <p:sp>
        <p:nvSpPr>
          <p:cNvPr id="6" name="Text Box 9"/>
          <p:cNvSpPr txBox="1">
            <a:spLocks noChangeArrowheads="1"/>
          </p:cNvSpPr>
          <p:nvPr/>
        </p:nvSpPr>
        <p:spPr bwMode="auto">
          <a:xfrm>
            <a:off x="5943600" y="3519488"/>
            <a:ext cx="3197225" cy="519112"/>
          </a:xfrm>
          <a:prstGeom prst="rect">
            <a:avLst/>
          </a:prstGeom>
          <a:noFill/>
          <a:ln w="9525" algn="ctr">
            <a:noFill/>
            <a:miter lim="800000"/>
            <a:headEnd/>
            <a:tailEnd/>
          </a:ln>
          <a:effectLst/>
        </p:spPr>
        <p:txBody>
          <a:bodyPr wrap="none">
            <a:spAutoFit/>
          </a:bodyPr>
          <a:lstStyle/>
          <a:p>
            <a:r>
              <a:rPr lang="en-US" dirty="0">
                <a:solidFill>
                  <a:srgbClr val="66FF33"/>
                </a:solidFill>
              </a:rPr>
              <a:t>&lt;</a:t>
            </a:r>
            <a:r>
              <a:rPr lang="en-US" dirty="0" err="1">
                <a:solidFill>
                  <a:srgbClr val="66FF33"/>
                </a:solidFill>
              </a:rPr>
              <a:t>p</a:t>
            </a:r>
            <a:r>
              <a:rPr lang="en-US" baseline="-25000" dirty="0" err="1">
                <a:solidFill>
                  <a:srgbClr val="66FF33"/>
                </a:solidFill>
              </a:rPr>
              <a:t>x</a:t>
            </a:r>
            <a:r>
              <a:rPr lang="en-US" dirty="0">
                <a:solidFill>
                  <a:srgbClr val="66FF33"/>
                </a:solidFill>
              </a:rPr>
              <a:t>&gt; bottom region</a:t>
            </a:r>
          </a:p>
        </p:txBody>
      </p:sp>
      <p:sp>
        <p:nvSpPr>
          <p:cNvPr id="8" name="Text Box 16"/>
          <p:cNvSpPr txBox="1">
            <a:spLocks noChangeArrowheads="1"/>
          </p:cNvSpPr>
          <p:nvPr/>
        </p:nvSpPr>
        <p:spPr bwMode="auto">
          <a:xfrm>
            <a:off x="212725" y="762000"/>
            <a:ext cx="7940675" cy="830997"/>
          </a:xfrm>
          <a:prstGeom prst="rect">
            <a:avLst/>
          </a:prstGeom>
          <a:noFill/>
          <a:ln w="9525" algn="ctr">
            <a:noFill/>
            <a:miter lim="800000"/>
            <a:headEnd/>
            <a:tailEnd/>
          </a:ln>
          <a:effectLst/>
        </p:spPr>
        <p:txBody>
          <a:bodyPr>
            <a:spAutoFit/>
          </a:bodyPr>
          <a:lstStyle/>
          <a:p>
            <a:r>
              <a:rPr lang="en-US" sz="2400" b="0" dirty="0"/>
              <a:t>Honey – viscosity decreases at higher temperatures</a:t>
            </a:r>
          </a:p>
          <a:p>
            <a:r>
              <a:rPr lang="en-US" sz="2400" b="0" dirty="0"/>
              <a:t>                viscosity increases with stronger coupling</a:t>
            </a:r>
          </a:p>
        </p:txBody>
      </p:sp>
      <p:sp>
        <p:nvSpPr>
          <p:cNvPr id="9" name="Line 17"/>
          <p:cNvSpPr>
            <a:spLocks noChangeShapeType="1"/>
          </p:cNvSpPr>
          <p:nvPr/>
        </p:nvSpPr>
        <p:spPr bwMode="auto">
          <a:xfrm>
            <a:off x="0" y="1600200"/>
            <a:ext cx="9144000" cy="0"/>
          </a:xfrm>
          <a:prstGeom prst="line">
            <a:avLst/>
          </a:prstGeom>
          <a:noFill/>
          <a:ln w="9525">
            <a:solidFill>
              <a:schemeClr val="bg1"/>
            </a:solidFill>
            <a:round/>
            <a:headEnd/>
            <a:tailEnd/>
          </a:ln>
          <a:effectLst/>
        </p:spPr>
        <p:txBody>
          <a:bodyPr wrap="none">
            <a:spAutoFit/>
          </a:bodyPr>
          <a:lstStyle/>
          <a:p>
            <a:endParaRPr lang="en-US" b="0"/>
          </a:p>
        </p:txBody>
      </p:sp>
      <p:sp>
        <p:nvSpPr>
          <p:cNvPr id="10" name="Text Box 19"/>
          <p:cNvSpPr txBox="1">
            <a:spLocks noChangeArrowheads="1"/>
          </p:cNvSpPr>
          <p:nvPr/>
        </p:nvSpPr>
        <p:spPr bwMode="auto">
          <a:xfrm>
            <a:off x="2819400" y="0"/>
            <a:ext cx="3638817" cy="646331"/>
          </a:xfrm>
          <a:prstGeom prst="rect">
            <a:avLst/>
          </a:prstGeom>
          <a:noFill/>
          <a:ln w="9525" algn="ctr">
            <a:noFill/>
            <a:miter lim="800000"/>
            <a:headEnd/>
            <a:tailEnd/>
          </a:ln>
          <a:effectLst/>
        </p:spPr>
        <p:txBody>
          <a:bodyPr wrap="none">
            <a:spAutoFit/>
          </a:bodyPr>
          <a:lstStyle/>
          <a:p>
            <a:r>
              <a:rPr lang="en-US" sz="3600" b="0" u="sng" dirty="0"/>
              <a:t>Viscosity Review</a:t>
            </a:r>
          </a:p>
        </p:txBody>
      </p:sp>
      <p:sp>
        <p:nvSpPr>
          <p:cNvPr id="12" name="Text Box 20"/>
          <p:cNvSpPr txBox="1">
            <a:spLocks noChangeArrowheads="1"/>
          </p:cNvSpPr>
          <p:nvPr/>
        </p:nvSpPr>
        <p:spPr bwMode="auto">
          <a:xfrm>
            <a:off x="5791200" y="1676400"/>
            <a:ext cx="3311525" cy="5232202"/>
          </a:xfrm>
          <a:prstGeom prst="rect">
            <a:avLst/>
          </a:prstGeom>
          <a:solidFill>
            <a:schemeClr val="bg1"/>
          </a:solidFill>
          <a:ln w="28575" algn="ctr">
            <a:solidFill>
              <a:srgbClr val="FF0000"/>
            </a:solidFill>
            <a:miter lim="800000"/>
            <a:headEnd/>
            <a:tailEnd/>
          </a:ln>
          <a:effectLst/>
        </p:spPr>
        <p:txBody>
          <a:bodyPr>
            <a:spAutoFit/>
          </a:bodyPr>
          <a:lstStyle/>
          <a:p>
            <a:pPr algn="ctr"/>
            <a:endParaRPr lang="en-US" sz="1400" b="0" dirty="0">
              <a:solidFill>
                <a:srgbClr val="FF0000"/>
              </a:solidFill>
            </a:endParaRPr>
          </a:p>
          <a:p>
            <a:pPr algn="ctr"/>
            <a:r>
              <a:rPr lang="en-US" sz="2800" b="0" dirty="0">
                <a:solidFill>
                  <a:srgbClr val="FF0000"/>
                </a:solidFill>
              </a:rPr>
              <a:t>Inhibited </a:t>
            </a:r>
          </a:p>
          <a:p>
            <a:pPr algn="ctr"/>
            <a:r>
              <a:rPr lang="en-US" sz="2800" b="0" dirty="0">
                <a:solidFill>
                  <a:srgbClr val="FF0000"/>
                </a:solidFill>
              </a:rPr>
              <a:t>diffusion</a:t>
            </a:r>
          </a:p>
          <a:p>
            <a:pPr algn="ctr"/>
            <a:r>
              <a:rPr lang="en-US" sz="2800" b="0" dirty="0">
                <a:solidFill>
                  <a:srgbClr val="FF0000"/>
                </a:solidFill>
                <a:cs typeface="Arial" pitchFamily="34" charset="0"/>
              </a:rPr>
              <a:t>↓</a:t>
            </a:r>
          </a:p>
          <a:p>
            <a:pPr algn="ctr"/>
            <a:r>
              <a:rPr lang="en-US" sz="2800" b="0" dirty="0">
                <a:solidFill>
                  <a:srgbClr val="FF0000"/>
                </a:solidFill>
              </a:rPr>
              <a:t>Small</a:t>
            </a:r>
          </a:p>
          <a:p>
            <a:pPr algn="ctr"/>
            <a:r>
              <a:rPr lang="en-US" sz="2800" b="0" dirty="0">
                <a:solidFill>
                  <a:srgbClr val="FF0000"/>
                </a:solidFill>
              </a:rPr>
              <a:t> viscosity</a:t>
            </a:r>
          </a:p>
          <a:p>
            <a:pPr algn="ctr"/>
            <a:r>
              <a:rPr lang="en-US" sz="2800" b="0" dirty="0">
                <a:solidFill>
                  <a:srgbClr val="FF0000"/>
                </a:solidFill>
              </a:rPr>
              <a:t>↓</a:t>
            </a:r>
          </a:p>
          <a:p>
            <a:pPr algn="ctr"/>
            <a:r>
              <a:rPr lang="en-US" sz="2800" b="0" dirty="0">
                <a:solidFill>
                  <a:srgbClr val="FF0000"/>
                </a:solidFill>
              </a:rPr>
              <a:t>Perfect fluid</a:t>
            </a:r>
          </a:p>
          <a:p>
            <a:pPr algn="ctr"/>
            <a:r>
              <a:rPr lang="en-US" sz="2800" b="0" dirty="0">
                <a:solidFill>
                  <a:srgbClr val="FF0000"/>
                </a:solidFill>
              </a:rPr>
              <a:t>↓</a:t>
            </a:r>
            <a:endParaRPr lang="en-US" sz="2000" b="0" dirty="0">
              <a:solidFill>
                <a:srgbClr val="FF0000"/>
              </a:solidFill>
            </a:endParaRPr>
          </a:p>
          <a:p>
            <a:pPr algn="ctr"/>
            <a:r>
              <a:rPr lang="en-US" sz="2800" b="0" dirty="0">
                <a:solidFill>
                  <a:srgbClr val="FF0000"/>
                </a:solidFill>
              </a:rPr>
              <a:t>Strong Coupled QGP</a:t>
            </a:r>
          </a:p>
          <a:p>
            <a:pPr algn="ctr"/>
            <a:r>
              <a:rPr lang="en-US" sz="2800" b="0" dirty="0">
                <a:solidFill>
                  <a:srgbClr val="FF0000"/>
                </a:solidFill>
              </a:rPr>
              <a:t>(i.e. </a:t>
            </a:r>
            <a:r>
              <a:rPr lang="en-US" sz="2800" b="0" dirty="0" err="1">
                <a:solidFill>
                  <a:srgbClr val="FF0000"/>
                </a:solidFill>
              </a:rPr>
              <a:t>sQGP</a:t>
            </a:r>
            <a:r>
              <a:rPr lang="en-US" sz="2800" b="0" dirty="0">
                <a:solidFill>
                  <a:srgbClr val="FF0000"/>
                </a:solidFill>
              </a:rPr>
              <a:t>)</a:t>
            </a:r>
            <a:endParaRPr lang="en-US" sz="1200" b="0" dirty="0">
              <a:solidFill>
                <a:srgbClr val="FF0000"/>
              </a:solidFill>
            </a:endParaRPr>
          </a:p>
          <a:p>
            <a:pPr algn="ctr"/>
            <a:r>
              <a:rPr lang="en-US" sz="1200" b="0" dirty="0">
                <a:solidFill>
                  <a:srgbClr val="FF0000"/>
                </a:solidFill>
              </a:rPr>
              <a:t> </a:t>
            </a:r>
            <a:endParaRPr lang="en-US" sz="2400" b="0" dirty="0">
              <a:solidFill>
                <a:srgbClr val="FF0000"/>
              </a:solidFill>
            </a:endParaRPr>
          </a:p>
        </p:txBody>
      </p:sp>
      <p:pic>
        <p:nvPicPr>
          <p:cNvPr id="13" name="Picture 22"/>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467600" y="0"/>
            <a:ext cx="1676400" cy="1600200"/>
          </a:xfrm>
          <a:prstGeom prst="rect">
            <a:avLst/>
          </a:prstGeom>
          <a:noFill/>
          <a:ln w="9525" algn="ctr">
            <a:noFill/>
            <a:miter lim="800000"/>
            <a:headEnd/>
            <a:tailEnd/>
          </a:ln>
          <a:effectLst/>
        </p:spPr>
      </p:pic>
      <p:pic>
        <p:nvPicPr>
          <p:cNvPr id="14" name="Picture 4" descr="http://up.colorado.edu/~nagle/temp/foo2.gif"/>
          <p:cNvPicPr>
            <a:picLocks noChangeAspect="1" noChangeArrowheads="1" noCrop="1"/>
          </p:cNvPicPr>
          <p:nvPr/>
        </p:nvPicPr>
        <p:blipFill>
          <a:blip r:embed="rId3" cstate="print"/>
          <a:srcRect/>
          <a:stretch>
            <a:fillRect/>
          </a:stretch>
        </p:blipFill>
        <p:spPr bwMode="auto">
          <a:xfrm>
            <a:off x="0" y="4743450"/>
            <a:ext cx="5676900" cy="2114550"/>
          </a:xfrm>
          <a:prstGeom prst="rect">
            <a:avLst/>
          </a:prstGeom>
          <a:noFill/>
        </p:spPr>
      </p:pic>
      <p:pic>
        <p:nvPicPr>
          <p:cNvPr id="15" name="Picture 6" descr="http://up.colorado.edu/~nagle/temp/foo.gif"/>
          <p:cNvPicPr>
            <a:picLocks noChangeAspect="1" noChangeArrowheads="1" noCrop="1"/>
          </p:cNvPicPr>
          <p:nvPr/>
        </p:nvPicPr>
        <p:blipFill>
          <a:blip r:embed="rId4" cstate="print"/>
          <a:srcRect/>
          <a:stretch>
            <a:fillRect/>
          </a:stretch>
        </p:blipFill>
        <p:spPr bwMode="auto">
          <a:xfrm>
            <a:off x="0" y="2209800"/>
            <a:ext cx="5676900" cy="2114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1A727AB5-B32F-4F56-B091-5E266882F7A7}" type="slidenum">
              <a:rPr lang="en-US"/>
              <a:pPr/>
              <a:t>19</a:t>
            </a:fld>
            <a:endParaRPr lang="en-US"/>
          </a:p>
        </p:txBody>
      </p:sp>
      <p:pic>
        <p:nvPicPr>
          <p:cNvPr id="3" name="Picture 4"/>
          <p:cNvPicPr>
            <a:picLocks noChangeAspect="1" noChangeArrowheads="1"/>
          </p:cNvPicPr>
          <p:nvPr/>
        </p:nvPicPr>
        <p:blipFill>
          <a:blip r:embed="rId2" cstate="print"/>
          <a:srcRect l="14844" t="29167" r="14063" b="14583"/>
          <a:stretch>
            <a:fillRect/>
          </a:stretch>
        </p:blipFill>
        <p:spPr bwMode="auto">
          <a:xfrm>
            <a:off x="914400" y="1066800"/>
            <a:ext cx="6934200" cy="4343400"/>
          </a:xfrm>
          <a:prstGeom prst="rect">
            <a:avLst/>
          </a:prstGeom>
          <a:noFill/>
          <a:ln w="9525" algn="ctr">
            <a:noFill/>
            <a:miter lim="800000"/>
            <a:headEnd/>
            <a:tailEnd/>
          </a:ln>
          <a:effectLst/>
        </p:spPr>
      </p:pic>
      <p:sp>
        <p:nvSpPr>
          <p:cNvPr id="4" name="Rectangle 5"/>
          <p:cNvSpPr>
            <a:spLocks noChangeArrowheads="1"/>
          </p:cNvSpPr>
          <p:nvPr/>
        </p:nvSpPr>
        <p:spPr bwMode="auto">
          <a:xfrm>
            <a:off x="304800" y="1600200"/>
            <a:ext cx="914400" cy="2971800"/>
          </a:xfrm>
          <a:prstGeom prst="rect">
            <a:avLst/>
          </a:prstGeom>
          <a:solidFill>
            <a:schemeClr val="bg1"/>
          </a:solidFill>
          <a:ln w="9525" algn="ctr">
            <a:solidFill>
              <a:schemeClr val="tx1"/>
            </a:solidFill>
            <a:miter lim="800000"/>
            <a:headEnd/>
            <a:tailEnd/>
          </a:ln>
          <a:effectLst/>
        </p:spPr>
        <p:txBody>
          <a:bodyPr wrap="none" anchor="ctr"/>
          <a:lstStyle/>
          <a:p>
            <a:endParaRPr lang="en-US"/>
          </a:p>
        </p:txBody>
      </p:sp>
      <p:pic>
        <p:nvPicPr>
          <p:cNvPr id="5" name="Picture 6"/>
          <p:cNvPicPr>
            <a:picLocks noChangeAspect="1" noChangeArrowheads="1"/>
          </p:cNvPicPr>
          <p:nvPr/>
        </p:nvPicPr>
        <p:blipFill>
          <a:blip r:embed="rId3" cstate="print"/>
          <a:srcRect l="37907" t="30661" r="58594" b="61865"/>
          <a:stretch>
            <a:fillRect/>
          </a:stretch>
        </p:blipFill>
        <p:spPr bwMode="auto">
          <a:xfrm>
            <a:off x="381000" y="3276600"/>
            <a:ext cx="712788" cy="1143000"/>
          </a:xfrm>
          <a:prstGeom prst="rect">
            <a:avLst/>
          </a:prstGeom>
          <a:noFill/>
          <a:ln w="9525">
            <a:solidFill>
              <a:schemeClr val="bg1"/>
            </a:solidFill>
            <a:miter lim="800000"/>
            <a:headEnd/>
            <a:tailEnd/>
          </a:ln>
          <a:effectLst/>
        </p:spPr>
      </p:pic>
      <p:pic>
        <p:nvPicPr>
          <p:cNvPr id="6" name="Picture 7"/>
          <p:cNvPicPr>
            <a:picLocks noChangeAspect="1" noChangeArrowheads="1"/>
          </p:cNvPicPr>
          <p:nvPr/>
        </p:nvPicPr>
        <p:blipFill>
          <a:blip r:embed="rId3" cstate="print"/>
          <a:srcRect l="34375" t="29166" r="63281" b="61458"/>
          <a:stretch>
            <a:fillRect/>
          </a:stretch>
        </p:blipFill>
        <p:spPr bwMode="auto">
          <a:xfrm>
            <a:off x="457200" y="1676400"/>
            <a:ext cx="584200" cy="1752600"/>
          </a:xfrm>
          <a:prstGeom prst="rect">
            <a:avLst/>
          </a:prstGeom>
          <a:noFill/>
          <a:ln w="9525">
            <a:solidFill>
              <a:schemeClr val="bg1"/>
            </a:solidFill>
            <a:miter lim="800000"/>
            <a:headEnd/>
            <a:tailEnd/>
          </a:ln>
          <a:effectLst/>
        </p:spPr>
      </p:pic>
      <p:sp>
        <p:nvSpPr>
          <p:cNvPr id="7" name="Line 8"/>
          <p:cNvSpPr>
            <a:spLocks noChangeShapeType="1"/>
          </p:cNvSpPr>
          <p:nvPr/>
        </p:nvSpPr>
        <p:spPr bwMode="auto">
          <a:xfrm>
            <a:off x="381000" y="3200400"/>
            <a:ext cx="762000" cy="0"/>
          </a:xfrm>
          <a:prstGeom prst="line">
            <a:avLst/>
          </a:prstGeom>
          <a:noFill/>
          <a:ln w="28575">
            <a:solidFill>
              <a:schemeClr val="tx1"/>
            </a:solidFill>
            <a:round/>
            <a:headEnd/>
            <a:tailEnd/>
          </a:ln>
          <a:effectLst/>
        </p:spPr>
        <p:txBody>
          <a:bodyPr/>
          <a:lstStyle/>
          <a:p>
            <a:endParaRPr lang="en-US"/>
          </a:p>
        </p:txBody>
      </p:sp>
      <p:sp>
        <p:nvSpPr>
          <p:cNvPr id="8" name="Text Box 9"/>
          <p:cNvSpPr txBox="1">
            <a:spLocks noChangeArrowheads="1"/>
          </p:cNvSpPr>
          <p:nvPr/>
        </p:nvSpPr>
        <p:spPr bwMode="auto">
          <a:xfrm>
            <a:off x="3473450" y="5725180"/>
            <a:ext cx="5037982" cy="523220"/>
          </a:xfrm>
          <a:prstGeom prst="rect">
            <a:avLst/>
          </a:prstGeom>
          <a:noFill/>
          <a:ln w="9525" algn="ctr">
            <a:noFill/>
            <a:miter lim="800000"/>
            <a:headEnd/>
            <a:tailEnd/>
          </a:ln>
          <a:effectLst/>
        </p:spPr>
        <p:txBody>
          <a:bodyPr wrap="none">
            <a:spAutoFit/>
          </a:bodyPr>
          <a:lstStyle/>
          <a:p>
            <a:r>
              <a:rPr lang="en-US" sz="2800" dirty="0">
                <a:solidFill>
                  <a:schemeClr val="accent1">
                    <a:lumMod val="50000"/>
                  </a:schemeClr>
                </a:solidFill>
              </a:rPr>
              <a:t>Gas-Liquid Phase Transition</a:t>
            </a:r>
          </a:p>
        </p:txBody>
      </p:sp>
      <p:sp>
        <p:nvSpPr>
          <p:cNvPr id="9" name="Line 10"/>
          <p:cNvSpPr>
            <a:spLocks noChangeShapeType="1"/>
          </p:cNvSpPr>
          <p:nvPr/>
        </p:nvSpPr>
        <p:spPr bwMode="auto">
          <a:xfrm flipH="1" flipV="1">
            <a:off x="2895600" y="4648200"/>
            <a:ext cx="533400" cy="1371600"/>
          </a:xfrm>
          <a:prstGeom prst="line">
            <a:avLst/>
          </a:prstGeom>
          <a:noFill/>
          <a:ln w="38100">
            <a:solidFill>
              <a:schemeClr val="accent1">
                <a:lumMod val="50000"/>
              </a:schemeClr>
            </a:solidFill>
            <a:round/>
            <a:headEnd/>
            <a:tailEnd type="triangle" w="med" len="med"/>
          </a:ln>
          <a:effectLst/>
        </p:spPr>
        <p:txBody>
          <a:bodyPr wrap="none">
            <a:spAutoFit/>
          </a:bodyPr>
          <a:lstStyle/>
          <a:p>
            <a:endParaRPr lang="en-US"/>
          </a:p>
        </p:txBody>
      </p:sp>
      <p:sp>
        <p:nvSpPr>
          <p:cNvPr id="10" name="Text Box 11"/>
          <p:cNvSpPr txBox="1">
            <a:spLocks noChangeArrowheads="1"/>
          </p:cNvSpPr>
          <p:nvPr/>
        </p:nvSpPr>
        <p:spPr bwMode="auto">
          <a:xfrm>
            <a:off x="3049588" y="6334780"/>
            <a:ext cx="5256212" cy="523220"/>
          </a:xfrm>
          <a:prstGeom prst="rect">
            <a:avLst/>
          </a:prstGeom>
          <a:noFill/>
          <a:ln w="9525" algn="ctr">
            <a:solidFill>
              <a:srgbClr val="7030A0"/>
            </a:solidFill>
            <a:miter lim="800000"/>
            <a:headEnd/>
            <a:tailEnd/>
          </a:ln>
          <a:effectLst/>
        </p:spPr>
        <p:txBody>
          <a:bodyPr wrap="square">
            <a:spAutoFit/>
          </a:bodyPr>
          <a:lstStyle/>
          <a:p>
            <a:r>
              <a:rPr lang="en-US" sz="2800" dirty="0" err="1">
                <a:solidFill>
                  <a:srgbClr val="7030A0"/>
                </a:solidFill>
              </a:rPr>
              <a:t>Superfluidity</a:t>
            </a:r>
            <a:r>
              <a:rPr lang="en-US" sz="2800" dirty="0">
                <a:solidFill>
                  <a:srgbClr val="7030A0"/>
                </a:solidFill>
              </a:rPr>
              <a:t> Transition</a:t>
            </a:r>
          </a:p>
        </p:txBody>
      </p:sp>
      <p:sp>
        <p:nvSpPr>
          <p:cNvPr id="11" name="Line 12"/>
          <p:cNvSpPr>
            <a:spLocks noChangeShapeType="1"/>
          </p:cNvSpPr>
          <p:nvPr/>
        </p:nvSpPr>
        <p:spPr bwMode="auto">
          <a:xfrm flipH="1" flipV="1">
            <a:off x="2590800" y="4572000"/>
            <a:ext cx="381000" cy="1905000"/>
          </a:xfrm>
          <a:prstGeom prst="line">
            <a:avLst/>
          </a:prstGeom>
          <a:noFill/>
          <a:ln w="38100">
            <a:solidFill>
              <a:schemeClr val="accent6">
                <a:lumMod val="60000"/>
                <a:lumOff val="40000"/>
              </a:schemeClr>
            </a:solidFill>
            <a:round/>
            <a:headEnd/>
            <a:tailEnd type="triangle" w="med" len="med"/>
          </a:ln>
          <a:effectLst/>
        </p:spPr>
        <p:txBody>
          <a:bodyPr>
            <a:spAutoFit/>
          </a:bodyPr>
          <a:lstStyle/>
          <a:p>
            <a:endParaRPr lang="en-US"/>
          </a:p>
        </p:txBody>
      </p:sp>
      <p:sp>
        <p:nvSpPr>
          <p:cNvPr id="12" name="Line 13"/>
          <p:cNvSpPr>
            <a:spLocks noChangeShapeType="1"/>
          </p:cNvSpPr>
          <p:nvPr/>
        </p:nvSpPr>
        <p:spPr bwMode="auto">
          <a:xfrm flipH="1">
            <a:off x="7010400" y="4343400"/>
            <a:ext cx="381000" cy="457200"/>
          </a:xfrm>
          <a:prstGeom prst="line">
            <a:avLst/>
          </a:prstGeom>
          <a:noFill/>
          <a:ln w="38100">
            <a:solidFill>
              <a:schemeClr val="tx1"/>
            </a:solidFill>
            <a:round/>
            <a:headEnd/>
            <a:tailEnd type="triangle" w="med" len="med"/>
          </a:ln>
          <a:effectLst/>
        </p:spPr>
        <p:txBody>
          <a:bodyPr wrap="none">
            <a:spAutoFit/>
          </a:bodyPr>
          <a:lstStyle/>
          <a:p>
            <a:endParaRPr lang="en-US"/>
          </a:p>
        </p:txBody>
      </p:sp>
      <p:sp>
        <p:nvSpPr>
          <p:cNvPr id="13" name="Text Box 15"/>
          <p:cNvSpPr txBox="1">
            <a:spLocks noChangeArrowheads="1"/>
          </p:cNvSpPr>
          <p:nvPr/>
        </p:nvSpPr>
        <p:spPr bwMode="auto">
          <a:xfrm>
            <a:off x="0" y="182563"/>
            <a:ext cx="9144000" cy="584775"/>
          </a:xfrm>
          <a:prstGeom prst="rect">
            <a:avLst/>
          </a:prstGeom>
          <a:noFill/>
          <a:ln w="9525">
            <a:noFill/>
            <a:miter lim="800000"/>
            <a:headEnd/>
            <a:tailEnd/>
          </a:ln>
          <a:effectLst/>
        </p:spPr>
        <p:txBody>
          <a:bodyPr>
            <a:spAutoFit/>
          </a:bodyPr>
          <a:lstStyle/>
          <a:p>
            <a:pPr algn="ctr"/>
            <a:r>
              <a:rPr lang="en-US" sz="3200" b="0" u="sng" dirty="0">
                <a:cs typeface="Arial" charset="0"/>
              </a:rPr>
              <a:t>What is</a:t>
            </a:r>
            <a:r>
              <a:rPr lang="en-US" sz="3200" b="0" u="sng" dirty="0">
                <a:latin typeface="Symbol" pitchFamily="18" charset="2"/>
                <a:cs typeface="Arial" charset="0"/>
              </a:rPr>
              <a:t> h</a:t>
            </a:r>
            <a:r>
              <a:rPr lang="en-US" sz="3200" b="0" u="sng" dirty="0">
                <a:cs typeface="Arial" charset="0"/>
              </a:rPr>
              <a:t>/s for the Quark-Gluon Plasma</a:t>
            </a:r>
          </a:p>
        </p:txBody>
      </p:sp>
      <p:sp>
        <p:nvSpPr>
          <p:cNvPr id="20" name="Text Box 14"/>
          <p:cNvSpPr txBox="1">
            <a:spLocks noChangeArrowheads="1"/>
          </p:cNvSpPr>
          <p:nvPr/>
        </p:nvSpPr>
        <p:spPr bwMode="auto">
          <a:xfrm>
            <a:off x="6248400" y="3389293"/>
            <a:ext cx="2781531" cy="954107"/>
          </a:xfrm>
          <a:prstGeom prst="rect">
            <a:avLst/>
          </a:prstGeom>
          <a:solidFill>
            <a:schemeClr val="tx1"/>
          </a:solidFill>
          <a:ln w="9525" algn="ctr">
            <a:solidFill>
              <a:schemeClr val="bg1"/>
            </a:solidFill>
            <a:miter lim="800000"/>
            <a:headEnd/>
            <a:tailEnd/>
          </a:ln>
          <a:effectLst/>
        </p:spPr>
        <p:txBody>
          <a:bodyPr wrap="none">
            <a:spAutoFit/>
          </a:bodyPr>
          <a:lstStyle/>
          <a:p>
            <a:pPr algn="ctr"/>
            <a:r>
              <a:rPr lang="en-US" sz="2800" dirty="0">
                <a:solidFill>
                  <a:schemeClr val="bg2"/>
                </a:solidFill>
              </a:rPr>
              <a:t>String Theory</a:t>
            </a:r>
          </a:p>
          <a:p>
            <a:pPr algn="ctr"/>
            <a:r>
              <a:rPr lang="en-US" sz="2800" dirty="0">
                <a:solidFill>
                  <a:schemeClr val="bg2"/>
                </a:solidFill>
              </a:rPr>
              <a:t>Lowest Bound!</a:t>
            </a:r>
          </a:p>
        </p:txBody>
      </p:sp>
      <p:grpSp>
        <p:nvGrpSpPr>
          <p:cNvPr id="14" name="Group 22"/>
          <p:cNvGrpSpPr/>
          <p:nvPr/>
        </p:nvGrpSpPr>
        <p:grpSpPr>
          <a:xfrm>
            <a:off x="7391400" y="4572000"/>
            <a:ext cx="1524000" cy="523220"/>
            <a:chOff x="7391400" y="4572000"/>
            <a:chExt cx="1524000" cy="523220"/>
          </a:xfrm>
          <a:solidFill>
            <a:srgbClr val="FF0000"/>
          </a:solidFill>
        </p:grpSpPr>
        <p:sp>
          <p:nvSpPr>
            <p:cNvPr id="22" name="Right Arrow 21"/>
            <p:cNvSpPr/>
            <p:nvPr/>
          </p:nvSpPr>
          <p:spPr>
            <a:xfrm>
              <a:off x="8229600" y="4648200"/>
              <a:ext cx="685800" cy="304800"/>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391400" y="4572000"/>
              <a:ext cx="1181734" cy="523220"/>
            </a:xfrm>
            <a:prstGeom prst="rect">
              <a:avLst/>
            </a:prstGeom>
            <a:grpFill/>
          </p:spPr>
          <p:txBody>
            <a:bodyPr wrap="none" rtlCol="0">
              <a:spAutoFit/>
            </a:bodyPr>
            <a:lstStyle/>
            <a:p>
              <a:r>
                <a:rPr lang="en-US" sz="2800" b="0" dirty="0">
                  <a:solidFill>
                    <a:schemeClr val="bg1"/>
                  </a:solidFill>
                </a:rPr>
                <a:t>QGP?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417E23FB-42F3-4D53-BED0-95C2FAACAC9C}" type="slidenum">
              <a:rPr lang="en-US"/>
              <a:pPr/>
              <a:t>2</a:t>
            </a:fld>
            <a:endParaRPr lang="en-US"/>
          </a:p>
        </p:txBody>
      </p:sp>
      <p:sp>
        <p:nvSpPr>
          <p:cNvPr id="132100"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en-US" sz="6600" b="0">
                <a:solidFill>
                  <a:schemeClr val="bg1"/>
                </a:solidFill>
              </a:rPr>
              <a:t>The Perfect Liquid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4" name="Picture 4" descr="hydro"/>
          <p:cNvPicPr>
            <a:picLocks noChangeAspect="1" noChangeArrowheads="1"/>
          </p:cNvPicPr>
          <p:nvPr/>
        </p:nvPicPr>
        <p:blipFill>
          <a:blip r:embed="rId3" cstate="print"/>
          <a:srcRect/>
          <a:stretch>
            <a:fillRect/>
          </a:stretch>
        </p:blipFill>
        <p:spPr bwMode="auto">
          <a:xfrm>
            <a:off x="1905000" y="1346200"/>
            <a:ext cx="4805362" cy="4292600"/>
          </a:xfrm>
          <a:prstGeom prst="rect">
            <a:avLst/>
          </a:prstGeom>
          <a:noFill/>
        </p:spPr>
      </p:pic>
      <p:sp>
        <p:nvSpPr>
          <p:cNvPr id="286725" name="Text Box 5"/>
          <p:cNvSpPr txBox="1">
            <a:spLocks noChangeArrowheads="1"/>
          </p:cNvSpPr>
          <p:nvPr/>
        </p:nvSpPr>
        <p:spPr bwMode="auto">
          <a:xfrm>
            <a:off x="1752600" y="0"/>
            <a:ext cx="5636158" cy="646331"/>
          </a:xfrm>
          <a:prstGeom prst="rect">
            <a:avLst/>
          </a:prstGeom>
          <a:noFill/>
          <a:ln w="9525" algn="ctr">
            <a:noFill/>
            <a:miter lim="800000"/>
            <a:headEnd/>
            <a:tailEnd/>
          </a:ln>
          <a:effectLst/>
        </p:spPr>
        <p:txBody>
          <a:bodyPr wrap="none">
            <a:spAutoFit/>
          </a:bodyPr>
          <a:lstStyle/>
          <a:p>
            <a:r>
              <a:rPr lang="en-US" sz="3600" b="0" u="sng" dirty="0"/>
              <a:t>How to Quantify QGP </a:t>
            </a:r>
            <a:r>
              <a:rPr lang="en-US" sz="3600" b="0" u="sng" dirty="0">
                <a:latin typeface="Symbol" pitchFamily="18" charset="2"/>
              </a:rPr>
              <a:t>h</a:t>
            </a:r>
            <a:r>
              <a:rPr lang="en-US" sz="3600" b="0" u="sng" dirty="0"/>
              <a:t>/s?</a:t>
            </a:r>
          </a:p>
        </p:txBody>
      </p:sp>
      <p:sp>
        <p:nvSpPr>
          <p:cNvPr id="286726" name="Freeform 6"/>
          <p:cNvSpPr>
            <a:spLocks/>
          </p:cNvSpPr>
          <p:nvPr/>
        </p:nvSpPr>
        <p:spPr bwMode="auto">
          <a:xfrm>
            <a:off x="2438400" y="1828800"/>
            <a:ext cx="3733800" cy="3276600"/>
          </a:xfrm>
          <a:custGeom>
            <a:avLst/>
            <a:gdLst/>
            <a:ahLst/>
            <a:cxnLst>
              <a:cxn ang="0">
                <a:pos x="0" y="2064"/>
              </a:cxn>
              <a:cxn ang="0">
                <a:pos x="96" y="1872"/>
              </a:cxn>
              <a:cxn ang="0">
                <a:pos x="192" y="1728"/>
              </a:cxn>
              <a:cxn ang="0">
                <a:pos x="384" y="1488"/>
              </a:cxn>
              <a:cxn ang="0">
                <a:pos x="672" y="1152"/>
              </a:cxn>
              <a:cxn ang="0">
                <a:pos x="864" y="960"/>
              </a:cxn>
              <a:cxn ang="0">
                <a:pos x="1200" y="672"/>
              </a:cxn>
              <a:cxn ang="0">
                <a:pos x="1488" y="480"/>
              </a:cxn>
              <a:cxn ang="0">
                <a:pos x="1872" y="240"/>
              </a:cxn>
              <a:cxn ang="0">
                <a:pos x="2352" y="0"/>
              </a:cxn>
            </a:cxnLst>
            <a:rect l="0" t="0" r="r" b="b"/>
            <a:pathLst>
              <a:path w="2352" h="2064">
                <a:moveTo>
                  <a:pt x="0" y="2064"/>
                </a:moveTo>
                <a:lnTo>
                  <a:pt x="96" y="1872"/>
                </a:lnTo>
                <a:lnTo>
                  <a:pt x="192" y="1728"/>
                </a:lnTo>
                <a:lnTo>
                  <a:pt x="384" y="1488"/>
                </a:lnTo>
                <a:lnTo>
                  <a:pt x="672" y="1152"/>
                </a:lnTo>
                <a:lnTo>
                  <a:pt x="864" y="960"/>
                </a:lnTo>
                <a:lnTo>
                  <a:pt x="1200" y="672"/>
                </a:lnTo>
                <a:lnTo>
                  <a:pt x="1488" y="480"/>
                </a:lnTo>
                <a:lnTo>
                  <a:pt x="1872" y="240"/>
                </a:lnTo>
                <a:lnTo>
                  <a:pt x="2352" y="0"/>
                </a:lnTo>
              </a:path>
            </a:pathLst>
          </a:custGeom>
          <a:noFill/>
          <a:ln w="38100" cap="flat" cmpd="sng">
            <a:solidFill>
              <a:schemeClr val="tx1"/>
            </a:solidFill>
            <a:prstDash val="solid"/>
            <a:round/>
            <a:headEnd/>
            <a:tailEnd/>
          </a:ln>
          <a:effectLst/>
        </p:spPr>
        <p:txBody>
          <a:bodyPr wrap="none">
            <a:spAutoFit/>
          </a:bodyPr>
          <a:lstStyle/>
          <a:p>
            <a:endParaRPr lang="en-US"/>
          </a:p>
        </p:txBody>
      </p:sp>
      <p:sp>
        <p:nvSpPr>
          <p:cNvPr id="286727" name="Text Box 7"/>
          <p:cNvSpPr txBox="1">
            <a:spLocks noChangeArrowheads="1"/>
          </p:cNvSpPr>
          <p:nvPr/>
        </p:nvSpPr>
        <p:spPr bwMode="auto">
          <a:xfrm>
            <a:off x="6261100" y="1590675"/>
            <a:ext cx="1130300"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chemeClr val="tx1"/>
                </a:solidFill>
                <a:latin typeface="Symbol" pitchFamily="18" charset="2"/>
              </a:rPr>
              <a:t>h</a:t>
            </a:r>
            <a:r>
              <a:rPr lang="en-US" sz="2400">
                <a:solidFill>
                  <a:schemeClr val="tx1"/>
                </a:solidFill>
              </a:rPr>
              <a:t>/s ~ 0</a:t>
            </a:r>
          </a:p>
        </p:txBody>
      </p:sp>
      <p:sp>
        <p:nvSpPr>
          <p:cNvPr id="286728" name="Text Box 8"/>
          <p:cNvSpPr txBox="1">
            <a:spLocks noChangeArrowheads="1"/>
          </p:cNvSpPr>
          <p:nvPr/>
        </p:nvSpPr>
        <p:spPr bwMode="auto">
          <a:xfrm>
            <a:off x="6261100" y="2733675"/>
            <a:ext cx="1550987"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FF0000"/>
                </a:solidFill>
                <a:latin typeface="Symbol" pitchFamily="18" charset="2"/>
              </a:rPr>
              <a:t>h</a:t>
            </a:r>
            <a:r>
              <a:rPr lang="en-US" sz="2400">
                <a:solidFill>
                  <a:srgbClr val="FF0000"/>
                </a:solidFill>
              </a:rPr>
              <a:t>/s = 1/4</a:t>
            </a:r>
            <a:r>
              <a:rPr lang="en-US" sz="2400">
                <a:solidFill>
                  <a:srgbClr val="FF0000"/>
                </a:solidFill>
                <a:latin typeface="Symbol" pitchFamily="18" charset="2"/>
              </a:rPr>
              <a:t>p</a:t>
            </a:r>
          </a:p>
        </p:txBody>
      </p:sp>
      <p:sp>
        <p:nvSpPr>
          <p:cNvPr id="286729" name="Text Box 9"/>
          <p:cNvSpPr txBox="1">
            <a:spLocks noChangeArrowheads="1"/>
          </p:cNvSpPr>
          <p:nvPr/>
        </p:nvSpPr>
        <p:spPr bwMode="auto">
          <a:xfrm>
            <a:off x="6248400" y="3962400"/>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008000"/>
                </a:solidFill>
                <a:latin typeface="Symbol" pitchFamily="18" charset="2"/>
              </a:rPr>
              <a:t>h</a:t>
            </a:r>
            <a:r>
              <a:rPr lang="en-US" sz="2400">
                <a:solidFill>
                  <a:srgbClr val="008000"/>
                </a:solidFill>
              </a:rPr>
              <a:t>/s = 2 x 1/4</a:t>
            </a:r>
            <a:r>
              <a:rPr lang="en-US" sz="2400">
                <a:solidFill>
                  <a:srgbClr val="008000"/>
                </a:solidFill>
                <a:latin typeface="Symbol" pitchFamily="18" charset="2"/>
              </a:rPr>
              <a:t>p</a:t>
            </a:r>
          </a:p>
        </p:txBody>
      </p:sp>
      <p:sp>
        <p:nvSpPr>
          <p:cNvPr id="286730" name="Text Box 10"/>
          <p:cNvSpPr txBox="1">
            <a:spLocks noChangeArrowheads="1"/>
          </p:cNvSpPr>
          <p:nvPr/>
        </p:nvSpPr>
        <p:spPr bwMode="auto">
          <a:xfrm>
            <a:off x="6248400" y="4791075"/>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800080"/>
                </a:solidFill>
                <a:latin typeface="Symbol" pitchFamily="18" charset="2"/>
              </a:rPr>
              <a:t>h</a:t>
            </a:r>
            <a:r>
              <a:rPr lang="en-US" sz="2400">
                <a:solidFill>
                  <a:srgbClr val="800080"/>
                </a:solidFill>
              </a:rPr>
              <a:t>/s = 3 x 1/4</a:t>
            </a:r>
            <a:r>
              <a:rPr lang="en-US" sz="2400">
                <a:solidFill>
                  <a:srgbClr val="800080"/>
                </a:solidFill>
                <a:latin typeface="Symbol" pitchFamily="18" charset="2"/>
              </a:rPr>
              <a:t>p</a:t>
            </a:r>
          </a:p>
        </p:txBody>
      </p:sp>
      <p:sp>
        <p:nvSpPr>
          <p:cNvPr id="286731" name="Freeform 11"/>
          <p:cNvSpPr>
            <a:spLocks/>
          </p:cNvSpPr>
          <p:nvPr/>
        </p:nvSpPr>
        <p:spPr bwMode="auto">
          <a:xfrm>
            <a:off x="2438400" y="2971800"/>
            <a:ext cx="3733800" cy="2133600"/>
          </a:xfrm>
          <a:custGeom>
            <a:avLst/>
            <a:gdLst/>
            <a:ahLst/>
            <a:cxnLst>
              <a:cxn ang="0">
                <a:pos x="0" y="1344"/>
              </a:cxn>
              <a:cxn ang="0">
                <a:pos x="96" y="1200"/>
              </a:cxn>
              <a:cxn ang="0">
                <a:pos x="336" y="912"/>
              </a:cxn>
              <a:cxn ang="0">
                <a:pos x="576" y="720"/>
              </a:cxn>
              <a:cxn ang="0">
                <a:pos x="768" y="576"/>
              </a:cxn>
              <a:cxn ang="0">
                <a:pos x="1056" y="384"/>
              </a:cxn>
              <a:cxn ang="0">
                <a:pos x="1392" y="240"/>
              </a:cxn>
              <a:cxn ang="0">
                <a:pos x="1680" y="144"/>
              </a:cxn>
              <a:cxn ang="0">
                <a:pos x="2016" y="48"/>
              </a:cxn>
              <a:cxn ang="0">
                <a:pos x="2352" y="0"/>
              </a:cxn>
            </a:cxnLst>
            <a:rect l="0" t="0" r="r" b="b"/>
            <a:pathLst>
              <a:path w="2352" h="1344">
                <a:moveTo>
                  <a:pt x="0" y="1344"/>
                </a:moveTo>
                <a:lnTo>
                  <a:pt x="96" y="1200"/>
                </a:lnTo>
                <a:lnTo>
                  <a:pt x="336" y="912"/>
                </a:lnTo>
                <a:lnTo>
                  <a:pt x="576" y="720"/>
                </a:lnTo>
                <a:lnTo>
                  <a:pt x="768" y="576"/>
                </a:lnTo>
                <a:lnTo>
                  <a:pt x="1056" y="384"/>
                </a:lnTo>
                <a:lnTo>
                  <a:pt x="1392" y="240"/>
                </a:lnTo>
                <a:lnTo>
                  <a:pt x="1680" y="144"/>
                </a:lnTo>
                <a:lnTo>
                  <a:pt x="2016" y="48"/>
                </a:lnTo>
                <a:lnTo>
                  <a:pt x="2352" y="0"/>
                </a:lnTo>
              </a:path>
            </a:pathLst>
          </a:custGeom>
          <a:noFill/>
          <a:ln w="38100" cap="flat" cmpd="sng">
            <a:solidFill>
              <a:srgbClr val="FF0000"/>
            </a:solidFill>
            <a:prstDash val="solid"/>
            <a:round/>
            <a:headEnd/>
            <a:tailEnd/>
          </a:ln>
          <a:effectLst/>
        </p:spPr>
        <p:txBody>
          <a:bodyPr wrap="none">
            <a:spAutoFit/>
          </a:bodyPr>
          <a:lstStyle/>
          <a:p>
            <a:endParaRPr lang="en-US"/>
          </a:p>
        </p:txBody>
      </p:sp>
      <p:sp>
        <p:nvSpPr>
          <p:cNvPr id="286732" name="Freeform 12"/>
          <p:cNvSpPr>
            <a:spLocks/>
          </p:cNvSpPr>
          <p:nvPr/>
        </p:nvSpPr>
        <p:spPr bwMode="auto">
          <a:xfrm>
            <a:off x="2438400" y="3810000"/>
            <a:ext cx="3733800" cy="1295400"/>
          </a:xfrm>
          <a:custGeom>
            <a:avLst/>
            <a:gdLst/>
            <a:ahLst/>
            <a:cxnLst>
              <a:cxn ang="0">
                <a:pos x="0" y="816"/>
              </a:cxn>
              <a:cxn ang="0">
                <a:pos x="144" y="624"/>
              </a:cxn>
              <a:cxn ang="0">
                <a:pos x="336" y="480"/>
              </a:cxn>
              <a:cxn ang="0">
                <a:pos x="624" y="288"/>
              </a:cxn>
              <a:cxn ang="0">
                <a:pos x="912" y="144"/>
              </a:cxn>
              <a:cxn ang="0">
                <a:pos x="1200" y="48"/>
              </a:cxn>
              <a:cxn ang="0">
                <a:pos x="1536" y="0"/>
              </a:cxn>
              <a:cxn ang="0">
                <a:pos x="1680" y="0"/>
              </a:cxn>
              <a:cxn ang="0">
                <a:pos x="2064" y="96"/>
              </a:cxn>
              <a:cxn ang="0">
                <a:pos x="2160" y="144"/>
              </a:cxn>
              <a:cxn ang="0">
                <a:pos x="2208" y="192"/>
              </a:cxn>
              <a:cxn ang="0">
                <a:pos x="2352" y="288"/>
              </a:cxn>
            </a:cxnLst>
            <a:rect l="0" t="0" r="r" b="b"/>
            <a:pathLst>
              <a:path w="2352" h="816">
                <a:moveTo>
                  <a:pt x="0" y="816"/>
                </a:moveTo>
                <a:lnTo>
                  <a:pt x="144" y="624"/>
                </a:lnTo>
                <a:lnTo>
                  <a:pt x="336" y="480"/>
                </a:lnTo>
                <a:lnTo>
                  <a:pt x="624" y="288"/>
                </a:lnTo>
                <a:lnTo>
                  <a:pt x="912" y="144"/>
                </a:lnTo>
                <a:lnTo>
                  <a:pt x="1200" y="48"/>
                </a:lnTo>
                <a:lnTo>
                  <a:pt x="1536" y="0"/>
                </a:lnTo>
                <a:lnTo>
                  <a:pt x="1680" y="0"/>
                </a:lnTo>
                <a:lnTo>
                  <a:pt x="2064" y="96"/>
                </a:lnTo>
                <a:lnTo>
                  <a:pt x="2160" y="144"/>
                </a:lnTo>
                <a:lnTo>
                  <a:pt x="2208" y="192"/>
                </a:lnTo>
                <a:lnTo>
                  <a:pt x="2352" y="288"/>
                </a:lnTo>
              </a:path>
            </a:pathLst>
          </a:custGeom>
          <a:noFill/>
          <a:ln w="38100" cap="flat" cmpd="sng">
            <a:solidFill>
              <a:srgbClr val="008000"/>
            </a:solidFill>
            <a:prstDash val="solid"/>
            <a:round/>
            <a:headEnd/>
            <a:tailEnd/>
          </a:ln>
          <a:effectLst/>
        </p:spPr>
        <p:txBody>
          <a:bodyPr wrap="none">
            <a:spAutoFit/>
          </a:bodyPr>
          <a:lstStyle/>
          <a:p>
            <a:endParaRPr lang="en-US"/>
          </a:p>
        </p:txBody>
      </p:sp>
      <p:sp>
        <p:nvSpPr>
          <p:cNvPr id="286733" name="Freeform 13"/>
          <p:cNvSpPr>
            <a:spLocks/>
          </p:cNvSpPr>
          <p:nvPr/>
        </p:nvSpPr>
        <p:spPr bwMode="auto">
          <a:xfrm>
            <a:off x="2438400" y="4191000"/>
            <a:ext cx="3733800" cy="914400"/>
          </a:xfrm>
          <a:custGeom>
            <a:avLst/>
            <a:gdLst/>
            <a:ahLst/>
            <a:cxnLst>
              <a:cxn ang="0">
                <a:pos x="0" y="576"/>
              </a:cxn>
              <a:cxn ang="0">
                <a:pos x="144" y="432"/>
              </a:cxn>
              <a:cxn ang="0">
                <a:pos x="432" y="240"/>
              </a:cxn>
              <a:cxn ang="0">
                <a:pos x="816" y="96"/>
              </a:cxn>
              <a:cxn ang="0">
                <a:pos x="1056" y="48"/>
              </a:cxn>
              <a:cxn ang="0">
                <a:pos x="1296" y="0"/>
              </a:cxn>
              <a:cxn ang="0">
                <a:pos x="1488" y="0"/>
              </a:cxn>
              <a:cxn ang="0">
                <a:pos x="1680" y="48"/>
              </a:cxn>
              <a:cxn ang="0">
                <a:pos x="1920" y="144"/>
              </a:cxn>
              <a:cxn ang="0">
                <a:pos x="2064" y="240"/>
              </a:cxn>
              <a:cxn ang="0">
                <a:pos x="2208" y="384"/>
              </a:cxn>
              <a:cxn ang="0">
                <a:pos x="2352" y="528"/>
              </a:cxn>
            </a:cxnLst>
            <a:rect l="0" t="0" r="r" b="b"/>
            <a:pathLst>
              <a:path w="2352" h="576">
                <a:moveTo>
                  <a:pt x="0" y="576"/>
                </a:moveTo>
                <a:lnTo>
                  <a:pt x="144" y="432"/>
                </a:lnTo>
                <a:lnTo>
                  <a:pt x="432" y="240"/>
                </a:lnTo>
                <a:lnTo>
                  <a:pt x="816" y="96"/>
                </a:lnTo>
                <a:lnTo>
                  <a:pt x="1056" y="48"/>
                </a:lnTo>
                <a:lnTo>
                  <a:pt x="1296" y="0"/>
                </a:lnTo>
                <a:lnTo>
                  <a:pt x="1488" y="0"/>
                </a:lnTo>
                <a:lnTo>
                  <a:pt x="1680" y="48"/>
                </a:lnTo>
                <a:lnTo>
                  <a:pt x="1920" y="144"/>
                </a:lnTo>
                <a:lnTo>
                  <a:pt x="2064" y="240"/>
                </a:lnTo>
                <a:lnTo>
                  <a:pt x="2208" y="384"/>
                </a:lnTo>
                <a:lnTo>
                  <a:pt x="2352" y="528"/>
                </a:lnTo>
              </a:path>
            </a:pathLst>
          </a:custGeom>
          <a:noFill/>
          <a:ln w="38100" cap="flat" cmpd="sng">
            <a:solidFill>
              <a:srgbClr val="800080"/>
            </a:solidFill>
            <a:prstDash val="solid"/>
            <a:round/>
            <a:headEnd/>
            <a:tailEnd/>
          </a:ln>
          <a:effectLst/>
        </p:spPr>
        <p:txBody>
          <a:bodyPr wrap="none">
            <a:spAutoFit/>
          </a:bodyPr>
          <a:lstStyle/>
          <a:p>
            <a:endParaRPr lang="en-US"/>
          </a:p>
        </p:txBody>
      </p:sp>
      <p:graphicFrame>
        <p:nvGraphicFramePr>
          <p:cNvPr id="286735" name="Object 15"/>
          <p:cNvGraphicFramePr>
            <a:graphicFrameLocks noChangeAspect="1"/>
          </p:cNvGraphicFramePr>
          <p:nvPr/>
        </p:nvGraphicFramePr>
        <p:xfrm>
          <a:off x="626465" y="5678732"/>
          <a:ext cx="7984135" cy="1026868"/>
        </p:xfrm>
        <a:graphic>
          <a:graphicData uri="http://schemas.openxmlformats.org/presentationml/2006/ole">
            <mc:AlternateContent xmlns:mc="http://schemas.openxmlformats.org/markup-compatibility/2006">
              <mc:Choice xmlns:v="urn:schemas-microsoft-com:vml" Requires="v">
                <p:oleObj spid="_x0000_s708857" name="Equation" r:id="rId4" imgW="3416040" imgH="431640" progId="Equation.3">
                  <p:embed/>
                </p:oleObj>
              </mc:Choice>
              <mc:Fallback>
                <p:oleObj name="Equation" r:id="rId4" imgW="3416040" imgH="431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465" y="5678732"/>
                        <a:ext cx="7984135" cy="1026868"/>
                      </a:xfrm>
                      <a:prstGeom prst="rect">
                        <a:avLst/>
                      </a:prstGeom>
                      <a:solidFill>
                        <a:schemeClr val="bg1"/>
                      </a:solidFill>
                    </p:spPr>
                  </p:pic>
                </p:oleObj>
              </mc:Fallback>
            </mc:AlternateContent>
          </a:graphicData>
        </a:graphic>
      </p:graphicFrame>
      <p:sp>
        <p:nvSpPr>
          <p:cNvPr id="286736" name="Text Box 16"/>
          <p:cNvSpPr txBox="1">
            <a:spLocks noChangeArrowheads="1"/>
          </p:cNvSpPr>
          <p:nvPr/>
        </p:nvSpPr>
        <p:spPr bwMode="auto">
          <a:xfrm>
            <a:off x="60325" y="685800"/>
            <a:ext cx="9083675" cy="523220"/>
          </a:xfrm>
          <a:prstGeom prst="rect">
            <a:avLst/>
          </a:prstGeom>
          <a:noFill/>
          <a:ln w="9525" algn="ctr">
            <a:noFill/>
            <a:miter lim="800000"/>
            <a:headEnd/>
            <a:tailEnd/>
          </a:ln>
          <a:effectLst/>
        </p:spPr>
        <p:txBody>
          <a:bodyPr wrap="square">
            <a:spAutoFit/>
          </a:bodyPr>
          <a:lstStyle/>
          <a:p>
            <a:pPr algn="ctr"/>
            <a:r>
              <a:rPr lang="en-US" sz="2800" b="0" dirty="0"/>
              <a:t>Relativistic viscous hydrodynamics compared to data</a:t>
            </a:r>
          </a:p>
        </p:txBody>
      </p:sp>
      <p:sp>
        <p:nvSpPr>
          <p:cNvPr id="15" name="TextBox 14"/>
          <p:cNvSpPr txBox="1"/>
          <p:nvPr/>
        </p:nvSpPr>
        <p:spPr>
          <a:xfrm>
            <a:off x="1905000" y="1219200"/>
            <a:ext cx="5029710" cy="338554"/>
          </a:xfrm>
          <a:prstGeom prst="rect">
            <a:avLst/>
          </a:prstGeom>
          <a:noFill/>
        </p:spPr>
        <p:txBody>
          <a:bodyPr wrap="none" rtlCol="0">
            <a:spAutoFit/>
          </a:bodyPr>
          <a:lstStyle/>
          <a:p>
            <a:r>
              <a:rPr lang="en-US" sz="1600" b="0" dirty="0" err="1">
                <a:solidFill>
                  <a:schemeClr val="tx2"/>
                </a:solidFill>
              </a:rPr>
              <a:t>Luzum</a:t>
            </a:r>
            <a:r>
              <a:rPr lang="en-US" sz="1600" b="0" dirty="0">
                <a:solidFill>
                  <a:schemeClr val="tx2"/>
                </a:solidFill>
              </a:rPr>
              <a:t>, </a:t>
            </a:r>
            <a:r>
              <a:rPr lang="en-US" sz="1600" b="0" dirty="0" err="1">
                <a:solidFill>
                  <a:schemeClr val="tx2"/>
                </a:solidFill>
              </a:rPr>
              <a:t>Romatschke</a:t>
            </a:r>
            <a:r>
              <a:rPr lang="en-US" sz="1600" b="0" dirty="0">
                <a:solidFill>
                  <a:schemeClr val="tx2"/>
                </a:solidFill>
              </a:rPr>
              <a:t>, Phys. Rev. C78, 034915 (2008)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86726"/>
                                        </p:tgtEl>
                                        <p:attrNameLst>
                                          <p:attrName>style.visibility</p:attrName>
                                        </p:attrNameLst>
                                      </p:cBhvr>
                                      <p:to>
                                        <p:strVal val="visible"/>
                                      </p:to>
                                    </p:set>
                                    <p:animEffect transition="in" filter="wipe(down)">
                                      <p:cBhvr>
                                        <p:cTn id="15" dur="500"/>
                                        <p:tgtEl>
                                          <p:spTgt spid="28672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867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6731"/>
                                        </p:tgtEl>
                                        <p:attrNameLst>
                                          <p:attrName>style.visibility</p:attrName>
                                        </p:attrNameLst>
                                      </p:cBhvr>
                                      <p:to>
                                        <p:strVal val="visible"/>
                                      </p:to>
                                    </p:set>
                                    <p:animEffect transition="in" filter="wipe(down)">
                                      <p:cBhvr>
                                        <p:cTn id="23" dur="500"/>
                                        <p:tgtEl>
                                          <p:spTgt spid="286731"/>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867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6732"/>
                                        </p:tgtEl>
                                        <p:attrNameLst>
                                          <p:attrName>style.visibility</p:attrName>
                                        </p:attrNameLst>
                                      </p:cBhvr>
                                      <p:to>
                                        <p:strVal val="visible"/>
                                      </p:to>
                                    </p:set>
                                    <p:animEffect transition="in" filter="wipe(left)">
                                      <p:cBhvr>
                                        <p:cTn id="31" dur="500"/>
                                        <p:tgtEl>
                                          <p:spTgt spid="286732"/>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867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6733"/>
                                        </p:tgtEl>
                                        <p:attrNameLst>
                                          <p:attrName>style.visibility</p:attrName>
                                        </p:attrNameLst>
                                      </p:cBhvr>
                                      <p:to>
                                        <p:strVal val="visible"/>
                                      </p:to>
                                    </p:set>
                                    <p:animEffect transition="in" filter="wipe(left)">
                                      <p:cBhvr>
                                        <p:cTn id="39" dur="500"/>
                                        <p:tgtEl>
                                          <p:spTgt spid="286733"/>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867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6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6" grpId="0" animBg="1"/>
      <p:bldP spid="286727" grpId="0" animBg="1"/>
      <p:bldP spid="286729" grpId="0" animBg="1"/>
      <p:bldP spid="286730" grpId="0" animBg="1"/>
      <p:bldP spid="286731" grpId="0" animBg="1"/>
      <p:bldP spid="286732" grpId="0" animBg="1"/>
      <p:bldP spid="286733" grpId="0" animBg="1"/>
      <p:bldP spid="286736"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21</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417070643"/>
              </p:ext>
            </p:extLst>
          </p:nvPr>
        </p:nvGraphicFramePr>
        <p:xfrm>
          <a:off x="1312863" y="762000"/>
          <a:ext cx="6383337" cy="821240"/>
        </p:xfrm>
        <a:graphic>
          <a:graphicData uri="http://schemas.openxmlformats.org/presentationml/2006/ole">
            <mc:AlternateContent xmlns:mc="http://schemas.openxmlformats.org/markup-compatibility/2006">
              <mc:Choice xmlns:v="urn:schemas-microsoft-com:vml" Requires="v">
                <p:oleObj spid="_x0000_s892142" name="Equation" r:id="rId3" imgW="3416040" imgH="431640" progId="Equation.3">
                  <p:embed/>
                </p:oleObj>
              </mc:Choice>
              <mc:Fallback>
                <p:oleObj name="Equation" r:id="rId3" imgW="3416040" imgH="431640" progId="Equation.3">
                  <p:embed/>
                  <p:pic>
                    <p:nvPicPr>
                      <p:cNvPr id="88883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863" y="762000"/>
                        <a:ext cx="6383337" cy="821240"/>
                      </a:xfrm>
                      <a:prstGeom prst="rect">
                        <a:avLst/>
                      </a:prstGeom>
                      <a:solidFill>
                        <a:schemeClr val="bg1"/>
                      </a:solidFill>
                    </p:spPr>
                  </p:pic>
                </p:oleObj>
              </mc:Fallback>
            </mc:AlternateContent>
          </a:graphicData>
        </a:graphic>
      </p:graphicFrame>
      <p:sp>
        <p:nvSpPr>
          <p:cNvPr id="4" name="TextBox 3"/>
          <p:cNvSpPr txBox="1"/>
          <p:nvPr/>
        </p:nvSpPr>
        <p:spPr>
          <a:xfrm>
            <a:off x="1524000" y="76200"/>
            <a:ext cx="6173485" cy="584775"/>
          </a:xfrm>
          <a:prstGeom prst="rect">
            <a:avLst/>
          </a:prstGeom>
          <a:noFill/>
        </p:spPr>
        <p:txBody>
          <a:bodyPr wrap="none" rtlCol="0">
            <a:spAutoFit/>
          </a:bodyPr>
          <a:lstStyle/>
          <a:p>
            <a:r>
              <a:rPr lang="en-US" sz="3200" b="0" u="sng" dirty="0"/>
              <a:t>What dominates the uncertainty?</a:t>
            </a:r>
            <a:endParaRPr lang="en-US" sz="3200" b="0" u="sng" dirty="0" err="1"/>
          </a:p>
        </p:txBody>
      </p:sp>
      <p:pic>
        <p:nvPicPr>
          <p:cNvPr id="5" name="Picture 4"/>
          <p:cNvPicPr>
            <a:picLocks noChangeAspect="1"/>
          </p:cNvPicPr>
          <p:nvPr/>
        </p:nvPicPr>
        <p:blipFill>
          <a:blip r:embed="rId5"/>
          <a:stretch>
            <a:fillRect/>
          </a:stretch>
        </p:blipFill>
        <p:spPr>
          <a:xfrm>
            <a:off x="838200" y="3017228"/>
            <a:ext cx="7467600" cy="3840772"/>
          </a:xfrm>
          <a:prstGeom prst="rect">
            <a:avLst/>
          </a:prstGeom>
        </p:spPr>
      </p:pic>
      <p:sp>
        <p:nvSpPr>
          <p:cNvPr id="6" name="TextBox 5"/>
          <p:cNvSpPr txBox="1"/>
          <p:nvPr/>
        </p:nvSpPr>
        <p:spPr>
          <a:xfrm>
            <a:off x="76200" y="1646045"/>
            <a:ext cx="9067800" cy="1384995"/>
          </a:xfrm>
          <a:prstGeom prst="rect">
            <a:avLst/>
          </a:prstGeom>
          <a:noFill/>
        </p:spPr>
        <p:txBody>
          <a:bodyPr wrap="square" rtlCol="0">
            <a:spAutoFit/>
          </a:bodyPr>
          <a:lstStyle/>
          <a:p>
            <a:pPr algn="ctr"/>
            <a:r>
              <a:rPr lang="en-US" sz="2800" b="0" dirty="0">
                <a:solidFill>
                  <a:srgbClr val="FF0000"/>
                </a:solidFill>
              </a:rPr>
              <a:t>At the time, different experimental flow methods gave different v</a:t>
            </a:r>
            <a:r>
              <a:rPr lang="en-US" sz="2800" b="0" baseline="-25000" dirty="0">
                <a:solidFill>
                  <a:srgbClr val="FF0000"/>
                </a:solidFill>
              </a:rPr>
              <a:t>2</a:t>
            </a:r>
            <a:r>
              <a:rPr lang="en-US" sz="2800" b="0" dirty="0">
                <a:solidFill>
                  <a:srgbClr val="FF0000"/>
                </a:solidFill>
              </a:rPr>
              <a:t> results.   Now these differences are understood from non-flow contributions and fluctuations.</a:t>
            </a:r>
          </a:p>
        </p:txBody>
      </p:sp>
      <p:sp>
        <p:nvSpPr>
          <p:cNvPr id="7" name="Rectangle 6"/>
          <p:cNvSpPr/>
          <p:nvPr/>
        </p:nvSpPr>
        <p:spPr bwMode="auto">
          <a:xfrm>
            <a:off x="5486400" y="1354640"/>
            <a:ext cx="2133600" cy="152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07818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22</a:t>
            </a:fld>
            <a:endParaRPr lang="en-US"/>
          </a:p>
        </p:txBody>
      </p:sp>
      <p:sp>
        <p:nvSpPr>
          <p:cNvPr id="4" name="TextBox 3"/>
          <p:cNvSpPr txBox="1"/>
          <p:nvPr/>
        </p:nvSpPr>
        <p:spPr>
          <a:xfrm>
            <a:off x="1524000" y="152400"/>
            <a:ext cx="6173485" cy="584775"/>
          </a:xfrm>
          <a:prstGeom prst="rect">
            <a:avLst/>
          </a:prstGeom>
          <a:noFill/>
        </p:spPr>
        <p:txBody>
          <a:bodyPr wrap="none" rtlCol="0">
            <a:spAutoFit/>
          </a:bodyPr>
          <a:lstStyle/>
          <a:p>
            <a:r>
              <a:rPr lang="en-US" sz="3200" b="0" u="sng" dirty="0"/>
              <a:t>What dominates the uncertainty?</a:t>
            </a:r>
            <a:endParaRPr lang="en-US" sz="3200" b="0" u="sng" dirty="0" err="1"/>
          </a:p>
        </p:txBody>
      </p:sp>
      <p:pic>
        <p:nvPicPr>
          <p:cNvPr id="888835" name="Picture 3"/>
          <p:cNvPicPr>
            <a:picLocks noChangeAspect="1" noChangeArrowheads="1"/>
          </p:cNvPicPr>
          <p:nvPr/>
        </p:nvPicPr>
        <p:blipFill>
          <a:blip r:embed="rId3" cstate="print"/>
          <a:srcRect/>
          <a:stretch>
            <a:fillRect/>
          </a:stretch>
        </p:blipFill>
        <p:spPr bwMode="auto">
          <a:xfrm>
            <a:off x="0" y="3687222"/>
            <a:ext cx="5029200" cy="3168327"/>
          </a:xfrm>
          <a:prstGeom prst="rect">
            <a:avLst/>
          </a:prstGeom>
          <a:noFill/>
          <a:ln w="9525">
            <a:noFill/>
            <a:miter lim="800000"/>
            <a:headEnd/>
            <a:tailEnd/>
          </a:ln>
        </p:spPr>
      </p:pic>
      <p:graphicFrame>
        <p:nvGraphicFramePr>
          <p:cNvPr id="8" name="Object 7"/>
          <p:cNvGraphicFramePr>
            <a:graphicFrameLocks noChangeAspect="1"/>
          </p:cNvGraphicFramePr>
          <p:nvPr>
            <p:extLst>
              <p:ext uri="{D42A27DB-BD31-4B8C-83A1-F6EECF244321}">
                <p14:modId xmlns:p14="http://schemas.microsoft.com/office/powerpoint/2010/main" val="3633421864"/>
              </p:ext>
            </p:extLst>
          </p:nvPr>
        </p:nvGraphicFramePr>
        <p:xfrm>
          <a:off x="1314148" y="824075"/>
          <a:ext cx="6383337" cy="821240"/>
        </p:xfrm>
        <a:graphic>
          <a:graphicData uri="http://schemas.openxmlformats.org/presentationml/2006/ole">
            <mc:AlternateContent xmlns:mc="http://schemas.openxmlformats.org/markup-compatibility/2006">
              <mc:Choice xmlns:v="urn:schemas-microsoft-com:vml" Requires="v">
                <p:oleObj spid="_x0000_s889082" name="Equation" r:id="rId4" imgW="3416040" imgH="431640" progId="Equation.3">
                  <p:embed/>
                </p:oleObj>
              </mc:Choice>
              <mc:Fallback>
                <p:oleObj name="Equation" r:id="rId4" imgW="3416040" imgH="431640" progId="Equation.3">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4148" y="824075"/>
                        <a:ext cx="6383337" cy="821240"/>
                      </a:xfrm>
                      <a:prstGeom prst="rect">
                        <a:avLst/>
                      </a:prstGeom>
                      <a:solidFill>
                        <a:schemeClr val="bg1"/>
                      </a:solidFill>
                    </p:spPr>
                  </p:pic>
                </p:oleObj>
              </mc:Fallback>
            </mc:AlternateContent>
          </a:graphicData>
        </a:graphic>
      </p:graphicFrame>
      <p:sp>
        <p:nvSpPr>
          <p:cNvPr id="9" name="TextBox 8"/>
          <p:cNvSpPr txBox="1"/>
          <p:nvPr/>
        </p:nvSpPr>
        <p:spPr>
          <a:xfrm>
            <a:off x="76200" y="1663005"/>
            <a:ext cx="9067800" cy="2031325"/>
          </a:xfrm>
          <a:prstGeom prst="rect">
            <a:avLst/>
          </a:prstGeom>
          <a:noFill/>
        </p:spPr>
        <p:txBody>
          <a:bodyPr wrap="square" rtlCol="0">
            <a:spAutoFit/>
          </a:bodyPr>
          <a:lstStyle/>
          <a:p>
            <a:pPr algn="ctr"/>
            <a:r>
              <a:rPr lang="en-US" sz="2800" b="0" dirty="0">
                <a:solidFill>
                  <a:srgbClr val="00B050"/>
                </a:solidFill>
              </a:rPr>
              <a:t>The v</a:t>
            </a:r>
            <a:r>
              <a:rPr lang="en-US" sz="2800" b="0" baseline="-25000" dirty="0">
                <a:solidFill>
                  <a:srgbClr val="00B050"/>
                </a:solidFill>
              </a:rPr>
              <a:t>2</a:t>
            </a:r>
            <a:r>
              <a:rPr lang="en-US" sz="2800" b="0" dirty="0">
                <a:solidFill>
                  <a:srgbClr val="00B050"/>
                </a:solidFill>
              </a:rPr>
              <a:t> you get out is directly related to the </a:t>
            </a:r>
            <a:r>
              <a:rPr lang="en-US" sz="2800" b="0" dirty="0">
                <a:solidFill>
                  <a:srgbClr val="00B050"/>
                </a:solidFill>
                <a:latin typeface="Symbol" panose="05050102010706020507" pitchFamily="18" charset="2"/>
              </a:rPr>
              <a:t>e</a:t>
            </a:r>
            <a:r>
              <a:rPr lang="en-US" sz="2800" b="0" baseline="-25000" dirty="0">
                <a:solidFill>
                  <a:srgbClr val="00B050"/>
                </a:solidFill>
              </a:rPr>
              <a:t>2</a:t>
            </a:r>
            <a:r>
              <a:rPr lang="en-US" sz="2800" b="0" dirty="0">
                <a:solidFill>
                  <a:srgbClr val="00B050"/>
                </a:solidFill>
              </a:rPr>
              <a:t> of the initial geometry you put in.   </a:t>
            </a:r>
          </a:p>
          <a:p>
            <a:pPr algn="ctr"/>
            <a:r>
              <a:rPr lang="en-US" sz="1100" b="0" dirty="0">
                <a:solidFill>
                  <a:srgbClr val="00B050"/>
                </a:solidFill>
              </a:rPr>
              <a:t> </a:t>
            </a:r>
          </a:p>
          <a:p>
            <a:pPr algn="ctr"/>
            <a:r>
              <a:rPr lang="en-US" sz="2800" b="0" dirty="0">
                <a:solidFill>
                  <a:srgbClr val="00B050"/>
                </a:solidFill>
              </a:rPr>
              <a:t>Different initial geometry models yield 20% </a:t>
            </a:r>
          </a:p>
          <a:p>
            <a:pPr algn="ctr"/>
            <a:r>
              <a:rPr lang="en-US" sz="2800" b="0" dirty="0">
                <a:solidFill>
                  <a:srgbClr val="00B050"/>
                </a:solidFill>
                <a:latin typeface="Symbol" panose="05050102010706020507" pitchFamily="18" charset="2"/>
              </a:rPr>
              <a:t>e</a:t>
            </a:r>
            <a:r>
              <a:rPr lang="en-US" sz="2800" b="0" baseline="-25000" dirty="0">
                <a:solidFill>
                  <a:srgbClr val="00B050"/>
                </a:solidFill>
              </a:rPr>
              <a:t>2</a:t>
            </a:r>
            <a:r>
              <a:rPr lang="en-US" sz="2800" b="0" dirty="0">
                <a:solidFill>
                  <a:srgbClr val="00B050"/>
                </a:solidFill>
              </a:rPr>
              <a:t> differences resulting in 100% </a:t>
            </a:r>
            <a:r>
              <a:rPr lang="en-US" sz="2800" b="0" dirty="0">
                <a:solidFill>
                  <a:srgbClr val="00B050"/>
                </a:solidFill>
                <a:latin typeface="Symbol" panose="05050102010706020507" pitchFamily="18" charset="2"/>
              </a:rPr>
              <a:t>h</a:t>
            </a:r>
            <a:r>
              <a:rPr lang="en-US" sz="2800" b="0" dirty="0">
                <a:solidFill>
                  <a:srgbClr val="00B050"/>
                </a:solidFill>
              </a:rPr>
              <a:t>/s differences.</a:t>
            </a:r>
          </a:p>
        </p:txBody>
      </p:sp>
      <p:sp>
        <p:nvSpPr>
          <p:cNvPr id="10" name="Rectangle 9"/>
          <p:cNvSpPr/>
          <p:nvPr/>
        </p:nvSpPr>
        <p:spPr bwMode="auto">
          <a:xfrm>
            <a:off x="3657600" y="1371600"/>
            <a:ext cx="1600200" cy="15240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6" name="TextBox 5"/>
          <p:cNvSpPr txBox="1"/>
          <p:nvPr/>
        </p:nvSpPr>
        <p:spPr>
          <a:xfrm>
            <a:off x="5410200" y="4024967"/>
            <a:ext cx="3352800" cy="2985433"/>
          </a:xfrm>
          <a:prstGeom prst="rect">
            <a:avLst/>
          </a:prstGeom>
          <a:noFill/>
        </p:spPr>
        <p:txBody>
          <a:bodyPr wrap="square" rtlCol="0">
            <a:spAutoFit/>
          </a:bodyPr>
          <a:lstStyle/>
          <a:p>
            <a:pPr algn="ctr"/>
            <a:r>
              <a:rPr lang="en-US" sz="2800" b="0" dirty="0">
                <a:solidFill>
                  <a:schemeClr val="accent2"/>
                </a:solidFill>
              </a:rPr>
              <a:t>Different models of the initial geometry. </a:t>
            </a:r>
          </a:p>
          <a:p>
            <a:pPr algn="ctr"/>
            <a:r>
              <a:rPr lang="en-US" sz="1600" b="0" dirty="0">
                <a:solidFill>
                  <a:schemeClr val="accent2"/>
                </a:solidFill>
              </a:rPr>
              <a:t> </a:t>
            </a:r>
          </a:p>
          <a:p>
            <a:pPr algn="ctr"/>
            <a:r>
              <a:rPr lang="en-US" sz="2800" b="0" dirty="0">
                <a:solidFill>
                  <a:schemeClr val="accent2"/>
                </a:solidFill>
              </a:rPr>
              <a:t>Uncertainty by considering model A and model B.</a:t>
            </a:r>
          </a:p>
          <a:p>
            <a:pPr algn="ctr"/>
            <a:endParaRPr lang="en-US" sz="2800" b="0" dirty="0" err="1">
              <a:solidFill>
                <a:schemeClr val="accen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23</a:t>
            </a:fld>
            <a:endParaRPr lang="en-US"/>
          </a:p>
        </p:txBody>
      </p:sp>
      <p:sp>
        <p:nvSpPr>
          <p:cNvPr id="3" name="TextBox 2"/>
          <p:cNvSpPr txBox="1"/>
          <p:nvPr/>
        </p:nvSpPr>
        <p:spPr>
          <a:xfrm>
            <a:off x="2057400" y="129248"/>
            <a:ext cx="4695516" cy="584775"/>
          </a:xfrm>
          <a:prstGeom prst="rect">
            <a:avLst/>
          </a:prstGeom>
          <a:noFill/>
        </p:spPr>
        <p:txBody>
          <a:bodyPr wrap="none" rtlCol="0">
            <a:spAutoFit/>
          </a:bodyPr>
          <a:lstStyle/>
          <a:p>
            <a:r>
              <a:rPr lang="en-US" sz="3200" b="0" u="sng" dirty="0"/>
              <a:t>Systematic Uncertainties</a:t>
            </a:r>
          </a:p>
        </p:txBody>
      </p:sp>
      <p:sp>
        <p:nvSpPr>
          <p:cNvPr id="4" name="TextBox 3"/>
          <p:cNvSpPr txBox="1"/>
          <p:nvPr/>
        </p:nvSpPr>
        <p:spPr>
          <a:xfrm>
            <a:off x="350734" y="3101065"/>
            <a:ext cx="8086766" cy="3108543"/>
          </a:xfrm>
          <a:prstGeom prst="rect">
            <a:avLst/>
          </a:prstGeom>
          <a:noFill/>
        </p:spPr>
        <p:txBody>
          <a:bodyPr wrap="none" rtlCol="0">
            <a:spAutoFit/>
          </a:bodyPr>
          <a:lstStyle/>
          <a:p>
            <a:r>
              <a:rPr lang="en-US" sz="2800" b="0" dirty="0"/>
              <a:t>Not much help in many practical situations…</a:t>
            </a:r>
          </a:p>
          <a:p>
            <a:endParaRPr lang="en-US" sz="2800" b="0" dirty="0"/>
          </a:p>
          <a:p>
            <a:r>
              <a:rPr lang="en-US" sz="2800" b="0" dirty="0"/>
              <a:t>Example:  Two model inputs give different results.</a:t>
            </a:r>
          </a:p>
          <a:p>
            <a:endParaRPr lang="en-US" sz="2800" b="0" dirty="0"/>
          </a:p>
          <a:p>
            <a:r>
              <a:rPr lang="en-US" sz="2800" b="0" dirty="0"/>
              <a:t>Uncertainty = 1 RMS = Difference / </a:t>
            </a:r>
            <a:r>
              <a:rPr lang="en-US" sz="2800" b="0" dirty="0" err="1"/>
              <a:t>sqrt</a:t>
            </a:r>
            <a:r>
              <a:rPr lang="en-US" sz="2800" b="0" dirty="0"/>
              <a:t>(12)</a:t>
            </a:r>
          </a:p>
          <a:p>
            <a:r>
              <a:rPr lang="en-US" sz="2800" b="0" dirty="0"/>
              <a:t>                                   = Difference / 2</a:t>
            </a:r>
          </a:p>
          <a:p>
            <a:r>
              <a:rPr lang="en-US" sz="2800" b="0" dirty="0"/>
              <a:t>                                   = Cannot determine</a:t>
            </a:r>
          </a:p>
        </p:txBody>
      </p:sp>
      <p:pic>
        <p:nvPicPr>
          <p:cNvPr id="6" name="Picture 5"/>
          <p:cNvPicPr>
            <a:picLocks noChangeAspect="1"/>
          </p:cNvPicPr>
          <p:nvPr/>
        </p:nvPicPr>
        <p:blipFill>
          <a:blip r:embed="rId2"/>
          <a:stretch>
            <a:fillRect/>
          </a:stretch>
        </p:blipFill>
        <p:spPr>
          <a:xfrm>
            <a:off x="228600" y="995303"/>
            <a:ext cx="4917525" cy="1923834"/>
          </a:xfrm>
          <a:prstGeom prst="rect">
            <a:avLst/>
          </a:prstGeom>
          <a:ln>
            <a:solidFill>
              <a:schemeClr val="tx1"/>
            </a:solidFill>
          </a:ln>
        </p:spPr>
      </p:pic>
    </p:spTree>
    <p:extLst>
      <p:ext uri="{BB962C8B-B14F-4D97-AF65-F5344CB8AC3E}">
        <p14:creationId xmlns:p14="http://schemas.microsoft.com/office/powerpoint/2010/main" val="427698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24</a:t>
            </a:fld>
            <a:endParaRPr lang="en-US"/>
          </a:p>
        </p:txBody>
      </p:sp>
      <p:sp>
        <p:nvSpPr>
          <p:cNvPr id="3" name="TextBox 2"/>
          <p:cNvSpPr txBox="1"/>
          <p:nvPr/>
        </p:nvSpPr>
        <p:spPr>
          <a:xfrm>
            <a:off x="1371600" y="76200"/>
            <a:ext cx="6402715" cy="584775"/>
          </a:xfrm>
          <a:prstGeom prst="rect">
            <a:avLst/>
          </a:prstGeom>
          <a:noFill/>
        </p:spPr>
        <p:txBody>
          <a:bodyPr wrap="none" rtlCol="0">
            <a:spAutoFit/>
          </a:bodyPr>
          <a:lstStyle/>
          <a:p>
            <a:r>
              <a:rPr lang="en-US" sz="3200" b="0" u="sng" dirty="0" err="1"/>
              <a:t>Alver</a:t>
            </a:r>
            <a:r>
              <a:rPr lang="en-US" sz="3200" b="0" u="sng" dirty="0"/>
              <a:t> and Roland Revolution 2010</a:t>
            </a:r>
          </a:p>
        </p:txBody>
      </p:sp>
      <p:sp>
        <p:nvSpPr>
          <p:cNvPr id="5" name="Rectangle 4"/>
          <p:cNvSpPr/>
          <p:nvPr/>
        </p:nvSpPr>
        <p:spPr>
          <a:xfrm>
            <a:off x="1600200" y="2359223"/>
            <a:ext cx="6705600" cy="307777"/>
          </a:xfrm>
          <a:prstGeom prst="rect">
            <a:avLst/>
          </a:prstGeom>
        </p:spPr>
        <p:txBody>
          <a:bodyPr wrap="square">
            <a:spAutoFit/>
          </a:bodyPr>
          <a:lstStyle/>
          <a:p>
            <a:r>
              <a:rPr lang="en-US" b="0" dirty="0"/>
              <a:t>http://journals.aps.org/prc/abstract/10.1103/PhysRevC.81.054905</a:t>
            </a:r>
          </a:p>
        </p:txBody>
      </p:sp>
      <p:pic>
        <p:nvPicPr>
          <p:cNvPr id="712705" name="Picture 1"/>
          <p:cNvPicPr>
            <a:picLocks noChangeAspect="1" noChangeArrowheads="1"/>
          </p:cNvPicPr>
          <p:nvPr/>
        </p:nvPicPr>
        <p:blipFill>
          <a:blip r:embed="rId2" cstate="print"/>
          <a:srcRect l="9370" t="26042" r="32650" b="54166"/>
          <a:stretch>
            <a:fillRect/>
          </a:stretch>
        </p:blipFill>
        <p:spPr bwMode="auto">
          <a:xfrm>
            <a:off x="762000" y="835223"/>
            <a:ext cx="7543800" cy="1447800"/>
          </a:xfrm>
          <a:prstGeom prst="rect">
            <a:avLst/>
          </a:prstGeom>
          <a:noFill/>
          <a:ln w="9525">
            <a:solidFill>
              <a:schemeClr val="tx1"/>
            </a:solid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1295400" y="2895600"/>
            <a:ext cx="6543675" cy="2200275"/>
          </a:xfrm>
          <a:prstGeom prst="rect">
            <a:avLst/>
          </a:prstGeom>
          <a:noFill/>
          <a:ln w="9525">
            <a:noFill/>
            <a:miter lim="800000"/>
            <a:headEnd/>
            <a:tailEnd/>
          </a:ln>
        </p:spPr>
      </p:pic>
      <p:sp>
        <p:nvSpPr>
          <p:cNvPr id="6" name="TextBox 5"/>
          <p:cNvSpPr txBox="1"/>
          <p:nvPr/>
        </p:nvSpPr>
        <p:spPr>
          <a:xfrm>
            <a:off x="533400" y="5218093"/>
            <a:ext cx="8077200" cy="954107"/>
          </a:xfrm>
          <a:prstGeom prst="rect">
            <a:avLst/>
          </a:prstGeom>
          <a:noFill/>
        </p:spPr>
        <p:txBody>
          <a:bodyPr wrap="square" rtlCol="0">
            <a:spAutoFit/>
          </a:bodyPr>
          <a:lstStyle/>
          <a:p>
            <a:pPr algn="ctr"/>
            <a:r>
              <a:rPr lang="en-US" sz="2800" b="0" dirty="0"/>
              <a:t>Fluctuations in geometry yield not only elliptical shapes, but triangular, quadrangular, etc.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umpy_wBoxSmoothing"/>
          <p:cNvPicPr>
            <a:picLocks noChangeAspect="1" noChangeArrowheads="1"/>
          </p:cNvPicPr>
          <p:nvPr/>
        </p:nvPicPr>
        <p:blipFill>
          <a:blip r:embed="rId2" cstate="print"/>
          <a:srcRect/>
          <a:stretch>
            <a:fillRect/>
          </a:stretch>
        </p:blipFill>
        <p:spPr bwMode="auto">
          <a:xfrm>
            <a:off x="762000" y="0"/>
            <a:ext cx="7543800" cy="6553200"/>
          </a:xfrm>
          <a:prstGeom prst="rect">
            <a:avLst/>
          </a:prstGeom>
          <a:noFill/>
        </p:spPr>
      </p:pic>
      <p:sp>
        <p:nvSpPr>
          <p:cNvPr id="5" name="Oval 5"/>
          <p:cNvSpPr>
            <a:spLocks noChangeArrowheads="1"/>
          </p:cNvSpPr>
          <p:nvPr/>
        </p:nvSpPr>
        <p:spPr bwMode="auto">
          <a:xfrm>
            <a:off x="448615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 name="Oval 6"/>
          <p:cNvSpPr>
            <a:spLocks noChangeArrowheads="1"/>
          </p:cNvSpPr>
          <p:nvPr/>
        </p:nvSpPr>
        <p:spPr bwMode="auto">
          <a:xfrm>
            <a:off x="4677137" y="39894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7"/>
          <p:cNvSpPr>
            <a:spLocks noChangeArrowheads="1"/>
          </p:cNvSpPr>
          <p:nvPr/>
        </p:nvSpPr>
        <p:spPr bwMode="auto">
          <a:xfrm>
            <a:off x="4677137" y="38077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8"/>
          <p:cNvSpPr>
            <a:spLocks noChangeArrowheads="1"/>
          </p:cNvSpPr>
          <p:nvPr/>
        </p:nvSpPr>
        <p:spPr bwMode="auto">
          <a:xfrm>
            <a:off x="4295172"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9"/>
          <p:cNvSpPr>
            <a:spLocks noChangeArrowheads="1"/>
          </p:cNvSpPr>
          <p:nvPr/>
        </p:nvSpPr>
        <p:spPr bwMode="auto">
          <a:xfrm>
            <a:off x="439066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10"/>
          <p:cNvSpPr>
            <a:spLocks noChangeArrowheads="1"/>
          </p:cNvSpPr>
          <p:nvPr/>
        </p:nvSpPr>
        <p:spPr bwMode="auto">
          <a:xfrm>
            <a:off x="4295172"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1"/>
          <p:cNvSpPr>
            <a:spLocks noChangeArrowheads="1"/>
          </p:cNvSpPr>
          <p:nvPr/>
        </p:nvSpPr>
        <p:spPr bwMode="auto">
          <a:xfrm>
            <a:off x="448615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2"/>
          <p:cNvSpPr>
            <a:spLocks noChangeArrowheads="1"/>
          </p:cNvSpPr>
          <p:nvPr/>
        </p:nvSpPr>
        <p:spPr bwMode="auto">
          <a:xfrm>
            <a:off x="4868119"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3"/>
          <p:cNvSpPr>
            <a:spLocks noChangeArrowheads="1"/>
          </p:cNvSpPr>
          <p:nvPr/>
        </p:nvSpPr>
        <p:spPr bwMode="auto">
          <a:xfrm>
            <a:off x="4868119"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4"/>
          <p:cNvSpPr>
            <a:spLocks noChangeArrowheads="1"/>
          </p:cNvSpPr>
          <p:nvPr/>
        </p:nvSpPr>
        <p:spPr bwMode="auto">
          <a:xfrm>
            <a:off x="4581646" y="20808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5"/>
          <p:cNvSpPr>
            <a:spLocks noChangeArrowheads="1"/>
          </p:cNvSpPr>
          <p:nvPr/>
        </p:nvSpPr>
        <p:spPr bwMode="auto">
          <a:xfrm>
            <a:off x="4199681"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6"/>
          <p:cNvSpPr>
            <a:spLocks noChangeArrowheads="1"/>
          </p:cNvSpPr>
          <p:nvPr/>
        </p:nvSpPr>
        <p:spPr bwMode="auto">
          <a:xfrm>
            <a:off x="3817716"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7"/>
          <p:cNvSpPr>
            <a:spLocks noChangeArrowheads="1"/>
          </p:cNvSpPr>
          <p:nvPr/>
        </p:nvSpPr>
        <p:spPr bwMode="auto">
          <a:xfrm>
            <a:off x="3531243"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8"/>
          <p:cNvSpPr>
            <a:spLocks noChangeArrowheads="1"/>
          </p:cNvSpPr>
          <p:nvPr/>
        </p:nvSpPr>
        <p:spPr bwMode="auto">
          <a:xfrm>
            <a:off x="3531243"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9"/>
          <p:cNvSpPr>
            <a:spLocks noChangeArrowheads="1"/>
          </p:cNvSpPr>
          <p:nvPr/>
        </p:nvSpPr>
        <p:spPr bwMode="auto">
          <a:xfrm>
            <a:off x="3722225"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20"/>
          <p:cNvSpPr>
            <a:spLocks noChangeArrowheads="1"/>
          </p:cNvSpPr>
          <p:nvPr/>
        </p:nvSpPr>
        <p:spPr bwMode="auto">
          <a:xfrm>
            <a:off x="3435752" y="19900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1"/>
          <p:cNvSpPr>
            <a:spLocks noChangeArrowheads="1"/>
          </p:cNvSpPr>
          <p:nvPr/>
        </p:nvSpPr>
        <p:spPr bwMode="auto">
          <a:xfrm>
            <a:off x="3244770"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2"/>
          <p:cNvSpPr>
            <a:spLocks noChangeArrowheads="1"/>
          </p:cNvSpPr>
          <p:nvPr/>
        </p:nvSpPr>
        <p:spPr bwMode="auto">
          <a:xfrm>
            <a:off x="3244770"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3"/>
          <p:cNvSpPr>
            <a:spLocks noChangeArrowheads="1"/>
          </p:cNvSpPr>
          <p:nvPr/>
        </p:nvSpPr>
        <p:spPr bwMode="auto">
          <a:xfrm>
            <a:off x="3435752"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4"/>
          <p:cNvSpPr>
            <a:spLocks noChangeArrowheads="1"/>
          </p:cNvSpPr>
          <p:nvPr/>
        </p:nvSpPr>
        <p:spPr bwMode="auto">
          <a:xfrm>
            <a:off x="3817716"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5"/>
          <p:cNvSpPr>
            <a:spLocks noChangeArrowheads="1"/>
          </p:cNvSpPr>
          <p:nvPr/>
        </p:nvSpPr>
        <p:spPr bwMode="auto">
          <a:xfrm>
            <a:off x="3913208"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6"/>
          <p:cNvSpPr>
            <a:spLocks noChangeArrowheads="1"/>
          </p:cNvSpPr>
          <p:nvPr/>
        </p:nvSpPr>
        <p:spPr bwMode="auto">
          <a:xfrm>
            <a:off x="381771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7"/>
          <p:cNvSpPr>
            <a:spLocks noChangeArrowheads="1"/>
          </p:cNvSpPr>
          <p:nvPr/>
        </p:nvSpPr>
        <p:spPr bwMode="auto">
          <a:xfrm>
            <a:off x="3722225"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8"/>
          <p:cNvSpPr>
            <a:spLocks noChangeArrowheads="1"/>
          </p:cNvSpPr>
          <p:nvPr/>
        </p:nvSpPr>
        <p:spPr bwMode="auto">
          <a:xfrm>
            <a:off x="3722225"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9"/>
          <p:cNvSpPr>
            <a:spLocks noChangeArrowheads="1"/>
          </p:cNvSpPr>
          <p:nvPr/>
        </p:nvSpPr>
        <p:spPr bwMode="auto">
          <a:xfrm>
            <a:off x="353124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30"/>
          <p:cNvSpPr>
            <a:spLocks noChangeArrowheads="1"/>
          </p:cNvSpPr>
          <p:nvPr/>
        </p:nvSpPr>
        <p:spPr bwMode="auto">
          <a:xfrm>
            <a:off x="362673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1"/>
          <p:cNvSpPr>
            <a:spLocks noChangeArrowheads="1"/>
          </p:cNvSpPr>
          <p:nvPr/>
        </p:nvSpPr>
        <p:spPr bwMode="auto">
          <a:xfrm>
            <a:off x="3722225"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2"/>
          <p:cNvSpPr>
            <a:spLocks noChangeArrowheads="1"/>
          </p:cNvSpPr>
          <p:nvPr/>
        </p:nvSpPr>
        <p:spPr bwMode="auto">
          <a:xfrm>
            <a:off x="353124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3"/>
          <p:cNvSpPr>
            <a:spLocks noChangeArrowheads="1"/>
          </p:cNvSpPr>
          <p:nvPr/>
        </p:nvSpPr>
        <p:spPr bwMode="auto">
          <a:xfrm>
            <a:off x="3626734"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4"/>
          <p:cNvSpPr>
            <a:spLocks noChangeArrowheads="1"/>
          </p:cNvSpPr>
          <p:nvPr/>
        </p:nvSpPr>
        <p:spPr bwMode="auto">
          <a:xfrm>
            <a:off x="362673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5"/>
          <p:cNvSpPr>
            <a:spLocks noChangeArrowheads="1"/>
          </p:cNvSpPr>
          <p:nvPr/>
        </p:nvSpPr>
        <p:spPr bwMode="auto">
          <a:xfrm>
            <a:off x="3722225" y="42621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6"/>
          <p:cNvSpPr>
            <a:spLocks noChangeArrowheads="1"/>
          </p:cNvSpPr>
          <p:nvPr/>
        </p:nvSpPr>
        <p:spPr bwMode="auto">
          <a:xfrm>
            <a:off x="3817716" y="41712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7"/>
          <p:cNvSpPr>
            <a:spLocks noChangeArrowheads="1"/>
          </p:cNvSpPr>
          <p:nvPr/>
        </p:nvSpPr>
        <p:spPr bwMode="auto">
          <a:xfrm>
            <a:off x="4008699"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8"/>
          <p:cNvSpPr>
            <a:spLocks noChangeArrowheads="1"/>
          </p:cNvSpPr>
          <p:nvPr/>
        </p:nvSpPr>
        <p:spPr bwMode="auto">
          <a:xfrm>
            <a:off x="3722225" y="39989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9"/>
          <p:cNvSpPr>
            <a:spLocks noChangeArrowheads="1"/>
          </p:cNvSpPr>
          <p:nvPr/>
        </p:nvSpPr>
        <p:spPr bwMode="auto">
          <a:xfrm>
            <a:off x="3817716"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40"/>
          <p:cNvSpPr>
            <a:spLocks noChangeArrowheads="1"/>
          </p:cNvSpPr>
          <p:nvPr/>
        </p:nvSpPr>
        <p:spPr bwMode="auto">
          <a:xfrm>
            <a:off x="4008699"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1"/>
          <p:cNvSpPr>
            <a:spLocks noChangeArrowheads="1"/>
          </p:cNvSpPr>
          <p:nvPr/>
        </p:nvSpPr>
        <p:spPr bwMode="auto">
          <a:xfrm>
            <a:off x="4199681"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2"/>
          <p:cNvSpPr>
            <a:spLocks noChangeArrowheads="1"/>
          </p:cNvSpPr>
          <p:nvPr/>
        </p:nvSpPr>
        <p:spPr bwMode="auto">
          <a:xfrm>
            <a:off x="4199681"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3"/>
          <p:cNvSpPr>
            <a:spLocks noChangeArrowheads="1"/>
          </p:cNvSpPr>
          <p:nvPr/>
        </p:nvSpPr>
        <p:spPr bwMode="auto">
          <a:xfrm>
            <a:off x="439066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4"/>
          <p:cNvSpPr>
            <a:spLocks noChangeArrowheads="1"/>
          </p:cNvSpPr>
          <p:nvPr/>
        </p:nvSpPr>
        <p:spPr bwMode="auto">
          <a:xfrm>
            <a:off x="4486154"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5"/>
          <p:cNvSpPr>
            <a:spLocks noChangeArrowheads="1"/>
          </p:cNvSpPr>
          <p:nvPr/>
        </p:nvSpPr>
        <p:spPr bwMode="auto">
          <a:xfrm>
            <a:off x="4295172"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6"/>
          <p:cNvSpPr>
            <a:spLocks noChangeArrowheads="1"/>
          </p:cNvSpPr>
          <p:nvPr/>
        </p:nvSpPr>
        <p:spPr bwMode="auto">
          <a:xfrm>
            <a:off x="4104190" y="23535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7"/>
          <p:cNvSpPr>
            <a:spLocks noChangeArrowheads="1"/>
          </p:cNvSpPr>
          <p:nvPr/>
        </p:nvSpPr>
        <p:spPr bwMode="auto">
          <a:xfrm>
            <a:off x="4104190"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8"/>
          <p:cNvSpPr>
            <a:spLocks noChangeArrowheads="1"/>
          </p:cNvSpPr>
          <p:nvPr/>
        </p:nvSpPr>
        <p:spPr bwMode="auto">
          <a:xfrm>
            <a:off x="4295172" y="28193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9"/>
          <p:cNvSpPr>
            <a:spLocks noChangeArrowheads="1"/>
          </p:cNvSpPr>
          <p:nvPr/>
        </p:nvSpPr>
        <p:spPr bwMode="auto">
          <a:xfrm>
            <a:off x="458164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50"/>
          <p:cNvSpPr>
            <a:spLocks noChangeArrowheads="1"/>
          </p:cNvSpPr>
          <p:nvPr/>
        </p:nvSpPr>
        <p:spPr bwMode="auto">
          <a:xfrm>
            <a:off x="4772628" y="30465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1"/>
          <p:cNvSpPr>
            <a:spLocks noChangeArrowheads="1"/>
          </p:cNvSpPr>
          <p:nvPr/>
        </p:nvSpPr>
        <p:spPr bwMode="auto">
          <a:xfrm>
            <a:off x="4677137"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2"/>
          <p:cNvSpPr>
            <a:spLocks noChangeArrowheads="1"/>
          </p:cNvSpPr>
          <p:nvPr/>
        </p:nvSpPr>
        <p:spPr bwMode="auto">
          <a:xfrm>
            <a:off x="4104190"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3"/>
          <p:cNvSpPr>
            <a:spLocks noChangeArrowheads="1"/>
          </p:cNvSpPr>
          <p:nvPr/>
        </p:nvSpPr>
        <p:spPr bwMode="auto">
          <a:xfrm>
            <a:off x="4295172"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4"/>
          <p:cNvSpPr>
            <a:spLocks noChangeArrowheads="1"/>
          </p:cNvSpPr>
          <p:nvPr/>
        </p:nvSpPr>
        <p:spPr bwMode="auto">
          <a:xfrm>
            <a:off x="4104190"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5"/>
          <p:cNvSpPr>
            <a:spLocks noChangeArrowheads="1"/>
          </p:cNvSpPr>
          <p:nvPr/>
        </p:nvSpPr>
        <p:spPr bwMode="auto">
          <a:xfrm>
            <a:off x="3913208"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6"/>
          <p:cNvSpPr>
            <a:spLocks noChangeArrowheads="1"/>
          </p:cNvSpPr>
          <p:nvPr/>
        </p:nvSpPr>
        <p:spPr bwMode="auto">
          <a:xfrm>
            <a:off x="3913208"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7"/>
          <p:cNvSpPr>
            <a:spLocks noChangeArrowheads="1"/>
          </p:cNvSpPr>
          <p:nvPr/>
        </p:nvSpPr>
        <p:spPr bwMode="auto">
          <a:xfrm>
            <a:off x="4199681"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8"/>
          <p:cNvSpPr>
            <a:spLocks noChangeArrowheads="1"/>
          </p:cNvSpPr>
          <p:nvPr/>
        </p:nvSpPr>
        <p:spPr bwMode="auto">
          <a:xfrm>
            <a:off x="4295172"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9"/>
          <p:cNvSpPr>
            <a:spLocks noChangeArrowheads="1"/>
          </p:cNvSpPr>
          <p:nvPr/>
        </p:nvSpPr>
        <p:spPr bwMode="auto">
          <a:xfrm>
            <a:off x="4008699"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60"/>
          <p:cNvSpPr>
            <a:spLocks noChangeArrowheads="1"/>
          </p:cNvSpPr>
          <p:nvPr/>
        </p:nvSpPr>
        <p:spPr bwMode="auto">
          <a:xfrm>
            <a:off x="4295172"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1"/>
          <p:cNvSpPr>
            <a:spLocks noChangeArrowheads="1"/>
          </p:cNvSpPr>
          <p:nvPr/>
        </p:nvSpPr>
        <p:spPr bwMode="auto">
          <a:xfrm>
            <a:off x="4295172"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TextBox 61"/>
          <p:cNvSpPr txBox="1"/>
          <p:nvPr/>
        </p:nvSpPr>
        <p:spPr>
          <a:xfrm>
            <a:off x="776919" y="6564868"/>
            <a:ext cx="7452681" cy="338554"/>
          </a:xfrm>
          <a:prstGeom prst="rect">
            <a:avLst/>
          </a:prstGeom>
          <a:noFill/>
        </p:spPr>
        <p:txBody>
          <a:bodyPr wrap="none" rtlCol="0">
            <a:spAutoFit/>
          </a:bodyPr>
          <a:lstStyle/>
          <a:p>
            <a:r>
              <a:rPr lang="en-US" sz="1600" b="0" dirty="0" err="1"/>
              <a:t>Romatschke</a:t>
            </a:r>
            <a:r>
              <a:rPr lang="en-US" sz="1600" b="0" dirty="0"/>
              <a:t>=viscous hydrodynamics, </a:t>
            </a:r>
            <a:r>
              <a:rPr lang="en-US" sz="1600" b="0" dirty="0" err="1"/>
              <a:t>McCumber</a:t>
            </a:r>
            <a:r>
              <a:rPr lang="en-US" sz="1600" b="0" dirty="0"/>
              <a:t>=lumpy conditions + animation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150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150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1500"/>
                                  </p:stCondLst>
                                  <p:childTnLst>
                                    <p:animEffect transition="out" filter="fade">
                                      <p:cBhvr>
                                        <p:cTn id="15" dur="2000"/>
                                        <p:tgtEl>
                                          <p:spTgt spid="8"/>
                                        </p:tgtEl>
                                      </p:cBhvr>
                                    </p:animEffect>
                                    <p:set>
                                      <p:cBhvr>
                                        <p:cTn id="16" dur="1" fill="hold">
                                          <p:stCondLst>
                                            <p:cond delay="19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150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150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1500"/>
                                  </p:stCondLst>
                                  <p:childTnLst>
                                    <p:animEffect transition="out" filter="fad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par>
                                <p:cTn id="29" presetID="10" presetClass="exit" presetSubtype="0" fill="hold" grpId="0" nodeType="withEffect">
                                  <p:stCondLst>
                                    <p:cond delay="150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par>
                                <p:cTn id="32" presetID="10" presetClass="exit" presetSubtype="0" fill="hold" grpId="0" nodeType="withEffect">
                                  <p:stCondLst>
                                    <p:cond delay="1500"/>
                                  </p:stCondLst>
                                  <p:childTnLst>
                                    <p:animEffect transition="out" filter="fade">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150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par>
                                <p:cTn id="38" presetID="10" presetClass="exit" presetSubtype="0" fill="hold" grpId="0" nodeType="withEffect">
                                  <p:stCondLst>
                                    <p:cond delay="1500"/>
                                  </p:stCondLst>
                                  <p:childTnLst>
                                    <p:animEffect transition="out" filter="fade">
                                      <p:cBhvr>
                                        <p:cTn id="39" dur="2000"/>
                                        <p:tgtEl>
                                          <p:spTgt spid="16"/>
                                        </p:tgtEl>
                                      </p:cBhvr>
                                    </p:animEffect>
                                    <p:set>
                                      <p:cBhvr>
                                        <p:cTn id="40" dur="1" fill="hold">
                                          <p:stCondLst>
                                            <p:cond delay="1999"/>
                                          </p:stCondLst>
                                        </p:cTn>
                                        <p:tgtEl>
                                          <p:spTgt spid="16"/>
                                        </p:tgtEl>
                                        <p:attrNameLst>
                                          <p:attrName>style.visibility</p:attrName>
                                        </p:attrNameLst>
                                      </p:cBhvr>
                                      <p:to>
                                        <p:strVal val="hidden"/>
                                      </p:to>
                                    </p:set>
                                  </p:childTnLst>
                                </p:cTn>
                              </p:par>
                              <p:par>
                                <p:cTn id="41" presetID="10" presetClass="exit" presetSubtype="0" fill="hold" grpId="0" nodeType="withEffect">
                                  <p:stCondLst>
                                    <p:cond delay="1500"/>
                                  </p:stCondLst>
                                  <p:childTnLst>
                                    <p:animEffect transition="out" filter="fade">
                                      <p:cBhvr>
                                        <p:cTn id="42" dur="2000"/>
                                        <p:tgtEl>
                                          <p:spTgt spid="17"/>
                                        </p:tgtEl>
                                      </p:cBhvr>
                                    </p:animEffect>
                                    <p:set>
                                      <p:cBhvr>
                                        <p:cTn id="43" dur="1" fill="hold">
                                          <p:stCondLst>
                                            <p:cond delay="1999"/>
                                          </p:stCondLst>
                                        </p:cTn>
                                        <p:tgtEl>
                                          <p:spTgt spid="17"/>
                                        </p:tgtEl>
                                        <p:attrNameLst>
                                          <p:attrName>style.visibility</p:attrName>
                                        </p:attrNameLst>
                                      </p:cBhvr>
                                      <p:to>
                                        <p:strVal val="hidden"/>
                                      </p:to>
                                    </p:set>
                                  </p:childTnLst>
                                </p:cTn>
                              </p:par>
                              <p:par>
                                <p:cTn id="44" presetID="10" presetClass="exit" presetSubtype="0" fill="hold" grpId="0" nodeType="withEffect">
                                  <p:stCondLst>
                                    <p:cond delay="1500"/>
                                  </p:stCondLst>
                                  <p:childTnLst>
                                    <p:animEffect transition="out" filter="fade">
                                      <p:cBhvr>
                                        <p:cTn id="45" dur="2000"/>
                                        <p:tgtEl>
                                          <p:spTgt spid="18"/>
                                        </p:tgtEl>
                                      </p:cBhvr>
                                    </p:animEffect>
                                    <p:set>
                                      <p:cBhvr>
                                        <p:cTn id="46" dur="1" fill="hold">
                                          <p:stCondLst>
                                            <p:cond delay="1999"/>
                                          </p:stCondLst>
                                        </p:cTn>
                                        <p:tgtEl>
                                          <p:spTgt spid="18"/>
                                        </p:tgtEl>
                                        <p:attrNameLst>
                                          <p:attrName>style.visibility</p:attrName>
                                        </p:attrNameLst>
                                      </p:cBhvr>
                                      <p:to>
                                        <p:strVal val="hidden"/>
                                      </p:to>
                                    </p:set>
                                  </p:childTnLst>
                                </p:cTn>
                              </p:par>
                              <p:par>
                                <p:cTn id="47" presetID="10" presetClass="exit" presetSubtype="0" fill="hold" grpId="0" nodeType="withEffect">
                                  <p:stCondLst>
                                    <p:cond delay="1500"/>
                                  </p:stCondLst>
                                  <p:childTnLst>
                                    <p:animEffect transition="out" filter="fade">
                                      <p:cBhvr>
                                        <p:cTn id="48" dur="2000"/>
                                        <p:tgtEl>
                                          <p:spTgt spid="19"/>
                                        </p:tgtEl>
                                      </p:cBhvr>
                                    </p:animEffect>
                                    <p:set>
                                      <p:cBhvr>
                                        <p:cTn id="49" dur="1" fill="hold">
                                          <p:stCondLst>
                                            <p:cond delay="1999"/>
                                          </p:stCondLst>
                                        </p:cTn>
                                        <p:tgtEl>
                                          <p:spTgt spid="19"/>
                                        </p:tgtEl>
                                        <p:attrNameLst>
                                          <p:attrName>style.visibility</p:attrName>
                                        </p:attrNameLst>
                                      </p:cBhvr>
                                      <p:to>
                                        <p:strVal val="hidden"/>
                                      </p:to>
                                    </p:set>
                                  </p:childTnLst>
                                </p:cTn>
                              </p:par>
                              <p:par>
                                <p:cTn id="50" presetID="10" presetClass="exit" presetSubtype="0" fill="hold" grpId="0" nodeType="withEffect">
                                  <p:stCondLst>
                                    <p:cond delay="1500"/>
                                  </p:stCondLst>
                                  <p:childTnLst>
                                    <p:animEffect transition="out" filter="fade">
                                      <p:cBhvr>
                                        <p:cTn id="51" dur="2000"/>
                                        <p:tgtEl>
                                          <p:spTgt spid="20"/>
                                        </p:tgtEl>
                                      </p:cBhvr>
                                    </p:animEffect>
                                    <p:set>
                                      <p:cBhvr>
                                        <p:cTn id="52" dur="1" fill="hold">
                                          <p:stCondLst>
                                            <p:cond delay="1999"/>
                                          </p:stCondLst>
                                        </p:cTn>
                                        <p:tgtEl>
                                          <p:spTgt spid="20"/>
                                        </p:tgtEl>
                                        <p:attrNameLst>
                                          <p:attrName>style.visibility</p:attrName>
                                        </p:attrNameLst>
                                      </p:cBhvr>
                                      <p:to>
                                        <p:strVal val="hidden"/>
                                      </p:to>
                                    </p:set>
                                  </p:childTnLst>
                                </p:cTn>
                              </p:par>
                              <p:par>
                                <p:cTn id="53" presetID="10" presetClass="exit" presetSubtype="0" fill="hold" grpId="0" nodeType="withEffect">
                                  <p:stCondLst>
                                    <p:cond delay="1500"/>
                                  </p:stCondLst>
                                  <p:childTnLst>
                                    <p:animEffect transition="out" filter="fade">
                                      <p:cBhvr>
                                        <p:cTn id="54" dur="2000"/>
                                        <p:tgtEl>
                                          <p:spTgt spid="21"/>
                                        </p:tgtEl>
                                      </p:cBhvr>
                                    </p:animEffect>
                                    <p:set>
                                      <p:cBhvr>
                                        <p:cTn id="55" dur="1" fill="hold">
                                          <p:stCondLst>
                                            <p:cond delay="1999"/>
                                          </p:stCondLst>
                                        </p:cTn>
                                        <p:tgtEl>
                                          <p:spTgt spid="21"/>
                                        </p:tgtEl>
                                        <p:attrNameLst>
                                          <p:attrName>style.visibility</p:attrName>
                                        </p:attrNameLst>
                                      </p:cBhvr>
                                      <p:to>
                                        <p:strVal val="hidden"/>
                                      </p:to>
                                    </p:set>
                                  </p:childTnLst>
                                </p:cTn>
                              </p:par>
                              <p:par>
                                <p:cTn id="56" presetID="10" presetClass="exit" presetSubtype="0" fill="hold" grpId="0" nodeType="withEffect">
                                  <p:stCondLst>
                                    <p:cond delay="1500"/>
                                  </p:stCondLst>
                                  <p:childTnLst>
                                    <p:animEffect transition="out" filter="fade">
                                      <p:cBhvr>
                                        <p:cTn id="57" dur="2000"/>
                                        <p:tgtEl>
                                          <p:spTgt spid="22"/>
                                        </p:tgtEl>
                                      </p:cBhvr>
                                    </p:animEffect>
                                    <p:set>
                                      <p:cBhvr>
                                        <p:cTn id="58" dur="1" fill="hold">
                                          <p:stCondLst>
                                            <p:cond delay="1999"/>
                                          </p:stCondLst>
                                        </p:cTn>
                                        <p:tgtEl>
                                          <p:spTgt spid="22"/>
                                        </p:tgtEl>
                                        <p:attrNameLst>
                                          <p:attrName>style.visibility</p:attrName>
                                        </p:attrNameLst>
                                      </p:cBhvr>
                                      <p:to>
                                        <p:strVal val="hidden"/>
                                      </p:to>
                                    </p:set>
                                  </p:childTnLst>
                                </p:cTn>
                              </p:par>
                              <p:par>
                                <p:cTn id="59" presetID="10" presetClass="exit" presetSubtype="0" fill="hold" grpId="0" nodeType="withEffect">
                                  <p:stCondLst>
                                    <p:cond delay="1500"/>
                                  </p:stCondLst>
                                  <p:childTnLst>
                                    <p:animEffect transition="out" filter="fade">
                                      <p:cBhvr>
                                        <p:cTn id="60" dur="2000"/>
                                        <p:tgtEl>
                                          <p:spTgt spid="23"/>
                                        </p:tgtEl>
                                      </p:cBhvr>
                                    </p:animEffect>
                                    <p:set>
                                      <p:cBhvr>
                                        <p:cTn id="61" dur="1" fill="hold">
                                          <p:stCondLst>
                                            <p:cond delay="1999"/>
                                          </p:stCondLst>
                                        </p:cTn>
                                        <p:tgtEl>
                                          <p:spTgt spid="23"/>
                                        </p:tgtEl>
                                        <p:attrNameLst>
                                          <p:attrName>style.visibility</p:attrName>
                                        </p:attrNameLst>
                                      </p:cBhvr>
                                      <p:to>
                                        <p:strVal val="hidden"/>
                                      </p:to>
                                    </p:set>
                                  </p:childTnLst>
                                </p:cTn>
                              </p:par>
                              <p:par>
                                <p:cTn id="62" presetID="10" presetClass="exit" presetSubtype="0" fill="hold" grpId="0" nodeType="withEffect">
                                  <p:stCondLst>
                                    <p:cond delay="1500"/>
                                  </p:stCondLst>
                                  <p:childTnLst>
                                    <p:animEffect transition="out" filter="fade">
                                      <p:cBhvr>
                                        <p:cTn id="63" dur="2000"/>
                                        <p:tgtEl>
                                          <p:spTgt spid="24"/>
                                        </p:tgtEl>
                                      </p:cBhvr>
                                    </p:animEffect>
                                    <p:set>
                                      <p:cBhvr>
                                        <p:cTn id="64" dur="1" fill="hold">
                                          <p:stCondLst>
                                            <p:cond delay="1999"/>
                                          </p:stCondLst>
                                        </p:cTn>
                                        <p:tgtEl>
                                          <p:spTgt spid="24"/>
                                        </p:tgtEl>
                                        <p:attrNameLst>
                                          <p:attrName>style.visibility</p:attrName>
                                        </p:attrNameLst>
                                      </p:cBhvr>
                                      <p:to>
                                        <p:strVal val="hidden"/>
                                      </p:to>
                                    </p:set>
                                  </p:childTnLst>
                                </p:cTn>
                              </p:par>
                              <p:par>
                                <p:cTn id="65" presetID="10" presetClass="exit" presetSubtype="0" fill="hold" grpId="0" nodeType="withEffect">
                                  <p:stCondLst>
                                    <p:cond delay="1500"/>
                                  </p:stCondLst>
                                  <p:childTnLst>
                                    <p:animEffect transition="out" filter="fade">
                                      <p:cBhvr>
                                        <p:cTn id="66" dur="2000"/>
                                        <p:tgtEl>
                                          <p:spTgt spid="25"/>
                                        </p:tgtEl>
                                      </p:cBhvr>
                                    </p:animEffect>
                                    <p:set>
                                      <p:cBhvr>
                                        <p:cTn id="67" dur="1" fill="hold">
                                          <p:stCondLst>
                                            <p:cond delay="1999"/>
                                          </p:stCondLst>
                                        </p:cTn>
                                        <p:tgtEl>
                                          <p:spTgt spid="25"/>
                                        </p:tgtEl>
                                        <p:attrNameLst>
                                          <p:attrName>style.visibility</p:attrName>
                                        </p:attrNameLst>
                                      </p:cBhvr>
                                      <p:to>
                                        <p:strVal val="hidden"/>
                                      </p:to>
                                    </p:set>
                                  </p:childTnLst>
                                </p:cTn>
                              </p:par>
                              <p:par>
                                <p:cTn id="68" presetID="10" presetClass="exit" presetSubtype="0" fill="hold" grpId="0" nodeType="withEffect">
                                  <p:stCondLst>
                                    <p:cond delay="1500"/>
                                  </p:stCondLst>
                                  <p:childTnLst>
                                    <p:animEffect transition="out" filter="fade">
                                      <p:cBhvr>
                                        <p:cTn id="69" dur="2000"/>
                                        <p:tgtEl>
                                          <p:spTgt spid="26"/>
                                        </p:tgtEl>
                                      </p:cBhvr>
                                    </p:animEffect>
                                    <p:set>
                                      <p:cBhvr>
                                        <p:cTn id="70" dur="1" fill="hold">
                                          <p:stCondLst>
                                            <p:cond delay="1999"/>
                                          </p:stCondLst>
                                        </p:cTn>
                                        <p:tgtEl>
                                          <p:spTgt spid="26"/>
                                        </p:tgtEl>
                                        <p:attrNameLst>
                                          <p:attrName>style.visibility</p:attrName>
                                        </p:attrNameLst>
                                      </p:cBhvr>
                                      <p:to>
                                        <p:strVal val="hidden"/>
                                      </p:to>
                                    </p:set>
                                  </p:childTnLst>
                                </p:cTn>
                              </p:par>
                              <p:par>
                                <p:cTn id="71" presetID="10" presetClass="exit" presetSubtype="0" fill="hold" grpId="0" nodeType="withEffect">
                                  <p:stCondLst>
                                    <p:cond delay="1500"/>
                                  </p:stCondLst>
                                  <p:childTnLst>
                                    <p:animEffect transition="out" filter="fade">
                                      <p:cBhvr>
                                        <p:cTn id="72" dur="2000"/>
                                        <p:tgtEl>
                                          <p:spTgt spid="27"/>
                                        </p:tgtEl>
                                      </p:cBhvr>
                                    </p:animEffect>
                                    <p:set>
                                      <p:cBhvr>
                                        <p:cTn id="73" dur="1" fill="hold">
                                          <p:stCondLst>
                                            <p:cond delay="1999"/>
                                          </p:stCondLst>
                                        </p:cTn>
                                        <p:tgtEl>
                                          <p:spTgt spid="27"/>
                                        </p:tgtEl>
                                        <p:attrNameLst>
                                          <p:attrName>style.visibility</p:attrName>
                                        </p:attrNameLst>
                                      </p:cBhvr>
                                      <p:to>
                                        <p:strVal val="hidden"/>
                                      </p:to>
                                    </p:set>
                                  </p:childTnLst>
                                </p:cTn>
                              </p:par>
                              <p:par>
                                <p:cTn id="74" presetID="10" presetClass="exit" presetSubtype="0" fill="hold" grpId="0" nodeType="withEffect">
                                  <p:stCondLst>
                                    <p:cond delay="1500"/>
                                  </p:stCondLst>
                                  <p:childTnLst>
                                    <p:animEffect transition="out" filter="fade">
                                      <p:cBhvr>
                                        <p:cTn id="75" dur="2000"/>
                                        <p:tgtEl>
                                          <p:spTgt spid="28"/>
                                        </p:tgtEl>
                                      </p:cBhvr>
                                    </p:animEffect>
                                    <p:set>
                                      <p:cBhvr>
                                        <p:cTn id="76" dur="1" fill="hold">
                                          <p:stCondLst>
                                            <p:cond delay="1999"/>
                                          </p:stCondLst>
                                        </p:cTn>
                                        <p:tgtEl>
                                          <p:spTgt spid="28"/>
                                        </p:tgtEl>
                                        <p:attrNameLst>
                                          <p:attrName>style.visibility</p:attrName>
                                        </p:attrNameLst>
                                      </p:cBhvr>
                                      <p:to>
                                        <p:strVal val="hidden"/>
                                      </p:to>
                                    </p:set>
                                  </p:childTnLst>
                                </p:cTn>
                              </p:par>
                              <p:par>
                                <p:cTn id="77" presetID="10" presetClass="exit" presetSubtype="0" fill="hold" grpId="0" nodeType="withEffect">
                                  <p:stCondLst>
                                    <p:cond delay="1500"/>
                                  </p:stCondLst>
                                  <p:childTnLst>
                                    <p:animEffect transition="out" filter="fade">
                                      <p:cBhvr>
                                        <p:cTn id="78" dur="2000"/>
                                        <p:tgtEl>
                                          <p:spTgt spid="29"/>
                                        </p:tgtEl>
                                      </p:cBhvr>
                                    </p:animEffect>
                                    <p:set>
                                      <p:cBhvr>
                                        <p:cTn id="79" dur="1" fill="hold">
                                          <p:stCondLst>
                                            <p:cond delay="1999"/>
                                          </p:stCondLst>
                                        </p:cTn>
                                        <p:tgtEl>
                                          <p:spTgt spid="29"/>
                                        </p:tgtEl>
                                        <p:attrNameLst>
                                          <p:attrName>style.visibility</p:attrName>
                                        </p:attrNameLst>
                                      </p:cBhvr>
                                      <p:to>
                                        <p:strVal val="hidden"/>
                                      </p:to>
                                    </p:set>
                                  </p:childTnLst>
                                </p:cTn>
                              </p:par>
                              <p:par>
                                <p:cTn id="80" presetID="10" presetClass="exit" presetSubtype="0" fill="hold" grpId="0" nodeType="withEffect">
                                  <p:stCondLst>
                                    <p:cond delay="1500"/>
                                  </p:stCondLst>
                                  <p:childTnLst>
                                    <p:animEffect transition="out" filter="fade">
                                      <p:cBhvr>
                                        <p:cTn id="81" dur="2000"/>
                                        <p:tgtEl>
                                          <p:spTgt spid="30"/>
                                        </p:tgtEl>
                                      </p:cBhvr>
                                    </p:animEffect>
                                    <p:set>
                                      <p:cBhvr>
                                        <p:cTn id="82" dur="1" fill="hold">
                                          <p:stCondLst>
                                            <p:cond delay="1999"/>
                                          </p:stCondLst>
                                        </p:cTn>
                                        <p:tgtEl>
                                          <p:spTgt spid="30"/>
                                        </p:tgtEl>
                                        <p:attrNameLst>
                                          <p:attrName>style.visibility</p:attrName>
                                        </p:attrNameLst>
                                      </p:cBhvr>
                                      <p:to>
                                        <p:strVal val="hidden"/>
                                      </p:to>
                                    </p:set>
                                  </p:childTnLst>
                                </p:cTn>
                              </p:par>
                              <p:par>
                                <p:cTn id="83" presetID="10" presetClass="exit" presetSubtype="0" fill="hold" grpId="0" nodeType="withEffect">
                                  <p:stCondLst>
                                    <p:cond delay="1500"/>
                                  </p:stCondLst>
                                  <p:childTnLst>
                                    <p:animEffect transition="out" filter="fade">
                                      <p:cBhvr>
                                        <p:cTn id="84" dur="2000"/>
                                        <p:tgtEl>
                                          <p:spTgt spid="31"/>
                                        </p:tgtEl>
                                      </p:cBhvr>
                                    </p:animEffect>
                                    <p:set>
                                      <p:cBhvr>
                                        <p:cTn id="85" dur="1" fill="hold">
                                          <p:stCondLst>
                                            <p:cond delay="1999"/>
                                          </p:stCondLst>
                                        </p:cTn>
                                        <p:tgtEl>
                                          <p:spTgt spid="31"/>
                                        </p:tgtEl>
                                        <p:attrNameLst>
                                          <p:attrName>style.visibility</p:attrName>
                                        </p:attrNameLst>
                                      </p:cBhvr>
                                      <p:to>
                                        <p:strVal val="hidden"/>
                                      </p:to>
                                    </p:set>
                                  </p:childTnLst>
                                </p:cTn>
                              </p:par>
                              <p:par>
                                <p:cTn id="86" presetID="10" presetClass="exit" presetSubtype="0" fill="hold" grpId="0" nodeType="withEffect">
                                  <p:stCondLst>
                                    <p:cond delay="1500"/>
                                  </p:stCondLst>
                                  <p:childTnLst>
                                    <p:animEffect transition="out" filter="fade">
                                      <p:cBhvr>
                                        <p:cTn id="87" dur="2000"/>
                                        <p:tgtEl>
                                          <p:spTgt spid="32"/>
                                        </p:tgtEl>
                                      </p:cBhvr>
                                    </p:animEffect>
                                    <p:set>
                                      <p:cBhvr>
                                        <p:cTn id="88" dur="1" fill="hold">
                                          <p:stCondLst>
                                            <p:cond delay="1999"/>
                                          </p:stCondLst>
                                        </p:cTn>
                                        <p:tgtEl>
                                          <p:spTgt spid="32"/>
                                        </p:tgtEl>
                                        <p:attrNameLst>
                                          <p:attrName>style.visibility</p:attrName>
                                        </p:attrNameLst>
                                      </p:cBhvr>
                                      <p:to>
                                        <p:strVal val="hidden"/>
                                      </p:to>
                                    </p:set>
                                  </p:childTnLst>
                                </p:cTn>
                              </p:par>
                              <p:par>
                                <p:cTn id="89" presetID="10" presetClass="exit" presetSubtype="0" fill="hold" grpId="0" nodeType="withEffect">
                                  <p:stCondLst>
                                    <p:cond delay="1500"/>
                                  </p:stCondLst>
                                  <p:childTnLst>
                                    <p:animEffect transition="out" filter="fade">
                                      <p:cBhvr>
                                        <p:cTn id="90" dur="2000"/>
                                        <p:tgtEl>
                                          <p:spTgt spid="33"/>
                                        </p:tgtEl>
                                      </p:cBhvr>
                                    </p:animEffect>
                                    <p:set>
                                      <p:cBhvr>
                                        <p:cTn id="91" dur="1" fill="hold">
                                          <p:stCondLst>
                                            <p:cond delay="1999"/>
                                          </p:stCondLst>
                                        </p:cTn>
                                        <p:tgtEl>
                                          <p:spTgt spid="33"/>
                                        </p:tgtEl>
                                        <p:attrNameLst>
                                          <p:attrName>style.visibility</p:attrName>
                                        </p:attrNameLst>
                                      </p:cBhvr>
                                      <p:to>
                                        <p:strVal val="hidden"/>
                                      </p:to>
                                    </p:set>
                                  </p:childTnLst>
                                </p:cTn>
                              </p:par>
                              <p:par>
                                <p:cTn id="92" presetID="10" presetClass="exit" presetSubtype="0" fill="hold" grpId="0" nodeType="withEffect">
                                  <p:stCondLst>
                                    <p:cond delay="1500"/>
                                  </p:stCondLst>
                                  <p:childTnLst>
                                    <p:animEffect transition="out" filter="fade">
                                      <p:cBhvr>
                                        <p:cTn id="93" dur="2000"/>
                                        <p:tgtEl>
                                          <p:spTgt spid="34"/>
                                        </p:tgtEl>
                                      </p:cBhvr>
                                    </p:animEffect>
                                    <p:set>
                                      <p:cBhvr>
                                        <p:cTn id="94" dur="1" fill="hold">
                                          <p:stCondLst>
                                            <p:cond delay="1999"/>
                                          </p:stCondLst>
                                        </p:cTn>
                                        <p:tgtEl>
                                          <p:spTgt spid="34"/>
                                        </p:tgtEl>
                                        <p:attrNameLst>
                                          <p:attrName>style.visibility</p:attrName>
                                        </p:attrNameLst>
                                      </p:cBhvr>
                                      <p:to>
                                        <p:strVal val="hidden"/>
                                      </p:to>
                                    </p:set>
                                  </p:childTnLst>
                                </p:cTn>
                              </p:par>
                              <p:par>
                                <p:cTn id="95" presetID="10" presetClass="exit" presetSubtype="0" fill="hold" grpId="0" nodeType="withEffect">
                                  <p:stCondLst>
                                    <p:cond delay="1500"/>
                                  </p:stCondLst>
                                  <p:childTnLst>
                                    <p:animEffect transition="out" filter="fade">
                                      <p:cBhvr>
                                        <p:cTn id="96" dur="2000"/>
                                        <p:tgtEl>
                                          <p:spTgt spid="35"/>
                                        </p:tgtEl>
                                      </p:cBhvr>
                                    </p:animEffect>
                                    <p:set>
                                      <p:cBhvr>
                                        <p:cTn id="97" dur="1" fill="hold">
                                          <p:stCondLst>
                                            <p:cond delay="1999"/>
                                          </p:stCondLst>
                                        </p:cTn>
                                        <p:tgtEl>
                                          <p:spTgt spid="35"/>
                                        </p:tgtEl>
                                        <p:attrNameLst>
                                          <p:attrName>style.visibility</p:attrName>
                                        </p:attrNameLst>
                                      </p:cBhvr>
                                      <p:to>
                                        <p:strVal val="hidden"/>
                                      </p:to>
                                    </p:set>
                                  </p:childTnLst>
                                </p:cTn>
                              </p:par>
                              <p:par>
                                <p:cTn id="98" presetID="10" presetClass="exit" presetSubtype="0" fill="hold" grpId="0" nodeType="withEffect">
                                  <p:stCondLst>
                                    <p:cond delay="1500"/>
                                  </p:stCondLst>
                                  <p:childTnLst>
                                    <p:animEffect transition="out" filter="fade">
                                      <p:cBhvr>
                                        <p:cTn id="99" dur="2000"/>
                                        <p:tgtEl>
                                          <p:spTgt spid="36"/>
                                        </p:tgtEl>
                                      </p:cBhvr>
                                    </p:animEffect>
                                    <p:set>
                                      <p:cBhvr>
                                        <p:cTn id="100" dur="1" fill="hold">
                                          <p:stCondLst>
                                            <p:cond delay="1999"/>
                                          </p:stCondLst>
                                        </p:cTn>
                                        <p:tgtEl>
                                          <p:spTgt spid="36"/>
                                        </p:tgtEl>
                                        <p:attrNameLst>
                                          <p:attrName>style.visibility</p:attrName>
                                        </p:attrNameLst>
                                      </p:cBhvr>
                                      <p:to>
                                        <p:strVal val="hidden"/>
                                      </p:to>
                                    </p:set>
                                  </p:childTnLst>
                                </p:cTn>
                              </p:par>
                              <p:par>
                                <p:cTn id="101" presetID="10" presetClass="exit" presetSubtype="0" fill="hold" grpId="0" nodeType="withEffect">
                                  <p:stCondLst>
                                    <p:cond delay="1500"/>
                                  </p:stCondLst>
                                  <p:childTnLst>
                                    <p:animEffect transition="out" filter="fade">
                                      <p:cBhvr>
                                        <p:cTn id="102" dur="2000"/>
                                        <p:tgtEl>
                                          <p:spTgt spid="37"/>
                                        </p:tgtEl>
                                      </p:cBhvr>
                                    </p:animEffect>
                                    <p:set>
                                      <p:cBhvr>
                                        <p:cTn id="103" dur="1" fill="hold">
                                          <p:stCondLst>
                                            <p:cond delay="1999"/>
                                          </p:stCondLst>
                                        </p:cTn>
                                        <p:tgtEl>
                                          <p:spTgt spid="37"/>
                                        </p:tgtEl>
                                        <p:attrNameLst>
                                          <p:attrName>style.visibility</p:attrName>
                                        </p:attrNameLst>
                                      </p:cBhvr>
                                      <p:to>
                                        <p:strVal val="hidden"/>
                                      </p:to>
                                    </p:set>
                                  </p:childTnLst>
                                </p:cTn>
                              </p:par>
                              <p:par>
                                <p:cTn id="104" presetID="10" presetClass="exit" presetSubtype="0" fill="hold" grpId="0" nodeType="withEffect">
                                  <p:stCondLst>
                                    <p:cond delay="1500"/>
                                  </p:stCondLst>
                                  <p:childTnLst>
                                    <p:animEffect transition="out" filter="fade">
                                      <p:cBhvr>
                                        <p:cTn id="105" dur="2000"/>
                                        <p:tgtEl>
                                          <p:spTgt spid="38"/>
                                        </p:tgtEl>
                                      </p:cBhvr>
                                    </p:animEffect>
                                    <p:set>
                                      <p:cBhvr>
                                        <p:cTn id="106" dur="1" fill="hold">
                                          <p:stCondLst>
                                            <p:cond delay="1999"/>
                                          </p:stCondLst>
                                        </p:cTn>
                                        <p:tgtEl>
                                          <p:spTgt spid="38"/>
                                        </p:tgtEl>
                                        <p:attrNameLst>
                                          <p:attrName>style.visibility</p:attrName>
                                        </p:attrNameLst>
                                      </p:cBhvr>
                                      <p:to>
                                        <p:strVal val="hidden"/>
                                      </p:to>
                                    </p:set>
                                  </p:childTnLst>
                                </p:cTn>
                              </p:par>
                              <p:par>
                                <p:cTn id="107" presetID="10" presetClass="exit" presetSubtype="0" fill="hold" grpId="0" nodeType="withEffect">
                                  <p:stCondLst>
                                    <p:cond delay="1500"/>
                                  </p:stCondLst>
                                  <p:childTnLst>
                                    <p:animEffect transition="out" filter="fade">
                                      <p:cBhvr>
                                        <p:cTn id="108" dur="2000"/>
                                        <p:tgtEl>
                                          <p:spTgt spid="39"/>
                                        </p:tgtEl>
                                      </p:cBhvr>
                                    </p:animEffect>
                                    <p:set>
                                      <p:cBhvr>
                                        <p:cTn id="109" dur="1" fill="hold">
                                          <p:stCondLst>
                                            <p:cond delay="1999"/>
                                          </p:stCondLst>
                                        </p:cTn>
                                        <p:tgtEl>
                                          <p:spTgt spid="39"/>
                                        </p:tgtEl>
                                        <p:attrNameLst>
                                          <p:attrName>style.visibility</p:attrName>
                                        </p:attrNameLst>
                                      </p:cBhvr>
                                      <p:to>
                                        <p:strVal val="hidden"/>
                                      </p:to>
                                    </p:set>
                                  </p:childTnLst>
                                </p:cTn>
                              </p:par>
                              <p:par>
                                <p:cTn id="110" presetID="10" presetClass="exit" presetSubtype="0" fill="hold" grpId="0" nodeType="withEffect">
                                  <p:stCondLst>
                                    <p:cond delay="1500"/>
                                  </p:stCondLst>
                                  <p:childTnLst>
                                    <p:animEffect transition="out" filter="fade">
                                      <p:cBhvr>
                                        <p:cTn id="111" dur="2000"/>
                                        <p:tgtEl>
                                          <p:spTgt spid="40"/>
                                        </p:tgtEl>
                                      </p:cBhvr>
                                    </p:animEffect>
                                    <p:set>
                                      <p:cBhvr>
                                        <p:cTn id="112" dur="1" fill="hold">
                                          <p:stCondLst>
                                            <p:cond delay="1999"/>
                                          </p:stCondLst>
                                        </p:cTn>
                                        <p:tgtEl>
                                          <p:spTgt spid="40"/>
                                        </p:tgtEl>
                                        <p:attrNameLst>
                                          <p:attrName>style.visibility</p:attrName>
                                        </p:attrNameLst>
                                      </p:cBhvr>
                                      <p:to>
                                        <p:strVal val="hidden"/>
                                      </p:to>
                                    </p:set>
                                  </p:childTnLst>
                                </p:cTn>
                              </p:par>
                              <p:par>
                                <p:cTn id="113" presetID="10" presetClass="exit" presetSubtype="0" fill="hold" grpId="0" nodeType="withEffect">
                                  <p:stCondLst>
                                    <p:cond delay="1500"/>
                                  </p:stCondLst>
                                  <p:childTnLst>
                                    <p:animEffect transition="out" filter="fade">
                                      <p:cBhvr>
                                        <p:cTn id="114" dur="2000"/>
                                        <p:tgtEl>
                                          <p:spTgt spid="41"/>
                                        </p:tgtEl>
                                      </p:cBhvr>
                                    </p:animEffect>
                                    <p:set>
                                      <p:cBhvr>
                                        <p:cTn id="115" dur="1" fill="hold">
                                          <p:stCondLst>
                                            <p:cond delay="1999"/>
                                          </p:stCondLst>
                                        </p:cTn>
                                        <p:tgtEl>
                                          <p:spTgt spid="41"/>
                                        </p:tgtEl>
                                        <p:attrNameLst>
                                          <p:attrName>style.visibility</p:attrName>
                                        </p:attrNameLst>
                                      </p:cBhvr>
                                      <p:to>
                                        <p:strVal val="hidden"/>
                                      </p:to>
                                    </p:set>
                                  </p:childTnLst>
                                </p:cTn>
                              </p:par>
                              <p:par>
                                <p:cTn id="116" presetID="10" presetClass="exit" presetSubtype="0" fill="hold" grpId="0" nodeType="withEffect">
                                  <p:stCondLst>
                                    <p:cond delay="1500"/>
                                  </p:stCondLst>
                                  <p:childTnLst>
                                    <p:animEffect transition="out" filter="fade">
                                      <p:cBhvr>
                                        <p:cTn id="117" dur="2000"/>
                                        <p:tgtEl>
                                          <p:spTgt spid="42"/>
                                        </p:tgtEl>
                                      </p:cBhvr>
                                    </p:animEffect>
                                    <p:set>
                                      <p:cBhvr>
                                        <p:cTn id="118" dur="1" fill="hold">
                                          <p:stCondLst>
                                            <p:cond delay="1999"/>
                                          </p:stCondLst>
                                        </p:cTn>
                                        <p:tgtEl>
                                          <p:spTgt spid="42"/>
                                        </p:tgtEl>
                                        <p:attrNameLst>
                                          <p:attrName>style.visibility</p:attrName>
                                        </p:attrNameLst>
                                      </p:cBhvr>
                                      <p:to>
                                        <p:strVal val="hidden"/>
                                      </p:to>
                                    </p:set>
                                  </p:childTnLst>
                                </p:cTn>
                              </p:par>
                              <p:par>
                                <p:cTn id="119" presetID="10" presetClass="exit" presetSubtype="0" fill="hold" grpId="0" nodeType="withEffect">
                                  <p:stCondLst>
                                    <p:cond delay="1500"/>
                                  </p:stCondLst>
                                  <p:childTnLst>
                                    <p:animEffect transition="out" filter="fade">
                                      <p:cBhvr>
                                        <p:cTn id="120" dur="2000"/>
                                        <p:tgtEl>
                                          <p:spTgt spid="43"/>
                                        </p:tgtEl>
                                      </p:cBhvr>
                                    </p:animEffect>
                                    <p:set>
                                      <p:cBhvr>
                                        <p:cTn id="121" dur="1" fill="hold">
                                          <p:stCondLst>
                                            <p:cond delay="1999"/>
                                          </p:stCondLst>
                                        </p:cTn>
                                        <p:tgtEl>
                                          <p:spTgt spid="43"/>
                                        </p:tgtEl>
                                        <p:attrNameLst>
                                          <p:attrName>style.visibility</p:attrName>
                                        </p:attrNameLst>
                                      </p:cBhvr>
                                      <p:to>
                                        <p:strVal val="hidden"/>
                                      </p:to>
                                    </p:set>
                                  </p:childTnLst>
                                </p:cTn>
                              </p:par>
                              <p:par>
                                <p:cTn id="122" presetID="10" presetClass="exit" presetSubtype="0" fill="hold" grpId="0" nodeType="withEffect">
                                  <p:stCondLst>
                                    <p:cond delay="1500"/>
                                  </p:stCondLst>
                                  <p:childTnLst>
                                    <p:animEffect transition="out" filter="fade">
                                      <p:cBhvr>
                                        <p:cTn id="123" dur="2000"/>
                                        <p:tgtEl>
                                          <p:spTgt spid="44"/>
                                        </p:tgtEl>
                                      </p:cBhvr>
                                    </p:animEffect>
                                    <p:set>
                                      <p:cBhvr>
                                        <p:cTn id="124" dur="1" fill="hold">
                                          <p:stCondLst>
                                            <p:cond delay="1999"/>
                                          </p:stCondLst>
                                        </p:cTn>
                                        <p:tgtEl>
                                          <p:spTgt spid="44"/>
                                        </p:tgtEl>
                                        <p:attrNameLst>
                                          <p:attrName>style.visibility</p:attrName>
                                        </p:attrNameLst>
                                      </p:cBhvr>
                                      <p:to>
                                        <p:strVal val="hidden"/>
                                      </p:to>
                                    </p:set>
                                  </p:childTnLst>
                                </p:cTn>
                              </p:par>
                              <p:par>
                                <p:cTn id="125" presetID="10" presetClass="exit" presetSubtype="0" fill="hold" grpId="0" nodeType="withEffect">
                                  <p:stCondLst>
                                    <p:cond delay="1500"/>
                                  </p:stCondLst>
                                  <p:childTnLst>
                                    <p:animEffect transition="out" filter="fade">
                                      <p:cBhvr>
                                        <p:cTn id="126" dur="2000"/>
                                        <p:tgtEl>
                                          <p:spTgt spid="45"/>
                                        </p:tgtEl>
                                      </p:cBhvr>
                                    </p:animEffect>
                                    <p:set>
                                      <p:cBhvr>
                                        <p:cTn id="127" dur="1" fill="hold">
                                          <p:stCondLst>
                                            <p:cond delay="1999"/>
                                          </p:stCondLst>
                                        </p:cTn>
                                        <p:tgtEl>
                                          <p:spTgt spid="45"/>
                                        </p:tgtEl>
                                        <p:attrNameLst>
                                          <p:attrName>style.visibility</p:attrName>
                                        </p:attrNameLst>
                                      </p:cBhvr>
                                      <p:to>
                                        <p:strVal val="hidden"/>
                                      </p:to>
                                    </p:set>
                                  </p:childTnLst>
                                </p:cTn>
                              </p:par>
                              <p:par>
                                <p:cTn id="128" presetID="10" presetClass="exit" presetSubtype="0" fill="hold" grpId="0" nodeType="withEffect">
                                  <p:stCondLst>
                                    <p:cond delay="1500"/>
                                  </p:stCondLst>
                                  <p:childTnLst>
                                    <p:animEffect transition="out" filter="fade">
                                      <p:cBhvr>
                                        <p:cTn id="129" dur="2000"/>
                                        <p:tgtEl>
                                          <p:spTgt spid="46"/>
                                        </p:tgtEl>
                                      </p:cBhvr>
                                    </p:animEffect>
                                    <p:set>
                                      <p:cBhvr>
                                        <p:cTn id="130" dur="1" fill="hold">
                                          <p:stCondLst>
                                            <p:cond delay="1999"/>
                                          </p:stCondLst>
                                        </p:cTn>
                                        <p:tgtEl>
                                          <p:spTgt spid="46"/>
                                        </p:tgtEl>
                                        <p:attrNameLst>
                                          <p:attrName>style.visibility</p:attrName>
                                        </p:attrNameLst>
                                      </p:cBhvr>
                                      <p:to>
                                        <p:strVal val="hidden"/>
                                      </p:to>
                                    </p:set>
                                  </p:childTnLst>
                                </p:cTn>
                              </p:par>
                              <p:par>
                                <p:cTn id="131" presetID="10" presetClass="exit" presetSubtype="0" fill="hold" grpId="0" nodeType="withEffect">
                                  <p:stCondLst>
                                    <p:cond delay="1500"/>
                                  </p:stCondLst>
                                  <p:childTnLst>
                                    <p:animEffect transition="out" filter="fade">
                                      <p:cBhvr>
                                        <p:cTn id="132" dur="2000"/>
                                        <p:tgtEl>
                                          <p:spTgt spid="47"/>
                                        </p:tgtEl>
                                      </p:cBhvr>
                                    </p:animEffect>
                                    <p:set>
                                      <p:cBhvr>
                                        <p:cTn id="133" dur="1" fill="hold">
                                          <p:stCondLst>
                                            <p:cond delay="1999"/>
                                          </p:stCondLst>
                                        </p:cTn>
                                        <p:tgtEl>
                                          <p:spTgt spid="47"/>
                                        </p:tgtEl>
                                        <p:attrNameLst>
                                          <p:attrName>style.visibility</p:attrName>
                                        </p:attrNameLst>
                                      </p:cBhvr>
                                      <p:to>
                                        <p:strVal val="hidden"/>
                                      </p:to>
                                    </p:set>
                                  </p:childTnLst>
                                </p:cTn>
                              </p:par>
                              <p:par>
                                <p:cTn id="134" presetID="10" presetClass="exit" presetSubtype="0" fill="hold" grpId="0" nodeType="withEffect">
                                  <p:stCondLst>
                                    <p:cond delay="1500"/>
                                  </p:stCondLst>
                                  <p:childTnLst>
                                    <p:animEffect transition="out" filter="fade">
                                      <p:cBhvr>
                                        <p:cTn id="135" dur="2000"/>
                                        <p:tgtEl>
                                          <p:spTgt spid="48"/>
                                        </p:tgtEl>
                                      </p:cBhvr>
                                    </p:animEffect>
                                    <p:set>
                                      <p:cBhvr>
                                        <p:cTn id="136" dur="1" fill="hold">
                                          <p:stCondLst>
                                            <p:cond delay="1999"/>
                                          </p:stCondLst>
                                        </p:cTn>
                                        <p:tgtEl>
                                          <p:spTgt spid="48"/>
                                        </p:tgtEl>
                                        <p:attrNameLst>
                                          <p:attrName>style.visibility</p:attrName>
                                        </p:attrNameLst>
                                      </p:cBhvr>
                                      <p:to>
                                        <p:strVal val="hidden"/>
                                      </p:to>
                                    </p:set>
                                  </p:childTnLst>
                                </p:cTn>
                              </p:par>
                              <p:par>
                                <p:cTn id="137" presetID="10" presetClass="exit" presetSubtype="0" fill="hold" grpId="0" nodeType="withEffect">
                                  <p:stCondLst>
                                    <p:cond delay="1500"/>
                                  </p:stCondLst>
                                  <p:childTnLst>
                                    <p:animEffect transition="out" filter="fade">
                                      <p:cBhvr>
                                        <p:cTn id="138" dur="2000"/>
                                        <p:tgtEl>
                                          <p:spTgt spid="49"/>
                                        </p:tgtEl>
                                      </p:cBhvr>
                                    </p:animEffect>
                                    <p:set>
                                      <p:cBhvr>
                                        <p:cTn id="139" dur="1" fill="hold">
                                          <p:stCondLst>
                                            <p:cond delay="1999"/>
                                          </p:stCondLst>
                                        </p:cTn>
                                        <p:tgtEl>
                                          <p:spTgt spid="49"/>
                                        </p:tgtEl>
                                        <p:attrNameLst>
                                          <p:attrName>style.visibility</p:attrName>
                                        </p:attrNameLst>
                                      </p:cBhvr>
                                      <p:to>
                                        <p:strVal val="hidden"/>
                                      </p:to>
                                    </p:set>
                                  </p:childTnLst>
                                </p:cTn>
                              </p:par>
                              <p:par>
                                <p:cTn id="140" presetID="10" presetClass="exit" presetSubtype="0" fill="hold" grpId="0" nodeType="withEffect">
                                  <p:stCondLst>
                                    <p:cond delay="1500"/>
                                  </p:stCondLst>
                                  <p:childTnLst>
                                    <p:animEffect transition="out" filter="fade">
                                      <p:cBhvr>
                                        <p:cTn id="141" dur="2000"/>
                                        <p:tgtEl>
                                          <p:spTgt spid="50"/>
                                        </p:tgtEl>
                                      </p:cBhvr>
                                    </p:animEffect>
                                    <p:set>
                                      <p:cBhvr>
                                        <p:cTn id="142" dur="1" fill="hold">
                                          <p:stCondLst>
                                            <p:cond delay="1999"/>
                                          </p:stCondLst>
                                        </p:cTn>
                                        <p:tgtEl>
                                          <p:spTgt spid="50"/>
                                        </p:tgtEl>
                                        <p:attrNameLst>
                                          <p:attrName>style.visibility</p:attrName>
                                        </p:attrNameLst>
                                      </p:cBhvr>
                                      <p:to>
                                        <p:strVal val="hidden"/>
                                      </p:to>
                                    </p:set>
                                  </p:childTnLst>
                                </p:cTn>
                              </p:par>
                              <p:par>
                                <p:cTn id="143" presetID="10" presetClass="exit" presetSubtype="0" fill="hold" grpId="0" nodeType="withEffect">
                                  <p:stCondLst>
                                    <p:cond delay="1500"/>
                                  </p:stCondLst>
                                  <p:childTnLst>
                                    <p:animEffect transition="out" filter="fade">
                                      <p:cBhvr>
                                        <p:cTn id="144" dur="2000"/>
                                        <p:tgtEl>
                                          <p:spTgt spid="51"/>
                                        </p:tgtEl>
                                      </p:cBhvr>
                                    </p:animEffect>
                                    <p:set>
                                      <p:cBhvr>
                                        <p:cTn id="145" dur="1" fill="hold">
                                          <p:stCondLst>
                                            <p:cond delay="1999"/>
                                          </p:stCondLst>
                                        </p:cTn>
                                        <p:tgtEl>
                                          <p:spTgt spid="51"/>
                                        </p:tgtEl>
                                        <p:attrNameLst>
                                          <p:attrName>style.visibility</p:attrName>
                                        </p:attrNameLst>
                                      </p:cBhvr>
                                      <p:to>
                                        <p:strVal val="hidden"/>
                                      </p:to>
                                    </p:set>
                                  </p:childTnLst>
                                </p:cTn>
                              </p:par>
                              <p:par>
                                <p:cTn id="146" presetID="10" presetClass="exit" presetSubtype="0" fill="hold" grpId="0" nodeType="withEffect">
                                  <p:stCondLst>
                                    <p:cond delay="1500"/>
                                  </p:stCondLst>
                                  <p:childTnLst>
                                    <p:animEffect transition="out" filter="fade">
                                      <p:cBhvr>
                                        <p:cTn id="147" dur="2000"/>
                                        <p:tgtEl>
                                          <p:spTgt spid="52"/>
                                        </p:tgtEl>
                                      </p:cBhvr>
                                    </p:animEffect>
                                    <p:set>
                                      <p:cBhvr>
                                        <p:cTn id="148" dur="1" fill="hold">
                                          <p:stCondLst>
                                            <p:cond delay="1999"/>
                                          </p:stCondLst>
                                        </p:cTn>
                                        <p:tgtEl>
                                          <p:spTgt spid="52"/>
                                        </p:tgtEl>
                                        <p:attrNameLst>
                                          <p:attrName>style.visibility</p:attrName>
                                        </p:attrNameLst>
                                      </p:cBhvr>
                                      <p:to>
                                        <p:strVal val="hidden"/>
                                      </p:to>
                                    </p:set>
                                  </p:childTnLst>
                                </p:cTn>
                              </p:par>
                              <p:par>
                                <p:cTn id="149" presetID="10" presetClass="exit" presetSubtype="0" fill="hold" grpId="0" nodeType="withEffect">
                                  <p:stCondLst>
                                    <p:cond delay="1500"/>
                                  </p:stCondLst>
                                  <p:childTnLst>
                                    <p:animEffect transition="out" filter="fade">
                                      <p:cBhvr>
                                        <p:cTn id="150" dur="2000"/>
                                        <p:tgtEl>
                                          <p:spTgt spid="53"/>
                                        </p:tgtEl>
                                      </p:cBhvr>
                                    </p:animEffect>
                                    <p:set>
                                      <p:cBhvr>
                                        <p:cTn id="151" dur="1" fill="hold">
                                          <p:stCondLst>
                                            <p:cond delay="1999"/>
                                          </p:stCondLst>
                                        </p:cTn>
                                        <p:tgtEl>
                                          <p:spTgt spid="53"/>
                                        </p:tgtEl>
                                        <p:attrNameLst>
                                          <p:attrName>style.visibility</p:attrName>
                                        </p:attrNameLst>
                                      </p:cBhvr>
                                      <p:to>
                                        <p:strVal val="hidden"/>
                                      </p:to>
                                    </p:set>
                                  </p:childTnLst>
                                </p:cTn>
                              </p:par>
                              <p:par>
                                <p:cTn id="152" presetID="10" presetClass="exit" presetSubtype="0" fill="hold" grpId="0" nodeType="withEffect">
                                  <p:stCondLst>
                                    <p:cond delay="1500"/>
                                  </p:stCondLst>
                                  <p:childTnLst>
                                    <p:animEffect transition="out" filter="fade">
                                      <p:cBhvr>
                                        <p:cTn id="153" dur="2000"/>
                                        <p:tgtEl>
                                          <p:spTgt spid="54"/>
                                        </p:tgtEl>
                                      </p:cBhvr>
                                    </p:animEffect>
                                    <p:set>
                                      <p:cBhvr>
                                        <p:cTn id="154" dur="1" fill="hold">
                                          <p:stCondLst>
                                            <p:cond delay="1999"/>
                                          </p:stCondLst>
                                        </p:cTn>
                                        <p:tgtEl>
                                          <p:spTgt spid="54"/>
                                        </p:tgtEl>
                                        <p:attrNameLst>
                                          <p:attrName>style.visibility</p:attrName>
                                        </p:attrNameLst>
                                      </p:cBhvr>
                                      <p:to>
                                        <p:strVal val="hidden"/>
                                      </p:to>
                                    </p:set>
                                  </p:childTnLst>
                                </p:cTn>
                              </p:par>
                              <p:par>
                                <p:cTn id="155" presetID="10" presetClass="exit" presetSubtype="0" fill="hold" grpId="0" nodeType="withEffect">
                                  <p:stCondLst>
                                    <p:cond delay="1500"/>
                                  </p:stCondLst>
                                  <p:childTnLst>
                                    <p:animEffect transition="out" filter="fade">
                                      <p:cBhvr>
                                        <p:cTn id="156" dur="2000"/>
                                        <p:tgtEl>
                                          <p:spTgt spid="55"/>
                                        </p:tgtEl>
                                      </p:cBhvr>
                                    </p:animEffect>
                                    <p:set>
                                      <p:cBhvr>
                                        <p:cTn id="157" dur="1" fill="hold">
                                          <p:stCondLst>
                                            <p:cond delay="1999"/>
                                          </p:stCondLst>
                                        </p:cTn>
                                        <p:tgtEl>
                                          <p:spTgt spid="55"/>
                                        </p:tgtEl>
                                        <p:attrNameLst>
                                          <p:attrName>style.visibility</p:attrName>
                                        </p:attrNameLst>
                                      </p:cBhvr>
                                      <p:to>
                                        <p:strVal val="hidden"/>
                                      </p:to>
                                    </p:set>
                                  </p:childTnLst>
                                </p:cTn>
                              </p:par>
                              <p:par>
                                <p:cTn id="158" presetID="10" presetClass="exit" presetSubtype="0" fill="hold" grpId="0" nodeType="withEffect">
                                  <p:stCondLst>
                                    <p:cond delay="1500"/>
                                  </p:stCondLst>
                                  <p:childTnLst>
                                    <p:animEffect transition="out" filter="fade">
                                      <p:cBhvr>
                                        <p:cTn id="159" dur="2000"/>
                                        <p:tgtEl>
                                          <p:spTgt spid="56"/>
                                        </p:tgtEl>
                                      </p:cBhvr>
                                    </p:animEffect>
                                    <p:set>
                                      <p:cBhvr>
                                        <p:cTn id="160" dur="1" fill="hold">
                                          <p:stCondLst>
                                            <p:cond delay="1999"/>
                                          </p:stCondLst>
                                        </p:cTn>
                                        <p:tgtEl>
                                          <p:spTgt spid="56"/>
                                        </p:tgtEl>
                                        <p:attrNameLst>
                                          <p:attrName>style.visibility</p:attrName>
                                        </p:attrNameLst>
                                      </p:cBhvr>
                                      <p:to>
                                        <p:strVal val="hidden"/>
                                      </p:to>
                                    </p:set>
                                  </p:childTnLst>
                                </p:cTn>
                              </p:par>
                              <p:par>
                                <p:cTn id="161" presetID="10" presetClass="exit" presetSubtype="0" fill="hold" grpId="0" nodeType="withEffect">
                                  <p:stCondLst>
                                    <p:cond delay="1500"/>
                                  </p:stCondLst>
                                  <p:childTnLst>
                                    <p:animEffect transition="out" filter="fade">
                                      <p:cBhvr>
                                        <p:cTn id="162" dur="2000"/>
                                        <p:tgtEl>
                                          <p:spTgt spid="57"/>
                                        </p:tgtEl>
                                      </p:cBhvr>
                                    </p:animEffect>
                                    <p:set>
                                      <p:cBhvr>
                                        <p:cTn id="163" dur="1" fill="hold">
                                          <p:stCondLst>
                                            <p:cond delay="1999"/>
                                          </p:stCondLst>
                                        </p:cTn>
                                        <p:tgtEl>
                                          <p:spTgt spid="57"/>
                                        </p:tgtEl>
                                        <p:attrNameLst>
                                          <p:attrName>style.visibility</p:attrName>
                                        </p:attrNameLst>
                                      </p:cBhvr>
                                      <p:to>
                                        <p:strVal val="hidden"/>
                                      </p:to>
                                    </p:set>
                                  </p:childTnLst>
                                </p:cTn>
                              </p:par>
                              <p:par>
                                <p:cTn id="164" presetID="10" presetClass="exit" presetSubtype="0" fill="hold" grpId="0" nodeType="withEffect">
                                  <p:stCondLst>
                                    <p:cond delay="1500"/>
                                  </p:stCondLst>
                                  <p:childTnLst>
                                    <p:animEffect transition="out" filter="fade">
                                      <p:cBhvr>
                                        <p:cTn id="165" dur="2000"/>
                                        <p:tgtEl>
                                          <p:spTgt spid="58"/>
                                        </p:tgtEl>
                                      </p:cBhvr>
                                    </p:animEffect>
                                    <p:set>
                                      <p:cBhvr>
                                        <p:cTn id="166" dur="1" fill="hold">
                                          <p:stCondLst>
                                            <p:cond delay="1999"/>
                                          </p:stCondLst>
                                        </p:cTn>
                                        <p:tgtEl>
                                          <p:spTgt spid="58"/>
                                        </p:tgtEl>
                                        <p:attrNameLst>
                                          <p:attrName>style.visibility</p:attrName>
                                        </p:attrNameLst>
                                      </p:cBhvr>
                                      <p:to>
                                        <p:strVal val="hidden"/>
                                      </p:to>
                                    </p:set>
                                  </p:childTnLst>
                                </p:cTn>
                              </p:par>
                              <p:par>
                                <p:cTn id="167" presetID="10" presetClass="exit" presetSubtype="0" fill="hold" grpId="0" nodeType="withEffect">
                                  <p:stCondLst>
                                    <p:cond delay="1500"/>
                                  </p:stCondLst>
                                  <p:childTnLst>
                                    <p:animEffect transition="out" filter="fade">
                                      <p:cBhvr>
                                        <p:cTn id="168" dur="2000"/>
                                        <p:tgtEl>
                                          <p:spTgt spid="59"/>
                                        </p:tgtEl>
                                      </p:cBhvr>
                                    </p:animEffect>
                                    <p:set>
                                      <p:cBhvr>
                                        <p:cTn id="169" dur="1" fill="hold">
                                          <p:stCondLst>
                                            <p:cond delay="1999"/>
                                          </p:stCondLst>
                                        </p:cTn>
                                        <p:tgtEl>
                                          <p:spTgt spid="59"/>
                                        </p:tgtEl>
                                        <p:attrNameLst>
                                          <p:attrName>style.visibility</p:attrName>
                                        </p:attrNameLst>
                                      </p:cBhvr>
                                      <p:to>
                                        <p:strVal val="hidden"/>
                                      </p:to>
                                    </p:set>
                                  </p:childTnLst>
                                </p:cTn>
                              </p:par>
                              <p:par>
                                <p:cTn id="170" presetID="10" presetClass="exit" presetSubtype="0" fill="hold" grpId="0" nodeType="withEffect">
                                  <p:stCondLst>
                                    <p:cond delay="1500"/>
                                  </p:stCondLst>
                                  <p:childTnLst>
                                    <p:animEffect transition="out" filter="fade">
                                      <p:cBhvr>
                                        <p:cTn id="171" dur="2000"/>
                                        <p:tgtEl>
                                          <p:spTgt spid="60"/>
                                        </p:tgtEl>
                                      </p:cBhvr>
                                    </p:animEffect>
                                    <p:set>
                                      <p:cBhvr>
                                        <p:cTn id="172" dur="1" fill="hold">
                                          <p:stCondLst>
                                            <p:cond delay="1999"/>
                                          </p:stCondLst>
                                        </p:cTn>
                                        <p:tgtEl>
                                          <p:spTgt spid="60"/>
                                        </p:tgtEl>
                                        <p:attrNameLst>
                                          <p:attrName>style.visibility</p:attrName>
                                        </p:attrNameLst>
                                      </p:cBhvr>
                                      <p:to>
                                        <p:strVal val="hidden"/>
                                      </p:to>
                                    </p:set>
                                  </p:childTnLst>
                                </p:cTn>
                              </p:par>
                              <p:par>
                                <p:cTn id="173" presetID="10" presetClass="exit" presetSubtype="0" fill="hold" grpId="0" nodeType="withEffect">
                                  <p:stCondLst>
                                    <p:cond delay="1500"/>
                                  </p:stCondLst>
                                  <p:childTnLst>
                                    <p:animEffect transition="out" filter="fade">
                                      <p:cBhvr>
                                        <p:cTn id="174" dur="2000"/>
                                        <p:tgtEl>
                                          <p:spTgt spid="61"/>
                                        </p:tgtEl>
                                      </p:cBhvr>
                                    </p:animEffect>
                                    <p:set>
                                      <p:cBhvr>
                                        <p:cTn id="175" dur="1" fill="hold">
                                          <p:stCondLst>
                                            <p:cond delay="1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5"/>
          <p:cNvSpPr txBox="1">
            <a:spLocks noChangeArrowheads="1"/>
          </p:cNvSpPr>
          <p:nvPr/>
        </p:nvSpPr>
        <p:spPr bwMode="auto">
          <a:xfrm>
            <a:off x="0" y="4382631"/>
            <a:ext cx="3733800" cy="2246769"/>
          </a:xfrm>
          <a:prstGeom prst="rect">
            <a:avLst/>
          </a:prstGeom>
          <a:noFill/>
          <a:ln w="9525">
            <a:noFill/>
            <a:miter lim="800000"/>
            <a:headEnd/>
            <a:tailEnd/>
          </a:ln>
        </p:spPr>
        <p:txBody>
          <a:bodyPr wrap="square">
            <a:spAutoFit/>
          </a:bodyPr>
          <a:lstStyle/>
          <a:p>
            <a:pPr algn="ctr"/>
            <a:r>
              <a:rPr lang="en-US" altLang="ja-JP" sz="2800" b="0" dirty="0"/>
              <a:t>Early geometric features survive through QGP evolution because of very small dissipation</a:t>
            </a:r>
          </a:p>
        </p:txBody>
      </p:sp>
      <p:pic>
        <p:nvPicPr>
          <p:cNvPr id="50" name="Picture 2" descr="C:\cygwin\home\nagle\NagleLaptop\Nagle\Figures\glauber_fluc_picture_028.png"/>
          <p:cNvPicPr>
            <a:picLocks noChangeAspect="1" noChangeArrowheads="1"/>
          </p:cNvPicPr>
          <p:nvPr/>
        </p:nvPicPr>
        <p:blipFill>
          <a:blip r:embed="rId2" cstate="print"/>
          <a:srcRect b="4444"/>
          <a:stretch>
            <a:fillRect/>
          </a:stretch>
        </p:blipFill>
        <p:spPr bwMode="auto">
          <a:xfrm>
            <a:off x="21706" y="0"/>
            <a:ext cx="3864494" cy="3581400"/>
          </a:xfrm>
          <a:prstGeom prst="rect">
            <a:avLst/>
          </a:prstGeom>
          <a:noFill/>
        </p:spPr>
      </p:pic>
      <p:sp>
        <p:nvSpPr>
          <p:cNvPr id="62" name="TextBox 61"/>
          <p:cNvSpPr txBox="1"/>
          <p:nvPr/>
        </p:nvSpPr>
        <p:spPr>
          <a:xfrm>
            <a:off x="228600" y="3581400"/>
            <a:ext cx="3457998" cy="584775"/>
          </a:xfrm>
          <a:prstGeom prst="rect">
            <a:avLst/>
          </a:prstGeom>
          <a:noFill/>
        </p:spPr>
        <p:txBody>
          <a:bodyPr wrap="none" rtlCol="0">
            <a:spAutoFit/>
          </a:bodyPr>
          <a:lstStyle/>
          <a:p>
            <a:r>
              <a:rPr lang="en-US" sz="3200" dirty="0">
                <a:latin typeface="Symbol" pitchFamily="18" charset="2"/>
              </a:rPr>
              <a:t>e</a:t>
            </a:r>
            <a:r>
              <a:rPr lang="en-US" sz="3200" baseline="-25000" dirty="0"/>
              <a:t>2</a:t>
            </a:r>
            <a:r>
              <a:rPr lang="en-US" sz="3200" dirty="0"/>
              <a:t> ≈ 2 x </a:t>
            </a:r>
            <a:r>
              <a:rPr lang="en-US" sz="3200" dirty="0">
                <a:latin typeface="Symbol" pitchFamily="18" charset="2"/>
              </a:rPr>
              <a:t>e</a:t>
            </a:r>
            <a:r>
              <a:rPr lang="en-US" sz="3200" baseline="-25000" dirty="0"/>
              <a:t>3</a:t>
            </a:r>
            <a:r>
              <a:rPr lang="en-US" sz="3200" dirty="0"/>
              <a:t> ≈ 2 x </a:t>
            </a:r>
            <a:r>
              <a:rPr lang="en-US" sz="3200" dirty="0">
                <a:latin typeface="Symbol" pitchFamily="18" charset="2"/>
              </a:rPr>
              <a:t>e</a:t>
            </a:r>
            <a:r>
              <a:rPr lang="en-US" sz="3200" baseline="-25000" dirty="0"/>
              <a:t>4</a:t>
            </a:r>
          </a:p>
        </p:txBody>
      </p:sp>
      <p:grpSp>
        <p:nvGrpSpPr>
          <p:cNvPr id="2" name="Group 1"/>
          <p:cNvGrpSpPr/>
          <p:nvPr/>
        </p:nvGrpSpPr>
        <p:grpSpPr>
          <a:xfrm>
            <a:off x="4021855" y="152400"/>
            <a:ext cx="5122145" cy="6629400"/>
            <a:chOff x="4021855" y="152400"/>
            <a:chExt cx="5122145" cy="6629400"/>
          </a:xfrm>
        </p:grpSpPr>
        <p:sp>
          <p:nvSpPr>
            <p:cNvPr id="33" name="Rectangle 32"/>
            <p:cNvSpPr/>
            <p:nvPr/>
          </p:nvSpPr>
          <p:spPr>
            <a:xfrm>
              <a:off x="4038600" y="1447800"/>
              <a:ext cx="51054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TT</a:t>
              </a:r>
            </a:p>
          </p:txBody>
        </p:sp>
        <p:pic>
          <p:nvPicPr>
            <p:cNvPr id="34" name="Picture 2" descr="td"/>
            <p:cNvPicPr>
              <a:picLocks noChangeAspect="1" noChangeArrowheads="1"/>
            </p:cNvPicPr>
            <p:nvPr/>
          </p:nvPicPr>
          <p:blipFill>
            <a:blip r:embed="rId3" cstate="print"/>
            <a:srcRect l="49927" r="34096"/>
            <a:stretch>
              <a:fillRect/>
            </a:stretch>
          </p:blipFill>
          <p:spPr bwMode="auto">
            <a:xfrm>
              <a:off x="5410200" y="1686580"/>
              <a:ext cx="3429000" cy="4348162"/>
            </a:xfrm>
            <a:prstGeom prst="rect">
              <a:avLst/>
            </a:prstGeom>
            <a:noFill/>
            <a:ln w="9525">
              <a:noFill/>
              <a:miter lim="800000"/>
              <a:headEnd/>
              <a:tailEnd/>
            </a:ln>
          </p:spPr>
        </p:pic>
        <p:sp>
          <p:nvSpPr>
            <p:cNvPr id="35" name="TextBox 34"/>
            <p:cNvSpPr txBox="1"/>
            <p:nvPr/>
          </p:nvSpPr>
          <p:spPr>
            <a:xfrm>
              <a:off x="4479055" y="2590800"/>
              <a:ext cx="885179" cy="523220"/>
            </a:xfrm>
            <a:prstGeom prst="rect">
              <a:avLst/>
            </a:prstGeom>
            <a:noFill/>
          </p:spPr>
          <p:txBody>
            <a:bodyPr wrap="none" rtlCol="0">
              <a:spAutoFit/>
            </a:bodyPr>
            <a:lstStyle/>
            <a:p>
              <a:r>
                <a:rPr lang="en-US" sz="2800" dirty="0">
                  <a:solidFill>
                    <a:schemeClr val="tx1"/>
                  </a:solidFill>
                </a:rPr>
                <a:t>0.20</a:t>
              </a:r>
            </a:p>
          </p:txBody>
        </p:sp>
        <p:sp>
          <p:nvSpPr>
            <p:cNvPr id="36" name="TextBox 35"/>
            <p:cNvSpPr txBox="1"/>
            <p:nvPr/>
          </p:nvSpPr>
          <p:spPr>
            <a:xfrm>
              <a:off x="4479055" y="3810000"/>
              <a:ext cx="885179" cy="523220"/>
            </a:xfrm>
            <a:prstGeom prst="rect">
              <a:avLst/>
            </a:prstGeom>
            <a:noFill/>
          </p:spPr>
          <p:txBody>
            <a:bodyPr wrap="none" rtlCol="0">
              <a:spAutoFit/>
            </a:bodyPr>
            <a:lstStyle/>
            <a:p>
              <a:r>
                <a:rPr lang="en-US" sz="2800" dirty="0">
                  <a:solidFill>
                    <a:schemeClr val="tx1"/>
                  </a:solidFill>
                </a:rPr>
                <a:t>0.10</a:t>
              </a:r>
            </a:p>
          </p:txBody>
        </p:sp>
        <p:sp>
          <p:nvSpPr>
            <p:cNvPr id="37" name="TextBox 36"/>
            <p:cNvSpPr txBox="1"/>
            <p:nvPr/>
          </p:nvSpPr>
          <p:spPr>
            <a:xfrm>
              <a:off x="4675733" y="5115580"/>
              <a:ext cx="684803" cy="523220"/>
            </a:xfrm>
            <a:prstGeom prst="rect">
              <a:avLst/>
            </a:prstGeom>
            <a:noFill/>
          </p:spPr>
          <p:txBody>
            <a:bodyPr wrap="none" rtlCol="0">
              <a:spAutoFit/>
            </a:bodyPr>
            <a:lstStyle/>
            <a:p>
              <a:r>
                <a:rPr lang="en-US" sz="2800" dirty="0">
                  <a:solidFill>
                    <a:schemeClr val="tx1"/>
                  </a:solidFill>
                </a:rPr>
                <a:t>0.0</a:t>
              </a:r>
            </a:p>
          </p:txBody>
        </p:sp>
        <p:sp>
          <p:nvSpPr>
            <p:cNvPr id="38" name="TextBox 37"/>
            <p:cNvSpPr txBox="1"/>
            <p:nvPr/>
          </p:nvSpPr>
          <p:spPr>
            <a:xfrm>
              <a:off x="5850655" y="5725180"/>
              <a:ext cx="684803" cy="523220"/>
            </a:xfrm>
            <a:prstGeom prst="rect">
              <a:avLst/>
            </a:prstGeom>
            <a:noFill/>
          </p:spPr>
          <p:txBody>
            <a:bodyPr wrap="none" rtlCol="0">
              <a:spAutoFit/>
            </a:bodyPr>
            <a:lstStyle/>
            <a:p>
              <a:r>
                <a:rPr lang="en-US" sz="2800" dirty="0">
                  <a:solidFill>
                    <a:schemeClr val="tx1"/>
                  </a:solidFill>
                </a:rPr>
                <a:t>1.0</a:t>
              </a:r>
            </a:p>
          </p:txBody>
        </p:sp>
        <p:sp>
          <p:nvSpPr>
            <p:cNvPr id="39" name="TextBox 38"/>
            <p:cNvSpPr txBox="1"/>
            <p:nvPr/>
          </p:nvSpPr>
          <p:spPr>
            <a:xfrm>
              <a:off x="6688855" y="5725180"/>
              <a:ext cx="684803" cy="523220"/>
            </a:xfrm>
            <a:prstGeom prst="rect">
              <a:avLst/>
            </a:prstGeom>
            <a:noFill/>
          </p:spPr>
          <p:txBody>
            <a:bodyPr wrap="none" rtlCol="0">
              <a:spAutoFit/>
            </a:bodyPr>
            <a:lstStyle/>
            <a:p>
              <a:r>
                <a:rPr lang="en-US" sz="2800" dirty="0">
                  <a:solidFill>
                    <a:schemeClr val="tx1"/>
                  </a:solidFill>
                </a:rPr>
                <a:t>2.0</a:t>
              </a:r>
            </a:p>
          </p:txBody>
        </p:sp>
        <p:sp>
          <p:nvSpPr>
            <p:cNvPr id="40" name="TextBox 39"/>
            <p:cNvSpPr txBox="1"/>
            <p:nvPr/>
          </p:nvSpPr>
          <p:spPr>
            <a:xfrm>
              <a:off x="7571333" y="5725180"/>
              <a:ext cx="684803" cy="523220"/>
            </a:xfrm>
            <a:prstGeom prst="rect">
              <a:avLst/>
            </a:prstGeom>
            <a:noFill/>
          </p:spPr>
          <p:txBody>
            <a:bodyPr wrap="none" rtlCol="0">
              <a:spAutoFit/>
            </a:bodyPr>
            <a:lstStyle/>
            <a:p>
              <a:r>
                <a:rPr lang="en-US" sz="2800" dirty="0">
                  <a:solidFill>
                    <a:schemeClr val="tx1"/>
                  </a:solidFill>
                </a:rPr>
                <a:t>3.0</a:t>
              </a:r>
            </a:p>
          </p:txBody>
        </p:sp>
        <p:sp>
          <p:nvSpPr>
            <p:cNvPr id="43" name="Text Box 9"/>
            <p:cNvSpPr txBox="1">
              <a:spLocks noChangeArrowheads="1"/>
            </p:cNvSpPr>
            <p:nvPr/>
          </p:nvSpPr>
          <p:spPr bwMode="auto">
            <a:xfrm>
              <a:off x="6019800" y="533400"/>
              <a:ext cx="2971800" cy="461665"/>
            </a:xfrm>
            <a:prstGeom prst="rect">
              <a:avLst/>
            </a:prstGeom>
            <a:noFill/>
            <a:ln w="9525">
              <a:noFill/>
              <a:miter lim="800000"/>
              <a:headEnd/>
              <a:tailEnd/>
            </a:ln>
          </p:spPr>
          <p:txBody>
            <a:bodyPr wrap="square">
              <a:spAutoFit/>
            </a:bodyPr>
            <a:lstStyle/>
            <a:p>
              <a:r>
                <a:rPr lang="en-US" altLang="ja-JP" sz="2400" dirty="0">
                  <a:solidFill>
                    <a:srgbClr val="FF0000"/>
                  </a:solidFill>
                </a:rPr>
                <a:t>v</a:t>
              </a:r>
              <a:r>
                <a:rPr lang="en-US" altLang="ja-JP" sz="2400" baseline="-25000" dirty="0">
                  <a:solidFill>
                    <a:srgbClr val="FF0000"/>
                  </a:solidFill>
                </a:rPr>
                <a:t>2 </a:t>
              </a:r>
              <a:r>
                <a:rPr lang="en-US" altLang="ja-JP" sz="2400" dirty="0">
                  <a:solidFill>
                    <a:srgbClr val="FF0000"/>
                  </a:solidFill>
                </a:rPr>
                <a:t>{</a:t>
              </a:r>
              <a:r>
                <a:rPr lang="en-US" altLang="ja-JP" sz="2400" dirty="0">
                  <a:solidFill>
                    <a:srgbClr val="FF0000"/>
                  </a:solidFill>
                  <a:latin typeface="Symbol" pitchFamily="18" charset="2"/>
                  <a:sym typeface="Symbol" pitchFamily="18" charset="2"/>
                </a:rPr>
                <a:t></a:t>
              </a:r>
              <a:r>
                <a:rPr lang="en-US" altLang="ja-JP" sz="2400" baseline="-25000" dirty="0">
                  <a:solidFill>
                    <a:srgbClr val="FF0000"/>
                  </a:solidFill>
                </a:rPr>
                <a:t>2 </a:t>
              </a:r>
              <a:r>
                <a:rPr lang="en-US" altLang="ja-JP" sz="2400" dirty="0" err="1">
                  <a:solidFill>
                    <a:srgbClr val="FF0000"/>
                  </a:solidFill>
                </a:rPr>
                <a:t>forw</a:t>
              </a:r>
              <a:r>
                <a:rPr lang="en-US" altLang="ja-JP" sz="2400" dirty="0">
                  <a:solidFill>
                    <a:srgbClr val="FF0000"/>
                  </a:solidFill>
                </a:rPr>
                <a:t>.</a:t>
              </a:r>
              <a:r>
                <a:rPr lang="en-US" altLang="ja-JP" sz="2400" dirty="0">
                  <a:solidFill>
                    <a:srgbClr val="FF0000"/>
                  </a:solidFill>
                  <a:latin typeface="Symbol" pitchFamily="18" charset="2"/>
                  <a:sym typeface="Symbol" pitchFamily="18" charset="2"/>
                </a:rPr>
                <a:t></a:t>
              </a:r>
              <a:r>
                <a:rPr lang="en-US" altLang="ja-JP" sz="2400" dirty="0">
                  <a:solidFill>
                    <a:srgbClr val="FF0000"/>
                  </a:solidFill>
                </a:rPr>
                <a:t>}</a:t>
              </a:r>
            </a:p>
          </p:txBody>
        </p:sp>
        <p:sp>
          <p:nvSpPr>
            <p:cNvPr id="44" name="Line 3"/>
            <p:cNvSpPr>
              <a:spLocks noChangeShapeType="1"/>
            </p:cNvSpPr>
            <p:nvPr/>
          </p:nvSpPr>
          <p:spPr bwMode="auto">
            <a:xfrm>
              <a:off x="5410200" y="799803"/>
              <a:ext cx="609600" cy="0"/>
            </a:xfrm>
            <a:prstGeom prst="line">
              <a:avLst/>
            </a:prstGeom>
            <a:noFill/>
            <a:ln w="19050">
              <a:solidFill>
                <a:srgbClr val="FF0000"/>
              </a:solidFill>
              <a:prstDash val="dash"/>
              <a:round/>
              <a:headEnd/>
              <a:tailEnd/>
            </a:ln>
          </p:spPr>
          <p:txBody>
            <a:bodyPr wrap="none" anchor="ctr"/>
            <a:lstStyle/>
            <a:p>
              <a:endParaRPr lang="en-US"/>
            </a:p>
          </p:txBody>
        </p:sp>
        <p:sp>
          <p:nvSpPr>
            <p:cNvPr id="45" name="Oval 4"/>
            <p:cNvSpPr>
              <a:spLocks noChangeArrowheads="1"/>
            </p:cNvSpPr>
            <p:nvPr/>
          </p:nvSpPr>
          <p:spPr bwMode="auto">
            <a:xfrm>
              <a:off x="5670550" y="766465"/>
              <a:ext cx="76200" cy="76200"/>
            </a:xfrm>
            <a:prstGeom prst="ellipse">
              <a:avLst/>
            </a:prstGeom>
            <a:solidFill>
              <a:srgbClr val="FF0000"/>
            </a:solidFill>
            <a:ln w="9525">
              <a:solidFill>
                <a:srgbClr val="FF0000"/>
              </a:solidFill>
              <a:round/>
              <a:headEnd/>
              <a:tailEnd/>
            </a:ln>
          </p:spPr>
          <p:txBody>
            <a:bodyPr wrap="none" anchor="ctr"/>
            <a:lstStyle/>
            <a:p>
              <a:endParaRPr lang="ja-JP" altLang="en-US"/>
            </a:p>
          </p:txBody>
        </p:sp>
        <p:sp>
          <p:nvSpPr>
            <p:cNvPr id="46" name="Line 5"/>
            <p:cNvSpPr>
              <a:spLocks noChangeShapeType="1"/>
            </p:cNvSpPr>
            <p:nvPr/>
          </p:nvSpPr>
          <p:spPr bwMode="auto">
            <a:xfrm flipV="1">
              <a:off x="5410200" y="1190328"/>
              <a:ext cx="609600" cy="0"/>
            </a:xfrm>
            <a:prstGeom prst="line">
              <a:avLst/>
            </a:prstGeom>
            <a:noFill/>
            <a:ln w="19050">
              <a:solidFill>
                <a:srgbClr val="0000FF"/>
              </a:solidFill>
              <a:round/>
              <a:headEnd/>
              <a:tailEnd/>
            </a:ln>
          </p:spPr>
          <p:txBody>
            <a:bodyPr wrap="none" anchor="ctr"/>
            <a:lstStyle/>
            <a:p>
              <a:endParaRPr lang="en-US"/>
            </a:p>
          </p:txBody>
        </p:sp>
        <p:sp>
          <p:nvSpPr>
            <p:cNvPr id="47" name="AutoShape 6"/>
            <p:cNvSpPr>
              <a:spLocks noChangeArrowheads="1"/>
            </p:cNvSpPr>
            <p:nvPr/>
          </p:nvSpPr>
          <p:spPr bwMode="auto">
            <a:xfrm>
              <a:off x="5670550" y="1147465"/>
              <a:ext cx="76200" cy="76200"/>
            </a:xfrm>
            <a:prstGeom prst="triangle">
              <a:avLst>
                <a:gd name="adj" fmla="val 50000"/>
              </a:avLst>
            </a:prstGeom>
            <a:solidFill>
              <a:srgbClr val="0000FF"/>
            </a:solidFill>
            <a:ln w="9525">
              <a:solidFill>
                <a:srgbClr val="0000FF"/>
              </a:solidFill>
              <a:miter lim="800000"/>
              <a:headEnd/>
              <a:tailEnd/>
            </a:ln>
          </p:spPr>
          <p:txBody>
            <a:bodyPr wrap="none" anchor="ctr"/>
            <a:lstStyle/>
            <a:p>
              <a:endParaRPr lang="ja-JP" altLang="en-US"/>
            </a:p>
          </p:txBody>
        </p:sp>
        <p:sp>
          <p:nvSpPr>
            <p:cNvPr id="48" name="Line 7"/>
            <p:cNvSpPr>
              <a:spLocks noChangeShapeType="1"/>
            </p:cNvSpPr>
            <p:nvPr/>
          </p:nvSpPr>
          <p:spPr bwMode="auto">
            <a:xfrm flipV="1">
              <a:off x="5410200" y="1735495"/>
              <a:ext cx="609600" cy="0"/>
            </a:xfrm>
            <a:prstGeom prst="line">
              <a:avLst/>
            </a:prstGeom>
            <a:noFill/>
            <a:ln w="19050">
              <a:solidFill>
                <a:schemeClr val="tx1"/>
              </a:solidFill>
              <a:prstDash val="dashDot"/>
              <a:round/>
              <a:headEnd/>
              <a:tailEnd/>
            </a:ln>
          </p:spPr>
          <p:txBody>
            <a:bodyPr wrap="none" anchor="ctr"/>
            <a:lstStyle/>
            <a:p>
              <a:endParaRPr lang="en-US"/>
            </a:p>
          </p:txBody>
        </p:sp>
        <p:sp>
          <p:nvSpPr>
            <p:cNvPr id="49" name="Rectangle 8"/>
            <p:cNvSpPr>
              <a:spLocks noChangeArrowheads="1"/>
            </p:cNvSpPr>
            <p:nvPr/>
          </p:nvSpPr>
          <p:spPr bwMode="auto">
            <a:xfrm>
              <a:off x="5670550" y="1691045"/>
              <a:ext cx="76200" cy="76200"/>
            </a:xfrm>
            <a:prstGeom prst="rect">
              <a:avLst/>
            </a:prstGeom>
            <a:solidFill>
              <a:schemeClr val="bg1"/>
            </a:solidFill>
            <a:ln w="9525">
              <a:solidFill>
                <a:schemeClr val="tx1"/>
              </a:solidFill>
              <a:miter lim="800000"/>
              <a:headEnd/>
              <a:tailEnd/>
            </a:ln>
          </p:spPr>
          <p:txBody>
            <a:bodyPr/>
            <a:lstStyle/>
            <a:p>
              <a:endParaRPr lang="ja-JP" altLang="en-US"/>
            </a:p>
          </p:txBody>
        </p:sp>
        <p:sp>
          <p:nvSpPr>
            <p:cNvPr id="53" name="AutoShape 34"/>
            <p:cNvSpPr>
              <a:spLocks noChangeArrowheads="1"/>
            </p:cNvSpPr>
            <p:nvPr/>
          </p:nvSpPr>
          <p:spPr bwMode="auto">
            <a:xfrm>
              <a:off x="7620000" y="995065"/>
              <a:ext cx="152400" cy="381000"/>
            </a:xfrm>
            <a:prstGeom prst="roundRect">
              <a:avLst>
                <a:gd name="adj" fmla="val 16667"/>
              </a:avLst>
            </a:prstGeom>
            <a:solidFill>
              <a:schemeClr val="bg1"/>
            </a:solidFill>
            <a:ln w="9525">
              <a:noFill/>
              <a:round/>
              <a:headEnd/>
              <a:tailEnd/>
            </a:ln>
          </p:spPr>
          <p:txBody>
            <a:bodyPr wrap="none" anchor="ctr"/>
            <a:lstStyle/>
            <a:p>
              <a:endParaRPr lang="ja-JP" altLang="en-US"/>
            </a:p>
          </p:txBody>
        </p:sp>
        <p:sp>
          <p:nvSpPr>
            <p:cNvPr id="54" name="Text Box 10"/>
            <p:cNvSpPr txBox="1">
              <a:spLocks noChangeArrowheads="1"/>
            </p:cNvSpPr>
            <p:nvPr/>
          </p:nvSpPr>
          <p:spPr bwMode="auto">
            <a:xfrm>
              <a:off x="6019800" y="914400"/>
              <a:ext cx="2286000" cy="461665"/>
            </a:xfrm>
            <a:prstGeom prst="rect">
              <a:avLst/>
            </a:prstGeom>
            <a:noFill/>
            <a:ln w="9525">
              <a:noFill/>
              <a:miter lim="800000"/>
              <a:headEnd/>
              <a:tailEnd/>
            </a:ln>
          </p:spPr>
          <p:txBody>
            <a:bodyPr wrap="square">
              <a:spAutoFit/>
            </a:bodyPr>
            <a:lstStyle/>
            <a:p>
              <a:r>
                <a:rPr lang="en-US" altLang="ja-JP" sz="2400" dirty="0">
                  <a:solidFill>
                    <a:schemeClr val="accent2"/>
                  </a:solidFill>
                </a:rPr>
                <a:t>v</a:t>
              </a:r>
              <a:r>
                <a:rPr lang="en-US" altLang="ja-JP" sz="2400" baseline="-25000" dirty="0">
                  <a:solidFill>
                    <a:schemeClr val="accent2"/>
                  </a:solidFill>
                </a:rPr>
                <a:t>3 </a:t>
              </a:r>
              <a:r>
                <a:rPr lang="en-US" altLang="ja-JP" sz="2400" dirty="0">
                  <a:solidFill>
                    <a:schemeClr val="accent2"/>
                  </a:solidFill>
                </a:rPr>
                <a:t>{</a:t>
              </a:r>
              <a:r>
                <a:rPr lang="en-US" altLang="ja-JP" sz="2400" dirty="0">
                  <a:solidFill>
                    <a:schemeClr val="accent2"/>
                  </a:solidFill>
                  <a:latin typeface="Symbol" pitchFamily="18" charset="2"/>
                  <a:sym typeface="Symbol" pitchFamily="18" charset="2"/>
                </a:rPr>
                <a:t></a:t>
              </a:r>
              <a:r>
                <a:rPr lang="en-US" altLang="ja-JP" sz="2400" baseline="-25000" dirty="0">
                  <a:solidFill>
                    <a:schemeClr val="accent2"/>
                  </a:solidFill>
                </a:rPr>
                <a:t>3 </a:t>
              </a:r>
              <a:r>
                <a:rPr lang="en-US" altLang="ja-JP" sz="2400" dirty="0" err="1">
                  <a:solidFill>
                    <a:schemeClr val="accent2"/>
                  </a:solidFill>
                </a:rPr>
                <a:t>forw</a:t>
              </a:r>
              <a:r>
                <a:rPr lang="en-US" altLang="ja-JP" sz="2400" dirty="0">
                  <a:solidFill>
                    <a:schemeClr val="accent2"/>
                  </a:solidFill>
                </a:rPr>
                <a:t>.</a:t>
              </a:r>
              <a:r>
                <a:rPr lang="en-US" altLang="ja-JP" sz="2400" dirty="0">
                  <a:solidFill>
                    <a:schemeClr val="accent2"/>
                  </a:solidFill>
                  <a:latin typeface="Symbol" pitchFamily="18" charset="2"/>
                  <a:sym typeface="Symbol" pitchFamily="18" charset="2"/>
                </a:rPr>
                <a:t></a:t>
              </a:r>
              <a:r>
                <a:rPr lang="en-US" altLang="ja-JP" sz="2400" dirty="0">
                  <a:solidFill>
                    <a:schemeClr val="accent2"/>
                  </a:solidFill>
                </a:rPr>
                <a:t>}</a:t>
              </a:r>
            </a:p>
          </p:txBody>
        </p:sp>
        <p:sp>
          <p:nvSpPr>
            <p:cNvPr id="55" name="TextBox 54"/>
            <p:cNvSpPr txBox="1"/>
            <p:nvPr/>
          </p:nvSpPr>
          <p:spPr>
            <a:xfrm>
              <a:off x="4980533" y="5725180"/>
              <a:ext cx="641522" cy="523220"/>
            </a:xfrm>
            <a:prstGeom prst="rect">
              <a:avLst/>
            </a:prstGeom>
            <a:noFill/>
          </p:spPr>
          <p:txBody>
            <a:bodyPr wrap="none" rtlCol="0">
              <a:spAutoFit/>
            </a:bodyPr>
            <a:lstStyle/>
            <a:p>
              <a:r>
                <a:rPr lang="en-US" sz="2800" dirty="0"/>
                <a:t>0.0</a:t>
              </a:r>
            </a:p>
          </p:txBody>
        </p:sp>
        <p:pic>
          <p:nvPicPr>
            <p:cNvPr id="56" name="Picture 55" descr="tc_3.gif"/>
            <p:cNvPicPr>
              <a:picLocks noChangeAspect="1"/>
            </p:cNvPicPr>
            <p:nvPr/>
          </p:nvPicPr>
          <p:blipFill>
            <a:blip r:embed="rId4" cstate="print"/>
            <a:srcRect t="8247" r="10413"/>
            <a:stretch>
              <a:fillRect/>
            </a:stretch>
          </p:blipFill>
          <p:spPr>
            <a:xfrm>
              <a:off x="4021855" y="2022642"/>
              <a:ext cx="4876800" cy="4759158"/>
            </a:xfrm>
            <a:prstGeom prst="rect">
              <a:avLst/>
            </a:prstGeom>
          </p:spPr>
        </p:pic>
        <p:sp>
          <p:nvSpPr>
            <p:cNvPr id="57" name="TextBox 56"/>
            <p:cNvSpPr txBox="1"/>
            <p:nvPr/>
          </p:nvSpPr>
          <p:spPr>
            <a:xfrm>
              <a:off x="4953000" y="152400"/>
              <a:ext cx="2973891" cy="461665"/>
            </a:xfrm>
            <a:prstGeom prst="rect">
              <a:avLst/>
            </a:prstGeom>
            <a:noFill/>
          </p:spPr>
          <p:txBody>
            <a:bodyPr wrap="none" rtlCol="0">
              <a:spAutoFit/>
            </a:bodyPr>
            <a:lstStyle/>
            <a:p>
              <a:r>
                <a:rPr lang="en-US" sz="2400" u="sng" dirty="0">
                  <a:solidFill>
                    <a:schemeClr val="tx1"/>
                  </a:solidFill>
                </a:rPr>
                <a:t>PHENIX Experiment</a:t>
              </a:r>
            </a:p>
          </p:txBody>
        </p:sp>
        <p:sp>
          <p:nvSpPr>
            <p:cNvPr id="58" name="TextBox 57"/>
            <p:cNvSpPr txBox="1"/>
            <p:nvPr/>
          </p:nvSpPr>
          <p:spPr>
            <a:xfrm>
              <a:off x="5012455" y="2205335"/>
              <a:ext cx="3685624" cy="461665"/>
            </a:xfrm>
            <a:prstGeom prst="rect">
              <a:avLst/>
            </a:prstGeom>
            <a:solidFill>
              <a:schemeClr val="bg1"/>
            </a:solidFill>
          </p:spPr>
          <p:txBody>
            <a:bodyPr wrap="none" rtlCol="0">
              <a:spAutoFit/>
            </a:bodyPr>
            <a:lstStyle/>
            <a:p>
              <a:r>
                <a:rPr lang="en-US" sz="2400" dirty="0" err="1">
                  <a:solidFill>
                    <a:schemeClr val="tx1"/>
                  </a:solidFill>
                </a:rPr>
                <a:t>Au+Au</a:t>
              </a:r>
              <a:r>
                <a:rPr lang="en-US" sz="2400" dirty="0">
                  <a:solidFill>
                    <a:schemeClr val="tx1"/>
                  </a:solidFill>
                </a:rPr>
                <a:t> at 30-40% Central</a:t>
              </a:r>
            </a:p>
          </p:txBody>
        </p:sp>
        <p:sp>
          <p:nvSpPr>
            <p:cNvPr id="59" name="TextBox 58"/>
            <p:cNvSpPr txBox="1"/>
            <p:nvPr/>
          </p:nvSpPr>
          <p:spPr>
            <a:xfrm>
              <a:off x="7523587" y="3134380"/>
              <a:ext cx="1146468" cy="523220"/>
            </a:xfrm>
            <a:prstGeom prst="rect">
              <a:avLst/>
            </a:prstGeom>
            <a:noFill/>
          </p:spPr>
          <p:txBody>
            <a:bodyPr wrap="none" rtlCol="0">
              <a:spAutoFit/>
            </a:bodyPr>
            <a:lstStyle/>
            <a:p>
              <a:r>
                <a:rPr lang="en-US" sz="2800" dirty="0">
                  <a:solidFill>
                    <a:srgbClr val="FF0000"/>
                  </a:solidFill>
                </a:rPr>
                <a:t>Elliptic</a:t>
              </a:r>
            </a:p>
          </p:txBody>
        </p:sp>
        <p:sp>
          <p:nvSpPr>
            <p:cNvPr id="60" name="TextBox 59"/>
            <p:cNvSpPr txBox="1"/>
            <p:nvPr/>
          </p:nvSpPr>
          <p:spPr>
            <a:xfrm>
              <a:off x="6993655" y="3677960"/>
              <a:ext cx="1921745" cy="523220"/>
            </a:xfrm>
            <a:prstGeom prst="rect">
              <a:avLst/>
            </a:prstGeom>
            <a:noFill/>
          </p:spPr>
          <p:txBody>
            <a:bodyPr wrap="none" rtlCol="0">
              <a:spAutoFit/>
            </a:bodyPr>
            <a:lstStyle/>
            <a:p>
              <a:r>
                <a:rPr lang="en-US" sz="2800" dirty="0">
                  <a:solidFill>
                    <a:schemeClr val="accent2"/>
                  </a:solidFill>
                </a:rPr>
                <a:t>Triangular</a:t>
              </a:r>
            </a:p>
          </p:txBody>
        </p:sp>
        <p:sp>
          <p:nvSpPr>
            <p:cNvPr id="61" name="TextBox 60"/>
            <p:cNvSpPr txBox="1"/>
            <p:nvPr/>
          </p:nvSpPr>
          <p:spPr>
            <a:xfrm>
              <a:off x="6326991" y="5257800"/>
              <a:ext cx="2190664" cy="523220"/>
            </a:xfrm>
            <a:prstGeom prst="rect">
              <a:avLst/>
            </a:prstGeom>
            <a:noFill/>
          </p:spPr>
          <p:txBody>
            <a:bodyPr wrap="none" rtlCol="0">
              <a:spAutoFit/>
            </a:bodyPr>
            <a:lstStyle/>
            <a:p>
              <a:r>
                <a:rPr lang="en-US" sz="2800" dirty="0"/>
                <a:t>Quadrangular</a:t>
              </a:r>
            </a:p>
          </p:txBody>
        </p:sp>
        <p:sp>
          <p:nvSpPr>
            <p:cNvPr id="51" name="Text Box 11"/>
            <p:cNvSpPr txBox="1">
              <a:spLocks noChangeArrowheads="1"/>
            </p:cNvSpPr>
            <p:nvPr/>
          </p:nvSpPr>
          <p:spPr bwMode="auto">
            <a:xfrm>
              <a:off x="6019800" y="1367135"/>
              <a:ext cx="2362200" cy="461665"/>
            </a:xfrm>
            <a:prstGeom prst="rect">
              <a:avLst/>
            </a:prstGeom>
            <a:solidFill>
              <a:schemeClr val="bg1"/>
            </a:solidFill>
            <a:ln w="9525">
              <a:noFill/>
              <a:miter lim="800000"/>
              <a:headEnd/>
              <a:tailEnd/>
            </a:ln>
          </p:spPr>
          <p:txBody>
            <a:bodyPr wrap="square">
              <a:spAutoFit/>
            </a:bodyPr>
            <a:lstStyle/>
            <a:p>
              <a:r>
                <a:rPr lang="en-US" altLang="ja-JP" sz="2400" dirty="0">
                  <a:solidFill>
                    <a:schemeClr val="tx1"/>
                  </a:solidFill>
                </a:rPr>
                <a:t>v</a:t>
              </a:r>
              <a:r>
                <a:rPr lang="en-US" altLang="ja-JP" sz="2400" baseline="-25000" dirty="0">
                  <a:solidFill>
                    <a:schemeClr val="tx1"/>
                  </a:solidFill>
                </a:rPr>
                <a:t>4 </a:t>
              </a:r>
              <a:r>
                <a:rPr lang="en-US" altLang="ja-JP" sz="2400" dirty="0">
                  <a:solidFill>
                    <a:schemeClr val="tx1"/>
                  </a:solidFill>
                </a:rPr>
                <a:t>{</a:t>
              </a:r>
              <a:r>
                <a:rPr lang="en-US" altLang="ja-JP" sz="2400" dirty="0">
                  <a:solidFill>
                    <a:schemeClr val="tx1"/>
                  </a:solidFill>
                  <a:latin typeface="Symbol" pitchFamily="18" charset="2"/>
                  <a:sym typeface="Symbol" pitchFamily="18" charset="2"/>
                </a:rPr>
                <a:t></a:t>
              </a:r>
              <a:r>
                <a:rPr lang="en-US" altLang="ja-JP" sz="2400" baseline="-25000" dirty="0">
                  <a:solidFill>
                    <a:schemeClr val="tx1"/>
                  </a:solidFill>
                </a:rPr>
                <a:t>4 </a:t>
              </a:r>
              <a:r>
                <a:rPr lang="en-US" altLang="ja-JP" sz="2400" dirty="0" err="1">
                  <a:solidFill>
                    <a:schemeClr val="tx1"/>
                  </a:solidFill>
                </a:rPr>
                <a:t>forw</a:t>
              </a:r>
              <a:r>
                <a:rPr lang="en-US" altLang="ja-JP" sz="2400" dirty="0">
                  <a:solidFill>
                    <a:schemeClr val="tx1"/>
                  </a:solidFill>
                </a:rPr>
                <a:t>.</a:t>
              </a:r>
              <a:r>
                <a:rPr lang="en-US" altLang="ja-JP" sz="2400" dirty="0">
                  <a:solidFill>
                    <a:schemeClr val="tx1"/>
                  </a:solidFill>
                  <a:latin typeface="Symbol" pitchFamily="18" charset="2"/>
                  <a:sym typeface="Symbol" pitchFamily="18" charset="2"/>
                </a:rPr>
                <a:t></a:t>
              </a:r>
              <a:r>
                <a:rPr lang="en-US" altLang="ja-JP" sz="2400" dirty="0">
                  <a:solidFill>
                    <a:schemeClr val="tx1"/>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3048000" y="914400"/>
            <a:ext cx="5257800" cy="5410200"/>
            <a:chOff x="3733800" y="609600"/>
            <a:chExt cx="5410200" cy="5562600"/>
          </a:xfrm>
        </p:grpSpPr>
        <p:sp>
          <p:nvSpPr>
            <p:cNvPr id="15" name="Rectangle 14"/>
            <p:cNvSpPr/>
            <p:nvPr/>
          </p:nvSpPr>
          <p:spPr>
            <a:xfrm>
              <a:off x="3733800" y="609600"/>
              <a:ext cx="5410200" cy="556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6"/>
            <p:cNvGrpSpPr>
              <a:grpSpLocks noChangeAspect="1"/>
            </p:cNvGrpSpPr>
            <p:nvPr/>
          </p:nvGrpSpPr>
          <p:grpSpPr bwMode="auto">
            <a:xfrm>
              <a:off x="3886200" y="762002"/>
              <a:ext cx="5105400" cy="5362473"/>
              <a:chOff x="5410200" y="1016000"/>
              <a:chExt cx="3374164" cy="3543300"/>
            </a:xfrm>
          </p:grpSpPr>
          <p:pic>
            <p:nvPicPr>
              <p:cNvPr id="17" name="Picture 9"/>
              <p:cNvPicPr>
                <a:picLocks noChangeAspect="1"/>
              </p:cNvPicPr>
              <p:nvPr/>
            </p:nvPicPr>
            <p:blipFill>
              <a:blip r:embed="rId2" cstate="print"/>
              <a:srcRect l="2129" t="15958" r="4256"/>
              <a:stretch>
                <a:fillRect/>
              </a:stretch>
            </p:blipFill>
            <p:spPr bwMode="auto">
              <a:xfrm>
                <a:off x="5410200" y="1143000"/>
                <a:ext cx="3352800" cy="2006600"/>
              </a:xfrm>
              <a:prstGeom prst="rect">
                <a:avLst/>
              </a:prstGeom>
              <a:noFill/>
              <a:ln w="9525">
                <a:noFill/>
                <a:miter lim="800000"/>
                <a:headEnd/>
                <a:tailEnd/>
              </a:ln>
            </p:spPr>
          </p:pic>
          <p:grpSp>
            <p:nvGrpSpPr>
              <p:cNvPr id="4" name="Group 23"/>
              <p:cNvGrpSpPr>
                <a:grpSpLocks noChangeAspect="1"/>
              </p:cNvGrpSpPr>
              <p:nvPr/>
            </p:nvGrpSpPr>
            <p:grpSpPr bwMode="auto">
              <a:xfrm>
                <a:off x="5421185" y="2628900"/>
                <a:ext cx="3363179" cy="1930400"/>
                <a:chOff x="228600" y="1203991"/>
                <a:chExt cx="3633398" cy="2085309"/>
              </a:xfrm>
            </p:grpSpPr>
            <p:pic>
              <p:nvPicPr>
                <p:cNvPr id="22" name="Picture 19"/>
                <p:cNvPicPr>
                  <a:picLocks noChangeAspect="1"/>
                </p:cNvPicPr>
                <p:nvPr/>
              </p:nvPicPr>
              <p:blipFill>
                <a:blip r:embed="rId3" cstate="print"/>
                <a:srcRect l="426" t="2881" b="54668"/>
                <a:stretch>
                  <a:fillRect/>
                </a:stretch>
              </p:blipFill>
              <p:spPr bwMode="auto">
                <a:xfrm>
                  <a:off x="230453" y="1203991"/>
                  <a:ext cx="3631545" cy="1626433"/>
                </a:xfrm>
                <a:prstGeom prst="rect">
                  <a:avLst/>
                </a:prstGeom>
                <a:noFill/>
                <a:ln w="9525">
                  <a:noFill/>
                  <a:miter lim="800000"/>
                  <a:headEnd/>
                  <a:tailEnd/>
                </a:ln>
              </p:spPr>
            </p:pic>
            <p:pic>
              <p:nvPicPr>
                <p:cNvPr id="23" name="Picture 20"/>
                <p:cNvPicPr>
                  <a:picLocks noChangeAspect="1"/>
                </p:cNvPicPr>
                <p:nvPr/>
              </p:nvPicPr>
              <p:blipFill>
                <a:blip r:embed="rId3" cstate="print"/>
                <a:srcRect t="86333"/>
                <a:stretch>
                  <a:fillRect/>
                </a:stretch>
              </p:blipFill>
              <p:spPr bwMode="auto">
                <a:xfrm>
                  <a:off x="228600" y="2768600"/>
                  <a:ext cx="3626911" cy="520700"/>
                </a:xfrm>
                <a:prstGeom prst="rect">
                  <a:avLst/>
                </a:prstGeom>
                <a:noFill/>
                <a:ln w="9525">
                  <a:noFill/>
                  <a:miter lim="800000"/>
                  <a:headEnd/>
                  <a:tailEnd/>
                </a:ln>
              </p:spPr>
            </p:pic>
          </p:grpSp>
          <p:pic>
            <p:nvPicPr>
              <p:cNvPr id="19" name="Picture 13"/>
              <p:cNvPicPr>
                <a:picLocks noChangeAspect="1"/>
              </p:cNvPicPr>
              <p:nvPr/>
            </p:nvPicPr>
            <p:blipFill>
              <a:blip r:embed="rId2" cstate="print"/>
              <a:srcRect l="24467" t="5319" r="56738" b="55319"/>
              <a:stretch>
                <a:fillRect/>
              </a:stretch>
            </p:blipFill>
            <p:spPr bwMode="auto">
              <a:xfrm>
                <a:off x="6210300" y="1130300"/>
                <a:ext cx="673100" cy="939800"/>
              </a:xfrm>
              <a:prstGeom prst="rect">
                <a:avLst/>
              </a:prstGeom>
              <a:noFill/>
              <a:ln w="9525">
                <a:noFill/>
                <a:miter lim="800000"/>
                <a:headEnd/>
                <a:tailEnd/>
              </a:ln>
            </p:spPr>
          </p:pic>
          <p:pic>
            <p:nvPicPr>
              <p:cNvPr id="20" name="Picture 14"/>
              <p:cNvPicPr>
                <a:picLocks noChangeAspect="1"/>
              </p:cNvPicPr>
              <p:nvPr/>
            </p:nvPicPr>
            <p:blipFill>
              <a:blip r:embed="rId2" cstate="print"/>
              <a:srcRect l="42554" t="6915" r="23050" b="76596"/>
              <a:stretch>
                <a:fillRect/>
              </a:stretch>
            </p:blipFill>
            <p:spPr bwMode="auto">
              <a:xfrm>
                <a:off x="6858000" y="1143000"/>
                <a:ext cx="1231900" cy="393700"/>
              </a:xfrm>
              <a:prstGeom prst="rect">
                <a:avLst/>
              </a:prstGeom>
              <a:noFill/>
              <a:ln w="9525">
                <a:noFill/>
                <a:miter lim="800000"/>
                <a:headEnd/>
                <a:tailEnd/>
              </a:ln>
            </p:spPr>
          </p:pic>
          <p:pic>
            <p:nvPicPr>
              <p:cNvPr id="21" name="Picture 15"/>
              <p:cNvPicPr>
                <a:picLocks noChangeAspect="1"/>
              </p:cNvPicPr>
              <p:nvPr/>
            </p:nvPicPr>
            <p:blipFill>
              <a:blip r:embed="rId2" cstate="print"/>
              <a:srcRect l="21986" t="1064" r="6383" b="92554"/>
              <a:stretch>
                <a:fillRect/>
              </a:stretch>
            </p:blipFill>
            <p:spPr bwMode="auto">
              <a:xfrm>
                <a:off x="6121400" y="1016000"/>
                <a:ext cx="2565400" cy="152400"/>
              </a:xfrm>
              <a:prstGeom prst="rect">
                <a:avLst/>
              </a:prstGeom>
              <a:noFill/>
              <a:ln w="9525">
                <a:noFill/>
                <a:miter lim="800000"/>
                <a:headEnd/>
                <a:tailEnd/>
              </a:ln>
            </p:spPr>
          </p:pic>
        </p:grpSp>
      </p:grpSp>
      <p:grpSp>
        <p:nvGrpSpPr>
          <p:cNvPr id="5" name="Group 4"/>
          <p:cNvGrpSpPr/>
          <p:nvPr/>
        </p:nvGrpSpPr>
        <p:grpSpPr>
          <a:xfrm rot="5400000">
            <a:off x="-1222389" y="2464997"/>
            <a:ext cx="5340375" cy="2286000"/>
            <a:chOff x="152400" y="913544"/>
            <a:chExt cx="3352798" cy="1143859"/>
          </a:xfrm>
        </p:grpSpPr>
        <p:pic>
          <p:nvPicPr>
            <p:cNvPr id="94" name="Picture 2" descr="cmb_Edensities_horizontal_v1"/>
            <p:cNvPicPr>
              <a:picLocks noChangeAspect="1" noChangeArrowheads="1"/>
            </p:cNvPicPr>
            <p:nvPr/>
          </p:nvPicPr>
          <p:blipFill>
            <a:blip r:embed="rId4" cstate="print"/>
            <a:srcRect l="62584" b="47775"/>
            <a:stretch>
              <a:fillRect/>
            </a:stretch>
          </p:blipFill>
          <p:spPr bwMode="auto">
            <a:xfrm>
              <a:off x="152400" y="914403"/>
              <a:ext cx="2362200" cy="1143000"/>
            </a:xfrm>
            <a:prstGeom prst="rect">
              <a:avLst/>
            </a:prstGeom>
            <a:noFill/>
            <a:ln w="9525">
              <a:noFill/>
              <a:miter lim="800000"/>
              <a:headEnd/>
              <a:tailEnd/>
            </a:ln>
          </p:spPr>
        </p:pic>
        <p:pic>
          <p:nvPicPr>
            <p:cNvPr id="95" name="Picture 2" descr="cmb_Edensities_horizontal_v1"/>
            <p:cNvPicPr>
              <a:picLocks noChangeAspect="1" noChangeArrowheads="1"/>
            </p:cNvPicPr>
            <p:nvPr/>
          </p:nvPicPr>
          <p:blipFill>
            <a:blip r:embed="rId4" cstate="print"/>
            <a:srcRect l="80689" t="4081" r="1207" b="49736"/>
            <a:stretch>
              <a:fillRect/>
            </a:stretch>
          </p:blipFill>
          <p:spPr bwMode="auto">
            <a:xfrm rot="16200000">
              <a:off x="2438400" y="989744"/>
              <a:ext cx="1142998" cy="990598"/>
            </a:xfrm>
            <a:prstGeom prst="rect">
              <a:avLst/>
            </a:prstGeom>
            <a:noFill/>
            <a:ln w="9525">
              <a:noFill/>
              <a:miter lim="800000"/>
              <a:headEnd/>
              <a:tailEnd/>
            </a:ln>
          </p:spPr>
        </p:pic>
      </p:grpSp>
      <p:sp>
        <p:nvSpPr>
          <p:cNvPr id="97" name="TextBox 96"/>
          <p:cNvSpPr txBox="1"/>
          <p:nvPr/>
        </p:nvSpPr>
        <p:spPr>
          <a:xfrm>
            <a:off x="4038600" y="6390345"/>
            <a:ext cx="3169457" cy="338554"/>
          </a:xfrm>
          <a:prstGeom prst="rect">
            <a:avLst/>
          </a:prstGeom>
          <a:noFill/>
        </p:spPr>
        <p:txBody>
          <a:bodyPr wrap="none" rtlCol="0">
            <a:spAutoFit/>
          </a:bodyPr>
          <a:lstStyle/>
          <a:p>
            <a:r>
              <a:rPr lang="en-US" sz="1600" b="0" dirty="0"/>
              <a:t>Calculation from </a:t>
            </a:r>
            <a:r>
              <a:rPr lang="en-US" sz="1600" b="0" dirty="0" err="1"/>
              <a:t>Bjoern</a:t>
            </a:r>
            <a:r>
              <a:rPr lang="en-US" sz="1600" b="0" dirty="0"/>
              <a:t> </a:t>
            </a:r>
            <a:r>
              <a:rPr lang="en-US" sz="1600" b="0" dirty="0" err="1"/>
              <a:t>Schenke</a:t>
            </a:r>
            <a:endParaRPr lang="en-US" sz="1600" b="0" dirty="0"/>
          </a:p>
        </p:txBody>
      </p:sp>
      <p:sp>
        <p:nvSpPr>
          <p:cNvPr id="98" name="TextBox 97"/>
          <p:cNvSpPr txBox="1"/>
          <p:nvPr/>
        </p:nvSpPr>
        <p:spPr>
          <a:xfrm>
            <a:off x="990600" y="115669"/>
            <a:ext cx="7032887" cy="646331"/>
          </a:xfrm>
          <a:prstGeom prst="rect">
            <a:avLst/>
          </a:prstGeom>
          <a:noFill/>
        </p:spPr>
        <p:txBody>
          <a:bodyPr wrap="none" rtlCol="0">
            <a:spAutoFit/>
          </a:bodyPr>
          <a:lstStyle/>
          <a:p>
            <a:r>
              <a:rPr lang="en-US" sz="3600" b="0" u="sng" dirty="0"/>
              <a:t>Detailed Fingerprint of Early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28</a:t>
            </a:fld>
            <a:endParaRPr lang="en-US"/>
          </a:p>
        </p:txBody>
      </p:sp>
      <p:sp>
        <p:nvSpPr>
          <p:cNvPr id="5" name="TextBox 4"/>
          <p:cNvSpPr txBox="1"/>
          <p:nvPr/>
        </p:nvSpPr>
        <p:spPr>
          <a:xfrm>
            <a:off x="1981200" y="76200"/>
            <a:ext cx="4969437" cy="584775"/>
          </a:xfrm>
          <a:prstGeom prst="rect">
            <a:avLst/>
          </a:prstGeom>
          <a:noFill/>
        </p:spPr>
        <p:txBody>
          <a:bodyPr wrap="none" rtlCol="0">
            <a:spAutoFit/>
          </a:bodyPr>
          <a:lstStyle/>
          <a:p>
            <a:r>
              <a:rPr lang="en-US" sz="3200" b="0" u="sng" dirty="0"/>
              <a:t>Global Constraint Analysis</a:t>
            </a:r>
          </a:p>
        </p:txBody>
      </p:sp>
      <p:grpSp>
        <p:nvGrpSpPr>
          <p:cNvPr id="6" name="Group 5"/>
          <p:cNvGrpSpPr/>
          <p:nvPr/>
        </p:nvGrpSpPr>
        <p:grpSpPr>
          <a:xfrm>
            <a:off x="228601" y="838200"/>
            <a:ext cx="4876799" cy="4648200"/>
            <a:chOff x="2133601" y="990600"/>
            <a:chExt cx="4876799" cy="4648200"/>
          </a:xfrm>
        </p:grpSpPr>
        <p:sp>
          <p:nvSpPr>
            <p:cNvPr id="7" name="Rectangle 6"/>
            <p:cNvSpPr/>
            <p:nvPr/>
          </p:nvSpPr>
          <p:spPr>
            <a:xfrm>
              <a:off x="2209800" y="990600"/>
              <a:ext cx="4800600" cy="464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priorvpost.pdf"/>
            <p:cNvPicPr>
              <a:picLocks noChangeAspect="1"/>
            </p:cNvPicPr>
            <p:nvPr/>
          </p:nvPicPr>
          <p:blipFill>
            <a:blip r:embed="rId2" cstate="print">
              <a:grayscl/>
            </a:blip>
            <a:srcRect l="3603" t="6653" r="46857" b="6551"/>
            <a:stretch>
              <a:fillRect/>
            </a:stretch>
          </p:blipFill>
          <p:spPr bwMode="auto">
            <a:xfrm>
              <a:off x="2590800" y="1066800"/>
              <a:ext cx="4191000" cy="4038600"/>
            </a:xfrm>
            <a:prstGeom prst="rect">
              <a:avLst/>
            </a:prstGeom>
            <a:solidFill>
              <a:schemeClr val="bg1"/>
            </a:solidFill>
            <a:ln w="9525">
              <a:noFill/>
              <a:miter lim="800000"/>
              <a:headEnd/>
              <a:tailEnd/>
            </a:ln>
          </p:spPr>
        </p:pic>
        <p:sp>
          <p:nvSpPr>
            <p:cNvPr id="9" name="TextBox 8"/>
            <p:cNvSpPr txBox="1"/>
            <p:nvPr/>
          </p:nvSpPr>
          <p:spPr>
            <a:xfrm>
              <a:off x="3352800" y="5029200"/>
              <a:ext cx="3045129" cy="523220"/>
            </a:xfrm>
            <a:prstGeom prst="rect">
              <a:avLst/>
            </a:prstGeom>
            <a:noFill/>
          </p:spPr>
          <p:txBody>
            <a:bodyPr wrap="none" rtlCol="0">
              <a:spAutoFit/>
            </a:bodyPr>
            <a:lstStyle/>
            <a:p>
              <a:r>
                <a:rPr lang="en-US" sz="2800" dirty="0"/>
                <a:t>Temperature [</a:t>
              </a:r>
              <a:r>
                <a:rPr lang="en-US" sz="2800" dirty="0" err="1"/>
                <a:t>MeV</a:t>
              </a:r>
              <a:r>
                <a:rPr lang="en-US" sz="2800" dirty="0"/>
                <a:t>]</a:t>
              </a:r>
            </a:p>
          </p:txBody>
        </p:sp>
        <p:sp>
          <p:nvSpPr>
            <p:cNvPr id="10" name="TextBox 9"/>
            <p:cNvSpPr txBox="1"/>
            <p:nvPr/>
          </p:nvSpPr>
          <p:spPr>
            <a:xfrm rot="16200000">
              <a:off x="961164" y="2467836"/>
              <a:ext cx="2868093" cy="523220"/>
            </a:xfrm>
            <a:prstGeom prst="rect">
              <a:avLst/>
            </a:prstGeom>
            <a:noFill/>
          </p:spPr>
          <p:txBody>
            <a:bodyPr wrap="none" rtlCol="0">
              <a:spAutoFit/>
            </a:bodyPr>
            <a:lstStyle/>
            <a:p>
              <a:r>
                <a:rPr lang="en-US" sz="2800" dirty="0"/>
                <a:t>(Speed of Sound)</a:t>
              </a:r>
              <a:r>
                <a:rPr lang="en-US" sz="2800" baseline="30000" dirty="0"/>
                <a:t>2</a:t>
              </a:r>
            </a:p>
          </p:txBody>
        </p:sp>
      </p:grpSp>
      <p:pic>
        <p:nvPicPr>
          <p:cNvPr id="11" name="Picture 5" descr="priorvpost.pdf"/>
          <p:cNvPicPr>
            <a:picLocks noChangeAspect="1"/>
          </p:cNvPicPr>
          <p:nvPr/>
        </p:nvPicPr>
        <p:blipFill>
          <a:blip r:embed="rId2" cstate="print"/>
          <a:srcRect l="53143" t="6551" b="13203"/>
          <a:stretch>
            <a:fillRect/>
          </a:stretch>
        </p:blipFill>
        <p:spPr bwMode="auto">
          <a:xfrm>
            <a:off x="1065213" y="914400"/>
            <a:ext cx="3963987" cy="3733800"/>
          </a:xfrm>
          <a:prstGeom prst="rect">
            <a:avLst/>
          </a:prstGeom>
          <a:solidFill>
            <a:schemeClr val="bg1"/>
          </a:solidFill>
          <a:ln w="9525">
            <a:noFill/>
            <a:miter lim="800000"/>
            <a:headEnd/>
            <a:tailEnd/>
          </a:ln>
        </p:spPr>
      </p:pic>
      <p:sp>
        <p:nvSpPr>
          <p:cNvPr id="2" name="TextBox 1"/>
          <p:cNvSpPr txBox="1"/>
          <p:nvPr/>
        </p:nvSpPr>
        <p:spPr>
          <a:xfrm>
            <a:off x="5181600" y="932795"/>
            <a:ext cx="3810000" cy="4401205"/>
          </a:xfrm>
          <a:prstGeom prst="rect">
            <a:avLst/>
          </a:prstGeom>
          <a:noFill/>
        </p:spPr>
        <p:txBody>
          <a:bodyPr wrap="square" rtlCol="0">
            <a:spAutoFit/>
          </a:bodyPr>
          <a:lstStyle/>
          <a:p>
            <a:pPr algn="ctr"/>
            <a:r>
              <a:rPr lang="en-US" sz="2800" b="0" dirty="0"/>
              <a:t>Global constraint methods using Bayesian sampling as done in Climate Modeling for example.</a:t>
            </a:r>
          </a:p>
          <a:p>
            <a:pPr algn="ctr"/>
            <a:endParaRPr lang="en-US" sz="2800" b="0" dirty="0"/>
          </a:p>
          <a:p>
            <a:pPr algn="ctr"/>
            <a:r>
              <a:rPr lang="en-US" sz="2800" b="0" dirty="0"/>
              <a:t>Includes particle spectra, elliptic flow, two-particle quantum correlations, …</a:t>
            </a:r>
          </a:p>
        </p:txBody>
      </p:sp>
      <p:sp>
        <p:nvSpPr>
          <p:cNvPr id="3" name="TextBox 2"/>
          <p:cNvSpPr txBox="1"/>
          <p:nvPr/>
        </p:nvSpPr>
        <p:spPr>
          <a:xfrm>
            <a:off x="1043041" y="5827693"/>
            <a:ext cx="7186560" cy="954107"/>
          </a:xfrm>
          <a:prstGeom prst="rect">
            <a:avLst/>
          </a:prstGeom>
          <a:noFill/>
        </p:spPr>
        <p:txBody>
          <a:bodyPr wrap="square" rtlCol="0">
            <a:spAutoFit/>
          </a:bodyPr>
          <a:lstStyle/>
          <a:p>
            <a:pPr algn="ctr"/>
            <a:r>
              <a:rPr lang="en-US" sz="2800" b="0" dirty="0">
                <a:solidFill>
                  <a:srgbClr val="0070C0"/>
                </a:solidFill>
              </a:rPr>
              <a:t>Experimental confirmation of Lattice QCD Equation of State</a:t>
            </a:r>
          </a:p>
        </p:txBody>
      </p:sp>
    </p:spTree>
    <p:extLst>
      <p:ext uri="{BB962C8B-B14F-4D97-AF65-F5344CB8AC3E}">
        <p14:creationId xmlns:p14="http://schemas.microsoft.com/office/powerpoint/2010/main" val="120032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29</a:t>
            </a:fld>
            <a:endParaRPr lang="en-US"/>
          </a:p>
        </p:txBody>
      </p:sp>
      <p:pic>
        <p:nvPicPr>
          <p:cNvPr id="5" name="Picture 2"/>
          <p:cNvPicPr>
            <a:picLocks noChangeAspect="1" noChangeArrowheads="1"/>
          </p:cNvPicPr>
          <p:nvPr/>
        </p:nvPicPr>
        <p:blipFill>
          <a:blip r:embed="rId2" cstate="print">
            <a:grayscl/>
          </a:blip>
          <a:srcRect/>
          <a:stretch>
            <a:fillRect/>
          </a:stretch>
        </p:blipFill>
        <p:spPr bwMode="auto">
          <a:xfrm>
            <a:off x="228600" y="609600"/>
            <a:ext cx="4389119" cy="3733799"/>
          </a:xfrm>
          <a:prstGeom prst="rect">
            <a:avLst/>
          </a:prstGeom>
          <a:noFill/>
          <a:ln w="9525">
            <a:noFill/>
            <a:miter lim="800000"/>
            <a:headEnd/>
            <a:tailEnd/>
          </a:ln>
        </p:spPr>
      </p:pic>
      <p:pic>
        <p:nvPicPr>
          <p:cNvPr id="6" name="Picture 13"/>
          <p:cNvPicPr>
            <a:picLocks noChangeAspect="1"/>
          </p:cNvPicPr>
          <p:nvPr/>
        </p:nvPicPr>
        <p:blipFill>
          <a:blip r:embed="rId3" cstate="print"/>
          <a:srcRect/>
          <a:stretch>
            <a:fillRect/>
          </a:stretch>
        </p:blipFill>
        <p:spPr bwMode="auto">
          <a:xfrm>
            <a:off x="4564524" y="609600"/>
            <a:ext cx="4350876" cy="3733799"/>
          </a:xfrm>
          <a:prstGeom prst="rect">
            <a:avLst/>
          </a:prstGeom>
          <a:noFill/>
          <a:ln w="9525">
            <a:noFill/>
            <a:miter lim="800000"/>
            <a:headEnd/>
            <a:tailEnd/>
          </a:ln>
        </p:spPr>
      </p:pic>
      <p:sp>
        <p:nvSpPr>
          <p:cNvPr id="7" name="TextBox 6"/>
          <p:cNvSpPr txBox="1"/>
          <p:nvPr/>
        </p:nvSpPr>
        <p:spPr>
          <a:xfrm>
            <a:off x="76200" y="4690408"/>
            <a:ext cx="9144000" cy="1938992"/>
          </a:xfrm>
          <a:prstGeom prst="rect">
            <a:avLst/>
          </a:prstGeom>
          <a:noFill/>
        </p:spPr>
        <p:txBody>
          <a:bodyPr wrap="square" rtlCol="0">
            <a:spAutoFit/>
          </a:bodyPr>
          <a:lstStyle/>
          <a:p>
            <a:pPr algn="ctr"/>
            <a:r>
              <a:rPr lang="en-US" sz="2400" b="0" dirty="0">
                <a:solidFill>
                  <a:schemeClr val="accent2"/>
                </a:solidFill>
              </a:rPr>
              <a:t>Expect </a:t>
            </a:r>
            <a:r>
              <a:rPr lang="en-US" sz="2400" b="0" dirty="0">
                <a:solidFill>
                  <a:schemeClr val="accent2"/>
                </a:solidFill>
                <a:latin typeface="Symbol" pitchFamily="18" charset="2"/>
              </a:rPr>
              <a:t>h</a:t>
            </a:r>
            <a:r>
              <a:rPr lang="en-US" sz="2400" b="0" dirty="0">
                <a:solidFill>
                  <a:schemeClr val="accent2"/>
                </a:solidFill>
              </a:rPr>
              <a:t>/s to increase at higher temperatures </a:t>
            </a:r>
          </a:p>
          <a:p>
            <a:pPr algn="ctr"/>
            <a:r>
              <a:rPr lang="en-US" sz="2400" b="0" dirty="0">
                <a:solidFill>
                  <a:schemeClr val="accent2"/>
                </a:solidFill>
              </a:rPr>
              <a:t>even just from running of </a:t>
            </a:r>
            <a:r>
              <a:rPr lang="en-US" sz="2400" b="0" dirty="0">
                <a:solidFill>
                  <a:schemeClr val="accent2"/>
                </a:solidFill>
                <a:latin typeface="Symbol" pitchFamily="18" charset="2"/>
              </a:rPr>
              <a:t>a</a:t>
            </a:r>
            <a:r>
              <a:rPr lang="en-US" sz="2400" b="0" baseline="-25000" dirty="0">
                <a:solidFill>
                  <a:schemeClr val="accent2"/>
                </a:solidFill>
              </a:rPr>
              <a:t>s</a:t>
            </a:r>
          </a:p>
          <a:p>
            <a:pPr algn="ctr"/>
            <a:r>
              <a:rPr lang="en-US" sz="2400" b="0" dirty="0">
                <a:solidFill>
                  <a:schemeClr val="accent2"/>
                </a:solidFill>
              </a:rPr>
              <a:t>    </a:t>
            </a:r>
          </a:p>
          <a:p>
            <a:pPr algn="ctr"/>
            <a:r>
              <a:rPr lang="en-US" sz="2400" b="0" dirty="0">
                <a:solidFill>
                  <a:schemeClr val="accent2"/>
                </a:solidFill>
              </a:rPr>
              <a:t>Key lesson about when and when not to include scenarios </a:t>
            </a:r>
          </a:p>
          <a:p>
            <a:pPr algn="ctr"/>
            <a:r>
              <a:rPr lang="en-US" sz="2400" b="0" dirty="0">
                <a:solidFill>
                  <a:schemeClr val="accent2"/>
                </a:solidFill>
              </a:rPr>
              <a:t>(story of High Voltage Power Lines)…</a:t>
            </a:r>
          </a:p>
        </p:txBody>
      </p:sp>
      <p:sp>
        <p:nvSpPr>
          <p:cNvPr id="8" name="TextBox 7"/>
          <p:cNvSpPr txBox="1"/>
          <p:nvPr/>
        </p:nvSpPr>
        <p:spPr>
          <a:xfrm>
            <a:off x="1981200" y="76200"/>
            <a:ext cx="4969437" cy="584775"/>
          </a:xfrm>
          <a:prstGeom prst="rect">
            <a:avLst/>
          </a:prstGeom>
          <a:noFill/>
        </p:spPr>
        <p:txBody>
          <a:bodyPr wrap="none" rtlCol="0">
            <a:spAutoFit/>
          </a:bodyPr>
          <a:lstStyle/>
          <a:p>
            <a:r>
              <a:rPr lang="en-US" sz="3200" b="0" u="sng" dirty="0"/>
              <a:t>Global Constraint Analysis</a:t>
            </a:r>
          </a:p>
        </p:txBody>
      </p:sp>
    </p:spTree>
    <p:extLst>
      <p:ext uri="{BB962C8B-B14F-4D97-AF65-F5344CB8AC3E}">
        <p14:creationId xmlns:p14="http://schemas.microsoft.com/office/powerpoint/2010/main" val="1065001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fld id="{2E7D7C4E-FC94-4B55-A3EA-EC6EFBB0FAFE}" type="slidenum">
              <a:rPr lang="en-US"/>
              <a:pPr/>
              <a:t>3</a:t>
            </a:fld>
            <a:endParaRPr lang="en-US"/>
          </a:p>
        </p:txBody>
      </p:sp>
      <p:pic>
        <p:nvPicPr>
          <p:cNvPr id="46084" name="Picture 4"/>
          <p:cNvPicPr>
            <a:picLocks noChangeAspect="1" noChangeArrowheads="1"/>
          </p:cNvPicPr>
          <p:nvPr/>
        </p:nvPicPr>
        <p:blipFill>
          <a:blip r:embed="rId2" cstate="print"/>
          <a:srcRect/>
          <a:stretch>
            <a:fillRect/>
          </a:stretch>
        </p:blipFill>
        <p:spPr bwMode="auto">
          <a:xfrm>
            <a:off x="0" y="0"/>
            <a:ext cx="9144000" cy="2239962"/>
          </a:xfrm>
          <a:prstGeom prst="rect">
            <a:avLst/>
          </a:prstGeom>
          <a:noFill/>
          <a:ln w="9525">
            <a:solidFill>
              <a:schemeClr val="tx1"/>
            </a:solidFill>
            <a:miter lim="800000"/>
            <a:headEnd/>
            <a:tailEnd/>
          </a:ln>
          <a:effectLst/>
        </p:spPr>
      </p:pic>
      <p:sp>
        <p:nvSpPr>
          <p:cNvPr id="9" name="TextBox 8"/>
          <p:cNvSpPr txBox="1"/>
          <p:nvPr/>
        </p:nvSpPr>
        <p:spPr>
          <a:xfrm>
            <a:off x="990600" y="2644914"/>
            <a:ext cx="7507183" cy="707886"/>
          </a:xfrm>
          <a:prstGeom prst="rect">
            <a:avLst/>
          </a:prstGeom>
          <a:noFill/>
        </p:spPr>
        <p:txBody>
          <a:bodyPr wrap="none" rtlCol="0">
            <a:spAutoFit/>
          </a:bodyPr>
          <a:lstStyle/>
          <a:p>
            <a:r>
              <a:rPr lang="en-US" sz="4000" i="1" u="sng" dirty="0"/>
              <a:t>The</a:t>
            </a:r>
            <a:r>
              <a:rPr lang="en-US" sz="4000" u="sng" dirty="0"/>
              <a:t> Key Paradigm in the Field</a:t>
            </a:r>
          </a:p>
        </p:txBody>
      </p:sp>
      <p:sp>
        <p:nvSpPr>
          <p:cNvPr id="5" name="TextBox 4"/>
          <p:cNvSpPr txBox="1"/>
          <p:nvPr/>
        </p:nvSpPr>
        <p:spPr>
          <a:xfrm>
            <a:off x="1752600" y="3916740"/>
            <a:ext cx="5673348" cy="1569660"/>
          </a:xfrm>
          <a:prstGeom prst="rect">
            <a:avLst/>
          </a:prstGeom>
          <a:noFill/>
        </p:spPr>
        <p:txBody>
          <a:bodyPr wrap="none" rtlCol="0">
            <a:spAutoFit/>
          </a:bodyPr>
          <a:lstStyle/>
          <a:p>
            <a:pPr algn="ctr"/>
            <a:r>
              <a:rPr lang="en-US" sz="3200" b="0" dirty="0"/>
              <a:t>What do we mean by Perfect?</a:t>
            </a:r>
          </a:p>
          <a:p>
            <a:pPr algn="ctr"/>
            <a:endParaRPr lang="en-US" sz="3200" b="0" dirty="0"/>
          </a:p>
          <a:p>
            <a:pPr algn="ctr"/>
            <a:r>
              <a:rPr lang="en-US" sz="3200" b="0" dirty="0"/>
              <a:t>What evidence is there?</a:t>
            </a:r>
            <a:endParaRPr lang="en-US" sz="3200" b="0" dirty="0" err="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30</a:t>
            </a:fld>
            <a:endParaRPr lang="en-US"/>
          </a:p>
        </p:txBody>
      </p:sp>
      <p:sp>
        <p:nvSpPr>
          <p:cNvPr id="5" name="TextBox 4"/>
          <p:cNvSpPr txBox="1"/>
          <p:nvPr/>
        </p:nvSpPr>
        <p:spPr>
          <a:xfrm>
            <a:off x="304800" y="152400"/>
            <a:ext cx="3419526" cy="584775"/>
          </a:xfrm>
          <a:prstGeom prst="rect">
            <a:avLst/>
          </a:prstGeom>
          <a:noFill/>
        </p:spPr>
        <p:txBody>
          <a:bodyPr wrap="none" rtlCol="0">
            <a:spAutoFit/>
          </a:bodyPr>
          <a:lstStyle/>
          <a:p>
            <a:r>
              <a:rPr lang="en-US" sz="3200" b="0" u="sng" dirty="0"/>
              <a:t>Power of the LHC</a:t>
            </a:r>
          </a:p>
        </p:txBody>
      </p:sp>
      <p:sp>
        <p:nvSpPr>
          <p:cNvPr id="7" name="TextBox 6"/>
          <p:cNvSpPr txBox="1"/>
          <p:nvPr/>
        </p:nvSpPr>
        <p:spPr>
          <a:xfrm>
            <a:off x="76200" y="990600"/>
            <a:ext cx="4572000" cy="5262979"/>
          </a:xfrm>
          <a:prstGeom prst="rect">
            <a:avLst/>
          </a:prstGeom>
          <a:noFill/>
        </p:spPr>
        <p:txBody>
          <a:bodyPr wrap="square" rtlCol="0">
            <a:spAutoFit/>
          </a:bodyPr>
          <a:lstStyle/>
          <a:p>
            <a:pPr algn="ctr"/>
            <a:r>
              <a:rPr lang="en-US" sz="2800" b="0" dirty="0"/>
              <a:t>Particle production </a:t>
            </a:r>
            <a:r>
              <a:rPr lang="en-US" sz="2800" b="0" dirty="0" err="1"/>
              <a:t>dN</a:t>
            </a:r>
            <a:r>
              <a:rPr lang="en-US" sz="2800" b="0" dirty="0"/>
              <a:t>/d</a:t>
            </a:r>
            <a:r>
              <a:rPr lang="en-US" sz="2800" b="0" dirty="0">
                <a:latin typeface="Symbol" panose="05050102010706020507" pitchFamily="18" charset="2"/>
              </a:rPr>
              <a:t>h</a:t>
            </a:r>
            <a:r>
              <a:rPr lang="en-US" sz="2800" b="0" dirty="0"/>
              <a:t> approximately 2.5x higher</a:t>
            </a:r>
          </a:p>
          <a:p>
            <a:pPr algn="ctr"/>
            <a:endParaRPr lang="en-US" sz="2800" b="0" dirty="0"/>
          </a:p>
          <a:p>
            <a:pPr algn="ctr"/>
            <a:r>
              <a:rPr lang="en-US" sz="2800" b="0" dirty="0"/>
              <a:t>Also ability to measure </a:t>
            </a:r>
          </a:p>
          <a:p>
            <a:pPr algn="ctr"/>
            <a:r>
              <a:rPr lang="en-US" sz="2800" b="0" dirty="0"/>
              <a:t>over 5 units </a:t>
            </a:r>
          </a:p>
          <a:p>
            <a:pPr algn="ctr"/>
            <a:r>
              <a:rPr lang="en-US" sz="2800" b="0" dirty="0"/>
              <a:t>(compare to PHENIX 0.7 and STAR 2.0)</a:t>
            </a:r>
          </a:p>
          <a:p>
            <a:pPr algn="ctr"/>
            <a:endParaRPr lang="en-US" sz="2800" b="0" dirty="0"/>
          </a:p>
          <a:p>
            <a:pPr algn="ctr"/>
            <a:r>
              <a:rPr lang="en-US" sz="2800" b="0" dirty="0">
                <a:solidFill>
                  <a:srgbClr val="FF0000"/>
                </a:solidFill>
              </a:rPr>
              <a:t>Order of magnitude more particles per event, </a:t>
            </a:r>
          </a:p>
          <a:p>
            <a:pPr algn="ctr"/>
            <a:r>
              <a:rPr lang="en-US" sz="2800" b="0" dirty="0">
                <a:solidFill>
                  <a:srgbClr val="FF0000"/>
                </a:solidFill>
              </a:rPr>
              <a:t>opens ability to measure </a:t>
            </a:r>
          </a:p>
          <a:p>
            <a:pPr algn="ctr"/>
            <a:r>
              <a:rPr lang="en-US" sz="2800" b="0" dirty="0">
                <a:solidFill>
                  <a:srgbClr val="FF0000"/>
                </a:solidFill>
              </a:rPr>
              <a:t>v</a:t>
            </a:r>
            <a:r>
              <a:rPr lang="en-US" sz="2800" b="0" baseline="-25000" dirty="0">
                <a:solidFill>
                  <a:srgbClr val="FF0000"/>
                </a:solidFill>
              </a:rPr>
              <a:t>2</a:t>
            </a:r>
            <a:r>
              <a:rPr lang="en-US" sz="2800" b="0" dirty="0">
                <a:solidFill>
                  <a:srgbClr val="FF0000"/>
                </a:solidFill>
              </a:rPr>
              <a:t> </a:t>
            </a:r>
            <a:r>
              <a:rPr lang="en-US" sz="2800" b="0" u="sng" dirty="0">
                <a:solidFill>
                  <a:srgbClr val="FF0000"/>
                </a:solidFill>
              </a:rPr>
              <a:t>event-by-event</a:t>
            </a:r>
            <a:r>
              <a:rPr lang="en-US" sz="2800" b="0" dirty="0">
                <a:solidFill>
                  <a:srgbClr val="FF0000"/>
                </a:solidFill>
              </a:rPr>
              <a:t>!</a:t>
            </a:r>
          </a:p>
        </p:txBody>
      </p:sp>
      <p:pic>
        <p:nvPicPr>
          <p:cNvPr id="2" name="Picture 1"/>
          <p:cNvPicPr>
            <a:picLocks noChangeAspect="1"/>
          </p:cNvPicPr>
          <p:nvPr/>
        </p:nvPicPr>
        <p:blipFill>
          <a:blip r:embed="rId2"/>
          <a:stretch>
            <a:fillRect/>
          </a:stretch>
        </p:blipFill>
        <p:spPr>
          <a:xfrm>
            <a:off x="4648200" y="152400"/>
            <a:ext cx="4333437" cy="6629400"/>
          </a:xfrm>
          <a:prstGeom prst="rect">
            <a:avLst/>
          </a:prstGeom>
        </p:spPr>
      </p:pic>
    </p:spTree>
    <p:extLst>
      <p:ext uri="{BB962C8B-B14F-4D97-AF65-F5344CB8AC3E}">
        <p14:creationId xmlns:p14="http://schemas.microsoft.com/office/powerpoint/2010/main" val="2937349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31</a:t>
            </a:fld>
            <a:endParaRPr lang="en-US"/>
          </a:p>
        </p:txBody>
      </p:sp>
      <p:sp>
        <p:nvSpPr>
          <p:cNvPr id="5" name="Rectangle 4"/>
          <p:cNvSpPr/>
          <p:nvPr/>
        </p:nvSpPr>
        <p:spPr>
          <a:xfrm>
            <a:off x="228600" y="152400"/>
            <a:ext cx="7085594" cy="584775"/>
          </a:xfrm>
          <a:prstGeom prst="rect">
            <a:avLst/>
          </a:prstGeom>
        </p:spPr>
        <p:txBody>
          <a:bodyPr wrap="none">
            <a:spAutoFit/>
          </a:bodyPr>
          <a:lstStyle/>
          <a:p>
            <a:r>
              <a:rPr lang="en-US" sz="3200" b="0" u="sng" dirty="0"/>
              <a:t>Power of RHIC – changing the energy</a:t>
            </a:r>
          </a:p>
        </p:txBody>
      </p:sp>
      <p:pic>
        <p:nvPicPr>
          <p:cNvPr id="2" name="Picture 1"/>
          <p:cNvPicPr>
            <a:picLocks noChangeAspect="1"/>
          </p:cNvPicPr>
          <p:nvPr/>
        </p:nvPicPr>
        <p:blipFill>
          <a:blip r:embed="rId2"/>
          <a:stretch>
            <a:fillRect/>
          </a:stretch>
        </p:blipFill>
        <p:spPr>
          <a:xfrm>
            <a:off x="152400" y="914400"/>
            <a:ext cx="8763000" cy="2741097"/>
          </a:xfrm>
          <a:prstGeom prst="rect">
            <a:avLst/>
          </a:prstGeom>
        </p:spPr>
      </p:pic>
      <p:sp>
        <p:nvSpPr>
          <p:cNvPr id="3" name="TextBox 2"/>
          <p:cNvSpPr txBox="1"/>
          <p:nvPr/>
        </p:nvSpPr>
        <p:spPr>
          <a:xfrm>
            <a:off x="381001" y="3657600"/>
            <a:ext cx="8458200" cy="2923877"/>
          </a:xfrm>
          <a:prstGeom prst="rect">
            <a:avLst/>
          </a:prstGeom>
          <a:noFill/>
        </p:spPr>
        <p:txBody>
          <a:bodyPr wrap="square" rtlCol="0">
            <a:spAutoFit/>
          </a:bodyPr>
          <a:lstStyle/>
          <a:p>
            <a:pPr algn="ctr"/>
            <a:r>
              <a:rPr lang="en-US" sz="2800" b="0" dirty="0"/>
              <a:t>Flow of protons decreases a little at lower energies.</a:t>
            </a:r>
          </a:p>
          <a:p>
            <a:pPr algn="ctr"/>
            <a:endParaRPr lang="en-US" sz="1600" b="0" dirty="0"/>
          </a:p>
          <a:p>
            <a:pPr algn="ctr"/>
            <a:r>
              <a:rPr lang="en-US" sz="2800" b="0" dirty="0">
                <a:solidFill>
                  <a:srgbClr val="FF0000"/>
                </a:solidFill>
              </a:rPr>
              <a:t>Anti-protons decrease much more from annihilation.</a:t>
            </a:r>
          </a:p>
          <a:p>
            <a:pPr algn="ctr"/>
            <a:endParaRPr lang="en-US" sz="2800" b="0" dirty="0"/>
          </a:p>
          <a:p>
            <a:pPr algn="ctr"/>
            <a:r>
              <a:rPr lang="en-US" sz="2800" b="0" dirty="0"/>
              <a:t>Lower collision energy, more net baryons piling up.</a:t>
            </a:r>
          </a:p>
          <a:p>
            <a:pPr algn="ctr"/>
            <a:r>
              <a:rPr lang="en-US" sz="2800" b="0" dirty="0"/>
              <a:t>Larger chemical potential.</a:t>
            </a:r>
          </a:p>
          <a:p>
            <a:pPr algn="ctr"/>
            <a:r>
              <a:rPr lang="en-US" sz="2800" b="0" dirty="0">
                <a:solidFill>
                  <a:schemeClr val="accent2"/>
                </a:solidFill>
              </a:rPr>
              <a:t>Possible change to 1</a:t>
            </a:r>
            <a:r>
              <a:rPr lang="en-US" sz="2800" b="0" baseline="30000" dirty="0">
                <a:solidFill>
                  <a:schemeClr val="accent2"/>
                </a:solidFill>
              </a:rPr>
              <a:t>st</a:t>
            </a:r>
            <a:r>
              <a:rPr lang="en-US" sz="2800" b="0" dirty="0">
                <a:solidFill>
                  <a:schemeClr val="accent2"/>
                </a:solidFill>
              </a:rPr>
              <a:t> order transition!</a:t>
            </a:r>
          </a:p>
        </p:txBody>
      </p:sp>
    </p:spTree>
    <p:extLst>
      <p:ext uri="{BB962C8B-B14F-4D97-AF65-F5344CB8AC3E}">
        <p14:creationId xmlns:p14="http://schemas.microsoft.com/office/powerpoint/2010/main" val="3452303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388163" y="76200"/>
            <a:ext cx="4012637" cy="584775"/>
          </a:xfrm>
          <a:prstGeom prst="rect">
            <a:avLst/>
          </a:prstGeom>
          <a:noFill/>
        </p:spPr>
        <p:txBody>
          <a:bodyPr wrap="none" rtlCol="0">
            <a:spAutoFit/>
          </a:bodyPr>
          <a:lstStyle/>
          <a:p>
            <a:r>
              <a:rPr lang="en-US" sz="3200" b="0" u="sng" dirty="0"/>
              <a:t>Direct Photon Puzzle</a:t>
            </a:r>
          </a:p>
        </p:txBody>
      </p:sp>
      <p:pic>
        <p:nvPicPr>
          <p:cNvPr id="23" name="Picture 22"/>
          <p:cNvPicPr>
            <a:picLocks noChangeAspect="1"/>
          </p:cNvPicPr>
          <p:nvPr/>
        </p:nvPicPr>
        <p:blipFill rotWithShape="1">
          <a:blip r:embed="rId2"/>
          <a:srcRect r="45455"/>
          <a:stretch/>
        </p:blipFill>
        <p:spPr>
          <a:xfrm>
            <a:off x="5410200" y="1219200"/>
            <a:ext cx="3440796" cy="5638800"/>
          </a:xfrm>
          <a:prstGeom prst="rect">
            <a:avLst/>
          </a:prstGeom>
        </p:spPr>
      </p:pic>
      <p:pic>
        <p:nvPicPr>
          <p:cNvPr id="24" name="Picture 23"/>
          <p:cNvPicPr>
            <a:picLocks noChangeAspect="1"/>
          </p:cNvPicPr>
          <p:nvPr/>
        </p:nvPicPr>
        <p:blipFill rotWithShape="1">
          <a:blip r:embed="rId2"/>
          <a:srcRect l="53246" t="1118" r="-2597" b="53036"/>
          <a:stretch/>
        </p:blipFill>
        <p:spPr>
          <a:xfrm>
            <a:off x="5758998" y="3957884"/>
            <a:ext cx="3308802" cy="2747716"/>
          </a:xfrm>
          <a:prstGeom prst="rect">
            <a:avLst/>
          </a:prstGeom>
        </p:spPr>
      </p:pic>
      <p:grpSp>
        <p:nvGrpSpPr>
          <p:cNvPr id="5" name="Group 4"/>
          <p:cNvGrpSpPr/>
          <p:nvPr/>
        </p:nvGrpSpPr>
        <p:grpSpPr>
          <a:xfrm>
            <a:off x="1447800" y="1765934"/>
            <a:ext cx="2343150" cy="1294746"/>
            <a:chOff x="4114800" y="772180"/>
            <a:chExt cx="2647950" cy="1599546"/>
          </a:xfrm>
        </p:grpSpPr>
        <p:pic>
          <p:nvPicPr>
            <p:cNvPr id="904194" name="Picture 2" descr="Image result for quark gluon scattering to pho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838200"/>
              <a:ext cx="2647950" cy="15335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24600" y="772180"/>
              <a:ext cx="332142" cy="523220"/>
            </a:xfrm>
            <a:prstGeom prst="rect">
              <a:avLst/>
            </a:prstGeom>
            <a:solidFill>
              <a:schemeClr val="bg1"/>
            </a:solidFill>
          </p:spPr>
          <p:txBody>
            <a:bodyPr wrap="none" rtlCol="0">
              <a:spAutoFit/>
            </a:bodyPr>
            <a:lstStyle/>
            <a:p>
              <a:r>
                <a:rPr lang="en-US" sz="2800" b="0" dirty="0">
                  <a:solidFill>
                    <a:schemeClr val="accent2"/>
                  </a:solidFill>
                  <a:latin typeface="Symbol" panose="05050102010706020507" pitchFamily="18" charset="2"/>
                </a:rPr>
                <a:t>g</a:t>
              </a:r>
            </a:p>
          </p:txBody>
        </p:sp>
      </p:grpSp>
      <p:sp>
        <p:nvSpPr>
          <p:cNvPr id="6" name="TextBox 5"/>
          <p:cNvSpPr txBox="1"/>
          <p:nvPr/>
        </p:nvSpPr>
        <p:spPr>
          <a:xfrm>
            <a:off x="228600" y="850880"/>
            <a:ext cx="4800600" cy="830997"/>
          </a:xfrm>
          <a:prstGeom prst="rect">
            <a:avLst/>
          </a:prstGeom>
          <a:noFill/>
        </p:spPr>
        <p:txBody>
          <a:bodyPr wrap="square" rtlCol="0">
            <a:spAutoFit/>
          </a:bodyPr>
          <a:lstStyle/>
          <a:p>
            <a:pPr algn="ctr"/>
            <a:r>
              <a:rPr lang="en-US" sz="2400" b="0" dirty="0"/>
              <a:t>Quarks/Gluons in QGP scatter to create photons</a:t>
            </a:r>
          </a:p>
        </p:txBody>
      </p:sp>
      <p:sp>
        <p:nvSpPr>
          <p:cNvPr id="7" name="TextBox 6"/>
          <p:cNvSpPr txBox="1"/>
          <p:nvPr/>
        </p:nvSpPr>
        <p:spPr>
          <a:xfrm>
            <a:off x="76200" y="3136880"/>
            <a:ext cx="5105400" cy="3416320"/>
          </a:xfrm>
          <a:prstGeom prst="rect">
            <a:avLst/>
          </a:prstGeom>
          <a:noFill/>
        </p:spPr>
        <p:txBody>
          <a:bodyPr wrap="square" rtlCol="0">
            <a:spAutoFit/>
          </a:bodyPr>
          <a:lstStyle/>
          <a:p>
            <a:pPr algn="ctr"/>
            <a:r>
              <a:rPr lang="en-US" sz="2400" b="0" dirty="0"/>
              <a:t>Not Black-Body because photons are not in equilibrium.</a:t>
            </a:r>
          </a:p>
          <a:p>
            <a:pPr algn="ctr"/>
            <a:r>
              <a:rPr lang="en-US" sz="2400" b="0" dirty="0"/>
              <a:t>They escape giving information on QGP interior.</a:t>
            </a:r>
          </a:p>
          <a:p>
            <a:pPr algn="ctr"/>
            <a:endParaRPr lang="en-US" sz="2400" b="0" dirty="0"/>
          </a:p>
          <a:p>
            <a:pPr algn="ctr"/>
            <a:r>
              <a:rPr lang="en-US" sz="2400" b="0" dirty="0"/>
              <a:t>Hydrodynamics has local temperature of q/g and thus one can calculate the photon emission, then boost by fluid velocity.</a:t>
            </a:r>
          </a:p>
        </p:txBody>
      </p:sp>
      <p:sp>
        <p:nvSpPr>
          <p:cNvPr id="8" name="TextBox 7"/>
          <p:cNvSpPr txBox="1"/>
          <p:nvPr/>
        </p:nvSpPr>
        <p:spPr>
          <a:xfrm>
            <a:off x="5715000" y="909935"/>
            <a:ext cx="3401893" cy="461665"/>
          </a:xfrm>
          <a:prstGeom prst="rect">
            <a:avLst/>
          </a:prstGeom>
          <a:noFill/>
        </p:spPr>
        <p:txBody>
          <a:bodyPr wrap="none" rtlCol="0">
            <a:spAutoFit/>
          </a:bodyPr>
          <a:lstStyle/>
          <a:p>
            <a:r>
              <a:rPr lang="en-US" sz="2400" b="0" dirty="0"/>
              <a:t>Predict too few photons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33</a:t>
            </a:fld>
            <a:endParaRPr lang="en-US"/>
          </a:p>
        </p:txBody>
      </p:sp>
      <p:pic>
        <p:nvPicPr>
          <p:cNvPr id="3" name="Picture 2" descr="http://images.iop.org/objects/ccr/cern/52/9/20/CCqm1_09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590800"/>
            <a:ext cx="4636373" cy="4267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85174"/>
            <a:ext cx="4572000" cy="4272826"/>
          </a:xfrm>
          <a:prstGeom prst="rect">
            <a:avLst/>
          </a:prstGeom>
          <a:ln>
            <a:solidFill>
              <a:schemeClr val="bg1">
                <a:lumMod val="85000"/>
              </a:schemeClr>
            </a:solidFill>
          </a:ln>
        </p:spPr>
      </p:pic>
      <p:sp>
        <p:nvSpPr>
          <p:cNvPr id="5" name="TextBox 4"/>
          <p:cNvSpPr txBox="1"/>
          <p:nvPr/>
        </p:nvSpPr>
        <p:spPr>
          <a:xfrm>
            <a:off x="2667000" y="0"/>
            <a:ext cx="3852337" cy="584775"/>
          </a:xfrm>
          <a:prstGeom prst="rect">
            <a:avLst/>
          </a:prstGeom>
          <a:noFill/>
        </p:spPr>
        <p:txBody>
          <a:bodyPr wrap="none" rtlCol="0">
            <a:spAutoFit/>
          </a:bodyPr>
          <a:lstStyle/>
          <a:p>
            <a:r>
              <a:rPr lang="en-US" sz="3200" b="0" u="sng" dirty="0"/>
              <a:t>Ultra-Central Puzzle</a:t>
            </a:r>
          </a:p>
        </p:txBody>
      </p:sp>
      <p:sp>
        <p:nvSpPr>
          <p:cNvPr id="6" name="TextBox 5"/>
          <p:cNvSpPr txBox="1"/>
          <p:nvPr/>
        </p:nvSpPr>
        <p:spPr>
          <a:xfrm>
            <a:off x="622257" y="635675"/>
            <a:ext cx="8051050" cy="1977464"/>
          </a:xfrm>
          <a:prstGeom prst="rect">
            <a:avLst/>
          </a:prstGeom>
          <a:noFill/>
        </p:spPr>
        <p:txBody>
          <a:bodyPr wrap="none" rtlCol="0">
            <a:spAutoFit/>
          </a:bodyPr>
          <a:lstStyle/>
          <a:p>
            <a:pPr algn="ctr"/>
            <a:r>
              <a:rPr lang="en-US" sz="2800" b="0" dirty="0"/>
              <a:t>Ultra-Central A+A geometry driven by fluctuations</a:t>
            </a:r>
          </a:p>
          <a:p>
            <a:pPr algn="ctr"/>
            <a:r>
              <a:rPr lang="en-US" sz="2800" b="0" dirty="0">
                <a:latin typeface="Symbol" panose="05050102010706020507" pitchFamily="18" charset="2"/>
              </a:rPr>
              <a:t>e</a:t>
            </a:r>
            <a:r>
              <a:rPr lang="en-US" sz="2800" b="0" baseline="-25000" dirty="0"/>
              <a:t>2</a:t>
            </a:r>
            <a:r>
              <a:rPr lang="en-US" sz="2800" b="0" dirty="0"/>
              <a:t> = </a:t>
            </a:r>
            <a:r>
              <a:rPr lang="en-US" sz="2800" b="0" dirty="0">
                <a:latin typeface="Symbol" panose="05050102010706020507" pitchFamily="18" charset="2"/>
              </a:rPr>
              <a:t>e</a:t>
            </a:r>
            <a:r>
              <a:rPr lang="en-US" sz="2800" b="0" baseline="-25000" dirty="0"/>
              <a:t>3</a:t>
            </a:r>
            <a:r>
              <a:rPr lang="en-US" sz="2800" b="0" dirty="0"/>
              <a:t> = </a:t>
            </a:r>
            <a:r>
              <a:rPr lang="en-US" sz="2800" b="0" dirty="0">
                <a:latin typeface="Symbol" panose="05050102010706020507" pitchFamily="18" charset="2"/>
              </a:rPr>
              <a:t>e</a:t>
            </a:r>
            <a:r>
              <a:rPr lang="en-US" sz="2800" b="0" baseline="-25000" dirty="0"/>
              <a:t>4</a:t>
            </a:r>
            <a:r>
              <a:rPr lang="en-US" sz="2800" b="0" dirty="0"/>
              <a:t> = </a:t>
            </a:r>
            <a:r>
              <a:rPr lang="en-US" sz="2800" b="0" dirty="0">
                <a:latin typeface="Symbol" panose="05050102010706020507" pitchFamily="18" charset="2"/>
              </a:rPr>
              <a:t>e</a:t>
            </a:r>
            <a:r>
              <a:rPr lang="en-US" sz="2800" b="0" baseline="-25000" dirty="0"/>
              <a:t>5</a:t>
            </a:r>
            <a:r>
              <a:rPr lang="en-US" sz="2800" b="0" dirty="0"/>
              <a:t>    (good exercise to check)</a:t>
            </a:r>
          </a:p>
          <a:p>
            <a:pPr algn="ctr"/>
            <a:endParaRPr lang="en-US" sz="1050" b="0" dirty="0"/>
          </a:p>
          <a:p>
            <a:pPr algn="ctr"/>
            <a:r>
              <a:rPr lang="en-US" sz="2800" b="0" dirty="0">
                <a:solidFill>
                  <a:srgbClr val="FF0000"/>
                </a:solidFill>
              </a:rPr>
              <a:t>Hydrodynamics always damps finer structures</a:t>
            </a:r>
          </a:p>
          <a:p>
            <a:pPr algn="ctr"/>
            <a:r>
              <a:rPr lang="en-US" sz="2800" b="0" dirty="0">
                <a:solidFill>
                  <a:srgbClr val="FF0000"/>
                </a:solidFill>
              </a:rPr>
              <a:t>v</a:t>
            </a:r>
            <a:r>
              <a:rPr lang="en-US" sz="2800" b="0" baseline="-25000" dirty="0">
                <a:solidFill>
                  <a:srgbClr val="FF0000"/>
                </a:solidFill>
              </a:rPr>
              <a:t>2</a:t>
            </a:r>
            <a:r>
              <a:rPr lang="en-US" sz="2800" b="0" dirty="0">
                <a:solidFill>
                  <a:srgbClr val="FF0000"/>
                </a:solidFill>
              </a:rPr>
              <a:t> &gt; v</a:t>
            </a:r>
            <a:r>
              <a:rPr lang="en-US" sz="2800" b="0" baseline="-25000" dirty="0">
                <a:solidFill>
                  <a:srgbClr val="FF0000"/>
                </a:solidFill>
              </a:rPr>
              <a:t>3</a:t>
            </a:r>
            <a:r>
              <a:rPr lang="en-US" sz="2800" b="0" dirty="0">
                <a:solidFill>
                  <a:srgbClr val="FF0000"/>
                </a:solidFill>
              </a:rPr>
              <a:t> &gt; v</a:t>
            </a:r>
            <a:r>
              <a:rPr lang="en-US" sz="2800" b="0" baseline="-25000" dirty="0">
                <a:solidFill>
                  <a:srgbClr val="FF0000"/>
                </a:solidFill>
              </a:rPr>
              <a:t>4</a:t>
            </a:r>
            <a:r>
              <a:rPr lang="en-US" sz="2800" b="0" dirty="0">
                <a:solidFill>
                  <a:srgbClr val="FF0000"/>
                </a:solidFill>
              </a:rPr>
              <a:t> &gt; v</a:t>
            </a:r>
            <a:r>
              <a:rPr lang="en-US" sz="2800" b="0" baseline="-25000" dirty="0">
                <a:solidFill>
                  <a:srgbClr val="FF0000"/>
                </a:solidFill>
              </a:rPr>
              <a:t>5</a:t>
            </a:r>
            <a:r>
              <a:rPr lang="en-US" sz="2800" b="0" dirty="0">
                <a:solidFill>
                  <a:srgbClr val="FF0000"/>
                </a:solidFill>
              </a:rPr>
              <a:t>  </a:t>
            </a:r>
          </a:p>
        </p:txBody>
      </p:sp>
      <p:sp>
        <p:nvSpPr>
          <p:cNvPr id="7" name="Right Arrow 6"/>
          <p:cNvSpPr/>
          <p:nvPr/>
        </p:nvSpPr>
        <p:spPr bwMode="auto">
          <a:xfrm rot="10800000">
            <a:off x="6400800" y="4180189"/>
            <a:ext cx="685800" cy="457200"/>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8" name="TextBox 7"/>
          <p:cNvSpPr txBox="1"/>
          <p:nvPr/>
        </p:nvSpPr>
        <p:spPr>
          <a:xfrm>
            <a:off x="7239000" y="4108355"/>
            <a:ext cx="1503938" cy="584775"/>
          </a:xfrm>
          <a:prstGeom prst="rect">
            <a:avLst/>
          </a:prstGeom>
          <a:noFill/>
        </p:spPr>
        <p:txBody>
          <a:bodyPr wrap="none" rtlCol="0">
            <a:spAutoFit/>
          </a:bodyPr>
          <a:lstStyle/>
          <a:p>
            <a:r>
              <a:rPr lang="en-US" sz="3200" b="0" dirty="0"/>
              <a:t>v2 ≈ v3</a:t>
            </a:r>
          </a:p>
        </p:txBody>
      </p:sp>
    </p:spTree>
    <p:extLst>
      <p:ext uri="{BB962C8B-B14F-4D97-AF65-F5344CB8AC3E}">
        <p14:creationId xmlns:p14="http://schemas.microsoft.com/office/powerpoint/2010/main" val="231161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34</a:t>
            </a:fld>
            <a:endParaRPr lang="en-US"/>
          </a:p>
        </p:txBody>
      </p:sp>
      <p:sp>
        <p:nvSpPr>
          <p:cNvPr id="3" name="TextBox 2"/>
          <p:cNvSpPr txBox="1"/>
          <p:nvPr/>
        </p:nvSpPr>
        <p:spPr>
          <a:xfrm>
            <a:off x="2590800" y="152400"/>
            <a:ext cx="3716082" cy="584775"/>
          </a:xfrm>
          <a:prstGeom prst="rect">
            <a:avLst/>
          </a:prstGeom>
          <a:noFill/>
        </p:spPr>
        <p:txBody>
          <a:bodyPr wrap="none" rtlCol="0">
            <a:spAutoFit/>
          </a:bodyPr>
          <a:lstStyle/>
          <a:p>
            <a:r>
              <a:rPr lang="en-US" sz="3200" b="0" u="sng" dirty="0"/>
              <a:t>The Biggest Puzzle</a:t>
            </a:r>
          </a:p>
        </p:txBody>
      </p:sp>
      <p:sp>
        <p:nvSpPr>
          <p:cNvPr id="4" name="TextBox 3"/>
          <p:cNvSpPr txBox="1"/>
          <p:nvPr/>
        </p:nvSpPr>
        <p:spPr>
          <a:xfrm>
            <a:off x="457201" y="914400"/>
            <a:ext cx="8229599" cy="4647426"/>
          </a:xfrm>
          <a:prstGeom prst="rect">
            <a:avLst/>
          </a:prstGeom>
          <a:noFill/>
        </p:spPr>
        <p:txBody>
          <a:bodyPr wrap="square" rtlCol="0">
            <a:spAutoFit/>
          </a:bodyPr>
          <a:lstStyle/>
          <a:p>
            <a:pPr algn="ctr"/>
            <a:r>
              <a:rPr lang="en-US" sz="3200" b="0" dirty="0"/>
              <a:t>In the last couple of years, many of these signatures of collectivity are now seen in </a:t>
            </a:r>
            <a:r>
              <a:rPr lang="en-US" sz="3200" b="0" dirty="0" err="1"/>
              <a:t>proton+nucleus</a:t>
            </a:r>
            <a:r>
              <a:rPr lang="en-US" sz="3200" b="0" dirty="0"/>
              <a:t> collisions at RHIC and the LHC, and now also in </a:t>
            </a:r>
            <a:r>
              <a:rPr lang="en-US" sz="3200" b="0" dirty="0" err="1"/>
              <a:t>proton+proton</a:t>
            </a:r>
            <a:r>
              <a:rPr lang="en-US" sz="3200" b="0" dirty="0"/>
              <a:t> collisions at the LHC.</a:t>
            </a:r>
          </a:p>
          <a:p>
            <a:pPr algn="ctr"/>
            <a:endParaRPr lang="en-US" sz="3200" b="0" dirty="0"/>
          </a:p>
          <a:p>
            <a:pPr algn="ctr"/>
            <a:r>
              <a:rPr lang="en-US" sz="3600" i="1" dirty="0">
                <a:solidFill>
                  <a:srgbClr val="FF0000"/>
                </a:solidFill>
              </a:rPr>
              <a:t>The “Smallest System” </a:t>
            </a:r>
          </a:p>
          <a:p>
            <a:pPr algn="ctr"/>
            <a:r>
              <a:rPr lang="en-US" sz="3600" i="1" dirty="0">
                <a:solidFill>
                  <a:srgbClr val="FF0000"/>
                </a:solidFill>
              </a:rPr>
              <a:t>Biggest Puzzle</a:t>
            </a:r>
          </a:p>
          <a:p>
            <a:pPr algn="ctr"/>
            <a:endParaRPr lang="en-US" sz="3200" b="0" dirty="0"/>
          </a:p>
        </p:txBody>
      </p:sp>
    </p:spTree>
    <p:extLst>
      <p:ext uri="{BB962C8B-B14F-4D97-AF65-F5344CB8AC3E}">
        <p14:creationId xmlns:p14="http://schemas.microsoft.com/office/powerpoint/2010/main" val="1296084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239459D-F592-4491-AE2C-AC2F9B30278E}" type="slidenum">
              <a:rPr lang="en-US"/>
              <a:pPr/>
              <a:t>35</a:t>
            </a:fld>
            <a:endParaRPr lang="en-US"/>
          </a:p>
        </p:txBody>
      </p:sp>
      <p:sp>
        <p:nvSpPr>
          <p:cNvPr id="190468"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en-US" sz="6600" b="0" dirty="0">
                <a:solidFill>
                  <a:schemeClr val="bg1"/>
                </a:solidFill>
              </a:rPr>
              <a:t>Alternatives</a:t>
            </a:r>
          </a:p>
        </p:txBody>
      </p:sp>
    </p:spTree>
    <p:extLst>
      <p:ext uri="{BB962C8B-B14F-4D97-AF65-F5344CB8AC3E}">
        <p14:creationId xmlns:p14="http://schemas.microsoft.com/office/powerpoint/2010/main" val="2789028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136366" y="1192813"/>
            <a:ext cx="969034" cy="3707780"/>
          </a:xfrm>
          <a:prstGeom prst="rect">
            <a:avLst/>
          </a:prstGeom>
          <a:noFill/>
        </p:spPr>
      </p:pic>
      <p:pic>
        <p:nvPicPr>
          <p:cNvPr id="5" name="Picture 56"/>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blip>
          <a:srcRect l="35001" r="34999"/>
          <a:stretch>
            <a:fillRect/>
          </a:stretch>
        </p:blipFill>
        <p:spPr bwMode="auto">
          <a:xfrm rot="5059405">
            <a:off x="3922806" y="173615"/>
            <a:ext cx="969034" cy="3707780"/>
          </a:xfrm>
          <a:prstGeom prst="rect">
            <a:avLst/>
          </a:prstGeom>
          <a:noFill/>
        </p:spPr>
      </p:pic>
      <p:sp>
        <p:nvSpPr>
          <p:cNvPr id="6" name="Oval 5"/>
          <p:cNvSpPr/>
          <p:nvPr/>
        </p:nvSpPr>
        <p:spPr>
          <a:xfrm>
            <a:off x="1524000" y="1219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2286000" y="2438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858001" y="1219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6096001" y="2438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56"/>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blip>
          <a:srcRect l="35001" r="34999"/>
          <a:stretch>
            <a:fillRect/>
          </a:stretch>
        </p:blipFill>
        <p:spPr bwMode="auto">
          <a:xfrm>
            <a:off x="3657600" y="1066800"/>
            <a:ext cx="969034" cy="3707780"/>
          </a:xfrm>
          <a:prstGeom prst="rect">
            <a:avLst/>
          </a:prstGeom>
          <a:noFill/>
        </p:spPr>
      </p:pic>
      <p:pic>
        <p:nvPicPr>
          <p:cNvPr id="13" name="Picture 56"/>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blip>
          <a:srcRect l="35001" r="34999"/>
          <a:stretch>
            <a:fillRect/>
          </a:stretch>
        </p:blipFill>
        <p:spPr bwMode="auto">
          <a:xfrm rot="16200000">
            <a:off x="4136366" y="1192813"/>
            <a:ext cx="969034" cy="3707780"/>
          </a:xfrm>
          <a:prstGeom prst="rect">
            <a:avLst/>
          </a:prstGeom>
          <a:noFill/>
        </p:spPr>
      </p:pic>
      <p:pic>
        <p:nvPicPr>
          <p:cNvPr id="14" name="Picture 56"/>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blip>
          <a:srcRect l="35001" r="34999"/>
          <a:stretch>
            <a:fillRect/>
          </a:stretch>
        </p:blipFill>
        <p:spPr bwMode="auto">
          <a:xfrm rot="5059405">
            <a:off x="3922806" y="173615"/>
            <a:ext cx="969034" cy="3707780"/>
          </a:xfrm>
          <a:prstGeom prst="rect">
            <a:avLst/>
          </a:prstGeom>
          <a:noFill/>
        </p:spPr>
      </p:pic>
      <p:pic>
        <p:nvPicPr>
          <p:cNvPr id="15" name="Picture 56"/>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blip>
          <a:srcRect l="35001" r="34999"/>
          <a:stretch>
            <a:fillRect/>
          </a:stretch>
        </p:blipFill>
        <p:spPr bwMode="auto">
          <a:xfrm>
            <a:off x="4114800" y="1066800"/>
            <a:ext cx="969034" cy="3707780"/>
          </a:xfrm>
          <a:prstGeom prst="rect">
            <a:avLst/>
          </a:prstGeom>
          <a:noFill/>
        </p:spPr>
      </p:pic>
      <p:sp>
        <p:nvSpPr>
          <p:cNvPr id="17" name="Right Arrow 16"/>
          <p:cNvSpPr/>
          <p:nvPr/>
        </p:nvSpPr>
        <p:spPr>
          <a:xfrm>
            <a:off x="2286000" y="2438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0800000">
            <a:off x="6096001" y="2438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27209" y="228600"/>
            <a:ext cx="8065028" cy="584775"/>
          </a:xfrm>
          <a:prstGeom prst="rect">
            <a:avLst/>
          </a:prstGeom>
          <a:noFill/>
        </p:spPr>
        <p:txBody>
          <a:bodyPr wrap="none" rtlCol="0">
            <a:spAutoFit/>
          </a:bodyPr>
          <a:lstStyle/>
          <a:p>
            <a:r>
              <a:rPr lang="en-US" sz="3200" b="0" u="sng" dirty="0"/>
              <a:t>Alternatives to the Hydrodynamic Paradigm</a:t>
            </a:r>
          </a:p>
        </p:txBody>
      </p:sp>
      <p:sp>
        <p:nvSpPr>
          <p:cNvPr id="3" name="TextBox 2"/>
          <p:cNvSpPr txBox="1"/>
          <p:nvPr/>
        </p:nvSpPr>
        <p:spPr>
          <a:xfrm>
            <a:off x="152400" y="5135940"/>
            <a:ext cx="6926896" cy="1569660"/>
          </a:xfrm>
          <a:prstGeom prst="rect">
            <a:avLst/>
          </a:prstGeom>
          <a:noFill/>
        </p:spPr>
        <p:txBody>
          <a:bodyPr wrap="none" rtlCol="0">
            <a:spAutoFit/>
          </a:bodyPr>
          <a:lstStyle/>
          <a:p>
            <a:r>
              <a:rPr lang="en-US" sz="3200" b="0" dirty="0"/>
              <a:t>Kinetic theory – well defined particles</a:t>
            </a:r>
          </a:p>
          <a:p>
            <a:endParaRPr lang="en-US" sz="3200" b="0" dirty="0"/>
          </a:p>
          <a:p>
            <a:r>
              <a:rPr lang="en-US" sz="3200" b="0" dirty="0"/>
              <a:t>Parton cascade programs</a:t>
            </a:r>
          </a:p>
        </p:txBody>
      </p:sp>
      <p:pic>
        <p:nvPicPr>
          <p:cNvPr id="16" name="Picture 2" descr="ig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0" y="5006370"/>
            <a:ext cx="177800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p:txBody>
          <a:bodyPr/>
          <a:lstStyle/>
          <a:p>
            <a:fld id="{010377A5-F831-4215-B633-0B52EF2ED830}" type="slidenum">
              <a:rPr lang="en-US"/>
              <a:pPr/>
              <a:t>37</a:t>
            </a:fld>
            <a:endParaRPr lang="en-US"/>
          </a:p>
        </p:txBody>
      </p:sp>
      <p:sp>
        <p:nvSpPr>
          <p:cNvPr id="104450" name="Rectangle 2"/>
          <p:cNvSpPr>
            <a:spLocks noGrp="1" noChangeArrowheads="1"/>
          </p:cNvSpPr>
          <p:nvPr>
            <p:ph type="title"/>
          </p:nvPr>
        </p:nvSpPr>
        <p:spPr>
          <a:xfrm>
            <a:off x="685800" y="0"/>
            <a:ext cx="7772400" cy="838200"/>
          </a:xfrm>
        </p:spPr>
        <p:txBody>
          <a:bodyPr/>
          <a:lstStyle/>
          <a:p>
            <a:r>
              <a:rPr lang="en-US" sz="3200" u="sng" dirty="0"/>
              <a:t>Weak Coupled Parton Cascade</a:t>
            </a:r>
          </a:p>
        </p:txBody>
      </p:sp>
      <p:sp>
        <p:nvSpPr>
          <p:cNvPr id="104451" name="Text Box 3"/>
          <p:cNvSpPr txBox="1">
            <a:spLocks noChangeArrowheads="1"/>
          </p:cNvSpPr>
          <p:nvPr/>
        </p:nvSpPr>
        <p:spPr bwMode="auto">
          <a:xfrm>
            <a:off x="304800" y="914400"/>
            <a:ext cx="8839200" cy="519113"/>
          </a:xfrm>
          <a:prstGeom prst="rect">
            <a:avLst/>
          </a:prstGeom>
          <a:noFill/>
          <a:ln w="9525">
            <a:noFill/>
            <a:miter lim="800000"/>
            <a:headEnd/>
            <a:tailEnd/>
          </a:ln>
          <a:effectLst/>
        </p:spPr>
        <p:txBody>
          <a:bodyPr>
            <a:spAutoFit/>
          </a:bodyPr>
          <a:lstStyle/>
          <a:p>
            <a:r>
              <a:rPr lang="en-US" sz="2800" b="0">
                <a:cs typeface="Arial" charset="0"/>
              </a:rPr>
              <a:t>What interactions can lead to equilibration in &lt; 1 fm/c?</a:t>
            </a:r>
            <a:endParaRPr lang="en-US" sz="1600" b="0">
              <a:cs typeface="Arial" charset="0"/>
            </a:endParaRPr>
          </a:p>
        </p:txBody>
      </p:sp>
      <p:sp>
        <p:nvSpPr>
          <p:cNvPr id="104452" name="Text Box 4"/>
          <p:cNvSpPr txBox="1">
            <a:spLocks noChangeArrowheads="1"/>
          </p:cNvSpPr>
          <p:nvPr/>
        </p:nvSpPr>
        <p:spPr bwMode="auto">
          <a:xfrm>
            <a:off x="990600" y="6292850"/>
            <a:ext cx="8686800" cy="519113"/>
          </a:xfrm>
          <a:prstGeom prst="rect">
            <a:avLst/>
          </a:prstGeom>
          <a:noFill/>
          <a:ln w="9525" algn="ctr">
            <a:noFill/>
            <a:miter lim="800000"/>
            <a:headEnd/>
            <a:tailEnd/>
          </a:ln>
          <a:effectLst/>
        </p:spPr>
        <p:txBody>
          <a:bodyPr>
            <a:spAutoFit/>
          </a:bodyPr>
          <a:lstStyle/>
          <a:p>
            <a:pPr eaLnBrk="0" hangingPunct="0"/>
            <a:r>
              <a:rPr lang="en-US" sz="2800" b="0" dirty="0">
                <a:solidFill>
                  <a:schemeClr val="accent2"/>
                </a:solidFill>
                <a:cs typeface="Arial" charset="0"/>
              </a:rPr>
              <a:t>Early conclusion – kinetic theory will not work.</a:t>
            </a:r>
          </a:p>
        </p:txBody>
      </p:sp>
      <p:grpSp>
        <p:nvGrpSpPr>
          <p:cNvPr id="104453" name="Group 5"/>
          <p:cNvGrpSpPr>
            <a:grpSpLocks/>
          </p:cNvGrpSpPr>
          <p:nvPr/>
        </p:nvGrpSpPr>
        <p:grpSpPr bwMode="auto">
          <a:xfrm>
            <a:off x="304800" y="1600200"/>
            <a:ext cx="8839200" cy="4725988"/>
            <a:chOff x="192" y="1008"/>
            <a:chExt cx="5568" cy="2977"/>
          </a:xfrm>
        </p:grpSpPr>
        <p:sp>
          <p:nvSpPr>
            <p:cNvPr id="104454" name="Rectangle 6"/>
            <p:cNvSpPr>
              <a:spLocks noChangeArrowheads="1"/>
            </p:cNvSpPr>
            <p:nvPr/>
          </p:nvSpPr>
          <p:spPr bwMode="auto">
            <a:xfrm>
              <a:off x="240" y="1777"/>
              <a:ext cx="2592" cy="2208"/>
            </a:xfrm>
            <a:prstGeom prst="rect">
              <a:avLst/>
            </a:prstGeom>
            <a:solidFill>
              <a:srgbClr val="FFFFFF"/>
            </a:solidFill>
            <a:ln w="9525" algn="ctr">
              <a:solidFill>
                <a:schemeClr val="tx1"/>
              </a:solidFill>
              <a:miter lim="800000"/>
              <a:headEnd/>
              <a:tailEnd/>
            </a:ln>
            <a:effectLst/>
          </p:spPr>
          <p:txBody>
            <a:bodyPr wrap="none" anchor="ctr"/>
            <a:lstStyle/>
            <a:p>
              <a:endParaRPr lang="en-US"/>
            </a:p>
          </p:txBody>
        </p:sp>
        <p:sp>
          <p:nvSpPr>
            <p:cNvPr id="104455" name="Text Box 7"/>
            <p:cNvSpPr txBox="1">
              <a:spLocks noChangeArrowheads="1"/>
            </p:cNvSpPr>
            <p:nvPr/>
          </p:nvSpPr>
          <p:spPr bwMode="auto">
            <a:xfrm>
              <a:off x="3024" y="1824"/>
              <a:ext cx="2544" cy="594"/>
            </a:xfrm>
            <a:prstGeom prst="rect">
              <a:avLst/>
            </a:prstGeom>
            <a:noFill/>
            <a:ln w="9525" algn="ctr">
              <a:noFill/>
              <a:miter lim="800000"/>
              <a:headEnd/>
              <a:tailEnd/>
            </a:ln>
            <a:effectLst/>
          </p:spPr>
          <p:txBody>
            <a:bodyPr>
              <a:spAutoFit/>
            </a:bodyPr>
            <a:lstStyle/>
            <a:p>
              <a:pPr eaLnBrk="0" hangingPunct="0"/>
              <a:r>
                <a:rPr lang="en-US" b="0">
                  <a:cs typeface="Arial" charset="0"/>
                </a:rPr>
                <a:t>R. Baier, A.H. Mueller, D. Schiff, D. Son, Phys. Lett. B539, 46 (2002).</a:t>
              </a:r>
            </a:p>
            <a:p>
              <a:pPr eaLnBrk="0" hangingPunct="0"/>
              <a:r>
                <a:rPr lang="en-US" b="0">
                  <a:cs typeface="Arial" charset="0"/>
                </a:rPr>
                <a:t>MPC 1.6.0, D. Molnar, M. Gyulassy, Nucl. Phys. A 697 (2002).</a:t>
              </a:r>
            </a:p>
          </p:txBody>
        </p:sp>
        <p:sp>
          <p:nvSpPr>
            <p:cNvPr id="104456" name="Text Box 8"/>
            <p:cNvSpPr txBox="1">
              <a:spLocks noChangeArrowheads="1"/>
            </p:cNvSpPr>
            <p:nvPr/>
          </p:nvSpPr>
          <p:spPr bwMode="auto">
            <a:xfrm>
              <a:off x="192" y="1008"/>
              <a:ext cx="5568" cy="596"/>
            </a:xfrm>
            <a:prstGeom prst="rect">
              <a:avLst/>
            </a:prstGeom>
            <a:noFill/>
            <a:ln w="9525" algn="ctr">
              <a:noFill/>
              <a:miter lim="800000"/>
              <a:headEnd/>
              <a:tailEnd/>
            </a:ln>
            <a:effectLst/>
          </p:spPr>
          <p:txBody>
            <a:bodyPr>
              <a:spAutoFit/>
            </a:bodyPr>
            <a:lstStyle/>
            <a:p>
              <a:pPr algn="ctr"/>
              <a:r>
                <a:rPr lang="en-US" sz="2800" b="0" dirty="0">
                  <a:cs typeface="Arial" charset="0"/>
                </a:rPr>
                <a:t>Perturbative calculations of gluon scattering lead to long equilibration times (&gt; 2.6 </a:t>
              </a:r>
              <a:r>
                <a:rPr lang="en-US" sz="2800" b="0" dirty="0" err="1">
                  <a:cs typeface="Arial" charset="0"/>
                </a:rPr>
                <a:t>fm</a:t>
              </a:r>
              <a:r>
                <a:rPr lang="en-US" sz="2800" b="0" dirty="0">
                  <a:cs typeface="Arial" charset="0"/>
                </a:rPr>
                <a:t>/c) and small v</a:t>
              </a:r>
              <a:r>
                <a:rPr lang="en-US" sz="2800" b="0" baseline="-25000" dirty="0">
                  <a:cs typeface="Arial" charset="0"/>
                </a:rPr>
                <a:t>2</a:t>
              </a:r>
              <a:r>
                <a:rPr lang="en-US" sz="2800" b="0" dirty="0">
                  <a:cs typeface="Arial" charset="0"/>
                </a:rPr>
                <a:t>.</a:t>
              </a:r>
            </a:p>
          </p:txBody>
        </p:sp>
        <p:pic>
          <p:nvPicPr>
            <p:cNvPr id="104457" name="Picture 9" descr="molnar_v2"/>
            <p:cNvPicPr>
              <a:picLocks noChangeAspect="1" noChangeArrowheads="1"/>
            </p:cNvPicPr>
            <p:nvPr/>
          </p:nvPicPr>
          <p:blipFill>
            <a:blip r:embed="rId2" cstate="print">
              <a:lum bright="-18000" contrast="24000"/>
            </a:blip>
            <a:srcRect l="9193" t="21667" r="45827" b="31320"/>
            <a:stretch>
              <a:fillRect/>
            </a:stretch>
          </p:blipFill>
          <p:spPr bwMode="auto">
            <a:xfrm>
              <a:off x="528" y="1835"/>
              <a:ext cx="2256" cy="1958"/>
            </a:xfrm>
            <a:prstGeom prst="rect">
              <a:avLst/>
            </a:prstGeom>
            <a:noFill/>
            <a:ln w="12700">
              <a:noFill/>
              <a:miter lim="800000"/>
              <a:headEnd/>
              <a:tailEnd/>
            </a:ln>
          </p:spPr>
        </p:pic>
        <p:sp>
          <p:nvSpPr>
            <p:cNvPr id="104458" name="Text Box 10"/>
            <p:cNvSpPr txBox="1">
              <a:spLocks noChangeArrowheads="1"/>
            </p:cNvSpPr>
            <p:nvPr/>
          </p:nvSpPr>
          <p:spPr bwMode="auto">
            <a:xfrm>
              <a:off x="242" y="1994"/>
              <a:ext cx="285" cy="291"/>
            </a:xfrm>
            <a:prstGeom prst="rect">
              <a:avLst/>
            </a:prstGeom>
            <a:noFill/>
            <a:ln w="9525" algn="ctr">
              <a:noFill/>
              <a:miter lim="800000"/>
              <a:headEnd/>
              <a:tailEnd/>
            </a:ln>
            <a:effectLst/>
          </p:spPr>
          <p:txBody>
            <a:bodyPr wrap="none">
              <a:spAutoFit/>
            </a:bodyPr>
            <a:lstStyle/>
            <a:p>
              <a:pPr algn="ctr" eaLnBrk="0" hangingPunct="0"/>
              <a:r>
                <a:rPr lang="en-US" sz="2400" b="0" dirty="0">
                  <a:cs typeface="Arial" charset="0"/>
                </a:rPr>
                <a:t>v</a:t>
              </a:r>
              <a:r>
                <a:rPr lang="en-US" sz="2400" b="0" baseline="-25000" dirty="0">
                  <a:cs typeface="Arial" charset="0"/>
                </a:rPr>
                <a:t>2</a:t>
              </a:r>
            </a:p>
          </p:txBody>
        </p:sp>
        <p:sp>
          <p:nvSpPr>
            <p:cNvPr id="104459" name="Text Box 11"/>
            <p:cNvSpPr txBox="1">
              <a:spLocks noChangeArrowheads="1"/>
            </p:cNvSpPr>
            <p:nvPr/>
          </p:nvSpPr>
          <p:spPr bwMode="auto">
            <a:xfrm>
              <a:off x="1586" y="3697"/>
              <a:ext cx="1054" cy="288"/>
            </a:xfrm>
            <a:prstGeom prst="rect">
              <a:avLst/>
            </a:prstGeom>
            <a:noFill/>
            <a:ln w="9525" algn="ctr">
              <a:noFill/>
              <a:miter lim="800000"/>
              <a:headEnd/>
              <a:tailEnd/>
            </a:ln>
            <a:effectLst/>
          </p:spPr>
          <p:txBody>
            <a:bodyPr wrap="none">
              <a:spAutoFit/>
            </a:bodyPr>
            <a:lstStyle/>
            <a:p>
              <a:pPr algn="ctr" eaLnBrk="0" hangingPunct="0"/>
              <a:r>
                <a:rPr lang="en-US" sz="2400" b="0" dirty="0" err="1">
                  <a:cs typeface="Arial" charset="0"/>
                </a:rPr>
                <a:t>p</a:t>
              </a:r>
              <a:r>
                <a:rPr lang="en-US" sz="2400" b="0" baseline="-25000" dirty="0" err="1">
                  <a:cs typeface="Arial" charset="0"/>
                </a:rPr>
                <a:t>T</a:t>
              </a:r>
              <a:r>
                <a:rPr lang="en-US" sz="2400" b="0" dirty="0">
                  <a:cs typeface="Arial" charset="0"/>
                </a:rPr>
                <a:t> (GeV/c)</a:t>
              </a:r>
            </a:p>
          </p:txBody>
        </p:sp>
        <p:sp>
          <p:nvSpPr>
            <p:cNvPr id="104460" name="Text Box 12"/>
            <p:cNvSpPr txBox="1">
              <a:spLocks noChangeArrowheads="1"/>
            </p:cNvSpPr>
            <p:nvPr/>
          </p:nvSpPr>
          <p:spPr bwMode="auto">
            <a:xfrm>
              <a:off x="2927" y="2785"/>
              <a:ext cx="1777" cy="524"/>
            </a:xfrm>
            <a:prstGeom prst="rect">
              <a:avLst/>
            </a:prstGeom>
            <a:solidFill>
              <a:srgbClr val="FFFF00"/>
            </a:solidFill>
            <a:ln w="9525" algn="ctr">
              <a:solidFill>
                <a:schemeClr val="tx1"/>
              </a:solidFill>
              <a:miter lim="800000"/>
              <a:headEnd/>
              <a:tailEnd/>
            </a:ln>
            <a:effectLst/>
          </p:spPr>
          <p:txBody>
            <a:bodyPr wrap="none">
              <a:spAutoFit/>
            </a:bodyPr>
            <a:lstStyle/>
            <a:p>
              <a:pPr algn="ctr" eaLnBrk="0" hangingPunct="0"/>
              <a:r>
                <a:rPr lang="en-US" sz="2400" b="0">
                  <a:cs typeface="Arial" charset="0"/>
                </a:rPr>
                <a:t>2-2 processes with </a:t>
              </a:r>
            </a:p>
            <a:p>
              <a:pPr algn="ctr" eaLnBrk="0" hangingPunct="0"/>
              <a:r>
                <a:rPr lang="en-US" sz="2400" b="0">
                  <a:cs typeface="Arial" charset="0"/>
                </a:rPr>
                <a:t>pQCD </a:t>
              </a:r>
              <a:r>
                <a:rPr lang="en-US" sz="2400" b="0">
                  <a:latin typeface="Symbol" pitchFamily="18" charset="2"/>
                  <a:cs typeface="Arial" charset="0"/>
                </a:rPr>
                <a:t>s</a:t>
              </a:r>
              <a:r>
                <a:rPr lang="en-US" sz="2400" b="0">
                  <a:cs typeface="Arial" charset="0"/>
                </a:rPr>
                <a:t> = 3 mb </a:t>
              </a:r>
            </a:p>
          </p:txBody>
        </p:sp>
        <p:sp>
          <p:nvSpPr>
            <p:cNvPr id="104461" name="Line 13"/>
            <p:cNvSpPr>
              <a:spLocks noChangeShapeType="1"/>
            </p:cNvSpPr>
            <p:nvPr/>
          </p:nvSpPr>
          <p:spPr bwMode="auto">
            <a:xfrm flipH="1">
              <a:off x="2448" y="3072"/>
              <a:ext cx="480" cy="0"/>
            </a:xfrm>
            <a:prstGeom prst="line">
              <a:avLst/>
            </a:prstGeom>
            <a:noFill/>
            <a:ln w="57150">
              <a:solidFill>
                <a:schemeClr val="tx1"/>
              </a:solidFill>
              <a:round/>
              <a:headEnd/>
              <a:tailEnd type="triangle" w="med" len="med"/>
            </a:ln>
            <a:effectLst/>
          </p:spPr>
          <p:txBody>
            <a:bodyPr wrap="none" anchor="ctr"/>
            <a:lstStyle/>
            <a:p>
              <a:endParaRPr lang="en-US"/>
            </a:p>
          </p:txBody>
        </p:sp>
      </p:grpSp>
      <p:sp>
        <p:nvSpPr>
          <p:cNvPr id="104462" name="Line 14"/>
          <p:cNvSpPr>
            <a:spLocks noChangeShapeType="1"/>
          </p:cNvSpPr>
          <p:nvPr/>
        </p:nvSpPr>
        <p:spPr bwMode="auto">
          <a:xfrm>
            <a:off x="0" y="1447800"/>
            <a:ext cx="9220200" cy="0"/>
          </a:xfrm>
          <a:prstGeom prst="line">
            <a:avLst/>
          </a:prstGeom>
          <a:noFill/>
          <a:ln w="9525">
            <a:solidFill>
              <a:schemeClr val="bg1"/>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532" y="838200"/>
            <a:ext cx="3858501" cy="4160917"/>
          </a:xfrm>
          <a:prstGeom prst="rect">
            <a:avLst/>
          </a:prstGeom>
        </p:spPr>
      </p:pic>
      <p:sp>
        <p:nvSpPr>
          <p:cNvPr id="3" name="Slide Number Placeholder 2"/>
          <p:cNvSpPr>
            <a:spLocks noGrp="1"/>
          </p:cNvSpPr>
          <p:nvPr>
            <p:ph type="sldNum" sz="quarter" idx="12"/>
          </p:nvPr>
        </p:nvSpPr>
        <p:spPr/>
        <p:txBody>
          <a:bodyPr/>
          <a:lstStyle/>
          <a:p>
            <a:fld id="{4365D618-D065-4135-AD06-0DDDD2192E82}" type="slidenum">
              <a:rPr lang="en-US" smtClean="0"/>
              <a:pPr/>
              <a:t>38</a:t>
            </a:fld>
            <a:endParaRPr lang="en-US"/>
          </a:p>
        </p:txBody>
      </p:sp>
      <p:sp>
        <p:nvSpPr>
          <p:cNvPr id="4" name="TextBox 3"/>
          <p:cNvSpPr txBox="1"/>
          <p:nvPr/>
        </p:nvSpPr>
        <p:spPr>
          <a:xfrm>
            <a:off x="1285752" y="117852"/>
            <a:ext cx="6486648" cy="584775"/>
          </a:xfrm>
          <a:prstGeom prst="rect">
            <a:avLst/>
          </a:prstGeom>
          <a:noFill/>
        </p:spPr>
        <p:txBody>
          <a:bodyPr wrap="none" rtlCol="0">
            <a:spAutoFit/>
          </a:bodyPr>
          <a:lstStyle/>
          <a:p>
            <a:r>
              <a:rPr lang="en-US" sz="3200" b="0" u="sng" dirty="0"/>
              <a:t>AMPT with Zhang Parton Cascade</a:t>
            </a:r>
          </a:p>
        </p:txBody>
      </p:sp>
      <p:sp>
        <p:nvSpPr>
          <p:cNvPr id="5" name="TextBox 4"/>
          <p:cNvSpPr txBox="1"/>
          <p:nvPr/>
        </p:nvSpPr>
        <p:spPr>
          <a:xfrm>
            <a:off x="36014" y="4953000"/>
            <a:ext cx="9194668" cy="1938992"/>
          </a:xfrm>
          <a:prstGeom prst="rect">
            <a:avLst/>
          </a:prstGeom>
          <a:noFill/>
        </p:spPr>
        <p:txBody>
          <a:bodyPr wrap="square" rtlCol="0">
            <a:spAutoFit/>
          </a:bodyPr>
          <a:lstStyle/>
          <a:p>
            <a:r>
              <a:rPr lang="en-US" sz="2400" dirty="0"/>
              <a:t>Old:   100 hadrons from 100 gluons [</a:t>
            </a:r>
            <a:r>
              <a:rPr lang="en-US" sz="2400" dirty="0" err="1"/>
              <a:t>parton</a:t>
            </a:r>
            <a:r>
              <a:rPr lang="en-US" sz="2400" dirty="0"/>
              <a:t>-hadron duality]</a:t>
            </a:r>
          </a:p>
          <a:p>
            <a:r>
              <a:rPr lang="en-US" sz="2400" dirty="0"/>
              <a:t>New: 100 hadrons from 200 (anti) quarks [coalescence]</a:t>
            </a:r>
          </a:p>
          <a:p>
            <a:endParaRPr lang="en-US" sz="2400" b="0" dirty="0"/>
          </a:p>
          <a:p>
            <a:r>
              <a:rPr lang="en-US" sz="2400" b="0" dirty="0"/>
              <a:t>Also, different </a:t>
            </a:r>
            <a:r>
              <a:rPr lang="en-US" sz="2400" b="0" dirty="0" err="1"/>
              <a:t>p</a:t>
            </a:r>
            <a:r>
              <a:rPr lang="en-US" sz="2400" b="0" baseline="-25000" dirty="0" err="1"/>
              <a:t>T</a:t>
            </a:r>
            <a:r>
              <a:rPr lang="en-US" sz="2400" b="0" dirty="0"/>
              <a:t> dependent formation time, hadronic </a:t>
            </a:r>
            <a:r>
              <a:rPr lang="en-US" sz="2400" b="0" dirty="0" err="1"/>
              <a:t>rescattering</a:t>
            </a:r>
            <a:r>
              <a:rPr lang="en-US" sz="2400" b="0" dirty="0"/>
              <a:t> afterwards – many knobs in the model</a:t>
            </a:r>
          </a:p>
        </p:txBody>
      </p:sp>
      <p:sp>
        <p:nvSpPr>
          <p:cNvPr id="12" name="TextBox 11"/>
          <p:cNvSpPr txBox="1"/>
          <p:nvPr/>
        </p:nvSpPr>
        <p:spPr>
          <a:xfrm>
            <a:off x="4014898" y="2113734"/>
            <a:ext cx="938077" cy="461665"/>
          </a:xfrm>
          <a:prstGeom prst="rect">
            <a:avLst/>
          </a:prstGeom>
          <a:noFill/>
        </p:spPr>
        <p:txBody>
          <a:bodyPr wrap="none" rtlCol="0">
            <a:spAutoFit/>
          </a:bodyPr>
          <a:lstStyle/>
          <a:p>
            <a:r>
              <a:rPr lang="en-US" sz="2400" b="0" dirty="0">
                <a:solidFill>
                  <a:schemeClr val="accent2"/>
                </a:solidFill>
              </a:rPr>
              <a:t>RHIC</a:t>
            </a:r>
          </a:p>
        </p:txBody>
      </p:sp>
      <p:sp>
        <p:nvSpPr>
          <p:cNvPr id="13" name="TextBox 12"/>
          <p:cNvSpPr txBox="1"/>
          <p:nvPr/>
        </p:nvSpPr>
        <p:spPr>
          <a:xfrm>
            <a:off x="4057313" y="1146083"/>
            <a:ext cx="801823" cy="461665"/>
          </a:xfrm>
          <a:prstGeom prst="rect">
            <a:avLst/>
          </a:prstGeom>
          <a:noFill/>
        </p:spPr>
        <p:txBody>
          <a:bodyPr wrap="none" rtlCol="0">
            <a:spAutoFit/>
          </a:bodyPr>
          <a:lstStyle/>
          <a:p>
            <a:r>
              <a:rPr lang="en-US" sz="2400" b="0" dirty="0">
                <a:solidFill>
                  <a:srgbClr val="FF0000"/>
                </a:solidFill>
              </a:rPr>
              <a:t>LHC</a:t>
            </a:r>
          </a:p>
        </p:txBody>
      </p:sp>
      <p:sp>
        <p:nvSpPr>
          <p:cNvPr id="14" name="TextBox 13"/>
          <p:cNvSpPr txBox="1"/>
          <p:nvPr/>
        </p:nvSpPr>
        <p:spPr>
          <a:xfrm>
            <a:off x="4950833" y="914400"/>
            <a:ext cx="3906007" cy="2677656"/>
          </a:xfrm>
          <a:prstGeom prst="rect">
            <a:avLst/>
          </a:prstGeom>
          <a:noFill/>
        </p:spPr>
        <p:txBody>
          <a:bodyPr wrap="square" rtlCol="0">
            <a:spAutoFit/>
          </a:bodyPr>
          <a:lstStyle/>
          <a:p>
            <a:pPr algn="ctr"/>
            <a:r>
              <a:rPr lang="en-US" sz="2400" b="0" dirty="0"/>
              <a:t>Parton Cascade with </a:t>
            </a:r>
          </a:p>
          <a:p>
            <a:pPr algn="ctr"/>
            <a:r>
              <a:rPr lang="en-US" sz="2400" b="0" dirty="0">
                <a:latin typeface="Symbol" panose="05050102010706020507" pitchFamily="18" charset="2"/>
              </a:rPr>
              <a:t>s</a:t>
            </a:r>
            <a:r>
              <a:rPr lang="en-US" sz="2400" b="0" dirty="0"/>
              <a:t>=</a:t>
            </a:r>
            <a:r>
              <a:rPr lang="en-US" sz="2400" b="0" dirty="0">
                <a:latin typeface="Symbol" panose="05050102010706020507" pitchFamily="18" charset="2"/>
              </a:rPr>
              <a:t>3</a:t>
            </a:r>
            <a:r>
              <a:rPr lang="en-US" sz="2400" b="0" dirty="0"/>
              <a:t> </a:t>
            </a:r>
            <a:r>
              <a:rPr lang="en-US" sz="2400" b="0" dirty="0" err="1"/>
              <a:t>mb</a:t>
            </a:r>
            <a:r>
              <a:rPr lang="en-US" sz="2400" b="0" dirty="0"/>
              <a:t> gives </a:t>
            </a:r>
          </a:p>
          <a:p>
            <a:pPr algn="ctr"/>
            <a:r>
              <a:rPr lang="en-US" sz="2400" b="0" dirty="0"/>
              <a:t>reasonable agreement, </a:t>
            </a:r>
          </a:p>
          <a:p>
            <a:pPr algn="ctr"/>
            <a:r>
              <a:rPr lang="en-US" sz="2400" b="0" dirty="0"/>
              <a:t>particularly at LHC</a:t>
            </a:r>
          </a:p>
          <a:p>
            <a:pPr algn="ctr"/>
            <a:endParaRPr lang="en-US" sz="2400" b="0" dirty="0"/>
          </a:p>
          <a:p>
            <a:pPr algn="ctr"/>
            <a:r>
              <a:rPr lang="en-US" sz="2400" b="0" i="1" dirty="0">
                <a:solidFill>
                  <a:schemeClr val="accent2"/>
                </a:solidFill>
              </a:rPr>
              <a:t>Why is this different from decade earlier result?</a:t>
            </a:r>
          </a:p>
        </p:txBody>
      </p:sp>
    </p:spTree>
    <p:extLst>
      <p:ext uri="{BB962C8B-B14F-4D97-AF65-F5344CB8AC3E}">
        <p14:creationId xmlns:p14="http://schemas.microsoft.com/office/powerpoint/2010/main" val="318275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39</a:t>
            </a:fld>
            <a:endParaRPr lang="en-US"/>
          </a:p>
        </p:txBody>
      </p:sp>
      <p:sp>
        <p:nvSpPr>
          <p:cNvPr id="4" name="Rectangle 3"/>
          <p:cNvSpPr/>
          <p:nvPr/>
        </p:nvSpPr>
        <p:spPr>
          <a:xfrm>
            <a:off x="1676400" y="152400"/>
            <a:ext cx="5945858" cy="584775"/>
          </a:xfrm>
          <a:prstGeom prst="rect">
            <a:avLst/>
          </a:prstGeom>
        </p:spPr>
        <p:txBody>
          <a:bodyPr wrap="none">
            <a:spAutoFit/>
          </a:bodyPr>
          <a:lstStyle/>
          <a:p>
            <a:r>
              <a:rPr lang="en-US" sz="3200" b="0" dirty="0"/>
              <a:t>http://myweb.ecu.edu/linz/ampt/</a:t>
            </a:r>
          </a:p>
        </p:txBody>
      </p:sp>
      <p:pic>
        <p:nvPicPr>
          <p:cNvPr id="702466" name="Picture 2"/>
          <p:cNvPicPr>
            <a:picLocks noChangeAspect="1" noChangeArrowheads="1"/>
          </p:cNvPicPr>
          <p:nvPr/>
        </p:nvPicPr>
        <p:blipFill>
          <a:blip r:embed="rId2" cstate="print"/>
          <a:srcRect t="16667" r="29722" b="10417"/>
          <a:stretch>
            <a:fillRect/>
          </a:stretch>
        </p:blipFill>
        <p:spPr bwMode="auto">
          <a:xfrm>
            <a:off x="0" y="838200"/>
            <a:ext cx="9144000" cy="5334000"/>
          </a:xfrm>
          <a:prstGeom prst="rect">
            <a:avLst/>
          </a:prstGeom>
          <a:noFill/>
          <a:ln w="9525">
            <a:noFill/>
            <a:miter lim="800000"/>
            <a:headEnd/>
            <a:tailEnd/>
          </a:ln>
        </p:spPr>
      </p:pic>
    </p:spTree>
    <p:extLst>
      <p:ext uri="{BB962C8B-B14F-4D97-AF65-F5344CB8AC3E}">
        <p14:creationId xmlns:p14="http://schemas.microsoft.com/office/powerpoint/2010/main" val="2725343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 y="-76200"/>
            <a:ext cx="8991600" cy="838200"/>
          </a:xfrm>
        </p:spPr>
        <p:txBody>
          <a:bodyPr/>
          <a:lstStyle/>
          <a:p>
            <a:r>
              <a:rPr lang="en-US" sz="4000" u="sng" dirty="0">
                <a:solidFill>
                  <a:schemeClr val="tx1"/>
                </a:solidFill>
              </a:rPr>
              <a:t>Non-Central A+A Geometry</a:t>
            </a:r>
          </a:p>
        </p:txBody>
      </p:sp>
      <p:pic>
        <p:nvPicPr>
          <p:cNvPr id="6" name="Picture 3"/>
          <p:cNvPicPr>
            <a:picLocks noChangeAspect="1" noChangeArrowheads="1"/>
          </p:cNvPicPr>
          <p:nvPr/>
        </p:nvPicPr>
        <p:blipFill>
          <a:blip r:embed="rId2" cstate="print"/>
          <a:srcRect/>
          <a:stretch>
            <a:fillRect/>
          </a:stretch>
        </p:blipFill>
        <p:spPr bwMode="auto">
          <a:xfrm>
            <a:off x="2514600" y="838200"/>
            <a:ext cx="4191000" cy="4156747"/>
          </a:xfrm>
          <a:prstGeom prst="rect">
            <a:avLst/>
          </a:prstGeom>
          <a:noFill/>
        </p:spPr>
      </p:pic>
      <p:pic>
        <p:nvPicPr>
          <p:cNvPr id="8" name="Picture 5"/>
          <p:cNvPicPr>
            <a:picLocks noChangeAspect="1" noChangeArrowheads="1"/>
          </p:cNvPicPr>
          <p:nvPr/>
        </p:nvPicPr>
        <p:blipFill>
          <a:blip r:embed="rId3" cstate="print"/>
          <a:srcRect/>
          <a:stretch>
            <a:fillRect/>
          </a:stretch>
        </p:blipFill>
        <p:spPr bwMode="auto">
          <a:xfrm>
            <a:off x="228600" y="5145088"/>
            <a:ext cx="8736013" cy="798512"/>
          </a:xfrm>
          <a:prstGeom prst="rect">
            <a:avLst/>
          </a:prstGeom>
          <a:noFill/>
        </p:spPr>
      </p:pic>
      <p:grpSp>
        <p:nvGrpSpPr>
          <p:cNvPr id="2" name="Group 8"/>
          <p:cNvGrpSpPr>
            <a:grpSpLocks/>
          </p:cNvGrpSpPr>
          <p:nvPr/>
        </p:nvGrpSpPr>
        <p:grpSpPr bwMode="auto">
          <a:xfrm>
            <a:off x="4800600" y="1219200"/>
            <a:ext cx="1949450" cy="1524000"/>
            <a:chOff x="1549" y="1568"/>
            <a:chExt cx="1228" cy="960"/>
          </a:xfrm>
        </p:grpSpPr>
        <p:sp>
          <p:nvSpPr>
            <p:cNvPr id="11" name="Line 7"/>
            <p:cNvSpPr>
              <a:spLocks noChangeShapeType="1"/>
            </p:cNvSpPr>
            <p:nvPr/>
          </p:nvSpPr>
          <p:spPr bwMode="auto">
            <a:xfrm>
              <a:off x="1591" y="2433"/>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2" name="Line 8"/>
            <p:cNvSpPr>
              <a:spLocks noChangeShapeType="1"/>
            </p:cNvSpPr>
            <p:nvPr/>
          </p:nvSpPr>
          <p:spPr bwMode="auto">
            <a:xfrm rot="-5400000">
              <a:off x="1184" y="2048"/>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3" name="Line 9"/>
            <p:cNvSpPr>
              <a:spLocks noChangeShapeType="1"/>
            </p:cNvSpPr>
            <p:nvPr/>
          </p:nvSpPr>
          <p:spPr bwMode="auto">
            <a:xfrm rot="-2664560">
              <a:off x="1549" y="1974"/>
              <a:ext cx="1228" cy="118"/>
            </a:xfrm>
            <a:prstGeom prst="line">
              <a:avLst/>
            </a:prstGeom>
            <a:noFill/>
            <a:ln w="38100">
              <a:solidFill>
                <a:srgbClr val="FF0000"/>
              </a:solidFill>
              <a:round/>
              <a:headEnd/>
              <a:tailEnd type="triangle" w="med" len="med"/>
            </a:ln>
            <a:effectLst/>
          </p:spPr>
          <p:txBody>
            <a:bodyPr wrap="none" anchor="ctr"/>
            <a:lstStyle/>
            <a:p>
              <a:endParaRPr lang="en-US"/>
            </a:p>
          </p:txBody>
        </p:sp>
        <p:pic>
          <p:nvPicPr>
            <p:cNvPr id="14" name="Picture 10"/>
            <p:cNvPicPr>
              <a:picLocks noChangeAspect="1" noChangeArrowheads="1"/>
            </p:cNvPicPr>
            <p:nvPr/>
          </p:nvPicPr>
          <p:blipFill>
            <a:blip r:embed="rId4" cstate="print"/>
            <a:srcRect/>
            <a:stretch>
              <a:fillRect/>
            </a:stretch>
          </p:blipFill>
          <p:spPr bwMode="auto">
            <a:xfrm>
              <a:off x="2119" y="2145"/>
              <a:ext cx="248" cy="200"/>
            </a:xfrm>
            <a:prstGeom prst="rect">
              <a:avLst/>
            </a:prstGeom>
            <a:noFill/>
          </p:spPr>
        </p:pic>
        <p:sp>
          <p:nvSpPr>
            <p:cNvPr id="15" name="Arc 11"/>
            <p:cNvSpPr>
              <a:spLocks/>
            </p:cNvSpPr>
            <p:nvPr/>
          </p:nvSpPr>
          <p:spPr bwMode="auto">
            <a:xfrm>
              <a:off x="2104" y="2000"/>
              <a:ext cx="288" cy="439"/>
            </a:xfrm>
            <a:custGeom>
              <a:avLst/>
              <a:gdLst>
                <a:gd name="G0" fmla="+- 0 0 0"/>
                <a:gd name="G1" fmla="+- 19610 0 0"/>
                <a:gd name="G2" fmla="+- 21600 0 0"/>
                <a:gd name="T0" fmla="*/ 9054 w 21595"/>
                <a:gd name="T1" fmla="*/ 0 h 19610"/>
                <a:gd name="T2" fmla="*/ 21595 w 21595"/>
                <a:gd name="T3" fmla="*/ 19188 h 19610"/>
                <a:gd name="T4" fmla="*/ 0 w 21595"/>
                <a:gd name="T5" fmla="*/ 19610 h 19610"/>
              </a:gdLst>
              <a:ahLst/>
              <a:cxnLst>
                <a:cxn ang="0">
                  <a:pos x="T0" y="T1"/>
                </a:cxn>
                <a:cxn ang="0">
                  <a:pos x="T2" y="T3"/>
                </a:cxn>
                <a:cxn ang="0">
                  <a:pos x="T4" y="T5"/>
                </a:cxn>
              </a:cxnLst>
              <a:rect l="0" t="0" r="r" b="b"/>
              <a:pathLst>
                <a:path w="21595" h="19610" fill="none" extrusionOk="0">
                  <a:moveTo>
                    <a:pt x="9054" y="-1"/>
                  </a:moveTo>
                  <a:cubicBezTo>
                    <a:pt x="16564" y="3466"/>
                    <a:pt x="21434" y="10918"/>
                    <a:pt x="21595" y="19187"/>
                  </a:cubicBezTo>
                </a:path>
                <a:path w="21595" h="19610" stroke="0" extrusionOk="0">
                  <a:moveTo>
                    <a:pt x="9054" y="-1"/>
                  </a:moveTo>
                  <a:cubicBezTo>
                    <a:pt x="16564" y="3466"/>
                    <a:pt x="21434" y="10918"/>
                    <a:pt x="21595" y="19187"/>
                  </a:cubicBezTo>
                  <a:lnTo>
                    <a:pt x="0" y="19610"/>
                  </a:lnTo>
                  <a:close/>
                </a:path>
              </a:pathLst>
            </a:custGeom>
            <a:noFill/>
            <a:ln w="38100">
              <a:solidFill>
                <a:srgbClr val="FF0000"/>
              </a:solidFill>
              <a:round/>
              <a:headEnd/>
              <a:tailEnd/>
            </a:ln>
            <a:effectLst/>
          </p:spPr>
          <p:txBody>
            <a:bodyPr wrap="none" anchor="ctr"/>
            <a:lstStyle/>
            <a:p>
              <a:endParaRPr lang="en-US"/>
            </a:p>
          </p:txBody>
        </p:sp>
      </p:grpSp>
      <p:sp>
        <p:nvSpPr>
          <p:cNvPr id="10" name="Line 12"/>
          <p:cNvSpPr>
            <a:spLocks noChangeShapeType="1"/>
          </p:cNvSpPr>
          <p:nvPr/>
        </p:nvSpPr>
        <p:spPr bwMode="auto">
          <a:xfrm>
            <a:off x="5943600" y="5791200"/>
            <a:ext cx="304800" cy="0"/>
          </a:xfrm>
          <a:prstGeom prst="line">
            <a:avLst/>
          </a:prstGeom>
          <a:noFill/>
          <a:ln w="38100">
            <a:solidFill>
              <a:srgbClr val="FF0000"/>
            </a:solidFill>
            <a:round/>
            <a:headEnd/>
            <a:tailEnd/>
          </a:ln>
          <a:effectLst/>
        </p:spPr>
        <p:txBody>
          <a:bodyPr>
            <a:spAutoFit/>
          </a:bodyPr>
          <a:lstStyle/>
          <a:p>
            <a:endParaRPr lang="en-US"/>
          </a:p>
        </p:txBody>
      </p:sp>
      <p:sp>
        <p:nvSpPr>
          <p:cNvPr id="51" name="TextBox 50"/>
          <p:cNvSpPr txBox="1"/>
          <p:nvPr/>
        </p:nvSpPr>
        <p:spPr>
          <a:xfrm>
            <a:off x="2956600" y="6172200"/>
            <a:ext cx="3672800" cy="584775"/>
          </a:xfrm>
          <a:prstGeom prst="rect">
            <a:avLst/>
          </a:prstGeom>
          <a:noFill/>
          <a:ln>
            <a:solidFill>
              <a:schemeClr val="tx1"/>
            </a:solidFill>
          </a:ln>
        </p:spPr>
        <p:txBody>
          <a:bodyPr wrap="none" rtlCol="0">
            <a:spAutoFit/>
          </a:bodyPr>
          <a:lstStyle/>
          <a:p>
            <a:r>
              <a:rPr lang="en-US" sz="3200" dirty="0">
                <a:solidFill>
                  <a:srgbClr val="FF0000"/>
                </a:solidFill>
              </a:rPr>
              <a:t>v</a:t>
            </a:r>
            <a:r>
              <a:rPr lang="en-US" sz="3200" baseline="-25000" dirty="0">
                <a:solidFill>
                  <a:srgbClr val="FF0000"/>
                </a:solidFill>
              </a:rPr>
              <a:t>2</a:t>
            </a:r>
            <a:r>
              <a:rPr lang="en-US" sz="3200" dirty="0">
                <a:solidFill>
                  <a:srgbClr val="FF0000"/>
                </a:solidFill>
              </a:rPr>
              <a:t> = “elliptic flow”</a:t>
            </a:r>
          </a:p>
        </p:txBody>
      </p:sp>
      <p:grpSp>
        <p:nvGrpSpPr>
          <p:cNvPr id="16" name="Group 13"/>
          <p:cNvGrpSpPr>
            <a:grpSpLocks/>
          </p:cNvGrpSpPr>
          <p:nvPr/>
        </p:nvGrpSpPr>
        <p:grpSpPr bwMode="auto">
          <a:xfrm>
            <a:off x="2362200" y="665539"/>
            <a:ext cx="4495800" cy="4648200"/>
            <a:chOff x="384" y="288"/>
            <a:chExt cx="2256" cy="2640"/>
          </a:xfrm>
        </p:grpSpPr>
        <p:grpSp>
          <p:nvGrpSpPr>
            <p:cNvPr id="17" name="Group 14"/>
            <p:cNvGrpSpPr>
              <a:grpSpLocks/>
            </p:cNvGrpSpPr>
            <p:nvPr/>
          </p:nvGrpSpPr>
          <p:grpSpPr bwMode="auto">
            <a:xfrm>
              <a:off x="384" y="288"/>
              <a:ext cx="2256" cy="2640"/>
              <a:chOff x="576" y="1184"/>
              <a:chExt cx="1584" cy="1875"/>
            </a:xfrm>
          </p:grpSpPr>
          <p:pic>
            <p:nvPicPr>
              <p:cNvPr id="19" name="Picture 15"/>
              <p:cNvPicPr>
                <a:picLocks noChangeAspect="1" noChangeArrowheads="1"/>
              </p:cNvPicPr>
              <p:nvPr/>
            </p:nvPicPr>
            <p:blipFill>
              <a:blip r:embed="rId5" cstate="print"/>
              <a:srcRect/>
              <a:stretch>
                <a:fillRect/>
              </a:stretch>
            </p:blipFill>
            <p:spPr bwMode="auto">
              <a:xfrm>
                <a:off x="576" y="2999"/>
                <a:ext cx="1584" cy="60"/>
              </a:xfrm>
              <a:prstGeom prst="rect">
                <a:avLst/>
              </a:prstGeom>
              <a:noFill/>
              <a:ln w="9525">
                <a:noFill/>
                <a:miter lim="800000"/>
                <a:headEnd/>
                <a:tailEnd/>
              </a:ln>
            </p:spPr>
          </p:pic>
          <p:pic>
            <p:nvPicPr>
              <p:cNvPr id="20" name="Picture 16"/>
              <p:cNvPicPr>
                <a:picLocks noChangeAspect="1" noChangeArrowheads="1"/>
              </p:cNvPicPr>
              <p:nvPr/>
            </p:nvPicPr>
            <p:blipFill>
              <a:blip r:embed="rId6" cstate="print"/>
              <a:srcRect/>
              <a:stretch>
                <a:fillRect/>
              </a:stretch>
            </p:blipFill>
            <p:spPr bwMode="auto">
              <a:xfrm>
                <a:off x="576" y="2938"/>
                <a:ext cx="1584" cy="61"/>
              </a:xfrm>
              <a:prstGeom prst="rect">
                <a:avLst/>
              </a:prstGeom>
              <a:noFill/>
              <a:ln w="9525">
                <a:noFill/>
                <a:miter lim="800000"/>
                <a:headEnd/>
                <a:tailEnd/>
              </a:ln>
            </p:spPr>
          </p:pic>
          <p:pic>
            <p:nvPicPr>
              <p:cNvPr id="21" name="Picture 17"/>
              <p:cNvPicPr>
                <a:picLocks noChangeAspect="1" noChangeArrowheads="1"/>
              </p:cNvPicPr>
              <p:nvPr/>
            </p:nvPicPr>
            <p:blipFill>
              <a:blip r:embed="rId7" cstate="print"/>
              <a:srcRect/>
              <a:stretch>
                <a:fillRect/>
              </a:stretch>
            </p:blipFill>
            <p:spPr bwMode="auto">
              <a:xfrm>
                <a:off x="576" y="2878"/>
                <a:ext cx="1584" cy="60"/>
              </a:xfrm>
              <a:prstGeom prst="rect">
                <a:avLst/>
              </a:prstGeom>
              <a:noFill/>
              <a:ln w="9525">
                <a:noFill/>
                <a:miter lim="800000"/>
                <a:headEnd/>
                <a:tailEnd/>
              </a:ln>
            </p:spPr>
          </p:pic>
          <p:pic>
            <p:nvPicPr>
              <p:cNvPr id="22" name="Picture 18"/>
              <p:cNvPicPr>
                <a:picLocks noChangeAspect="1" noChangeArrowheads="1"/>
              </p:cNvPicPr>
              <p:nvPr/>
            </p:nvPicPr>
            <p:blipFill>
              <a:blip r:embed="rId8" cstate="print"/>
              <a:srcRect/>
              <a:stretch>
                <a:fillRect/>
              </a:stretch>
            </p:blipFill>
            <p:spPr bwMode="auto">
              <a:xfrm>
                <a:off x="576" y="2817"/>
                <a:ext cx="1584" cy="61"/>
              </a:xfrm>
              <a:prstGeom prst="rect">
                <a:avLst/>
              </a:prstGeom>
              <a:noFill/>
              <a:ln w="9525">
                <a:noFill/>
                <a:miter lim="800000"/>
                <a:headEnd/>
                <a:tailEnd/>
              </a:ln>
            </p:spPr>
          </p:pic>
          <p:pic>
            <p:nvPicPr>
              <p:cNvPr id="23" name="Picture 19"/>
              <p:cNvPicPr>
                <a:picLocks noChangeAspect="1" noChangeArrowheads="1"/>
              </p:cNvPicPr>
              <p:nvPr/>
            </p:nvPicPr>
            <p:blipFill>
              <a:blip r:embed="rId9" cstate="print"/>
              <a:srcRect/>
              <a:stretch>
                <a:fillRect/>
              </a:stretch>
            </p:blipFill>
            <p:spPr bwMode="auto">
              <a:xfrm>
                <a:off x="576" y="2757"/>
                <a:ext cx="1584" cy="60"/>
              </a:xfrm>
              <a:prstGeom prst="rect">
                <a:avLst/>
              </a:prstGeom>
              <a:noFill/>
              <a:ln w="9525">
                <a:noFill/>
                <a:miter lim="800000"/>
                <a:headEnd/>
                <a:tailEnd/>
              </a:ln>
            </p:spPr>
          </p:pic>
          <p:pic>
            <p:nvPicPr>
              <p:cNvPr id="24" name="Picture 20"/>
              <p:cNvPicPr>
                <a:picLocks noChangeAspect="1" noChangeArrowheads="1"/>
              </p:cNvPicPr>
              <p:nvPr/>
            </p:nvPicPr>
            <p:blipFill>
              <a:blip r:embed="rId10" cstate="print"/>
              <a:srcRect/>
              <a:stretch>
                <a:fillRect/>
              </a:stretch>
            </p:blipFill>
            <p:spPr bwMode="auto">
              <a:xfrm>
                <a:off x="576" y="2696"/>
                <a:ext cx="1584" cy="61"/>
              </a:xfrm>
              <a:prstGeom prst="rect">
                <a:avLst/>
              </a:prstGeom>
              <a:noFill/>
              <a:ln w="9525">
                <a:noFill/>
                <a:miter lim="800000"/>
                <a:headEnd/>
                <a:tailEnd/>
              </a:ln>
            </p:spPr>
          </p:pic>
          <p:pic>
            <p:nvPicPr>
              <p:cNvPr id="25" name="Picture 21"/>
              <p:cNvPicPr>
                <a:picLocks noChangeAspect="1" noChangeArrowheads="1"/>
              </p:cNvPicPr>
              <p:nvPr/>
            </p:nvPicPr>
            <p:blipFill>
              <a:blip r:embed="rId11" cstate="print"/>
              <a:srcRect/>
              <a:stretch>
                <a:fillRect/>
              </a:stretch>
            </p:blipFill>
            <p:spPr bwMode="auto">
              <a:xfrm>
                <a:off x="576" y="2636"/>
                <a:ext cx="1584" cy="60"/>
              </a:xfrm>
              <a:prstGeom prst="rect">
                <a:avLst/>
              </a:prstGeom>
              <a:noFill/>
              <a:ln w="9525">
                <a:noFill/>
                <a:miter lim="800000"/>
                <a:headEnd/>
                <a:tailEnd/>
              </a:ln>
            </p:spPr>
          </p:pic>
          <p:pic>
            <p:nvPicPr>
              <p:cNvPr id="26" name="Picture 22"/>
              <p:cNvPicPr>
                <a:picLocks noChangeAspect="1" noChangeArrowheads="1"/>
              </p:cNvPicPr>
              <p:nvPr/>
            </p:nvPicPr>
            <p:blipFill>
              <a:blip r:embed="rId12" cstate="print"/>
              <a:srcRect/>
              <a:stretch>
                <a:fillRect/>
              </a:stretch>
            </p:blipFill>
            <p:spPr bwMode="auto">
              <a:xfrm>
                <a:off x="576" y="2575"/>
                <a:ext cx="1584" cy="61"/>
              </a:xfrm>
              <a:prstGeom prst="rect">
                <a:avLst/>
              </a:prstGeom>
              <a:noFill/>
              <a:ln w="9525">
                <a:noFill/>
                <a:miter lim="800000"/>
                <a:headEnd/>
                <a:tailEnd/>
              </a:ln>
            </p:spPr>
          </p:pic>
          <p:pic>
            <p:nvPicPr>
              <p:cNvPr id="27" name="Picture 23"/>
              <p:cNvPicPr>
                <a:picLocks noChangeAspect="1" noChangeArrowheads="1"/>
              </p:cNvPicPr>
              <p:nvPr/>
            </p:nvPicPr>
            <p:blipFill>
              <a:blip r:embed="rId13" cstate="print"/>
              <a:srcRect/>
              <a:stretch>
                <a:fillRect/>
              </a:stretch>
            </p:blipFill>
            <p:spPr bwMode="auto">
              <a:xfrm>
                <a:off x="576" y="2515"/>
                <a:ext cx="1584" cy="60"/>
              </a:xfrm>
              <a:prstGeom prst="rect">
                <a:avLst/>
              </a:prstGeom>
              <a:noFill/>
              <a:ln w="9525">
                <a:noFill/>
                <a:miter lim="800000"/>
                <a:headEnd/>
                <a:tailEnd/>
              </a:ln>
            </p:spPr>
          </p:pic>
          <p:pic>
            <p:nvPicPr>
              <p:cNvPr id="28" name="Picture 24"/>
              <p:cNvPicPr>
                <a:picLocks noChangeAspect="1" noChangeArrowheads="1"/>
              </p:cNvPicPr>
              <p:nvPr/>
            </p:nvPicPr>
            <p:blipFill>
              <a:blip r:embed="rId14" cstate="print"/>
              <a:srcRect/>
              <a:stretch>
                <a:fillRect/>
              </a:stretch>
            </p:blipFill>
            <p:spPr bwMode="auto">
              <a:xfrm>
                <a:off x="576" y="2454"/>
                <a:ext cx="1584" cy="61"/>
              </a:xfrm>
              <a:prstGeom prst="rect">
                <a:avLst/>
              </a:prstGeom>
              <a:noFill/>
              <a:ln w="9525">
                <a:noFill/>
                <a:miter lim="800000"/>
                <a:headEnd/>
                <a:tailEnd/>
              </a:ln>
            </p:spPr>
          </p:pic>
          <p:pic>
            <p:nvPicPr>
              <p:cNvPr id="29" name="Picture 25"/>
              <p:cNvPicPr>
                <a:picLocks noChangeAspect="1" noChangeArrowheads="1"/>
              </p:cNvPicPr>
              <p:nvPr/>
            </p:nvPicPr>
            <p:blipFill>
              <a:blip r:embed="rId15" cstate="print"/>
              <a:srcRect/>
              <a:stretch>
                <a:fillRect/>
              </a:stretch>
            </p:blipFill>
            <p:spPr bwMode="auto">
              <a:xfrm>
                <a:off x="576" y="2394"/>
                <a:ext cx="1584" cy="60"/>
              </a:xfrm>
              <a:prstGeom prst="rect">
                <a:avLst/>
              </a:prstGeom>
              <a:noFill/>
              <a:ln w="9525">
                <a:noFill/>
                <a:miter lim="800000"/>
                <a:headEnd/>
                <a:tailEnd/>
              </a:ln>
            </p:spPr>
          </p:pic>
          <p:pic>
            <p:nvPicPr>
              <p:cNvPr id="30" name="Picture 26"/>
              <p:cNvPicPr>
                <a:picLocks noChangeAspect="1" noChangeArrowheads="1"/>
              </p:cNvPicPr>
              <p:nvPr/>
            </p:nvPicPr>
            <p:blipFill>
              <a:blip r:embed="rId16" cstate="print"/>
              <a:srcRect/>
              <a:stretch>
                <a:fillRect/>
              </a:stretch>
            </p:blipFill>
            <p:spPr bwMode="auto">
              <a:xfrm>
                <a:off x="576" y="2333"/>
                <a:ext cx="1584" cy="61"/>
              </a:xfrm>
              <a:prstGeom prst="rect">
                <a:avLst/>
              </a:prstGeom>
              <a:noFill/>
              <a:ln w="9525">
                <a:noFill/>
                <a:miter lim="800000"/>
                <a:headEnd/>
                <a:tailEnd/>
              </a:ln>
            </p:spPr>
          </p:pic>
          <p:pic>
            <p:nvPicPr>
              <p:cNvPr id="31" name="Picture 27"/>
              <p:cNvPicPr>
                <a:picLocks noChangeAspect="1" noChangeArrowheads="1"/>
              </p:cNvPicPr>
              <p:nvPr/>
            </p:nvPicPr>
            <p:blipFill>
              <a:blip r:embed="rId17" cstate="print"/>
              <a:srcRect/>
              <a:stretch>
                <a:fillRect/>
              </a:stretch>
            </p:blipFill>
            <p:spPr bwMode="auto">
              <a:xfrm>
                <a:off x="576" y="2273"/>
                <a:ext cx="1584" cy="60"/>
              </a:xfrm>
              <a:prstGeom prst="rect">
                <a:avLst/>
              </a:prstGeom>
              <a:noFill/>
              <a:ln w="9525">
                <a:noFill/>
                <a:miter lim="800000"/>
                <a:headEnd/>
                <a:tailEnd/>
              </a:ln>
            </p:spPr>
          </p:pic>
          <p:pic>
            <p:nvPicPr>
              <p:cNvPr id="32" name="Picture 28"/>
              <p:cNvPicPr>
                <a:picLocks noChangeAspect="1" noChangeArrowheads="1"/>
              </p:cNvPicPr>
              <p:nvPr/>
            </p:nvPicPr>
            <p:blipFill>
              <a:blip r:embed="rId18" cstate="print"/>
              <a:srcRect/>
              <a:stretch>
                <a:fillRect/>
              </a:stretch>
            </p:blipFill>
            <p:spPr bwMode="auto">
              <a:xfrm>
                <a:off x="576" y="2212"/>
                <a:ext cx="1584" cy="61"/>
              </a:xfrm>
              <a:prstGeom prst="rect">
                <a:avLst/>
              </a:prstGeom>
              <a:noFill/>
              <a:ln w="9525">
                <a:noFill/>
                <a:miter lim="800000"/>
                <a:headEnd/>
                <a:tailEnd/>
              </a:ln>
            </p:spPr>
          </p:pic>
          <p:pic>
            <p:nvPicPr>
              <p:cNvPr id="33" name="Picture 29"/>
              <p:cNvPicPr>
                <a:picLocks noChangeAspect="1" noChangeArrowheads="1"/>
              </p:cNvPicPr>
              <p:nvPr/>
            </p:nvPicPr>
            <p:blipFill>
              <a:blip r:embed="rId19" cstate="print"/>
              <a:srcRect/>
              <a:stretch>
                <a:fillRect/>
              </a:stretch>
            </p:blipFill>
            <p:spPr bwMode="auto">
              <a:xfrm>
                <a:off x="576" y="2152"/>
                <a:ext cx="1584" cy="60"/>
              </a:xfrm>
              <a:prstGeom prst="rect">
                <a:avLst/>
              </a:prstGeom>
              <a:noFill/>
              <a:ln w="9525">
                <a:noFill/>
                <a:miter lim="800000"/>
                <a:headEnd/>
                <a:tailEnd/>
              </a:ln>
            </p:spPr>
          </p:pic>
          <p:pic>
            <p:nvPicPr>
              <p:cNvPr id="34" name="Picture 30"/>
              <p:cNvPicPr>
                <a:picLocks noChangeAspect="1" noChangeArrowheads="1"/>
              </p:cNvPicPr>
              <p:nvPr/>
            </p:nvPicPr>
            <p:blipFill>
              <a:blip r:embed="rId20" cstate="print"/>
              <a:srcRect/>
              <a:stretch>
                <a:fillRect/>
              </a:stretch>
            </p:blipFill>
            <p:spPr bwMode="auto">
              <a:xfrm>
                <a:off x="576" y="2091"/>
                <a:ext cx="1584" cy="61"/>
              </a:xfrm>
              <a:prstGeom prst="rect">
                <a:avLst/>
              </a:prstGeom>
              <a:noFill/>
              <a:ln w="9525">
                <a:noFill/>
                <a:miter lim="800000"/>
                <a:headEnd/>
                <a:tailEnd/>
              </a:ln>
            </p:spPr>
          </p:pic>
          <p:pic>
            <p:nvPicPr>
              <p:cNvPr id="35" name="Picture 31"/>
              <p:cNvPicPr>
                <a:picLocks noChangeAspect="1" noChangeArrowheads="1"/>
              </p:cNvPicPr>
              <p:nvPr/>
            </p:nvPicPr>
            <p:blipFill>
              <a:blip r:embed="rId21" cstate="print"/>
              <a:srcRect/>
              <a:stretch>
                <a:fillRect/>
              </a:stretch>
            </p:blipFill>
            <p:spPr bwMode="auto">
              <a:xfrm>
                <a:off x="576" y="2031"/>
                <a:ext cx="1584" cy="60"/>
              </a:xfrm>
              <a:prstGeom prst="rect">
                <a:avLst/>
              </a:prstGeom>
              <a:noFill/>
              <a:ln w="9525">
                <a:noFill/>
                <a:miter lim="800000"/>
                <a:headEnd/>
                <a:tailEnd/>
              </a:ln>
            </p:spPr>
          </p:pic>
          <p:pic>
            <p:nvPicPr>
              <p:cNvPr id="36" name="Picture 32"/>
              <p:cNvPicPr>
                <a:picLocks noChangeAspect="1" noChangeArrowheads="1"/>
              </p:cNvPicPr>
              <p:nvPr/>
            </p:nvPicPr>
            <p:blipFill>
              <a:blip r:embed="rId22" cstate="print"/>
              <a:srcRect/>
              <a:stretch>
                <a:fillRect/>
              </a:stretch>
            </p:blipFill>
            <p:spPr bwMode="auto">
              <a:xfrm>
                <a:off x="576" y="1970"/>
                <a:ext cx="1584" cy="61"/>
              </a:xfrm>
              <a:prstGeom prst="rect">
                <a:avLst/>
              </a:prstGeom>
              <a:noFill/>
              <a:ln w="9525">
                <a:noFill/>
                <a:miter lim="800000"/>
                <a:headEnd/>
                <a:tailEnd/>
              </a:ln>
            </p:spPr>
          </p:pic>
          <p:pic>
            <p:nvPicPr>
              <p:cNvPr id="37" name="Picture 33"/>
              <p:cNvPicPr>
                <a:picLocks noChangeAspect="1" noChangeArrowheads="1"/>
              </p:cNvPicPr>
              <p:nvPr/>
            </p:nvPicPr>
            <p:blipFill>
              <a:blip r:embed="rId23" cstate="print"/>
              <a:srcRect/>
              <a:stretch>
                <a:fillRect/>
              </a:stretch>
            </p:blipFill>
            <p:spPr bwMode="auto">
              <a:xfrm>
                <a:off x="576" y="1910"/>
                <a:ext cx="1584" cy="60"/>
              </a:xfrm>
              <a:prstGeom prst="rect">
                <a:avLst/>
              </a:prstGeom>
              <a:noFill/>
              <a:ln w="9525">
                <a:noFill/>
                <a:miter lim="800000"/>
                <a:headEnd/>
                <a:tailEnd/>
              </a:ln>
            </p:spPr>
          </p:pic>
          <p:pic>
            <p:nvPicPr>
              <p:cNvPr id="38" name="Picture 34"/>
              <p:cNvPicPr>
                <a:picLocks noChangeAspect="1" noChangeArrowheads="1"/>
              </p:cNvPicPr>
              <p:nvPr/>
            </p:nvPicPr>
            <p:blipFill>
              <a:blip r:embed="rId24" cstate="print"/>
              <a:srcRect/>
              <a:stretch>
                <a:fillRect/>
              </a:stretch>
            </p:blipFill>
            <p:spPr bwMode="auto">
              <a:xfrm>
                <a:off x="576" y="1849"/>
                <a:ext cx="1584" cy="61"/>
              </a:xfrm>
              <a:prstGeom prst="rect">
                <a:avLst/>
              </a:prstGeom>
              <a:noFill/>
              <a:ln w="9525">
                <a:noFill/>
                <a:miter lim="800000"/>
                <a:headEnd/>
                <a:tailEnd/>
              </a:ln>
            </p:spPr>
          </p:pic>
          <p:pic>
            <p:nvPicPr>
              <p:cNvPr id="39" name="Picture 35"/>
              <p:cNvPicPr>
                <a:picLocks noChangeAspect="1" noChangeArrowheads="1"/>
              </p:cNvPicPr>
              <p:nvPr/>
            </p:nvPicPr>
            <p:blipFill>
              <a:blip r:embed="rId25" cstate="print"/>
              <a:srcRect/>
              <a:stretch>
                <a:fillRect/>
              </a:stretch>
            </p:blipFill>
            <p:spPr bwMode="auto">
              <a:xfrm>
                <a:off x="576" y="1788"/>
                <a:ext cx="1584" cy="61"/>
              </a:xfrm>
              <a:prstGeom prst="rect">
                <a:avLst/>
              </a:prstGeom>
              <a:noFill/>
              <a:ln w="9525">
                <a:noFill/>
                <a:miter lim="800000"/>
                <a:headEnd/>
                <a:tailEnd/>
              </a:ln>
            </p:spPr>
          </p:pic>
          <p:pic>
            <p:nvPicPr>
              <p:cNvPr id="40" name="Picture 36"/>
              <p:cNvPicPr>
                <a:picLocks noChangeAspect="1" noChangeArrowheads="1"/>
              </p:cNvPicPr>
              <p:nvPr/>
            </p:nvPicPr>
            <p:blipFill>
              <a:blip r:embed="rId26" cstate="print"/>
              <a:srcRect/>
              <a:stretch>
                <a:fillRect/>
              </a:stretch>
            </p:blipFill>
            <p:spPr bwMode="auto">
              <a:xfrm>
                <a:off x="576" y="1728"/>
                <a:ext cx="1584" cy="60"/>
              </a:xfrm>
              <a:prstGeom prst="rect">
                <a:avLst/>
              </a:prstGeom>
              <a:noFill/>
              <a:ln w="9525">
                <a:noFill/>
                <a:miter lim="800000"/>
                <a:headEnd/>
                <a:tailEnd/>
              </a:ln>
            </p:spPr>
          </p:pic>
          <p:pic>
            <p:nvPicPr>
              <p:cNvPr id="41" name="Picture 37"/>
              <p:cNvPicPr>
                <a:picLocks noChangeAspect="1" noChangeArrowheads="1"/>
              </p:cNvPicPr>
              <p:nvPr/>
            </p:nvPicPr>
            <p:blipFill>
              <a:blip r:embed="rId27" cstate="print"/>
              <a:srcRect/>
              <a:stretch>
                <a:fillRect/>
              </a:stretch>
            </p:blipFill>
            <p:spPr bwMode="auto">
              <a:xfrm>
                <a:off x="576" y="1668"/>
                <a:ext cx="1584" cy="60"/>
              </a:xfrm>
              <a:prstGeom prst="rect">
                <a:avLst/>
              </a:prstGeom>
              <a:noFill/>
              <a:ln w="9525">
                <a:noFill/>
                <a:miter lim="800000"/>
                <a:headEnd/>
                <a:tailEnd/>
              </a:ln>
            </p:spPr>
          </p:pic>
          <p:pic>
            <p:nvPicPr>
              <p:cNvPr id="42" name="Picture 38"/>
              <p:cNvPicPr>
                <a:picLocks noChangeAspect="1" noChangeArrowheads="1"/>
              </p:cNvPicPr>
              <p:nvPr/>
            </p:nvPicPr>
            <p:blipFill>
              <a:blip r:embed="rId28" cstate="print"/>
              <a:srcRect/>
              <a:stretch>
                <a:fillRect/>
              </a:stretch>
            </p:blipFill>
            <p:spPr bwMode="auto">
              <a:xfrm>
                <a:off x="576" y="1607"/>
                <a:ext cx="1584" cy="61"/>
              </a:xfrm>
              <a:prstGeom prst="rect">
                <a:avLst/>
              </a:prstGeom>
              <a:noFill/>
              <a:ln w="9525">
                <a:noFill/>
                <a:miter lim="800000"/>
                <a:headEnd/>
                <a:tailEnd/>
              </a:ln>
            </p:spPr>
          </p:pic>
          <p:pic>
            <p:nvPicPr>
              <p:cNvPr id="43" name="Picture 39"/>
              <p:cNvPicPr>
                <a:picLocks noChangeAspect="1" noChangeArrowheads="1"/>
              </p:cNvPicPr>
              <p:nvPr/>
            </p:nvPicPr>
            <p:blipFill>
              <a:blip r:embed="rId29" cstate="print"/>
              <a:srcRect/>
              <a:stretch>
                <a:fillRect/>
              </a:stretch>
            </p:blipFill>
            <p:spPr bwMode="auto">
              <a:xfrm>
                <a:off x="576" y="1547"/>
                <a:ext cx="1584" cy="60"/>
              </a:xfrm>
              <a:prstGeom prst="rect">
                <a:avLst/>
              </a:prstGeom>
              <a:noFill/>
              <a:ln w="9525">
                <a:noFill/>
                <a:miter lim="800000"/>
                <a:headEnd/>
                <a:tailEnd/>
              </a:ln>
            </p:spPr>
          </p:pic>
          <p:pic>
            <p:nvPicPr>
              <p:cNvPr id="44" name="Picture 40"/>
              <p:cNvPicPr>
                <a:picLocks noChangeAspect="1" noChangeArrowheads="1"/>
              </p:cNvPicPr>
              <p:nvPr/>
            </p:nvPicPr>
            <p:blipFill>
              <a:blip r:embed="rId30" cstate="print"/>
              <a:srcRect/>
              <a:stretch>
                <a:fillRect/>
              </a:stretch>
            </p:blipFill>
            <p:spPr bwMode="auto">
              <a:xfrm>
                <a:off x="576" y="1486"/>
                <a:ext cx="1584" cy="61"/>
              </a:xfrm>
              <a:prstGeom prst="rect">
                <a:avLst/>
              </a:prstGeom>
              <a:noFill/>
              <a:ln w="9525">
                <a:noFill/>
                <a:miter lim="800000"/>
                <a:headEnd/>
                <a:tailEnd/>
              </a:ln>
            </p:spPr>
          </p:pic>
          <p:pic>
            <p:nvPicPr>
              <p:cNvPr id="45" name="Picture 41"/>
              <p:cNvPicPr>
                <a:picLocks noChangeAspect="1" noChangeArrowheads="1"/>
              </p:cNvPicPr>
              <p:nvPr/>
            </p:nvPicPr>
            <p:blipFill>
              <a:blip r:embed="rId31" cstate="print"/>
              <a:srcRect/>
              <a:stretch>
                <a:fillRect/>
              </a:stretch>
            </p:blipFill>
            <p:spPr bwMode="auto">
              <a:xfrm>
                <a:off x="576" y="1425"/>
                <a:ext cx="1584" cy="61"/>
              </a:xfrm>
              <a:prstGeom prst="rect">
                <a:avLst/>
              </a:prstGeom>
              <a:noFill/>
              <a:ln w="9525">
                <a:noFill/>
                <a:miter lim="800000"/>
                <a:headEnd/>
                <a:tailEnd/>
              </a:ln>
            </p:spPr>
          </p:pic>
          <p:pic>
            <p:nvPicPr>
              <p:cNvPr id="46" name="Picture 42"/>
              <p:cNvPicPr>
                <a:picLocks noChangeAspect="1" noChangeArrowheads="1"/>
              </p:cNvPicPr>
              <p:nvPr/>
            </p:nvPicPr>
            <p:blipFill>
              <a:blip r:embed="rId32" cstate="print"/>
              <a:srcRect/>
              <a:stretch>
                <a:fillRect/>
              </a:stretch>
            </p:blipFill>
            <p:spPr bwMode="auto">
              <a:xfrm>
                <a:off x="576" y="1365"/>
                <a:ext cx="1584" cy="60"/>
              </a:xfrm>
              <a:prstGeom prst="rect">
                <a:avLst/>
              </a:prstGeom>
              <a:noFill/>
              <a:ln w="9525">
                <a:noFill/>
                <a:miter lim="800000"/>
                <a:headEnd/>
                <a:tailEnd/>
              </a:ln>
            </p:spPr>
          </p:pic>
          <p:pic>
            <p:nvPicPr>
              <p:cNvPr id="47" name="Picture 43"/>
              <p:cNvPicPr>
                <a:picLocks noChangeAspect="1" noChangeArrowheads="1"/>
              </p:cNvPicPr>
              <p:nvPr/>
            </p:nvPicPr>
            <p:blipFill>
              <a:blip r:embed="rId33" cstate="print"/>
              <a:srcRect/>
              <a:stretch>
                <a:fillRect/>
              </a:stretch>
            </p:blipFill>
            <p:spPr bwMode="auto">
              <a:xfrm>
                <a:off x="576" y="1305"/>
                <a:ext cx="1584" cy="60"/>
              </a:xfrm>
              <a:prstGeom prst="rect">
                <a:avLst/>
              </a:prstGeom>
              <a:noFill/>
              <a:ln w="9525">
                <a:noFill/>
                <a:miter lim="800000"/>
                <a:headEnd/>
                <a:tailEnd/>
              </a:ln>
            </p:spPr>
          </p:pic>
          <p:pic>
            <p:nvPicPr>
              <p:cNvPr id="48" name="Picture 44"/>
              <p:cNvPicPr>
                <a:picLocks noChangeAspect="1" noChangeArrowheads="1"/>
              </p:cNvPicPr>
              <p:nvPr/>
            </p:nvPicPr>
            <p:blipFill>
              <a:blip r:embed="rId34" cstate="print"/>
              <a:srcRect/>
              <a:stretch>
                <a:fillRect/>
              </a:stretch>
            </p:blipFill>
            <p:spPr bwMode="auto">
              <a:xfrm>
                <a:off x="576" y="1244"/>
                <a:ext cx="1584" cy="61"/>
              </a:xfrm>
              <a:prstGeom prst="rect">
                <a:avLst/>
              </a:prstGeom>
              <a:noFill/>
              <a:ln w="9525">
                <a:noFill/>
                <a:miter lim="800000"/>
                <a:headEnd/>
                <a:tailEnd/>
              </a:ln>
            </p:spPr>
          </p:pic>
          <p:pic>
            <p:nvPicPr>
              <p:cNvPr id="49" name="Picture 45"/>
              <p:cNvPicPr>
                <a:picLocks noChangeAspect="1" noChangeArrowheads="1"/>
              </p:cNvPicPr>
              <p:nvPr/>
            </p:nvPicPr>
            <p:blipFill>
              <a:blip r:embed="rId9" cstate="print"/>
              <a:srcRect/>
              <a:stretch>
                <a:fillRect/>
              </a:stretch>
            </p:blipFill>
            <p:spPr bwMode="auto">
              <a:xfrm>
                <a:off x="576" y="1184"/>
                <a:ext cx="1584" cy="60"/>
              </a:xfrm>
              <a:prstGeom prst="rect">
                <a:avLst/>
              </a:prstGeom>
              <a:noFill/>
              <a:ln w="9525">
                <a:noFill/>
                <a:miter lim="800000"/>
                <a:headEnd/>
                <a:tailEnd/>
              </a:ln>
            </p:spPr>
          </p:pic>
        </p:grpSp>
        <p:sp>
          <p:nvSpPr>
            <p:cNvPr id="18" name="Text Box 46"/>
            <p:cNvSpPr txBox="1">
              <a:spLocks noChangeArrowheads="1"/>
            </p:cNvSpPr>
            <p:nvPr/>
          </p:nvSpPr>
          <p:spPr bwMode="auto">
            <a:xfrm>
              <a:off x="384" y="2640"/>
              <a:ext cx="92" cy="260"/>
            </a:xfrm>
            <a:prstGeom prst="rect">
              <a:avLst/>
            </a:prstGeom>
            <a:noFill/>
            <a:ln w="9525" algn="ctr">
              <a:noFill/>
              <a:miter lim="800000"/>
              <a:headEnd/>
              <a:tailEnd/>
            </a:ln>
            <a:effectLst/>
          </p:spPr>
          <p:txBody>
            <a:bodyPr wrap="none">
              <a:spAutoFit/>
            </a:bodyPr>
            <a:lstStyle/>
            <a:p>
              <a:pPr eaLnBrk="0" hangingPunct="0"/>
              <a:endParaRPr lang="en-US" sz="2400" b="0">
                <a:solidFill>
                  <a:srgbClr val="000066"/>
                </a:solidFill>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40</a:t>
            </a:fld>
            <a:endParaRPr lang="en-US"/>
          </a:p>
        </p:txBody>
      </p:sp>
      <p:pic>
        <p:nvPicPr>
          <p:cNvPr id="683010" name="Picture 2" descr="http://myweb.ecu.edu/linz/ampt/e200-sm-phi0-theta0.gif"/>
          <p:cNvPicPr>
            <a:picLocks noChangeAspect="1" noChangeArrowheads="1" noCrop="1"/>
          </p:cNvPicPr>
          <p:nvPr/>
        </p:nvPicPr>
        <p:blipFill>
          <a:blip r:embed="rId2" cstate="print"/>
          <a:srcRect/>
          <a:stretch>
            <a:fillRect/>
          </a:stretch>
        </p:blipFill>
        <p:spPr bwMode="auto">
          <a:xfrm>
            <a:off x="1600200" y="1143000"/>
            <a:ext cx="6096000" cy="4572000"/>
          </a:xfrm>
          <a:prstGeom prst="rect">
            <a:avLst/>
          </a:prstGeom>
          <a:noFill/>
        </p:spPr>
      </p:pic>
      <p:sp>
        <p:nvSpPr>
          <p:cNvPr id="5" name="TextBox 4"/>
          <p:cNvSpPr txBox="1"/>
          <p:nvPr/>
        </p:nvSpPr>
        <p:spPr>
          <a:xfrm>
            <a:off x="2133600" y="228600"/>
            <a:ext cx="4779450" cy="584775"/>
          </a:xfrm>
          <a:prstGeom prst="rect">
            <a:avLst/>
          </a:prstGeom>
          <a:noFill/>
        </p:spPr>
        <p:txBody>
          <a:bodyPr wrap="none" rtlCol="0">
            <a:spAutoFit/>
          </a:bodyPr>
          <a:lstStyle/>
          <a:p>
            <a:r>
              <a:rPr lang="en-US" sz="3200" b="0" u="sng" dirty="0"/>
              <a:t>AMPT with String Melting</a:t>
            </a:r>
          </a:p>
        </p:txBody>
      </p:sp>
      <p:sp>
        <p:nvSpPr>
          <p:cNvPr id="2" name="TextBox 1"/>
          <p:cNvSpPr txBox="1"/>
          <p:nvPr/>
        </p:nvSpPr>
        <p:spPr>
          <a:xfrm>
            <a:off x="3571464" y="6044625"/>
            <a:ext cx="2143536" cy="584775"/>
          </a:xfrm>
          <a:prstGeom prst="rect">
            <a:avLst/>
          </a:prstGeom>
          <a:noFill/>
        </p:spPr>
        <p:txBody>
          <a:bodyPr wrap="none" rtlCol="0">
            <a:spAutoFit/>
          </a:bodyPr>
          <a:lstStyle/>
          <a:p>
            <a:r>
              <a:rPr lang="en-US" sz="3200" b="0" dirty="0"/>
              <a:t>No gluons!</a:t>
            </a:r>
          </a:p>
        </p:txBody>
      </p:sp>
    </p:spTree>
    <p:extLst>
      <p:ext uri="{BB962C8B-B14F-4D97-AF65-F5344CB8AC3E}">
        <p14:creationId xmlns:p14="http://schemas.microsoft.com/office/powerpoint/2010/main" val="2411346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65D618-D065-4135-AD06-0DDDD2192E82}" type="slidenum">
              <a:rPr lang="en-US" smtClean="0"/>
              <a:pPr/>
              <a:t>41</a:t>
            </a:fld>
            <a:endParaRPr lang="en-US"/>
          </a:p>
        </p:txBody>
      </p:sp>
      <p:pic>
        <p:nvPicPr>
          <p:cNvPr id="2" name="Picture 1"/>
          <p:cNvPicPr>
            <a:picLocks noChangeAspect="1"/>
          </p:cNvPicPr>
          <p:nvPr/>
        </p:nvPicPr>
        <p:blipFill>
          <a:blip r:embed="rId2"/>
          <a:stretch>
            <a:fillRect/>
          </a:stretch>
        </p:blipFill>
        <p:spPr>
          <a:xfrm>
            <a:off x="600299" y="838200"/>
            <a:ext cx="7629301" cy="4287401"/>
          </a:xfrm>
          <a:prstGeom prst="rect">
            <a:avLst/>
          </a:prstGeom>
        </p:spPr>
      </p:pic>
      <p:sp>
        <p:nvSpPr>
          <p:cNvPr id="5" name="TextBox 4"/>
          <p:cNvSpPr txBox="1"/>
          <p:nvPr/>
        </p:nvSpPr>
        <p:spPr>
          <a:xfrm>
            <a:off x="2362200" y="152400"/>
            <a:ext cx="4596708" cy="584775"/>
          </a:xfrm>
          <a:prstGeom prst="rect">
            <a:avLst/>
          </a:prstGeom>
          <a:noFill/>
        </p:spPr>
        <p:txBody>
          <a:bodyPr wrap="none" rtlCol="0">
            <a:spAutoFit/>
          </a:bodyPr>
          <a:lstStyle/>
          <a:p>
            <a:r>
              <a:rPr lang="en-US" sz="3200" b="0" u="sng" dirty="0"/>
              <a:t>AMPT and Coalescence</a:t>
            </a:r>
          </a:p>
        </p:txBody>
      </p:sp>
      <p:sp>
        <p:nvSpPr>
          <p:cNvPr id="6" name="TextBox 5"/>
          <p:cNvSpPr txBox="1"/>
          <p:nvPr/>
        </p:nvSpPr>
        <p:spPr>
          <a:xfrm>
            <a:off x="685800" y="5168205"/>
            <a:ext cx="7848600" cy="1384995"/>
          </a:xfrm>
          <a:prstGeom prst="rect">
            <a:avLst/>
          </a:prstGeom>
          <a:noFill/>
        </p:spPr>
        <p:txBody>
          <a:bodyPr wrap="square" rtlCol="0">
            <a:spAutoFit/>
          </a:bodyPr>
          <a:lstStyle/>
          <a:p>
            <a:pPr algn="ctr"/>
            <a:r>
              <a:rPr lang="en-US" sz="2800" b="0" dirty="0">
                <a:solidFill>
                  <a:schemeClr val="accent2"/>
                </a:solidFill>
              </a:rPr>
              <a:t>Particle type flow dependence not from boost via fluid velocity, but from coalescence mechanism and hadronic re-scattering.</a:t>
            </a:r>
          </a:p>
        </p:txBody>
      </p:sp>
    </p:spTree>
    <p:extLst>
      <p:ext uri="{BB962C8B-B14F-4D97-AF65-F5344CB8AC3E}">
        <p14:creationId xmlns:p14="http://schemas.microsoft.com/office/powerpoint/2010/main" val="187007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FA7FE909-21E8-4E18-A657-B8AF95C72936}" type="slidenum">
              <a:rPr lang="en-US"/>
              <a:pPr/>
              <a:t>42</a:t>
            </a:fld>
            <a:endParaRPr lang="en-US"/>
          </a:p>
        </p:txBody>
      </p:sp>
      <p:sp>
        <p:nvSpPr>
          <p:cNvPr id="153604"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r>
              <a:rPr lang="en-US" sz="6600" b="0" dirty="0">
                <a:solidFill>
                  <a:schemeClr val="bg1"/>
                </a:solidFill>
              </a:rPr>
              <a:t>Small QGP</a:t>
            </a:r>
          </a:p>
        </p:txBody>
      </p:sp>
    </p:spTree>
    <p:extLst>
      <p:ext uri="{BB962C8B-B14F-4D97-AF65-F5344CB8AC3E}">
        <p14:creationId xmlns:p14="http://schemas.microsoft.com/office/powerpoint/2010/main" val="3481636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3D7F4A-5900-41CB-B165-8E91248E228B}" type="slidenum">
              <a:rPr lang="en-US" smtClean="0"/>
              <a:pPr/>
              <a:t>43</a:t>
            </a:fld>
            <a:endParaRPr lang="en-US"/>
          </a:p>
        </p:txBody>
      </p:sp>
      <p:sp>
        <p:nvSpPr>
          <p:cNvPr id="5" name="TextBox 4"/>
          <p:cNvSpPr txBox="1"/>
          <p:nvPr/>
        </p:nvSpPr>
        <p:spPr>
          <a:xfrm>
            <a:off x="304800" y="3417888"/>
            <a:ext cx="8686800" cy="3108543"/>
          </a:xfrm>
          <a:prstGeom prst="rect">
            <a:avLst/>
          </a:prstGeom>
          <a:noFill/>
        </p:spPr>
        <p:txBody>
          <a:bodyPr wrap="square" rtlCol="0">
            <a:spAutoFit/>
          </a:bodyPr>
          <a:lstStyle/>
          <a:p>
            <a:pPr algn="ctr"/>
            <a:r>
              <a:rPr lang="en-US" sz="2800" b="0" dirty="0"/>
              <a:t>The idea about small QGP was somewhat lost, but maybe not for good scientific reasons. </a:t>
            </a:r>
          </a:p>
          <a:p>
            <a:pPr algn="ctr"/>
            <a:endParaRPr lang="en-US" sz="2800" b="0" dirty="0"/>
          </a:p>
          <a:p>
            <a:pPr algn="ctr"/>
            <a:r>
              <a:rPr lang="en-US" sz="2800" b="0" dirty="0"/>
              <a:t>No particles </a:t>
            </a:r>
            <a:r>
              <a:rPr lang="en-US" sz="2800" b="0" dirty="0">
                <a:sym typeface="Wingdings" pitchFamily="2" charset="2"/>
              </a:rPr>
              <a:t> think fields / disturbed vacuum</a:t>
            </a:r>
          </a:p>
          <a:p>
            <a:pPr algn="ctr"/>
            <a:endParaRPr lang="en-US" sz="2800" b="0" dirty="0">
              <a:sym typeface="Wingdings" pitchFamily="2" charset="2"/>
            </a:endParaRPr>
          </a:p>
          <a:p>
            <a:pPr algn="ctr"/>
            <a:r>
              <a:rPr lang="en-US" sz="2800" b="0" dirty="0">
                <a:sym typeface="Wingdings" pitchFamily="2" charset="2"/>
              </a:rPr>
              <a:t>Maybe the small number of final state particles is just not relevant…</a:t>
            </a:r>
            <a:endParaRPr lang="en-US" sz="2800" b="0" dirty="0"/>
          </a:p>
        </p:txBody>
      </p:sp>
      <p:sp>
        <p:nvSpPr>
          <p:cNvPr id="61442" name="AutoShape 2" descr="Image result for baked alask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44" name="AutoShape 4" descr="Image result for baked alask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446" name="Picture 6" descr="http://www.recipestation.com/wp-content/uploads/sites/736/2016/03/n-BAKED-ALASKA-628x314-680x365.jpg"/>
          <p:cNvPicPr>
            <a:picLocks noChangeAspect="1" noChangeArrowheads="1"/>
          </p:cNvPicPr>
          <p:nvPr/>
        </p:nvPicPr>
        <p:blipFill>
          <a:blip r:embed="rId2" cstate="print"/>
          <a:srcRect/>
          <a:stretch>
            <a:fillRect/>
          </a:stretch>
        </p:blipFill>
        <p:spPr bwMode="auto">
          <a:xfrm>
            <a:off x="304800" y="1067920"/>
            <a:ext cx="4114800" cy="2208680"/>
          </a:xfrm>
          <a:prstGeom prst="rect">
            <a:avLst/>
          </a:prstGeom>
          <a:noFill/>
          <a:ln>
            <a:solidFill>
              <a:schemeClr val="bg1"/>
            </a:solidFill>
          </a:ln>
        </p:spPr>
      </p:pic>
      <p:pic>
        <p:nvPicPr>
          <p:cNvPr id="9" name="Picture 6" descr="alaska"/>
          <p:cNvPicPr>
            <a:picLocks noChangeAspect="1" noChangeArrowheads="1"/>
          </p:cNvPicPr>
          <p:nvPr/>
        </p:nvPicPr>
        <p:blipFill>
          <a:blip r:embed="rId3" cstate="print"/>
          <a:srcRect l="10258" t="13689" r="11987" b="29575"/>
          <a:stretch>
            <a:fillRect/>
          </a:stretch>
        </p:blipFill>
        <p:spPr bwMode="auto">
          <a:xfrm>
            <a:off x="4724400" y="990600"/>
            <a:ext cx="4115524" cy="2286000"/>
          </a:xfrm>
          <a:prstGeom prst="rect">
            <a:avLst/>
          </a:prstGeom>
          <a:noFill/>
        </p:spPr>
      </p:pic>
      <p:sp>
        <p:nvSpPr>
          <p:cNvPr id="2" name="TextBox 1"/>
          <p:cNvSpPr txBox="1"/>
          <p:nvPr/>
        </p:nvSpPr>
        <p:spPr>
          <a:xfrm>
            <a:off x="2362200" y="152400"/>
            <a:ext cx="4511171" cy="584775"/>
          </a:xfrm>
          <a:prstGeom prst="rect">
            <a:avLst/>
          </a:prstGeom>
          <a:noFill/>
        </p:spPr>
        <p:txBody>
          <a:bodyPr wrap="none" rtlCol="0">
            <a:spAutoFit/>
          </a:bodyPr>
          <a:lstStyle/>
          <a:p>
            <a:r>
              <a:rPr lang="en-US" sz="3200" b="0" u="sng" dirty="0"/>
              <a:t>Remember your History</a:t>
            </a:r>
          </a:p>
        </p:txBody>
      </p:sp>
    </p:spTree>
    <p:extLst>
      <p:ext uri="{BB962C8B-B14F-4D97-AF65-F5344CB8AC3E}">
        <p14:creationId xmlns:p14="http://schemas.microsoft.com/office/powerpoint/2010/main" val="92961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600200"/>
            <a:ext cx="3733800" cy="3962400"/>
          </a:xfrm>
          <a:prstGeom prst="rect">
            <a:avLst/>
          </a:prstGeom>
          <a:solidFill>
            <a:schemeClr val="bg2"/>
          </a:solidFill>
        </p:spPr>
        <p:txBody>
          <a:bodyPr wrap="none" rtlCol="0" anchor="ctr">
            <a:spAutoFit/>
          </a:bodyPr>
          <a:lstStyle/>
          <a:p>
            <a:pPr algn="ctr"/>
            <a:endParaRPr lang="en-US" sz="2800" dirty="0">
              <a:solidFill>
                <a:schemeClr val="bg1"/>
              </a:solidFill>
            </a:endParaRPr>
          </a:p>
        </p:txBody>
      </p:sp>
      <p:sp>
        <p:nvSpPr>
          <p:cNvPr id="6" name="TextBox 5"/>
          <p:cNvSpPr txBox="1"/>
          <p:nvPr/>
        </p:nvSpPr>
        <p:spPr>
          <a:xfrm>
            <a:off x="2416955" y="5754469"/>
            <a:ext cx="707245" cy="646331"/>
          </a:xfrm>
          <a:prstGeom prst="rect">
            <a:avLst/>
          </a:prstGeom>
          <a:noFill/>
        </p:spPr>
        <p:txBody>
          <a:bodyPr wrap="none" rtlCol="0">
            <a:spAutoFit/>
          </a:bodyPr>
          <a:lstStyle/>
          <a:p>
            <a:r>
              <a:rPr lang="en-US" sz="3600" b="0" dirty="0" err="1">
                <a:latin typeface="Symbol" pitchFamily="18" charset="2"/>
              </a:rPr>
              <a:t>Df</a:t>
            </a:r>
            <a:endParaRPr lang="en-US" sz="3600" b="0" dirty="0">
              <a:latin typeface="Symbol" pitchFamily="18" charset="2"/>
            </a:endParaRPr>
          </a:p>
        </p:txBody>
      </p:sp>
      <p:sp>
        <p:nvSpPr>
          <p:cNvPr id="7" name="TextBox 6"/>
          <p:cNvSpPr txBox="1"/>
          <p:nvPr/>
        </p:nvSpPr>
        <p:spPr>
          <a:xfrm>
            <a:off x="0" y="2630269"/>
            <a:ext cx="745717" cy="646331"/>
          </a:xfrm>
          <a:prstGeom prst="rect">
            <a:avLst/>
          </a:prstGeom>
          <a:noFill/>
        </p:spPr>
        <p:txBody>
          <a:bodyPr wrap="none" rtlCol="0">
            <a:spAutoFit/>
          </a:bodyPr>
          <a:lstStyle/>
          <a:p>
            <a:r>
              <a:rPr lang="en-US" sz="3600" dirty="0">
                <a:latin typeface="Symbol" pitchFamily="18" charset="2"/>
              </a:rPr>
              <a:t>Dh</a:t>
            </a:r>
          </a:p>
        </p:txBody>
      </p:sp>
      <p:cxnSp>
        <p:nvCxnSpPr>
          <p:cNvPr id="9" name="Straight Connector 8"/>
          <p:cNvCxnSpPr/>
          <p:nvPr/>
        </p:nvCxnSpPr>
        <p:spPr>
          <a:xfrm rot="5400000">
            <a:off x="1409700" y="5563969"/>
            <a:ext cx="38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695700" y="5563969"/>
            <a:ext cx="38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01422" y="3388667"/>
            <a:ext cx="356188" cy="461665"/>
          </a:xfrm>
          <a:prstGeom prst="rect">
            <a:avLst/>
          </a:prstGeom>
          <a:noFill/>
        </p:spPr>
        <p:txBody>
          <a:bodyPr wrap="none" rtlCol="0">
            <a:spAutoFit/>
          </a:bodyPr>
          <a:lstStyle/>
          <a:p>
            <a:r>
              <a:rPr lang="en-US" sz="2400" b="0" dirty="0"/>
              <a:t>0</a:t>
            </a:r>
          </a:p>
        </p:txBody>
      </p:sp>
      <p:cxnSp>
        <p:nvCxnSpPr>
          <p:cNvPr id="11" name="Straight Connector 10"/>
          <p:cNvCxnSpPr/>
          <p:nvPr/>
        </p:nvCxnSpPr>
        <p:spPr>
          <a:xfrm>
            <a:off x="762000" y="3620869"/>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12442" y="5678269"/>
            <a:ext cx="340158" cy="461665"/>
          </a:xfrm>
          <a:prstGeom prst="rect">
            <a:avLst/>
          </a:prstGeom>
          <a:noFill/>
        </p:spPr>
        <p:txBody>
          <a:bodyPr wrap="none" rtlCol="0">
            <a:spAutoFit/>
          </a:bodyPr>
          <a:lstStyle/>
          <a:p>
            <a:r>
              <a:rPr lang="en-US" sz="2400" dirty="0">
                <a:solidFill>
                  <a:schemeClr val="bg1"/>
                </a:solidFill>
              </a:rPr>
              <a:t>0</a:t>
            </a:r>
          </a:p>
        </p:txBody>
      </p:sp>
      <p:sp>
        <p:nvSpPr>
          <p:cNvPr id="15" name="TextBox 14"/>
          <p:cNvSpPr txBox="1"/>
          <p:nvPr/>
        </p:nvSpPr>
        <p:spPr>
          <a:xfrm>
            <a:off x="3774642" y="5678269"/>
            <a:ext cx="352982" cy="461665"/>
          </a:xfrm>
          <a:prstGeom prst="rect">
            <a:avLst/>
          </a:prstGeom>
          <a:noFill/>
        </p:spPr>
        <p:txBody>
          <a:bodyPr wrap="none" rtlCol="0">
            <a:spAutoFit/>
          </a:bodyPr>
          <a:lstStyle/>
          <a:p>
            <a:r>
              <a:rPr lang="en-US" sz="2400" dirty="0">
                <a:solidFill>
                  <a:schemeClr val="bg1"/>
                </a:solidFill>
                <a:latin typeface="Symbol" pitchFamily="18" charset="2"/>
              </a:rPr>
              <a:t>p</a:t>
            </a:r>
          </a:p>
        </p:txBody>
      </p:sp>
      <p:sp>
        <p:nvSpPr>
          <p:cNvPr id="17" name="Slide Number Placeholder 16"/>
          <p:cNvSpPr>
            <a:spLocks noGrp="1"/>
          </p:cNvSpPr>
          <p:nvPr>
            <p:ph type="sldNum" sz="quarter" idx="12"/>
          </p:nvPr>
        </p:nvSpPr>
        <p:spPr/>
        <p:txBody>
          <a:bodyPr/>
          <a:lstStyle/>
          <a:p>
            <a:fld id="{D23D7F4A-5900-41CB-B165-8E91248E228B}" type="slidenum">
              <a:rPr lang="en-US" smtClean="0"/>
              <a:pPr/>
              <a:t>44</a:t>
            </a:fld>
            <a:endParaRPr lang="en-US"/>
          </a:p>
        </p:txBody>
      </p:sp>
      <p:sp>
        <p:nvSpPr>
          <p:cNvPr id="20" name="Oval 19"/>
          <p:cNvSpPr/>
          <p:nvPr/>
        </p:nvSpPr>
        <p:spPr>
          <a:xfrm>
            <a:off x="3657600" y="1752600"/>
            <a:ext cx="457200" cy="3581400"/>
          </a:xfrm>
          <a:prstGeom prst="ellipse">
            <a:avLst/>
          </a:prstGeom>
          <a:solidFill>
            <a:srgbClr val="FFC000"/>
          </a:solidFill>
          <a:ln>
            <a:solidFill>
              <a:schemeClr val="tx1"/>
            </a:solidFill>
          </a:ln>
        </p:spPr>
        <p:txBody>
          <a:bodyPr wrap="none" rtlCol="0" anchor="ctr">
            <a:spAutoFit/>
          </a:bodyPr>
          <a:lstStyle/>
          <a:p>
            <a:pPr algn="ctr"/>
            <a:endParaRPr lang="en-US" sz="2800" dirty="0">
              <a:solidFill>
                <a:schemeClr val="bg1"/>
              </a:solidFill>
            </a:endParaRPr>
          </a:p>
        </p:txBody>
      </p:sp>
      <p:sp>
        <p:nvSpPr>
          <p:cNvPr id="18" name="Oval 17"/>
          <p:cNvSpPr/>
          <p:nvPr/>
        </p:nvSpPr>
        <p:spPr>
          <a:xfrm>
            <a:off x="1219200" y="3316069"/>
            <a:ext cx="762000" cy="735747"/>
          </a:xfrm>
          <a:prstGeom prst="ellipse">
            <a:avLst/>
          </a:prstGeom>
          <a:solidFill>
            <a:srgbClr val="FF0000"/>
          </a:solidFill>
          <a:ln>
            <a:solidFill>
              <a:schemeClr val="tx1"/>
            </a:solidFill>
          </a:ln>
        </p:spPr>
        <p:txBody>
          <a:bodyPr wrap="square" rtlCol="0" anchor="ctr">
            <a:spAutoFit/>
          </a:bodyPr>
          <a:lstStyle/>
          <a:p>
            <a:pPr algn="ctr"/>
            <a:endParaRPr lang="en-US" sz="2800" dirty="0">
              <a:solidFill>
                <a:schemeClr val="bg1"/>
              </a:solidFill>
            </a:endParaRPr>
          </a:p>
        </p:txBody>
      </p:sp>
      <p:sp>
        <p:nvSpPr>
          <p:cNvPr id="21" name="TextBox 20"/>
          <p:cNvSpPr txBox="1"/>
          <p:nvPr/>
        </p:nvSpPr>
        <p:spPr>
          <a:xfrm>
            <a:off x="1219200" y="39469"/>
            <a:ext cx="6596871" cy="646331"/>
          </a:xfrm>
          <a:prstGeom prst="rect">
            <a:avLst/>
          </a:prstGeom>
          <a:noFill/>
        </p:spPr>
        <p:txBody>
          <a:bodyPr wrap="none" rtlCol="0">
            <a:spAutoFit/>
          </a:bodyPr>
          <a:lstStyle/>
          <a:p>
            <a:r>
              <a:rPr lang="en-US" sz="3600" b="0" u="sng" dirty="0"/>
              <a:t>Two-Particle Correlation Basics</a:t>
            </a:r>
          </a:p>
        </p:txBody>
      </p:sp>
      <p:sp>
        <p:nvSpPr>
          <p:cNvPr id="22" name="TextBox 21"/>
          <p:cNvSpPr txBox="1"/>
          <p:nvPr/>
        </p:nvSpPr>
        <p:spPr>
          <a:xfrm>
            <a:off x="5181600" y="1606927"/>
            <a:ext cx="3783408" cy="4031873"/>
          </a:xfrm>
          <a:prstGeom prst="rect">
            <a:avLst/>
          </a:prstGeom>
          <a:noFill/>
        </p:spPr>
        <p:txBody>
          <a:bodyPr wrap="none" rtlCol="0">
            <a:spAutoFit/>
          </a:bodyPr>
          <a:lstStyle/>
          <a:p>
            <a:r>
              <a:rPr lang="en-US" sz="3200" b="0" dirty="0"/>
              <a:t>Jet Correlations</a:t>
            </a:r>
            <a:r>
              <a:rPr lang="en-US" sz="3200" b="0" dirty="0">
                <a:solidFill>
                  <a:schemeClr val="bg1"/>
                </a:solidFill>
              </a:rPr>
              <a:t>…</a:t>
            </a:r>
          </a:p>
          <a:p>
            <a:pPr>
              <a:buFontTx/>
              <a:buChar char="-"/>
            </a:pPr>
            <a:r>
              <a:rPr lang="en-US" sz="3200" b="0" dirty="0">
                <a:solidFill>
                  <a:schemeClr val="bg1"/>
                </a:solidFill>
              </a:rPr>
              <a:t> </a:t>
            </a:r>
            <a:r>
              <a:rPr lang="en-US" sz="3200" b="0" dirty="0">
                <a:solidFill>
                  <a:srgbClr val="FF0000"/>
                </a:solidFill>
              </a:rPr>
              <a:t>Same jet</a:t>
            </a:r>
          </a:p>
          <a:p>
            <a:pPr>
              <a:buFontTx/>
              <a:buChar char="-"/>
            </a:pPr>
            <a:r>
              <a:rPr lang="en-US" sz="3200" b="0" dirty="0">
                <a:solidFill>
                  <a:schemeClr val="bg1"/>
                </a:solidFill>
              </a:rPr>
              <a:t> </a:t>
            </a:r>
            <a:r>
              <a:rPr lang="en-US" sz="3200" b="0" dirty="0">
                <a:solidFill>
                  <a:srgbClr val="FFC000"/>
                </a:solidFill>
              </a:rPr>
              <a:t>Opposing jet</a:t>
            </a:r>
          </a:p>
          <a:p>
            <a:pPr>
              <a:buFontTx/>
              <a:buChar char="-"/>
            </a:pPr>
            <a:endParaRPr lang="en-US" sz="3200" b="0" dirty="0">
              <a:solidFill>
                <a:srgbClr val="FFC000"/>
              </a:solidFill>
            </a:endParaRPr>
          </a:p>
          <a:p>
            <a:r>
              <a:rPr lang="en-US" sz="3200" b="0" dirty="0"/>
              <a:t>Flow Correlations…</a:t>
            </a:r>
          </a:p>
          <a:p>
            <a:pPr>
              <a:buFontTx/>
              <a:buChar char="-"/>
            </a:pPr>
            <a:r>
              <a:rPr lang="en-US" sz="3200" b="0" dirty="0">
                <a:solidFill>
                  <a:srgbClr val="92D050"/>
                </a:solidFill>
              </a:rPr>
              <a:t> Elliptic (v</a:t>
            </a:r>
            <a:r>
              <a:rPr lang="en-US" sz="3200" b="0" baseline="-25000" dirty="0">
                <a:solidFill>
                  <a:srgbClr val="92D050"/>
                </a:solidFill>
              </a:rPr>
              <a:t>2</a:t>
            </a:r>
            <a:r>
              <a:rPr lang="en-US" sz="3200" b="0" dirty="0">
                <a:solidFill>
                  <a:srgbClr val="92D050"/>
                </a:solidFill>
              </a:rPr>
              <a:t>)</a:t>
            </a:r>
          </a:p>
          <a:p>
            <a:pPr>
              <a:buFontTx/>
              <a:buChar char="-"/>
            </a:pPr>
            <a:r>
              <a:rPr lang="en-US" sz="3200" b="0" dirty="0"/>
              <a:t> </a:t>
            </a:r>
            <a:r>
              <a:rPr lang="en-US" sz="3200" b="0" dirty="0">
                <a:solidFill>
                  <a:srgbClr val="00B050"/>
                </a:solidFill>
              </a:rPr>
              <a:t>Triangular (v</a:t>
            </a:r>
            <a:r>
              <a:rPr lang="en-US" sz="3200" b="0" baseline="-25000" dirty="0">
                <a:solidFill>
                  <a:srgbClr val="00B050"/>
                </a:solidFill>
              </a:rPr>
              <a:t>3</a:t>
            </a:r>
            <a:r>
              <a:rPr lang="en-US" sz="3200" b="0" dirty="0">
                <a:solidFill>
                  <a:srgbClr val="00B050"/>
                </a:solidFill>
              </a:rPr>
              <a:t>)</a:t>
            </a:r>
          </a:p>
          <a:p>
            <a:pPr>
              <a:buFontTx/>
              <a:buChar char="-"/>
            </a:pPr>
            <a:r>
              <a:rPr lang="en-US" sz="3200" b="0" dirty="0">
                <a:solidFill>
                  <a:schemeClr val="bg1"/>
                </a:solidFill>
              </a:rPr>
              <a:t> </a:t>
            </a:r>
            <a:r>
              <a:rPr lang="en-US" sz="3200" b="0" dirty="0">
                <a:solidFill>
                  <a:srgbClr val="003300"/>
                </a:solidFill>
              </a:rPr>
              <a:t>etc.</a:t>
            </a:r>
          </a:p>
        </p:txBody>
      </p:sp>
      <p:sp>
        <p:nvSpPr>
          <p:cNvPr id="25" name="Rectangle 24"/>
          <p:cNvSpPr/>
          <p:nvPr/>
        </p:nvSpPr>
        <p:spPr>
          <a:xfrm>
            <a:off x="914400" y="1676400"/>
            <a:ext cx="3733800" cy="3886200"/>
          </a:xfrm>
          <a:prstGeom prst="rect">
            <a:avLst/>
          </a:prstGeom>
        </p:spPr>
        <p:txBody>
          <a:bodyPr wrap="none" rtlCol="0" anchor="ctr">
            <a:spAutoFit/>
          </a:bodyPr>
          <a:lstStyle/>
          <a:p>
            <a:pPr algn="ctr"/>
            <a:endParaRPr lang="en-US" sz="2800" dirty="0">
              <a:solidFill>
                <a:schemeClr val="bg1"/>
              </a:solidFill>
            </a:endParaRPr>
          </a:p>
        </p:txBody>
      </p:sp>
      <p:sp>
        <p:nvSpPr>
          <p:cNvPr id="26" name="Rounded Rectangle 25"/>
          <p:cNvSpPr/>
          <p:nvPr/>
        </p:nvSpPr>
        <p:spPr>
          <a:xfrm>
            <a:off x="1143000" y="1676400"/>
            <a:ext cx="914400" cy="3886200"/>
          </a:xfrm>
          <a:prstGeom prst="roundRect">
            <a:avLst/>
          </a:prstGeom>
          <a:solidFill>
            <a:srgbClr val="92D050"/>
          </a:solidFill>
        </p:spPr>
        <p:txBody>
          <a:bodyPr wrap="none" rtlCol="0" anchor="ctr">
            <a:spAutoFit/>
          </a:bodyPr>
          <a:lstStyle/>
          <a:p>
            <a:pPr algn="ctr"/>
            <a:endParaRPr lang="en-US" sz="2800" dirty="0">
              <a:solidFill>
                <a:schemeClr val="bg1"/>
              </a:solidFill>
            </a:endParaRPr>
          </a:p>
        </p:txBody>
      </p:sp>
      <p:sp>
        <p:nvSpPr>
          <p:cNvPr id="27" name="Rounded Rectangle 26"/>
          <p:cNvSpPr/>
          <p:nvPr/>
        </p:nvSpPr>
        <p:spPr>
          <a:xfrm>
            <a:off x="3505200" y="1676400"/>
            <a:ext cx="914400" cy="3886200"/>
          </a:xfrm>
          <a:prstGeom prst="roundRect">
            <a:avLst/>
          </a:prstGeom>
          <a:solidFill>
            <a:srgbClr val="92D050"/>
          </a:solidFill>
        </p:spPr>
        <p:txBody>
          <a:bodyPr wrap="none" rtlCol="0" anchor="ctr">
            <a:spAutoFit/>
          </a:bodyPr>
          <a:lstStyle/>
          <a:p>
            <a:pPr algn="ctr"/>
            <a:endParaRPr lang="en-US" sz="2800" dirty="0">
              <a:solidFill>
                <a:schemeClr val="bg1"/>
              </a:solidFill>
            </a:endParaRPr>
          </a:p>
        </p:txBody>
      </p:sp>
      <p:sp>
        <p:nvSpPr>
          <p:cNvPr id="28" name="Rounded Rectangle 27"/>
          <p:cNvSpPr/>
          <p:nvPr/>
        </p:nvSpPr>
        <p:spPr>
          <a:xfrm>
            <a:off x="1143000" y="1676400"/>
            <a:ext cx="914400" cy="3886200"/>
          </a:xfrm>
          <a:prstGeom prst="roundRect">
            <a:avLst/>
          </a:prstGeom>
          <a:solidFill>
            <a:srgbClr val="00B050"/>
          </a:solidFill>
        </p:spPr>
        <p:txBody>
          <a:bodyPr wrap="none" rtlCol="0" anchor="ctr">
            <a:spAutoFit/>
          </a:bodyPr>
          <a:lstStyle/>
          <a:p>
            <a:pPr algn="ctr"/>
            <a:endParaRPr lang="en-US" sz="2800" dirty="0">
              <a:solidFill>
                <a:schemeClr val="bg1"/>
              </a:solidFill>
            </a:endParaRPr>
          </a:p>
        </p:txBody>
      </p:sp>
      <p:sp>
        <p:nvSpPr>
          <p:cNvPr id="29" name="Rounded Rectangle 28"/>
          <p:cNvSpPr/>
          <p:nvPr/>
        </p:nvSpPr>
        <p:spPr>
          <a:xfrm>
            <a:off x="2667000" y="1676400"/>
            <a:ext cx="914400" cy="3886200"/>
          </a:xfrm>
          <a:prstGeom prst="roundRect">
            <a:avLst/>
          </a:prstGeom>
          <a:solidFill>
            <a:srgbClr val="00B050"/>
          </a:solidFill>
        </p:spPr>
        <p:txBody>
          <a:bodyPr wrap="none" rtlCol="0" anchor="ctr">
            <a:spAutoFit/>
          </a:bodyPr>
          <a:lstStyle/>
          <a:p>
            <a:pPr algn="ctr"/>
            <a:endParaRPr lang="en-US" sz="2800" dirty="0">
              <a:solidFill>
                <a:schemeClr val="bg1"/>
              </a:solidFill>
            </a:endParaRPr>
          </a:p>
        </p:txBody>
      </p:sp>
      <p:sp>
        <p:nvSpPr>
          <p:cNvPr id="30" name="Rounded Rectangle 29"/>
          <p:cNvSpPr/>
          <p:nvPr/>
        </p:nvSpPr>
        <p:spPr>
          <a:xfrm>
            <a:off x="4114800" y="1676400"/>
            <a:ext cx="914400" cy="3886200"/>
          </a:xfrm>
          <a:prstGeom prst="roundRect">
            <a:avLst/>
          </a:prstGeom>
          <a:solidFill>
            <a:srgbClr val="00B050"/>
          </a:solidFill>
        </p:spPr>
        <p:txBody>
          <a:bodyPr wrap="none" rtlCol="0" anchor="ctr">
            <a:spAutoFit/>
          </a:bodyPr>
          <a:lstStyle/>
          <a:p>
            <a:pPr algn="ctr"/>
            <a:endParaRPr lang="en-US" sz="2800" dirty="0">
              <a:solidFill>
                <a:schemeClr val="bg1"/>
              </a:solidFill>
            </a:endParaRPr>
          </a:p>
        </p:txBody>
      </p:sp>
    </p:spTree>
    <p:extLst>
      <p:ext uri="{BB962C8B-B14F-4D97-AF65-F5344CB8AC3E}">
        <p14:creationId xmlns:p14="http://schemas.microsoft.com/office/powerpoint/2010/main" val="34260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000"/>
                                        <p:tgtEl>
                                          <p:spTgt spid="26"/>
                                        </p:tgtEl>
                                      </p:cBhvr>
                                    </p:animEffect>
                                    <p:set>
                                      <p:cBhvr>
                                        <p:cTn id="25" dur="1" fill="hold">
                                          <p:stCondLst>
                                            <p:cond delay="1999"/>
                                          </p:stCondLst>
                                        </p:cTn>
                                        <p:tgtEl>
                                          <p:spTgt spid="2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2000"/>
                                        <p:tgtEl>
                                          <p:spTgt spid="27"/>
                                        </p:tgtEl>
                                      </p:cBhvr>
                                    </p:animEffect>
                                    <p:set>
                                      <p:cBhvr>
                                        <p:cTn id="28" dur="1" fill="hold">
                                          <p:stCondLst>
                                            <p:cond delay="1999"/>
                                          </p:stCondLst>
                                        </p:cTn>
                                        <p:tgtEl>
                                          <p:spTgt spid="2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2000"/>
                                        <p:tgtEl>
                                          <p:spTgt spid="30"/>
                                        </p:tgtEl>
                                      </p:cBhvr>
                                    </p:animEffect>
                                    <p:set>
                                      <p:cBhvr>
                                        <p:cTn id="39" dur="1" fill="hold">
                                          <p:stCondLst>
                                            <p:cond delay="1999"/>
                                          </p:stCondLst>
                                        </p:cTn>
                                        <p:tgtEl>
                                          <p:spTgt spid="30"/>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28"/>
                                        </p:tgtEl>
                                      </p:cBhvr>
                                    </p:animEffect>
                                    <p:set>
                                      <p:cBhvr>
                                        <p:cTn id="42" dur="1" fill="hold">
                                          <p:stCondLst>
                                            <p:cond delay="1999"/>
                                          </p:stCondLst>
                                        </p:cTn>
                                        <p:tgtEl>
                                          <p:spTgt spid="2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000"/>
                                        <p:tgtEl>
                                          <p:spTgt spid="29"/>
                                        </p:tgtEl>
                                      </p:cBhvr>
                                    </p:animEffect>
                                    <p:set>
                                      <p:cBhvr>
                                        <p:cTn id="45" dur="1" fill="hold">
                                          <p:stCondLst>
                                            <p:cond delay="1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pPr/>
              <a:t>45</a:t>
            </a:fld>
            <a:endParaRPr lang="en-US"/>
          </a:p>
        </p:txBody>
      </p:sp>
      <p:sp>
        <p:nvSpPr>
          <p:cNvPr id="3" name="TextBox 2"/>
          <p:cNvSpPr txBox="1"/>
          <p:nvPr/>
        </p:nvSpPr>
        <p:spPr>
          <a:xfrm>
            <a:off x="2209800" y="177225"/>
            <a:ext cx="4604146" cy="584775"/>
          </a:xfrm>
          <a:prstGeom prst="rect">
            <a:avLst/>
          </a:prstGeom>
          <a:noFill/>
        </p:spPr>
        <p:txBody>
          <a:bodyPr wrap="none" rtlCol="0">
            <a:spAutoFit/>
          </a:bodyPr>
          <a:lstStyle/>
          <a:p>
            <a:r>
              <a:rPr lang="en-US" sz="3200" b="0" u="sng" dirty="0"/>
              <a:t>CMS Proton-Proton Hint</a:t>
            </a:r>
          </a:p>
        </p:txBody>
      </p:sp>
      <p:sp>
        <p:nvSpPr>
          <p:cNvPr id="4" name="Rectangle 3"/>
          <p:cNvSpPr/>
          <p:nvPr/>
        </p:nvSpPr>
        <p:spPr>
          <a:xfrm>
            <a:off x="0" y="6550223"/>
            <a:ext cx="6629400" cy="307777"/>
          </a:xfrm>
          <a:prstGeom prst="rect">
            <a:avLst/>
          </a:prstGeom>
        </p:spPr>
        <p:txBody>
          <a:bodyPr wrap="square">
            <a:spAutoFit/>
          </a:bodyPr>
          <a:lstStyle/>
          <a:p>
            <a:r>
              <a:rPr lang="en-US" b="0" dirty="0"/>
              <a:t>http://link.springer.com/article/10.1007%2FJHEP09%282010%29091</a:t>
            </a:r>
          </a:p>
        </p:txBody>
      </p:sp>
      <p:pic>
        <p:nvPicPr>
          <p:cNvPr id="776193" name="Picture 1"/>
          <p:cNvPicPr>
            <a:picLocks noChangeAspect="1" noChangeArrowheads="1"/>
          </p:cNvPicPr>
          <p:nvPr/>
        </p:nvPicPr>
        <p:blipFill>
          <a:blip r:embed="rId2" cstate="print"/>
          <a:srcRect l="5271" t="31250" r="27965" b="23958"/>
          <a:stretch>
            <a:fillRect/>
          </a:stretch>
        </p:blipFill>
        <p:spPr bwMode="auto">
          <a:xfrm>
            <a:off x="0" y="3124200"/>
            <a:ext cx="8686800" cy="3276600"/>
          </a:xfrm>
          <a:prstGeom prst="rect">
            <a:avLst/>
          </a:prstGeom>
          <a:noFill/>
          <a:ln w="9525">
            <a:noFill/>
            <a:miter lim="800000"/>
            <a:headEnd/>
            <a:tailEnd/>
          </a:ln>
        </p:spPr>
      </p:pic>
      <p:pic>
        <p:nvPicPr>
          <p:cNvPr id="776194" name="Picture 2"/>
          <p:cNvPicPr>
            <a:picLocks noChangeAspect="1" noChangeArrowheads="1"/>
          </p:cNvPicPr>
          <p:nvPr/>
        </p:nvPicPr>
        <p:blipFill>
          <a:blip r:embed="rId3" cstate="print"/>
          <a:srcRect/>
          <a:stretch>
            <a:fillRect/>
          </a:stretch>
        </p:blipFill>
        <p:spPr bwMode="auto">
          <a:xfrm>
            <a:off x="4953000" y="762000"/>
            <a:ext cx="3952875" cy="3495675"/>
          </a:xfrm>
          <a:prstGeom prst="rect">
            <a:avLst/>
          </a:prstGeom>
          <a:noFill/>
          <a:ln w="9525">
            <a:noFill/>
            <a:miter lim="800000"/>
            <a:headEnd/>
            <a:tailEnd/>
          </a:ln>
        </p:spPr>
      </p:pic>
      <p:pic>
        <p:nvPicPr>
          <p:cNvPr id="776195" name="Picture 3"/>
          <p:cNvPicPr>
            <a:picLocks noChangeAspect="1" noChangeArrowheads="1"/>
          </p:cNvPicPr>
          <p:nvPr/>
        </p:nvPicPr>
        <p:blipFill>
          <a:blip r:embed="rId4" cstate="print"/>
          <a:srcRect/>
          <a:stretch>
            <a:fillRect/>
          </a:stretch>
        </p:blipFill>
        <p:spPr bwMode="auto">
          <a:xfrm>
            <a:off x="228600" y="838200"/>
            <a:ext cx="3038475" cy="2609850"/>
          </a:xfrm>
          <a:prstGeom prst="rect">
            <a:avLst/>
          </a:prstGeom>
          <a:noFill/>
          <a:ln w="9525">
            <a:noFill/>
            <a:miter lim="800000"/>
            <a:headEnd/>
            <a:tailEnd/>
          </a:ln>
        </p:spPr>
      </p:pic>
    </p:spTree>
    <p:extLst>
      <p:ext uri="{BB962C8B-B14F-4D97-AF65-F5344CB8AC3E}">
        <p14:creationId xmlns:p14="http://schemas.microsoft.com/office/powerpoint/2010/main" val="1027447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23D7F4A-5900-41CB-B165-8E91248E228B}" type="slidenum">
              <a:rPr lang="en-US" smtClean="0"/>
              <a:pPr/>
              <a:t>46</a:t>
            </a:fld>
            <a:endParaRPr lang="en-US"/>
          </a:p>
        </p:txBody>
      </p:sp>
      <p:pic>
        <p:nvPicPr>
          <p:cNvPr id="16386" name="Picture 2" descr="These three plots show the correlation between pairs of particles seen in the CMS detector. (&lt;i&gt;a&lt;/i&gt;) shows proton–proton collisions, and the arrow points to the ridge; (&lt;i&gt;b&lt;/i&gt;) shows the lead–lead collisions where a similar ridge emerged once more; and (&lt;i&gt;c&lt;/i&gt;) denotes the most recent proton–lead collisions where the ridge is seen once more. Δη is the angle in that plane measured between the two particles in the longitudinal plane. ΔΦ represents the difference between the angles of the two particles in question in the transverse plane. &lt;i&gt;R&lt;/i&gt; is a function of both Δη and ΔΦ. (Courtesy: CERN/CMS collaboration)"/>
          <p:cNvPicPr>
            <a:picLocks noChangeAspect="1" noChangeArrowheads="1"/>
          </p:cNvPicPr>
          <p:nvPr/>
        </p:nvPicPr>
        <p:blipFill>
          <a:blip r:embed="rId2" cstate="print"/>
          <a:srcRect r="64758" b="52162"/>
          <a:stretch>
            <a:fillRect/>
          </a:stretch>
        </p:blipFill>
        <p:spPr bwMode="auto">
          <a:xfrm>
            <a:off x="5562600" y="3581400"/>
            <a:ext cx="3581400" cy="3276600"/>
          </a:xfrm>
          <a:prstGeom prst="rect">
            <a:avLst/>
          </a:prstGeom>
          <a:noFill/>
        </p:spPr>
      </p:pic>
      <p:pic>
        <p:nvPicPr>
          <p:cNvPr id="7" name="Picture 2" descr="These three plots show the correlation between pairs of particles seen in the CMS detector. (&lt;i&gt;a&lt;/i&gt;) shows proton–proton collisions, and the arrow points to the ridge; (&lt;i&gt;b&lt;/i&gt;) shows the lead–lead collisions where a similar ridge emerged once more; and (&lt;i&gt;c&lt;/i&gt;) denotes the most recent proton–lead collisions where the ridge is seen once more. Δη is the angle in that plane measured between the two particles in the longitudinal plane. ΔΦ represents the difference between the angles of the two particles in question in the transverse plane. &lt;i&gt;R&lt;/i&gt; is a function of both Δη and ΔΦ. (Courtesy: CERN/CMS collaboration)"/>
          <p:cNvPicPr>
            <a:picLocks noChangeAspect="1" noChangeArrowheads="1"/>
          </p:cNvPicPr>
          <p:nvPr/>
        </p:nvPicPr>
        <p:blipFill>
          <a:blip r:embed="rId2" cstate="print"/>
          <a:srcRect t="47838" r="64758"/>
          <a:stretch>
            <a:fillRect/>
          </a:stretch>
        </p:blipFill>
        <p:spPr bwMode="auto">
          <a:xfrm>
            <a:off x="0" y="0"/>
            <a:ext cx="3581400" cy="3572828"/>
          </a:xfrm>
          <a:prstGeom prst="rect">
            <a:avLst/>
          </a:prstGeom>
          <a:noFill/>
        </p:spPr>
      </p:pic>
      <p:sp>
        <p:nvSpPr>
          <p:cNvPr id="8" name="Rectangle 7"/>
          <p:cNvSpPr/>
          <p:nvPr/>
        </p:nvSpPr>
        <p:spPr>
          <a:xfrm>
            <a:off x="0" y="0"/>
            <a:ext cx="457200" cy="381000"/>
          </a:xfrm>
          <a:prstGeom prst="rect">
            <a:avLst/>
          </a:prstGeom>
          <a:solidFill>
            <a:schemeClr val="bg1"/>
          </a:solidFill>
          <a:ln>
            <a:solidFill>
              <a:schemeClr val="bg1"/>
            </a:solidFill>
          </a:ln>
        </p:spPr>
        <p:txBody>
          <a:bodyPr wrap="none" rtlCol="0" anchor="ctr">
            <a:spAutoFit/>
          </a:bodyPr>
          <a:lstStyle/>
          <a:p>
            <a:pPr algn="ctr"/>
            <a:endParaRPr lang="en-US" sz="2800" dirty="0">
              <a:solidFill>
                <a:schemeClr val="bg1"/>
              </a:solidFill>
            </a:endParaRPr>
          </a:p>
        </p:txBody>
      </p:sp>
      <p:sp>
        <p:nvSpPr>
          <p:cNvPr id="9" name="TextBox 8"/>
          <p:cNvSpPr txBox="1"/>
          <p:nvPr/>
        </p:nvSpPr>
        <p:spPr>
          <a:xfrm>
            <a:off x="3657600" y="152400"/>
            <a:ext cx="5486400" cy="2492990"/>
          </a:xfrm>
          <a:prstGeom prst="rect">
            <a:avLst/>
          </a:prstGeom>
          <a:noFill/>
        </p:spPr>
        <p:txBody>
          <a:bodyPr wrap="square" rtlCol="0">
            <a:spAutoFit/>
          </a:bodyPr>
          <a:lstStyle/>
          <a:p>
            <a:pPr algn="ctr"/>
            <a:r>
              <a:rPr lang="en-US" sz="3200" b="0" u="sng" dirty="0" err="1"/>
              <a:t>Pb+Pb</a:t>
            </a:r>
            <a:r>
              <a:rPr lang="en-US" sz="3200" b="0" u="sng" dirty="0"/>
              <a:t> at the LHC</a:t>
            </a:r>
          </a:p>
          <a:p>
            <a:pPr algn="ctr"/>
            <a:endParaRPr lang="en-US" sz="1200" b="0" u="sng" dirty="0"/>
          </a:p>
          <a:p>
            <a:pPr algn="ctr"/>
            <a:r>
              <a:rPr lang="en-US" sz="2800" b="0" dirty="0"/>
              <a:t>Near side jet peak and dominant flow correlations, </a:t>
            </a:r>
          </a:p>
          <a:p>
            <a:pPr algn="ctr"/>
            <a:r>
              <a:rPr lang="en-US" sz="2800" b="0" dirty="0"/>
              <a:t>including long-range </a:t>
            </a:r>
          </a:p>
          <a:p>
            <a:pPr algn="ctr"/>
            <a:r>
              <a:rPr lang="en-US" sz="2800" b="0" dirty="0"/>
              <a:t>near-side ridge</a:t>
            </a:r>
          </a:p>
        </p:txBody>
      </p:sp>
      <p:sp>
        <p:nvSpPr>
          <p:cNvPr id="10" name="Rectangle 9"/>
          <p:cNvSpPr/>
          <p:nvPr/>
        </p:nvSpPr>
        <p:spPr>
          <a:xfrm>
            <a:off x="5638800" y="3810000"/>
            <a:ext cx="457200" cy="381000"/>
          </a:xfrm>
          <a:prstGeom prst="rect">
            <a:avLst/>
          </a:prstGeom>
          <a:solidFill>
            <a:schemeClr val="bg1"/>
          </a:solidFill>
          <a:ln>
            <a:solidFill>
              <a:schemeClr val="bg1"/>
            </a:solidFill>
          </a:ln>
        </p:spPr>
        <p:txBody>
          <a:bodyPr wrap="none" rtlCol="0" anchor="ctr">
            <a:spAutoFit/>
          </a:bodyPr>
          <a:lstStyle/>
          <a:p>
            <a:pPr algn="ctr"/>
            <a:endParaRPr lang="en-US" sz="2800" dirty="0">
              <a:solidFill>
                <a:schemeClr val="bg1"/>
              </a:solidFill>
            </a:endParaRPr>
          </a:p>
        </p:txBody>
      </p:sp>
      <p:sp>
        <p:nvSpPr>
          <p:cNvPr id="11" name="TextBox 10"/>
          <p:cNvSpPr txBox="1"/>
          <p:nvPr/>
        </p:nvSpPr>
        <p:spPr>
          <a:xfrm>
            <a:off x="304800" y="3810000"/>
            <a:ext cx="4876800" cy="2492990"/>
          </a:xfrm>
          <a:prstGeom prst="rect">
            <a:avLst/>
          </a:prstGeom>
          <a:noFill/>
        </p:spPr>
        <p:txBody>
          <a:bodyPr wrap="square" rtlCol="0">
            <a:spAutoFit/>
          </a:bodyPr>
          <a:lstStyle/>
          <a:p>
            <a:pPr algn="ctr"/>
            <a:r>
              <a:rPr lang="en-US" sz="3200" b="0" u="sng" dirty="0" err="1"/>
              <a:t>p+p</a:t>
            </a:r>
            <a:r>
              <a:rPr lang="en-US" sz="3200" b="0" u="sng" dirty="0"/>
              <a:t> at the LHC</a:t>
            </a:r>
          </a:p>
          <a:p>
            <a:pPr algn="ctr"/>
            <a:endParaRPr lang="en-US" sz="1200" b="0" u="sng" dirty="0"/>
          </a:p>
          <a:p>
            <a:pPr algn="ctr"/>
            <a:r>
              <a:rPr lang="en-US" sz="2800" b="0" dirty="0"/>
              <a:t>Near and away side jet peaks dominant.</a:t>
            </a:r>
          </a:p>
          <a:p>
            <a:pPr algn="ctr"/>
            <a:r>
              <a:rPr lang="en-US" sz="2800" b="0" i="1" dirty="0"/>
              <a:t>And yet, clear small  </a:t>
            </a:r>
          </a:p>
          <a:p>
            <a:pPr algn="ctr"/>
            <a:r>
              <a:rPr lang="en-US" sz="2800" b="0" i="1" dirty="0"/>
              <a:t>long-range near-side ridge</a:t>
            </a:r>
          </a:p>
        </p:txBody>
      </p:sp>
    </p:spTree>
    <p:extLst>
      <p:ext uri="{BB962C8B-B14F-4D97-AF65-F5344CB8AC3E}">
        <p14:creationId xmlns:p14="http://schemas.microsoft.com/office/powerpoint/2010/main" val="326841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3D7F4A-5900-41CB-B165-8E91248E228B}" type="slidenum">
              <a:rPr lang="en-US" smtClean="0"/>
              <a:pPr/>
              <a:t>47</a:t>
            </a:fld>
            <a:endParaRPr lang="en-US"/>
          </a:p>
        </p:txBody>
      </p:sp>
      <p:sp>
        <p:nvSpPr>
          <p:cNvPr id="5" name="TextBox 4"/>
          <p:cNvSpPr txBox="1"/>
          <p:nvPr/>
        </p:nvSpPr>
        <p:spPr>
          <a:xfrm>
            <a:off x="304801" y="1187946"/>
            <a:ext cx="4571999" cy="3724096"/>
          </a:xfrm>
          <a:prstGeom prst="rect">
            <a:avLst/>
          </a:prstGeom>
          <a:noFill/>
        </p:spPr>
        <p:txBody>
          <a:bodyPr wrap="square" rtlCol="0">
            <a:spAutoFit/>
          </a:bodyPr>
          <a:lstStyle/>
          <a:p>
            <a:pPr algn="ctr"/>
            <a:endParaRPr lang="en-US" sz="1200" b="0" dirty="0"/>
          </a:p>
          <a:p>
            <a:pPr algn="ctr"/>
            <a:r>
              <a:rPr lang="en-US" sz="3200" b="0" i="1" dirty="0"/>
              <a:t>“Momentum Domains”</a:t>
            </a:r>
          </a:p>
          <a:p>
            <a:pPr algn="ctr"/>
            <a:r>
              <a:rPr lang="en-US" sz="3200" b="0" i="1" dirty="0"/>
              <a:t>Think Color Electric Fields</a:t>
            </a:r>
          </a:p>
          <a:p>
            <a:pPr algn="ctr"/>
            <a:endParaRPr lang="en-US" sz="3200" b="0" i="1" dirty="0"/>
          </a:p>
          <a:p>
            <a:pPr algn="ctr"/>
            <a:r>
              <a:rPr lang="en-US" sz="3200" b="0" dirty="0"/>
              <a:t>Non-Geometry correlations in momentum space</a:t>
            </a:r>
          </a:p>
        </p:txBody>
      </p:sp>
      <p:pic>
        <p:nvPicPr>
          <p:cNvPr id="6" name="Picture 1"/>
          <p:cNvPicPr>
            <a:picLocks noChangeAspect="1" noChangeArrowheads="1"/>
          </p:cNvPicPr>
          <p:nvPr/>
        </p:nvPicPr>
        <p:blipFill>
          <a:blip r:embed="rId2" cstate="print">
            <a:clrChange>
              <a:clrFrom>
                <a:srgbClr val="FCE5B2"/>
              </a:clrFrom>
              <a:clrTo>
                <a:srgbClr val="FCE5B2">
                  <a:alpha val="0"/>
                </a:srgbClr>
              </a:clrTo>
            </a:clrChange>
          </a:blip>
          <a:srcRect t="34568" r="58976" b="25926"/>
          <a:stretch>
            <a:fillRect/>
          </a:stretch>
        </p:blipFill>
        <p:spPr bwMode="auto">
          <a:xfrm>
            <a:off x="4952998" y="1071282"/>
            <a:ext cx="3962401" cy="2796989"/>
          </a:xfrm>
          <a:prstGeom prst="rect">
            <a:avLst/>
          </a:prstGeom>
          <a:noFill/>
          <a:ln w="9525">
            <a:noFill/>
            <a:miter lim="800000"/>
            <a:headEnd/>
            <a:tailEnd/>
          </a:ln>
        </p:spPr>
      </p:pic>
      <p:pic>
        <p:nvPicPr>
          <p:cNvPr id="7" name="Picture 1"/>
          <p:cNvPicPr>
            <a:picLocks noChangeAspect="1" noChangeArrowheads="1"/>
          </p:cNvPicPr>
          <p:nvPr/>
        </p:nvPicPr>
        <p:blipFill>
          <a:blip r:embed="rId2" cstate="print"/>
          <a:srcRect l="4525" t="90535" r="60183" b="-412"/>
          <a:stretch>
            <a:fillRect/>
          </a:stretch>
        </p:blipFill>
        <p:spPr bwMode="auto">
          <a:xfrm>
            <a:off x="5124450" y="3962400"/>
            <a:ext cx="3714750" cy="762000"/>
          </a:xfrm>
          <a:prstGeom prst="rect">
            <a:avLst/>
          </a:prstGeom>
          <a:noFill/>
          <a:ln w="9525">
            <a:noFill/>
            <a:miter lim="800000"/>
            <a:headEnd/>
            <a:tailEnd/>
          </a:ln>
        </p:spPr>
      </p:pic>
      <p:sp>
        <p:nvSpPr>
          <p:cNvPr id="8" name="TextBox 7"/>
          <p:cNvSpPr txBox="1"/>
          <p:nvPr/>
        </p:nvSpPr>
        <p:spPr>
          <a:xfrm>
            <a:off x="228600" y="5399782"/>
            <a:ext cx="8610600" cy="1077218"/>
          </a:xfrm>
          <a:prstGeom prst="rect">
            <a:avLst/>
          </a:prstGeom>
          <a:noFill/>
        </p:spPr>
        <p:txBody>
          <a:bodyPr wrap="square" rtlCol="0">
            <a:spAutoFit/>
          </a:bodyPr>
          <a:lstStyle/>
          <a:p>
            <a:pPr algn="ctr"/>
            <a:r>
              <a:rPr lang="en-US" sz="3200" b="0" i="1" dirty="0"/>
              <a:t>Important in small systems with a </a:t>
            </a:r>
          </a:p>
          <a:p>
            <a:pPr algn="ctr"/>
            <a:r>
              <a:rPr lang="en-US" sz="3200" b="0" i="1" dirty="0"/>
              <a:t>finite number of these domains!</a:t>
            </a:r>
          </a:p>
        </p:txBody>
      </p:sp>
      <p:sp>
        <p:nvSpPr>
          <p:cNvPr id="10" name="TextBox 9"/>
          <p:cNvSpPr txBox="1"/>
          <p:nvPr/>
        </p:nvSpPr>
        <p:spPr>
          <a:xfrm>
            <a:off x="7924800" y="3200400"/>
            <a:ext cx="934871" cy="584775"/>
          </a:xfrm>
          <a:prstGeom prst="rect">
            <a:avLst/>
          </a:prstGeom>
          <a:solidFill>
            <a:schemeClr val="tx1"/>
          </a:solidFill>
        </p:spPr>
        <p:txBody>
          <a:bodyPr wrap="none" rtlCol="0">
            <a:spAutoFit/>
          </a:bodyPr>
          <a:lstStyle/>
          <a:p>
            <a:r>
              <a:rPr lang="en-US" sz="3200" dirty="0">
                <a:solidFill>
                  <a:schemeClr val="bg1"/>
                </a:solidFill>
              </a:rPr>
              <a:t>1/Q</a:t>
            </a:r>
            <a:r>
              <a:rPr lang="en-US" sz="3200" baseline="-25000" dirty="0">
                <a:solidFill>
                  <a:schemeClr val="bg1"/>
                </a:solidFill>
              </a:rPr>
              <a:t>s</a:t>
            </a:r>
          </a:p>
        </p:txBody>
      </p:sp>
      <p:sp>
        <p:nvSpPr>
          <p:cNvPr id="12" name="TextBox 11"/>
          <p:cNvSpPr txBox="1"/>
          <p:nvPr/>
        </p:nvSpPr>
        <p:spPr>
          <a:xfrm>
            <a:off x="909812" y="253425"/>
            <a:ext cx="7624588" cy="584775"/>
          </a:xfrm>
          <a:prstGeom prst="rect">
            <a:avLst/>
          </a:prstGeom>
          <a:noFill/>
        </p:spPr>
        <p:txBody>
          <a:bodyPr wrap="none" rtlCol="0">
            <a:spAutoFit/>
          </a:bodyPr>
          <a:lstStyle/>
          <a:p>
            <a:r>
              <a:rPr lang="en-US" sz="3200" b="0" u="sng" dirty="0"/>
              <a:t>Looks Similar, but Maybe Different Origin</a:t>
            </a:r>
          </a:p>
        </p:txBody>
      </p:sp>
    </p:spTree>
    <p:extLst>
      <p:ext uri="{BB962C8B-B14F-4D97-AF65-F5344CB8AC3E}">
        <p14:creationId xmlns:p14="http://schemas.microsoft.com/office/powerpoint/2010/main" val="3377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62000" y="838200"/>
            <a:ext cx="7620000" cy="44196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7" name="Slide Number Placeholder 4"/>
          <p:cNvSpPr>
            <a:spLocks noGrp="1"/>
          </p:cNvSpPr>
          <p:nvPr>
            <p:ph type="sldNum" sz="quarter" idx="12"/>
          </p:nvPr>
        </p:nvSpPr>
        <p:spPr/>
        <p:txBody>
          <a:bodyPr/>
          <a:lstStyle/>
          <a:p>
            <a:fld id="{FF0573C5-2C36-4E4F-8364-411BECE8DF5D}" type="slidenum">
              <a:rPr lang="en-US"/>
              <a:pPr/>
              <a:t>5</a:t>
            </a:fld>
            <a:endParaRPr lang="en-US"/>
          </a:p>
        </p:txBody>
      </p:sp>
      <p:pic>
        <p:nvPicPr>
          <p:cNvPr id="400389" name="Picture 5"/>
          <p:cNvPicPr>
            <a:picLocks noChangeAspect="1" noChangeArrowheads="1"/>
          </p:cNvPicPr>
          <p:nvPr/>
        </p:nvPicPr>
        <p:blipFill>
          <a:blip r:embed="rId2" cstate="print"/>
          <a:srcRect/>
          <a:stretch>
            <a:fillRect/>
          </a:stretch>
        </p:blipFill>
        <p:spPr bwMode="auto">
          <a:xfrm>
            <a:off x="990600" y="1066800"/>
            <a:ext cx="5308600" cy="1839913"/>
          </a:xfrm>
          <a:prstGeom prst="rect">
            <a:avLst/>
          </a:prstGeom>
          <a:noFill/>
          <a:ln w="9525" algn="ctr">
            <a:solidFill>
              <a:schemeClr val="tx1"/>
            </a:solidFill>
            <a:miter lim="800000"/>
            <a:headEnd/>
            <a:tailEnd/>
          </a:ln>
          <a:effectLst/>
        </p:spPr>
      </p:pic>
      <p:pic>
        <p:nvPicPr>
          <p:cNvPr id="400390" name="Picture 6"/>
          <p:cNvPicPr>
            <a:picLocks noChangeAspect="1" noChangeArrowheads="1"/>
          </p:cNvPicPr>
          <p:nvPr/>
        </p:nvPicPr>
        <p:blipFill>
          <a:blip r:embed="rId3" cstate="print"/>
          <a:srcRect/>
          <a:stretch>
            <a:fillRect/>
          </a:stretch>
        </p:blipFill>
        <p:spPr bwMode="auto">
          <a:xfrm>
            <a:off x="6705600" y="1066800"/>
            <a:ext cx="1428750" cy="1905000"/>
          </a:xfrm>
          <a:prstGeom prst="rect">
            <a:avLst/>
          </a:prstGeom>
          <a:noFill/>
          <a:ln w="9525">
            <a:solidFill>
              <a:schemeClr val="tx1"/>
            </a:solidFill>
            <a:miter lim="800000"/>
            <a:headEnd/>
            <a:tailEnd/>
          </a:ln>
          <a:effectLst/>
        </p:spPr>
      </p:pic>
      <p:sp>
        <p:nvSpPr>
          <p:cNvPr id="6" name="TextBox 5"/>
          <p:cNvSpPr txBox="1"/>
          <p:nvPr/>
        </p:nvSpPr>
        <p:spPr>
          <a:xfrm>
            <a:off x="685800" y="5505271"/>
            <a:ext cx="7959230" cy="1200329"/>
          </a:xfrm>
          <a:prstGeom prst="rect">
            <a:avLst/>
          </a:prstGeom>
          <a:noFill/>
        </p:spPr>
        <p:txBody>
          <a:bodyPr wrap="none" rtlCol="0">
            <a:spAutoFit/>
          </a:bodyPr>
          <a:lstStyle/>
          <a:p>
            <a:pPr algn="ctr"/>
            <a:r>
              <a:rPr lang="en-US" sz="2400" b="0" dirty="0"/>
              <a:t>Common problem – not reading the original references…</a:t>
            </a:r>
          </a:p>
          <a:p>
            <a:pPr algn="ctr"/>
            <a:endParaRPr lang="en-US" sz="2400" b="0" dirty="0"/>
          </a:p>
          <a:p>
            <a:pPr algn="ctr"/>
            <a:r>
              <a:rPr lang="en-US" sz="2400" b="0" dirty="0"/>
              <a:t>V = </a:t>
            </a:r>
            <a:r>
              <a:rPr lang="en-US" sz="2400" b="0" dirty="0" err="1"/>
              <a:t>Voloshin</a:t>
            </a:r>
            <a:r>
              <a:rPr lang="en-US" sz="2400" b="0" dirty="0"/>
              <a:t> (?)</a:t>
            </a:r>
          </a:p>
        </p:txBody>
      </p:sp>
      <p:pic>
        <p:nvPicPr>
          <p:cNvPr id="585730" name="Picture 2" descr="https://encrypted-tbn0.gstatic.com/images?q=tbn:ANd9GcSXUwFR_Iklw4uGXjdwmStIYwT1yDnYHY6s1hnOmdIaBpGHiI9Q3w"/>
          <p:cNvPicPr>
            <a:picLocks noChangeAspect="1" noChangeArrowheads="1"/>
          </p:cNvPicPr>
          <p:nvPr/>
        </p:nvPicPr>
        <p:blipFill>
          <a:blip r:embed="rId4" cstate="print"/>
          <a:srcRect/>
          <a:stretch>
            <a:fillRect/>
          </a:stretch>
        </p:blipFill>
        <p:spPr bwMode="auto">
          <a:xfrm>
            <a:off x="990600" y="3200400"/>
            <a:ext cx="1782753" cy="1905000"/>
          </a:xfrm>
          <a:prstGeom prst="rect">
            <a:avLst/>
          </a:prstGeom>
          <a:noFill/>
          <a:ln>
            <a:solidFill>
              <a:schemeClr val="tx1"/>
            </a:solidFill>
          </a:ln>
        </p:spPr>
      </p:pic>
      <p:sp>
        <p:nvSpPr>
          <p:cNvPr id="8" name="TextBox 7"/>
          <p:cNvSpPr txBox="1"/>
          <p:nvPr/>
        </p:nvSpPr>
        <p:spPr>
          <a:xfrm>
            <a:off x="1066800" y="24825"/>
            <a:ext cx="7315200" cy="646331"/>
          </a:xfrm>
          <a:prstGeom prst="rect">
            <a:avLst/>
          </a:prstGeom>
          <a:noFill/>
        </p:spPr>
        <p:txBody>
          <a:bodyPr wrap="square" rtlCol="0">
            <a:spAutoFit/>
          </a:bodyPr>
          <a:lstStyle/>
          <a:p>
            <a:r>
              <a:rPr lang="en-US" sz="3600" b="0" u="sng" dirty="0"/>
              <a:t>Always Read the Original Material</a:t>
            </a:r>
            <a:endParaRPr lang="en-US" sz="3600" b="0" dirty="0"/>
          </a:p>
        </p:txBody>
      </p:sp>
      <p:pic>
        <p:nvPicPr>
          <p:cNvPr id="585731" name="Picture 3"/>
          <p:cNvPicPr>
            <a:picLocks noChangeAspect="1" noChangeArrowheads="1"/>
          </p:cNvPicPr>
          <p:nvPr/>
        </p:nvPicPr>
        <p:blipFill>
          <a:blip r:embed="rId5" cstate="print"/>
          <a:srcRect l="16398" t="45833" r="44949" b="19792"/>
          <a:stretch>
            <a:fillRect/>
          </a:stretch>
        </p:blipFill>
        <p:spPr bwMode="auto">
          <a:xfrm>
            <a:off x="3352800" y="3124200"/>
            <a:ext cx="4800600" cy="19431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6</a:t>
            </a:fld>
            <a:endParaRPr lang="en-US"/>
          </a:p>
        </p:txBody>
      </p:sp>
      <p:sp>
        <p:nvSpPr>
          <p:cNvPr id="5" name="TextBox 4"/>
          <p:cNvSpPr txBox="1"/>
          <p:nvPr/>
        </p:nvSpPr>
        <p:spPr>
          <a:xfrm>
            <a:off x="1204176" y="115669"/>
            <a:ext cx="7186583" cy="646331"/>
          </a:xfrm>
          <a:prstGeom prst="rect">
            <a:avLst/>
          </a:prstGeom>
          <a:noFill/>
        </p:spPr>
        <p:txBody>
          <a:bodyPr wrap="none" rtlCol="0">
            <a:spAutoFit/>
          </a:bodyPr>
          <a:lstStyle/>
          <a:p>
            <a:r>
              <a:rPr lang="en-US" sz="3600" b="0" u="sng" dirty="0"/>
              <a:t>How do experiments measure v2?</a:t>
            </a:r>
            <a:endParaRPr lang="en-US" sz="3600" b="0" u="sng" dirty="0" err="1"/>
          </a:p>
        </p:txBody>
      </p:sp>
      <p:sp>
        <p:nvSpPr>
          <p:cNvPr id="6" name="TextBox 5"/>
          <p:cNvSpPr txBox="1"/>
          <p:nvPr/>
        </p:nvSpPr>
        <p:spPr>
          <a:xfrm>
            <a:off x="1063112" y="990600"/>
            <a:ext cx="7242688" cy="523220"/>
          </a:xfrm>
          <a:prstGeom prst="rect">
            <a:avLst/>
          </a:prstGeom>
          <a:noFill/>
        </p:spPr>
        <p:txBody>
          <a:bodyPr wrap="none" rtlCol="0">
            <a:spAutoFit/>
          </a:bodyPr>
          <a:lstStyle/>
          <a:p>
            <a:r>
              <a:rPr lang="en-US" sz="2800" b="0" dirty="0"/>
              <a:t>An entire lecture could be on these details…</a:t>
            </a:r>
          </a:p>
        </p:txBody>
      </p:sp>
      <p:sp>
        <p:nvSpPr>
          <p:cNvPr id="7" name="TextBox 6"/>
          <p:cNvSpPr txBox="1"/>
          <p:nvPr/>
        </p:nvSpPr>
        <p:spPr>
          <a:xfrm>
            <a:off x="859453" y="1752600"/>
            <a:ext cx="7598747" cy="400110"/>
          </a:xfrm>
          <a:prstGeom prst="rect">
            <a:avLst/>
          </a:prstGeom>
          <a:noFill/>
        </p:spPr>
        <p:txBody>
          <a:bodyPr wrap="none" rtlCol="0">
            <a:spAutoFit/>
          </a:bodyPr>
          <a:lstStyle/>
          <a:p>
            <a:r>
              <a:rPr lang="en-US" sz="2000" b="0" dirty="0"/>
              <a:t>http://journals.aps.org/prc/abstract/10.1103/PhysRevC.80.014904</a:t>
            </a:r>
          </a:p>
        </p:txBody>
      </p:sp>
      <p:pic>
        <p:nvPicPr>
          <p:cNvPr id="711682" name="Picture 2"/>
          <p:cNvPicPr>
            <a:picLocks noChangeAspect="1" noChangeArrowheads="1"/>
          </p:cNvPicPr>
          <p:nvPr/>
        </p:nvPicPr>
        <p:blipFill>
          <a:blip r:embed="rId2" cstate="print"/>
          <a:srcRect l="8785" t="21875" r="31479" b="43750"/>
          <a:stretch>
            <a:fillRect/>
          </a:stretch>
        </p:blipFill>
        <p:spPr bwMode="auto">
          <a:xfrm>
            <a:off x="-1" y="2362200"/>
            <a:ext cx="9144001" cy="2971800"/>
          </a:xfrm>
          <a:prstGeom prst="rect">
            <a:avLst/>
          </a:prstGeom>
          <a:noFill/>
          <a:ln w="28575">
            <a:solidFill>
              <a:schemeClr val="tx1"/>
            </a:solidFill>
            <a:miter lim="800000"/>
            <a:headEnd/>
            <a:tailEnd/>
          </a:ln>
        </p:spPr>
      </p:pic>
      <p:sp>
        <p:nvSpPr>
          <p:cNvPr id="9" name="TextBox 8"/>
          <p:cNvSpPr txBox="1"/>
          <p:nvPr/>
        </p:nvSpPr>
        <p:spPr>
          <a:xfrm>
            <a:off x="795525" y="5877580"/>
            <a:ext cx="7662675" cy="523220"/>
          </a:xfrm>
          <a:prstGeom prst="rect">
            <a:avLst/>
          </a:prstGeom>
          <a:noFill/>
        </p:spPr>
        <p:txBody>
          <a:bodyPr wrap="none" rtlCol="0">
            <a:spAutoFit/>
          </a:bodyPr>
          <a:lstStyle/>
          <a:p>
            <a:r>
              <a:rPr lang="en-US" sz="2800" b="0" dirty="0"/>
              <a:t>Short introduction to some experimental basics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7</a:t>
            </a:fld>
            <a:endParaRPr lang="en-US"/>
          </a:p>
        </p:txBody>
      </p:sp>
      <p:sp>
        <p:nvSpPr>
          <p:cNvPr id="5" name="TextBox 4"/>
          <p:cNvSpPr txBox="1"/>
          <p:nvPr/>
        </p:nvSpPr>
        <p:spPr>
          <a:xfrm>
            <a:off x="2209800" y="0"/>
            <a:ext cx="4740208" cy="584775"/>
          </a:xfrm>
          <a:prstGeom prst="rect">
            <a:avLst/>
          </a:prstGeom>
          <a:noFill/>
        </p:spPr>
        <p:txBody>
          <a:bodyPr wrap="none" rtlCol="0">
            <a:spAutoFit/>
          </a:bodyPr>
          <a:lstStyle/>
          <a:p>
            <a:r>
              <a:rPr lang="en-US" sz="3200" b="0" u="sng" dirty="0"/>
              <a:t>Two Particle Correlations</a:t>
            </a:r>
          </a:p>
        </p:txBody>
      </p:sp>
      <p:sp>
        <p:nvSpPr>
          <p:cNvPr id="6" name="TextBox 5"/>
          <p:cNvSpPr txBox="1"/>
          <p:nvPr/>
        </p:nvSpPr>
        <p:spPr>
          <a:xfrm>
            <a:off x="228600" y="648831"/>
            <a:ext cx="8839200" cy="954107"/>
          </a:xfrm>
          <a:prstGeom prst="rect">
            <a:avLst/>
          </a:prstGeom>
          <a:noFill/>
        </p:spPr>
        <p:txBody>
          <a:bodyPr wrap="square" rtlCol="0">
            <a:spAutoFit/>
          </a:bodyPr>
          <a:lstStyle/>
          <a:p>
            <a:pPr algn="ctr"/>
            <a:r>
              <a:rPr lang="en-US" sz="2800" b="0" dirty="0"/>
              <a:t>Two independent particles that come from a common source distribution 1 + 2v</a:t>
            </a:r>
            <a:r>
              <a:rPr lang="en-US" sz="2800" b="0" baseline="-25000" dirty="0"/>
              <a:t>2</a:t>
            </a:r>
            <a:r>
              <a:rPr lang="en-US" sz="2800" b="0" dirty="0"/>
              <a:t>cos[2(</a:t>
            </a:r>
            <a:r>
              <a:rPr lang="en-US" sz="2800" b="0" dirty="0">
                <a:latin typeface="Symbol" pitchFamily="18" charset="2"/>
              </a:rPr>
              <a:t>f</a:t>
            </a:r>
            <a:r>
              <a:rPr lang="en-US" sz="2800" b="0" dirty="0"/>
              <a:t>-</a:t>
            </a:r>
            <a:r>
              <a:rPr lang="en-US" sz="2800" b="0" dirty="0">
                <a:latin typeface="Symbol" pitchFamily="18" charset="2"/>
              </a:rPr>
              <a:t>y</a:t>
            </a:r>
            <a:r>
              <a:rPr lang="en-US" sz="2800" b="0" baseline="-25000" dirty="0">
                <a:latin typeface="Symbol" pitchFamily="18" charset="2"/>
              </a:rPr>
              <a:t>2</a:t>
            </a:r>
            <a:r>
              <a:rPr lang="en-US" sz="2800" b="0" dirty="0"/>
              <a:t>)]</a:t>
            </a:r>
          </a:p>
        </p:txBody>
      </p:sp>
      <p:pic>
        <p:nvPicPr>
          <p:cNvPr id="7" name="Picture 6" descr="figure_twoparticle_example1.png"/>
          <p:cNvPicPr>
            <a:picLocks noChangeAspect="1"/>
          </p:cNvPicPr>
          <p:nvPr/>
        </p:nvPicPr>
        <p:blipFill>
          <a:blip r:embed="rId2" cstate="print"/>
          <a:stretch>
            <a:fillRect/>
          </a:stretch>
        </p:blipFill>
        <p:spPr>
          <a:xfrm>
            <a:off x="3467100" y="1552575"/>
            <a:ext cx="5676900" cy="5305425"/>
          </a:xfrm>
          <a:prstGeom prst="rect">
            <a:avLst/>
          </a:prstGeom>
        </p:spPr>
      </p:pic>
      <p:sp>
        <p:nvSpPr>
          <p:cNvPr id="8" name="TextBox 7"/>
          <p:cNvSpPr txBox="1"/>
          <p:nvPr/>
        </p:nvSpPr>
        <p:spPr>
          <a:xfrm>
            <a:off x="-76200" y="1949708"/>
            <a:ext cx="3658374" cy="4832092"/>
          </a:xfrm>
          <a:prstGeom prst="rect">
            <a:avLst/>
          </a:prstGeom>
          <a:noFill/>
        </p:spPr>
        <p:txBody>
          <a:bodyPr wrap="none" rtlCol="0">
            <a:spAutoFit/>
          </a:bodyPr>
          <a:lstStyle/>
          <a:p>
            <a:pPr algn="ctr"/>
            <a:r>
              <a:rPr lang="en-US" sz="2800" b="0" dirty="0">
                <a:solidFill>
                  <a:schemeClr val="accent2"/>
                </a:solidFill>
              </a:rPr>
              <a:t>Random Case</a:t>
            </a:r>
            <a:endParaRPr lang="en-US" sz="2800" b="0" dirty="0">
              <a:solidFill>
                <a:srgbClr val="FF0000"/>
              </a:solidFill>
            </a:endParaRPr>
          </a:p>
          <a:p>
            <a:pPr algn="ctr"/>
            <a:endParaRPr lang="en-US" sz="2800" b="0" dirty="0">
              <a:solidFill>
                <a:srgbClr val="FF0000"/>
              </a:solidFill>
            </a:endParaRPr>
          </a:p>
          <a:p>
            <a:pPr algn="ctr"/>
            <a:r>
              <a:rPr lang="en-US" sz="2800" b="0" dirty="0">
                <a:solidFill>
                  <a:srgbClr val="FF0000"/>
                </a:solidFill>
              </a:rPr>
              <a:t>Resulting </a:t>
            </a:r>
            <a:r>
              <a:rPr lang="en-US" sz="2800" b="0" dirty="0" err="1">
                <a:solidFill>
                  <a:srgbClr val="FF0000"/>
                </a:solidFill>
                <a:latin typeface="Symbol" pitchFamily="18" charset="2"/>
              </a:rPr>
              <a:t>Df</a:t>
            </a:r>
            <a:r>
              <a:rPr lang="en-US" sz="2800" b="0" dirty="0">
                <a:solidFill>
                  <a:srgbClr val="FF0000"/>
                </a:solidFill>
              </a:rPr>
              <a:t> </a:t>
            </a:r>
          </a:p>
          <a:p>
            <a:pPr algn="ctr"/>
            <a:r>
              <a:rPr lang="en-US" sz="2800" b="0" dirty="0">
                <a:solidFill>
                  <a:srgbClr val="FF0000"/>
                </a:solidFill>
              </a:rPr>
              <a:t>Distribution</a:t>
            </a:r>
          </a:p>
          <a:p>
            <a:pPr algn="ctr"/>
            <a:endParaRPr lang="en-US" sz="2800" b="0" dirty="0"/>
          </a:p>
          <a:p>
            <a:pPr algn="ctr"/>
            <a:endParaRPr lang="en-US" sz="2800" b="0" dirty="0"/>
          </a:p>
          <a:p>
            <a:pPr algn="ctr"/>
            <a:r>
              <a:rPr lang="en-US" sz="2800" b="0" dirty="0"/>
              <a:t>Divide the two </a:t>
            </a:r>
            <a:r>
              <a:rPr lang="en-US" sz="2800" b="0" dirty="0">
                <a:solidFill>
                  <a:srgbClr val="FF0000"/>
                </a:solidFill>
              </a:rPr>
              <a:t>FG</a:t>
            </a:r>
            <a:r>
              <a:rPr lang="en-US" sz="2800" b="0" dirty="0"/>
              <a:t>/</a:t>
            </a:r>
            <a:r>
              <a:rPr lang="en-US" sz="2800" b="0" dirty="0">
                <a:solidFill>
                  <a:schemeClr val="accent2"/>
                </a:solidFill>
              </a:rPr>
              <a:t>BG</a:t>
            </a:r>
          </a:p>
          <a:p>
            <a:pPr algn="ctr"/>
            <a:endParaRPr lang="en-US" sz="2800" b="0" dirty="0"/>
          </a:p>
          <a:p>
            <a:pPr algn="ctr"/>
            <a:r>
              <a:rPr lang="en-US" sz="2800" b="0" dirty="0"/>
              <a:t>Oscillation </a:t>
            </a:r>
          </a:p>
          <a:p>
            <a:pPr algn="ctr"/>
            <a:r>
              <a:rPr lang="en-US" sz="2800" b="0" dirty="0"/>
              <a:t>1 + 2v</a:t>
            </a:r>
            <a:r>
              <a:rPr lang="en-US" sz="2800" b="0" baseline="-25000" dirty="0"/>
              <a:t>2</a:t>
            </a:r>
            <a:r>
              <a:rPr lang="en-US" sz="2800" b="0" baseline="30000" dirty="0"/>
              <a:t>2</a:t>
            </a:r>
            <a:r>
              <a:rPr lang="en-US" sz="2800" b="0" dirty="0"/>
              <a:t> </a:t>
            </a:r>
            <a:r>
              <a:rPr lang="en-US" sz="2800" b="0" dirty="0" err="1"/>
              <a:t>cos</a:t>
            </a:r>
            <a:r>
              <a:rPr lang="en-US" sz="2800" b="0" dirty="0"/>
              <a:t>(2</a:t>
            </a:r>
            <a:r>
              <a:rPr lang="en-US" sz="2800" b="0" dirty="0">
                <a:latin typeface="Symbol" pitchFamily="18" charset="2"/>
              </a:rPr>
              <a:t>Df</a:t>
            </a:r>
            <a:r>
              <a:rPr lang="en-US" sz="2800" b="0" dirty="0"/>
              <a:t>)</a:t>
            </a:r>
          </a:p>
          <a:p>
            <a:pPr algn="ctr"/>
            <a:endParaRPr lang="en-US" sz="2800" b="0" dirty="0" err="1"/>
          </a:p>
        </p:txBody>
      </p:sp>
      <p:sp>
        <p:nvSpPr>
          <p:cNvPr id="2" name="Rectangle 1"/>
          <p:cNvSpPr/>
          <p:nvPr/>
        </p:nvSpPr>
        <p:spPr bwMode="auto">
          <a:xfrm>
            <a:off x="4114800" y="4267200"/>
            <a:ext cx="1752600" cy="2438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a:sym typeface="Wingdings" panose="05000000000000000000" pitchFamily="2" charset="2"/>
              </a:rPr>
              <a:t></a:t>
            </a:r>
            <a:endParaRPr kumimoji="0" lang="en-US" sz="2800" b="1" i="0" u="none" strike="noStrike" cap="none" normalizeH="0" baseline="0" dirty="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rPr>
              <a:t>Near Side</a:t>
            </a:r>
            <a:r>
              <a:rPr kumimoji="0" lang="en-US" sz="2800" b="1" i="0" u="none" strike="noStrike" cap="none" normalizeH="0" dirty="0">
                <a:ln>
                  <a:noFill/>
                </a:ln>
                <a:solidFill>
                  <a:schemeClr val="tx1"/>
                </a:solidFill>
                <a:effectLst/>
              </a:rPr>
              <a:t> Peak </a:t>
            </a:r>
          </a:p>
          <a:p>
            <a:pPr marL="0" marR="0" indent="0" algn="ctr" defTabSz="914400" rtl="0" eaLnBrk="1" fontAlgn="base" latinLnBrk="0" hangingPunct="1">
              <a:lnSpc>
                <a:spcPct val="100000"/>
              </a:lnSpc>
              <a:spcBef>
                <a:spcPct val="0"/>
              </a:spcBef>
              <a:spcAft>
                <a:spcPct val="0"/>
              </a:spcAft>
              <a:buClrTx/>
              <a:buSzTx/>
              <a:buFontTx/>
              <a:buNone/>
              <a:tabLst/>
            </a:pPr>
            <a:r>
              <a:rPr lang="en-US" sz="2800" baseline="0" dirty="0" err="1">
                <a:latin typeface="Symbol" panose="05050102010706020507" pitchFamily="18" charset="2"/>
              </a:rPr>
              <a:t>Df</a:t>
            </a:r>
            <a:r>
              <a:rPr lang="en-US" sz="2800" dirty="0"/>
              <a:t> = 0</a:t>
            </a:r>
            <a:endParaRPr kumimoji="0" lang="en-US" sz="2800" b="1" i="0" u="none" strike="noStrike" cap="none" normalizeH="0" baseline="0" dirty="0">
              <a:ln>
                <a:noFill/>
              </a:ln>
              <a:solidFill>
                <a:schemeClr val="tx1"/>
              </a:solidFill>
              <a:effectLst/>
            </a:endParaRPr>
          </a:p>
        </p:txBody>
      </p:sp>
      <p:sp>
        <p:nvSpPr>
          <p:cNvPr id="10" name="Rectangle 9"/>
          <p:cNvSpPr/>
          <p:nvPr/>
        </p:nvSpPr>
        <p:spPr bwMode="auto">
          <a:xfrm>
            <a:off x="7696200" y="4191000"/>
            <a:ext cx="1752600" cy="2438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a:sym typeface="Wingdings" panose="05000000000000000000" pitchFamily="2" charset="2"/>
              </a:rPr>
              <a:t></a:t>
            </a:r>
            <a:endParaRPr kumimoji="0" lang="en-US" sz="2800" b="1" i="0" u="none" strike="noStrike" cap="none" normalizeH="0" baseline="0" dirty="0">
              <a:ln>
                <a:noFill/>
              </a:ln>
              <a:solidFill>
                <a:schemeClr val="tx1"/>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dirty="0"/>
              <a:t>Away</a:t>
            </a:r>
            <a:r>
              <a:rPr kumimoji="0" lang="en-US" sz="2800" b="1" i="0" u="none" strike="noStrike" cap="none" normalizeH="0" baseline="0" dirty="0">
                <a:ln>
                  <a:noFill/>
                </a:ln>
                <a:solidFill>
                  <a:schemeClr val="tx1"/>
                </a:solidFill>
                <a:effectLst/>
              </a:rPr>
              <a:t> Side</a:t>
            </a:r>
            <a:r>
              <a:rPr kumimoji="0" lang="en-US" sz="2800" b="1" i="0" u="none" strike="noStrike" cap="none" normalizeH="0" dirty="0">
                <a:ln>
                  <a:noFill/>
                </a:ln>
                <a:solidFill>
                  <a:schemeClr val="tx1"/>
                </a:solidFill>
                <a:effectLst/>
              </a:rPr>
              <a:t> Peak </a:t>
            </a:r>
          </a:p>
          <a:p>
            <a:pPr marL="0" marR="0" indent="0" algn="ctr" defTabSz="914400" rtl="0" eaLnBrk="1" fontAlgn="base" latinLnBrk="0" hangingPunct="1">
              <a:lnSpc>
                <a:spcPct val="100000"/>
              </a:lnSpc>
              <a:spcBef>
                <a:spcPct val="0"/>
              </a:spcBef>
              <a:spcAft>
                <a:spcPct val="0"/>
              </a:spcAft>
              <a:buClrTx/>
              <a:buSzTx/>
              <a:buFontTx/>
              <a:buNone/>
              <a:tabLst/>
            </a:pPr>
            <a:r>
              <a:rPr lang="en-US" sz="2800" baseline="0" dirty="0" err="1">
                <a:latin typeface="Symbol" panose="05050102010706020507" pitchFamily="18" charset="2"/>
              </a:rPr>
              <a:t>Df</a:t>
            </a:r>
            <a:r>
              <a:rPr lang="en-US" sz="2800" dirty="0"/>
              <a:t> = </a:t>
            </a:r>
            <a:r>
              <a:rPr lang="en-US" sz="2800" dirty="0">
                <a:latin typeface="Symbol" panose="05050102010706020507" pitchFamily="18" charset="2"/>
              </a:rPr>
              <a:t>p</a:t>
            </a:r>
            <a:endParaRPr kumimoji="0" lang="en-US" sz="2800" b="1" i="0" u="none" strike="noStrike" cap="none" normalizeH="0" baseline="0" dirty="0">
              <a:ln>
                <a:noFill/>
              </a:ln>
              <a:solidFill>
                <a:schemeClr val="tx1"/>
              </a:solidFill>
              <a:effectLst/>
              <a:latin typeface="Symbol" panose="05050102010706020507"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8</a:t>
            </a:fld>
            <a:endParaRPr lang="en-US"/>
          </a:p>
        </p:txBody>
      </p:sp>
      <p:pic>
        <p:nvPicPr>
          <p:cNvPr id="6" name="Picture 5" descr="figure_momenconserv10_example2.png"/>
          <p:cNvPicPr>
            <a:picLocks noChangeAspect="1"/>
          </p:cNvPicPr>
          <p:nvPr/>
        </p:nvPicPr>
        <p:blipFill>
          <a:blip r:embed="rId2" cstate="print"/>
          <a:srcRect l="31667"/>
          <a:stretch>
            <a:fillRect/>
          </a:stretch>
        </p:blipFill>
        <p:spPr>
          <a:xfrm>
            <a:off x="381000" y="1282933"/>
            <a:ext cx="8382000" cy="5117867"/>
          </a:xfrm>
          <a:prstGeom prst="rect">
            <a:avLst/>
          </a:prstGeom>
        </p:spPr>
      </p:pic>
      <p:sp>
        <p:nvSpPr>
          <p:cNvPr id="7" name="Rectangle 6"/>
          <p:cNvSpPr/>
          <p:nvPr/>
        </p:nvSpPr>
        <p:spPr>
          <a:xfrm>
            <a:off x="990600" y="6381690"/>
            <a:ext cx="7086600" cy="400110"/>
          </a:xfrm>
          <a:prstGeom prst="rect">
            <a:avLst/>
          </a:prstGeom>
        </p:spPr>
        <p:txBody>
          <a:bodyPr wrap="square">
            <a:spAutoFit/>
          </a:bodyPr>
          <a:lstStyle/>
          <a:p>
            <a:r>
              <a:rPr lang="en-US" sz="2000" b="0" dirty="0"/>
              <a:t>https://root.cern.ch/doc/master/classTGenPhaseSpace.html</a:t>
            </a:r>
          </a:p>
        </p:txBody>
      </p:sp>
      <p:sp>
        <p:nvSpPr>
          <p:cNvPr id="5" name="TextBox 4"/>
          <p:cNvSpPr txBox="1"/>
          <p:nvPr/>
        </p:nvSpPr>
        <p:spPr>
          <a:xfrm>
            <a:off x="1981200" y="990545"/>
            <a:ext cx="4761240" cy="584775"/>
          </a:xfrm>
          <a:prstGeom prst="rect">
            <a:avLst/>
          </a:prstGeom>
          <a:noFill/>
        </p:spPr>
        <p:txBody>
          <a:bodyPr wrap="none" rtlCol="0">
            <a:spAutoFit/>
          </a:bodyPr>
          <a:lstStyle/>
          <a:p>
            <a:r>
              <a:rPr lang="en-US" sz="3200" b="0" dirty="0"/>
              <a:t>Momentum Conservation</a:t>
            </a:r>
          </a:p>
        </p:txBody>
      </p:sp>
      <p:sp>
        <p:nvSpPr>
          <p:cNvPr id="2" name="TextBox 1"/>
          <p:cNvSpPr txBox="1"/>
          <p:nvPr/>
        </p:nvSpPr>
        <p:spPr>
          <a:xfrm>
            <a:off x="914400" y="162615"/>
            <a:ext cx="7449475" cy="584775"/>
          </a:xfrm>
          <a:prstGeom prst="rect">
            <a:avLst/>
          </a:prstGeom>
          <a:noFill/>
        </p:spPr>
        <p:txBody>
          <a:bodyPr wrap="none" rtlCol="0">
            <a:spAutoFit/>
          </a:bodyPr>
          <a:lstStyle/>
          <a:p>
            <a:r>
              <a:rPr lang="en-US" sz="3200" b="0" u="sng" dirty="0"/>
              <a:t>Complications and Other Contributions?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9</a:t>
            </a:fld>
            <a:endParaRPr lang="en-US"/>
          </a:p>
        </p:txBody>
      </p:sp>
      <p:sp>
        <p:nvSpPr>
          <p:cNvPr id="2" name="TextBox 1"/>
          <p:cNvSpPr txBox="1"/>
          <p:nvPr/>
        </p:nvSpPr>
        <p:spPr>
          <a:xfrm>
            <a:off x="3041959" y="76200"/>
            <a:ext cx="3054041" cy="584775"/>
          </a:xfrm>
          <a:prstGeom prst="rect">
            <a:avLst/>
          </a:prstGeom>
          <a:noFill/>
        </p:spPr>
        <p:txBody>
          <a:bodyPr wrap="none" rtlCol="0">
            <a:spAutoFit/>
          </a:bodyPr>
          <a:lstStyle/>
          <a:p>
            <a:r>
              <a:rPr lang="en-US" sz="3200" b="0" u="sng" dirty="0"/>
              <a:t>Jet Correlations</a:t>
            </a:r>
          </a:p>
        </p:txBody>
      </p:sp>
      <p:sp>
        <p:nvSpPr>
          <p:cNvPr id="3" name="TextBox 2"/>
          <p:cNvSpPr txBox="1"/>
          <p:nvPr/>
        </p:nvSpPr>
        <p:spPr>
          <a:xfrm>
            <a:off x="5486400" y="762000"/>
            <a:ext cx="3200400" cy="1815882"/>
          </a:xfrm>
          <a:prstGeom prst="rect">
            <a:avLst/>
          </a:prstGeom>
          <a:noFill/>
        </p:spPr>
        <p:txBody>
          <a:bodyPr wrap="square" rtlCol="0">
            <a:spAutoFit/>
          </a:bodyPr>
          <a:lstStyle/>
          <a:p>
            <a:pPr algn="ctr"/>
            <a:r>
              <a:rPr lang="en-US" sz="2800" b="0" dirty="0"/>
              <a:t>Multi-particle correlations – same jet, </a:t>
            </a:r>
          </a:p>
          <a:p>
            <a:pPr algn="ctr"/>
            <a:r>
              <a:rPr lang="en-US" sz="2800" b="0" dirty="0"/>
              <a:t>opposite jet, etc.</a:t>
            </a:r>
          </a:p>
        </p:txBody>
      </p:sp>
      <p:pic>
        <p:nvPicPr>
          <p:cNvPr id="923650" name="Picture 2" descr="https://encrypted-tbn1.gstatic.com/images?q=tbn:ANd9GcQwnPDodBAFt_pj3aJjGbbDn5xsviVikYv9yfeTseHLKmgCMI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5105400" cy="25207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334000" y="3217243"/>
            <a:ext cx="3712519" cy="3488357"/>
          </a:xfrm>
          <a:prstGeom prst="rect">
            <a:avLst/>
          </a:prstGeom>
        </p:spPr>
      </p:pic>
      <p:pic>
        <p:nvPicPr>
          <p:cNvPr id="922626" name="Picture 2" descr="http://inspirehep.net/record/823705/files/carto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38114"/>
            <a:ext cx="5400675" cy="3629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38800" y="2907268"/>
            <a:ext cx="3583032" cy="369332"/>
          </a:xfrm>
          <a:prstGeom prst="rect">
            <a:avLst/>
          </a:prstGeom>
          <a:noFill/>
        </p:spPr>
        <p:txBody>
          <a:bodyPr wrap="none" rtlCol="0">
            <a:spAutoFit/>
          </a:bodyPr>
          <a:lstStyle/>
          <a:p>
            <a:r>
              <a:rPr lang="en-US" sz="1800" b="0" dirty="0">
                <a:solidFill>
                  <a:srgbClr val="FF0000"/>
                </a:solidFill>
              </a:rPr>
              <a:t>Require large </a:t>
            </a:r>
            <a:r>
              <a:rPr lang="en-US" sz="1800" b="0" dirty="0" err="1">
                <a:solidFill>
                  <a:srgbClr val="FF0000"/>
                </a:solidFill>
              </a:rPr>
              <a:t>pseudorapidity</a:t>
            </a:r>
            <a:r>
              <a:rPr lang="en-US" sz="1800" b="0" dirty="0">
                <a:solidFill>
                  <a:srgbClr val="FF0000"/>
                </a:solidFill>
              </a:rPr>
              <a:t> gap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6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sz="3200" b="0" dirty="0" err="1"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18625</TotalTime>
  <Words>1416</Words>
  <Application>Microsoft Office PowerPoint</Application>
  <PresentationFormat>On-screen Show (4:3)</PresentationFormat>
  <Paragraphs>312</Paragraphs>
  <Slides>47</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2" baseType="lpstr">
      <vt:lpstr>Arial</vt:lpstr>
      <vt:lpstr>Symbol</vt:lpstr>
      <vt:lpstr>Wingdings</vt:lpstr>
      <vt:lpstr>Default Design</vt:lpstr>
      <vt:lpstr>Equation</vt:lpstr>
      <vt:lpstr>PowerPoint Presentation</vt:lpstr>
      <vt:lpstr>PowerPoint Presentation</vt:lpstr>
      <vt:lpstr>PowerPoint Presentation</vt:lpstr>
      <vt:lpstr>Non-Central A+A Geometry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Viscosity?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Weak Coupled Parton Cascade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Colorado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Physics of Relativistic Heavy Ion Collisions</dc:title>
  <dc:creator>James Nagle</dc:creator>
  <cp:lastModifiedBy>James L Nagle</cp:lastModifiedBy>
  <cp:revision>476</cp:revision>
  <cp:lastPrinted>2016-07-13T16:19:58Z</cp:lastPrinted>
  <dcterms:created xsi:type="dcterms:W3CDTF">2006-06-27T21:59:58Z</dcterms:created>
  <dcterms:modified xsi:type="dcterms:W3CDTF">2016-08-01T15:43:06Z</dcterms:modified>
</cp:coreProperties>
</file>