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867" r:id="rId2"/>
    <p:sldId id="598" r:id="rId3"/>
    <p:sldId id="572" r:id="rId4"/>
    <p:sldId id="707" r:id="rId5"/>
    <p:sldId id="879" r:id="rId6"/>
    <p:sldId id="708" r:id="rId7"/>
    <p:sldId id="719" r:id="rId8"/>
    <p:sldId id="720" r:id="rId9"/>
    <p:sldId id="573" r:id="rId10"/>
    <p:sldId id="735" r:id="rId11"/>
    <p:sldId id="736" r:id="rId12"/>
    <p:sldId id="737" r:id="rId13"/>
    <p:sldId id="574" r:id="rId14"/>
    <p:sldId id="577" r:id="rId15"/>
    <p:sldId id="578" r:id="rId16"/>
    <p:sldId id="579" r:id="rId17"/>
    <p:sldId id="575" r:id="rId18"/>
    <p:sldId id="752" r:id="rId19"/>
    <p:sldId id="721" r:id="rId20"/>
    <p:sldId id="587" r:id="rId21"/>
    <p:sldId id="584" r:id="rId22"/>
    <p:sldId id="582" r:id="rId23"/>
    <p:sldId id="589" r:id="rId24"/>
    <p:sldId id="590" r:id="rId25"/>
    <p:sldId id="434" r:id="rId26"/>
    <p:sldId id="498" r:id="rId27"/>
    <p:sldId id="678" r:id="rId28"/>
    <p:sldId id="365" r:id="rId29"/>
    <p:sldId id="296" r:id="rId30"/>
    <p:sldId id="709" r:id="rId31"/>
    <p:sldId id="263" r:id="rId32"/>
    <p:sldId id="264" r:id="rId33"/>
    <p:sldId id="593" r:id="rId34"/>
    <p:sldId id="266" r:id="rId35"/>
    <p:sldId id="366" r:id="rId36"/>
    <p:sldId id="603" r:id="rId37"/>
    <p:sldId id="291" r:id="rId38"/>
    <p:sldId id="722" r:id="rId39"/>
    <p:sldId id="723" r:id="rId40"/>
    <p:sldId id="732" r:id="rId41"/>
    <p:sldId id="636" r:id="rId42"/>
    <p:sldId id="272" r:id="rId43"/>
    <p:sldId id="800" r:id="rId44"/>
    <p:sldId id="595" r:id="rId45"/>
    <p:sldId id="731" r:id="rId46"/>
    <p:sldId id="367" r:id="rId47"/>
    <p:sldId id="371" r:id="rId48"/>
    <p:sldId id="372" r:id="rId49"/>
    <p:sldId id="468" r:id="rId50"/>
    <p:sldId id="530" r:id="rId51"/>
    <p:sldId id="531" r:id="rId52"/>
    <p:sldId id="467" r:id="rId53"/>
    <p:sldId id="469" r:id="rId54"/>
    <p:sldId id="462" r:id="rId55"/>
    <p:sldId id="293" r:id="rId56"/>
    <p:sldId id="515" r:id="rId57"/>
    <p:sldId id="728" r:id="rId58"/>
    <p:sldId id="727" r:id="rId59"/>
    <p:sldId id="715" r:id="rId60"/>
    <p:sldId id="726" r:id="rId61"/>
    <p:sldId id="379" r:id="rId62"/>
    <p:sldId id="716" r:id="rId63"/>
    <p:sldId id="729" r:id="rId64"/>
    <p:sldId id="332" r:id="rId65"/>
    <p:sldId id="333" r:id="rId66"/>
    <p:sldId id="535" r:id="rId67"/>
  </p:sldIdLst>
  <p:sldSz cx="9144000" cy="6858000" type="screen4x3"/>
  <p:notesSz cx="7010400" cy="9296400"/>
  <p:defaultTextStyle>
    <a:defPPr>
      <a:defRPr lang="en-US"/>
    </a:defPPr>
    <a:lvl1pPr algn="l" rtl="0" fontAlgn="base">
      <a:spcBef>
        <a:spcPct val="0"/>
      </a:spcBef>
      <a:spcAft>
        <a:spcPct val="0"/>
      </a:spcAft>
      <a:defRPr sz="14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Arial" charset="0"/>
        <a:ea typeface="+mn-ea"/>
        <a:cs typeface="+mn-cs"/>
      </a:defRPr>
    </a:lvl2pPr>
    <a:lvl3pPr marL="914400" algn="l" rtl="0" fontAlgn="base">
      <a:spcBef>
        <a:spcPct val="0"/>
      </a:spcBef>
      <a:spcAft>
        <a:spcPct val="0"/>
      </a:spcAft>
      <a:defRPr sz="1400" b="1" kern="1200">
        <a:solidFill>
          <a:schemeClr val="tx1"/>
        </a:solidFill>
        <a:latin typeface="Arial" charset="0"/>
        <a:ea typeface="+mn-ea"/>
        <a:cs typeface="+mn-cs"/>
      </a:defRPr>
    </a:lvl3pPr>
    <a:lvl4pPr marL="1371600" algn="l" rtl="0" fontAlgn="base">
      <a:spcBef>
        <a:spcPct val="0"/>
      </a:spcBef>
      <a:spcAft>
        <a:spcPct val="0"/>
      </a:spcAft>
      <a:defRPr sz="1400" b="1" kern="1200">
        <a:solidFill>
          <a:schemeClr val="tx1"/>
        </a:solidFill>
        <a:latin typeface="Arial" charset="0"/>
        <a:ea typeface="+mn-ea"/>
        <a:cs typeface="+mn-cs"/>
      </a:defRPr>
    </a:lvl4pPr>
    <a:lvl5pPr marL="1828800" algn="l" rtl="0" fontAlgn="base">
      <a:spcBef>
        <a:spcPct val="0"/>
      </a:spcBef>
      <a:spcAft>
        <a:spcPct val="0"/>
      </a:spcAft>
      <a:defRPr sz="1400" b="1" kern="1200">
        <a:solidFill>
          <a:schemeClr val="tx1"/>
        </a:solidFill>
        <a:latin typeface="Arial" charset="0"/>
        <a:ea typeface="+mn-ea"/>
        <a:cs typeface="+mn-cs"/>
      </a:defRPr>
    </a:lvl5pPr>
    <a:lvl6pPr marL="2286000" algn="l" defTabSz="914400" rtl="0" eaLnBrk="1" latinLnBrk="0" hangingPunct="1">
      <a:defRPr sz="1400" b="1" kern="1200">
        <a:solidFill>
          <a:schemeClr val="tx1"/>
        </a:solidFill>
        <a:latin typeface="Arial" charset="0"/>
        <a:ea typeface="+mn-ea"/>
        <a:cs typeface="+mn-cs"/>
      </a:defRPr>
    </a:lvl6pPr>
    <a:lvl7pPr marL="2743200" algn="l" defTabSz="914400" rtl="0" eaLnBrk="1" latinLnBrk="0" hangingPunct="1">
      <a:defRPr sz="1400" b="1" kern="1200">
        <a:solidFill>
          <a:schemeClr val="tx1"/>
        </a:solidFill>
        <a:latin typeface="Arial" charset="0"/>
        <a:ea typeface="+mn-ea"/>
        <a:cs typeface="+mn-cs"/>
      </a:defRPr>
    </a:lvl7pPr>
    <a:lvl8pPr marL="3200400" algn="l" defTabSz="914400" rtl="0" eaLnBrk="1" latinLnBrk="0" hangingPunct="1">
      <a:defRPr sz="1400" b="1" kern="1200">
        <a:solidFill>
          <a:schemeClr val="tx1"/>
        </a:solidFill>
        <a:latin typeface="Arial" charset="0"/>
        <a:ea typeface="+mn-ea"/>
        <a:cs typeface="+mn-cs"/>
      </a:defRPr>
    </a:lvl8pPr>
    <a:lvl9pPr marL="3657600" algn="l" defTabSz="914400" rtl="0" eaLnBrk="1" latinLnBrk="0" hangingPunct="1">
      <a:defRPr sz="1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00"/>
    <a:srgbClr val="CC0099"/>
    <a:srgbClr val="FF0000"/>
    <a:srgbClr val="F6F2A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2608" autoAdjust="0"/>
    <p:restoredTop sz="86392" autoAdjust="0"/>
  </p:normalViewPr>
  <p:slideViewPr>
    <p:cSldViewPr>
      <p:cViewPr varScale="1">
        <p:scale>
          <a:sx n="66" d="100"/>
          <a:sy n="66" d="100"/>
        </p:scale>
        <p:origin x="1766" y="16"/>
      </p:cViewPr>
      <p:guideLst>
        <p:guide orient="horz" pos="2160"/>
        <p:guide pos="2880"/>
      </p:guideLst>
    </p:cSldViewPr>
  </p:slideViewPr>
  <p:outlineViewPr>
    <p:cViewPr>
      <p:scale>
        <a:sx n="33" d="100"/>
        <a:sy n="33" d="100"/>
      </p:scale>
      <p:origin x="0" y="-141136"/>
    </p:cViewPr>
  </p:outlineViewPr>
  <p:notesTextViewPr>
    <p:cViewPr>
      <p:scale>
        <a:sx n="3" d="2"/>
        <a:sy n="3" d="2"/>
      </p:scale>
      <p:origin x="0" y="0"/>
    </p:cViewPr>
  </p:notesTextViewPr>
  <p:sorterViewPr>
    <p:cViewPr varScale="1">
      <p:scale>
        <a:sx n="1" d="1"/>
        <a:sy n="1" d="1"/>
      </p:scale>
      <p:origin x="0" y="-209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 Id="rId4"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b="0"/>
            </a:lvl1pPr>
          </a:lstStyle>
          <a:p>
            <a:endParaRPr lang="en-US"/>
          </a:p>
        </p:txBody>
      </p:sp>
      <p:sp>
        <p:nvSpPr>
          <p:cNvPr id="4099"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b="0"/>
            </a:lvl1pPr>
          </a:lstStyle>
          <a:p>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b="0"/>
            </a:lvl1pPr>
          </a:lstStyle>
          <a:p>
            <a:endParaRPr lang="en-US"/>
          </a:p>
        </p:txBody>
      </p:sp>
      <p:sp>
        <p:nvSpPr>
          <p:cNvPr id="4103"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b="0"/>
            </a:lvl1pPr>
          </a:lstStyle>
          <a:p>
            <a:fld id="{FF20F5B3-847A-4B52-829F-032535BA26A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38169C-BA95-4761-961F-4F4AD81A31D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7ACF3D-82D5-4102-897C-542A3F6D05E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E75DB0F-32F7-44E5-A6B1-8B088955F15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D672AD6-5CC1-4B25-B64F-2091B39AA33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010400" y="6534150"/>
            <a:ext cx="2133600" cy="476250"/>
          </a:xfrm>
        </p:spPr>
        <p:txBody>
          <a:bodyPr/>
          <a:lstStyle>
            <a:lvl1pPr>
              <a:defRPr/>
            </a:lvl1pPr>
          </a:lstStyle>
          <a:p>
            <a:fld id="{BF9D489C-FA5E-469C-9D70-D2AD398B02D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88AED8-C741-474B-8C30-2062BB71FE6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11AFD4A-C02B-4420-AC0E-73D48BA63F8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4AAE11E-E4DA-4F6B-B1C8-5BA27A50D81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365D618-D065-4135-AD06-0DDDD2192E8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CBBD605-86EE-4DE6-BDAF-1DB5AA1DB5E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92759F-B343-46D7-8DC0-D58312D1AED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FC7EE9-68B9-4E75-816F-B2850F1AD80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fld id="{E435582C-AAA3-4E17-8F5E-9FEFC447BFE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mailto:ph4h@virginia.edu" TargetMode="External"/><Relationship Id="rId2" Type="http://schemas.openxmlformats.org/officeDocument/2006/relationships/hyperlink" Target="mailto:muller@phy.duke.edu" TargetMode="External"/><Relationship Id="rId1" Type="http://schemas.openxmlformats.org/officeDocument/2006/relationships/slideLayout" Target="../slideLayouts/slideLayout6.xml"/><Relationship Id="rId4" Type="http://schemas.openxmlformats.org/officeDocument/2006/relationships/hyperlink" Target="mailto:lisa@mps.ohio-state.edu"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oleObject" Target="../embeddings/oleObject5.bin"/><Relationship Id="rId10" Type="http://schemas.openxmlformats.org/officeDocument/2006/relationships/image" Target="../media/image22.emf"/><Relationship Id="rId4" Type="http://schemas.openxmlformats.org/officeDocument/2006/relationships/image" Target="../media/image19.emf"/><Relationship Id="rId9"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23.wmf"/><Relationship Id="rId4"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5.wmf"/></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oleObject" Target="../embeddings/oleObject11.bin"/><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png"/><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6.xml"/><Relationship Id="rId4" Type="http://schemas.openxmlformats.org/officeDocument/2006/relationships/image" Target="../media/image106.emf"/></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09.png"/><Relationship Id="rId4" Type="http://schemas.openxmlformats.org/officeDocument/2006/relationships/image" Target="../media/image108.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3" name="Slide Number Placeholder 2"/>
          <p:cNvSpPr>
            <a:spLocks noGrp="1"/>
          </p:cNvSpPr>
          <p:nvPr>
            <p:ph type="sldNum" sz="quarter" idx="12"/>
          </p:nvPr>
        </p:nvSpPr>
        <p:spPr/>
        <p:txBody>
          <a:bodyPr/>
          <a:lstStyle/>
          <a:p>
            <a:fld id="{4365D618-D065-4135-AD06-0DDDD2192E82}" type="slidenum">
              <a:rPr lang="en-US" smtClean="0"/>
              <a:pPr/>
              <a:t>1</a:t>
            </a:fld>
            <a:endParaRPr lang="en-US"/>
          </a:p>
        </p:txBody>
      </p:sp>
      <p:sp>
        <p:nvSpPr>
          <p:cNvPr id="4" name="TextBox 3"/>
          <p:cNvSpPr txBox="1"/>
          <p:nvPr/>
        </p:nvSpPr>
        <p:spPr>
          <a:xfrm>
            <a:off x="1862608" y="609600"/>
            <a:ext cx="4842992" cy="830997"/>
          </a:xfrm>
          <a:prstGeom prst="rect">
            <a:avLst/>
          </a:prstGeom>
          <a:noFill/>
        </p:spPr>
        <p:txBody>
          <a:bodyPr wrap="none" rtlCol="0">
            <a:spAutoFit/>
          </a:bodyPr>
          <a:lstStyle/>
          <a:p>
            <a:r>
              <a:rPr lang="en-US" sz="4800" dirty="0"/>
              <a:t>Lecture #1 Start</a:t>
            </a:r>
          </a:p>
        </p:txBody>
      </p:sp>
    </p:spTree>
    <p:extLst>
      <p:ext uri="{BB962C8B-B14F-4D97-AF65-F5344CB8AC3E}">
        <p14:creationId xmlns:p14="http://schemas.microsoft.com/office/powerpoint/2010/main" val="1246667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ln>
            <a:noFill/>
          </a:ln>
        </p:spPr>
        <p:txBody>
          <a:bodyPr/>
          <a:lstStyle/>
          <a:p>
            <a:fld id="{4365D618-D065-4135-AD06-0DDDD2192E82}" type="slidenum">
              <a:rPr lang="en-US" smtClean="0"/>
              <a:pPr/>
              <a:t>10</a:t>
            </a:fld>
            <a:endParaRPr lang="en-US"/>
          </a:p>
        </p:txBody>
      </p:sp>
      <p:sp>
        <p:nvSpPr>
          <p:cNvPr id="4" name="Rectangle 3"/>
          <p:cNvSpPr/>
          <p:nvPr/>
        </p:nvSpPr>
        <p:spPr>
          <a:xfrm>
            <a:off x="0" y="2325231"/>
            <a:ext cx="4572000" cy="2246769"/>
          </a:xfrm>
          <a:prstGeom prst="rect">
            <a:avLst/>
          </a:prstGeom>
          <a:ln>
            <a:noFill/>
          </a:ln>
        </p:spPr>
        <p:txBody>
          <a:bodyPr>
            <a:spAutoFit/>
          </a:bodyPr>
          <a:lstStyle/>
          <a:p>
            <a:r>
              <a:rPr lang="en-US" dirty="0"/>
              <a:t>Hard-Scattering Results in Heavy-Ion Collisions at the LHC</a:t>
            </a:r>
          </a:p>
          <a:p>
            <a:r>
              <a:rPr lang="en-US" dirty="0"/>
              <a:t>Annual Review of Nuclear and Particle Science</a:t>
            </a:r>
          </a:p>
          <a:p>
            <a:r>
              <a:rPr lang="en-US" dirty="0"/>
              <a:t>Vol. 64: 383-411 (Volume publication date October 2014) </a:t>
            </a:r>
          </a:p>
          <a:p>
            <a:r>
              <a:rPr lang="en-US" dirty="0"/>
              <a:t>First published online as a Review in Advance on August 1, 2014</a:t>
            </a:r>
          </a:p>
          <a:p>
            <a:r>
              <a:rPr lang="en-US" dirty="0"/>
              <a:t>DOI: 10.1146/annurev-nucl-102912-144532</a:t>
            </a:r>
          </a:p>
          <a:p>
            <a:r>
              <a:rPr lang="en-US" dirty="0"/>
              <a:t>Edwin Norbeck,</a:t>
            </a:r>
            <a:r>
              <a:rPr lang="en-US" baseline="30000" dirty="0"/>
              <a:t>1,</a:t>
            </a:r>
            <a:r>
              <a:rPr lang="en-US" dirty="0"/>
              <a:t>* </a:t>
            </a:r>
            <a:r>
              <a:rPr lang="en-US" dirty="0" err="1"/>
              <a:t>Karel</a:t>
            </a:r>
            <a:r>
              <a:rPr lang="en-US" dirty="0"/>
              <a:t> Šafařík,</a:t>
            </a:r>
            <a:r>
              <a:rPr lang="en-US" baseline="30000" dirty="0"/>
              <a:t>2</a:t>
            </a:r>
            <a:r>
              <a:rPr lang="en-US" dirty="0"/>
              <a:t> and Peter A. Steinberg</a:t>
            </a:r>
            <a:r>
              <a:rPr lang="en-US" baseline="30000" dirty="0"/>
              <a:t>3</a:t>
            </a:r>
            <a:endParaRPr lang="en-US" dirty="0"/>
          </a:p>
        </p:txBody>
      </p:sp>
      <p:sp>
        <p:nvSpPr>
          <p:cNvPr id="5" name="Rectangle 4"/>
          <p:cNvSpPr/>
          <p:nvPr/>
        </p:nvSpPr>
        <p:spPr>
          <a:xfrm>
            <a:off x="4572000" y="2362200"/>
            <a:ext cx="4572000" cy="2031325"/>
          </a:xfrm>
          <a:prstGeom prst="rect">
            <a:avLst/>
          </a:prstGeom>
          <a:ln>
            <a:noFill/>
          </a:ln>
        </p:spPr>
        <p:txBody>
          <a:bodyPr>
            <a:spAutoFit/>
          </a:bodyPr>
          <a:lstStyle/>
          <a:p>
            <a:r>
              <a:rPr lang="en-US" dirty="0"/>
              <a:t>Topology, Magnetic Field, and Strongly Interacting Matter</a:t>
            </a:r>
          </a:p>
          <a:p>
            <a:r>
              <a:rPr lang="en-US" dirty="0"/>
              <a:t>Annual Review of Nuclear and Particle Science</a:t>
            </a:r>
          </a:p>
          <a:p>
            <a:r>
              <a:rPr lang="en-US" dirty="0"/>
              <a:t>Vol. 65: 193-214 (Volume publication date October 2015) </a:t>
            </a:r>
          </a:p>
          <a:p>
            <a:r>
              <a:rPr lang="en-US" dirty="0"/>
              <a:t>First published online as a Review in Advance on June 5, 2015</a:t>
            </a:r>
          </a:p>
          <a:p>
            <a:r>
              <a:rPr lang="en-US" dirty="0"/>
              <a:t>DOI: 10.1146/annurev-nucl-102313-025420</a:t>
            </a:r>
          </a:p>
          <a:p>
            <a:r>
              <a:rPr lang="en-US" dirty="0"/>
              <a:t>Dmitri E. Kharzeev</a:t>
            </a:r>
            <a:r>
              <a:rPr lang="en-US" baseline="30000" dirty="0"/>
              <a:t>1,2</a:t>
            </a:r>
            <a:endParaRPr lang="en-US" dirty="0"/>
          </a:p>
        </p:txBody>
      </p:sp>
      <p:sp>
        <p:nvSpPr>
          <p:cNvPr id="6" name="Rectangle 5"/>
          <p:cNvSpPr/>
          <p:nvPr/>
        </p:nvSpPr>
        <p:spPr>
          <a:xfrm>
            <a:off x="4572000" y="0"/>
            <a:ext cx="4572000" cy="2246769"/>
          </a:xfrm>
          <a:prstGeom prst="rect">
            <a:avLst/>
          </a:prstGeom>
          <a:ln>
            <a:noFill/>
          </a:ln>
        </p:spPr>
        <p:txBody>
          <a:bodyPr>
            <a:spAutoFit/>
          </a:bodyPr>
          <a:lstStyle/>
          <a:p>
            <a:r>
              <a:rPr lang="en-US" dirty="0"/>
              <a:t>Lattice QCD Thermodynamics with Physical Quark Masses</a:t>
            </a:r>
          </a:p>
          <a:p>
            <a:r>
              <a:rPr lang="en-US" dirty="0"/>
              <a:t>Annual Review of Nuclear and Particle Science</a:t>
            </a:r>
          </a:p>
          <a:p>
            <a:r>
              <a:rPr lang="en-US" dirty="0"/>
              <a:t>Vol. 65: 379-402 (Volume publication date October 2015) </a:t>
            </a:r>
          </a:p>
          <a:p>
            <a:r>
              <a:rPr lang="en-US" dirty="0"/>
              <a:t>First published online as a Review in Advance on July 30, 2015</a:t>
            </a:r>
          </a:p>
          <a:p>
            <a:r>
              <a:rPr lang="en-US" dirty="0"/>
              <a:t>DOI: 10.1146/annurev-nucl-102014-022157</a:t>
            </a:r>
          </a:p>
          <a:p>
            <a:r>
              <a:rPr lang="en-US" dirty="0"/>
              <a:t>R.A. Soltz,</a:t>
            </a:r>
            <a:r>
              <a:rPr lang="en-US" baseline="30000" dirty="0"/>
              <a:t>1</a:t>
            </a:r>
            <a:r>
              <a:rPr lang="en-US" dirty="0"/>
              <a:t> C. DeTar,</a:t>
            </a:r>
            <a:r>
              <a:rPr lang="en-US" baseline="30000" dirty="0"/>
              <a:t>2</a:t>
            </a:r>
            <a:r>
              <a:rPr lang="en-US" dirty="0"/>
              <a:t> F. Karsch,</a:t>
            </a:r>
            <a:r>
              <a:rPr lang="en-US" baseline="30000" dirty="0"/>
              <a:t>3,4</a:t>
            </a:r>
            <a:r>
              <a:rPr lang="en-US" dirty="0"/>
              <a:t> </a:t>
            </a:r>
            <a:r>
              <a:rPr lang="en-US" dirty="0" err="1"/>
              <a:t>Swagato</a:t>
            </a:r>
            <a:r>
              <a:rPr lang="en-US" dirty="0"/>
              <a:t> Mukherjee,</a:t>
            </a:r>
            <a:r>
              <a:rPr lang="en-US" baseline="30000" dirty="0"/>
              <a:t>3</a:t>
            </a:r>
            <a:r>
              <a:rPr lang="en-US" dirty="0"/>
              <a:t> and P. Vranas</a:t>
            </a:r>
            <a:r>
              <a:rPr lang="en-US" baseline="30000" dirty="0"/>
              <a:t>1</a:t>
            </a:r>
            <a:endParaRPr lang="en-US" dirty="0"/>
          </a:p>
        </p:txBody>
      </p:sp>
      <p:sp>
        <p:nvSpPr>
          <p:cNvPr id="7" name="Rectangle 6"/>
          <p:cNvSpPr/>
          <p:nvPr/>
        </p:nvSpPr>
        <p:spPr>
          <a:xfrm>
            <a:off x="0" y="4826675"/>
            <a:ext cx="4572000" cy="2031325"/>
          </a:xfrm>
          <a:prstGeom prst="rect">
            <a:avLst/>
          </a:prstGeom>
          <a:ln>
            <a:noFill/>
          </a:ln>
        </p:spPr>
        <p:txBody>
          <a:bodyPr>
            <a:spAutoFit/>
          </a:bodyPr>
          <a:lstStyle/>
          <a:p>
            <a:r>
              <a:rPr lang="en-US" dirty="0"/>
              <a:t>Collective Flow and Viscosity in Relativistic Heavy-Ion Collisions</a:t>
            </a:r>
          </a:p>
          <a:p>
            <a:r>
              <a:rPr lang="en-US" dirty="0"/>
              <a:t>Annual Review of Nuclear and Particle Science</a:t>
            </a:r>
          </a:p>
          <a:p>
            <a:r>
              <a:rPr lang="en-US" dirty="0"/>
              <a:t>Vol. 63: 123-151 (Volume publication date October 2013) </a:t>
            </a:r>
          </a:p>
          <a:p>
            <a:r>
              <a:rPr lang="en-US" dirty="0"/>
              <a:t>First published online as a Review in Advance on June 13, 2013</a:t>
            </a:r>
          </a:p>
          <a:p>
            <a:r>
              <a:rPr lang="en-US" dirty="0"/>
              <a:t>DOI: 10.1146/annurev-nucl-102212-170540</a:t>
            </a:r>
          </a:p>
          <a:p>
            <a:r>
              <a:rPr lang="en-US" dirty="0"/>
              <a:t>Ulrich Heinz</a:t>
            </a:r>
            <a:r>
              <a:rPr lang="en-US" baseline="30000" dirty="0"/>
              <a:t>1</a:t>
            </a:r>
            <a:r>
              <a:rPr lang="en-US" dirty="0"/>
              <a:t> and </a:t>
            </a:r>
            <a:r>
              <a:rPr lang="en-US" dirty="0" err="1"/>
              <a:t>Raimond</a:t>
            </a:r>
            <a:r>
              <a:rPr lang="en-US" dirty="0"/>
              <a:t> Snellings</a:t>
            </a:r>
            <a:r>
              <a:rPr lang="en-US" baseline="30000" dirty="0"/>
              <a:t>2</a:t>
            </a:r>
            <a:endParaRPr lang="en-US" dirty="0"/>
          </a:p>
        </p:txBody>
      </p:sp>
      <p:sp>
        <p:nvSpPr>
          <p:cNvPr id="8" name="Rectangle 7"/>
          <p:cNvSpPr/>
          <p:nvPr/>
        </p:nvSpPr>
        <p:spPr>
          <a:xfrm>
            <a:off x="4572000" y="4826675"/>
            <a:ext cx="4572000" cy="2031325"/>
          </a:xfrm>
          <a:prstGeom prst="rect">
            <a:avLst/>
          </a:prstGeom>
          <a:ln>
            <a:noFill/>
          </a:ln>
        </p:spPr>
        <p:txBody>
          <a:bodyPr>
            <a:spAutoFit/>
          </a:bodyPr>
          <a:lstStyle/>
          <a:p>
            <a:r>
              <a:rPr lang="en-US" dirty="0"/>
              <a:t>First Results from </a:t>
            </a:r>
            <a:r>
              <a:rPr lang="en-US" dirty="0" err="1"/>
              <a:t>Pb+Pb</a:t>
            </a:r>
            <a:r>
              <a:rPr lang="en-US" dirty="0"/>
              <a:t> Collisions at the LHC</a:t>
            </a:r>
          </a:p>
          <a:p>
            <a:r>
              <a:rPr lang="en-US" dirty="0"/>
              <a:t>Annual Review of Nuclear and Particle Science</a:t>
            </a:r>
          </a:p>
          <a:p>
            <a:r>
              <a:rPr lang="en-US" dirty="0"/>
              <a:t>Vol. 62: 361-386 (Volume publication date November 2012) </a:t>
            </a:r>
          </a:p>
          <a:p>
            <a:r>
              <a:rPr lang="en-US" dirty="0"/>
              <a:t>First published online as a Review in Advance on July 20, 2012</a:t>
            </a:r>
          </a:p>
          <a:p>
            <a:r>
              <a:rPr lang="en-US" dirty="0"/>
              <a:t>DOI: 10.1146/annurev-nucl-102711-094910</a:t>
            </a:r>
          </a:p>
          <a:p>
            <a:r>
              <a:rPr lang="en-US" dirty="0"/>
              <a:t>Berndt Müller,</a:t>
            </a:r>
            <a:r>
              <a:rPr lang="en-US" baseline="30000" dirty="0"/>
              <a:t>1</a:t>
            </a:r>
            <a:r>
              <a:rPr lang="en-US" dirty="0"/>
              <a:t> </a:t>
            </a:r>
            <a:r>
              <a:rPr lang="en-US" dirty="0" err="1"/>
              <a:t>Jürgen</a:t>
            </a:r>
            <a:r>
              <a:rPr lang="en-US" dirty="0"/>
              <a:t> Schukraft,</a:t>
            </a:r>
            <a:r>
              <a:rPr lang="en-US" baseline="30000" dirty="0"/>
              <a:t>2</a:t>
            </a:r>
            <a:r>
              <a:rPr lang="en-US" dirty="0"/>
              <a:t> and </a:t>
            </a:r>
            <a:r>
              <a:rPr lang="en-US" dirty="0" err="1"/>
              <a:t>Bolesław</a:t>
            </a:r>
            <a:r>
              <a:rPr lang="en-US" dirty="0"/>
              <a:t> Wysłouch</a:t>
            </a:r>
            <a:r>
              <a:rPr lang="en-US" baseline="30000" dirty="0"/>
              <a:t>3</a:t>
            </a:r>
            <a:endParaRPr lang="en-US" dirty="0"/>
          </a:p>
        </p:txBody>
      </p:sp>
      <p:sp>
        <p:nvSpPr>
          <p:cNvPr id="2" name="TextBox 1"/>
          <p:cNvSpPr txBox="1"/>
          <p:nvPr/>
        </p:nvSpPr>
        <p:spPr>
          <a:xfrm>
            <a:off x="304800" y="152400"/>
            <a:ext cx="4038600" cy="1754326"/>
          </a:xfrm>
          <a:prstGeom prst="rect">
            <a:avLst/>
          </a:prstGeom>
          <a:noFill/>
        </p:spPr>
        <p:txBody>
          <a:bodyPr wrap="square" rtlCol="0">
            <a:spAutoFit/>
          </a:bodyPr>
          <a:lstStyle/>
          <a:p>
            <a:pPr algn="ctr"/>
            <a:r>
              <a:rPr lang="en-US" sz="3600" b="0" dirty="0">
                <a:solidFill>
                  <a:srgbClr val="FF0000"/>
                </a:solidFill>
              </a:rPr>
              <a:t>Annual Review Articles of </a:t>
            </a:r>
          </a:p>
          <a:p>
            <a:pPr algn="ctr"/>
            <a:r>
              <a:rPr lang="en-US" sz="3600" b="0" dirty="0">
                <a:solidFill>
                  <a:srgbClr val="FF0000"/>
                </a:solidFill>
              </a:rPr>
              <a:t>Relevance Here…</a:t>
            </a:r>
          </a:p>
        </p:txBody>
      </p:sp>
    </p:spTree>
    <p:extLst>
      <p:ext uri="{BB962C8B-B14F-4D97-AF65-F5344CB8AC3E}">
        <p14:creationId xmlns:p14="http://schemas.microsoft.com/office/powerpoint/2010/main" val="2916655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ln>
            <a:noFill/>
          </a:ln>
        </p:spPr>
        <p:txBody>
          <a:bodyPr/>
          <a:lstStyle/>
          <a:p>
            <a:fld id="{4365D618-D065-4135-AD06-0DDDD2192E82}" type="slidenum">
              <a:rPr lang="en-US" smtClean="0"/>
              <a:pPr/>
              <a:t>11</a:t>
            </a:fld>
            <a:endParaRPr lang="en-US"/>
          </a:p>
        </p:txBody>
      </p:sp>
      <p:sp>
        <p:nvSpPr>
          <p:cNvPr id="4" name="Rectangle 3"/>
          <p:cNvSpPr/>
          <p:nvPr/>
        </p:nvSpPr>
        <p:spPr>
          <a:xfrm>
            <a:off x="0" y="0"/>
            <a:ext cx="4572000" cy="1600438"/>
          </a:xfrm>
          <a:prstGeom prst="rect">
            <a:avLst/>
          </a:prstGeom>
          <a:ln>
            <a:noFill/>
          </a:ln>
        </p:spPr>
        <p:txBody>
          <a:bodyPr>
            <a:spAutoFit/>
          </a:bodyPr>
          <a:lstStyle/>
          <a:p>
            <a:r>
              <a:rPr lang="en-US" dirty="0"/>
              <a:t>The Color Glass Condensate</a:t>
            </a:r>
          </a:p>
          <a:p>
            <a:r>
              <a:rPr lang="en-US" dirty="0"/>
              <a:t>Annual Review of Nuclear and Particle Science</a:t>
            </a:r>
          </a:p>
          <a:p>
            <a:r>
              <a:rPr lang="en-US" dirty="0"/>
              <a:t>Vol. 60: 463-489 (Volume publication date November 2010) </a:t>
            </a:r>
          </a:p>
          <a:p>
            <a:r>
              <a:rPr lang="en-US" dirty="0"/>
              <a:t>DOI: 10.1146/annurev.nucl.010909.083629</a:t>
            </a:r>
          </a:p>
          <a:p>
            <a:r>
              <a:rPr lang="en-US" dirty="0"/>
              <a:t>Francois Gelis,</a:t>
            </a:r>
            <a:r>
              <a:rPr lang="en-US" baseline="30000" dirty="0"/>
              <a:t>1</a:t>
            </a:r>
            <a:r>
              <a:rPr lang="en-US" dirty="0"/>
              <a:t> Edmond Iancu,</a:t>
            </a:r>
            <a:r>
              <a:rPr lang="en-US" baseline="30000" dirty="0"/>
              <a:t>1</a:t>
            </a:r>
            <a:r>
              <a:rPr lang="en-US" dirty="0"/>
              <a:t> Jamal Jalilian-Marian,</a:t>
            </a:r>
            <a:r>
              <a:rPr lang="en-US" baseline="30000" dirty="0"/>
              <a:t>2</a:t>
            </a:r>
            <a:r>
              <a:rPr lang="en-US" dirty="0"/>
              <a:t> and </a:t>
            </a:r>
            <a:r>
              <a:rPr lang="en-US" dirty="0" err="1"/>
              <a:t>Raju</a:t>
            </a:r>
            <a:r>
              <a:rPr lang="en-US" dirty="0"/>
              <a:t> Venugopalan</a:t>
            </a:r>
            <a:r>
              <a:rPr lang="en-US" baseline="30000" dirty="0"/>
              <a:t>3</a:t>
            </a:r>
            <a:endParaRPr lang="en-US" dirty="0"/>
          </a:p>
        </p:txBody>
      </p:sp>
      <p:sp>
        <p:nvSpPr>
          <p:cNvPr id="5" name="Rectangle 4"/>
          <p:cNvSpPr/>
          <p:nvPr/>
        </p:nvSpPr>
        <p:spPr>
          <a:xfrm>
            <a:off x="4572000" y="0"/>
            <a:ext cx="4572000" cy="2031325"/>
          </a:xfrm>
          <a:prstGeom prst="rect">
            <a:avLst/>
          </a:prstGeom>
          <a:ln>
            <a:noFill/>
          </a:ln>
        </p:spPr>
        <p:txBody>
          <a:bodyPr>
            <a:spAutoFit/>
          </a:bodyPr>
          <a:lstStyle/>
          <a:p>
            <a:r>
              <a:rPr lang="en-US"/>
              <a:t>From Gauge-String Duality to Strong Interactions:A Pedestrian's Guide</a:t>
            </a:r>
          </a:p>
          <a:p>
            <a:r>
              <a:rPr lang="en-US"/>
              <a:t>Annual Review of Nuclear and Particle Science</a:t>
            </a:r>
          </a:p>
          <a:p>
            <a:r>
              <a:rPr lang="en-US"/>
              <a:t>Vol. 59: 145-168 (Volume publication date November 2009) </a:t>
            </a:r>
          </a:p>
          <a:p>
            <a:r>
              <a:rPr lang="en-US"/>
              <a:t>First published online as a Review in Advance on June 3, 2009</a:t>
            </a:r>
          </a:p>
          <a:p>
            <a:r>
              <a:rPr lang="en-US"/>
              <a:t>DOI: 10.1146/annurev.nucl.010909.083602</a:t>
            </a:r>
          </a:p>
          <a:p>
            <a:r>
              <a:rPr lang="en-US"/>
              <a:t>Steven S. Gubser</a:t>
            </a:r>
            <a:r>
              <a:rPr lang="en-US" baseline="30000"/>
              <a:t>1</a:t>
            </a:r>
            <a:r>
              <a:rPr lang="en-US"/>
              <a:t> and Andreas Karch</a:t>
            </a:r>
            <a:r>
              <a:rPr lang="en-US" baseline="30000"/>
              <a:t>2</a:t>
            </a:r>
            <a:endParaRPr lang="en-US" dirty="0"/>
          </a:p>
        </p:txBody>
      </p:sp>
      <p:sp>
        <p:nvSpPr>
          <p:cNvPr id="6" name="Rectangle 5"/>
          <p:cNvSpPr/>
          <p:nvPr/>
        </p:nvSpPr>
        <p:spPr>
          <a:xfrm>
            <a:off x="0" y="2286000"/>
            <a:ext cx="4572000" cy="1815882"/>
          </a:xfrm>
          <a:prstGeom prst="rect">
            <a:avLst/>
          </a:prstGeom>
          <a:ln>
            <a:noFill/>
          </a:ln>
        </p:spPr>
        <p:txBody>
          <a:bodyPr>
            <a:spAutoFit/>
          </a:bodyPr>
          <a:lstStyle/>
          <a:p>
            <a:r>
              <a:rPr lang="en-US" dirty="0"/>
              <a:t>Coalescence Models for </a:t>
            </a:r>
            <a:r>
              <a:rPr lang="en-US" dirty="0" err="1"/>
              <a:t>Hadron</a:t>
            </a:r>
            <a:r>
              <a:rPr lang="en-US" dirty="0"/>
              <a:t> Formation from Quark-Gluon Plasma</a:t>
            </a:r>
          </a:p>
          <a:p>
            <a:r>
              <a:rPr lang="en-US" dirty="0"/>
              <a:t>Annual Review of Nuclear and Particle Science</a:t>
            </a:r>
          </a:p>
          <a:p>
            <a:r>
              <a:rPr lang="en-US" dirty="0"/>
              <a:t>Vol. 58: 177-205 (Volume publication date November 2008) </a:t>
            </a:r>
          </a:p>
          <a:p>
            <a:r>
              <a:rPr lang="en-US" dirty="0"/>
              <a:t>DOI: 10.1146/annurev.nucl.58.110707.171134</a:t>
            </a:r>
          </a:p>
          <a:p>
            <a:r>
              <a:rPr lang="en-US" dirty="0"/>
              <a:t>Rainer Fries,</a:t>
            </a:r>
            <a:r>
              <a:rPr lang="en-US" baseline="30000" dirty="0"/>
              <a:t>1,2</a:t>
            </a:r>
            <a:r>
              <a:rPr lang="en-US" dirty="0"/>
              <a:t> </a:t>
            </a:r>
            <a:r>
              <a:rPr lang="en-US" dirty="0" err="1"/>
              <a:t>Vincenzo</a:t>
            </a:r>
            <a:r>
              <a:rPr lang="en-US" dirty="0"/>
              <a:t> Greco,</a:t>
            </a:r>
            <a:r>
              <a:rPr lang="en-US" baseline="30000" dirty="0"/>
              <a:t>3,4</a:t>
            </a:r>
            <a:r>
              <a:rPr lang="en-US" dirty="0"/>
              <a:t> and Paul Sorensen</a:t>
            </a:r>
            <a:r>
              <a:rPr lang="en-US" baseline="30000" dirty="0"/>
              <a:t>5</a:t>
            </a:r>
            <a:endParaRPr lang="en-US" dirty="0"/>
          </a:p>
        </p:txBody>
      </p:sp>
      <p:sp>
        <p:nvSpPr>
          <p:cNvPr id="7" name="Rectangle 6"/>
          <p:cNvSpPr/>
          <p:nvPr/>
        </p:nvSpPr>
        <p:spPr>
          <a:xfrm>
            <a:off x="4572000" y="2286000"/>
            <a:ext cx="4572000" cy="2031325"/>
          </a:xfrm>
          <a:prstGeom prst="rect">
            <a:avLst/>
          </a:prstGeom>
          <a:ln>
            <a:noFill/>
          </a:ln>
        </p:spPr>
        <p:txBody>
          <a:bodyPr>
            <a:spAutoFit/>
          </a:bodyPr>
          <a:lstStyle/>
          <a:p>
            <a:r>
              <a:rPr lang="en-US" dirty="0"/>
              <a:t>What Do Electromagnetic Plasmas Tell Us about the Quark-Gluon Plasma?</a:t>
            </a:r>
          </a:p>
          <a:p>
            <a:r>
              <a:rPr lang="en-US" dirty="0"/>
              <a:t>Annual Review of Nuclear and Particle Science</a:t>
            </a:r>
          </a:p>
          <a:p>
            <a:r>
              <a:rPr lang="en-US" dirty="0"/>
              <a:t>Vol. 57: 61-94 (Volume publication date November 2007) </a:t>
            </a:r>
          </a:p>
          <a:p>
            <a:r>
              <a:rPr lang="en-US" dirty="0"/>
              <a:t>First published online as a Review in Advance on April 4, 2007</a:t>
            </a:r>
          </a:p>
          <a:p>
            <a:r>
              <a:rPr lang="en-US" dirty="0"/>
              <a:t>DOI: 10.1146/annurev.nucl.57.090506.123124</a:t>
            </a:r>
          </a:p>
          <a:p>
            <a:r>
              <a:rPr lang="en-US" dirty="0" err="1"/>
              <a:t>Stanisław</a:t>
            </a:r>
            <a:r>
              <a:rPr lang="en-US" dirty="0"/>
              <a:t> Mrówczyński</a:t>
            </a:r>
            <a:r>
              <a:rPr lang="en-US" baseline="30000" dirty="0"/>
              <a:t>1</a:t>
            </a:r>
            <a:r>
              <a:rPr lang="en-US" dirty="0"/>
              <a:t> and Markus H. Thoma</a:t>
            </a:r>
            <a:r>
              <a:rPr lang="en-US" baseline="30000" dirty="0"/>
              <a:t>2</a:t>
            </a:r>
            <a:endParaRPr lang="en-US" dirty="0"/>
          </a:p>
        </p:txBody>
      </p:sp>
      <p:sp>
        <p:nvSpPr>
          <p:cNvPr id="8" name="Rectangle 7"/>
          <p:cNvSpPr/>
          <p:nvPr/>
        </p:nvSpPr>
        <p:spPr>
          <a:xfrm>
            <a:off x="0" y="4572000"/>
            <a:ext cx="4572000" cy="1815882"/>
          </a:xfrm>
          <a:prstGeom prst="rect">
            <a:avLst/>
          </a:prstGeom>
          <a:ln>
            <a:noFill/>
          </a:ln>
        </p:spPr>
        <p:txBody>
          <a:bodyPr>
            <a:spAutoFit/>
          </a:bodyPr>
          <a:lstStyle/>
          <a:p>
            <a:r>
              <a:rPr lang="en-US" dirty="0"/>
              <a:t>Viscosity, Black Holes, and Quantum Field Theory</a:t>
            </a:r>
          </a:p>
          <a:p>
            <a:r>
              <a:rPr lang="en-US" dirty="0"/>
              <a:t>Annual Review of Nuclear and Particle Science</a:t>
            </a:r>
          </a:p>
          <a:p>
            <a:r>
              <a:rPr lang="en-US" dirty="0"/>
              <a:t>Vol. 57: 95-118 (Volume publication date November 2007) </a:t>
            </a:r>
          </a:p>
          <a:p>
            <a:r>
              <a:rPr lang="en-US" dirty="0"/>
              <a:t>First published online as a Review in Advance on April 20, 2007</a:t>
            </a:r>
          </a:p>
          <a:p>
            <a:r>
              <a:rPr lang="en-US" dirty="0"/>
              <a:t>DOI: 10.1146/annurev.nucl.57.090506.123120</a:t>
            </a:r>
          </a:p>
          <a:p>
            <a:r>
              <a:rPr lang="en-US" dirty="0"/>
              <a:t>Dam T. Son</a:t>
            </a:r>
            <a:r>
              <a:rPr lang="en-US" baseline="30000" dirty="0"/>
              <a:t>1</a:t>
            </a:r>
            <a:r>
              <a:rPr lang="en-US" dirty="0"/>
              <a:t> and Andrei O. Starinets</a:t>
            </a:r>
            <a:r>
              <a:rPr lang="en-US" baseline="30000" dirty="0"/>
              <a:t>2</a:t>
            </a:r>
            <a:endParaRPr lang="en-US" dirty="0"/>
          </a:p>
        </p:txBody>
      </p:sp>
      <p:sp>
        <p:nvSpPr>
          <p:cNvPr id="9" name="Rectangle 8"/>
          <p:cNvSpPr/>
          <p:nvPr/>
        </p:nvSpPr>
        <p:spPr>
          <a:xfrm>
            <a:off x="4572000" y="4458831"/>
            <a:ext cx="4572000" cy="2246769"/>
          </a:xfrm>
          <a:prstGeom prst="rect">
            <a:avLst/>
          </a:prstGeom>
          <a:ln>
            <a:noFill/>
          </a:ln>
        </p:spPr>
        <p:txBody>
          <a:bodyPr>
            <a:spAutoFit/>
          </a:bodyPr>
          <a:lstStyle/>
          <a:p>
            <a:r>
              <a:rPr lang="en-US" dirty="0" err="1"/>
              <a:t>Glauber</a:t>
            </a:r>
            <a:r>
              <a:rPr lang="en-US" dirty="0"/>
              <a:t> Modeling in High-Energy Nuclear Collisions</a:t>
            </a:r>
          </a:p>
          <a:p>
            <a:r>
              <a:rPr lang="en-US" dirty="0"/>
              <a:t>Annual Review of Nuclear and Particle Science</a:t>
            </a:r>
          </a:p>
          <a:p>
            <a:r>
              <a:rPr lang="en-US" dirty="0"/>
              <a:t>Vol. 57: 205-243 (Volume publication date November 2007) </a:t>
            </a:r>
          </a:p>
          <a:p>
            <a:r>
              <a:rPr lang="en-US" dirty="0"/>
              <a:t>First published online as a Review in Advance on May 9, 2007</a:t>
            </a:r>
          </a:p>
          <a:p>
            <a:r>
              <a:rPr lang="en-US" dirty="0"/>
              <a:t>DOI: 10.1146/annurev.nucl.57.090506.123020</a:t>
            </a:r>
          </a:p>
          <a:p>
            <a:r>
              <a:rPr lang="en-US" dirty="0"/>
              <a:t>Michael L. Miller,</a:t>
            </a:r>
            <a:r>
              <a:rPr lang="en-US" baseline="30000" dirty="0"/>
              <a:t>1</a:t>
            </a:r>
            <a:r>
              <a:rPr lang="en-US" dirty="0"/>
              <a:t> Klaus Reygers,</a:t>
            </a:r>
            <a:r>
              <a:rPr lang="en-US" baseline="30000" dirty="0"/>
              <a:t>2</a:t>
            </a:r>
            <a:r>
              <a:rPr lang="en-US" dirty="0"/>
              <a:t> Stephen J. Sanders,</a:t>
            </a:r>
            <a:r>
              <a:rPr lang="en-US" baseline="30000" dirty="0"/>
              <a:t>3</a:t>
            </a:r>
            <a:r>
              <a:rPr lang="en-US" dirty="0"/>
              <a:t> and Peter Steinberg</a:t>
            </a:r>
            <a:r>
              <a:rPr lang="en-US" baseline="30000" dirty="0"/>
              <a:t>4</a:t>
            </a:r>
            <a:endParaRPr lang="en-US" dirty="0"/>
          </a:p>
        </p:txBody>
      </p:sp>
    </p:spTree>
    <p:extLst>
      <p:ext uri="{BB962C8B-B14F-4D97-AF65-F5344CB8AC3E}">
        <p14:creationId xmlns:p14="http://schemas.microsoft.com/office/powerpoint/2010/main" val="179674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ln>
            <a:noFill/>
          </a:ln>
        </p:spPr>
        <p:txBody>
          <a:bodyPr/>
          <a:lstStyle/>
          <a:p>
            <a:fld id="{4365D618-D065-4135-AD06-0DDDD2192E82}" type="slidenum">
              <a:rPr lang="en-US" smtClean="0"/>
              <a:pPr/>
              <a:t>12</a:t>
            </a:fld>
            <a:endParaRPr lang="en-US"/>
          </a:p>
        </p:txBody>
      </p:sp>
      <p:sp>
        <p:nvSpPr>
          <p:cNvPr id="4" name="Rectangle 3"/>
          <p:cNvSpPr/>
          <p:nvPr/>
        </p:nvSpPr>
        <p:spPr>
          <a:xfrm>
            <a:off x="0" y="0"/>
            <a:ext cx="4572000" cy="2462213"/>
          </a:xfrm>
          <a:prstGeom prst="rect">
            <a:avLst/>
          </a:prstGeom>
          <a:ln>
            <a:noFill/>
          </a:ln>
        </p:spPr>
        <p:txBody>
          <a:bodyPr>
            <a:spAutoFit/>
          </a:bodyPr>
          <a:lstStyle/>
          <a:p>
            <a:r>
              <a:rPr lang="en-US" dirty="0"/>
              <a:t>Results from the Relativistic Heavy Ion Collider</a:t>
            </a:r>
          </a:p>
          <a:p>
            <a:r>
              <a:rPr lang="en-US" dirty="0"/>
              <a:t>Annual Review of Nuclear and Particle Science</a:t>
            </a:r>
          </a:p>
          <a:p>
            <a:r>
              <a:rPr lang="en-US" dirty="0"/>
              <a:t>Vol. 56: 93-135 (Volume publication date November 2006) </a:t>
            </a:r>
          </a:p>
          <a:p>
            <a:r>
              <a:rPr lang="en-US" dirty="0"/>
              <a:t>First published online as a Review in Advance on May 17, 2006</a:t>
            </a:r>
          </a:p>
          <a:p>
            <a:r>
              <a:rPr lang="en-US" dirty="0"/>
              <a:t>DOI: 10.1146/annurev.nucl.56.080805.140556</a:t>
            </a:r>
          </a:p>
          <a:p>
            <a:r>
              <a:rPr lang="en-US" dirty="0"/>
              <a:t>Berndt </a:t>
            </a:r>
            <a:r>
              <a:rPr lang="en-US" dirty="0" err="1"/>
              <a:t>Müller</a:t>
            </a:r>
            <a:endParaRPr lang="en-US" dirty="0"/>
          </a:p>
          <a:p>
            <a:r>
              <a:rPr lang="en-US" dirty="0"/>
              <a:t>Department of Physics, Duke University, Durham, North Carolina 27708; email: </a:t>
            </a:r>
            <a:r>
              <a:rPr lang="en-US" dirty="0">
                <a:hlinkClick r:id="rId2"/>
              </a:rPr>
              <a:t>muller@phy.duke.edu</a:t>
            </a:r>
            <a:endParaRPr lang="en-US" dirty="0"/>
          </a:p>
          <a:p>
            <a:r>
              <a:rPr lang="en-US" dirty="0"/>
              <a:t>James L. Nagle</a:t>
            </a:r>
          </a:p>
        </p:txBody>
      </p:sp>
      <p:sp>
        <p:nvSpPr>
          <p:cNvPr id="5" name="Rectangle 4"/>
          <p:cNvSpPr/>
          <p:nvPr/>
        </p:nvSpPr>
        <p:spPr>
          <a:xfrm>
            <a:off x="4572000" y="0"/>
            <a:ext cx="4572000" cy="2893100"/>
          </a:xfrm>
          <a:prstGeom prst="rect">
            <a:avLst/>
          </a:prstGeom>
          <a:ln>
            <a:noFill/>
          </a:ln>
        </p:spPr>
        <p:txBody>
          <a:bodyPr>
            <a:spAutoFit/>
          </a:bodyPr>
          <a:lstStyle/>
          <a:p>
            <a:r>
              <a:rPr lang="en-US" dirty="0"/>
              <a:t>Hydrodynamic Models for Heavy Ion Collisions</a:t>
            </a:r>
          </a:p>
          <a:p>
            <a:r>
              <a:rPr lang="en-US" dirty="0"/>
              <a:t>Annual Review of Nuclear and Particle Science</a:t>
            </a:r>
          </a:p>
          <a:p>
            <a:r>
              <a:rPr lang="en-US" dirty="0"/>
              <a:t>Vol. 56: 163-206 (Volume publication date November 2006) </a:t>
            </a:r>
          </a:p>
          <a:p>
            <a:r>
              <a:rPr lang="en-US" dirty="0"/>
              <a:t>First published online as a Review in Advance on June 5, 2006</a:t>
            </a:r>
          </a:p>
          <a:p>
            <a:r>
              <a:rPr lang="en-US" dirty="0"/>
              <a:t>DOI: 10.1146/annurev.nucl.54.070103.181236</a:t>
            </a:r>
          </a:p>
          <a:p>
            <a:r>
              <a:rPr lang="en-US" dirty="0"/>
              <a:t>P. </a:t>
            </a:r>
            <a:r>
              <a:rPr lang="en-US" dirty="0" err="1"/>
              <a:t>Huovinen</a:t>
            </a:r>
            <a:endParaRPr lang="en-US" dirty="0"/>
          </a:p>
          <a:p>
            <a:r>
              <a:rPr lang="en-US" dirty="0"/>
              <a:t>Department of Physics, University of Virginia, Charlottesville, Virginia 22904 and Helsinki Institute of Physics, University of Helsinki, FIN-00014, Finland; email: </a:t>
            </a:r>
            <a:r>
              <a:rPr lang="en-US" dirty="0">
                <a:hlinkClick r:id="rId3"/>
              </a:rPr>
              <a:t>ph4h@virginia.edu</a:t>
            </a:r>
            <a:endParaRPr lang="en-US" dirty="0"/>
          </a:p>
          <a:p>
            <a:r>
              <a:rPr lang="en-US" dirty="0"/>
              <a:t>P.V. </a:t>
            </a:r>
            <a:r>
              <a:rPr lang="en-US" dirty="0" err="1"/>
              <a:t>Ruuskanen</a:t>
            </a:r>
            <a:endParaRPr lang="en-US" dirty="0"/>
          </a:p>
        </p:txBody>
      </p:sp>
      <p:sp>
        <p:nvSpPr>
          <p:cNvPr id="6" name="Rectangle 5"/>
          <p:cNvSpPr/>
          <p:nvPr/>
        </p:nvSpPr>
        <p:spPr>
          <a:xfrm>
            <a:off x="0" y="2971800"/>
            <a:ext cx="4572000" cy="2031325"/>
          </a:xfrm>
          <a:prstGeom prst="rect">
            <a:avLst/>
          </a:prstGeom>
          <a:ln>
            <a:noFill/>
          </a:ln>
        </p:spPr>
        <p:txBody>
          <a:bodyPr>
            <a:spAutoFit/>
          </a:bodyPr>
          <a:lstStyle/>
          <a:p>
            <a:r>
              <a:rPr lang="en-US" dirty="0"/>
              <a:t>Phase Transitions in the Early and Present Universe</a:t>
            </a:r>
          </a:p>
          <a:p>
            <a:r>
              <a:rPr lang="en-US" dirty="0"/>
              <a:t>Annual Review of Nuclear and Particle Science</a:t>
            </a:r>
          </a:p>
          <a:p>
            <a:r>
              <a:rPr lang="en-US" dirty="0"/>
              <a:t>Vol. 56: 441-500 (Volume publication date November 2006) </a:t>
            </a:r>
          </a:p>
          <a:p>
            <a:r>
              <a:rPr lang="en-US" dirty="0"/>
              <a:t>First published online as a Review in Advance on August 2, 2006</a:t>
            </a:r>
          </a:p>
          <a:p>
            <a:r>
              <a:rPr lang="en-US" dirty="0"/>
              <a:t>DOI: 10.1146/annurev.nucl.56.080805.140539</a:t>
            </a:r>
          </a:p>
          <a:p>
            <a:r>
              <a:rPr lang="en-US" dirty="0"/>
              <a:t>D. Boyanovsky,</a:t>
            </a:r>
            <a:r>
              <a:rPr lang="en-US" baseline="30000" dirty="0"/>
              <a:t>1,2,3</a:t>
            </a:r>
            <a:r>
              <a:rPr lang="en-US" dirty="0"/>
              <a:t> H.J. de Vega,</a:t>
            </a:r>
            <a:r>
              <a:rPr lang="en-US" baseline="30000" dirty="0"/>
              <a:t>3,2,1</a:t>
            </a:r>
            <a:r>
              <a:rPr lang="en-US" dirty="0"/>
              <a:t> and D.J. Schwarz</a:t>
            </a:r>
            <a:r>
              <a:rPr lang="en-US" baseline="30000" dirty="0"/>
              <a:t>4</a:t>
            </a:r>
            <a:endParaRPr lang="en-US" dirty="0"/>
          </a:p>
        </p:txBody>
      </p:sp>
      <p:sp>
        <p:nvSpPr>
          <p:cNvPr id="7" name="Rectangle 6"/>
          <p:cNvSpPr/>
          <p:nvPr/>
        </p:nvSpPr>
        <p:spPr>
          <a:xfrm>
            <a:off x="4572000" y="2947987"/>
            <a:ext cx="4572000" cy="2462213"/>
          </a:xfrm>
          <a:prstGeom prst="rect">
            <a:avLst/>
          </a:prstGeom>
          <a:ln>
            <a:noFill/>
          </a:ln>
        </p:spPr>
        <p:txBody>
          <a:bodyPr>
            <a:spAutoFit/>
          </a:bodyPr>
          <a:lstStyle/>
          <a:p>
            <a:r>
              <a:rPr lang="en-US" dirty="0"/>
              <a:t>FEMTOSCOPY IN RELATIVISTIC HEAVY ION COLLISIONS: Two Decades of Progress</a:t>
            </a:r>
          </a:p>
          <a:p>
            <a:r>
              <a:rPr lang="en-US" dirty="0"/>
              <a:t>Annual Review of Nuclear and Particle Science</a:t>
            </a:r>
          </a:p>
          <a:p>
            <a:r>
              <a:rPr lang="en-US" dirty="0"/>
              <a:t>Vol. 55: 357-402 (Volume publication date December 2005) </a:t>
            </a:r>
          </a:p>
          <a:p>
            <a:r>
              <a:rPr lang="en-US" dirty="0"/>
              <a:t>DOI: 10.1146/annurev.nucl.55.090704.151533</a:t>
            </a:r>
          </a:p>
          <a:p>
            <a:r>
              <a:rPr lang="en-US" dirty="0"/>
              <a:t>Michael Annan Lisa</a:t>
            </a:r>
          </a:p>
          <a:p>
            <a:r>
              <a:rPr lang="en-US" dirty="0"/>
              <a:t>Department of Physics, The Ohio State University, Columbus, Ohio 43210; email: </a:t>
            </a:r>
            <a:r>
              <a:rPr lang="en-US" dirty="0">
                <a:hlinkClick r:id="rId4"/>
              </a:rPr>
              <a:t>lisa@mps.ohio-state.edu</a:t>
            </a:r>
            <a:endParaRPr lang="en-US" dirty="0"/>
          </a:p>
          <a:p>
            <a:r>
              <a:rPr lang="en-US" dirty="0"/>
              <a:t>Scott Pratt</a:t>
            </a:r>
          </a:p>
        </p:txBody>
      </p:sp>
      <p:sp>
        <p:nvSpPr>
          <p:cNvPr id="8" name="Rectangle 7"/>
          <p:cNvSpPr/>
          <p:nvPr/>
        </p:nvSpPr>
        <p:spPr>
          <a:xfrm>
            <a:off x="0" y="5257562"/>
            <a:ext cx="4572000" cy="1600438"/>
          </a:xfrm>
          <a:prstGeom prst="rect">
            <a:avLst/>
          </a:prstGeom>
          <a:ln>
            <a:noFill/>
          </a:ln>
        </p:spPr>
        <p:txBody>
          <a:bodyPr>
            <a:spAutoFit/>
          </a:bodyPr>
          <a:lstStyle/>
          <a:p>
            <a:r>
              <a:rPr lang="en-US" dirty="0"/>
              <a:t>DIRECT PHOTON PRODUCTION IN RELATIVISTIC HEAVY-ION COLLISIONS</a:t>
            </a:r>
          </a:p>
          <a:p>
            <a:r>
              <a:rPr lang="en-US" dirty="0"/>
              <a:t>Annual Review of Nuclear and Particle Science</a:t>
            </a:r>
          </a:p>
          <a:p>
            <a:r>
              <a:rPr lang="en-US" dirty="0"/>
              <a:t>Vol. 55: 517-554 (Volume publication date December 2005) </a:t>
            </a:r>
          </a:p>
          <a:p>
            <a:r>
              <a:rPr lang="en-US" dirty="0"/>
              <a:t>DOI: 10.1146/annurev.nucl.53.041002.110533</a:t>
            </a:r>
          </a:p>
          <a:p>
            <a:r>
              <a:rPr lang="en-US" dirty="0"/>
              <a:t>Paul </a:t>
            </a:r>
            <a:r>
              <a:rPr lang="en-US" dirty="0" err="1"/>
              <a:t>Stankus</a:t>
            </a:r>
            <a:endParaRPr lang="en-US" dirty="0"/>
          </a:p>
        </p:txBody>
      </p:sp>
      <p:sp>
        <p:nvSpPr>
          <p:cNvPr id="9" name="Rectangle 8"/>
          <p:cNvSpPr/>
          <p:nvPr/>
        </p:nvSpPr>
        <p:spPr>
          <a:xfrm>
            <a:off x="4572000" y="5473005"/>
            <a:ext cx="4572000" cy="1384995"/>
          </a:xfrm>
          <a:prstGeom prst="rect">
            <a:avLst/>
          </a:prstGeom>
          <a:ln>
            <a:noFill/>
          </a:ln>
        </p:spPr>
        <p:txBody>
          <a:bodyPr>
            <a:spAutoFit/>
          </a:bodyPr>
          <a:lstStyle/>
          <a:p>
            <a:r>
              <a:rPr lang="en-US" dirty="0"/>
              <a:t>LATTICE QCD AT FINITE TEMPERATURE</a:t>
            </a:r>
          </a:p>
          <a:p>
            <a:r>
              <a:rPr lang="en-US" dirty="0"/>
              <a:t>Annual Review of Nuclear and Particle Science</a:t>
            </a:r>
          </a:p>
          <a:p>
            <a:r>
              <a:rPr lang="en-US" dirty="0"/>
              <a:t>Vol. 53: 163-198 (Volume publication date December 2003) </a:t>
            </a:r>
          </a:p>
          <a:p>
            <a:r>
              <a:rPr lang="en-US" dirty="0"/>
              <a:t>DOI: 10.1146/annurev.nucl.53.041002.110609</a:t>
            </a:r>
          </a:p>
          <a:p>
            <a:r>
              <a:rPr lang="en-US" dirty="0"/>
              <a:t>E. Laermann</a:t>
            </a:r>
            <a:r>
              <a:rPr lang="en-US" baseline="30000" dirty="0"/>
              <a:t>1</a:t>
            </a:r>
            <a:r>
              <a:rPr lang="en-US" dirty="0"/>
              <a:t> and O. Philipsen</a:t>
            </a:r>
            <a:r>
              <a:rPr lang="en-US" baseline="30000" dirty="0"/>
              <a:t>2</a:t>
            </a:r>
            <a:endParaRPr lang="en-US" dirty="0"/>
          </a:p>
        </p:txBody>
      </p:sp>
    </p:spTree>
    <p:extLst>
      <p:ext uri="{BB962C8B-B14F-4D97-AF65-F5344CB8AC3E}">
        <p14:creationId xmlns:p14="http://schemas.microsoft.com/office/powerpoint/2010/main" val="3069642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13</a:t>
            </a:fld>
            <a:endParaRPr lang="en-US"/>
          </a:p>
        </p:txBody>
      </p:sp>
      <p:pic>
        <p:nvPicPr>
          <p:cNvPr id="505858" name="Picture 2" descr="http://images.slideplayer.com/26/8568055/slides/slide_31.jpg"/>
          <p:cNvPicPr>
            <a:picLocks noChangeAspect="1" noChangeArrowheads="1"/>
          </p:cNvPicPr>
          <p:nvPr/>
        </p:nvPicPr>
        <p:blipFill>
          <a:blip r:embed="rId2" cstate="print"/>
          <a:srcRect t="34606" b="8397"/>
          <a:stretch>
            <a:fillRect/>
          </a:stretch>
        </p:blipFill>
        <p:spPr bwMode="auto">
          <a:xfrm>
            <a:off x="76200" y="1447800"/>
            <a:ext cx="8912679" cy="3810000"/>
          </a:xfrm>
          <a:prstGeom prst="rect">
            <a:avLst/>
          </a:prstGeom>
          <a:noFill/>
        </p:spPr>
      </p:pic>
      <p:sp>
        <p:nvSpPr>
          <p:cNvPr id="6" name="TextBox 5"/>
          <p:cNvSpPr txBox="1"/>
          <p:nvPr/>
        </p:nvSpPr>
        <p:spPr>
          <a:xfrm>
            <a:off x="1828800" y="228600"/>
            <a:ext cx="5501827" cy="584775"/>
          </a:xfrm>
          <a:prstGeom prst="rect">
            <a:avLst/>
          </a:prstGeom>
          <a:noFill/>
        </p:spPr>
        <p:txBody>
          <a:bodyPr wrap="none" rtlCol="0">
            <a:spAutoFit/>
          </a:bodyPr>
          <a:lstStyle/>
          <a:p>
            <a:r>
              <a:rPr lang="en-US" sz="3200" b="0" u="sng" dirty="0"/>
              <a:t>Start in 1950s </a:t>
            </a:r>
            <a:r>
              <a:rPr lang="en-US" sz="3200" b="0" u="sng" dirty="0">
                <a:sym typeface="Wingdings" pitchFamily="2" charset="2"/>
              </a:rPr>
              <a:t> </a:t>
            </a:r>
            <a:r>
              <a:rPr lang="en-US" sz="3200" b="0" u="sng" dirty="0" err="1"/>
              <a:t>Hadron</a:t>
            </a:r>
            <a:r>
              <a:rPr lang="en-US" sz="3200" b="0" u="sng" dirty="0"/>
              <a:t> Zoo</a:t>
            </a:r>
          </a:p>
        </p:txBody>
      </p:sp>
      <p:sp>
        <p:nvSpPr>
          <p:cNvPr id="5" name="TextBox 4"/>
          <p:cNvSpPr txBox="1"/>
          <p:nvPr/>
        </p:nvSpPr>
        <p:spPr>
          <a:xfrm>
            <a:off x="914400" y="5320605"/>
            <a:ext cx="7315200" cy="1384995"/>
          </a:xfrm>
          <a:prstGeom prst="rect">
            <a:avLst/>
          </a:prstGeom>
          <a:noFill/>
        </p:spPr>
        <p:txBody>
          <a:bodyPr wrap="square" rtlCol="0">
            <a:spAutoFit/>
          </a:bodyPr>
          <a:lstStyle/>
          <a:p>
            <a:pPr algn="ctr">
              <a:buFont typeface="Arial" pitchFamily="34" charset="0"/>
              <a:buChar char="•"/>
            </a:pPr>
            <a:r>
              <a:rPr lang="en-US" sz="2800" b="0" dirty="0"/>
              <a:t> More and more hadrons being discovered.    </a:t>
            </a:r>
          </a:p>
          <a:p>
            <a:pPr algn="ctr">
              <a:buFont typeface="Arial" pitchFamily="34" charset="0"/>
              <a:buChar char="•"/>
            </a:pPr>
            <a:r>
              <a:rPr lang="en-US" sz="2800" b="0" dirty="0"/>
              <a:t> Too many to be fundamental particles?    </a:t>
            </a:r>
          </a:p>
          <a:p>
            <a:pPr algn="ctr">
              <a:buFont typeface="Arial" pitchFamily="34" charset="0"/>
              <a:buChar char="•"/>
            </a:pPr>
            <a:r>
              <a:rPr lang="en-US" sz="2800" b="0" dirty="0"/>
              <a:t> Hadrons are strings (interesting history).</a:t>
            </a:r>
            <a:endParaRPr lang="en-US" sz="2800" b="0" dirty="0" err="1"/>
          </a:p>
        </p:txBody>
      </p:sp>
      <p:sp>
        <p:nvSpPr>
          <p:cNvPr id="2" name="TextBox 1"/>
          <p:cNvSpPr txBox="1"/>
          <p:nvPr/>
        </p:nvSpPr>
        <p:spPr>
          <a:xfrm>
            <a:off x="1733216" y="1062335"/>
            <a:ext cx="1263487" cy="461665"/>
          </a:xfrm>
          <a:prstGeom prst="rect">
            <a:avLst/>
          </a:prstGeom>
          <a:noFill/>
        </p:spPr>
        <p:txBody>
          <a:bodyPr wrap="none" rtlCol="0">
            <a:spAutoFit/>
          </a:bodyPr>
          <a:lstStyle/>
          <a:p>
            <a:r>
              <a:rPr lang="en-US" sz="2400" b="0" dirty="0"/>
              <a:t>Mesons</a:t>
            </a:r>
          </a:p>
        </p:txBody>
      </p:sp>
      <p:sp>
        <p:nvSpPr>
          <p:cNvPr id="7" name="TextBox 6"/>
          <p:cNvSpPr txBox="1"/>
          <p:nvPr/>
        </p:nvSpPr>
        <p:spPr>
          <a:xfrm>
            <a:off x="6152816" y="1062335"/>
            <a:ext cx="1314784" cy="461665"/>
          </a:xfrm>
          <a:prstGeom prst="rect">
            <a:avLst/>
          </a:prstGeom>
          <a:noFill/>
        </p:spPr>
        <p:txBody>
          <a:bodyPr wrap="none" rtlCol="0">
            <a:spAutoFit/>
          </a:bodyPr>
          <a:lstStyle/>
          <a:p>
            <a:r>
              <a:rPr lang="en-US" sz="2400" b="0" dirty="0"/>
              <a:t>Baryons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14</a:t>
            </a:fld>
            <a:endParaRPr lang="en-US"/>
          </a:p>
        </p:txBody>
      </p:sp>
      <p:pic>
        <p:nvPicPr>
          <p:cNvPr id="505858" name="Picture 2"/>
          <p:cNvPicPr>
            <a:picLocks noChangeAspect="1" noChangeArrowheads="1"/>
          </p:cNvPicPr>
          <p:nvPr/>
        </p:nvPicPr>
        <p:blipFill>
          <a:blip r:embed="rId2" cstate="print"/>
          <a:srcRect/>
          <a:stretch>
            <a:fillRect/>
          </a:stretch>
        </p:blipFill>
        <p:spPr bwMode="auto">
          <a:xfrm>
            <a:off x="34322" y="0"/>
            <a:ext cx="4385278" cy="6477000"/>
          </a:xfrm>
          <a:prstGeom prst="rect">
            <a:avLst/>
          </a:prstGeom>
          <a:noFill/>
          <a:ln w="9525">
            <a:noFill/>
            <a:miter lim="800000"/>
            <a:headEnd/>
            <a:tailEnd/>
          </a:ln>
        </p:spPr>
      </p:pic>
      <p:sp>
        <p:nvSpPr>
          <p:cNvPr id="6" name="Rectangle 5"/>
          <p:cNvSpPr/>
          <p:nvPr/>
        </p:nvSpPr>
        <p:spPr>
          <a:xfrm>
            <a:off x="762000" y="6550223"/>
            <a:ext cx="2749471" cy="307777"/>
          </a:xfrm>
          <a:prstGeom prst="rect">
            <a:avLst/>
          </a:prstGeom>
        </p:spPr>
        <p:txBody>
          <a:bodyPr wrap="none">
            <a:spAutoFit/>
          </a:bodyPr>
          <a:lstStyle/>
          <a:p>
            <a:r>
              <a:rPr lang="en-US" b="0" dirty="0"/>
              <a:t>http://cds.cern.ch/record/346206</a:t>
            </a:r>
          </a:p>
        </p:txBody>
      </p:sp>
      <p:sp>
        <p:nvSpPr>
          <p:cNvPr id="7" name="TextBox 6"/>
          <p:cNvSpPr txBox="1"/>
          <p:nvPr/>
        </p:nvSpPr>
        <p:spPr>
          <a:xfrm>
            <a:off x="4572000" y="76200"/>
            <a:ext cx="4267200" cy="2246769"/>
          </a:xfrm>
          <a:prstGeom prst="rect">
            <a:avLst/>
          </a:prstGeom>
          <a:noFill/>
        </p:spPr>
        <p:txBody>
          <a:bodyPr wrap="square" rtlCol="0">
            <a:spAutoFit/>
          </a:bodyPr>
          <a:lstStyle/>
          <a:p>
            <a:pPr algn="ctr"/>
            <a:r>
              <a:rPr lang="en-US" sz="2800" b="0" dirty="0"/>
              <a:t>Circa 1965 Hagedorn observed that these hadrons had an exponentially increasing density of states </a:t>
            </a:r>
            <a:r>
              <a:rPr lang="en-US" sz="2800" b="0" dirty="0">
                <a:latin typeface="Symbol" pitchFamily="18" charset="2"/>
              </a:rPr>
              <a:t>r</a:t>
            </a:r>
            <a:r>
              <a:rPr lang="en-US" sz="2800" b="0" dirty="0"/>
              <a:t>(n)</a:t>
            </a:r>
          </a:p>
        </p:txBody>
      </p:sp>
      <p:pic>
        <p:nvPicPr>
          <p:cNvPr id="8" name="Picture 2"/>
          <p:cNvPicPr>
            <a:picLocks noChangeAspect="1" noChangeArrowheads="1"/>
          </p:cNvPicPr>
          <p:nvPr/>
        </p:nvPicPr>
        <p:blipFill>
          <a:blip r:embed="rId2" cstate="print"/>
          <a:srcRect l="25282" t="54118" r="22589" b="39411"/>
          <a:stretch>
            <a:fillRect/>
          </a:stretch>
        </p:blipFill>
        <p:spPr bwMode="auto">
          <a:xfrm>
            <a:off x="4572000" y="2362200"/>
            <a:ext cx="4572000" cy="838200"/>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l="53695" t="25000" r="25037" b="40625"/>
          <a:stretch>
            <a:fillRect/>
          </a:stretch>
        </p:blipFill>
        <p:spPr bwMode="auto">
          <a:xfrm>
            <a:off x="5105400" y="3276600"/>
            <a:ext cx="3581400" cy="3254402"/>
          </a:xfrm>
          <a:prstGeom prst="rect">
            <a:avLst/>
          </a:prstGeom>
          <a:noFill/>
          <a:ln w="9525">
            <a:noFill/>
            <a:miter lim="800000"/>
            <a:headEnd/>
            <a:tailEnd/>
          </a:ln>
        </p:spPr>
      </p:pic>
      <p:sp>
        <p:nvSpPr>
          <p:cNvPr id="10" name="TextBox 9"/>
          <p:cNvSpPr txBox="1"/>
          <p:nvPr/>
        </p:nvSpPr>
        <p:spPr>
          <a:xfrm>
            <a:off x="5029200" y="6443246"/>
            <a:ext cx="4017446" cy="338554"/>
          </a:xfrm>
          <a:prstGeom prst="rect">
            <a:avLst/>
          </a:prstGeom>
          <a:noFill/>
        </p:spPr>
        <p:txBody>
          <a:bodyPr wrap="none" rtlCol="0">
            <a:spAutoFit/>
          </a:bodyPr>
          <a:lstStyle/>
          <a:p>
            <a:r>
              <a:rPr lang="en-US" sz="1600" b="0" dirty="0"/>
              <a:t>Modern era compilation from PDG by </a:t>
            </a:r>
            <a:r>
              <a:rPr lang="en-US" sz="1600" b="0" dirty="0" err="1"/>
              <a:t>Zajc</a:t>
            </a:r>
            <a:endParaRPr lang="en-US" sz="1600" b="0" dirty="0"/>
          </a:p>
        </p:txBody>
      </p:sp>
      <p:sp>
        <p:nvSpPr>
          <p:cNvPr id="11" name="TextBox 10"/>
          <p:cNvSpPr txBox="1"/>
          <p:nvPr/>
        </p:nvSpPr>
        <p:spPr>
          <a:xfrm>
            <a:off x="4543284" y="3505200"/>
            <a:ext cx="638316" cy="400110"/>
          </a:xfrm>
          <a:prstGeom prst="rect">
            <a:avLst/>
          </a:prstGeom>
          <a:noFill/>
        </p:spPr>
        <p:txBody>
          <a:bodyPr wrap="none" rtlCol="0">
            <a:spAutoFit/>
          </a:bodyPr>
          <a:lstStyle/>
          <a:p>
            <a:r>
              <a:rPr lang="en-US" sz="2000" b="0" dirty="0">
                <a:latin typeface="Symbol" pitchFamily="18" charset="2"/>
              </a:rPr>
              <a:t>r</a:t>
            </a:r>
            <a:r>
              <a:rPr lang="en-US" sz="2000" b="0" dirty="0"/>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2"/>
          <p:cNvPicPr>
            <a:picLocks noChangeAspect="1" noChangeArrowheads="1"/>
          </p:cNvPicPr>
          <p:nvPr/>
        </p:nvPicPr>
        <p:blipFill>
          <a:blip r:embed="rId2" cstate="print"/>
          <a:srcRect/>
          <a:stretch>
            <a:fillRect/>
          </a:stretch>
        </p:blipFill>
        <p:spPr bwMode="auto">
          <a:xfrm>
            <a:off x="0" y="76200"/>
            <a:ext cx="4385278" cy="6477000"/>
          </a:xfrm>
          <a:prstGeom prst="rect">
            <a:avLst/>
          </a:prstGeom>
          <a:noFill/>
          <a:ln w="9525">
            <a:noFill/>
            <a:miter lim="800000"/>
            <a:headEnd/>
            <a:tailEnd/>
          </a:ln>
        </p:spPr>
      </p:pic>
      <p:sp>
        <p:nvSpPr>
          <p:cNvPr id="6" name="Rectangle 5"/>
          <p:cNvSpPr/>
          <p:nvPr/>
        </p:nvSpPr>
        <p:spPr>
          <a:xfrm>
            <a:off x="762000" y="6550223"/>
            <a:ext cx="2749471" cy="307777"/>
          </a:xfrm>
          <a:prstGeom prst="rect">
            <a:avLst/>
          </a:prstGeom>
        </p:spPr>
        <p:txBody>
          <a:bodyPr wrap="none">
            <a:spAutoFit/>
          </a:bodyPr>
          <a:lstStyle/>
          <a:p>
            <a:r>
              <a:rPr lang="en-US" b="0" dirty="0"/>
              <a:t>http://cds.cern.ch/record/346206</a:t>
            </a:r>
          </a:p>
        </p:txBody>
      </p:sp>
      <p:sp>
        <p:nvSpPr>
          <p:cNvPr id="12" name="TextBox 11"/>
          <p:cNvSpPr txBox="1"/>
          <p:nvPr/>
        </p:nvSpPr>
        <p:spPr>
          <a:xfrm>
            <a:off x="4191000" y="76200"/>
            <a:ext cx="4953000" cy="5570756"/>
          </a:xfrm>
          <a:prstGeom prst="rect">
            <a:avLst/>
          </a:prstGeom>
          <a:noFill/>
        </p:spPr>
        <p:txBody>
          <a:bodyPr wrap="square" rtlCol="0">
            <a:spAutoFit/>
          </a:bodyPr>
          <a:lstStyle/>
          <a:p>
            <a:pPr algn="ctr"/>
            <a:r>
              <a:rPr lang="en-US" sz="2800" b="0" dirty="0"/>
              <a:t>Think about adding more and more energy to a system…</a:t>
            </a:r>
          </a:p>
          <a:p>
            <a:pPr algn="ctr"/>
            <a:endParaRPr lang="en-US" sz="1800" b="0" dirty="0"/>
          </a:p>
          <a:p>
            <a:pPr algn="ctr">
              <a:buFont typeface="Arial" pitchFamily="34" charset="0"/>
              <a:buChar char="•"/>
            </a:pPr>
            <a:r>
              <a:rPr lang="en-US" sz="2400" b="0" dirty="0">
                <a:solidFill>
                  <a:srgbClr val="FF0000"/>
                </a:solidFill>
              </a:rPr>
              <a:t> Excite more states</a:t>
            </a:r>
          </a:p>
          <a:p>
            <a:pPr algn="ctr">
              <a:buFont typeface="Arial" pitchFamily="34" charset="0"/>
              <a:buChar char="•"/>
            </a:pPr>
            <a:r>
              <a:rPr lang="en-US" sz="2400" b="0" dirty="0">
                <a:solidFill>
                  <a:srgbClr val="FF0000"/>
                </a:solidFill>
              </a:rPr>
              <a:t> Give states more energy, </a:t>
            </a:r>
          </a:p>
          <a:p>
            <a:pPr algn="ctr"/>
            <a:r>
              <a:rPr lang="en-US" sz="2400" b="0" dirty="0">
                <a:solidFill>
                  <a:srgbClr val="FF0000"/>
                </a:solidFill>
              </a:rPr>
              <a:t>i.e. a higher Temperature</a:t>
            </a:r>
          </a:p>
          <a:p>
            <a:pPr algn="ctr"/>
            <a:endParaRPr lang="en-US" b="0" dirty="0"/>
          </a:p>
          <a:p>
            <a:pPr algn="ctr"/>
            <a:r>
              <a:rPr lang="en-US" sz="2800" b="0" dirty="0" err="1"/>
              <a:t>Equiparition</a:t>
            </a:r>
            <a:r>
              <a:rPr lang="en-US" sz="2800" b="0" dirty="0"/>
              <a:t> Theorem</a:t>
            </a:r>
          </a:p>
          <a:p>
            <a:pPr algn="ctr"/>
            <a:endParaRPr lang="en-US" sz="2800" b="0" dirty="0"/>
          </a:p>
          <a:p>
            <a:pPr algn="ctr"/>
            <a:r>
              <a:rPr lang="en-US" sz="2800" b="0" dirty="0"/>
              <a:t>With exponentially increasing number of states, all the energy goes in to equally exciting these states, and not more energy per state.</a:t>
            </a:r>
          </a:p>
        </p:txBody>
      </p:sp>
      <p:grpSp>
        <p:nvGrpSpPr>
          <p:cNvPr id="15" name="Group 14"/>
          <p:cNvGrpSpPr/>
          <p:nvPr/>
        </p:nvGrpSpPr>
        <p:grpSpPr>
          <a:xfrm>
            <a:off x="221044" y="5791200"/>
            <a:ext cx="8770556" cy="990600"/>
            <a:chOff x="221044" y="3581400"/>
            <a:chExt cx="8770556" cy="990600"/>
          </a:xfrm>
        </p:grpSpPr>
        <p:pic>
          <p:nvPicPr>
            <p:cNvPr id="13" name="Picture 2"/>
            <p:cNvPicPr>
              <a:picLocks noChangeAspect="1" noChangeArrowheads="1"/>
            </p:cNvPicPr>
            <p:nvPr/>
          </p:nvPicPr>
          <p:blipFill>
            <a:blip r:embed="rId2" cstate="print"/>
            <a:srcRect t="61176" b="31177"/>
            <a:stretch>
              <a:fillRect/>
            </a:stretch>
          </p:blipFill>
          <p:spPr bwMode="auto">
            <a:xfrm>
              <a:off x="221044" y="3581400"/>
              <a:ext cx="8770556" cy="990600"/>
            </a:xfrm>
            <a:prstGeom prst="rect">
              <a:avLst/>
            </a:prstGeom>
            <a:noFill/>
            <a:ln w="57150">
              <a:solidFill>
                <a:srgbClr val="FF0000"/>
              </a:solidFill>
              <a:miter lim="800000"/>
              <a:headEnd/>
              <a:tailEnd/>
            </a:ln>
          </p:spPr>
        </p:pic>
        <p:sp>
          <p:nvSpPr>
            <p:cNvPr id="14" name="Rectangle 13"/>
            <p:cNvSpPr/>
            <p:nvPr/>
          </p:nvSpPr>
          <p:spPr bwMode="auto">
            <a:xfrm>
              <a:off x="7162800" y="4267200"/>
              <a:ext cx="1524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16</a:t>
            </a:fld>
            <a:endParaRPr lang="en-US"/>
          </a:p>
        </p:txBody>
      </p:sp>
      <p:sp>
        <p:nvSpPr>
          <p:cNvPr id="5" name="Text Box 14"/>
          <p:cNvSpPr txBox="1">
            <a:spLocks noChangeArrowheads="1"/>
          </p:cNvSpPr>
          <p:nvPr/>
        </p:nvSpPr>
        <p:spPr bwMode="auto">
          <a:xfrm>
            <a:off x="381000" y="60325"/>
            <a:ext cx="8763000" cy="1046440"/>
          </a:xfrm>
          <a:prstGeom prst="rect">
            <a:avLst/>
          </a:prstGeom>
          <a:noFill/>
          <a:ln w="9525">
            <a:noFill/>
            <a:miter lim="800000"/>
            <a:headEnd/>
            <a:tailEnd/>
          </a:ln>
        </p:spPr>
        <p:txBody>
          <a:bodyPr wrap="square">
            <a:spAutoFit/>
          </a:bodyPr>
          <a:lstStyle/>
          <a:p>
            <a:pPr eaLnBrk="0" hangingPunct="0">
              <a:spcBef>
                <a:spcPct val="50000"/>
              </a:spcBef>
            </a:pPr>
            <a:r>
              <a:rPr lang="en-US" sz="3200" b="0" dirty="0">
                <a:latin typeface="+mj-lt"/>
                <a:ea typeface="ＭＳ Ｐゴシック" pitchFamily="34" charset="-128"/>
                <a:cs typeface="Times" charset="0"/>
              </a:rPr>
              <a:t>“</a:t>
            </a:r>
            <a:r>
              <a:rPr lang="en-US" sz="3200" u="sng" dirty="0">
                <a:latin typeface="+mj-lt"/>
                <a:ea typeface="ＭＳ Ｐゴシック" pitchFamily="34" charset="-128"/>
                <a:cs typeface="Times" charset="0"/>
              </a:rPr>
              <a:t>Ultimate Temperature</a:t>
            </a:r>
            <a:r>
              <a:rPr lang="en-US" sz="3200" dirty="0">
                <a:latin typeface="+mj-lt"/>
                <a:ea typeface="ＭＳ Ｐゴシック" pitchFamily="34" charset="-128"/>
                <a:cs typeface="Times" charset="0"/>
              </a:rPr>
              <a:t> </a:t>
            </a:r>
            <a:r>
              <a:rPr lang="en-US" sz="3200" b="0" dirty="0">
                <a:latin typeface="+mj-lt"/>
                <a:ea typeface="ＭＳ Ｐゴシック" pitchFamily="34" charset="-128"/>
                <a:cs typeface="Times" charset="0"/>
              </a:rPr>
              <a:t>in the Early Universe”</a:t>
            </a:r>
            <a:r>
              <a:rPr lang="en-US" sz="2800" b="0" i="1" dirty="0">
                <a:latin typeface="+mj-lt"/>
                <a:ea typeface="ＭＳ Ｐゴシック" pitchFamily="34" charset="-128"/>
                <a:cs typeface="Times" charset="0"/>
              </a:rPr>
              <a:t>  </a:t>
            </a:r>
          </a:p>
          <a:p>
            <a:pPr eaLnBrk="0" hangingPunct="0">
              <a:spcBef>
                <a:spcPct val="50000"/>
              </a:spcBef>
            </a:pPr>
            <a:r>
              <a:rPr lang="en-US" sz="2000" b="0" dirty="0">
                <a:latin typeface="+mj-lt"/>
                <a:ea typeface="ＭＳ Ｐゴシック" pitchFamily="34" charset="-128"/>
                <a:cs typeface="Times" charset="0"/>
              </a:rPr>
              <a:t>K. Huang &amp; S. Weinberg, Phys Rev Lett 25, 1970.</a:t>
            </a:r>
          </a:p>
        </p:txBody>
      </p:sp>
      <p:pic>
        <p:nvPicPr>
          <p:cNvPr id="6" name="Picture 21"/>
          <p:cNvPicPr>
            <a:picLocks noChangeAspect="1" noChangeArrowheads="1"/>
          </p:cNvPicPr>
          <p:nvPr/>
        </p:nvPicPr>
        <p:blipFill>
          <a:blip r:embed="rId2" cstate="print"/>
          <a:srcRect l="33144" t="21333" r="35428" b="12381"/>
          <a:stretch>
            <a:fillRect/>
          </a:stretch>
        </p:blipFill>
        <p:spPr bwMode="auto">
          <a:xfrm>
            <a:off x="457200" y="1371600"/>
            <a:ext cx="3794881" cy="5334000"/>
          </a:xfrm>
          <a:prstGeom prst="rect">
            <a:avLst/>
          </a:prstGeom>
          <a:noFill/>
          <a:ln w="9525" algn="ctr">
            <a:solidFill>
              <a:schemeClr val="bg1"/>
            </a:solidFill>
            <a:miter lim="800000"/>
            <a:headEnd/>
            <a:tailEnd/>
          </a:ln>
          <a:effectLst/>
        </p:spPr>
      </p:pic>
      <p:sp>
        <p:nvSpPr>
          <p:cNvPr id="2" name="TextBox 1"/>
          <p:cNvSpPr txBox="1"/>
          <p:nvPr/>
        </p:nvSpPr>
        <p:spPr>
          <a:xfrm>
            <a:off x="4495800" y="2438400"/>
            <a:ext cx="4343400" cy="3631763"/>
          </a:xfrm>
          <a:prstGeom prst="rect">
            <a:avLst/>
          </a:prstGeom>
          <a:noFill/>
        </p:spPr>
        <p:txBody>
          <a:bodyPr wrap="square" rtlCol="0">
            <a:spAutoFit/>
          </a:bodyPr>
          <a:lstStyle/>
          <a:p>
            <a:pPr algn="ctr" eaLnBrk="0" hangingPunct="0">
              <a:spcBef>
                <a:spcPct val="50000"/>
              </a:spcBef>
            </a:pPr>
            <a:r>
              <a:rPr lang="en-US" sz="3200" b="0" dirty="0">
                <a:ea typeface="ＭＳ Ｐゴシック" pitchFamily="34" charset="-128"/>
                <a:cs typeface="Times" charset="0"/>
              </a:rPr>
              <a:t> “…a veil, obscuring our view of the very beginning”</a:t>
            </a:r>
            <a:r>
              <a:rPr lang="en-US" sz="2800" b="0" dirty="0">
                <a:ea typeface="ＭＳ Ｐゴシック" pitchFamily="34" charset="-128"/>
                <a:cs typeface="Times" charset="0"/>
              </a:rPr>
              <a:t>  </a:t>
            </a:r>
          </a:p>
          <a:p>
            <a:pPr algn="ctr" eaLnBrk="0" hangingPunct="0">
              <a:spcBef>
                <a:spcPct val="50000"/>
              </a:spcBef>
            </a:pPr>
            <a:endParaRPr lang="en-US" sz="2800" b="0" dirty="0">
              <a:ea typeface="ＭＳ Ｐゴシック" pitchFamily="34" charset="-128"/>
              <a:cs typeface="Times" charset="0"/>
            </a:endParaRPr>
          </a:p>
          <a:p>
            <a:pPr algn="ctr" eaLnBrk="0" hangingPunct="0">
              <a:spcBef>
                <a:spcPct val="50000"/>
              </a:spcBef>
            </a:pPr>
            <a:r>
              <a:rPr lang="en-US" sz="2000" b="0" dirty="0">
                <a:ea typeface="ＭＳ Ｐゴシック" pitchFamily="34" charset="-128"/>
                <a:cs typeface="Times" charset="0"/>
              </a:rPr>
              <a:t>Steven Weinberg, </a:t>
            </a:r>
            <a:r>
              <a:rPr lang="en-US" sz="2000" b="0" i="1" dirty="0">
                <a:ea typeface="ＭＳ Ｐゴシック" pitchFamily="34" charset="-128"/>
                <a:cs typeface="Times" charset="0"/>
              </a:rPr>
              <a:t>The First Three </a:t>
            </a:r>
          </a:p>
          <a:p>
            <a:pPr algn="ctr" eaLnBrk="0" hangingPunct="0">
              <a:spcBef>
                <a:spcPct val="50000"/>
              </a:spcBef>
            </a:pPr>
            <a:r>
              <a:rPr lang="en-US" sz="2000" b="0" i="1" dirty="0">
                <a:ea typeface="ＭＳ Ｐゴシック" pitchFamily="34" charset="-128"/>
                <a:cs typeface="Times" charset="0"/>
              </a:rPr>
              <a:t>Minutes</a:t>
            </a:r>
            <a:r>
              <a:rPr lang="en-US" sz="2000" b="0" dirty="0">
                <a:ea typeface="ＭＳ Ｐゴシック" pitchFamily="34" charset="-128"/>
                <a:cs typeface="Times" charset="0"/>
              </a:rPr>
              <a:t> (1977).</a:t>
            </a:r>
            <a:endParaRPr lang="en-US" b="0" dirty="0">
              <a:ea typeface="ＭＳ Ｐゴシック" pitchFamily="34" charset="-128"/>
              <a:cs typeface="Times" charset="0"/>
            </a:endParaRPr>
          </a:p>
          <a:p>
            <a:pPr algn="ctr"/>
            <a:endParaRPr lang="en-US" sz="3200" b="0" dirty="0" err="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17</a:t>
            </a:fld>
            <a:endParaRPr lang="en-US"/>
          </a:p>
        </p:txBody>
      </p:sp>
      <p:sp>
        <p:nvSpPr>
          <p:cNvPr id="11" name="TextBox 10"/>
          <p:cNvSpPr txBox="1"/>
          <p:nvPr/>
        </p:nvSpPr>
        <p:spPr>
          <a:xfrm>
            <a:off x="3352800" y="101025"/>
            <a:ext cx="2529860" cy="584775"/>
          </a:xfrm>
          <a:prstGeom prst="rect">
            <a:avLst/>
          </a:prstGeom>
          <a:noFill/>
        </p:spPr>
        <p:txBody>
          <a:bodyPr wrap="none" rtlCol="0">
            <a:spAutoFit/>
          </a:bodyPr>
          <a:lstStyle/>
          <a:p>
            <a:r>
              <a:rPr lang="en-US" sz="3200" b="0" u="sng" dirty="0"/>
              <a:t>Quark Model</a:t>
            </a:r>
          </a:p>
        </p:txBody>
      </p:sp>
      <p:graphicFrame>
        <p:nvGraphicFramePr>
          <p:cNvPr id="12" name="Object 8"/>
          <p:cNvGraphicFramePr>
            <a:graphicFrameLocks noChangeAspect="1"/>
          </p:cNvGraphicFramePr>
          <p:nvPr/>
        </p:nvGraphicFramePr>
        <p:xfrm>
          <a:off x="457200" y="1138535"/>
          <a:ext cx="2362200" cy="2339975"/>
        </p:xfrm>
        <a:graphic>
          <a:graphicData uri="http://schemas.openxmlformats.org/presentationml/2006/ole">
            <mc:AlternateContent xmlns:mc="http://schemas.openxmlformats.org/markup-compatibility/2006">
              <mc:Choice xmlns:v="urn:schemas-microsoft-com:vml" Requires="v">
                <p:oleObj spid="_x0000_s212721" name="Bitmap Image" r:id="rId3" imgW="3571852" imgH="3533981" progId="PBrush">
                  <p:embed/>
                </p:oleObj>
              </mc:Choice>
              <mc:Fallback>
                <p:oleObj name="Bitmap Image" r:id="rId3" imgW="3571852" imgH="3533981"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38535"/>
                        <a:ext cx="2362200"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9"/>
          <p:cNvSpPr txBox="1">
            <a:spLocks noChangeArrowheads="1"/>
          </p:cNvSpPr>
          <p:nvPr/>
        </p:nvSpPr>
        <p:spPr bwMode="auto">
          <a:xfrm>
            <a:off x="1371600" y="1367135"/>
            <a:ext cx="559769" cy="461665"/>
          </a:xfrm>
          <a:prstGeom prst="rect">
            <a:avLst/>
          </a:prstGeom>
          <a:noFill/>
          <a:ln w="9525" algn="ctr">
            <a:noFill/>
            <a:miter lim="800000"/>
            <a:headEnd/>
            <a:tailEnd/>
          </a:ln>
          <a:effectLst/>
        </p:spPr>
        <p:txBody>
          <a:bodyPr wrap="none">
            <a:spAutoFit/>
          </a:bodyPr>
          <a:lstStyle/>
          <a:p>
            <a:r>
              <a:rPr lang="en-US" sz="2400">
                <a:solidFill>
                  <a:schemeClr val="tx1"/>
                </a:solidFill>
              </a:rPr>
              <a:t>up</a:t>
            </a:r>
          </a:p>
        </p:txBody>
      </p:sp>
      <p:sp>
        <p:nvSpPr>
          <p:cNvPr id="14" name="Text Box 10"/>
          <p:cNvSpPr txBox="1">
            <a:spLocks noChangeArrowheads="1"/>
          </p:cNvSpPr>
          <p:nvPr/>
        </p:nvSpPr>
        <p:spPr bwMode="auto">
          <a:xfrm>
            <a:off x="838200" y="2433935"/>
            <a:ext cx="559769" cy="461665"/>
          </a:xfrm>
          <a:prstGeom prst="rect">
            <a:avLst/>
          </a:prstGeom>
          <a:noFill/>
          <a:ln w="9525" algn="ctr">
            <a:noFill/>
            <a:miter lim="800000"/>
            <a:headEnd/>
            <a:tailEnd/>
          </a:ln>
          <a:effectLst/>
        </p:spPr>
        <p:txBody>
          <a:bodyPr wrap="none">
            <a:spAutoFit/>
          </a:bodyPr>
          <a:lstStyle/>
          <a:p>
            <a:r>
              <a:rPr lang="en-US" sz="2400">
                <a:solidFill>
                  <a:schemeClr val="tx1"/>
                </a:solidFill>
              </a:rPr>
              <a:t>up</a:t>
            </a:r>
          </a:p>
        </p:txBody>
      </p:sp>
      <p:sp>
        <p:nvSpPr>
          <p:cNvPr id="15" name="Text Box 11"/>
          <p:cNvSpPr txBox="1">
            <a:spLocks noChangeArrowheads="1"/>
          </p:cNvSpPr>
          <p:nvPr/>
        </p:nvSpPr>
        <p:spPr bwMode="auto">
          <a:xfrm>
            <a:off x="1828800" y="2433935"/>
            <a:ext cx="986167" cy="461665"/>
          </a:xfrm>
          <a:prstGeom prst="rect">
            <a:avLst/>
          </a:prstGeom>
          <a:noFill/>
          <a:ln w="9525" algn="ctr">
            <a:noFill/>
            <a:miter lim="800000"/>
            <a:headEnd/>
            <a:tailEnd/>
          </a:ln>
          <a:effectLst/>
        </p:spPr>
        <p:txBody>
          <a:bodyPr wrap="none">
            <a:spAutoFit/>
          </a:bodyPr>
          <a:lstStyle/>
          <a:p>
            <a:r>
              <a:rPr lang="en-US" sz="2400">
                <a:solidFill>
                  <a:schemeClr val="tx1"/>
                </a:solidFill>
              </a:rPr>
              <a:t>down</a:t>
            </a:r>
          </a:p>
        </p:txBody>
      </p:sp>
      <p:graphicFrame>
        <p:nvGraphicFramePr>
          <p:cNvPr id="16" name="Object 12"/>
          <p:cNvGraphicFramePr>
            <a:graphicFrameLocks noChangeAspect="1"/>
          </p:cNvGraphicFramePr>
          <p:nvPr/>
        </p:nvGraphicFramePr>
        <p:xfrm>
          <a:off x="3352800" y="1160760"/>
          <a:ext cx="2362200" cy="2339975"/>
        </p:xfrm>
        <a:graphic>
          <a:graphicData uri="http://schemas.openxmlformats.org/presentationml/2006/ole">
            <mc:AlternateContent xmlns:mc="http://schemas.openxmlformats.org/markup-compatibility/2006">
              <mc:Choice xmlns:v="urn:schemas-microsoft-com:vml" Requires="v">
                <p:oleObj spid="_x0000_s212722" name="Bitmap Image" r:id="rId5" imgW="3571852" imgH="3533981" progId="PBrush">
                  <p:embed/>
                </p:oleObj>
              </mc:Choice>
              <mc:Fallback>
                <p:oleObj name="Bitmap Image" r:id="rId5" imgW="3571852" imgH="3533981" progId="PBrush">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160760"/>
                        <a:ext cx="2362200"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 Box 13"/>
          <p:cNvSpPr txBox="1">
            <a:spLocks noChangeArrowheads="1"/>
          </p:cNvSpPr>
          <p:nvPr/>
        </p:nvSpPr>
        <p:spPr bwMode="auto">
          <a:xfrm>
            <a:off x="4267200" y="1389360"/>
            <a:ext cx="559769" cy="461665"/>
          </a:xfrm>
          <a:prstGeom prst="rect">
            <a:avLst/>
          </a:prstGeom>
          <a:noFill/>
          <a:ln w="9525" algn="ctr">
            <a:noFill/>
            <a:miter lim="800000"/>
            <a:headEnd/>
            <a:tailEnd/>
          </a:ln>
          <a:effectLst/>
        </p:spPr>
        <p:txBody>
          <a:bodyPr wrap="none">
            <a:spAutoFit/>
          </a:bodyPr>
          <a:lstStyle/>
          <a:p>
            <a:r>
              <a:rPr lang="en-US" sz="2400">
                <a:solidFill>
                  <a:schemeClr val="tx1"/>
                </a:solidFill>
              </a:rPr>
              <a:t>up</a:t>
            </a:r>
          </a:p>
        </p:txBody>
      </p:sp>
      <p:sp>
        <p:nvSpPr>
          <p:cNvPr id="18" name="Text Box 14"/>
          <p:cNvSpPr txBox="1">
            <a:spLocks noChangeArrowheads="1"/>
          </p:cNvSpPr>
          <p:nvPr/>
        </p:nvSpPr>
        <p:spPr bwMode="auto">
          <a:xfrm>
            <a:off x="3733800" y="2456160"/>
            <a:ext cx="559769" cy="461665"/>
          </a:xfrm>
          <a:prstGeom prst="rect">
            <a:avLst/>
          </a:prstGeom>
          <a:noFill/>
          <a:ln w="9525" algn="ctr">
            <a:noFill/>
            <a:miter lim="800000"/>
            <a:headEnd/>
            <a:tailEnd/>
          </a:ln>
          <a:effectLst/>
        </p:spPr>
        <p:txBody>
          <a:bodyPr wrap="none">
            <a:spAutoFit/>
          </a:bodyPr>
          <a:lstStyle/>
          <a:p>
            <a:r>
              <a:rPr lang="en-US" sz="2400">
                <a:solidFill>
                  <a:schemeClr val="tx1"/>
                </a:solidFill>
              </a:rPr>
              <a:t>up</a:t>
            </a:r>
          </a:p>
        </p:txBody>
      </p:sp>
      <p:sp>
        <p:nvSpPr>
          <p:cNvPr id="19" name="Text Box 15"/>
          <p:cNvSpPr txBox="1">
            <a:spLocks noChangeArrowheads="1"/>
          </p:cNvSpPr>
          <p:nvPr/>
        </p:nvSpPr>
        <p:spPr bwMode="auto">
          <a:xfrm>
            <a:off x="4886325" y="2456160"/>
            <a:ext cx="559769" cy="461665"/>
          </a:xfrm>
          <a:prstGeom prst="rect">
            <a:avLst/>
          </a:prstGeom>
          <a:noFill/>
          <a:ln w="9525" algn="ctr">
            <a:noFill/>
            <a:miter lim="800000"/>
            <a:headEnd/>
            <a:tailEnd/>
          </a:ln>
          <a:effectLst/>
        </p:spPr>
        <p:txBody>
          <a:bodyPr wrap="none">
            <a:spAutoFit/>
          </a:bodyPr>
          <a:lstStyle/>
          <a:p>
            <a:r>
              <a:rPr lang="en-US" sz="2400">
                <a:solidFill>
                  <a:schemeClr val="tx1"/>
                </a:solidFill>
              </a:rPr>
              <a:t>up</a:t>
            </a:r>
          </a:p>
        </p:txBody>
      </p:sp>
      <p:graphicFrame>
        <p:nvGraphicFramePr>
          <p:cNvPr id="20" name="Object 17"/>
          <p:cNvGraphicFramePr>
            <a:graphicFrameLocks noChangeAspect="1"/>
          </p:cNvGraphicFramePr>
          <p:nvPr/>
        </p:nvGraphicFramePr>
        <p:xfrm>
          <a:off x="6248400" y="1138535"/>
          <a:ext cx="2362200" cy="2339975"/>
        </p:xfrm>
        <a:graphic>
          <a:graphicData uri="http://schemas.openxmlformats.org/presentationml/2006/ole">
            <mc:AlternateContent xmlns:mc="http://schemas.openxmlformats.org/markup-compatibility/2006">
              <mc:Choice xmlns:v="urn:schemas-microsoft-com:vml" Requires="v">
                <p:oleObj spid="_x0000_s212723" name="Bitmap Image" r:id="rId6" imgW="3571852" imgH="3533981" progId="PBrush">
                  <p:embed/>
                </p:oleObj>
              </mc:Choice>
              <mc:Fallback>
                <p:oleObj name="Bitmap Image" r:id="rId6" imgW="3571852" imgH="3533981" progId="PBrush">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38535"/>
                        <a:ext cx="2362200"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Text Box 18"/>
          <p:cNvSpPr txBox="1">
            <a:spLocks noChangeArrowheads="1"/>
          </p:cNvSpPr>
          <p:nvPr/>
        </p:nvSpPr>
        <p:spPr bwMode="auto">
          <a:xfrm>
            <a:off x="6858000" y="1367135"/>
            <a:ext cx="1297150" cy="461665"/>
          </a:xfrm>
          <a:prstGeom prst="rect">
            <a:avLst/>
          </a:prstGeom>
          <a:noFill/>
          <a:ln w="9525" algn="ctr">
            <a:noFill/>
            <a:miter lim="800000"/>
            <a:headEnd/>
            <a:tailEnd/>
          </a:ln>
          <a:effectLst/>
        </p:spPr>
        <p:txBody>
          <a:bodyPr wrap="none">
            <a:spAutoFit/>
          </a:bodyPr>
          <a:lstStyle/>
          <a:p>
            <a:r>
              <a:rPr lang="en-US" sz="2400">
                <a:solidFill>
                  <a:schemeClr val="tx1"/>
                </a:solidFill>
              </a:rPr>
              <a:t>strange</a:t>
            </a:r>
          </a:p>
        </p:txBody>
      </p:sp>
      <p:sp>
        <p:nvSpPr>
          <p:cNvPr id="22" name="Text Box 19"/>
          <p:cNvSpPr txBox="1">
            <a:spLocks noChangeArrowheads="1"/>
          </p:cNvSpPr>
          <p:nvPr/>
        </p:nvSpPr>
        <p:spPr bwMode="auto">
          <a:xfrm>
            <a:off x="6629400" y="2433935"/>
            <a:ext cx="559769" cy="461665"/>
          </a:xfrm>
          <a:prstGeom prst="rect">
            <a:avLst/>
          </a:prstGeom>
          <a:noFill/>
          <a:ln w="9525" algn="ctr">
            <a:noFill/>
            <a:miter lim="800000"/>
            <a:headEnd/>
            <a:tailEnd/>
          </a:ln>
          <a:effectLst/>
        </p:spPr>
        <p:txBody>
          <a:bodyPr wrap="none">
            <a:spAutoFit/>
          </a:bodyPr>
          <a:lstStyle/>
          <a:p>
            <a:r>
              <a:rPr lang="en-US" sz="2400">
                <a:solidFill>
                  <a:schemeClr val="tx1"/>
                </a:solidFill>
              </a:rPr>
              <a:t>up</a:t>
            </a:r>
          </a:p>
        </p:txBody>
      </p:sp>
      <p:sp>
        <p:nvSpPr>
          <p:cNvPr id="23" name="Text Box 20"/>
          <p:cNvSpPr txBox="1">
            <a:spLocks noChangeArrowheads="1"/>
          </p:cNvSpPr>
          <p:nvPr/>
        </p:nvSpPr>
        <p:spPr bwMode="auto">
          <a:xfrm>
            <a:off x="7620000" y="2433935"/>
            <a:ext cx="986167" cy="461665"/>
          </a:xfrm>
          <a:prstGeom prst="rect">
            <a:avLst/>
          </a:prstGeom>
          <a:noFill/>
          <a:ln w="9525" algn="ctr">
            <a:noFill/>
            <a:miter lim="800000"/>
            <a:headEnd/>
            <a:tailEnd/>
          </a:ln>
          <a:effectLst/>
        </p:spPr>
        <p:txBody>
          <a:bodyPr wrap="none">
            <a:spAutoFit/>
          </a:bodyPr>
          <a:lstStyle/>
          <a:p>
            <a:r>
              <a:rPr lang="en-US" sz="2400">
                <a:solidFill>
                  <a:schemeClr val="tx1"/>
                </a:solidFill>
              </a:rPr>
              <a:t>down</a:t>
            </a:r>
          </a:p>
        </p:txBody>
      </p:sp>
      <p:sp>
        <p:nvSpPr>
          <p:cNvPr id="24" name="Text Box 21"/>
          <p:cNvSpPr txBox="1">
            <a:spLocks noChangeArrowheads="1"/>
          </p:cNvSpPr>
          <p:nvPr/>
        </p:nvSpPr>
        <p:spPr bwMode="auto">
          <a:xfrm>
            <a:off x="1050925" y="3576935"/>
            <a:ext cx="1505540" cy="584775"/>
          </a:xfrm>
          <a:prstGeom prst="rect">
            <a:avLst/>
          </a:prstGeom>
          <a:noFill/>
          <a:ln w="9525" algn="ctr">
            <a:noFill/>
            <a:miter lim="800000"/>
            <a:headEnd/>
            <a:tailEnd/>
          </a:ln>
          <a:effectLst/>
        </p:spPr>
        <p:txBody>
          <a:bodyPr wrap="none">
            <a:spAutoFit/>
          </a:bodyPr>
          <a:lstStyle/>
          <a:p>
            <a:r>
              <a:rPr lang="en-US" sz="3200"/>
              <a:t>Proton</a:t>
            </a:r>
          </a:p>
        </p:txBody>
      </p:sp>
      <p:sp>
        <p:nvSpPr>
          <p:cNvPr id="25" name="Text Box 22"/>
          <p:cNvSpPr txBox="1">
            <a:spLocks noChangeArrowheads="1"/>
          </p:cNvSpPr>
          <p:nvPr/>
        </p:nvSpPr>
        <p:spPr bwMode="auto">
          <a:xfrm>
            <a:off x="4191000" y="3572173"/>
            <a:ext cx="917239" cy="584775"/>
          </a:xfrm>
          <a:prstGeom prst="rect">
            <a:avLst/>
          </a:prstGeom>
          <a:noFill/>
          <a:ln w="9525" algn="ctr">
            <a:noFill/>
            <a:miter lim="800000"/>
            <a:headEnd/>
            <a:tailEnd/>
          </a:ln>
          <a:effectLst/>
        </p:spPr>
        <p:txBody>
          <a:bodyPr wrap="none">
            <a:spAutoFit/>
          </a:bodyPr>
          <a:lstStyle/>
          <a:p>
            <a:r>
              <a:rPr lang="en-US" sz="3200">
                <a:latin typeface="Symbol" pitchFamily="18" charset="2"/>
              </a:rPr>
              <a:t>D</a:t>
            </a:r>
            <a:r>
              <a:rPr lang="en-US" sz="3200"/>
              <a:t>++</a:t>
            </a:r>
          </a:p>
        </p:txBody>
      </p:sp>
      <p:sp>
        <p:nvSpPr>
          <p:cNvPr id="26" name="Text Box 23"/>
          <p:cNvSpPr txBox="1">
            <a:spLocks noChangeArrowheads="1"/>
          </p:cNvSpPr>
          <p:nvPr/>
        </p:nvSpPr>
        <p:spPr bwMode="auto">
          <a:xfrm>
            <a:off x="7226300" y="3576935"/>
            <a:ext cx="466794" cy="584775"/>
          </a:xfrm>
          <a:prstGeom prst="rect">
            <a:avLst/>
          </a:prstGeom>
          <a:noFill/>
          <a:ln w="9525" algn="ctr">
            <a:noFill/>
            <a:miter lim="800000"/>
            <a:headEnd/>
            <a:tailEnd/>
          </a:ln>
          <a:effectLst/>
        </p:spPr>
        <p:txBody>
          <a:bodyPr wrap="none">
            <a:spAutoFit/>
          </a:bodyPr>
          <a:lstStyle/>
          <a:p>
            <a:r>
              <a:rPr lang="en-US" sz="3200">
                <a:latin typeface="Symbol" pitchFamily="18" charset="2"/>
              </a:rPr>
              <a:t>L</a:t>
            </a:r>
            <a:endParaRPr lang="en-US" sz="3200"/>
          </a:p>
        </p:txBody>
      </p:sp>
      <p:sp>
        <p:nvSpPr>
          <p:cNvPr id="27" name="Rectangle 26"/>
          <p:cNvSpPr>
            <a:spLocks noChangeArrowheads="1"/>
          </p:cNvSpPr>
          <p:nvPr/>
        </p:nvSpPr>
        <p:spPr bwMode="auto">
          <a:xfrm>
            <a:off x="2590800" y="2431703"/>
            <a:ext cx="184731" cy="461665"/>
          </a:xfrm>
          <a:prstGeom prst="rect">
            <a:avLst/>
          </a:prstGeom>
          <a:noFill/>
          <a:ln w="9525" algn="ctr">
            <a:noFill/>
            <a:miter lim="800000"/>
            <a:headEnd/>
            <a:tailEnd/>
          </a:ln>
          <a:effectLst/>
        </p:spPr>
        <p:txBody>
          <a:bodyPr wrap="none" anchor="ctr">
            <a:spAutoFit/>
          </a:bodyPr>
          <a:lstStyle/>
          <a:p>
            <a:endParaRPr lang="en-US" sz="2400"/>
          </a:p>
        </p:txBody>
      </p:sp>
      <p:sp>
        <p:nvSpPr>
          <p:cNvPr id="28" name="TextBox 27"/>
          <p:cNvSpPr txBox="1"/>
          <p:nvPr/>
        </p:nvSpPr>
        <p:spPr>
          <a:xfrm>
            <a:off x="-13121" y="4435227"/>
            <a:ext cx="9094042" cy="1815882"/>
          </a:xfrm>
          <a:prstGeom prst="rect">
            <a:avLst/>
          </a:prstGeom>
          <a:noFill/>
        </p:spPr>
        <p:txBody>
          <a:bodyPr wrap="square" rtlCol="0">
            <a:spAutoFit/>
          </a:bodyPr>
          <a:lstStyle/>
          <a:p>
            <a:pPr algn="ctr"/>
            <a:r>
              <a:rPr lang="en-US" sz="2800" b="0" dirty="0"/>
              <a:t>New degrees of freedom inside hadrons.</a:t>
            </a:r>
          </a:p>
          <a:p>
            <a:pPr algn="ctr"/>
            <a:endParaRPr lang="en-US" sz="2800" b="0" dirty="0"/>
          </a:p>
          <a:p>
            <a:pPr algn="ctr"/>
            <a:r>
              <a:rPr lang="en-US" sz="2800" b="0" dirty="0">
                <a:solidFill>
                  <a:srgbClr val="FF0000"/>
                </a:solidFill>
              </a:rPr>
              <a:t>Rapidly people started to think about </a:t>
            </a:r>
            <a:r>
              <a:rPr lang="en-US" sz="2800" b="0" i="1" dirty="0">
                <a:solidFill>
                  <a:srgbClr val="FF0000"/>
                </a:solidFill>
              </a:rPr>
              <a:t>Quark Matter </a:t>
            </a:r>
          </a:p>
          <a:p>
            <a:pPr algn="ctr"/>
            <a:r>
              <a:rPr lang="en-US" sz="2800" b="0" dirty="0">
                <a:solidFill>
                  <a:srgbClr val="FF0000"/>
                </a:solidFill>
              </a:rPr>
              <a:t>as being relevant at these very high temperatures.</a:t>
            </a:r>
            <a:endParaRPr lang="en-US" sz="2800" b="0" dirty="0" err="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672AD6-5CC1-4B25-B64F-2091B39AA331}" type="slidenum">
              <a:rPr lang="en-US" smtClean="0"/>
              <a:pPr/>
              <a:t>18</a:t>
            </a:fld>
            <a:endParaRPr lang="en-US"/>
          </a:p>
        </p:txBody>
      </p:sp>
      <p:pic>
        <p:nvPicPr>
          <p:cNvPr id="7" name="Picture 4" descr="cdf_jets_preview"/>
          <p:cNvPicPr>
            <a:picLocks noChangeAspect="1" noChangeArrowheads="1"/>
          </p:cNvPicPr>
          <p:nvPr/>
        </p:nvPicPr>
        <p:blipFill>
          <a:blip r:embed="rId2" cstate="print"/>
          <a:srcRect/>
          <a:stretch>
            <a:fillRect/>
          </a:stretch>
        </p:blipFill>
        <p:spPr bwMode="auto">
          <a:xfrm>
            <a:off x="457200" y="1612900"/>
            <a:ext cx="3660775" cy="3873500"/>
          </a:xfrm>
          <a:prstGeom prst="rect">
            <a:avLst/>
          </a:prstGeom>
          <a:noFill/>
          <a:ln w="9525">
            <a:solidFill>
              <a:schemeClr val="tx1"/>
            </a:solidFill>
            <a:miter lim="800000"/>
            <a:headEnd/>
            <a:tailEnd/>
          </a:ln>
        </p:spPr>
      </p:pic>
      <p:grpSp>
        <p:nvGrpSpPr>
          <p:cNvPr id="8" name="Group 8"/>
          <p:cNvGrpSpPr>
            <a:grpSpLocks/>
          </p:cNvGrpSpPr>
          <p:nvPr/>
        </p:nvGrpSpPr>
        <p:grpSpPr bwMode="auto">
          <a:xfrm>
            <a:off x="4724400" y="1600200"/>
            <a:ext cx="3973513" cy="3886200"/>
            <a:chOff x="2969" y="816"/>
            <a:chExt cx="2503" cy="2448"/>
          </a:xfrm>
        </p:grpSpPr>
        <p:pic>
          <p:nvPicPr>
            <p:cNvPr id="9" name="Picture 5" descr="lattice_masses_quench"/>
            <p:cNvPicPr>
              <a:picLocks noChangeAspect="1" noChangeArrowheads="1"/>
            </p:cNvPicPr>
            <p:nvPr/>
          </p:nvPicPr>
          <p:blipFill>
            <a:blip r:embed="rId3" cstate="print"/>
            <a:srcRect l="4898" r="6938"/>
            <a:stretch>
              <a:fillRect/>
            </a:stretch>
          </p:blipFill>
          <p:spPr bwMode="auto">
            <a:xfrm>
              <a:off x="2969" y="816"/>
              <a:ext cx="2503" cy="2448"/>
            </a:xfrm>
            <a:prstGeom prst="rect">
              <a:avLst/>
            </a:prstGeom>
            <a:noFill/>
            <a:ln w="9525">
              <a:solidFill>
                <a:schemeClr val="tx1"/>
              </a:solidFill>
              <a:miter lim="800000"/>
              <a:headEnd/>
              <a:tailEnd/>
            </a:ln>
          </p:spPr>
        </p:pic>
        <p:pic>
          <p:nvPicPr>
            <p:cNvPr id="10" name="Picture 6"/>
            <p:cNvPicPr>
              <a:picLocks noChangeAspect="1" noChangeArrowheads="1"/>
            </p:cNvPicPr>
            <p:nvPr/>
          </p:nvPicPr>
          <p:blipFill>
            <a:blip r:embed="rId4" cstate="print"/>
            <a:srcRect/>
            <a:stretch>
              <a:fillRect/>
            </a:stretch>
          </p:blipFill>
          <p:spPr bwMode="auto">
            <a:xfrm>
              <a:off x="3456" y="1152"/>
              <a:ext cx="624" cy="624"/>
            </a:xfrm>
            <a:prstGeom prst="rect">
              <a:avLst/>
            </a:prstGeom>
            <a:noFill/>
            <a:ln w="9525">
              <a:noFill/>
              <a:miter lim="800000"/>
              <a:headEnd/>
              <a:tailEnd/>
            </a:ln>
            <a:effectLst/>
          </p:spPr>
        </p:pic>
      </p:grpSp>
      <p:sp>
        <p:nvSpPr>
          <p:cNvPr id="11" name="Text Box 9"/>
          <p:cNvSpPr txBox="1">
            <a:spLocks noChangeArrowheads="1"/>
          </p:cNvSpPr>
          <p:nvPr/>
        </p:nvSpPr>
        <p:spPr bwMode="auto">
          <a:xfrm>
            <a:off x="381000" y="120650"/>
            <a:ext cx="8686800" cy="1077218"/>
          </a:xfrm>
          <a:prstGeom prst="rect">
            <a:avLst/>
          </a:prstGeom>
          <a:noFill/>
          <a:ln w="9525" algn="ctr">
            <a:noFill/>
            <a:miter lim="800000"/>
            <a:headEnd/>
            <a:tailEnd/>
          </a:ln>
          <a:effectLst/>
        </p:spPr>
        <p:txBody>
          <a:bodyPr>
            <a:spAutoFit/>
          </a:bodyPr>
          <a:lstStyle/>
          <a:p>
            <a:pPr algn="ctr"/>
            <a:r>
              <a:rPr lang="en-US" sz="3200" b="0" dirty="0"/>
              <a:t>We have strong evidence that QCD is the </a:t>
            </a:r>
          </a:p>
          <a:p>
            <a:pPr algn="ctr"/>
            <a:r>
              <a:rPr lang="en-US" sz="3200" b="0" dirty="0"/>
              <a:t>correct theory of the strong interaction</a:t>
            </a:r>
          </a:p>
        </p:txBody>
      </p:sp>
      <p:sp>
        <p:nvSpPr>
          <p:cNvPr id="12" name="Text Box 10"/>
          <p:cNvSpPr txBox="1">
            <a:spLocks noChangeArrowheads="1"/>
          </p:cNvSpPr>
          <p:nvPr/>
        </p:nvSpPr>
        <p:spPr bwMode="auto">
          <a:xfrm>
            <a:off x="762000" y="1219200"/>
            <a:ext cx="3275256" cy="400110"/>
          </a:xfrm>
          <a:prstGeom prst="rect">
            <a:avLst/>
          </a:prstGeom>
          <a:noFill/>
          <a:ln w="9525" algn="ctr">
            <a:noFill/>
            <a:miter lim="800000"/>
            <a:headEnd/>
            <a:tailEnd/>
          </a:ln>
          <a:effectLst/>
        </p:spPr>
        <p:txBody>
          <a:bodyPr wrap="none">
            <a:spAutoFit/>
          </a:bodyPr>
          <a:lstStyle/>
          <a:p>
            <a:r>
              <a:rPr lang="en-US" sz="2000" dirty="0" err="1"/>
              <a:t>Perturbative</a:t>
            </a:r>
            <a:r>
              <a:rPr lang="en-US" sz="2000" dirty="0"/>
              <a:t> Calculations</a:t>
            </a:r>
          </a:p>
        </p:txBody>
      </p:sp>
      <p:sp>
        <p:nvSpPr>
          <p:cNvPr id="13" name="Text Box 11"/>
          <p:cNvSpPr txBox="1">
            <a:spLocks noChangeArrowheads="1"/>
          </p:cNvSpPr>
          <p:nvPr/>
        </p:nvSpPr>
        <p:spPr bwMode="auto">
          <a:xfrm>
            <a:off x="5562600" y="1219200"/>
            <a:ext cx="2605200" cy="400110"/>
          </a:xfrm>
          <a:prstGeom prst="rect">
            <a:avLst/>
          </a:prstGeom>
          <a:noFill/>
          <a:ln w="9525" algn="ctr">
            <a:noFill/>
            <a:miter lim="800000"/>
            <a:headEnd/>
            <a:tailEnd/>
          </a:ln>
          <a:effectLst/>
        </p:spPr>
        <p:txBody>
          <a:bodyPr wrap="none">
            <a:spAutoFit/>
          </a:bodyPr>
          <a:lstStyle/>
          <a:p>
            <a:r>
              <a:rPr lang="en-US" sz="2000"/>
              <a:t>Lattice Calculations</a:t>
            </a:r>
          </a:p>
        </p:txBody>
      </p:sp>
      <p:sp>
        <p:nvSpPr>
          <p:cNvPr id="14" name="Text Box 12"/>
          <p:cNvSpPr txBox="1">
            <a:spLocks noChangeArrowheads="1"/>
          </p:cNvSpPr>
          <p:nvPr/>
        </p:nvSpPr>
        <p:spPr bwMode="auto">
          <a:xfrm>
            <a:off x="304800" y="5549205"/>
            <a:ext cx="8626475" cy="1384995"/>
          </a:xfrm>
          <a:prstGeom prst="rect">
            <a:avLst/>
          </a:prstGeom>
          <a:noFill/>
          <a:ln w="9525" algn="ctr">
            <a:noFill/>
            <a:miter lim="800000"/>
            <a:headEnd/>
            <a:tailEnd/>
          </a:ln>
          <a:effectLst/>
        </p:spPr>
        <p:txBody>
          <a:bodyPr>
            <a:spAutoFit/>
          </a:bodyPr>
          <a:lstStyle/>
          <a:p>
            <a:pPr algn="ctr"/>
            <a:r>
              <a:rPr lang="en-US" sz="2800" b="0" dirty="0"/>
              <a:t>The field is about understanding </a:t>
            </a:r>
          </a:p>
          <a:p>
            <a:pPr algn="ctr"/>
            <a:r>
              <a:rPr lang="en-US" sz="2800" i="1" dirty="0">
                <a:solidFill>
                  <a:srgbClr val="FF0000"/>
                </a:solidFill>
              </a:rPr>
              <a:t>emergent phenomena from QCD</a:t>
            </a:r>
            <a:r>
              <a:rPr lang="en-US" sz="2800" b="0" dirty="0"/>
              <a:t>, </a:t>
            </a:r>
          </a:p>
          <a:p>
            <a:pPr algn="ctr"/>
            <a:r>
              <a:rPr lang="en-US" sz="2800" b="0" dirty="0"/>
              <a:t>just like condensed matter physics from QED.</a:t>
            </a:r>
          </a:p>
        </p:txBody>
      </p:sp>
    </p:spTree>
    <p:extLst>
      <p:ext uri="{BB962C8B-B14F-4D97-AF65-F5344CB8AC3E}">
        <p14:creationId xmlns:p14="http://schemas.microsoft.com/office/powerpoint/2010/main" val="336603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11D4FA2D-0787-4D10-B5C0-1CC219CB7E26}" type="slidenum">
              <a:rPr lang="en-US"/>
              <a:pPr/>
              <a:t>19</a:t>
            </a:fld>
            <a:endParaRPr lang="en-US"/>
          </a:p>
        </p:txBody>
      </p:sp>
      <p:sp>
        <p:nvSpPr>
          <p:cNvPr id="12800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dirty="0">
                <a:solidFill>
                  <a:schemeClr val="bg1"/>
                </a:solidFill>
              </a:rPr>
              <a:t>Quark-Gluon Plasma</a:t>
            </a:r>
          </a:p>
        </p:txBody>
      </p:sp>
    </p:spTree>
    <p:extLst>
      <p:ext uri="{BB962C8B-B14F-4D97-AF65-F5344CB8AC3E}">
        <p14:creationId xmlns:p14="http://schemas.microsoft.com/office/powerpoint/2010/main" val="3924199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5867400"/>
            <a:ext cx="9144000" cy="990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4" name="Slide Number Placeholder 3"/>
          <p:cNvSpPr>
            <a:spLocks noGrp="1"/>
          </p:cNvSpPr>
          <p:nvPr>
            <p:ph type="sldNum" sz="quarter" idx="12"/>
          </p:nvPr>
        </p:nvSpPr>
        <p:spPr/>
        <p:txBody>
          <a:bodyPr/>
          <a:lstStyle/>
          <a:p>
            <a:fld id="{2338169C-BA95-4761-961F-4F4AD81A31DD}" type="slidenum">
              <a:rPr lang="en-US" smtClean="0"/>
              <a:pPr/>
              <a:t>2</a:t>
            </a:fld>
            <a:endParaRPr lang="en-US"/>
          </a:p>
        </p:txBody>
      </p:sp>
      <p:pic>
        <p:nvPicPr>
          <p:cNvPr id="5" name="Picture 2" descr="Sarah Szabo’s piece, “Quark Gluon Plasma Entering Hadronization,” from her “Glamorous Gluons” exhibit. "/>
          <p:cNvPicPr>
            <a:picLocks noChangeAspect="1" noChangeArrowheads="1"/>
          </p:cNvPicPr>
          <p:nvPr/>
        </p:nvPicPr>
        <p:blipFill>
          <a:blip r:embed="rId2" cstate="print"/>
          <a:srcRect/>
          <a:stretch>
            <a:fillRect/>
          </a:stretch>
        </p:blipFill>
        <p:spPr bwMode="auto">
          <a:xfrm>
            <a:off x="0" y="0"/>
            <a:ext cx="9144000" cy="5928360"/>
          </a:xfrm>
          <a:prstGeom prst="rect">
            <a:avLst/>
          </a:prstGeom>
          <a:noFill/>
        </p:spPr>
      </p:pic>
      <p:sp>
        <p:nvSpPr>
          <p:cNvPr id="6" name="TextBox 5"/>
          <p:cNvSpPr txBox="1"/>
          <p:nvPr/>
        </p:nvSpPr>
        <p:spPr>
          <a:xfrm>
            <a:off x="5371985" y="6027003"/>
            <a:ext cx="2933815" cy="707886"/>
          </a:xfrm>
          <a:prstGeom prst="rect">
            <a:avLst/>
          </a:prstGeom>
          <a:noFill/>
        </p:spPr>
        <p:txBody>
          <a:bodyPr wrap="none" rtlCol="0">
            <a:spAutoFit/>
          </a:bodyPr>
          <a:lstStyle/>
          <a:p>
            <a:pPr algn="ctr"/>
            <a:r>
              <a:rPr lang="en-US" sz="2000" dirty="0">
                <a:solidFill>
                  <a:schemeClr val="bg1"/>
                </a:solidFill>
              </a:rPr>
              <a:t>Jamie Nagle</a:t>
            </a:r>
          </a:p>
          <a:p>
            <a:pPr algn="ctr"/>
            <a:r>
              <a:rPr lang="en-US" sz="2000" dirty="0">
                <a:solidFill>
                  <a:schemeClr val="bg1"/>
                </a:solidFill>
              </a:rPr>
              <a:t>University of Colorado</a:t>
            </a:r>
          </a:p>
        </p:txBody>
      </p:sp>
      <p:pic>
        <p:nvPicPr>
          <p:cNvPr id="7" name="Picture 8" descr="Image result for CU logo"/>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073757" y="6019800"/>
            <a:ext cx="1222643" cy="762000"/>
          </a:xfrm>
          <a:prstGeom prst="rect">
            <a:avLst/>
          </a:prstGeom>
          <a:noFill/>
        </p:spPr>
      </p:pic>
      <p:sp>
        <p:nvSpPr>
          <p:cNvPr id="8" name="Rectangle 7"/>
          <p:cNvSpPr/>
          <p:nvPr/>
        </p:nvSpPr>
        <p:spPr>
          <a:xfrm>
            <a:off x="0" y="5638800"/>
            <a:ext cx="2116285" cy="307777"/>
          </a:xfrm>
          <a:prstGeom prst="rect">
            <a:avLst/>
          </a:prstGeom>
        </p:spPr>
        <p:txBody>
          <a:bodyPr wrap="none">
            <a:spAutoFit/>
          </a:bodyPr>
          <a:lstStyle/>
          <a:p>
            <a:r>
              <a:rPr lang="en-US" b="0" dirty="0"/>
              <a:t>Artwork by Sarah </a:t>
            </a:r>
            <a:r>
              <a:rPr lang="en-US" b="0" dirty="0" err="1"/>
              <a:t>Szabo</a:t>
            </a:r>
            <a:endParaRPr lang="en-US" b="0" dirty="0"/>
          </a:p>
        </p:txBody>
      </p:sp>
      <p:sp>
        <p:nvSpPr>
          <p:cNvPr id="10" name="TextBox 9"/>
          <p:cNvSpPr txBox="1"/>
          <p:nvPr/>
        </p:nvSpPr>
        <p:spPr>
          <a:xfrm>
            <a:off x="1143000" y="6019800"/>
            <a:ext cx="3248004" cy="707886"/>
          </a:xfrm>
          <a:prstGeom prst="rect">
            <a:avLst/>
          </a:prstGeom>
          <a:noFill/>
        </p:spPr>
        <p:txBody>
          <a:bodyPr wrap="none" rtlCol="0">
            <a:spAutoFit/>
          </a:bodyPr>
          <a:lstStyle/>
          <a:p>
            <a:pPr algn="ctr"/>
            <a:r>
              <a:rPr lang="en-US" sz="2000" dirty="0">
                <a:solidFill>
                  <a:schemeClr val="bg1"/>
                </a:solidFill>
              </a:rPr>
              <a:t>National Nuclear Physics</a:t>
            </a:r>
          </a:p>
          <a:p>
            <a:pPr algn="ctr"/>
            <a:r>
              <a:rPr lang="en-US" sz="2000" dirty="0">
                <a:solidFill>
                  <a:schemeClr val="bg1"/>
                </a:solidFill>
              </a:rPr>
              <a:t>Summer School 2016</a:t>
            </a:r>
          </a:p>
        </p:txBody>
      </p:sp>
      <p:pic>
        <p:nvPicPr>
          <p:cNvPr id="669698" name="Picture 2" descr="Image result for MIT 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6200" y="6096000"/>
            <a:ext cx="1066800" cy="550496"/>
          </a:xfrm>
          <a:prstGeom prst="rect">
            <a:avLst/>
          </a:prstGeom>
          <a:noFill/>
        </p:spPr>
      </p:pic>
      <p:sp>
        <p:nvSpPr>
          <p:cNvPr id="12" name="TextBox 11"/>
          <p:cNvSpPr txBox="1"/>
          <p:nvPr/>
        </p:nvSpPr>
        <p:spPr>
          <a:xfrm>
            <a:off x="81671" y="-76200"/>
            <a:ext cx="6623929" cy="830997"/>
          </a:xfrm>
          <a:prstGeom prst="rect">
            <a:avLst/>
          </a:prstGeom>
          <a:noFill/>
        </p:spPr>
        <p:txBody>
          <a:bodyPr wrap="none" rtlCol="0">
            <a:spAutoFit/>
          </a:bodyPr>
          <a:lstStyle/>
          <a:p>
            <a:r>
              <a:rPr lang="en-US" sz="4800" dirty="0">
                <a:solidFill>
                  <a:schemeClr val="bg1">
                    <a:lumMod val="85000"/>
                  </a:schemeClr>
                </a:solidFill>
              </a:rPr>
              <a:t>Heavy Ion Experiment</a:t>
            </a:r>
          </a:p>
        </p:txBody>
      </p:sp>
      <p:sp>
        <p:nvSpPr>
          <p:cNvPr id="13" name="TextBox 12"/>
          <p:cNvSpPr txBox="1"/>
          <p:nvPr/>
        </p:nvSpPr>
        <p:spPr>
          <a:xfrm>
            <a:off x="2896777" y="5112603"/>
            <a:ext cx="6247223" cy="830997"/>
          </a:xfrm>
          <a:prstGeom prst="rect">
            <a:avLst/>
          </a:prstGeom>
          <a:noFill/>
        </p:spPr>
        <p:txBody>
          <a:bodyPr wrap="none" rtlCol="0">
            <a:spAutoFit/>
          </a:bodyPr>
          <a:lstStyle/>
          <a:p>
            <a:r>
              <a:rPr lang="en-US" sz="4800" dirty="0">
                <a:solidFill>
                  <a:schemeClr val="bg1">
                    <a:lumMod val="75000"/>
                  </a:schemeClr>
                </a:solidFill>
              </a:rPr>
              <a:t>What is it all about…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3CD2E905-022A-473D-ABFB-35E02FBD9BA2}" type="slidenum">
              <a:rPr lang="en-US"/>
              <a:pPr/>
              <a:t>20</a:t>
            </a:fld>
            <a:endParaRPr lang="en-US"/>
          </a:p>
        </p:txBody>
      </p:sp>
      <p:pic>
        <p:nvPicPr>
          <p:cNvPr id="211970" name="Picture 2"/>
          <p:cNvPicPr>
            <a:picLocks noChangeAspect="1" noChangeArrowheads="1"/>
          </p:cNvPicPr>
          <p:nvPr/>
        </p:nvPicPr>
        <p:blipFill>
          <a:blip r:embed="rId2" cstate="print"/>
          <a:srcRect t="6102" r="12579" b="20494"/>
          <a:stretch>
            <a:fillRect/>
          </a:stretch>
        </p:blipFill>
        <p:spPr bwMode="auto">
          <a:xfrm>
            <a:off x="4235450" y="1066800"/>
            <a:ext cx="4908550" cy="5791200"/>
          </a:xfrm>
          <a:prstGeom prst="rect">
            <a:avLst/>
          </a:prstGeom>
          <a:noFill/>
          <a:ln w="9525" algn="ctr">
            <a:noFill/>
            <a:miter lim="800000"/>
            <a:headEnd/>
            <a:tailEnd/>
          </a:ln>
          <a:effectLst/>
        </p:spPr>
      </p:pic>
      <p:pic>
        <p:nvPicPr>
          <p:cNvPr id="211971" name="Picture 3"/>
          <p:cNvPicPr>
            <a:picLocks noChangeAspect="1" noChangeArrowheads="1"/>
          </p:cNvPicPr>
          <p:nvPr/>
        </p:nvPicPr>
        <p:blipFill>
          <a:blip r:embed="rId3" cstate="print"/>
          <a:srcRect r="21681" b="14018"/>
          <a:stretch>
            <a:fillRect/>
          </a:stretch>
        </p:blipFill>
        <p:spPr bwMode="auto">
          <a:xfrm>
            <a:off x="0" y="685800"/>
            <a:ext cx="4000500" cy="6172200"/>
          </a:xfrm>
          <a:prstGeom prst="rect">
            <a:avLst/>
          </a:prstGeom>
          <a:noFill/>
          <a:ln w="9525" algn="ctr">
            <a:noFill/>
            <a:miter lim="800000"/>
            <a:headEnd/>
            <a:tailEnd/>
          </a:ln>
          <a:effectLst/>
        </p:spPr>
      </p:pic>
      <p:sp>
        <p:nvSpPr>
          <p:cNvPr id="211972" name="Oval 4"/>
          <p:cNvSpPr>
            <a:spLocks noChangeArrowheads="1"/>
          </p:cNvSpPr>
          <p:nvPr/>
        </p:nvSpPr>
        <p:spPr bwMode="auto">
          <a:xfrm>
            <a:off x="4343400" y="2667000"/>
            <a:ext cx="4572000" cy="457200"/>
          </a:xfrm>
          <a:prstGeom prst="ellipse">
            <a:avLst/>
          </a:prstGeom>
          <a:solidFill>
            <a:schemeClr val="hlink">
              <a:alpha val="37000"/>
            </a:schemeClr>
          </a:solidFill>
          <a:ln w="9525" algn="ctr">
            <a:noFill/>
            <a:round/>
            <a:headEnd/>
            <a:tailEnd/>
          </a:ln>
          <a:effectLst/>
        </p:spPr>
        <p:txBody>
          <a:bodyPr anchor="ctr">
            <a:spAutoFit/>
          </a:bodyPr>
          <a:lstStyle/>
          <a:p>
            <a:endParaRPr lang="en-US"/>
          </a:p>
        </p:txBody>
      </p:sp>
      <p:sp>
        <p:nvSpPr>
          <p:cNvPr id="211973" name="Line 5"/>
          <p:cNvSpPr>
            <a:spLocks noChangeShapeType="1"/>
          </p:cNvSpPr>
          <p:nvPr/>
        </p:nvSpPr>
        <p:spPr bwMode="auto">
          <a:xfrm flipH="1" flipV="1">
            <a:off x="3657600" y="2667000"/>
            <a:ext cx="762000" cy="228600"/>
          </a:xfrm>
          <a:prstGeom prst="line">
            <a:avLst/>
          </a:prstGeom>
          <a:noFill/>
          <a:ln w="79375">
            <a:solidFill>
              <a:schemeClr val="hlink"/>
            </a:solidFill>
            <a:round/>
            <a:headEnd/>
            <a:tailEnd type="stealth" w="lg" len="lg"/>
          </a:ln>
          <a:effectLst/>
        </p:spPr>
        <p:txBody>
          <a:bodyPr>
            <a:spAutoFit/>
          </a:bodyPr>
          <a:lstStyle/>
          <a:p>
            <a:endParaRPr lang="en-US"/>
          </a:p>
        </p:txBody>
      </p:sp>
      <p:sp>
        <p:nvSpPr>
          <p:cNvPr id="211974" name="Rectangle 6"/>
          <p:cNvSpPr>
            <a:spLocks noChangeArrowheads="1"/>
          </p:cNvSpPr>
          <p:nvPr/>
        </p:nvSpPr>
        <p:spPr bwMode="auto">
          <a:xfrm>
            <a:off x="152400" y="3410962"/>
            <a:ext cx="8763000" cy="3370838"/>
          </a:xfrm>
          <a:prstGeom prst="rect">
            <a:avLst/>
          </a:prstGeom>
          <a:solidFill>
            <a:srgbClr val="FFFF00"/>
          </a:solidFill>
          <a:ln w="28575">
            <a:solidFill>
              <a:schemeClr val="tx1"/>
            </a:solidFill>
            <a:miter lim="800000"/>
            <a:headEnd/>
            <a:tailEnd/>
          </a:ln>
          <a:effectLst/>
        </p:spPr>
        <p:txBody>
          <a:bodyPr lIns="92075" tIns="46038" rIns="92075" bIns="46038"/>
          <a:lstStyle/>
          <a:p>
            <a:pPr>
              <a:spcBef>
                <a:spcPct val="20000"/>
              </a:spcBef>
            </a:pPr>
            <a:r>
              <a:rPr lang="en-US" sz="2800" b="0" dirty="0"/>
              <a:t>Edward </a:t>
            </a:r>
            <a:r>
              <a:rPr lang="en-US" sz="2800" b="0" dirty="0" err="1"/>
              <a:t>Shuryak</a:t>
            </a:r>
            <a:r>
              <a:rPr lang="en-US" sz="2800" b="0" dirty="0"/>
              <a:t> publishes first “review” of thermal QCD and coins a phrase:</a:t>
            </a:r>
          </a:p>
          <a:p>
            <a:pPr>
              <a:spcBef>
                <a:spcPct val="20000"/>
              </a:spcBef>
            </a:pPr>
            <a:endParaRPr lang="en-US" b="0" dirty="0"/>
          </a:p>
          <a:p>
            <a:pPr marL="119063" lvl="1" indent="-4763" algn="ctr">
              <a:spcBef>
                <a:spcPct val="20000"/>
              </a:spcBef>
            </a:pPr>
            <a:r>
              <a:rPr lang="en-US" sz="3200" b="0" dirty="0"/>
              <a:t>“Because of the apparent analogy with similar phenomena in atomic physics, we may call this phase of matter the </a:t>
            </a:r>
          </a:p>
          <a:p>
            <a:pPr marL="119063" lvl="1" indent="-4763" algn="ctr">
              <a:spcBef>
                <a:spcPct val="20000"/>
              </a:spcBef>
            </a:pPr>
            <a:r>
              <a:rPr lang="en-US" sz="3200" dirty="0"/>
              <a:t>QCD (or quark-gluon) plasma”</a:t>
            </a:r>
          </a:p>
        </p:txBody>
      </p:sp>
      <p:sp>
        <p:nvSpPr>
          <p:cNvPr id="211975" name="Text Box 7"/>
          <p:cNvSpPr txBox="1">
            <a:spLocks noChangeArrowheads="1"/>
          </p:cNvSpPr>
          <p:nvPr/>
        </p:nvSpPr>
        <p:spPr bwMode="auto">
          <a:xfrm>
            <a:off x="3064401" y="42863"/>
            <a:ext cx="3031599" cy="584775"/>
          </a:xfrm>
          <a:prstGeom prst="rect">
            <a:avLst/>
          </a:prstGeom>
          <a:noFill/>
          <a:ln w="9525">
            <a:noFill/>
            <a:miter lim="800000"/>
            <a:headEnd/>
            <a:tailEnd/>
          </a:ln>
          <a:effectLst/>
        </p:spPr>
        <p:txBody>
          <a:bodyPr wrap="none">
            <a:spAutoFit/>
          </a:bodyPr>
          <a:lstStyle/>
          <a:p>
            <a:r>
              <a:rPr lang="en-US" sz="3200" b="0" u="sng" dirty="0"/>
              <a:t>Birth of a Name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3352800"/>
            <a:ext cx="9144000" cy="3505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18" name="Slide Number Placeholder 5"/>
          <p:cNvSpPr>
            <a:spLocks noGrp="1"/>
          </p:cNvSpPr>
          <p:nvPr>
            <p:ph type="sldNum" sz="quarter" idx="12"/>
          </p:nvPr>
        </p:nvSpPr>
        <p:spPr/>
        <p:txBody>
          <a:bodyPr/>
          <a:lstStyle/>
          <a:p>
            <a:fld id="{E6DC5AAF-63D0-49AC-B425-0B0DDF8198F0}" type="slidenum">
              <a:rPr lang="en-US"/>
              <a:pPr/>
              <a:t>21</a:t>
            </a:fld>
            <a:endParaRPr lang="en-US"/>
          </a:p>
        </p:txBody>
      </p:sp>
      <p:graphicFrame>
        <p:nvGraphicFramePr>
          <p:cNvPr id="119811" name="Object 3"/>
          <p:cNvGraphicFramePr>
            <a:graphicFrameLocks noChangeAspect="1"/>
          </p:cNvGraphicFramePr>
          <p:nvPr>
            <p:extLst>
              <p:ext uri="{D42A27DB-BD31-4B8C-83A1-F6EECF244321}">
                <p14:modId xmlns:p14="http://schemas.microsoft.com/office/powerpoint/2010/main" val="3882998658"/>
              </p:ext>
            </p:extLst>
          </p:nvPr>
        </p:nvGraphicFramePr>
        <p:xfrm>
          <a:off x="646113" y="2162175"/>
          <a:ext cx="1487487" cy="809625"/>
        </p:xfrm>
        <a:graphic>
          <a:graphicData uri="http://schemas.openxmlformats.org/presentationml/2006/ole">
            <mc:AlternateContent xmlns:mc="http://schemas.openxmlformats.org/markup-compatibility/2006">
              <mc:Choice xmlns:v="urn:schemas-microsoft-com:vml" Requires="v">
                <p:oleObj spid="_x0000_s508898" name="Equation" r:id="rId3" imgW="761760" imgH="419040" progId="Equation.3">
                  <p:embed/>
                </p:oleObj>
              </mc:Choice>
              <mc:Fallback>
                <p:oleObj name="Equation" r:id="rId3" imgW="761760" imgH="419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2162175"/>
                        <a:ext cx="1487487" cy="809625"/>
                      </a:xfrm>
                      <a:prstGeom prst="rect">
                        <a:avLst/>
                      </a:prstGeom>
                      <a:solidFill>
                        <a:schemeClr val="bg1"/>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
        <p:nvSpPr>
          <p:cNvPr id="119812" name="Text Box 4"/>
          <p:cNvSpPr txBox="1">
            <a:spLocks noChangeArrowheads="1"/>
          </p:cNvSpPr>
          <p:nvPr/>
        </p:nvSpPr>
        <p:spPr bwMode="auto">
          <a:xfrm>
            <a:off x="533400" y="942975"/>
            <a:ext cx="8229600" cy="946150"/>
          </a:xfrm>
          <a:prstGeom prst="rect">
            <a:avLst/>
          </a:prstGeom>
          <a:noFill/>
          <a:ln w="9525">
            <a:noFill/>
            <a:miter lim="800000"/>
            <a:headEnd/>
            <a:tailEnd/>
          </a:ln>
          <a:effectLst/>
        </p:spPr>
        <p:txBody>
          <a:bodyPr>
            <a:spAutoFit/>
          </a:bodyPr>
          <a:lstStyle/>
          <a:p>
            <a:pPr eaLnBrk="0" hangingPunct="0"/>
            <a:r>
              <a:rPr lang="en-US" sz="2800" b="0"/>
              <a:t>Can we melt the hadrons and liberate these quark and gluon degrees of freedom?</a:t>
            </a:r>
          </a:p>
        </p:txBody>
      </p:sp>
      <p:sp>
        <p:nvSpPr>
          <p:cNvPr id="119813" name="Text Box 5"/>
          <p:cNvSpPr txBox="1">
            <a:spLocks noChangeArrowheads="1"/>
          </p:cNvSpPr>
          <p:nvPr/>
        </p:nvSpPr>
        <p:spPr bwMode="auto">
          <a:xfrm>
            <a:off x="2651125" y="2278063"/>
            <a:ext cx="5214938" cy="457200"/>
          </a:xfrm>
          <a:prstGeom prst="rect">
            <a:avLst/>
          </a:prstGeom>
          <a:noFill/>
          <a:ln w="9525" algn="ctr">
            <a:noFill/>
            <a:miter lim="800000"/>
            <a:headEnd/>
            <a:tailEnd/>
          </a:ln>
          <a:effectLst/>
        </p:spPr>
        <p:txBody>
          <a:bodyPr wrap="none">
            <a:spAutoFit/>
          </a:bodyPr>
          <a:lstStyle/>
          <a:p>
            <a:pPr eaLnBrk="0" hangingPunct="0"/>
            <a:r>
              <a:rPr lang="en-US" sz="2400" b="0"/>
              <a:t>Energy density for “g” massless d.o.f.</a:t>
            </a:r>
          </a:p>
        </p:txBody>
      </p:sp>
      <p:grpSp>
        <p:nvGrpSpPr>
          <p:cNvPr id="2" name="Group 6"/>
          <p:cNvGrpSpPr>
            <a:grpSpLocks/>
          </p:cNvGrpSpPr>
          <p:nvPr/>
        </p:nvGrpSpPr>
        <p:grpSpPr bwMode="auto">
          <a:xfrm>
            <a:off x="228600" y="3352800"/>
            <a:ext cx="8763000" cy="1066800"/>
            <a:chOff x="144" y="2112"/>
            <a:chExt cx="5520" cy="672"/>
          </a:xfrm>
        </p:grpSpPr>
        <p:sp>
          <p:nvSpPr>
            <p:cNvPr id="119815" name="Rectangle 7"/>
            <p:cNvSpPr>
              <a:spLocks noChangeArrowheads="1"/>
            </p:cNvSpPr>
            <p:nvPr/>
          </p:nvSpPr>
          <p:spPr bwMode="auto">
            <a:xfrm>
              <a:off x="144" y="2112"/>
              <a:ext cx="5520" cy="672"/>
            </a:xfrm>
            <a:prstGeom prst="rect">
              <a:avLst/>
            </a:prstGeom>
            <a:solidFill>
              <a:schemeClr val="tx1"/>
            </a:solidFill>
            <a:ln w="9525" algn="ctr">
              <a:noFill/>
              <a:miter lim="800000"/>
              <a:headEnd/>
              <a:tailEnd/>
            </a:ln>
            <a:effectLst/>
          </p:spPr>
          <p:txBody>
            <a:bodyPr wrap="none" anchor="ctr"/>
            <a:lstStyle/>
            <a:p>
              <a:endParaRPr lang="en-US"/>
            </a:p>
          </p:txBody>
        </p:sp>
        <p:graphicFrame>
          <p:nvGraphicFramePr>
            <p:cNvPr id="119816" name="Object 8"/>
            <p:cNvGraphicFramePr>
              <a:graphicFrameLocks noChangeAspect="1"/>
            </p:cNvGraphicFramePr>
            <p:nvPr/>
          </p:nvGraphicFramePr>
          <p:xfrm>
            <a:off x="384" y="2178"/>
            <a:ext cx="953" cy="510"/>
          </p:xfrm>
          <a:graphic>
            <a:graphicData uri="http://schemas.openxmlformats.org/presentationml/2006/ole">
              <mc:AlternateContent xmlns:mc="http://schemas.openxmlformats.org/markup-compatibility/2006">
                <mc:Choice xmlns:v="urn:schemas-microsoft-com:vml" Requires="v">
                  <p:oleObj spid="_x0000_s508899" name="Equation" r:id="rId5" imgW="774360" imgH="419040" progId="Equation.3">
                    <p:embed/>
                  </p:oleObj>
                </mc:Choice>
                <mc:Fallback>
                  <p:oleObj name="Equation" r:id="rId5" imgW="774360" imgH="41904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2178"/>
                          <a:ext cx="953" cy="510"/>
                        </a:xfrm>
                        <a:prstGeom prst="rect">
                          <a:avLst/>
                        </a:prstGeom>
                        <a:solidFill>
                          <a:schemeClr val="bg1"/>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
          <p:nvSpPr>
            <p:cNvPr id="119817" name="Text Box 9"/>
            <p:cNvSpPr txBox="1">
              <a:spLocks noChangeArrowheads="1"/>
            </p:cNvSpPr>
            <p:nvPr/>
          </p:nvSpPr>
          <p:spPr bwMode="auto">
            <a:xfrm>
              <a:off x="1670" y="2160"/>
              <a:ext cx="3993" cy="518"/>
            </a:xfrm>
            <a:prstGeom prst="rect">
              <a:avLst/>
            </a:prstGeom>
            <a:noFill/>
            <a:ln w="9525" algn="ctr">
              <a:noFill/>
              <a:miter lim="800000"/>
              <a:headEnd/>
              <a:tailEnd/>
            </a:ln>
            <a:effectLst/>
          </p:spPr>
          <p:txBody>
            <a:bodyPr wrap="none">
              <a:spAutoFit/>
            </a:bodyPr>
            <a:lstStyle/>
            <a:p>
              <a:pPr eaLnBrk="0" hangingPunct="0"/>
              <a:r>
                <a:rPr lang="en-US" sz="2400" b="0">
                  <a:solidFill>
                    <a:schemeClr val="bg1"/>
                  </a:solidFill>
                </a:rPr>
                <a:t>Hadronic Matter:  quarks and gluons confined</a:t>
              </a:r>
            </a:p>
            <a:p>
              <a:pPr eaLnBrk="0" hangingPunct="0"/>
              <a:r>
                <a:rPr lang="en-US" sz="2400" b="0">
                  <a:solidFill>
                    <a:schemeClr val="bg1"/>
                  </a:solidFill>
                </a:rPr>
                <a:t>For T ~ 200 MeV, 3 pions with spin=0</a:t>
              </a:r>
            </a:p>
          </p:txBody>
        </p:sp>
      </p:grpSp>
      <p:grpSp>
        <p:nvGrpSpPr>
          <p:cNvPr id="3" name="Group 10"/>
          <p:cNvGrpSpPr>
            <a:grpSpLocks/>
          </p:cNvGrpSpPr>
          <p:nvPr/>
        </p:nvGrpSpPr>
        <p:grpSpPr bwMode="auto">
          <a:xfrm>
            <a:off x="228600" y="4467225"/>
            <a:ext cx="8763000" cy="2238375"/>
            <a:chOff x="144" y="2814"/>
            <a:chExt cx="5520" cy="1410"/>
          </a:xfrm>
        </p:grpSpPr>
        <p:sp>
          <p:nvSpPr>
            <p:cNvPr id="119819" name="Rectangle 11"/>
            <p:cNvSpPr>
              <a:spLocks noChangeArrowheads="1"/>
            </p:cNvSpPr>
            <p:nvPr/>
          </p:nvSpPr>
          <p:spPr bwMode="auto">
            <a:xfrm>
              <a:off x="144" y="2832"/>
              <a:ext cx="5520" cy="1392"/>
            </a:xfrm>
            <a:prstGeom prst="rect">
              <a:avLst/>
            </a:prstGeom>
            <a:solidFill>
              <a:schemeClr val="tx1"/>
            </a:solidFill>
            <a:ln w="9525" algn="ctr">
              <a:noFill/>
              <a:miter lim="800000"/>
              <a:headEnd/>
              <a:tailEnd/>
            </a:ln>
            <a:effectLst/>
          </p:spPr>
          <p:txBody>
            <a:bodyPr wrap="none" anchor="ctr"/>
            <a:lstStyle/>
            <a:p>
              <a:endParaRPr lang="en-US"/>
            </a:p>
          </p:txBody>
        </p:sp>
        <p:graphicFrame>
          <p:nvGraphicFramePr>
            <p:cNvPr id="119820" name="Object 12"/>
            <p:cNvGraphicFramePr>
              <a:graphicFrameLocks noChangeAspect="1"/>
            </p:cNvGraphicFramePr>
            <p:nvPr/>
          </p:nvGraphicFramePr>
          <p:xfrm>
            <a:off x="384" y="2933"/>
            <a:ext cx="2716" cy="541"/>
          </p:xfrm>
          <a:graphic>
            <a:graphicData uri="http://schemas.openxmlformats.org/presentationml/2006/ole">
              <mc:AlternateContent xmlns:mc="http://schemas.openxmlformats.org/markup-compatibility/2006">
                <mc:Choice xmlns:v="urn:schemas-microsoft-com:vml" Requires="v">
                  <p:oleObj spid="_x0000_s508900" name="Equation" r:id="rId7" imgW="2209680" imgH="444240" progId="Equation.3">
                    <p:embed/>
                  </p:oleObj>
                </mc:Choice>
                <mc:Fallback>
                  <p:oleObj name="Equation" r:id="rId7" imgW="2209680" imgH="44424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 y="2933"/>
                          <a:ext cx="2716" cy="541"/>
                        </a:xfrm>
                        <a:prstGeom prst="rect">
                          <a:avLst/>
                        </a:prstGeom>
                        <a:solidFill>
                          <a:schemeClr val="bg1"/>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graphicFrame>
          <p:nvGraphicFramePr>
            <p:cNvPr id="119821" name="Object 13"/>
            <p:cNvGraphicFramePr>
              <a:graphicFrameLocks noChangeAspect="1"/>
            </p:cNvGraphicFramePr>
            <p:nvPr/>
          </p:nvGraphicFramePr>
          <p:xfrm>
            <a:off x="384" y="3618"/>
            <a:ext cx="1061" cy="510"/>
          </p:xfrm>
          <a:graphic>
            <a:graphicData uri="http://schemas.openxmlformats.org/presentationml/2006/ole">
              <mc:AlternateContent xmlns:mc="http://schemas.openxmlformats.org/markup-compatibility/2006">
                <mc:Choice xmlns:v="urn:schemas-microsoft-com:vml" Requires="v">
                  <p:oleObj spid="_x0000_s508901" name="Equation" r:id="rId9" imgW="863280" imgH="419040" progId="Equation.3">
                    <p:embed/>
                  </p:oleObj>
                </mc:Choice>
                <mc:Fallback>
                  <p:oleObj name="Equation" r:id="rId9" imgW="863280" imgH="41904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 y="3618"/>
                          <a:ext cx="1061" cy="510"/>
                        </a:xfrm>
                        <a:prstGeom prst="rect">
                          <a:avLst/>
                        </a:prstGeom>
                        <a:solidFill>
                          <a:schemeClr val="bg1"/>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
          <p:nvSpPr>
            <p:cNvPr id="119822" name="Text Box 14"/>
            <p:cNvSpPr txBox="1">
              <a:spLocks noChangeArrowheads="1"/>
            </p:cNvSpPr>
            <p:nvPr/>
          </p:nvSpPr>
          <p:spPr bwMode="auto">
            <a:xfrm>
              <a:off x="3242" y="2814"/>
              <a:ext cx="2422" cy="978"/>
            </a:xfrm>
            <a:prstGeom prst="rect">
              <a:avLst/>
            </a:prstGeom>
            <a:noFill/>
            <a:ln w="9525" algn="ctr">
              <a:noFill/>
              <a:miter lim="800000"/>
              <a:headEnd/>
              <a:tailEnd/>
            </a:ln>
            <a:effectLst/>
          </p:spPr>
          <p:txBody>
            <a:bodyPr wrap="none">
              <a:spAutoFit/>
            </a:bodyPr>
            <a:lstStyle/>
            <a:p>
              <a:pPr algn="ctr" eaLnBrk="0" hangingPunct="0"/>
              <a:r>
                <a:rPr lang="en-US" sz="2400" b="0" dirty="0">
                  <a:solidFill>
                    <a:schemeClr val="bg1"/>
                  </a:solidFill>
                </a:rPr>
                <a:t>Quark Gluon Matter:</a:t>
              </a:r>
            </a:p>
            <a:p>
              <a:pPr algn="ctr" eaLnBrk="0" hangingPunct="0"/>
              <a:r>
                <a:rPr lang="en-US" sz="2400" b="0" dirty="0">
                  <a:solidFill>
                    <a:schemeClr val="bg1"/>
                  </a:solidFill>
                </a:rPr>
                <a:t>8 gluons;</a:t>
              </a:r>
            </a:p>
            <a:p>
              <a:pPr algn="ctr" eaLnBrk="0" hangingPunct="0"/>
              <a:r>
                <a:rPr lang="en-US" sz="2400" b="0" dirty="0">
                  <a:solidFill>
                    <a:schemeClr val="bg1"/>
                  </a:solidFill>
                </a:rPr>
                <a:t>2 quark flavors, antiquarks,</a:t>
              </a:r>
            </a:p>
            <a:p>
              <a:pPr algn="ctr" eaLnBrk="0" hangingPunct="0"/>
              <a:r>
                <a:rPr lang="en-US" sz="2400" b="0" dirty="0">
                  <a:solidFill>
                    <a:schemeClr val="bg1"/>
                  </a:solidFill>
                </a:rPr>
                <a:t>2 spins, 3 colors</a:t>
              </a:r>
            </a:p>
          </p:txBody>
        </p:sp>
        <p:sp>
          <p:nvSpPr>
            <p:cNvPr id="119823" name="Text Box 15"/>
            <p:cNvSpPr txBox="1">
              <a:spLocks noChangeArrowheads="1"/>
            </p:cNvSpPr>
            <p:nvPr/>
          </p:nvSpPr>
          <p:spPr bwMode="auto">
            <a:xfrm>
              <a:off x="1906" y="3696"/>
              <a:ext cx="542" cy="365"/>
            </a:xfrm>
            <a:prstGeom prst="rect">
              <a:avLst/>
            </a:prstGeom>
            <a:noFill/>
            <a:ln w="9525" algn="ctr">
              <a:noFill/>
              <a:miter lim="800000"/>
              <a:headEnd/>
              <a:tailEnd/>
            </a:ln>
            <a:effectLst/>
          </p:spPr>
          <p:txBody>
            <a:bodyPr wrap="none">
              <a:spAutoFit/>
            </a:bodyPr>
            <a:lstStyle/>
            <a:p>
              <a:pPr eaLnBrk="0" hangingPunct="0"/>
              <a:r>
                <a:rPr lang="en-US" sz="3200" b="0">
                  <a:solidFill>
                    <a:schemeClr val="bg1"/>
                  </a:solidFill>
                </a:rPr>
                <a:t>37 !</a:t>
              </a:r>
            </a:p>
          </p:txBody>
        </p:sp>
      </p:grpSp>
      <p:sp>
        <p:nvSpPr>
          <p:cNvPr id="5" name="TextBox 4"/>
          <p:cNvSpPr txBox="1"/>
          <p:nvPr/>
        </p:nvSpPr>
        <p:spPr>
          <a:xfrm>
            <a:off x="2511179" y="185669"/>
            <a:ext cx="3850734" cy="584775"/>
          </a:xfrm>
          <a:prstGeom prst="rect">
            <a:avLst/>
          </a:prstGeom>
          <a:noFill/>
        </p:spPr>
        <p:txBody>
          <a:bodyPr wrap="none" rtlCol="0">
            <a:spAutoFit/>
          </a:bodyPr>
          <a:lstStyle/>
          <a:p>
            <a:r>
              <a:rPr lang="en-US" sz="3200" b="0" u="sng" dirty="0"/>
              <a:t>Melting the Hadrons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8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p:txBody>
          <a:bodyPr/>
          <a:lstStyle/>
          <a:p>
            <a:fld id="{A39BD930-C1C8-4028-B56D-0365D5A7F805}" type="slidenum">
              <a:rPr lang="en-US"/>
              <a:pPr/>
              <a:t>22</a:t>
            </a:fld>
            <a:endParaRPr lang="en-US"/>
          </a:p>
        </p:txBody>
      </p:sp>
      <p:sp>
        <p:nvSpPr>
          <p:cNvPr id="90115" name="Freeform 3"/>
          <p:cNvSpPr>
            <a:spLocks/>
          </p:cNvSpPr>
          <p:nvPr/>
        </p:nvSpPr>
        <p:spPr bwMode="auto">
          <a:xfrm>
            <a:off x="4741863" y="4486275"/>
            <a:ext cx="409575" cy="962025"/>
          </a:xfrm>
          <a:custGeom>
            <a:avLst/>
            <a:gdLst/>
            <a:ahLst/>
            <a:cxnLst>
              <a:cxn ang="0">
                <a:pos x="258" y="606"/>
              </a:cxn>
              <a:cxn ang="0">
                <a:pos x="258" y="0"/>
              </a:cxn>
              <a:cxn ang="0">
                <a:pos x="0" y="0"/>
              </a:cxn>
            </a:cxnLst>
            <a:rect l="0" t="0" r="r" b="b"/>
            <a:pathLst>
              <a:path w="258" h="606">
                <a:moveTo>
                  <a:pt x="258" y="606"/>
                </a:moveTo>
                <a:lnTo>
                  <a:pt x="258" y="0"/>
                </a:lnTo>
                <a:lnTo>
                  <a:pt x="0" y="0"/>
                </a:lnTo>
              </a:path>
            </a:pathLst>
          </a:custGeom>
          <a:noFill/>
          <a:ln w="9525" cap="flat">
            <a:solidFill>
              <a:schemeClr val="hlink"/>
            </a:solidFill>
            <a:prstDash val="dash"/>
            <a:round/>
            <a:headEnd/>
            <a:tailEnd/>
          </a:ln>
          <a:effectLst/>
        </p:spPr>
        <p:txBody>
          <a:bodyPr wrap="none" anchor="ctr"/>
          <a:lstStyle/>
          <a:p>
            <a:endParaRPr lang="en-US"/>
          </a:p>
        </p:txBody>
      </p:sp>
      <p:sp>
        <p:nvSpPr>
          <p:cNvPr id="90116" name="Text Box 4"/>
          <p:cNvSpPr txBox="1">
            <a:spLocks noChangeArrowheads="1"/>
          </p:cNvSpPr>
          <p:nvPr/>
        </p:nvSpPr>
        <p:spPr bwMode="auto">
          <a:xfrm>
            <a:off x="76200" y="873125"/>
            <a:ext cx="9067800" cy="2554545"/>
          </a:xfrm>
          <a:prstGeom prst="rect">
            <a:avLst/>
          </a:prstGeom>
          <a:noFill/>
          <a:ln w="9525">
            <a:noFill/>
            <a:miter lim="800000"/>
            <a:headEnd/>
            <a:tailEnd/>
          </a:ln>
          <a:effectLst/>
        </p:spPr>
        <p:txBody>
          <a:bodyPr wrap="square">
            <a:spAutoFit/>
          </a:bodyPr>
          <a:lstStyle/>
          <a:p>
            <a:pPr algn="ctr" eaLnBrk="0" hangingPunct="0"/>
            <a:r>
              <a:rPr lang="en-US" sz="2400" b="0" dirty="0">
                <a:effectLst>
                  <a:outerShdw blurRad="38100" dist="38100" dir="2700000" algn="tl">
                    <a:srgbClr val="C0C0C0"/>
                  </a:outerShdw>
                </a:effectLst>
              </a:rPr>
              <a:t>Lattice QCD calculations indicate that as one increases the energy input, it is very hard to move the temperature above approximately 170 MeV.  </a:t>
            </a:r>
          </a:p>
          <a:p>
            <a:pPr algn="ctr" eaLnBrk="0" hangingPunct="0"/>
            <a:r>
              <a:rPr lang="en-US" sz="1600" b="0" dirty="0">
                <a:effectLst>
                  <a:outerShdw blurRad="38100" dist="38100" dir="2700000" algn="tl">
                    <a:srgbClr val="C0C0C0"/>
                  </a:outerShdw>
                </a:effectLst>
              </a:rPr>
              <a:t> </a:t>
            </a:r>
          </a:p>
          <a:p>
            <a:pPr algn="ctr" eaLnBrk="0" hangingPunct="0"/>
            <a:r>
              <a:rPr lang="en-US" sz="2400" b="0" dirty="0">
                <a:effectLst>
                  <a:outerShdw blurRad="38100" dist="38100" dir="2700000" algn="tl">
                    <a:srgbClr val="C0C0C0"/>
                  </a:outerShdw>
                </a:effectLst>
              </a:rPr>
              <a:t>However, eventually the temperature does exceed the </a:t>
            </a:r>
          </a:p>
          <a:p>
            <a:pPr algn="ctr" eaLnBrk="0" hangingPunct="0"/>
            <a:r>
              <a:rPr lang="en-US" sz="2400" b="0" dirty="0">
                <a:effectLst>
                  <a:outerShdw blurRad="38100" dist="38100" dir="2700000" algn="tl">
                    <a:srgbClr val="C0C0C0"/>
                  </a:outerShdw>
                </a:effectLst>
              </a:rPr>
              <a:t>“limiting temperature” with a rapid jump in the </a:t>
            </a:r>
          </a:p>
          <a:p>
            <a:pPr algn="ctr" eaLnBrk="0" hangingPunct="0"/>
            <a:r>
              <a:rPr lang="en-US" sz="2400" b="0" dirty="0">
                <a:effectLst>
                  <a:outerShdw blurRad="38100" dist="38100" dir="2700000" algn="tl">
                    <a:srgbClr val="C0C0C0"/>
                  </a:outerShdw>
                </a:effectLst>
              </a:rPr>
              <a:t>effective degrees of freedom!</a:t>
            </a:r>
          </a:p>
        </p:txBody>
      </p:sp>
      <p:pic>
        <p:nvPicPr>
          <p:cNvPr id="90119" name="Picture 7" descr="energy_nf_comp_prev"/>
          <p:cNvPicPr>
            <a:picLocks noChangeAspect="1" noChangeArrowheads="1"/>
          </p:cNvPicPr>
          <p:nvPr/>
        </p:nvPicPr>
        <p:blipFill>
          <a:blip r:embed="rId3" cstate="print"/>
          <a:srcRect/>
          <a:stretch>
            <a:fillRect/>
          </a:stretch>
        </p:blipFill>
        <p:spPr bwMode="auto">
          <a:xfrm>
            <a:off x="2133600" y="3352800"/>
            <a:ext cx="4419600" cy="3238500"/>
          </a:xfrm>
          <a:prstGeom prst="rect">
            <a:avLst/>
          </a:prstGeom>
          <a:noFill/>
        </p:spPr>
      </p:pic>
      <p:sp>
        <p:nvSpPr>
          <p:cNvPr id="90120" name="Text Box 8"/>
          <p:cNvSpPr txBox="1">
            <a:spLocks noChangeArrowheads="1"/>
          </p:cNvSpPr>
          <p:nvPr/>
        </p:nvSpPr>
        <p:spPr bwMode="auto">
          <a:xfrm>
            <a:off x="4419600" y="6644481"/>
            <a:ext cx="2559050" cy="274637"/>
          </a:xfrm>
          <a:prstGeom prst="rect">
            <a:avLst/>
          </a:prstGeom>
          <a:noFill/>
          <a:ln w="9525">
            <a:noFill/>
            <a:miter lim="800000"/>
            <a:headEnd/>
            <a:tailEnd/>
          </a:ln>
          <a:effectLst/>
        </p:spPr>
        <p:txBody>
          <a:bodyPr>
            <a:spAutoFit/>
          </a:bodyPr>
          <a:lstStyle/>
          <a:p>
            <a:pPr eaLnBrk="0" hangingPunct="0"/>
            <a:r>
              <a:rPr lang="en-US" sz="1200" b="0"/>
              <a:t>(F. Karsch, hep-lat/0106019)</a:t>
            </a:r>
            <a:endParaRPr lang="en-US" sz="2000">
              <a:solidFill>
                <a:schemeClr val="folHlink"/>
              </a:solidFill>
            </a:endParaRPr>
          </a:p>
        </p:txBody>
      </p:sp>
      <p:sp>
        <p:nvSpPr>
          <p:cNvPr id="90122" name="Text Box 10"/>
          <p:cNvSpPr txBox="1">
            <a:spLocks noChangeArrowheads="1"/>
          </p:cNvSpPr>
          <p:nvPr/>
        </p:nvSpPr>
        <p:spPr bwMode="auto">
          <a:xfrm>
            <a:off x="1676400" y="3657600"/>
            <a:ext cx="582613" cy="396875"/>
          </a:xfrm>
          <a:prstGeom prst="rect">
            <a:avLst/>
          </a:prstGeom>
          <a:noFill/>
          <a:ln w="9525">
            <a:noFill/>
            <a:miter lim="800000"/>
            <a:headEnd/>
            <a:tailEnd/>
          </a:ln>
          <a:effectLst/>
        </p:spPr>
        <p:txBody>
          <a:bodyPr wrap="none">
            <a:spAutoFit/>
          </a:bodyPr>
          <a:lstStyle/>
          <a:p>
            <a:pPr eaLnBrk="0" hangingPunct="0"/>
            <a:r>
              <a:rPr lang="en-US" sz="1800">
                <a:latin typeface="Symbol" pitchFamily="18" charset="2"/>
              </a:rPr>
              <a:t>e</a:t>
            </a:r>
            <a:r>
              <a:rPr lang="en-US" sz="1800">
                <a:latin typeface="Times New Roman" pitchFamily="18" charset="0"/>
              </a:rPr>
              <a:t>/T</a:t>
            </a:r>
            <a:r>
              <a:rPr lang="en-US" sz="2000" baseline="24000">
                <a:latin typeface="Times New Roman" pitchFamily="18" charset="0"/>
              </a:rPr>
              <a:t>4</a:t>
            </a:r>
            <a:endParaRPr lang="en-US" sz="1800">
              <a:latin typeface="Times New Roman" pitchFamily="18" charset="0"/>
            </a:endParaRPr>
          </a:p>
        </p:txBody>
      </p:sp>
      <p:sp>
        <p:nvSpPr>
          <p:cNvPr id="90118" name="Text Box 6"/>
          <p:cNvSpPr txBox="1">
            <a:spLocks noChangeArrowheads="1"/>
          </p:cNvSpPr>
          <p:nvPr/>
        </p:nvSpPr>
        <p:spPr bwMode="auto">
          <a:xfrm>
            <a:off x="5791200" y="6384925"/>
            <a:ext cx="625475" cy="396875"/>
          </a:xfrm>
          <a:prstGeom prst="rect">
            <a:avLst/>
          </a:prstGeom>
          <a:noFill/>
          <a:ln w="9525">
            <a:noFill/>
            <a:miter lim="800000"/>
            <a:headEnd/>
            <a:tailEnd/>
          </a:ln>
          <a:effectLst/>
        </p:spPr>
        <p:txBody>
          <a:bodyPr wrap="none">
            <a:spAutoFit/>
          </a:bodyPr>
          <a:lstStyle/>
          <a:p>
            <a:pPr eaLnBrk="0" hangingPunct="0"/>
            <a:r>
              <a:rPr lang="en-US" sz="1800">
                <a:latin typeface="Times New Roman" pitchFamily="18" charset="0"/>
              </a:rPr>
              <a:t>T/T</a:t>
            </a:r>
            <a:r>
              <a:rPr lang="en-US" sz="2000" baseline="-22000">
                <a:latin typeface="Times New Roman" pitchFamily="18" charset="0"/>
              </a:rPr>
              <a:t>c</a:t>
            </a:r>
            <a:endParaRPr lang="en-US" sz="1800">
              <a:latin typeface="Times New Roman" pitchFamily="18" charset="0"/>
            </a:endParaRPr>
          </a:p>
        </p:txBody>
      </p:sp>
      <p:sp>
        <p:nvSpPr>
          <p:cNvPr id="2" name="TextBox 1"/>
          <p:cNvSpPr txBox="1"/>
          <p:nvPr/>
        </p:nvSpPr>
        <p:spPr>
          <a:xfrm>
            <a:off x="2259013" y="101025"/>
            <a:ext cx="4639412" cy="584775"/>
          </a:xfrm>
          <a:prstGeom prst="rect">
            <a:avLst/>
          </a:prstGeom>
          <a:noFill/>
        </p:spPr>
        <p:txBody>
          <a:bodyPr wrap="none" rtlCol="0">
            <a:spAutoFit/>
          </a:bodyPr>
          <a:lstStyle/>
          <a:p>
            <a:r>
              <a:rPr lang="en-US" sz="3200" b="0" u="sng" dirty="0">
                <a:solidFill>
                  <a:schemeClr val="tx2"/>
                </a:solidFill>
              </a:rPr>
              <a:t>No Limiting Temperature</a:t>
            </a:r>
          </a:p>
        </p:txBody>
      </p:sp>
      <p:sp>
        <p:nvSpPr>
          <p:cNvPr id="3" name="TextBox 2"/>
          <p:cNvSpPr txBox="1"/>
          <p:nvPr/>
        </p:nvSpPr>
        <p:spPr>
          <a:xfrm>
            <a:off x="6553200" y="4101405"/>
            <a:ext cx="2514600" cy="1384995"/>
          </a:xfrm>
          <a:prstGeom prst="rect">
            <a:avLst/>
          </a:prstGeom>
          <a:noFill/>
          <a:ln>
            <a:solidFill>
              <a:srgbClr val="FF0000"/>
            </a:solidFill>
          </a:ln>
        </p:spPr>
        <p:txBody>
          <a:bodyPr wrap="square" rtlCol="0">
            <a:spAutoFit/>
          </a:bodyPr>
          <a:lstStyle/>
          <a:p>
            <a:pPr algn="ctr"/>
            <a:r>
              <a:rPr lang="en-US" sz="2800" b="0" dirty="0">
                <a:solidFill>
                  <a:srgbClr val="FF0000"/>
                </a:solidFill>
              </a:rPr>
              <a:t>Question:   why only 2 or 3 flavors?</a:t>
            </a:r>
          </a:p>
        </p:txBody>
      </p:sp>
      <p:graphicFrame>
        <p:nvGraphicFramePr>
          <p:cNvPr id="12" name="Object 3"/>
          <p:cNvGraphicFramePr>
            <a:graphicFrameLocks noChangeAspect="1"/>
          </p:cNvGraphicFramePr>
          <p:nvPr>
            <p:extLst>
              <p:ext uri="{D42A27DB-BD31-4B8C-83A1-F6EECF244321}">
                <p14:modId xmlns:p14="http://schemas.microsoft.com/office/powerpoint/2010/main" val="800282490"/>
              </p:ext>
            </p:extLst>
          </p:nvPr>
        </p:nvGraphicFramePr>
        <p:xfrm>
          <a:off x="87313" y="4267200"/>
          <a:ext cx="1463675" cy="809625"/>
        </p:xfrm>
        <a:graphic>
          <a:graphicData uri="http://schemas.openxmlformats.org/presentationml/2006/ole">
            <mc:AlternateContent xmlns:mc="http://schemas.openxmlformats.org/markup-compatibility/2006">
              <mc:Choice xmlns:v="urn:schemas-microsoft-com:vml" Requires="v">
                <p:oleObj spid="_x0000_s894153" name="Equation" r:id="rId4" imgW="749160" imgH="419040" progId="Equation.3">
                  <p:embed/>
                </p:oleObj>
              </mc:Choice>
              <mc:Fallback>
                <p:oleObj name="Equation" r:id="rId4" imgW="749160" imgH="419040" progId="Equation.3">
                  <p:embed/>
                  <p:pic>
                    <p:nvPicPr>
                      <p:cNvPr id="119811" name="Object 3"/>
                      <p:cNvPicPr>
                        <a:picLocks noChangeAspect="1" noChangeArrowheads="1"/>
                      </p:cNvPicPr>
                      <p:nvPr/>
                    </p:nvPicPr>
                    <p:blipFill>
                      <a:blip r:embed="rId5"/>
                      <a:srcRect/>
                      <a:stretch>
                        <a:fillRect/>
                      </a:stretch>
                    </p:blipFill>
                    <p:spPr bwMode="auto">
                      <a:xfrm>
                        <a:off x="87313" y="4267200"/>
                        <a:ext cx="1463675" cy="809625"/>
                      </a:xfrm>
                      <a:prstGeom prst="rect">
                        <a:avLst/>
                      </a:prstGeom>
                      <a:solidFill>
                        <a:schemeClr val="bg1"/>
                      </a:solidFill>
                      <a:ln>
                        <a:solidFill>
                          <a:srgbClr val="FF0000"/>
                        </a:solid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387600" y="1447800"/>
            <a:ext cx="4343400" cy="1509713"/>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28" name="Slide Number Placeholder 3"/>
          <p:cNvSpPr>
            <a:spLocks noGrp="1"/>
          </p:cNvSpPr>
          <p:nvPr>
            <p:ph type="sldNum" sz="quarter" idx="12"/>
          </p:nvPr>
        </p:nvSpPr>
        <p:spPr/>
        <p:txBody>
          <a:bodyPr/>
          <a:lstStyle/>
          <a:p>
            <a:fld id="{51B19A22-F022-41CD-99DF-60F60DE94231}" type="slidenum">
              <a:rPr lang="en-US"/>
              <a:pPr/>
              <a:t>23</a:t>
            </a:fld>
            <a:endParaRPr lang="en-US"/>
          </a:p>
        </p:txBody>
      </p:sp>
      <p:sp>
        <p:nvSpPr>
          <p:cNvPr id="197637" name="Rectangle 5"/>
          <p:cNvSpPr>
            <a:spLocks noChangeArrowheads="1"/>
          </p:cNvSpPr>
          <p:nvPr/>
        </p:nvSpPr>
        <p:spPr bwMode="auto">
          <a:xfrm>
            <a:off x="2387600" y="3048000"/>
            <a:ext cx="4343400" cy="2819400"/>
          </a:xfrm>
          <a:prstGeom prst="rect">
            <a:avLst/>
          </a:prstGeom>
          <a:solidFill>
            <a:schemeClr val="accent2"/>
          </a:solidFill>
          <a:ln w="9525">
            <a:noFill/>
            <a:miter lim="800000"/>
            <a:headEnd/>
            <a:tailEnd/>
          </a:ln>
          <a:effectLst/>
        </p:spPr>
        <p:txBody>
          <a:bodyPr anchor="ctr">
            <a:spAutoFit/>
          </a:bodyPr>
          <a:lstStyle/>
          <a:p>
            <a:endParaRPr lang="en-US"/>
          </a:p>
        </p:txBody>
      </p:sp>
      <p:graphicFrame>
        <p:nvGraphicFramePr>
          <p:cNvPr id="197638" name="Object 6"/>
          <p:cNvGraphicFramePr>
            <a:graphicFrameLocks noChangeAspect="1"/>
          </p:cNvGraphicFramePr>
          <p:nvPr>
            <p:extLst>
              <p:ext uri="{D42A27DB-BD31-4B8C-83A1-F6EECF244321}">
                <p14:modId xmlns:p14="http://schemas.microsoft.com/office/powerpoint/2010/main" val="2647814817"/>
              </p:ext>
            </p:extLst>
          </p:nvPr>
        </p:nvGraphicFramePr>
        <p:xfrm>
          <a:off x="2590800" y="1447800"/>
          <a:ext cx="3657600" cy="1196975"/>
        </p:xfrm>
        <a:graphic>
          <a:graphicData uri="http://schemas.openxmlformats.org/presentationml/2006/ole">
            <mc:AlternateContent xmlns:mc="http://schemas.openxmlformats.org/markup-compatibility/2006">
              <mc:Choice xmlns:v="urn:schemas-microsoft-com:vml" Requires="v">
                <p:oleObj spid="_x0000_s509178" name="Equation" r:id="rId3" imgW="977760" imgH="393480" progId="Equation.3">
                  <p:embed/>
                </p:oleObj>
              </mc:Choice>
              <mc:Fallback>
                <p:oleObj name="Equation" r:id="rId3" imgW="97776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447800"/>
                        <a:ext cx="3657600" cy="1196975"/>
                      </a:xfrm>
                      <a:prstGeom prst="rect">
                        <a:avLst/>
                      </a:prstGeom>
                      <a:solidFill>
                        <a:srgbClr val="FFFF00"/>
                      </a:solidFill>
                    </p:spPr>
                  </p:pic>
                </p:oleObj>
              </mc:Fallback>
            </mc:AlternateContent>
          </a:graphicData>
        </a:graphic>
      </p:graphicFrame>
      <p:sp>
        <p:nvSpPr>
          <p:cNvPr id="197639" name="Text Box 7"/>
          <p:cNvSpPr txBox="1">
            <a:spLocks noChangeArrowheads="1"/>
          </p:cNvSpPr>
          <p:nvPr/>
        </p:nvSpPr>
        <p:spPr bwMode="auto">
          <a:xfrm>
            <a:off x="-76200" y="809446"/>
            <a:ext cx="9220200" cy="5693866"/>
          </a:xfrm>
          <a:prstGeom prst="rect">
            <a:avLst/>
          </a:prstGeom>
          <a:noFill/>
          <a:ln w="9525">
            <a:noFill/>
            <a:miter lim="800000"/>
            <a:headEnd/>
            <a:tailEnd/>
          </a:ln>
          <a:effectLst/>
        </p:spPr>
        <p:txBody>
          <a:bodyPr wrap="square">
            <a:spAutoFit/>
          </a:bodyPr>
          <a:lstStyle/>
          <a:p>
            <a:pPr algn="ctr"/>
            <a:r>
              <a:rPr lang="en-US" sz="2800" b="0" dirty="0">
                <a:cs typeface="Arial" charset="0"/>
              </a:rPr>
              <a:t>No one has ever seen a free quark.</a:t>
            </a:r>
          </a:p>
          <a:p>
            <a:pPr algn="ctr"/>
            <a:endParaRPr lang="en-US" sz="2800" b="0" dirty="0">
              <a:cs typeface="Arial" charset="0"/>
            </a:endParaRPr>
          </a:p>
          <a:p>
            <a:pPr algn="ctr"/>
            <a:endParaRPr lang="en-US" sz="2800" b="0" dirty="0">
              <a:cs typeface="Arial" charset="0"/>
            </a:endParaRPr>
          </a:p>
          <a:p>
            <a:pPr algn="ctr"/>
            <a:endParaRPr lang="en-US" sz="2800" b="0" dirty="0">
              <a:cs typeface="Arial" charset="0"/>
            </a:endParaRPr>
          </a:p>
          <a:p>
            <a:pPr algn="ctr"/>
            <a:endParaRPr lang="en-US" sz="2800" b="0" dirty="0">
              <a:cs typeface="Arial" charset="0"/>
            </a:endParaRPr>
          </a:p>
          <a:p>
            <a:pPr algn="ctr"/>
            <a:endParaRPr lang="en-US" sz="2800" b="0" dirty="0">
              <a:cs typeface="Arial" charset="0"/>
            </a:endParaRPr>
          </a:p>
          <a:p>
            <a:pPr algn="ctr"/>
            <a:endParaRPr lang="en-US" sz="2800" b="0" dirty="0">
              <a:cs typeface="Arial" charset="0"/>
            </a:endParaRPr>
          </a:p>
          <a:p>
            <a:pPr algn="ctr"/>
            <a:endParaRPr lang="en-US" sz="2800" b="0" dirty="0">
              <a:cs typeface="Arial" charset="0"/>
            </a:endParaRPr>
          </a:p>
          <a:p>
            <a:pPr algn="ctr"/>
            <a:endParaRPr lang="en-US" sz="2800" b="0" dirty="0">
              <a:cs typeface="Arial" charset="0"/>
            </a:endParaRPr>
          </a:p>
          <a:p>
            <a:pPr algn="ctr"/>
            <a:endParaRPr lang="en-US" sz="2800" b="0" dirty="0">
              <a:cs typeface="Arial" charset="0"/>
            </a:endParaRPr>
          </a:p>
          <a:p>
            <a:pPr algn="ctr"/>
            <a:endParaRPr lang="en-US" sz="2800" b="0" dirty="0">
              <a:cs typeface="Arial" charset="0"/>
            </a:endParaRPr>
          </a:p>
          <a:p>
            <a:pPr algn="ctr"/>
            <a:br>
              <a:rPr lang="en-US" sz="2800" b="0" dirty="0">
                <a:cs typeface="Arial" charset="0"/>
              </a:rPr>
            </a:br>
            <a:r>
              <a:rPr lang="en-US" sz="2800" b="0" dirty="0">
                <a:cs typeface="Arial" charset="0"/>
              </a:rPr>
              <a:t>QCD is a “confining” gauge theory.</a:t>
            </a:r>
          </a:p>
        </p:txBody>
      </p:sp>
      <p:sp>
        <p:nvSpPr>
          <p:cNvPr id="197640" name="Line 8"/>
          <p:cNvSpPr>
            <a:spLocks noChangeShapeType="1"/>
          </p:cNvSpPr>
          <p:nvPr/>
        </p:nvSpPr>
        <p:spPr bwMode="auto">
          <a:xfrm>
            <a:off x="3354388" y="3200400"/>
            <a:ext cx="0" cy="2590800"/>
          </a:xfrm>
          <a:prstGeom prst="line">
            <a:avLst/>
          </a:prstGeom>
          <a:noFill/>
          <a:ln w="19050">
            <a:solidFill>
              <a:schemeClr val="bg1"/>
            </a:solidFill>
            <a:round/>
            <a:headEnd/>
            <a:tailEnd/>
          </a:ln>
          <a:effectLst/>
        </p:spPr>
        <p:txBody>
          <a:bodyPr wrap="none" anchor="ctr">
            <a:spAutoFit/>
          </a:bodyPr>
          <a:lstStyle/>
          <a:p>
            <a:endParaRPr lang="en-US"/>
          </a:p>
        </p:txBody>
      </p:sp>
      <p:sp>
        <p:nvSpPr>
          <p:cNvPr id="197641" name="Line 9"/>
          <p:cNvSpPr>
            <a:spLocks noChangeShapeType="1"/>
          </p:cNvSpPr>
          <p:nvPr/>
        </p:nvSpPr>
        <p:spPr bwMode="auto">
          <a:xfrm>
            <a:off x="3201988" y="4267200"/>
            <a:ext cx="2743200" cy="0"/>
          </a:xfrm>
          <a:prstGeom prst="line">
            <a:avLst/>
          </a:prstGeom>
          <a:noFill/>
          <a:ln w="19050">
            <a:solidFill>
              <a:schemeClr val="bg1"/>
            </a:solidFill>
            <a:round/>
            <a:headEnd/>
            <a:tailEnd/>
          </a:ln>
          <a:effectLst/>
        </p:spPr>
        <p:txBody>
          <a:bodyPr wrap="none" anchor="ctr">
            <a:spAutoFit/>
          </a:bodyPr>
          <a:lstStyle/>
          <a:p>
            <a:endParaRPr lang="en-US"/>
          </a:p>
        </p:txBody>
      </p:sp>
      <p:sp>
        <p:nvSpPr>
          <p:cNvPr id="197642" name="Freeform 10"/>
          <p:cNvSpPr>
            <a:spLocks/>
          </p:cNvSpPr>
          <p:nvPr/>
        </p:nvSpPr>
        <p:spPr bwMode="auto">
          <a:xfrm>
            <a:off x="3441700" y="3282950"/>
            <a:ext cx="2274888" cy="212725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none" anchor="ctr">
            <a:spAutoFit/>
          </a:bodyPr>
          <a:lstStyle/>
          <a:p>
            <a:endParaRPr lang="en-US"/>
          </a:p>
        </p:txBody>
      </p:sp>
      <p:sp>
        <p:nvSpPr>
          <p:cNvPr id="197643" name="Text Box 11"/>
          <p:cNvSpPr txBox="1">
            <a:spLocks noChangeArrowheads="1"/>
          </p:cNvSpPr>
          <p:nvPr/>
        </p:nvSpPr>
        <p:spPr bwMode="auto">
          <a:xfrm>
            <a:off x="5735638" y="4278313"/>
            <a:ext cx="268288" cy="396875"/>
          </a:xfrm>
          <a:prstGeom prst="rect">
            <a:avLst/>
          </a:prstGeom>
          <a:noFill/>
          <a:ln w="9525">
            <a:noFill/>
            <a:miter lim="800000"/>
            <a:headEnd/>
            <a:tailEnd/>
          </a:ln>
          <a:effectLst/>
        </p:spPr>
        <p:txBody>
          <a:bodyPr wrap="none">
            <a:spAutoFit/>
          </a:bodyPr>
          <a:lstStyle/>
          <a:p>
            <a:pPr algn="ctr"/>
            <a:r>
              <a:rPr lang="en-US" sz="2000" b="0">
                <a:solidFill>
                  <a:schemeClr val="bg1"/>
                </a:solidFill>
                <a:cs typeface="Arial" charset="0"/>
              </a:rPr>
              <a:t>r</a:t>
            </a:r>
          </a:p>
        </p:txBody>
      </p:sp>
      <p:sp>
        <p:nvSpPr>
          <p:cNvPr id="197644" name="Text Box 12"/>
          <p:cNvSpPr txBox="1">
            <a:spLocks noChangeArrowheads="1"/>
          </p:cNvSpPr>
          <p:nvPr/>
        </p:nvSpPr>
        <p:spPr bwMode="auto">
          <a:xfrm>
            <a:off x="2709863" y="3114675"/>
            <a:ext cx="606425" cy="396875"/>
          </a:xfrm>
          <a:prstGeom prst="rect">
            <a:avLst/>
          </a:prstGeom>
          <a:noFill/>
          <a:ln w="9525">
            <a:noFill/>
            <a:miter lim="800000"/>
            <a:headEnd/>
            <a:tailEnd/>
          </a:ln>
          <a:effectLst/>
        </p:spPr>
        <p:txBody>
          <a:bodyPr wrap="none">
            <a:spAutoFit/>
          </a:bodyPr>
          <a:lstStyle/>
          <a:p>
            <a:pPr algn="ctr"/>
            <a:r>
              <a:rPr lang="en-US" sz="2000" b="0">
                <a:solidFill>
                  <a:schemeClr val="bg1"/>
                </a:solidFill>
                <a:cs typeface="Arial" charset="0"/>
              </a:rPr>
              <a:t>V(r)</a:t>
            </a:r>
          </a:p>
        </p:txBody>
      </p:sp>
      <p:grpSp>
        <p:nvGrpSpPr>
          <p:cNvPr id="3" name="Group 13"/>
          <p:cNvGrpSpPr>
            <a:grpSpLocks/>
          </p:cNvGrpSpPr>
          <p:nvPr/>
        </p:nvGrpSpPr>
        <p:grpSpPr bwMode="auto">
          <a:xfrm rot="21570107" flipV="1">
            <a:off x="3352800" y="3886200"/>
            <a:ext cx="990600" cy="192088"/>
            <a:chOff x="480" y="3696"/>
            <a:chExt cx="3360" cy="240"/>
          </a:xfrm>
        </p:grpSpPr>
        <p:cxnSp>
          <p:nvCxnSpPr>
            <p:cNvPr id="197646" name="AutoShape 14"/>
            <p:cNvCxnSpPr>
              <a:cxnSpLocks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97647" name="AutoShape 15"/>
            <p:cNvCxnSpPr>
              <a:cxnSpLocks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97648" name="AutoShape 16"/>
            <p:cNvCxnSpPr>
              <a:cxnSpLocks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97649" name="AutoShape 17"/>
            <p:cNvCxnSpPr>
              <a:cxnSpLocks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97650" name="AutoShape 18"/>
            <p:cNvCxnSpPr>
              <a:cxnSpLocks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97651" name="AutoShape 19"/>
            <p:cNvCxnSpPr>
              <a:cxnSpLocks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97652" name="AutoShape 20"/>
            <p:cNvCxnSpPr>
              <a:cxnSpLocks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97653" name="AutoShape 21"/>
            <p:cNvCxnSpPr>
              <a:cxnSpLocks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97654" name="AutoShape 22"/>
            <p:cNvCxnSpPr>
              <a:cxnSpLocks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97655" name="AutoShape 23"/>
            <p:cNvCxnSpPr>
              <a:cxnSpLocks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sp>
        <p:nvSpPr>
          <p:cNvPr id="197656" name="Oval 24"/>
          <p:cNvSpPr>
            <a:spLocks noChangeArrowheads="1"/>
          </p:cNvSpPr>
          <p:nvPr/>
        </p:nvSpPr>
        <p:spPr bwMode="auto">
          <a:xfrm>
            <a:off x="4329113" y="3894138"/>
            <a:ext cx="228600" cy="228600"/>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sp>
        <p:nvSpPr>
          <p:cNvPr id="197657" name="Oval 25"/>
          <p:cNvSpPr>
            <a:spLocks noChangeArrowheads="1"/>
          </p:cNvSpPr>
          <p:nvPr/>
        </p:nvSpPr>
        <p:spPr bwMode="auto">
          <a:xfrm>
            <a:off x="3201988" y="3910013"/>
            <a:ext cx="228600" cy="228600"/>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sp>
        <p:nvSpPr>
          <p:cNvPr id="197658" name="Text Box 26"/>
          <p:cNvSpPr txBox="1">
            <a:spLocks noChangeArrowheads="1"/>
          </p:cNvSpPr>
          <p:nvPr/>
        </p:nvSpPr>
        <p:spPr bwMode="auto">
          <a:xfrm>
            <a:off x="3803650" y="2590800"/>
            <a:ext cx="2622550" cy="366713"/>
          </a:xfrm>
          <a:prstGeom prst="rect">
            <a:avLst/>
          </a:prstGeom>
          <a:noFill/>
          <a:ln w="9525" algn="ctr">
            <a:noFill/>
            <a:miter lim="800000"/>
            <a:headEnd/>
            <a:tailEnd/>
          </a:ln>
          <a:effectLst/>
        </p:spPr>
        <p:txBody>
          <a:bodyPr wrap="none">
            <a:spAutoFit/>
          </a:bodyPr>
          <a:lstStyle/>
          <a:p>
            <a:pPr eaLnBrk="0" hangingPunct="0"/>
            <a:r>
              <a:rPr lang="en-US" sz="1800" b="0"/>
              <a:t>“Coulomb”    “Confining”</a:t>
            </a:r>
          </a:p>
        </p:txBody>
      </p:sp>
      <p:sp>
        <p:nvSpPr>
          <p:cNvPr id="197659" name="Text Box 27"/>
          <p:cNvSpPr txBox="1">
            <a:spLocks noChangeArrowheads="1"/>
          </p:cNvSpPr>
          <p:nvPr/>
        </p:nvSpPr>
        <p:spPr bwMode="auto">
          <a:xfrm>
            <a:off x="3200400" y="152400"/>
            <a:ext cx="2688557" cy="584775"/>
          </a:xfrm>
          <a:prstGeom prst="rect">
            <a:avLst/>
          </a:prstGeom>
          <a:noFill/>
          <a:ln w="9525">
            <a:noFill/>
            <a:miter lim="800000"/>
            <a:headEnd/>
            <a:tailEnd/>
          </a:ln>
          <a:effectLst/>
        </p:spPr>
        <p:txBody>
          <a:bodyPr wrap="none">
            <a:spAutoFit/>
          </a:bodyPr>
          <a:lstStyle/>
          <a:p>
            <a:r>
              <a:rPr lang="en-US" sz="3200" b="0" u="sng" dirty="0"/>
              <a:t>Free Quarks?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4"/>
          <p:cNvSpPr>
            <a:spLocks noGrp="1"/>
          </p:cNvSpPr>
          <p:nvPr>
            <p:ph type="sldNum" sz="quarter" idx="12"/>
          </p:nvPr>
        </p:nvSpPr>
        <p:spPr/>
        <p:txBody>
          <a:bodyPr/>
          <a:lstStyle/>
          <a:p>
            <a:fld id="{9673F5BF-3407-48C1-8576-69758FC0700E}" type="slidenum">
              <a:rPr lang="en-US"/>
              <a:pPr/>
              <a:t>24</a:t>
            </a:fld>
            <a:endParaRPr lang="en-US"/>
          </a:p>
        </p:txBody>
      </p:sp>
      <p:sp>
        <p:nvSpPr>
          <p:cNvPr id="57348" name="Rectangle 4"/>
          <p:cNvSpPr>
            <a:spLocks noChangeArrowheads="1"/>
          </p:cNvSpPr>
          <p:nvPr/>
        </p:nvSpPr>
        <p:spPr bwMode="auto">
          <a:xfrm>
            <a:off x="152400" y="773112"/>
            <a:ext cx="8991600" cy="1436688"/>
          </a:xfrm>
          <a:prstGeom prst="rect">
            <a:avLst/>
          </a:prstGeom>
          <a:noFill/>
          <a:ln w="9525">
            <a:noFill/>
            <a:miter lim="800000"/>
            <a:headEnd/>
            <a:tailEnd/>
          </a:ln>
          <a:effectLst/>
        </p:spPr>
        <p:txBody>
          <a:bodyPr lIns="92075" tIns="46038" rIns="92075" bIns="46038"/>
          <a:lstStyle/>
          <a:p>
            <a:pPr marL="119063" lvl="1" indent="-4763" algn="ctr">
              <a:spcBef>
                <a:spcPct val="20000"/>
              </a:spcBef>
            </a:pPr>
            <a:r>
              <a:rPr lang="en-US" sz="2800" b="0" dirty="0"/>
              <a:t>Lattice QCD (for heavy quarks as a test) show a screening of the long range confining potential gradually as one passes the transition temperature.</a:t>
            </a:r>
          </a:p>
        </p:txBody>
      </p:sp>
      <p:pic>
        <p:nvPicPr>
          <p:cNvPr id="57349" name="Picture 5"/>
          <p:cNvPicPr>
            <a:picLocks noChangeAspect="1" noChangeArrowheads="1"/>
          </p:cNvPicPr>
          <p:nvPr/>
        </p:nvPicPr>
        <p:blipFill>
          <a:blip r:embed="rId2" cstate="print"/>
          <a:srcRect l="8594" t="17708" r="13281" b="13542"/>
          <a:stretch>
            <a:fillRect/>
          </a:stretch>
        </p:blipFill>
        <p:spPr bwMode="auto">
          <a:xfrm>
            <a:off x="1600200" y="2371725"/>
            <a:ext cx="5867400" cy="4475163"/>
          </a:xfrm>
          <a:prstGeom prst="rect">
            <a:avLst/>
          </a:prstGeom>
          <a:noFill/>
          <a:ln w="25400">
            <a:noFill/>
            <a:miter lim="800000"/>
            <a:headEnd/>
            <a:tailEnd type="none" w="med" len="lg"/>
          </a:ln>
          <a:effectLst/>
        </p:spPr>
      </p:pic>
      <p:grpSp>
        <p:nvGrpSpPr>
          <p:cNvPr id="2" name="Group 6"/>
          <p:cNvGrpSpPr>
            <a:grpSpLocks/>
          </p:cNvGrpSpPr>
          <p:nvPr/>
        </p:nvGrpSpPr>
        <p:grpSpPr bwMode="auto">
          <a:xfrm>
            <a:off x="2728913" y="2574925"/>
            <a:ext cx="4459287" cy="3522663"/>
            <a:chOff x="1632" y="1248"/>
            <a:chExt cx="3648" cy="2592"/>
          </a:xfrm>
        </p:grpSpPr>
        <p:sp>
          <p:nvSpPr>
            <p:cNvPr id="57351" name="Freeform 7"/>
            <p:cNvSpPr>
              <a:spLocks/>
            </p:cNvSpPr>
            <p:nvPr/>
          </p:nvSpPr>
          <p:spPr bwMode="auto">
            <a:xfrm>
              <a:off x="1632" y="1392"/>
              <a:ext cx="2832" cy="2448"/>
            </a:xfrm>
            <a:custGeom>
              <a:avLst/>
              <a:gdLst/>
              <a:ahLst/>
              <a:cxnLst>
                <a:cxn ang="0">
                  <a:pos x="0" y="2448"/>
                </a:cxn>
                <a:cxn ang="0">
                  <a:pos x="144" y="2016"/>
                </a:cxn>
                <a:cxn ang="0">
                  <a:pos x="384" y="1488"/>
                </a:cxn>
                <a:cxn ang="0">
                  <a:pos x="624" y="1056"/>
                </a:cxn>
                <a:cxn ang="0">
                  <a:pos x="960" y="672"/>
                </a:cxn>
                <a:cxn ang="0">
                  <a:pos x="1392" y="384"/>
                </a:cxn>
                <a:cxn ang="0">
                  <a:pos x="1920" y="192"/>
                </a:cxn>
                <a:cxn ang="0">
                  <a:pos x="2832" y="0"/>
                </a:cxn>
              </a:cxnLst>
              <a:rect l="0" t="0" r="r" b="b"/>
              <a:pathLst>
                <a:path w="2832" h="2448">
                  <a:moveTo>
                    <a:pt x="0" y="2448"/>
                  </a:moveTo>
                  <a:cubicBezTo>
                    <a:pt x="40" y="2312"/>
                    <a:pt x="80" y="2176"/>
                    <a:pt x="144" y="2016"/>
                  </a:cubicBezTo>
                  <a:cubicBezTo>
                    <a:pt x="208" y="1856"/>
                    <a:pt x="304" y="1648"/>
                    <a:pt x="384" y="1488"/>
                  </a:cubicBezTo>
                  <a:cubicBezTo>
                    <a:pt x="464" y="1328"/>
                    <a:pt x="528" y="1192"/>
                    <a:pt x="624" y="1056"/>
                  </a:cubicBezTo>
                  <a:cubicBezTo>
                    <a:pt x="720" y="920"/>
                    <a:pt x="832" y="784"/>
                    <a:pt x="960" y="672"/>
                  </a:cubicBezTo>
                  <a:cubicBezTo>
                    <a:pt x="1088" y="560"/>
                    <a:pt x="1232" y="464"/>
                    <a:pt x="1392" y="384"/>
                  </a:cubicBezTo>
                  <a:cubicBezTo>
                    <a:pt x="1552" y="304"/>
                    <a:pt x="1680" y="256"/>
                    <a:pt x="1920" y="192"/>
                  </a:cubicBezTo>
                  <a:cubicBezTo>
                    <a:pt x="2160" y="128"/>
                    <a:pt x="2680" y="32"/>
                    <a:pt x="2832" y="0"/>
                  </a:cubicBezTo>
                </a:path>
              </a:pathLst>
            </a:custGeom>
            <a:noFill/>
            <a:ln w="63500" cap="flat" cmpd="sng">
              <a:solidFill>
                <a:srgbClr val="FF0066"/>
              </a:solidFill>
              <a:prstDash val="solid"/>
              <a:round/>
              <a:headEnd type="none" w="med" len="med"/>
              <a:tailEnd type="none" w="med" len="lg"/>
            </a:ln>
            <a:effectLst/>
          </p:spPr>
          <p:txBody>
            <a:bodyPr>
              <a:spAutoFit/>
            </a:bodyPr>
            <a:lstStyle/>
            <a:p>
              <a:endParaRPr lang="en-US"/>
            </a:p>
          </p:txBody>
        </p:sp>
        <p:sp>
          <p:nvSpPr>
            <p:cNvPr id="57352" name="Text Box 8"/>
            <p:cNvSpPr txBox="1">
              <a:spLocks noChangeArrowheads="1"/>
            </p:cNvSpPr>
            <p:nvPr/>
          </p:nvSpPr>
          <p:spPr bwMode="auto">
            <a:xfrm>
              <a:off x="4322" y="1248"/>
              <a:ext cx="958" cy="292"/>
            </a:xfrm>
            <a:prstGeom prst="rect">
              <a:avLst/>
            </a:prstGeom>
            <a:noFill/>
            <a:ln w="25400">
              <a:noFill/>
              <a:miter lim="800000"/>
              <a:headEnd/>
              <a:tailEnd type="none" w="med" len="lg"/>
            </a:ln>
            <a:effectLst/>
          </p:spPr>
          <p:txBody>
            <a:bodyPr>
              <a:spAutoFit/>
            </a:bodyPr>
            <a:lstStyle/>
            <a:p>
              <a:pPr algn="ctr">
                <a:spcBef>
                  <a:spcPct val="50000"/>
                </a:spcBef>
              </a:pPr>
              <a:r>
                <a:rPr lang="en-US" sz="2000">
                  <a:solidFill>
                    <a:srgbClr val="FF0066"/>
                  </a:solidFill>
                  <a:latin typeface="Arial Rounded MT Bold" pitchFamily="34" charset="0"/>
                </a:rPr>
                <a:t>0.66 T</a:t>
              </a:r>
              <a:r>
                <a:rPr lang="en-US" sz="2400" baseline="-25000">
                  <a:solidFill>
                    <a:srgbClr val="FF0066"/>
                  </a:solidFill>
                  <a:latin typeface="Arial Rounded MT Bold" pitchFamily="34" charset="0"/>
                </a:rPr>
                <a:t>C</a:t>
              </a:r>
            </a:p>
          </p:txBody>
        </p:sp>
      </p:grpSp>
      <p:grpSp>
        <p:nvGrpSpPr>
          <p:cNvPr id="3" name="Group 9"/>
          <p:cNvGrpSpPr>
            <a:grpSpLocks/>
          </p:cNvGrpSpPr>
          <p:nvPr/>
        </p:nvGrpSpPr>
        <p:grpSpPr bwMode="auto">
          <a:xfrm>
            <a:off x="2717800" y="2651125"/>
            <a:ext cx="1701800" cy="3522663"/>
            <a:chOff x="1440" y="1296"/>
            <a:chExt cx="1392" cy="2592"/>
          </a:xfrm>
        </p:grpSpPr>
        <p:sp>
          <p:nvSpPr>
            <p:cNvPr id="57354" name="Freeform 10"/>
            <p:cNvSpPr>
              <a:spLocks/>
            </p:cNvSpPr>
            <p:nvPr/>
          </p:nvSpPr>
          <p:spPr bwMode="auto">
            <a:xfrm>
              <a:off x="1440" y="1296"/>
              <a:ext cx="1248" cy="2592"/>
            </a:xfrm>
            <a:custGeom>
              <a:avLst/>
              <a:gdLst/>
              <a:ahLst/>
              <a:cxnLst>
                <a:cxn ang="0">
                  <a:pos x="0" y="2592"/>
                </a:cxn>
                <a:cxn ang="0">
                  <a:pos x="240" y="1872"/>
                </a:cxn>
                <a:cxn ang="0">
                  <a:pos x="528" y="1344"/>
                </a:cxn>
                <a:cxn ang="0">
                  <a:pos x="912" y="624"/>
                </a:cxn>
                <a:cxn ang="0">
                  <a:pos x="1248" y="0"/>
                </a:cxn>
              </a:cxnLst>
              <a:rect l="0" t="0" r="r" b="b"/>
              <a:pathLst>
                <a:path w="1248" h="2592">
                  <a:moveTo>
                    <a:pt x="0" y="2592"/>
                  </a:moveTo>
                  <a:cubicBezTo>
                    <a:pt x="76" y="2336"/>
                    <a:pt x="152" y="2080"/>
                    <a:pt x="240" y="1872"/>
                  </a:cubicBezTo>
                  <a:cubicBezTo>
                    <a:pt x="328" y="1664"/>
                    <a:pt x="416" y="1552"/>
                    <a:pt x="528" y="1344"/>
                  </a:cubicBezTo>
                  <a:cubicBezTo>
                    <a:pt x="640" y="1136"/>
                    <a:pt x="792" y="848"/>
                    <a:pt x="912" y="624"/>
                  </a:cubicBezTo>
                  <a:cubicBezTo>
                    <a:pt x="1032" y="400"/>
                    <a:pt x="1140" y="200"/>
                    <a:pt x="1248" y="0"/>
                  </a:cubicBezTo>
                </a:path>
              </a:pathLst>
            </a:custGeom>
            <a:noFill/>
            <a:ln w="82550" cap="flat" cmpd="sng">
              <a:solidFill>
                <a:srgbClr val="CC3300"/>
              </a:solidFill>
              <a:prstDash val="solid"/>
              <a:round/>
              <a:headEnd type="none" w="med" len="med"/>
              <a:tailEnd type="none" w="med" len="lg"/>
            </a:ln>
            <a:effectLst/>
          </p:spPr>
          <p:txBody>
            <a:bodyPr>
              <a:spAutoFit/>
            </a:bodyPr>
            <a:lstStyle/>
            <a:p>
              <a:endParaRPr lang="en-US"/>
            </a:p>
          </p:txBody>
        </p:sp>
        <p:sp>
          <p:nvSpPr>
            <p:cNvPr id="57355" name="Text Box 11"/>
            <p:cNvSpPr txBox="1">
              <a:spLocks noChangeArrowheads="1"/>
            </p:cNvSpPr>
            <p:nvPr/>
          </p:nvSpPr>
          <p:spPr bwMode="auto">
            <a:xfrm>
              <a:off x="1871" y="1335"/>
              <a:ext cx="961" cy="292"/>
            </a:xfrm>
            <a:prstGeom prst="rect">
              <a:avLst/>
            </a:prstGeom>
            <a:noFill/>
            <a:ln w="25400">
              <a:noFill/>
              <a:miter lim="800000"/>
              <a:headEnd/>
              <a:tailEnd type="none" w="med" len="lg"/>
            </a:ln>
            <a:effectLst/>
          </p:spPr>
          <p:txBody>
            <a:bodyPr>
              <a:spAutoFit/>
            </a:bodyPr>
            <a:lstStyle/>
            <a:p>
              <a:pPr algn="ctr">
                <a:spcBef>
                  <a:spcPct val="50000"/>
                </a:spcBef>
              </a:pPr>
              <a:r>
                <a:rPr lang="en-US" sz="2000">
                  <a:solidFill>
                    <a:srgbClr val="CC0000"/>
                  </a:solidFill>
                  <a:latin typeface="Arial Rounded MT Bold" pitchFamily="34" charset="0"/>
                </a:rPr>
                <a:t>T =0</a:t>
              </a:r>
              <a:endParaRPr lang="en-US" sz="2400" baseline="-25000">
                <a:solidFill>
                  <a:srgbClr val="CC0000"/>
                </a:solidFill>
                <a:latin typeface="Arial Rounded MT Bold" pitchFamily="34" charset="0"/>
              </a:endParaRPr>
            </a:p>
          </p:txBody>
        </p:sp>
      </p:grpSp>
      <p:grpSp>
        <p:nvGrpSpPr>
          <p:cNvPr id="4" name="Group 12"/>
          <p:cNvGrpSpPr>
            <a:grpSpLocks/>
          </p:cNvGrpSpPr>
          <p:nvPr/>
        </p:nvGrpSpPr>
        <p:grpSpPr bwMode="auto">
          <a:xfrm>
            <a:off x="2717800" y="3902075"/>
            <a:ext cx="4335463" cy="2195513"/>
            <a:chOff x="1632" y="2224"/>
            <a:chExt cx="3545" cy="1616"/>
          </a:xfrm>
        </p:grpSpPr>
        <p:sp>
          <p:nvSpPr>
            <p:cNvPr id="57357" name="Freeform 13"/>
            <p:cNvSpPr>
              <a:spLocks/>
            </p:cNvSpPr>
            <p:nvPr/>
          </p:nvSpPr>
          <p:spPr bwMode="auto">
            <a:xfrm>
              <a:off x="1632" y="2352"/>
              <a:ext cx="3120" cy="1488"/>
            </a:xfrm>
            <a:custGeom>
              <a:avLst/>
              <a:gdLst/>
              <a:ahLst/>
              <a:cxnLst>
                <a:cxn ang="0">
                  <a:pos x="0" y="1488"/>
                </a:cxn>
                <a:cxn ang="0">
                  <a:pos x="144" y="1056"/>
                </a:cxn>
                <a:cxn ang="0">
                  <a:pos x="240" y="816"/>
                </a:cxn>
                <a:cxn ang="0">
                  <a:pos x="384" y="528"/>
                </a:cxn>
                <a:cxn ang="0">
                  <a:pos x="864" y="192"/>
                </a:cxn>
                <a:cxn ang="0">
                  <a:pos x="1872" y="48"/>
                </a:cxn>
                <a:cxn ang="0">
                  <a:pos x="3120" y="0"/>
                </a:cxn>
              </a:cxnLst>
              <a:rect l="0" t="0" r="r" b="b"/>
              <a:pathLst>
                <a:path w="3120" h="1488">
                  <a:moveTo>
                    <a:pt x="0" y="1488"/>
                  </a:moveTo>
                  <a:cubicBezTo>
                    <a:pt x="52" y="1328"/>
                    <a:pt x="104" y="1168"/>
                    <a:pt x="144" y="1056"/>
                  </a:cubicBezTo>
                  <a:cubicBezTo>
                    <a:pt x="184" y="944"/>
                    <a:pt x="200" y="904"/>
                    <a:pt x="240" y="816"/>
                  </a:cubicBezTo>
                  <a:cubicBezTo>
                    <a:pt x="280" y="728"/>
                    <a:pt x="280" y="632"/>
                    <a:pt x="384" y="528"/>
                  </a:cubicBezTo>
                  <a:cubicBezTo>
                    <a:pt x="488" y="424"/>
                    <a:pt x="616" y="272"/>
                    <a:pt x="864" y="192"/>
                  </a:cubicBezTo>
                  <a:cubicBezTo>
                    <a:pt x="1112" y="112"/>
                    <a:pt x="1496" y="80"/>
                    <a:pt x="1872" y="48"/>
                  </a:cubicBezTo>
                  <a:cubicBezTo>
                    <a:pt x="2248" y="16"/>
                    <a:pt x="2684" y="8"/>
                    <a:pt x="3120" y="0"/>
                  </a:cubicBezTo>
                </a:path>
              </a:pathLst>
            </a:custGeom>
            <a:noFill/>
            <a:ln w="76200" cap="flat" cmpd="sng">
              <a:solidFill>
                <a:schemeClr val="tx2"/>
              </a:solidFill>
              <a:prstDash val="solid"/>
              <a:round/>
              <a:headEnd type="none" w="med" len="med"/>
              <a:tailEnd type="none" w="med" len="lg"/>
            </a:ln>
            <a:effectLst/>
          </p:spPr>
          <p:txBody>
            <a:bodyPr>
              <a:spAutoFit/>
            </a:bodyPr>
            <a:lstStyle/>
            <a:p>
              <a:endParaRPr lang="en-US"/>
            </a:p>
          </p:txBody>
        </p:sp>
        <p:sp>
          <p:nvSpPr>
            <p:cNvPr id="57358" name="Text Box 14"/>
            <p:cNvSpPr txBox="1">
              <a:spLocks noChangeArrowheads="1"/>
            </p:cNvSpPr>
            <p:nvPr/>
          </p:nvSpPr>
          <p:spPr bwMode="auto">
            <a:xfrm>
              <a:off x="4287" y="2224"/>
              <a:ext cx="890" cy="292"/>
            </a:xfrm>
            <a:prstGeom prst="rect">
              <a:avLst/>
            </a:prstGeom>
            <a:solidFill>
              <a:schemeClr val="bg1"/>
            </a:solidFill>
            <a:ln w="25400">
              <a:noFill/>
              <a:miter lim="800000"/>
              <a:headEnd/>
              <a:tailEnd type="none" w="med" len="lg"/>
            </a:ln>
            <a:effectLst/>
          </p:spPr>
          <p:txBody>
            <a:bodyPr wrap="none">
              <a:spAutoFit/>
            </a:bodyPr>
            <a:lstStyle/>
            <a:p>
              <a:pPr>
                <a:spcBef>
                  <a:spcPct val="50000"/>
                </a:spcBef>
              </a:pPr>
              <a:r>
                <a:rPr lang="en-US" sz="2000">
                  <a:solidFill>
                    <a:srgbClr val="FF9966"/>
                  </a:solidFill>
                  <a:latin typeface="Arial Rounded MT Bold" pitchFamily="34" charset="0"/>
                </a:rPr>
                <a:t>0.90 T</a:t>
              </a:r>
              <a:r>
                <a:rPr lang="en-US" sz="2400" baseline="-25000">
                  <a:solidFill>
                    <a:srgbClr val="FF9966"/>
                  </a:solidFill>
                  <a:latin typeface="Arial Rounded MT Bold" pitchFamily="34" charset="0"/>
                </a:rPr>
                <a:t>C</a:t>
              </a:r>
            </a:p>
          </p:txBody>
        </p:sp>
      </p:grpSp>
      <p:grpSp>
        <p:nvGrpSpPr>
          <p:cNvPr id="5" name="Group 15"/>
          <p:cNvGrpSpPr>
            <a:grpSpLocks/>
          </p:cNvGrpSpPr>
          <p:nvPr/>
        </p:nvGrpSpPr>
        <p:grpSpPr bwMode="auto">
          <a:xfrm>
            <a:off x="2740025" y="5249863"/>
            <a:ext cx="4181475" cy="847725"/>
            <a:chOff x="1632" y="3216"/>
            <a:chExt cx="3422" cy="624"/>
          </a:xfrm>
        </p:grpSpPr>
        <p:sp>
          <p:nvSpPr>
            <p:cNvPr id="57360" name="Text Box 16"/>
            <p:cNvSpPr txBox="1">
              <a:spLocks noChangeArrowheads="1"/>
            </p:cNvSpPr>
            <p:nvPr/>
          </p:nvSpPr>
          <p:spPr bwMode="auto">
            <a:xfrm>
              <a:off x="4163" y="3216"/>
              <a:ext cx="891" cy="292"/>
            </a:xfrm>
            <a:prstGeom prst="rect">
              <a:avLst/>
            </a:prstGeom>
            <a:solidFill>
              <a:schemeClr val="bg1"/>
            </a:solidFill>
            <a:ln w="25400">
              <a:noFill/>
              <a:miter lim="800000"/>
              <a:headEnd/>
              <a:tailEnd type="none" w="med" len="lg"/>
            </a:ln>
            <a:effectLst/>
          </p:spPr>
          <p:txBody>
            <a:bodyPr wrap="none">
              <a:spAutoFit/>
            </a:bodyPr>
            <a:lstStyle/>
            <a:p>
              <a:pPr algn="ctr">
                <a:spcBef>
                  <a:spcPct val="50000"/>
                </a:spcBef>
              </a:pPr>
              <a:r>
                <a:rPr lang="en-US" sz="2000">
                  <a:solidFill>
                    <a:srgbClr val="0033CC"/>
                  </a:solidFill>
                  <a:latin typeface="Arial Rounded MT Bold" pitchFamily="34" charset="0"/>
                </a:rPr>
                <a:t>1.06 T</a:t>
              </a:r>
              <a:r>
                <a:rPr lang="en-US" sz="2400" baseline="-25000">
                  <a:solidFill>
                    <a:srgbClr val="0033CC"/>
                  </a:solidFill>
                  <a:latin typeface="Arial Rounded MT Bold" pitchFamily="34" charset="0"/>
                </a:rPr>
                <a:t>C</a:t>
              </a:r>
            </a:p>
          </p:txBody>
        </p:sp>
        <p:sp>
          <p:nvSpPr>
            <p:cNvPr id="57361" name="Freeform 17"/>
            <p:cNvSpPr>
              <a:spLocks/>
            </p:cNvSpPr>
            <p:nvPr/>
          </p:nvSpPr>
          <p:spPr bwMode="auto">
            <a:xfrm>
              <a:off x="1632" y="3352"/>
              <a:ext cx="2592" cy="488"/>
            </a:xfrm>
            <a:custGeom>
              <a:avLst/>
              <a:gdLst/>
              <a:ahLst/>
              <a:cxnLst>
                <a:cxn ang="0">
                  <a:pos x="0" y="488"/>
                </a:cxn>
                <a:cxn ang="0">
                  <a:pos x="48" y="296"/>
                </a:cxn>
                <a:cxn ang="0">
                  <a:pos x="192" y="152"/>
                </a:cxn>
                <a:cxn ang="0">
                  <a:pos x="528" y="56"/>
                </a:cxn>
                <a:cxn ang="0">
                  <a:pos x="1056" y="8"/>
                </a:cxn>
                <a:cxn ang="0">
                  <a:pos x="2592" y="8"/>
                </a:cxn>
              </a:cxnLst>
              <a:rect l="0" t="0" r="r" b="b"/>
              <a:pathLst>
                <a:path w="2592" h="488">
                  <a:moveTo>
                    <a:pt x="0" y="488"/>
                  </a:moveTo>
                  <a:cubicBezTo>
                    <a:pt x="8" y="420"/>
                    <a:pt x="16" y="352"/>
                    <a:pt x="48" y="296"/>
                  </a:cubicBezTo>
                  <a:cubicBezTo>
                    <a:pt x="80" y="240"/>
                    <a:pt x="112" y="192"/>
                    <a:pt x="192" y="152"/>
                  </a:cubicBezTo>
                  <a:cubicBezTo>
                    <a:pt x="272" y="112"/>
                    <a:pt x="384" y="80"/>
                    <a:pt x="528" y="56"/>
                  </a:cubicBezTo>
                  <a:cubicBezTo>
                    <a:pt x="672" y="32"/>
                    <a:pt x="712" y="16"/>
                    <a:pt x="1056" y="8"/>
                  </a:cubicBezTo>
                  <a:cubicBezTo>
                    <a:pt x="1400" y="0"/>
                    <a:pt x="1996" y="4"/>
                    <a:pt x="2592" y="8"/>
                  </a:cubicBezTo>
                </a:path>
              </a:pathLst>
            </a:custGeom>
            <a:noFill/>
            <a:ln w="76200" cap="flat" cmpd="sng">
              <a:solidFill>
                <a:srgbClr val="0000FF"/>
              </a:solidFill>
              <a:prstDash val="solid"/>
              <a:round/>
              <a:headEnd type="none" w="med" len="med"/>
              <a:tailEnd type="none" w="med" len="lg"/>
            </a:ln>
            <a:effectLst/>
          </p:spPr>
          <p:txBody>
            <a:bodyPr>
              <a:spAutoFit/>
            </a:bodyPr>
            <a:lstStyle/>
            <a:p>
              <a:endParaRPr lang="en-US"/>
            </a:p>
          </p:txBody>
        </p:sp>
      </p:grpSp>
      <p:sp>
        <p:nvSpPr>
          <p:cNvPr id="57362" name="Text Box 18"/>
          <p:cNvSpPr txBox="1">
            <a:spLocks noChangeArrowheads="1"/>
          </p:cNvSpPr>
          <p:nvPr/>
        </p:nvSpPr>
        <p:spPr bwMode="auto">
          <a:xfrm>
            <a:off x="6297613" y="6553200"/>
            <a:ext cx="2846387" cy="304800"/>
          </a:xfrm>
          <a:prstGeom prst="rect">
            <a:avLst/>
          </a:prstGeom>
          <a:noFill/>
          <a:ln w="25400">
            <a:noFill/>
            <a:miter lim="800000"/>
            <a:headEnd/>
            <a:tailEnd type="none" w="med" len="lg"/>
          </a:ln>
          <a:effectLst/>
        </p:spPr>
        <p:txBody>
          <a:bodyPr>
            <a:spAutoFit/>
          </a:bodyPr>
          <a:lstStyle/>
          <a:p>
            <a:pPr algn="ctr">
              <a:spcBef>
                <a:spcPct val="50000"/>
              </a:spcBef>
            </a:pPr>
            <a:r>
              <a:rPr lang="en-US" b="0">
                <a:latin typeface="Arial Rounded MT Bold" pitchFamily="34" charset="0"/>
              </a:rPr>
              <a:t>F. Karsch, hep-ph/0103314</a:t>
            </a:r>
          </a:p>
        </p:txBody>
      </p:sp>
      <p:sp>
        <p:nvSpPr>
          <p:cNvPr id="6" name="TextBox 5"/>
          <p:cNvSpPr txBox="1"/>
          <p:nvPr/>
        </p:nvSpPr>
        <p:spPr>
          <a:xfrm>
            <a:off x="2294212" y="76200"/>
            <a:ext cx="4639988" cy="584775"/>
          </a:xfrm>
          <a:prstGeom prst="rect">
            <a:avLst/>
          </a:prstGeom>
          <a:noFill/>
        </p:spPr>
        <p:txBody>
          <a:bodyPr wrap="none" rtlCol="0">
            <a:spAutoFit/>
          </a:bodyPr>
          <a:lstStyle/>
          <a:p>
            <a:r>
              <a:rPr lang="en-US" sz="3200" b="0" u="sng" dirty="0"/>
              <a:t>Lattice Thermodynamics</a:t>
            </a:r>
            <a:endParaRPr lang="en-US" sz="3200" b="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lide Number Placeholder 4"/>
          <p:cNvSpPr>
            <a:spLocks noGrp="1"/>
          </p:cNvSpPr>
          <p:nvPr>
            <p:ph type="sldNum" sz="quarter" idx="12"/>
          </p:nvPr>
        </p:nvSpPr>
        <p:spPr/>
        <p:txBody>
          <a:bodyPr/>
          <a:lstStyle/>
          <a:p>
            <a:fld id="{8F300207-7BDA-446F-9009-8284DD76345D}" type="slidenum">
              <a:rPr lang="en-US"/>
              <a:pPr/>
              <a:t>25</a:t>
            </a:fld>
            <a:endParaRPr lang="en-US"/>
          </a:p>
        </p:txBody>
      </p:sp>
      <p:grpSp>
        <p:nvGrpSpPr>
          <p:cNvPr id="214022" name="Group 6"/>
          <p:cNvGrpSpPr>
            <a:grpSpLocks/>
          </p:cNvGrpSpPr>
          <p:nvPr/>
        </p:nvGrpSpPr>
        <p:grpSpPr bwMode="auto">
          <a:xfrm>
            <a:off x="152400" y="838200"/>
            <a:ext cx="8985250" cy="3754438"/>
            <a:chOff x="144" y="83"/>
            <a:chExt cx="5660" cy="2365"/>
          </a:xfrm>
        </p:grpSpPr>
        <p:grpSp>
          <p:nvGrpSpPr>
            <p:cNvPr id="214023" name="Group 7"/>
            <p:cNvGrpSpPr>
              <a:grpSpLocks/>
            </p:cNvGrpSpPr>
            <p:nvPr/>
          </p:nvGrpSpPr>
          <p:grpSpPr bwMode="auto">
            <a:xfrm>
              <a:off x="240" y="672"/>
              <a:ext cx="2870" cy="1680"/>
              <a:chOff x="240" y="672"/>
              <a:chExt cx="2870" cy="1680"/>
            </a:xfrm>
          </p:grpSpPr>
          <p:sp>
            <p:nvSpPr>
              <p:cNvPr id="214024" name="Text Box 8"/>
              <p:cNvSpPr txBox="1">
                <a:spLocks noChangeArrowheads="1"/>
              </p:cNvSpPr>
              <p:nvPr/>
            </p:nvSpPr>
            <p:spPr bwMode="auto">
              <a:xfrm>
                <a:off x="336" y="672"/>
                <a:ext cx="2774" cy="1267"/>
              </a:xfrm>
              <a:prstGeom prst="rect">
                <a:avLst/>
              </a:prstGeom>
              <a:noFill/>
              <a:ln w="9525">
                <a:noFill/>
                <a:miter lim="800000"/>
                <a:headEnd/>
                <a:tailEnd/>
              </a:ln>
              <a:effectLst/>
            </p:spPr>
            <p:txBody>
              <a:bodyPr wrap="none">
                <a:spAutoFit/>
              </a:bodyPr>
              <a:lstStyle/>
              <a:p>
                <a:r>
                  <a:rPr kumimoji="1" lang="en-US" altLang="ja-JP" sz="2400" b="0">
                    <a:latin typeface="ＭＳ Ｐゴシック" pitchFamily="1" charset="-128"/>
                    <a:ea typeface="ＭＳ Ｐゴシック" pitchFamily="1" charset="-128"/>
                  </a:rPr>
                  <a:t>N</a:t>
                </a:r>
                <a:r>
                  <a:rPr kumimoji="1" lang="en-US" altLang="ja-JP" sz="2400" b="0" baseline="-25000">
                    <a:latin typeface="ＭＳ Ｐゴシック" pitchFamily="1" charset="-128"/>
                    <a:ea typeface="ＭＳ Ｐゴシック" pitchFamily="1" charset="-128"/>
                  </a:rPr>
                  <a:t>f </a:t>
                </a:r>
                <a:r>
                  <a:rPr kumimoji="1" lang="en-US" altLang="ja-JP" sz="2400" b="0" i="1" baseline="-25000">
                    <a:latin typeface="ＭＳ Ｐゴシック" pitchFamily="1" charset="-128"/>
                    <a:ea typeface="ＭＳ Ｐゴシック" pitchFamily="1" charset="-128"/>
                  </a:rPr>
                  <a:t> </a:t>
                </a:r>
                <a:r>
                  <a:rPr kumimoji="1" lang="en-US" altLang="ja-JP" sz="2400" b="0">
                    <a:latin typeface="ＭＳ Ｐゴシック" pitchFamily="1" charset="-128"/>
                    <a:ea typeface="ＭＳ Ｐゴシック" pitchFamily="1" charset="-128"/>
                  </a:rPr>
                  <a:t>= 2</a:t>
                </a:r>
                <a:r>
                  <a:rPr kumimoji="1" lang="en-US" altLang="ja-JP" sz="2400" b="0" i="1">
                    <a:latin typeface="ＭＳ Ｐゴシック" pitchFamily="1" charset="-128"/>
                    <a:ea typeface="ＭＳ Ｐゴシック" pitchFamily="1" charset="-128"/>
                  </a:rPr>
                  <a:t> </a:t>
                </a:r>
                <a:r>
                  <a:rPr kumimoji="1" lang="en-US" altLang="ja-JP" sz="2000" b="0" i="1">
                    <a:latin typeface="ＭＳ Ｐゴシック" pitchFamily="1" charset="-128"/>
                    <a:ea typeface="ＭＳ Ｐゴシック" pitchFamily="1" charset="-128"/>
                  </a:rPr>
                  <a:t> </a:t>
                </a:r>
                <a:r>
                  <a:rPr kumimoji="1" lang="en-US" altLang="ja-JP" sz="2000" b="0">
                    <a:latin typeface="ＭＳ Ｐゴシック" pitchFamily="1" charset="-128"/>
                    <a:ea typeface="ＭＳ Ｐゴシック" pitchFamily="1" charset="-128"/>
                  </a:rPr>
                  <a:t>(</a:t>
                </a:r>
                <a:r>
                  <a:rPr kumimoji="1" lang="en-US" altLang="ja-JP" sz="2000" b="0" i="1">
                    <a:latin typeface="ＭＳ Ｐゴシック" pitchFamily="1" charset="-128"/>
                    <a:ea typeface="ＭＳ Ｐゴシック" pitchFamily="1" charset="-128"/>
                  </a:rPr>
                  <a:t>m</a:t>
                </a:r>
                <a:r>
                  <a:rPr kumimoji="1" lang="en-US" altLang="ja-JP" sz="2000" b="0" i="1" baseline="-25000">
                    <a:latin typeface="ＭＳ Ｐゴシック" pitchFamily="1" charset="-128"/>
                    <a:ea typeface="ＭＳ Ｐゴシック" pitchFamily="1" charset="-128"/>
                  </a:rPr>
                  <a:t>s</a:t>
                </a:r>
                <a:r>
                  <a:rPr kumimoji="1" lang="en-US" altLang="ja-JP" sz="2000" b="0">
                    <a:latin typeface="ＭＳ Ｐゴシック" pitchFamily="1" charset="-128"/>
                    <a:ea typeface="ＭＳ Ｐゴシック" pitchFamily="1" charset="-128"/>
                  </a:rPr>
                  <a:t>= ∞, </a:t>
                </a:r>
                <a:r>
                  <a:rPr kumimoji="1" lang="en-US" altLang="ja-JP" sz="2000" b="0" i="1">
                    <a:latin typeface="ＭＳ Ｐゴシック" pitchFamily="1" charset="-128"/>
                    <a:ea typeface="ＭＳ Ｐゴシック" pitchFamily="1" charset="-128"/>
                  </a:rPr>
                  <a:t>m</a:t>
                </a:r>
                <a:r>
                  <a:rPr kumimoji="1" lang="en-US" altLang="ja-JP" sz="2000" b="0" i="1" baseline="-25000">
                    <a:latin typeface="ＭＳ Ｐゴシック" pitchFamily="1" charset="-128"/>
                    <a:ea typeface="ＭＳ Ｐゴシック" pitchFamily="1" charset="-128"/>
                  </a:rPr>
                  <a:t>u,d </a:t>
                </a:r>
                <a:r>
                  <a:rPr kumimoji="1" lang="en-US" altLang="ja-JP" sz="2000" b="0">
                    <a:latin typeface="ＭＳ Ｐゴシック" pitchFamily="1" charset="-128"/>
                    <a:ea typeface="ＭＳ Ｐゴシック" pitchFamily="1" charset="-128"/>
                  </a:rPr>
                  <a:t>= 0</a:t>
                </a:r>
                <a:r>
                  <a:rPr kumimoji="1" lang="en-US" altLang="ja-JP" sz="2000" b="0" i="1">
                    <a:latin typeface="ＭＳ Ｐゴシック" pitchFamily="1" charset="-128"/>
                    <a:ea typeface="ＭＳ Ｐゴシック" pitchFamily="1" charset="-128"/>
                  </a:rPr>
                  <a:t> </a:t>
                </a:r>
                <a:r>
                  <a:rPr kumimoji="1" lang="ja-JP" altLang="en-US" sz="2000" b="0">
                    <a:latin typeface="ＭＳ Ｐゴシック" pitchFamily="1" charset="-128"/>
                    <a:ea typeface="ＭＳ Ｐゴシック" pitchFamily="1" charset="-128"/>
                  </a:rPr>
                  <a:t>）</a:t>
                </a:r>
              </a:p>
              <a:p>
                <a:r>
                  <a:rPr kumimoji="1" lang="ja-JP" altLang="en-US" sz="2000" b="0">
                    <a:latin typeface="ＭＳ Ｐゴシック" pitchFamily="1" charset="-128"/>
                    <a:ea typeface="ＭＳ Ｐゴシック" pitchFamily="1" charset="-128"/>
                  </a:rPr>
                  <a:t>  </a:t>
                </a:r>
                <a:r>
                  <a:rPr kumimoji="1" lang="en-US" altLang="ja-JP" sz="1800" b="0">
                    <a:solidFill>
                      <a:srgbClr val="660066"/>
                    </a:solidFill>
                    <a:latin typeface="ＭＳ Ｐゴシック" pitchFamily="1" charset="-128"/>
                    <a:ea typeface="ＭＳ Ｐゴシック" pitchFamily="1" charset="-128"/>
                  </a:rPr>
                  <a:t>2nd order</a:t>
                </a:r>
                <a:r>
                  <a:rPr kumimoji="1" lang="en-US" altLang="ja-JP" sz="1800" b="0">
                    <a:latin typeface="ＭＳ Ｐゴシック" pitchFamily="1" charset="-128"/>
                    <a:ea typeface="ＭＳ Ｐゴシック" pitchFamily="1" charset="-128"/>
                  </a:rPr>
                  <a:t>  (O(4) universality)</a:t>
                </a:r>
              </a:p>
              <a:p>
                <a:r>
                  <a:rPr kumimoji="1" lang="en-US" altLang="ja-JP" sz="2000" b="0">
                    <a:latin typeface="ＭＳ Ｐゴシック" pitchFamily="1" charset="-128"/>
                    <a:ea typeface="ＭＳ Ｐゴシック" pitchFamily="1" charset="-128"/>
                  </a:rPr>
                  <a:t>  </a:t>
                </a:r>
              </a:p>
              <a:p>
                <a:r>
                  <a:rPr kumimoji="1" lang="en-US" altLang="ja-JP" sz="2400" b="0">
                    <a:latin typeface="ＭＳ Ｐゴシック" pitchFamily="1" charset="-128"/>
                    <a:ea typeface="ＭＳ Ｐゴシック" pitchFamily="1" charset="-128"/>
                  </a:rPr>
                  <a:t>N</a:t>
                </a:r>
                <a:r>
                  <a:rPr kumimoji="1" lang="en-US" altLang="ja-JP" sz="2400" b="0" baseline="-25000">
                    <a:latin typeface="ＭＳ Ｐゴシック" pitchFamily="1" charset="-128"/>
                    <a:ea typeface="ＭＳ Ｐゴシック" pitchFamily="1" charset="-128"/>
                  </a:rPr>
                  <a:t>f </a:t>
                </a:r>
                <a:r>
                  <a:rPr kumimoji="1" lang="en-US" altLang="ja-JP" sz="2400" b="0" i="1" baseline="-25000">
                    <a:latin typeface="ＭＳ Ｐゴシック" pitchFamily="1" charset="-128"/>
                    <a:ea typeface="ＭＳ Ｐゴシック" pitchFamily="1" charset="-128"/>
                  </a:rPr>
                  <a:t> </a:t>
                </a:r>
                <a:r>
                  <a:rPr kumimoji="1" lang="en-US" altLang="ja-JP" sz="2400" b="0">
                    <a:latin typeface="ＭＳ Ｐゴシック" pitchFamily="1" charset="-128"/>
                    <a:ea typeface="ＭＳ Ｐゴシック" pitchFamily="1" charset="-128"/>
                  </a:rPr>
                  <a:t>= 3</a:t>
                </a:r>
                <a:r>
                  <a:rPr kumimoji="1" lang="en-US" altLang="ja-JP" sz="2400" b="0" i="1">
                    <a:latin typeface="ＭＳ Ｐゴシック" pitchFamily="1" charset="-128"/>
                    <a:ea typeface="ＭＳ Ｐゴシック" pitchFamily="1" charset="-128"/>
                  </a:rPr>
                  <a:t>  </a:t>
                </a:r>
                <a:r>
                  <a:rPr kumimoji="1" lang="en-US" altLang="ja-JP" sz="2000" b="0">
                    <a:latin typeface="ＭＳ Ｐゴシック" pitchFamily="1" charset="-128"/>
                    <a:ea typeface="ＭＳ Ｐゴシック" pitchFamily="1" charset="-128"/>
                  </a:rPr>
                  <a:t>(</a:t>
                </a:r>
                <a:r>
                  <a:rPr kumimoji="1" lang="en-US" altLang="ja-JP" sz="2000" b="0" i="1">
                    <a:latin typeface="ＭＳ Ｐゴシック" pitchFamily="1" charset="-128"/>
                    <a:ea typeface="ＭＳ Ｐゴシック" pitchFamily="1" charset="-128"/>
                  </a:rPr>
                  <a:t>m</a:t>
                </a:r>
                <a:r>
                  <a:rPr kumimoji="1" lang="en-US" altLang="ja-JP" sz="2000" b="0" i="1" baseline="-25000">
                    <a:latin typeface="ＭＳ Ｐゴシック" pitchFamily="1" charset="-128"/>
                    <a:ea typeface="ＭＳ Ｐゴシック" pitchFamily="1" charset="-128"/>
                  </a:rPr>
                  <a:t>s </a:t>
                </a:r>
                <a:r>
                  <a:rPr kumimoji="1" lang="en-US" altLang="ja-JP" sz="2000" b="0">
                    <a:latin typeface="ＭＳ Ｐゴシック" pitchFamily="1" charset="-128"/>
                    <a:ea typeface="ＭＳ Ｐゴシック" pitchFamily="1" charset="-128"/>
                  </a:rPr>
                  <a:t>= 0</a:t>
                </a:r>
                <a:r>
                  <a:rPr kumimoji="1" lang="en-US" altLang="ja-JP" sz="2000" b="0" i="1">
                    <a:latin typeface="ＭＳ Ｐゴシック" pitchFamily="1" charset="-128"/>
                    <a:ea typeface="ＭＳ Ｐゴシック" pitchFamily="1" charset="-128"/>
                  </a:rPr>
                  <a:t>, m</a:t>
                </a:r>
                <a:r>
                  <a:rPr kumimoji="1" lang="en-US" altLang="ja-JP" sz="2000" b="0" i="1" baseline="-25000">
                    <a:latin typeface="ＭＳ Ｐゴシック" pitchFamily="1" charset="-128"/>
                    <a:ea typeface="ＭＳ Ｐゴシック" pitchFamily="1" charset="-128"/>
                  </a:rPr>
                  <a:t>u,d </a:t>
                </a:r>
                <a:r>
                  <a:rPr kumimoji="1" lang="en-US" altLang="ja-JP" sz="2000" b="0">
                    <a:latin typeface="ＭＳ Ｐゴシック" pitchFamily="1" charset="-128"/>
                    <a:ea typeface="ＭＳ Ｐゴシック" pitchFamily="1" charset="-128"/>
                  </a:rPr>
                  <a:t>= 0</a:t>
                </a:r>
                <a:r>
                  <a:rPr kumimoji="1" lang="en-US" altLang="ja-JP" sz="2000" b="0" i="1">
                    <a:latin typeface="ＭＳ Ｐゴシック" pitchFamily="1" charset="-128"/>
                    <a:ea typeface="ＭＳ Ｐゴシック" pitchFamily="1" charset="-128"/>
                  </a:rPr>
                  <a:t> </a:t>
                </a:r>
                <a:r>
                  <a:rPr kumimoji="1" lang="en-US" altLang="ja-JP" sz="2000" b="0">
                    <a:latin typeface="ＭＳ Ｐゴシック" pitchFamily="1" charset="-128"/>
                    <a:ea typeface="ＭＳ Ｐゴシック" pitchFamily="1" charset="-128"/>
                  </a:rPr>
                  <a:t>)  </a:t>
                </a:r>
              </a:p>
              <a:p>
                <a:r>
                  <a:rPr kumimoji="1" lang="en-US" altLang="ja-JP" sz="2000" b="0">
                    <a:latin typeface="ＭＳ Ｐゴシック" pitchFamily="1" charset="-128"/>
                    <a:ea typeface="ＭＳ Ｐゴシック" pitchFamily="1" charset="-128"/>
                  </a:rPr>
                  <a:t>  </a:t>
                </a:r>
                <a:r>
                  <a:rPr kumimoji="1" lang="en-US" altLang="ja-JP" sz="1800" b="0">
                    <a:solidFill>
                      <a:srgbClr val="660066"/>
                    </a:solidFill>
                    <a:latin typeface="ＭＳ Ｐゴシック" pitchFamily="1" charset="-128"/>
                    <a:ea typeface="ＭＳ Ｐゴシック" pitchFamily="1" charset="-128"/>
                  </a:rPr>
                  <a:t>1st order</a:t>
                </a:r>
                <a:r>
                  <a:rPr kumimoji="1" lang="en-US" altLang="ja-JP" sz="1800" b="0">
                    <a:latin typeface="ＭＳ Ｐゴシック" pitchFamily="1" charset="-128"/>
                    <a:ea typeface="ＭＳ Ｐゴシック" pitchFamily="1" charset="-128"/>
                  </a:rPr>
                  <a:t>  (fluctuation/instanton induced)</a:t>
                </a:r>
              </a:p>
              <a:p>
                <a:r>
                  <a:rPr kumimoji="1" lang="en-US" altLang="ja-JP" sz="1800" b="0">
                    <a:latin typeface="ＭＳ Ｐゴシック" pitchFamily="1" charset="-128"/>
                    <a:ea typeface="ＭＳ Ｐゴシック" pitchFamily="1" charset="-128"/>
                  </a:rPr>
                  <a:t>                 </a:t>
                </a:r>
                <a:endParaRPr kumimoji="1" lang="en-US" altLang="ja-JP" sz="2000" b="0">
                  <a:latin typeface="ＭＳ Ｐゴシック" pitchFamily="1" charset="-128"/>
                  <a:ea typeface="ＭＳ Ｐゴシック" pitchFamily="1" charset="-128"/>
                </a:endParaRPr>
              </a:p>
            </p:txBody>
          </p:sp>
          <p:grpSp>
            <p:nvGrpSpPr>
              <p:cNvPr id="214025" name="Group 9"/>
              <p:cNvGrpSpPr>
                <a:grpSpLocks/>
              </p:cNvGrpSpPr>
              <p:nvPr/>
            </p:nvGrpSpPr>
            <p:grpSpPr bwMode="auto">
              <a:xfrm>
                <a:off x="240" y="806"/>
                <a:ext cx="96" cy="672"/>
                <a:chOff x="288" y="768"/>
                <a:chExt cx="96" cy="672"/>
              </a:xfrm>
            </p:grpSpPr>
            <p:sp>
              <p:nvSpPr>
                <p:cNvPr id="214026" name="Oval 10"/>
                <p:cNvSpPr>
                  <a:spLocks noChangeArrowheads="1"/>
                </p:cNvSpPr>
                <p:nvPr/>
              </p:nvSpPr>
              <p:spPr bwMode="auto">
                <a:xfrm>
                  <a:off x="288" y="768"/>
                  <a:ext cx="96" cy="96"/>
                </a:xfrm>
                <a:prstGeom prst="ellipse">
                  <a:avLst/>
                </a:prstGeom>
                <a:solidFill>
                  <a:schemeClr val="accent1"/>
                </a:solidFill>
                <a:ln w="9525">
                  <a:solidFill>
                    <a:schemeClr val="bg1"/>
                  </a:solidFill>
                  <a:round/>
                  <a:headEnd/>
                  <a:tailEnd/>
                </a:ln>
                <a:effectLst/>
              </p:spPr>
              <p:txBody>
                <a:bodyPr wrap="none" anchor="ctr"/>
                <a:lstStyle/>
                <a:p>
                  <a:endParaRPr lang="en-US"/>
                </a:p>
              </p:txBody>
            </p:sp>
            <p:sp>
              <p:nvSpPr>
                <p:cNvPr id="214027" name="Oval 11"/>
                <p:cNvSpPr>
                  <a:spLocks noChangeArrowheads="1"/>
                </p:cNvSpPr>
                <p:nvPr/>
              </p:nvSpPr>
              <p:spPr bwMode="auto">
                <a:xfrm>
                  <a:off x="288" y="1344"/>
                  <a:ext cx="96" cy="96"/>
                </a:xfrm>
                <a:prstGeom prst="ellipse">
                  <a:avLst/>
                </a:prstGeom>
                <a:solidFill>
                  <a:srgbClr val="003399"/>
                </a:solidFill>
                <a:ln w="9525">
                  <a:solidFill>
                    <a:schemeClr val="bg1"/>
                  </a:solidFill>
                  <a:round/>
                  <a:headEnd/>
                  <a:tailEnd/>
                </a:ln>
                <a:effectLst/>
              </p:spPr>
              <p:txBody>
                <a:bodyPr wrap="none" anchor="ctr"/>
                <a:lstStyle/>
                <a:p>
                  <a:pPr algn="ctr"/>
                  <a:endParaRPr kumimoji="1" lang="en-US" sz="2400" b="0">
                    <a:solidFill>
                      <a:srgbClr val="003399"/>
                    </a:solidFill>
                    <a:latin typeface="Times New Roman" pitchFamily="18" charset="0"/>
                    <a:ea typeface="ＭＳ Ｐゴシック" pitchFamily="1" charset="-128"/>
                  </a:endParaRPr>
                </a:p>
              </p:txBody>
            </p:sp>
          </p:grpSp>
          <p:sp>
            <p:nvSpPr>
              <p:cNvPr id="214028" name="Oval 12"/>
              <p:cNvSpPr>
                <a:spLocks noChangeArrowheads="1"/>
              </p:cNvSpPr>
              <p:nvPr/>
            </p:nvSpPr>
            <p:spPr bwMode="auto">
              <a:xfrm>
                <a:off x="240" y="2016"/>
                <a:ext cx="96" cy="96"/>
              </a:xfrm>
              <a:prstGeom prst="ellipse">
                <a:avLst/>
              </a:prstGeom>
              <a:solidFill>
                <a:srgbClr val="FF3300"/>
              </a:solidFill>
              <a:ln w="9525">
                <a:solidFill>
                  <a:schemeClr val="bg1"/>
                </a:solidFill>
                <a:round/>
                <a:headEnd/>
                <a:tailEnd/>
              </a:ln>
              <a:effectLst/>
            </p:spPr>
            <p:txBody>
              <a:bodyPr wrap="none" anchor="ctr"/>
              <a:lstStyle/>
              <a:p>
                <a:endParaRPr lang="en-US"/>
              </a:p>
            </p:txBody>
          </p:sp>
          <p:sp>
            <p:nvSpPr>
              <p:cNvPr id="214029" name="Rectangle 13"/>
              <p:cNvSpPr>
                <a:spLocks noChangeArrowheads="1"/>
              </p:cNvSpPr>
              <p:nvPr/>
            </p:nvSpPr>
            <p:spPr bwMode="auto">
              <a:xfrm>
                <a:off x="336" y="1872"/>
                <a:ext cx="2156" cy="480"/>
              </a:xfrm>
              <a:prstGeom prst="rect">
                <a:avLst/>
              </a:prstGeom>
              <a:noFill/>
              <a:ln w="9525">
                <a:noFill/>
                <a:miter lim="800000"/>
                <a:headEnd/>
                <a:tailEnd/>
              </a:ln>
              <a:effectLst/>
            </p:spPr>
            <p:txBody>
              <a:bodyPr wrap="none">
                <a:spAutoFit/>
              </a:bodyPr>
              <a:lstStyle/>
              <a:p>
                <a:r>
                  <a:rPr kumimoji="1" lang="en-US" altLang="ja-JP" sz="2400" b="0">
                    <a:latin typeface="ＭＳ Ｐゴシック" pitchFamily="1" charset="-128"/>
                    <a:ea typeface="ＭＳ Ｐゴシック" pitchFamily="1" charset="-128"/>
                  </a:rPr>
                  <a:t>N</a:t>
                </a:r>
                <a:r>
                  <a:rPr kumimoji="1" lang="en-US" altLang="ja-JP" sz="2400" b="0" baseline="-25000">
                    <a:latin typeface="ＭＳ Ｐゴシック" pitchFamily="1" charset="-128"/>
                    <a:ea typeface="ＭＳ Ｐゴシック" pitchFamily="1" charset="-128"/>
                  </a:rPr>
                  <a:t>f  </a:t>
                </a:r>
                <a:r>
                  <a:rPr kumimoji="1" lang="en-US" altLang="ja-JP" sz="2400" b="0">
                    <a:latin typeface="ＭＳ Ｐゴシック" pitchFamily="1" charset="-128"/>
                    <a:ea typeface="ＭＳ Ｐゴシック" pitchFamily="1" charset="-128"/>
                  </a:rPr>
                  <a:t>= 2+1</a:t>
                </a:r>
                <a:r>
                  <a:rPr kumimoji="1" lang="en-US" altLang="ja-JP" sz="2400" b="0" i="1">
                    <a:latin typeface="ＭＳ Ｐゴシック" pitchFamily="1" charset="-128"/>
                    <a:ea typeface="ＭＳ Ｐゴシック" pitchFamily="1" charset="-128"/>
                  </a:rPr>
                  <a:t> </a:t>
                </a:r>
                <a:r>
                  <a:rPr kumimoji="1" lang="en-US" altLang="ja-JP" sz="2000" b="0">
                    <a:latin typeface="ＭＳ Ｐゴシック" pitchFamily="1" charset="-128"/>
                    <a:ea typeface="ＭＳ Ｐゴシック" pitchFamily="1" charset="-128"/>
                  </a:rPr>
                  <a:t>(</a:t>
                </a:r>
                <a:r>
                  <a:rPr kumimoji="1" lang="en-US" altLang="ja-JP" sz="2000" b="0" i="1">
                    <a:latin typeface="ＭＳ Ｐゴシック" pitchFamily="1" charset="-128"/>
                    <a:ea typeface="ＭＳ Ｐゴシック" pitchFamily="1" charset="-128"/>
                  </a:rPr>
                  <a:t>m</a:t>
                </a:r>
                <a:r>
                  <a:rPr kumimoji="1" lang="en-US" altLang="ja-JP" sz="2000" b="0" i="1" baseline="-25000">
                    <a:latin typeface="ＭＳ Ｐゴシック" pitchFamily="1" charset="-128"/>
                    <a:ea typeface="ＭＳ Ｐゴシック" pitchFamily="1" charset="-128"/>
                  </a:rPr>
                  <a:t>s  </a:t>
                </a:r>
                <a:r>
                  <a:rPr kumimoji="1" lang="en-US" altLang="ja-JP" sz="2000" b="0">
                    <a:latin typeface="ＭＳ Ｐゴシック" pitchFamily="1" charset="-128"/>
                    <a:ea typeface="ＭＳ Ｐゴシック" pitchFamily="1" charset="-128"/>
                  </a:rPr>
                  <a:t>&gt;&gt;</a:t>
                </a:r>
                <a:r>
                  <a:rPr kumimoji="1" lang="en-US" altLang="ja-JP" sz="2000" b="0" i="1">
                    <a:latin typeface="ＭＳ Ｐゴシック" pitchFamily="1" charset="-128"/>
                    <a:ea typeface="ＭＳ Ｐゴシック" pitchFamily="1" charset="-128"/>
                  </a:rPr>
                  <a:t> m</a:t>
                </a:r>
                <a:r>
                  <a:rPr kumimoji="1" lang="en-US" altLang="ja-JP" sz="2000" b="0" i="1" baseline="-25000">
                    <a:latin typeface="ＭＳ Ｐゴシック" pitchFamily="1" charset="-128"/>
                    <a:ea typeface="ＭＳ Ｐゴシック" pitchFamily="1" charset="-128"/>
                  </a:rPr>
                  <a:t>u,d </a:t>
                </a:r>
                <a:r>
                  <a:rPr kumimoji="1" lang="en-US" altLang="ja-JP" sz="2000" b="0">
                    <a:latin typeface="ＭＳ Ｐゴシック" pitchFamily="1" charset="-128"/>
                    <a:ea typeface="ＭＳ Ｐゴシック" pitchFamily="1" charset="-128"/>
                  </a:rPr>
                  <a:t>≠0</a:t>
                </a:r>
                <a:r>
                  <a:rPr kumimoji="1" lang="en-US" altLang="ja-JP" sz="2000" b="0" i="1">
                    <a:latin typeface="ＭＳ Ｐゴシック" pitchFamily="1" charset="-128"/>
                    <a:ea typeface="ＭＳ Ｐゴシック" pitchFamily="1" charset="-128"/>
                  </a:rPr>
                  <a:t> </a:t>
                </a:r>
                <a:r>
                  <a:rPr kumimoji="1" lang="en-US" altLang="ja-JP" sz="2000" b="0">
                    <a:latin typeface="ＭＳ Ｐゴシック" pitchFamily="1" charset="-128"/>
                    <a:ea typeface="ＭＳ Ｐゴシック" pitchFamily="1" charset="-128"/>
                  </a:rPr>
                  <a:t>)   </a:t>
                </a:r>
              </a:p>
              <a:p>
                <a:r>
                  <a:rPr kumimoji="1" lang="en-US" altLang="ja-JP" sz="2000" b="0">
                    <a:latin typeface="ＭＳ Ｐゴシック" pitchFamily="1" charset="-128"/>
                    <a:ea typeface="ＭＳ Ｐゴシック" pitchFamily="1" charset="-128"/>
                  </a:rPr>
                  <a:t> </a:t>
                </a:r>
                <a:r>
                  <a:rPr kumimoji="1" lang="en-US" altLang="ja-JP" sz="1800" b="0">
                    <a:latin typeface="ＭＳ Ｐゴシック" pitchFamily="1" charset="-128"/>
                    <a:ea typeface="ＭＳ Ｐゴシック" pitchFamily="1" charset="-128"/>
                  </a:rPr>
                  <a:t> </a:t>
                </a:r>
                <a:r>
                  <a:rPr kumimoji="1" lang="en-US" altLang="ja-JP" sz="1800" b="0">
                    <a:solidFill>
                      <a:srgbClr val="660066"/>
                    </a:solidFill>
                    <a:latin typeface="ＭＳ Ｐゴシック" pitchFamily="1" charset="-128"/>
                    <a:ea typeface="ＭＳ Ｐゴシック" pitchFamily="1" charset="-128"/>
                  </a:rPr>
                  <a:t>1st order or crossover</a:t>
                </a:r>
              </a:p>
            </p:txBody>
          </p:sp>
        </p:grpSp>
        <p:sp>
          <p:nvSpPr>
            <p:cNvPr id="214030" name="Text Box 14"/>
            <p:cNvSpPr txBox="1">
              <a:spLocks noChangeArrowheads="1"/>
            </p:cNvSpPr>
            <p:nvPr/>
          </p:nvSpPr>
          <p:spPr bwMode="auto">
            <a:xfrm>
              <a:off x="144" y="83"/>
              <a:ext cx="116" cy="288"/>
            </a:xfrm>
            <a:prstGeom prst="rect">
              <a:avLst/>
            </a:prstGeom>
            <a:noFill/>
            <a:ln w="9525">
              <a:noFill/>
              <a:miter lim="800000"/>
              <a:headEnd/>
              <a:tailEnd/>
            </a:ln>
            <a:effectLst/>
          </p:spPr>
          <p:txBody>
            <a:bodyPr wrap="none">
              <a:spAutoFit/>
            </a:bodyPr>
            <a:lstStyle/>
            <a:p>
              <a:endParaRPr kumimoji="1" lang="en-US" altLang="ja-JP" sz="2400" b="0" u="sng">
                <a:latin typeface="Times New Roman" pitchFamily="18" charset="0"/>
                <a:ea typeface="ＭＳ Ｐゴシック" pitchFamily="1" charset="-128"/>
              </a:endParaRPr>
            </a:p>
          </p:txBody>
        </p:sp>
        <p:sp>
          <p:nvSpPr>
            <p:cNvPr id="214031" name="Text Box 15"/>
            <p:cNvSpPr txBox="1">
              <a:spLocks noChangeArrowheads="1"/>
            </p:cNvSpPr>
            <p:nvPr/>
          </p:nvSpPr>
          <p:spPr bwMode="auto">
            <a:xfrm>
              <a:off x="240" y="392"/>
              <a:ext cx="2363" cy="212"/>
            </a:xfrm>
            <a:prstGeom prst="rect">
              <a:avLst/>
            </a:prstGeom>
            <a:noFill/>
            <a:ln w="9525">
              <a:noFill/>
              <a:miter lim="800000"/>
              <a:headEnd/>
              <a:tailEnd/>
            </a:ln>
            <a:effectLst/>
          </p:spPr>
          <p:txBody>
            <a:bodyPr wrap="none">
              <a:spAutoFit/>
            </a:bodyPr>
            <a:lstStyle/>
            <a:p>
              <a:r>
                <a:rPr kumimoji="1" lang="en-US" altLang="ja-JP" sz="1600" b="0" i="1">
                  <a:solidFill>
                    <a:srgbClr val="008000"/>
                  </a:solidFill>
                  <a:ea typeface="ＭＳ Ｐゴシック" pitchFamily="1" charset="-128"/>
                </a:rPr>
                <a:t>Pisarski and Wilczek, Phys.Rev.D (’84) </a:t>
              </a:r>
            </a:p>
          </p:txBody>
        </p:sp>
        <p:grpSp>
          <p:nvGrpSpPr>
            <p:cNvPr id="214032" name="Group 16"/>
            <p:cNvGrpSpPr>
              <a:grpSpLocks/>
            </p:cNvGrpSpPr>
            <p:nvPr/>
          </p:nvGrpSpPr>
          <p:grpSpPr bwMode="auto">
            <a:xfrm>
              <a:off x="3024" y="96"/>
              <a:ext cx="2780" cy="2352"/>
              <a:chOff x="3024" y="96"/>
              <a:chExt cx="2780" cy="2352"/>
            </a:xfrm>
          </p:grpSpPr>
          <p:grpSp>
            <p:nvGrpSpPr>
              <p:cNvPr id="214033" name="Group 17"/>
              <p:cNvGrpSpPr>
                <a:grpSpLocks/>
              </p:cNvGrpSpPr>
              <p:nvPr/>
            </p:nvGrpSpPr>
            <p:grpSpPr bwMode="auto">
              <a:xfrm>
                <a:off x="3024" y="144"/>
                <a:ext cx="2381" cy="2304"/>
                <a:chOff x="3168" y="144"/>
                <a:chExt cx="2381" cy="2304"/>
              </a:xfrm>
            </p:grpSpPr>
            <p:grpSp>
              <p:nvGrpSpPr>
                <p:cNvPr id="214034" name="Group 18"/>
                <p:cNvGrpSpPr>
                  <a:grpSpLocks/>
                </p:cNvGrpSpPr>
                <p:nvPr/>
              </p:nvGrpSpPr>
              <p:grpSpPr bwMode="auto">
                <a:xfrm>
                  <a:off x="3168" y="336"/>
                  <a:ext cx="2327" cy="2112"/>
                  <a:chOff x="288" y="576"/>
                  <a:chExt cx="2327" cy="2112"/>
                </a:xfrm>
              </p:grpSpPr>
              <p:sp>
                <p:nvSpPr>
                  <p:cNvPr id="214035" name="Rectangle 19"/>
                  <p:cNvSpPr>
                    <a:spLocks noChangeArrowheads="1"/>
                  </p:cNvSpPr>
                  <p:nvPr/>
                </p:nvSpPr>
                <p:spPr bwMode="auto">
                  <a:xfrm>
                    <a:off x="720" y="576"/>
                    <a:ext cx="1872" cy="1728"/>
                  </a:xfrm>
                  <a:prstGeom prst="rect">
                    <a:avLst/>
                  </a:prstGeom>
                  <a:solidFill>
                    <a:schemeClr val="bg1"/>
                  </a:solidFill>
                  <a:ln w="28575">
                    <a:solidFill>
                      <a:schemeClr val="tx1"/>
                    </a:solidFill>
                    <a:miter lim="800000"/>
                    <a:headEnd/>
                    <a:tailEnd/>
                  </a:ln>
                  <a:effectLst/>
                </p:spPr>
                <p:txBody>
                  <a:bodyPr wrap="none" anchor="ctr"/>
                  <a:lstStyle/>
                  <a:p>
                    <a:endParaRPr lang="en-US"/>
                  </a:p>
                </p:txBody>
              </p:sp>
              <p:sp>
                <p:nvSpPr>
                  <p:cNvPr id="214036" name="Freeform 20"/>
                  <p:cNvSpPr>
                    <a:spLocks/>
                  </p:cNvSpPr>
                  <p:nvPr/>
                </p:nvSpPr>
                <p:spPr bwMode="auto">
                  <a:xfrm>
                    <a:off x="720" y="1296"/>
                    <a:ext cx="878" cy="1000"/>
                  </a:xfrm>
                  <a:custGeom>
                    <a:avLst/>
                    <a:gdLst/>
                    <a:ahLst/>
                    <a:cxnLst>
                      <a:cxn ang="0">
                        <a:pos x="0" y="0"/>
                      </a:cxn>
                      <a:cxn ang="0">
                        <a:pos x="110" y="220"/>
                      </a:cxn>
                      <a:cxn ang="0">
                        <a:pos x="210" y="275"/>
                      </a:cxn>
                      <a:cxn ang="0">
                        <a:pos x="238" y="284"/>
                      </a:cxn>
                      <a:cxn ang="0">
                        <a:pos x="265" y="302"/>
                      </a:cxn>
                      <a:cxn ang="0">
                        <a:pos x="320" y="320"/>
                      </a:cxn>
                      <a:cxn ang="0">
                        <a:pos x="430" y="384"/>
                      </a:cxn>
                      <a:cxn ang="0">
                        <a:pos x="549" y="476"/>
                      </a:cxn>
                      <a:cxn ang="0">
                        <a:pos x="576" y="503"/>
                      </a:cxn>
                      <a:cxn ang="0">
                        <a:pos x="631" y="540"/>
                      </a:cxn>
                      <a:cxn ang="0">
                        <a:pos x="686" y="604"/>
                      </a:cxn>
                      <a:cxn ang="0">
                        <a:pos x="722" y="659"/>
                      </a:cxn>
                      <a:cxn ang="0">
                        <a:pos x="741" y="686"/>
                      </a:cxn>
                      <a:cxn ang="0">
                        <a:pos x="786" y="768"/>
                      </a:cxn>
                      <a:cxn ang="0">
                        <a:pos x="805" y="796"/>
                      </a:cxn>
                      <a:cxn ang="0">
                        <a:pos x="832" y="878"/>
                      </a:cxn>
                      <a:cxn ang="0">
                        <a:pos x="850" y="906"/>
                      </a:cxn>
                      <a:cxn ang="0">
                        <a:pos x="860" y="933"/>
                      </a:cxn>
                      <a:cxn ang="0">
                        <a:pos x="878" y="997"/>
                      </a:cxn>
                    </a:cxnLst>
                    <a:rect l="0" t="0" r="r" b="b"/>
                    <a:pathLst>
                      <a:path w="878" h="1000">
                        <a:moveTo>
                          <a:pt x="0" y="0"/>
                        </a:moveTo>
                        <a:cubicBezTo>
                          <a:pt x="24" y="74"/>
                          <a:pt x="24" y="192"/>
                          <a:pt x="110" y="220"/>
                        </a:cubicBezTo>
                        <a:cubicBezTo>
                          <a:pt x="150" y="246"/>
                          <a:pt x="161" y="258"/>
                          <a:pt x="210" y="275"/>
                        </a:cubicBezTo>
                        <a:cubicBezTo>
                          <a:pt x="219" y="278"/>
                          <a:pt x="238" y="284"/>
                          <a:pt x="238" y="284"/>
                        </a:cubicBezTo>
                        <a:cubicBezTo>
                          <a:pt x="247" y="290"/>
                          <a:pt x="255" y="298"/>
                          <a:pt x="265" y="302"/>
                        </a:cubicBezTo>
                        <a:cubicBezTo>
                          <a:pt x="283" y="310"/>
                          <a:pt x="320" y="320"/>
                          <a:pt x="320" y="320"/>
                        </a:cubicBezTo>
                        <a:cubicBezTo>
                          <a:pt x="358" y="346"/>
                          <a:pt x="387" y="370"/>
                          <a:pt x="430" y="384"/>
                        </a:cubicBezTo>
                        <a:cubicBezTo>
                          <a:pt x="464" y="420"/>
                          <a:pt x="511" y="445"/>
                          <a:pt x="549" y="476"/>
                        </a:cubicBezTo>
                        <a:cubicBezTo>
                          <a:pt x="559" y="484"/>
                          <a:pt x="566" y="495"/>
                          <a:pt x="576" y="503"/>
                        </a:cubicBezTo>
                        <a:cubicBezTo>
                          <a:pt x="593" y="517"/>
                          <a:pt x="631" y="540"/>
                          <a:pt x="631" y="540"/>
                        </a:cubicBezTo>
                        <a:cubicBezTo>
                          <a:pt x="643" y="575"/>
                          <a:pt x="655" y="584"/>
                          <a:pt x="686" y="604"/>
                        </a:cubicBezTo>
                        <a:cubicBezTo>
                          <a:pt x="698" y="622"/>
                          <a:pt x="710" y="641"/>
                          <a:pt x="722" y="659"/>
                        </a:cubicBezTo>
                        <a:cubicBezTo>
                          <a:pt x="728" y="668"/>
                          <a:pt x="741" y="686"/>
                          <a:pt x="741" y="686"/>
                        </a:cubicBezTo>
                        <a:cubicBezTo>
                          <a:pt x="757" y="734"/>
                          <a:pt x="745" y="707"/>
                          <a:pt x="786" y="768"/>
                        </a:cubicBezTo>
                        <a:cubicBezTo>
                          <a:pt x="792" y="777"/>
                          <a:pt x="805" y="796"/>
                          <a:pt x="805" y="796"/>
                        </a:cubicBezTo>
                        <a:cubicBezTo>
                          <a:pt x="826" y="860"/>
                          <a:pt x="817" y="833"/>
                          <a:pt x="832" y="878"/>
                        </a:cubicBezTo>
                        <a:cubicBezTo>
                          <a:pt x="836" y="889"/>
                          <a:pt x="845" y="896"/>
                          <a:pt x="850" y="906"/>
                        </a:cubicBezTo>
                        <a:cubicBezTo>
                          <a:pt x="854" y="915"/>
                          <a:pt x="858" y="924"/>
                          <a:pt x="860" y="933"/>
                        </a:cubicBezTo>
                        <a:cubicBezTo>
                          <a:pt x="877" y="1000"/>
                          <a:pt x="859" y="959"/>
                          <a:pt x="878" y="997"/>
                        </a:cubicBezTo>
                      </a:path>
                    </a:pathLst>
                  </a:custGeom>
                  <a:noFill/>
                  <a:ln w="38100" cmpd="sng">
                    <a:solidFill>
                      <a:srgbClr val="660066"/>
                    </a:solidFill>
                    <a:round/>
                    <a:headEnd/>
                    <a:tailEnd/>
                  </a:ln>
                  <a:effectLst/>
                </p:spPr>
                <p:txBody>
                  <a:bodyPr/>
                  <a:lstStyle/>
                  <a:p>
                    <a:endParaRPr lang="en-US"/>
                  </a:p>
                </p:txBody>
              </p:sp>
              <p:sp>
                <p:nvSpPr>
                  <p:cNvPr id="214037" name="Freeform 21"/>
                  <p:cNvSpPr>
                    <a:spLocks/>
                  </p:cNvSpPr>
                  <p:nvPr/>
                </p:nvSpPr>
                <p:spPr bwMode="auto">
                  <a:xfrm>
                    <a:off x="1726" y="585"/>
                    <a:ext cx="889" cy="925"/>
                  </a:xfrm>
                  <a:custGeom>
                    <a:avLst/>
                    <a:gdLst/>
                    <a:ahLst/>
                    <a:cxnLst>
                      <a:cxn ang="0">
                        <a:pos x="0" y="0"/>
                      </a:cxn>
                      <a:cxn ang="0">
                        <a:pos x="36" y="156"/>
                      </a:cxn>
                      <a:cxn ang="0">
                        <a:pos x="91" y="338"/>
                      </a:cxn>
                      <a:cxn ang="0">
                        <a:pos x="137" y="448"/>
                      </a:cxn>
                      <a:cxn ang="0">
                        <a:pos x="173" y="530"/>
                      </a:cxn>
                      <a:cxn ang="0">
                        <a:pos x="320" y="722"/>
                      </a:cxn>
                      <a:cxn ang="0">
                        <a:pos x="402" y="777"/>
                      </a:cxn>
                      <a:cxn ang="0">
                        <a:pos x="457" y="796"/>
                      </a:cxn>
                      <a:cxn ang="0">
                        <a:pos x="484" y="805"/>
                      </a:cxn>
                      <a:cxn ang="0">
                        <a:pos x="749" y="896"/>
                      </a:cxn>
                      <a:cxn ang="0">
                        <a:pos x="813" y="914"/>
                      </a:cxn>
                      <a:cxn ang="0">
                        <a:pos x="850" y="924"/>
                      </a:cxn>
                    </a:cxnLst>
                    <a:rect l="0" t="0" r="r" b="b"/>
                    <a:pathLst>
                      <a:path w="889" h="925">
                        <a:moveTo>
                          <a:pt x="0" y="0"/>
                        </a:moveTo>
                        <a:cubicBezTo>
                          <a:pt x="16" y="51"/>
                          <a:pt x="23" y="104"/>
                          <a:pt x="36" y="156"/>
                        </a:cubicBezTo>
                        <a:cubicBezTo>
                          <a:pt x="51" y="218"/>
                          <a:pt x="71" y="278"/>
                          <a:pt x="91" y="338"/>
                        </a:cubicBezTo>
                        <a:cubicBezTo>
                          <a:pt x="104" y="378"/>
                          <a:pt x="114" y="413"/>
                          <a:pt x="137" y="448"/>
                        </a:cubicBezTo>
                        <a:cubicBezTo>
                          <a:pt x="158" y="513"/>
                          <a:pt x="144" y="487"/>
                          <a:pt x="173" y="530"/>
                        </a:cubicBezTo>
                        <a:cubicBezTo>
                          <a:pt x="194" y="606"/>
                          <a:pt x="241" y="697"/>
                          <a:pt x="320" y="722"/>
                        </a:cubicBezTo>
                        <a:cubicBezTo>
                          <a:pt x="384" y="765"/>
                          <a:pt x="357" y="747"/>
                          <a:pt x="402" y="777"/>
                        </a:cubicBezTo>
                        <a:cubicBezTo>
                          <a:pt x="418" y="788"/>
                          <a:pt x="439" y="790"/>
                          <a:pt x="457" y="796"/>
                        </a:cubicBezTo>
                        <a:cubicBezTo>
                          <a:pt x="466" y="799"/>
                          <a:pt x="484" y="805"/>
                          <a:pt x="484" y="805"/>
                        </a:cubicBezTo>
                        <a:cubicBezTo>
                          <a:pt x="534" y="852"/>
                          <a:pt x="681" y="877"/>
                          <a:pt x="749" y="896"/>
                        </a:cubicBezTo>
                        <a:cubicBezTo>
                          <a:pt x="790" y="908"/>
                          <a:pt x="766" y="904"/>
                          <a:pt x="813" y="914"/>
                        </a:cubicBezTo>
                        <a:cubicBezTo>
                          <a:pt x="866" y="925"/>
                          <a:pt x="889" y="924"/>
                          <a:pt x="850" y="924"/>
                        </a:cubicBezTo>
                      </a:path>
                    </a:pathLst>
                  </a:custGeom>
                  <a:noFill/>
                  <a:ln w="28575" cmpd="sng">
                    <a:solidFill>
                      <a:schemeClr val="tx1"/>
                    </a:solidFill>
                    <a:round/>
                    <a:headEnd/>
                    <a:tailEnd/>
                  </a:ln>
                  <a:effectLst/>
                </p:spPr>
                <p:txBody>
                  <a:bodyPr/>
                  <a:lstStyle/>
                  <a:p>
                    <a:endParaRPr lang="en-US"/>
                  </a:p>
                </p:txBody>
              </p:sp>
              <p:grpSp>
                <p:nvGrpSpPr>
                  <p:cNvPr id="214038" name="Group 22"/>
                  <p:cNvGrpSpPr>
                    <a:grpSpLocks/>
                  </p:cNvGrpSpPr>
                  <p:nvPr/>
                </p:nvGrpSpPr>
                <p:grpSpPr bwMode="auto">
                  <a:xfrm>
                    <a:off x="1536" y="2400"/>
                    <a:ext cx="528" cy="288"/>
                    <a:chOff x="2304" y="2352"/>
                    <a:chExt cx="528" cy="288"/>
                  </a:xfrm>
                </p:grpSpPr>
                <p:sp>
                  <p:nvSpPr>
                    <p:cNvPr id="214039" name="Text Box 23"/>
                    <p:cNvSpPr txBox="1">
                      <a:spLocks noChangeArrowheads="1"/>
                    </p:cNvSpPr>
                    <p:nvPr/>
                  </p:nvSpPr>
                  <p:spPr bwMode="auto">
                    <a:xfrm>
                      <a:off x="2304" y="2352"/>
                      <a:ext cx="255" cy="288"/>
                    </a:xfrm>
                    <a:prstGeom prst="rect">
                      <a:avLst/>
                    </a:prstGeom>
                    <a:noFill/>
                    <a:ln w="9525">
                      <a:noFill/>
                      <a:miter lim="800000"/>
                      <a:headEnd/>
                      <a:tailEnd/>
                    </a:ln>
                    <a:effectLst/>
                  </p:spPr>
                  <p:txBody>
                    <a:bodyPr wrap="none">
                      <a:spAutoFit/>
                    </a:bodyPr>
                    <a:lstStyle/>
                    <a:p>
                      <a:r>
                        <a:rPr kumimoji="1" lang="en-US" altLang="ja-JP" sz="2400" b="0" i="1">
                          <a:latin typeface="Times New Roman" pitchFamily="18" charset="0"/>
                          <a:ea typeface="ＭＳ Ｐゴシック" pitchFamily="1" charset="-128"/>
                        </a:rPr>
                        <a:t>m</a:t>
                      </a:r>
                      <a:endParaRPr kumimoji="1" lang="en-US" altLang="ja-JP" sz="2400" b="0" i="1" baseline="-25000">
                        <a:latin typeface="Times New Roman" pitchFamily="18" charset="0"/>
                        <a:ea typeface="ＭＳ Ｐゴシック" pitchFamily="1" charset="-128"/>
                      </a:endParaRPr>
                    </a:p>
                  </p:txBody>
                </p:sp>
                <p:sp>
                  <p:nvSpPr>
                    <p:cNvPr id="214040" name="Rectangle 24"/>
                    <p:cNvSpPr>
                      <a:spLocks noChangeArrowheads="1"/>
                    </p:cNvSpPr>
                    <p:nvPr/>
                  </p:nvSpPr>
                  <p:spPr bwMode="auto">
                    <a:xfrm>
                      <a:off x="2448" y="2400"/>
                      <a:ext cx="384" cy="212"/>
                    </a:xfrm>
                    <a:prstGeom prst="rect">
                      <a:avLst/>
                    </a:prstGeom>
                    <a:noFill/>
                    <a:ln w="9525">
                      <a:noFill/>
                      <a:miter lim="800000"/>
                      <a:headEnd/>
                      <a:tailEnd/>
                    </a:ln>
                    <a:effectLst/>
                  </p:spPr>
                  <p:txBody>
                    <a:bodyPr>
                      <a:spAutoFit/>
                    </a:bodyPr>
                    <a:lstStyle/>
                    <a:p>
                      <a:r>
                        <a:rPr kumimoji="1" lang="en-US" altLang="ja-JP" sz="2400" b="0" i="1" baseline="-25000">
                          <a:latin typeface="Times New Roman" pitchFamily="18" charset="0"/>
                          <a:ea typeface="ＭＳ Ｐゴシック" pitchFamily="1" charset="-128"/>
                        </a:rPr>
                        <a:t>u,d</a:t>
                      </a:r>
                    </a:p>
                  </p:txBody>
                </p:sp>
              </p:grpSp>
              <p:grpSp>
                <p:nvGrpSpPr>
                  <p:cNvPr id="214041" name="Group 25"/>
                  <p:cNvGrpSpPr>
                    <a:grpSpLocks/>
                  </p:cNvGrpSpPr>
                  <p:nvPr/>
                </p:nvGrpSpPr>
                <p:grpSpPr bwMode="auto">
                  <a:xfrm>
                    <a:off x="288" y="1248"/>
                    <a:ext cx="576" cy="292"/>
                    <a:chOff x="288" y="528"/>
                    <a:chExt cx="576" cy="292"/>
                  </a:xfrm>
                </p:grpSpPr>
                <p:sp>
                  <p:nvSpPr>
                    <p:cNvPr id="214042" name="Text Box 26"/>
                    <p:cNvSpPr txBox="1">
                      <a:spLocks noChangeArrowheads="1"/>
                    </p:cNvSpPr>
                    <p:nvPr/>
                  </p:nvSpPr>
                  <p:spPr bwMode="auto">
                    <a:xfrm>
                      <a:off x="288" y="528"/>
                      <a:ext cx="255" cy="289"/>
                    </a:xfrm>
                    <a:prstGeom prst="rect">
                      <a:avLst/>
                    </a:prstGeom>
                    <a:noFill/>
                    <a:ln w="9525">
                      <a:noFill/>
                      <a:miter lim="800000"/>
                      <a:headEnd/>
                      <a:tailEnd/>
                    </a:ln>
                    <a:effectLst/>
                  </p:spPr>
                  <p:txBody>
                    <a:bodyPr wrap="none">
                      <a:spAutoFit/>
                    </a:bodyPr>
                    <a:lstStyle/>
                    <a:p>
                      <a:r>
                        <a:rPr kumimoji="1" lang="en-US" altLang="ja-JP" sz="2400" b="0" i="1">
                          <a:latin typeface="Times New Roman" pitchFamily="18" charset="0"/>
                          <a:ea typeface="ＭＳ Ｐゴシック" pitchFamily="1" charset="-128"/>
                        </a:rPr>
                        <a:t>m</a:t>
                      </a:r>
                      <a:endParaRPr kumimoji="1" lang="en-US" altLang="ja-JP" sz="2400" b="0" i="1" baseline="-25000">
                        <a:latin typeface="Times New Roman" pitchFamily="18" charset="0"/>
                        <a:ea typeface="ＭＳ Ｐゴシック" pitchFamily="1" charset="-128"/>
                      </a:endParaRPr>
                    </a:p>
                  </p:txBody>
                </p:sp>
                <p:sp>
                  <p:nvSpPr>
                    <p:cNvPr id="214043" name="Rectangle 27"/>
                    <p:cNvSpPr>
                      <a:spLocks noChangeArrowheads="1"/>
                    </p:cNvSpPr>
                    <p:nvPr/>
                  </p:nvSpPr>
                  <p:spPr bwMode="auto">
                    <a:xfrm>
                      <a:off x="445" y="608"/>
                      <a:ext cx="419" cy="212"/>
                    </a:xfrm>
                    <a:prstGeom prst="rect">
                      <a:avLst/>
                    </a:prstGeom>
                    <a:noFill/>
                    <a:ln w="9525">
                      <a:noFill/>
                      <a:miter lim="800000"/>
                      <a:headEnd/>
                      <a:tailEnd/>
                    </a:ln>
                    <a:effectLst/>
                  </p:spPr>
                  <p:txBody>
                    <a:bodyPr>
                      <a:spAutoFit/>
                    </a:bodyPr>
                    <a:lstStyle/>
                    <a:p>
                      <a:r>
                        <a:rPr kumimoji="1" lang="en-US" altLang="ja-JP" sz="2400" b="0" i="1" baseline="-25000">
                          <a:latin typeface="Times New Roman" pitchFamily="18" charset="0"/>
                          <a:ea typeface="ＭＳ Ｐゴシック" pitchFamily="1" charset="-128"/>
                        </a:rPr>
                        <a:t>s</a:t>
                      </a:r>
                    </a:p>
                  </p:txBody>
                </p:sp>
              </p:grpSp>
              <p:sp>
                <p:nvSpPr>
                  <p:cNvPr id="214044" name="Text Box 28"/>
                  <p:cNvSpPr txBox="1">
                    <a:spLocks noChangeArrowheads="1"/>
                  </p:cNvSpPr>
                  <p:nvPr/>
                </p:nvSpPr>
                <p:spPr bwMode="auto">
                  <a:xfrm>
                    <a:off x="912" y="1872"/>
                    <a:ext cx="388" cy="288"/>
                  </a:xfrm>
                  <a:prstGeom prst="rect">
                    <a:avLst/>
                  </a:prstGeom>
                  <a:noFill/>
                  <a:ln w="9525">
                    <a:noFill/>
                    <a:miter lim="800000"/>
                    <a:headEnd/>
                    <a:tailEnd/>
                  </a:ln>
                  <a:effectLst/>
                </p:spPr>
                <p:txBody>
                  <a:bodyPr wrap="none">
                    <a:spAutoFit/>
                  </a:bodyPr>
                  <a:lstStyle/>
                  <a:p>
                    <a:r>
                      <a:rPr kumimoji="1" lang="en-US" altLang="ja-JP" sz="2400" b="0">
                        <a:latin typeface="Times New Roman" pitchFamily="18" charset="0"/>
                        <a:ea typeface="ＭＳ Ｐゴシック" pitchFamily="1" charset="-128"/>
                      </a:rPr>
                      <a:t>1st </a:t>
                    </a:r>
                  </a:p>
                </p:txBody>
              </p:sp>
              <p:sp>
                <p:nvSpPr>
                  <p:cNvPr id="214045" name="Text Box 29"/>
                  <p:cNvSpPr txBox="1">
                    <a:spLocks noChangeArrowheads="1"/>
                  </p:cNvSpPr>
                  <p:nvPr/>
                </p:nvSpPr>
                <p:spPr bwMode="auto">
                  <a:xfrm>
                    <a:off x="2064" y="768"/>
                    <a:ext cx="388" cy="288"/>
                  </a:xfrm>
                  <a:prstGeom prst="rect">
                    <a:avLst/>
                  </a:prstGeom>
                  <a:noFill/>
                  <a:ln w="9525">
                    <a:noFill/>
                    <a:miter lim="800000"/>
                    <a:headEnd/>
                    <a:tailEnd/>
                  </a:ln>
                  <a:effectLst/>
                </p:spPr>
                <p:txBody>
                  <a:bodyPr wrap="none">
                    <a:spAutoFit/>
                  </a:bodyPr>
                  <a:lstStyle/>
                  <a:p>
                    <a:r>
                      <a:rPr kumimoji="1" lang="en-US" altLang="ja-JP" sz="2400" b="0">
                        <a:latin typeface="Times New Roman" pitchFamily="18" charset="0"/>
                        <a:ea typeface="ＭＳ Ｐゴシック" pitchFamily="1" charset="-128"/>
                      </a:rPr>
                      <a:t>1st </a:t>
                    </a:r>
                  </a:p>
                </p:txBody>
              </p:sp>
              <p:sp>
                <p:nvSpPr>
                  <p:cNvPr id="214046" name="Text Box 30"/>
                  <p:cNvSpPr txBox="1">
                    <a:spLocks noChangeArrowheads="1"/>
                  </p:cNvSpPr>
                  <p:nvPr/>
                </p:nvSpPr>
                <p:spPr bwMode="auto">
                  <a:xfrm>
                    <a:off x="1440" y="1488"/>
                    <a:ext cx="704" cy="231"/>
                  </a:xfrm>
                  <a:prstGeom prst="rect">
                    <a:avLst/>
                  </a:prstGeom>
                  <a:noFill/>
                  <a:ln w="9525">
                    <a:noFill/>
                    <a:miter lim="800000"/>
                    <a:headEnd/>
                    <a:tailEnd/>
                  </a:ln>
                  <a:effectLst/>
                </p:spPr>
                <p:txBody>
                  <a:bodyPr wrap="none">
                    <a:spAutoFit/>
                  </a:bodyPr>
                  <a:lstStyle/>
                  <a:p>
                    <a:r>
                      <a:rPr kumimoji="1" lang="en-US" altLang="ja-JP" sz="1800" b="0">
                        <a:latin typeface="Times New Roman" pitchFamily="18" charset="0"/>
                        <a:ea typeface="ＭＳ Ｐゴシック" pitchFamily="1" charset="-128"/>
                      </a:rPr>
                      <a:t>cross over</a:t>
                    </a:r>
                  </a:p>
                </p:txBody>
              </p:sp>
              <p:sp>
                <p:nvSpPr>
                  <p:cNvPr id="214047" name="Line 31"/>
                  <p:cNvSpPr>
                    <a:spLocks noChangeShapeType="1"/>
                  </p:cNvSpPr>
                  <p:nvPr/>
                </p:nvSpPr>
                <p:spPr bwMode="auto">
                  <a:xfrm flipH="1">
                    <a:off x="960" y="1104"/>
                    <a:ext cx="240" cy="480"/>
                  </a:xfrm>
                  <a:prstGeom prst="line">
                    <a:avLst/>
                  </a:prstGeom>
                  <a:noFill/>
                  <a:ln w="9525">
                    <a:solidFill>
                      <a:schemeClr val="tx1"/>
                    </a:solidFill>
                    <a:round/>
                    <a:headEnd/>
                    <a:tailEnd type="triangle" w="med" len="med"/>
                  </a:ln>
                  <a:effectLst/>
                </p:spPr>
                <p:txBody>
                  <a:bodyPr/>
                  <a:lstStyle/>
                  <a:p>
                    <a:endParaRPr lang="en-US"/>
                  </a:p>
                </p:txBody>
              </p:sp>
              <p:sp>
                <p:nvSpPr>
                  <p:cNvPr id="214048" name="Line 32"/>
                  <p:cNvSpPr>
                    <a:spLocks noChangeShapeType="1"/>
                  </p:cNvSpPr>
                  <p:nvPr/>
                </p:nvSpPr>
                <p:spPr bwMode="auto">
                  <a:xfrm flipH="1">
                    <a:off x="720" y="1008"/>
                    <a:ext cx="432" cy="0"/>
                  </a:xfrm>
                  <a:prstGeom prst="line">
                    <a:avLst/>
                  </a:prstGeom>
                  <a:noFill/>
                  <a:ln w="9525">
                    <a:solidFill>
                      <a:schemeClr val="tx1"/>
                    </a:solidFill>
                    <a:round/>
                    <a:headEnd/>
                    <a:tailEnd type="triangle" w="med" len="med"/>
                  </a:ln>
                  <a:effectLst/>
                </p:spPr>
                <p:txBody>
                  <a:bodyPr/>
                  <a:lstStyle/>
                  <a:p>
                    <a:endParaRPr lang="en-US"/>
                  </a:p>
                </p:txBody>
              </p:sp>
              <p:sp>
                <p:nvSpPr>
                  <p:cNvPr id="214049" name="Text Box 33"/>
                  <p:cNvSpPr txBox="1">
                    <a:spLocks noChangeArrowheads="1"/>
                  </p:cNvSpPr>
                  <p:nvPr/>
                </p:nvSpPr>
                <p:spPr bwMode="auto">
                  <a:xfrm>
                    <a:off x="1152" y="864"/>
                    <a:ext cx="404" cy="288"/>
                  </a:xfrm>
                  <a:prstGeom prst="rect">
                    <a:avLst/>
                  </a:prstGeom>
                  <a:noFill/>
                  <a:ln w="9525">
                    <a:noFill/>
                    <a:miter lim="800000"/>
                    <a:headEnd/>
                    <a:tailEnd/>
                  </a:ln>
                  <a:effectLst/>
                </p:spPr>
                <p:txBody>
                  <a:bodyPr wrap="none">
                    <a:spAutoFit/>
                  </a:bodyPr>
                  <a:lstStyle/>
                  <a:p>
                    <a:r>
                      <a:rPr kumimoji="1" lang="en-US" altLang="ja-JP" sz="2400" b="0">
                        <a:latin typeface="Times New Roman" pitchFamily="18" charset="0"/>
                        <a:ea typeface="ＭＳ Ｐゴシック" pitchFamily="1" charset="-128"/>
                      </a:rPr>
                      <a:t>2nd</a:t>
                    </a:r>
                  </a:p>
                </p:txBody>
              </p:sp>
              <p:sp>
                <p:nvSpPr>
                  <p:cNvPr id="214050" name="Line 34"/>
                  <p:cNvSpPr>
                    <a:spLocks noChangeShapeType="1"/>
                  </p:cNvSpPr>
                  <p:nvPr/>
                </p:nvSpPr>
                <p:spPr bwMode="auto">
                  <a:xfrm>
                    <a:off x="720" y="576"/>
                    <a:ext cx="0" cy="720"/>
                  </a:xfrm>
                  <a:prstGeom prst="line">
                    <a:avLst/>
                  </a:prstGeom>
                  <a:noFill/>
                  <a:ln w="38100">
                    <a:solidFill>
                      <a:srgbClr val="660066"/>
                    </a:solidFill>
                    <a:round/>
                    <a:headEnd/>
                    <a:tailEnd/>
                  </a:ln>
                  <a:effectLst/>
                </p:spPr>
                <p:txBody>
                  <a:bodyPr/>
                  <a:lstStyle/>
                  <a:p>
                    <a:endParaRPr lang="en-US"/>
                  </a:p>
                </p:txBody>
              </p:sp>
            </p:grpSp>
            <p:sp>
              <p:nvSpPr>
                <p:cNvPr id="214051" name="Oval 35"/>
                <p:cNvSpPr>
                  <a:spLocks noChangeArrowheads="1"/>
                </p:cNvSpPr>
                <p:nvPr/>
              </p:nvSpPr>
              <p:spPr bwMode="auto">
                <a:xfrm>
                  <a:off x="3552" y="288"/>
                  <a:ext cx="96" cy="96"/>
                </a:xfrm>
                <a:prstGeom prst="ellipse">
                  <a:avLst/>
                </a:prstGeom>
                <a:solidFill>
                  <a:schemeClr val="accent1"/>
                </a:solidFill>
                <a:ln w="9525">
                  <a:solidFill>
                    <a:schemeClr val="bg1"/>
                  </a:solidFill>
                  <a:round/>
                  <a:headEnd/>
                  <a:tailEnd/>
                </a:ln>
                <a:effectLst/>
              </p:spPr>
              <p:txBody>
                <a:bodyPr wrap="none" anchor="ctr"/>
                <a:lstStyle/>
                <a:p>
                  <a:endParaRPr lang="en-US"/>
                </a:p>
              </p:txBody>
            </p:sp>
            <p:sp>
              <p:nvSpPr>
                <p:cNvPr id="214052" name="Oval 36"/>
                <p:cNvSpPr>
                  <a:spLocks noChangeArrowheads="1"/>
                </p:cNvSpPr>
                <p:nvPr/>
              </p:nvSpPr>
              <p:spPr bwMode="auto">
                <a:xfrm>
                  <a:off x="3552" y="2016"/>
                  <a:ext cx="96" cy="96"/>
                </a:xfrm>
                <a:prstGeom prst="ellipse">
                  <a:avLst/>
                </a:prstGeom>
                <a:solidFill>
                  <a:srgbClr val="003399"/>
                </a:solidFill>
                <a:ln w="9525">
                  <a:solidFill>
                    <a:schemeClr val="bg1"/>
                  </a:solidFill>
                  <a:round/>
                  <a:headEnd/>
                  <a:tailEnd/>
                </a:ln>
                <a:effectLst/>
              </p:spPr>
              <p:txBody>
                <a:bodyPr wrap="none" anchor="ctr"/>
                <a:lstStyle/>
                <a:p>
                  <a:endParaRPr lang="en-US"/>
                </a:p>
              </p:txBody>
            </p:sp>
            <p:sp>
              <p:nvSpPr>
                <p:cNvPr id="214053" name="Oval 37"/>
                <p:cNvSpPr>
                  <a:spLocks noChangeArrowheads="1"/>
                </p:cNvSpPr>
                <p:nvPr/>
              </p:nvSpPr>
              <p:spPr bwMode="auto">
                <a:xfrm>
                  <a:off x="3696" y="1392"/>
                  <a:ext cx="96" cy="96"/>
                </a:xfrm>
                <a:prstGeom prst="ellipse">
                  <a:avLst/>
                </a:prstGeom>
                <a:solidFill>
                  <a:srgbClr val="FF3300"/>
                </a:solidFill>
                <a:ln w="9525">
                  <a:solidFill>
                    <a:schemeClr val="bg1"/>
                  </a:solidFill>
                  <a:round/>
                  <a:headEnd/>
                  <a:tailEnd/>
                </a:ln>
                <a:effectLst/>
              </p:spPr>
              <p:txBody>
                <a:bodyPr wrap="none" anchor="ctr"/>
                <a:lstStyle/>
                <a:p>
                  <a:endParaRPr lang="en-US"/>
                </a:p>
              </p:txBody>
            </p:sp>
            <p:sp>
              <p:nvSpPr>
                <p:cNvPr id="214054" name="Oval 38"/>
                <p:cNvSpPr>
                  <a:spLocks noChangeArrowheads="1"/>
                </p:cNvSpPr>
                <p:nvPr/>
              </p:nvSpPr>
              <p:spPr bwMode="auto">
                <a:xfrm>
                  <a:off x="3696" y="1104"/>
                  <a:ext cx="96" cy="96"/>
                </a:xfrm>
                <a:prstGeom prst="ellipse">
                  <a:avLst/>
                </a:prstGeom>
                <a:solidFill>
                  <a:srgbClr val="FF3300"/>
                </a:solidFill>
                <a:ln w="9525">
                  <a:solidFill>
                    <a:schemeClr val="bg1"/>
                  </a:solidFill>
                  <a:round/>
                  <a:headEnd/>
                  <a:tailEnd/>
                </a:ln>
                <a:effectLst/>
              </p:spPr>
              <p:txBody>
                <a:bodyPr wrap="none" anchor="ctr"/>
                <a:lstStyle/>
                <a:p>
                  <a:endParaRPr lang="en-US"/>
                </a:p>
              </p:txBody>
            </p:sp>
            <p:sp>
              <p:nvSpPr>
                <p:cNvPr id="214055" name="Text Box 39"/>
                <p:cNvSpPr txBox="1">
                  <a:spLocks noChangeArrowheads="1"/>
                </p:cNvSpPr>
                <p:nvPr/>
              </p:nvSpPr>
              <p:spPr bwMode="auto">
                <a:xfrm>
                  <a:off x="3408" y="2112"/>
                  <a:ext cx="212" cy="288"/>
                </a:xfrm>
                <a:prstGeom prst="rect">
                  <a:avLst/>
                </a:prstGeom>
                <a:noFill/>
                <a:ln w="9525">
                  <a:noFill/>
                  <a:miter lim="800000"/>
                  <a:headEnd/>
                  <a:tailEnd/>
                </a:ln>
                <a:effectLst/>
              </p:spPr>
              <p:txBody>
                <a:bodyPr wrap="none">
                  <a:spAutoFit/>
                </a:bodyPr>
                <a:lstStyle/>
                <a:p>
                  <a:r>
                    <a:rPr kumimoji="1" lang="en-US" altLang="ja-JP" sz="2400" b="0">
                      <a:latin typeface="Times New Roman" pitchFamily="18" charset="0"/>
                      <a:ea typeface="ＭＳ Ｐゴシック" pitchFamily="1" charset="-128"/>
                    </a:rPr>
                    <a:t>0</a:t>
                  </a:r>
                </a:p>
              </p:txBody>
            </p:sp>
            <p:sp>
              <p:nvSpPr>
                <p:cNvPr id="214056" name="Text Box 40"/>
                <p:cNvSpPr txBox="1">
                  <a:spLocks noChangeArrowheads="1"/>
                </p:cNvSpPr>
                <p:nvPr/>
              </p:nvSpPr>
              <p:spPr bwMode="auto">
                <a:xfrm>
                  <a:off x="5328" y="2112"/>
                  <a:ext cx="221" cy="288"/>
                </a:xfrm>
                <a:prstGeom prst="rect">
                  <a:avLst/>
                </a:prstGeom>
                <a:noFill/>
                <a:ln w="9525">
                  <a:noFill/>
                  <a:miter lim="800000"/>
                  <a:headEnd/>
                  <a:tailEnd/>
                </a:ln>
                <a:effectLst/>
              </p:spPr>
              <p:txBody>
                <a:bodyPr wrap="none">
                  <a:spAutoFit/>
                </a:bodyPr>
                <a:lstStyle/>
                <a:p>
                  <a:r>
                    <a:rPr kumimoji="1" lang="en-US" altLang="ja-JP" sz="2400" b="0">
                      <a:latin typeface="Times New Roman" pitchFamily="18" charset="0"/>
                      <a:ea typeface="ＭＳ Ｐゴシック" pitchFamily="1" charset="-128"/>
                    </a:rPr>
                    <a:t>∞</a:t>
                  </a:r>
                </a:p>
              </p:txBody>
            </p:sp>
            <p:sp>
              <p:nvSpPr>
                <p:cNvPr id="214057" name="Text Box 41"/>
                <p:cNvSpPr txBox="1">
                  <a:spLocks noChangeArrowheads="1"/>
                </p:cNvSpPr>
                <p:nvPr/>
              </p:nvSpPr>
              <p:spPr bwMode="auto">
                <a:xfrm>
                  <a:off x="3264" y="144"/>
                  <a:ext cx="221" cy="288"/>
                </a:xfrm>
                <a:prstGeom prst="rect">
                  <a:avLst/>
                </a:prstGeom>
                <a:noFill/>
                <a:ln w="9525">
                  <a:noFill/>
                  <a:miter lim="800000"/>
                  <a:headEnd/>
                  <a:tailEnd/>
                </a:ln>
                <a:effectLst/>
              </p:spPr>
              <p:txBody>
                <a:bodyPr wrap="none">
                  <a:spAutoFit/>
                </a:bodyPr>
                <a:lstStyle/>
                <a:p>
                  <a:r>
                    <a:rPr kumimoji="1" lang="en-US" altLang="ja-JP" sz="2400" b="0">
                      <a:latin typeface="Times New Roman" pitchFamily="18" charset="0"/>
                      <a:ea typeface="ＭＳ Ｐゴシック" pitchFamily="1" charset="-128"/>
                    </a:rPr>
                    <a:t>∞</a:t>
                  </a:r>
                </a:p>
              </p:txBody>
            </p:sp>
          </p:grpSp>
          <p:sp>
            <p:nvSpPr>
              <p:cNvPr id="214058" name="Text Box 42"/>
              <p:cNvSpPr txBox="1">
                <a:spLocks noChangeArrowheads="1"/>
              </p:cNvSpPr>
              <p:nvPr/>
            </p:nvSpPr>
            <p:spPr bwMode="auto">
              <a:xfrm>
                <a:off x="4676" y="96"/>
                <a:ext cx="1128" cy="192"/>
              </a:xfrm>
              <a:prstGeom prst="rect">
                <a:avLst/>
              </a:prstGeom>
              <a:noFill/>
              <a:ln w="9525">
                <a:noFill/>
                <a:miter lim="800000"/>
                <a:headEnd/>
                <a:tailEnd/>
              </a:ln>
              <a:effectLst/>
            </p:spPr>
            <p:txBody>
              <a:bodyPr wrap="none">
                <a:spAutoFit/>
              </a:bodyPr>
              <a:lstStyle/>
              <a:p>
                <a:r>
                  <a:rPr kumimoji="1" lang="en-US" altLang="ja-JP" b="0">
                    <a:solidFill>
                      <a:srgbClr val="008000"/>
                    </a:solidFill>
                    <a:latin typeface="ＭＳ Ｐゴシック" pitchFamily="1" charset="-128"/>
                    <a:ea typeface="ＭＳ Ｐゴシック" pitchFamily="1" charset="-128"/>
                  </a:rPr>
                  <a:t>Yaffe-Svetizky, (</a:t>
                </a:r>
                <a:r>
                  <a:rPr kumimoji="1" lang="en-US" altLang="ja-JP" b="0">
                    <a:solidFill>
                      <a:srgbClr val="008000"/>
                    </a:solidFill>
                    <a:latin typeface="Times New Roman"/>
                    <a:ea typeface="ＭＳ Ｐゴシック" pitchFamily="1" charset="-128"/>
                  </a:rPr>
                  <a:t>’</a:t>
                </a:r>
                <a:r>
                  <a:rPr kumimoji="1" lang="en-US" altLang="ja-JP" b="0">
                    <a:solidFill>
                      <a:srgbClr val="008000"/>
                    </a:solidFill>
                    <a:latin typeface="ＭＳ Ｐゴシック" pitchFamily="1" charset="-128"/>
                    <a:ea typeface="ＭＳ Ｐゴシック" pitchFamily="1" charset="-128"/>
                  </a:rPr>
                  <a:t>83)</a:t>
                </a:r>
              </a:p>
            </p:txBody>
          </p:sp>
          <p:sp>
            <p:nvSpPr>
              <p:cNvPr id="214059" name="Line 43"/>
              <p:cNvSpPr>
                <a:spLocks noChangeShapeType="1"/>
              </p:cNvSpPr>
              <p:nvPr/>
            </p:nvSpPr>
            <p:spPr bwMode="auto">
              <a:xfrm flipH="1">
                <a:off x="5040" y="288"/>
                <a:ext cx="144" cy="288"/>
              </a:xfrm>
              <a:prstGeom prst="line">
                <a:avLst/>
              </a:prstGeom>
              <a:noFill/>
              <a:ln w="9525">
                <a:solidFill>
                  <a:schemeClr val="tx1"/>
                </a:solidFill>
                <a:round/>
                <a:headEnd/>
                <a:tailEnd type="triangle" w="med" len="med"/>
              </a:ln>
              <a:effectLst/>
            </p:spPr>
            <p:txBody>
              <a:bodyPr/>
              <a:lstStyle/>
              <a:p>
                <a:endParaRPr lang="en-US"/>
              </a:p>
            </p:txBody>
          </p:sp>
        </p:grpSp>
      </p:grpSp>
      <p:sp>
        <p:nvSpPr>
          <p:cNvPr id="214060" name="Rectangle 44"/>
          <p:cNvSpPr>
            <a:spLocks noGrp="1" noChangeArrowheads="1"/>
          </p:cNvSpPr>
          <p:nvPr>
            <p:ph type="title"/>
          </p:nvPr>
        </p:nvSpPr>
        <p:spPr>
          <a:xfrm>
            <a:off x="457200" y="-152400"/>
            <a:ext cx="8229600" cy="1143000"/>
          </a:xfrm>
        </p:spPr>
        <p:txBody>
          <a:bodyPr/>
          <a:lstStyle/>
          <a:p>
            <a:r>
              <a:rPr lang="en-US" sz="3600" u="sng" dirty="0"/>
              <a:t>Transition Order?</a:t>
            </a:r>
          </a:p>
        </p:txBody>
      </p:sp>
      <p:sp>
        <p:nvSpPr>
          <p:cNvPr id="214061" name="Text Box 45"/>
          <p:cNvSpPr txBox="1">
            <a:spLocks noChangeArrowheads="1"/>
          </p:cNvSpPr>
          <p:nvPr/>
        </p:nvSpPr>
        <p:spPr bwMode="auto">
          <a:xfrm>
            <a:off x="1" y="4953000"/>
            <a:ext cx="9144000" cy="1569660"/>
          </a:xfrm>
          <a:prstGeom prst="rect">
            <a:avLst/>
          </a:prstGeom>
          <a:noFill/>
          <a:ln w="9525">
            <a:noFill/>
            <a:miter lim="800000"/>
            <a:headEnd/>
            <a:tailEnd/>
          </a:ln>
          <a:effectLst/>
        </p:spPr>
        <p:txBody>
          <a:bodyPr wrap="square">
            <a:spAutoFit/>
          </a:bodyPr>
          <a:lstStyle/>
          <a:p>
            <a:pPr algn="ctr"/>
            <a:r>
              <a:rPr lang="en-US" sz="2400" b="0" dirty="0"/>
              <a:t>Recent lattice QCD results for a realistic strange quark mass indicate a smooth cross over transition for zero net baryon density.</a:t>
            </a:r>
          </a:p>
          <a:p>
            <a:pPr algn="ctr"/>
            <a:r>
              <a:rPr lang="en-US" sz="2400" b="0" dirty="0"/>
              <a:t>    </a:t>
            </a:r>
          </a:p>
          <a:p>
            <a:pPr algn="ctr"/>
            <a:r>
              <a:rPr lang="en-US" sz="2400" b="0" i="1" dirty="0"/>
              <a:t>This has substantial implications.</a:t>
            </a:r>
          </a:p>
        </p:txBody>
      </p:sp>
      <p:pic>
        <p:nvPicPr>
          <p:cNvPr id="515073" name="Picture 1"/>
          <p:cNvPicPr>
            <a:picLocks noChangeAspect="1" noChangeArrowheads="1"/>
          </p:cNvPicPr>
          <p:nvPr/>
        </p:nvPicPr>
        <p:blipFill>
          <a:blip r:embed="rId2" cstate="print"/>
          <a:srcRect/>
          <a:stretch>
            <a:fillRect/>
          </a:stretch>
        </p:blipFill>
        <p:spPr bwMode="auto">
          <a:xfrm>
            <a:off x="4724400" y="914400"/>
            <a:ext cx="4445000" cy="3822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rotWithShape="1">
          <a:blip r:embed="rId2" cstate="print"/>
          <a:srcRect l="47809" t="10290"/>
          <a:stretch/>
        </p:blipFill>
        <p:spPr bwMode="auto">
          <a:xfrm>
            <a:off x="1524000" y="838200"/>
            <a:ext cx="5867400" cy="4165406"/>
          </a:xfrm>
          <a:prstGeom prst="rect">
            <a:avLst/>
          </a:prstGeom>
          <a:noFill/>
          <a:ln w="9525">
            <a:noFill/>
            <a:miter lim="800000"/>
            <a:headEnd/>
            <a:tailEnd/>
          </a:ln>
        </p:spPr>
      </p:pic>
      <p:sp>
        <p:nvSpPr>
          <p:cNvPr id="8" name="Slide Number Placeholder 4"/>
          <p:cNvSpPr>
            <a:spLocks noGrp="1"/>
          </p:cNvSpPr>
          <p:nvPr>
            <p:ph type="sldNum" sz="quarter" idx="12"/>
          </p:nvPr>
        </p:nvSpPr>
        <p:spPr/>
        <p:txBody>
          <a:bodyPr/>
          <a:lstStyle/>
          <a:p>
            <a:fld id="{FC40FA95-B8B9-417A-B748-A09A2C8AB60D}" type="slidenum">
              <a:rPr lang="en-US"/>
              <a:pPr/>
              <a:t>26</a:t>
            </a:fld>
            <a:endParaRPr lang="en-US"/>
          </a:p>
        </p:txBody>
      </p:sp>
      <p:sp>
        <p:nvSpPr>
          <p:cNvPr id="317447" name="Text Box 7"/>
          <p:cNvSpPr txBox="1">
            <a:spLocks noChangeArrowheads="1"/>
          </p:cNvSpPr>
          <p:nvPr/>
        </p:nvSpPr>
        <p:spPr bwMode="auto">
          <a:xfrm>
            <a:off x="365125" y="4876800"/>
            <a:ext cx="8321675" cy="1938992"/>
          </a:xfrm>
          <a:prstGeom prst="rect">
            <a:avLst/>
          </a:prstGeom>
          <a:noFill/>
          <a:ln w="9525">
            <a:noFill/>
            <a:miter lim="800000"/>
            <a:headEnd/>
            <a:tailEnd/>
          </a:ln>
          <a:effectLst/>
        </p:spPr>
        <p:txBody>
          <a:bodyPr>
            <a:spAutoFit/>
          </a:bodyPr>
          <a:lstStyle/>
          <a:p>
            <a:pPr algn="ctr"/>
            <a:r>
              <a:rPr lang="en-US" sz="2400" b="0" dirty="0"/>
              <a:t>Speed of sound drops near transition (“soft point in </a:t>
            </a:r>
            <a:r>
              <a:rPr lang="en-US" sz="2400" b="0" dirty="0" err="1"/>
              <a:t>EoS</a:t>
            </a:r>
            <a:r>
              <a:rPr lang="en-US" sz="2400" b="0" dirty="0"/>
              <a:t>”) and actually goes to zero in first order transition.</a:t>
            </a:r>
          </a:p>
          <a:p>
            <a:pPr algn="ctr"/>
            <a:endParaRPr lang="en-US" sz="2400" b="0" dirty="0"/>
          </a:p>
          <a:p>
            <a:pPr algn="ctr"/>
            <a:r>
              <a:rPr lang="en-US" sz="2400" b="0" dirty="0"/>
              <a:t>Sound wave transmits energy.  In true mixed phase, all energy is absorbed into rearranging constituents.</a:t>
            </a:r>
          </a:p>
        </p:txBody>
      </p:sp>
      <p:sp>
        <p:nvSpPr>
          <p:cNvPr id="2" name="TextBox 1"/>
          <p:cNvSpPr txBox="1"/>
          <p:nvPr/>
        </p:nvSpPr>
        <p:spPr>
          <a:xfrm>
            <a:off x="2973029" y="101025"/>
            <a:ext cx="3122971" cy="584775"/>
          </a:xfrm>
          <a:prstGeom prst="rect">
            <a:avLst/>
          </a:prstGeom>
          <a:noFill/>
        </p:spPr>
        <p:txBody>
          <a:bodyPr wrap="none" rtlCol="0">
            <a:spAutoFit/>
          </a:bodyPr>
          <a:lstStyle/>
          <a:p>
            <a:r>
              <a:rPr lang="en-US" sz="3200" b="0" u="sng" dirty="0"/>
              <a:t>Speed of Sound</a:t>
            </a:r>
            <a:endParaRPr lang="en-US" sz="3200" b="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672AD6-5CC1-4B25-B64F-2091B39AA331}" type="slidenum">
              <a:rPr lang="en-US" smtClean="0"/>
              <a:pPr/>
              <a:t>27</a:t>
            </a:fld>
            <a:endParaRPr lang="en-US"/>
          </a:p>
        </p:txBody>
      </p:sp>
      <p:pic>
        <p:nvPicPr>
          <p:cNvPr id="6" name="Picture 1"/>
          <p:cNvPicPr>
            <a:picLocks noChangeAspect="1" noChangeArrowheads="1"/>
          </p:cNvPicPr>
          <p:nvPr/>
        </p:nvPicPr>
        <p:blipFill>
          <a:blip r:embed="rId2" cstate="print"/>
          <a:srcRect l="49167"/>
          <a:stretch>
            <a:fillRect/>
          </a:stretch>
        </p:blipFill>
        <p:spPr bwMode="auto">
          <a:xfrm>
            <a:off x="-30823" y="990600"/>
            <a:ext cx="9146241" cy="5562600"/>
          </a:xfrm>
          <a:prstGeom prst="rect">
            <a:avLst/>
          </a:prstGeom>
          <a:noFill/>
          <a:ln w="9525">
            <a:noFill/>
            <a:miter lim="800000"/>
            <a:headEnd/>
            <a:tailEnd/>
          </a:ln>
        </p:spPr>
      </p:pic>
      <p:sp>
        <p:nvSpPr>
          <p:cNvPr id="2" name="TextBox 1"/>
          <p:cNvSpPr txBox="1"/>
          <p:nvPr/>
        </p:nvSpPr>
        <p:spPr>
          <a:xfrm>
            <a:off x="1600200" y="177225"/>
            <a:ext cx="6264857" cy="584775"/>
          </a:xfrm>
          <a:prstGeom prst="rect">
            <a:avLst/>
          </a:prstGeom>
          <a:noFill/>
        </p:spPr>
        <p:txBody>
          <a:bodyPr wrap="none" rtlCol="0">
            <a:spAutoFit/>
          </a:bodyPr>
          <a:lstStyle/>
          <a:p>
            <a:r>
              <a:rPr lang="en-US" sz="3200" b="0" u="sng" dirty="0"/>
              <a:t>Phase Diagram of Nuclear Matter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11D4FA2D-0787-4D10-B5C0-1CC219CB7E26}" type="slidenum">
              <a:rPr lang="en-US"/>
              <a:pPr/>
              <a:t>28</a:t>
            </a:fld>
            <a:endParaRPr lang="en-US"/>
          </a:p>
        </p:txBody>
      </p:sp>
      <p:sp>
        <p:nvSpPr>
          <p:cNvPr id="12800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dirty="0">
                <a:solidFill>
                  <a:schemeClr val="bg1"/>
                </a:solidFill>
              </a:rPr>
              <a:t>QGP</a:t>
            </a:r>
          </a:p>
          <a:p>
            <a:pPr algn="ctr"/>
            <a:r>
              <a:rPr lang="en-US" sz="6600" b="0" dirty="0">
                <a:solidFill>
                  <a:schemeClr val="bg1"/>
                </a:solidFill>
              </a:rPr>
              <a:t>and</a:t>
            </a:r>
          </a:p>
          <a:p>
            <a:pPr algn="ctr"/>
            <a:r>
              <a:rPr lang="en-US" sz="6600" b="0" dirty="0">
                <a:solidFill>
                  <a:schemeClr val="bg1"/>
                </a:solidFill>
              </a:rPr>
              <a:t>Cosmology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5"/>
          <p:cNvSpPr>
            <a:spLocks noGrp="1"/>
          </p:cNvSpPr>
          <p:nvPr>
            <p:ph type="sldNum" sz="quarter" idx="12"/>
          </p:nvPr>
        </p:nvSpPr>
        <p:spPr/>
        <p:txBody>
          <a:bodyPr/>
          <a:lstStyle/>
          <a:p>
            <a:fld id="{7FD02E12-1E01-447C-AE0F-B6992800D30A}" type="slidenum">
              <a:rPr lang="en-US"/>
              <a:pPr/>
              <a:t>29</a:t>
            </a:fld>
            <a:endParaRPr lang="en-US"/>
          </a:p>
        </p:txBody>
      </p:sp>
      <p:sp>
        <p:nvSpPr>
          <p:cNvPr id="52226" name="Rectangle 2"/>
          <p:cNvSpPr>
            <a:spLocks noGrp="1" noChangeArrowheads="1"/>
          </p:cNvSpPr>
          <p:nvPr>
            <p:ph type="title"/>
          </p:nvPr>
        </p:nvSpPr>
        <p:spPr>
          <a:xfrm>
            <a:off x="457200" y="-76200"/>
            <a:ext cx="8229600" cy="1143000"/>
          </a:xfrm>
        </p:spPr>
        <p:txBody>
          <a:bodyPr/>
          <a:lstStyle/>
          <a:p>
            <a:r>
              <a:rPr lang="en-US" sz="3600" u="sng" dirty="0"/>
              <a:t>Brief History of Time</a:t>
            </a:r>
          </a:p>
        </p:txBody>
      </p:sp>
      <p:pic>
        <p:nvPicPr>
          <p:cNvPr id="52228" name="Picture 4" descr="cosmictimeline"/>
          <p:cNvPicPr>
            <a:picLocks noChangeAspect="1" noChangeArrowheads="1"/>
          </p:cNvPicPr>
          <p:nvPr/>
        </p:nvPicPr>
        <p:blipFill>
          <a:blip r:embed="rId2" cstate="print"/>
          <a:srcRect/>
          <a:stretch>
            <a:fillRect/>
          </a:stretch>
        </p:blipFill>
        <p:spPr bwMode="auto">
          <a:xfrm>
            <a:off x="409575" y="1074738"/>
            <a:ext cx="2335213" cy="5783262"/>
          </a:xfrm>
          <a:prstGeom prst="rect">
            <a:avLst/>
          </a:prstGeom>
          <a:noFill/>
        </p:spPr>
      </p:pic>
      <p:grpSp>
        <p:nvGrpSpPr>
          <p:cNvPr id="52229" name="Group 5"/>
          <p:cNvGrpSpPr>
            <a:grpSpLocks/>
          </p:cNvGrpSpPr>
          <p:nvPr/>
        </p:nvGrpSpPr>
        <p:grpSpPr bwMode="auto">
          <a:xfrm>
            <a:off x="2416175" y="3225800"/>
            <a:ext cx="5700713" cy="928688"/>
            <a:chOff x="1522" y="2032"/>
            <a:chExt cx="3591" cy="585"/>
          </a:xfrm>
        </p:grpSpPr>
        <p:sp>
          <p:nvSpPr>
            <p:cNvPr id="52230" name="Rectangle 6"/>
            <p:cNvSpPr>
              <a:spLocks noChangeArrowheads="1"/>
            </p:cNvSpPr>
            <p:nvPr/>
          </p:nvSpPr>
          <p:spPr bwMode="auto">
            <a:xfrm>
              <a:off x="1897" y="2089"/>
              <a:ext cx="3216" cy="528"/>
            </a:xfrm>
            <a:prstGeom prst="rect">
              <a:avLst/>
            </a:prstGeom>
            <a:noFill/>
            <a:ln w="9525">
              <a:noFill/>
              <a:miter lim="800000"/>
              <a:headEnd/>
              <a:tailEnd/>
            </a:ln>
            <a:effectLst/>
          </p:spPr>
          <p:txBody>
            <a:bodyPr lIns="92075" tIns="46038" rIns="92075" bIns="46038"/>
            <a:lstStyle/>
            <a:p>
              <a:pPr marL="342900" indent="-342900">
                <a:spcBef>
                  <a:spcPct val="20000"/>
                </a:spcBef>
                <a:buClr>
                  <a:srgbClr val="0000FF"/>
                </a:buClr>
                <a:buSzPct val="62000"/>
                <a:buFont typeface="Monotype Sorts" pitchFamily="2" charset="2"/>
                <a:buNone/>
              </a:pPr>
              <a:r>
                <a:rPr lang="en-US" sz="2000" b="0">
                  <a:latin typeface="Arial Rounded MT Bold" pitchFamily="34" charset="0"/>
                </a:rPr>
                <a:t>Nucleosynthesis builds nuclei up to He</a:t>
              </a:r>
            </a:p>
            <a:p>
              <a:pPr marL="742950" lvl="1" indent="-285750">
                <a:spcBef>
                  <a:spcPct val="20000"/>
                </a:spcBef>
                <a:buClr>
                  <a:srgbClr val="FF3300"/>
                </a:buClr>
                <a:buSzPct val="75000"/>
                <a:buFont typeface="Monotype Sorts" pitchFamily="2" charset="2"/>
                <a:buNone/>
              </a:pPr>
              <a:r>
                <a:rPr lang="en-US" sz="1800" b="0">
                  <a:latin typeface="Arial Rounded MT Bold" pitchFamily="34" charset="0"/>
                </a:rPr>
                <a:t>Nuclear Force…Nuclear Physics</a:t>
              </a:r>
            </a:p>
          </p:txBody>
        </p:sp>
        <p:sp>
          <p:nvSpPr>
            <p:cNvPr id="52231" name="Line 7"/>
            <p:cNvSpPr>
              <a:spLocks noChangeShapeType="1"/>
            </p:cNvSpPr>
            <p:nvPr/>
          </p:nvSpPr>
          <p:spPr bwMode="auto">
            <a:xfrm flipH="1" flipV="1">
              <a:off x="1522" y="2032"/>
              <a:ext cx="284" cy="174"/>
            </a:xfrm>
            <a:prstGeom prst="line">
              <a:avLst/>
            </a:prstGeom>
            <a:noFill/>
            <a:ln w="50800">
              <a:solidFill>
                <a:srgbClr val="FF6600"/>
              </a:solidFill>
              <a:round/>
              <a:headEnd/>
              <a:tailEnd type="stealth" w="lg" len="med"/>
            </a:ln>
            <a:effectLst/>
          </p:spPr>
          <p:txBody>
            <a:bodyPr>
              <a:spAutoFit/>
            </a:bodyPr>
            <a:lstStyle/>
            <a:p>
              <a:endParaRPr lang="en-US" b="0"/>
            </a:p>
          </p:txBody>
        </p:sp>
      </p:grpSp>
      <p:grpSp>
        <p:nvGrpSpPr>
          <p:cNvPr id="52232" name="Group 8"/>
          <p:cNvGrpSpPr>
            <a:grpSpLocks/>
          </p:cNvGrpSpPr>
          <p:nvPr/>
        </p:nvGrpSpPr>
        <p:grpSpPr bwMode="auto">
          <a:xfrm>
            <a:off x="2571750" y="4027488"/>
            <a:ext cx="6448425" cy="1179512"/>
            <a:chOff x="1620" y="2537"/>
            <a:chExt cx="4062" cy="743"/>
          </a:xfrm>
        </p:grpSpPr>
        <p:grpSp>
          <p:nvGrpSpPr>
            <p:cNvPr id="52233" name="Group 9"/>
            <p:cNvGrpSpPr>
              <a:grpSpLocks/>
            </p:cNvGrpSpPr>
            <p:nvPr/>
          </p:nvGrpSpPr>
          <p:grpSpPr bwMode="auto">
            <a:xfrm>
              <a:off x="1620" y="2537"/>
              <a:ext cx="3493" cy="743"/>
              <a:chOff x="1620" y="2537"/>
              <a:chExt cx="3493" cy="743"/>
            </a:xfrm>
          </p:grpSpPr>
          <p:sp>
            <p:nvSpPr>
              <p:cNvPr id="52234" name="Rectangle 10"/>
              <p:cNvSpPr>
                <a:spLocks noChangeArrowheads="1"/>
              </p:cNvSpPr>
              <p:nvPr/>
            </p:nvSpPr>
            <p:spPr bwMode="auto">
              <a:xfrm>
                <a:off x="1897" y="2752"/>
                <a:ext cx="3216" cy="528"/>
              </a:xfrm>
              <a:prstGeom prst="rect">
                <a:avLst/>
              </a:prstGeom>
              <a:noFill/>
              <a:ln w="9525">
                <a:noFill/>
                <a:miter lim="800000"/>
                <a:headEnd/>
                <a:tailEnd/>
              </a:ln>
              <a:effectLst/>
            </p:spPr>
            <p:txBody>
              <a:bodyPr lIns="92075" tIns="46038" rIns="92075" bIns="46038"/>
              <a:lstStyle/>
              <a:p>
                <a:pPr marL="342900" indent="-342900">
                  <a:spcBef>
                    <a:spcPct val="20000"/>
                  </a:spcBef>
                  <a:buClr>
                    <a:srgbClr val="0000FF"/>
                  </a:buClr>
                  <a:buSzPct val="62000"/>
                  <a:buFont typeface="Monotype Sorts" pitchFamily="2" charset="2"/>
                  <a:buNone/>
                </a:pPr>
                <a:r>
                  <a:rPr lang="en-US" sz="2000" b="0">
                    <a:latin typeface="Arial Rounded MT Bold" pitchFamily="34" charset="0"/>
                  </a:rPr>
                  <a:t>Universe too hot for electrons to bind</a:t>
                </a:r>
              </a:p>
              <a:p>
                <a:pPr marL="742950" lvl="1" indent="-285750">
                  <a:spcBef>
                    <a:spcPct val="20000"/>
                  </a:spcBef>
                  <a:buClr>
                    <a:srgbClr val="FF3300"/>
                  </a:buClr>
                  <a:buSzPct val="75000"/>
                  <a:buFont typeface="Monotype Sorts" pitchFamily="2" charset="2"/>
                  <a:buNone/>
                </a:pPr>
                <a:r>
                  <a:rPr lang="en-US" sz="1800" b="0">
                    <a:latin typeface="Arial Rounded MT Bold" pitchFamily="34" charset="0"/>
                  </a:rPr>
                  <a:t>E-M…Atomic (Plasma) Physics</a:t>
                </a:r>
              </a:p>
            </p:txBody>
          </p:sp>
          <p:sp>
            <p:nvSpPr>
              <p:cNvPr id="52235" name="Line 11"/>
              <p:cNvSpPr>
                <a:spLocks noChangeShapeType="1"/>
              </p:cNvSpPr>
              <p:nvPr/>
            </p:nvSpPr>
            <p:spPr bwMode="auto">
              <a:xfrm flipH="1" flipV="1">
                <a:off x="1620" y="2537"/>
                <a:ext cx="231" cy="256"/>
              </a:xfrm>
              <a:prstGeom prst="line">
                <a:avLst/>
              </a:prstGeom>
              <a:noFill/>
              <a:ln w="50800">
                <a:solidFill>
                  <a:srgbClr val="FF6600"/>
                </a:solidFill>
                <a:round/>
                <a:headEnd/>
                <a:tailEnd type="stealth" w="lg" len="med"/>
              </a:ln>
              <a:effectLst/>
            </p:spPr>
            <p:txBody>
              <a:bodyPr>
                <a:spAutoFit/>
              </a:bodyPr>
              <a:lstStyle/>
              <a:p>
                <a:endParaRPr lang="en-US" b="0"/>
              </a:p>
            </p:txBody>
          </p:sp>
        </p:grpSp>
        <p:sp>
          <p:nvSpPr>
            <p:cNvPr id="52236" name="Text Box 12"/>
            <p:cNvSpPr txBox="1">
              <a:spLocks noChangeArrowheads="1"/>
            </p:cNvSpPr>
            <p:nvPr/>
          </p:nvSpPr>
          <p:spPr bwMode="auto">
            <a:xfrm>
              <a:off x="4915" y="2584"/>
              <a:ext cx="767" cy="446"/>
            </a:xfrm>
            <a:prstGeom prst="rect">
              <a:avLst/>
            </a:prstGeom>
            <a:solidFill>
              <a:srgbClr val="FFFF00"/>
            </a:solidFill>
            <a:ln w="50800">
              <a:solidFill>
                <a:schemeClr val="tx1"/>
              </a:solidFill>
              <a:miter lim="800000"/>
              <a:headEnd/>
              <a:tailEnd type="none" w="lg" len="med"/>
            </a:ln>
            <a:effectLst/>
          </p:spPr>
          <p:txBody>
            <a:bodyPr>
              <a:spAutoFit/>
            </a:bodyPr>
            <a:lstStyle/>
            <a:p>
              <a:pPr algn="ctr">
                <a:spcBef>
                  <a:spcPct val="50000"/>
                </a:spcBef>
              </a:pPr>
              <a:r>
                <a:rPr lang="en-US" sz="2000" b="0">
                  <a:cs typeface="Arial" charset="0"/>
                </a:rPr>
                <a:t>E/M Plasma</a:t>
              </a:r>
            </a:p>
          </p:txBody>
        </p:sp>
      </p:grpSp>
      <p:grpSp>
        <p:nvGrpSpPr>
          <p:cNvPr id="52237" name="Group 13"/>
          <p:cNvGrpSpPr>
            <a:grpSpLocks/>
          </p:cNvGrpSpPr>
          <p:nvPr/>
        </p:nvGrpSpPr>
        <p:grpSpPr bwMode="auto">
          <a:xfrm>
            <a:off x="2347913" y="1301750"/>
            <a:ext cx="5580062" cy="838200"/>
            <a:chOff x="1479" y="820"/>
            <a:chExt cx="3515" cy="528"/>
          </a:xfrm>
        </p:grpSpPr>
        <p:sp>
          <p:nvSpPr>
            <p:cNvPr id="52238" name="Rectangle 14"/>
            <p:cNvSpPr>
              <a:spLocks noChangeArrowheads="1"/>
            </p:cNvSpPr>
            <p:nvPr/>
          </p:nvSpPr>
          <p:spPr bwMode="auto">
            <a:xfrm>
              <a:off x="1897" y="820"/>
              <a:ext cx="3097" cy="528"/>
            </a:xfrm>
            <a:prstGeom prst="rect">
              <a:avLst/>
            </a:prstGeom>
            <a:noFill/>
            <a:ln w="9525">
              <a:noFill/>
              <a:miter lim="800000"/>
              <a:headEnd/>
              <a:tailEnd/>
            </a:ln>
            <a:effectLst/>
          </p:spPr>
          <p:txBody>
            <a:bodyPr lIns="92075" tIns="46038" rIns="92075" bIns="46038"/>
            <a:lstStyle/>
            <a:p>
              <a:pPr marL="342900" indent="-342900">
                <a:spcBef>
                  <a:spcPct val="20000"/>
                </a:spcBef>
                <a:buClr>
                  <a:srgbClr val="0000FF"/>
                </a:buClr>
                <a:buSzPct val="62000"/>
                <a:buFont typeface="Monotype Sorts" pitchFamily="2" charset="2"/>
                <a:buNone/>
              </a:pPr>
              <a:r>
                <a:rPr lang="en-US" sz="2000" b="0">
                  <a:effectLst>
                    <a:outerShdw blurRad="38100" dist="38100" dir="2700000" algn="tl">
                      <a:srgbClr val="C0C0C0"/>
                    </a:outerShdw>
                  </a:effectLst>
                  <a:latin typeface="Arial Rounded MT Bold" pitchFamily="34" charset="0"/>
                </a:rPr>
                <a:t>Too hot for quarks to bind!!!</a:t>
              </a:r>
            </a:p>
            <a:p>
              <a:pPr marL="742950" lvl="1" indent="-285750">
                <a:spcBef>
                  <a:spcPct val="20000"/>
                </a:spcBef>
                <a:buClr>
                  <a:srgbClr val="FF3300"/>
                </a:buClr>
                <a:buSzPct val="75000"/>
                <a:buFont typeface="Monotype Sorts" pitchFamily="2" charset="2"/>
                <a:buNone/>
              </a:pPr>
              <a:r>
                <a:rPr lang="en-US" sz="1800" b="0">
                  <a:latin typeface="Arial Rounded MT Bold" pitchFamily="34" charset="0"/>
                </a:rPr>
                <a:t>Standard Model (N/P) Physics</a:t>
              </a:r>
            </a:p>
          </p:txBody>
        </p:sp>
        <p:sp>
          <p:nvSpPr>
            <p:cNvPr id="52239" name="Line 15"/>
            <p:cNvSpPr>
              <a:spLocks noChangeShapeType="1"/>
            </p:cNvSpPr>
            <p:nvPr/>
          </p:nvSpPr>
          <p:spPr bwMode="auto">
            <a:xfrm flipH="1">
              <a:off x="1479" y="1029"/>
              <a:ext cx="364" cy="135"/>
            </a:xfrm>
            <a:prstGeom prst="line">
              <a:avLst/>
            </a:prstGeom>
            <a:noFill/>
            <a:ln w="76200">
              <a:solidFill>
                <a:srgbClr val="FF0000"/>
              </a:solidFill>
              <a:round/>
              <a:headEnd/>
              <a:tailEnd type="stealth" w="lg" len="med"/>
            </a:ln>
            <a:effectLst/>
          </p:spPr>
          <p:txBody>
            <a:bodyPr>
              <a:spAutoFit/>
            </a:bodyPr>
            <a:lstStyle/>
            <a:p>
              <a:endParaRPr lang="en-US" b="0"/>
            </a:p>
          </p:txBody>
        </p:sp>
      </p:grpSp>
      <p:sp>
        <p:nvSpPr>
          <p:cNvPr id="52240" name="Text Box 16"/>
          <p:cNvSpPr txBox="1">
            <a:spLocks noChangeArrowheads="1"/>
          </p:cNvSpPr>
          <p:nvPr/>
        </p:nvSpPr>
        <p:spPr bwMode="auto">
          <a:xfrm>
            <a:off x="7678738" y="1249363"/>
            <a:ext cx="1465262" cy="1057275"/>
          </a:xfrm>
          <a:prstGeom prst="rect">
            <a:avLst/>
          </a:prstGeom>
          <a:solidFill>
            <a:srgbClr val="FFFF00"/>
          </a:solidFill>
          <a:ln w="50800">
            <a:solidFill>
              <a:schemeClr val="tx1"/>
            </a:solidFill>
            <a:miter lim="800000"/>
            <a:headEnd/>
            <a:tailEnd type="none" w="lg" len="med"/>
          </a:ln>
          <a:effectLst/>
        </p:spPr>
        <p:txBody>
          <a:bodyPr>
            <a:spAutoFit/>
          </a:bodyPr>
          <a:lstStyle/>
          <a:p>
            <a:pPr algn="ctr">
              <a:spcBef>
                <a:spcPct val="50000"/>
              </a:spcBef>
            </a:pPr>
            <a:r>
              <a:rPr lang="en-US" sz="2000" b="0">
                <a:cs typeface="Arial" charset="0"/>
              </a:rPr>
              <a:t>Quark Gluon</a:t>
            </a:r>
            <a:br>
              <a:rPr lang="en-US" sz="2000" b="0">
                <a:cs typeface="Arial" charset="0"/>
              </a:rPr>
            </a:br>
            <a:r>
              <a:rPr lang="en-US" sz="2000" b="0">
                <a:cs typeface="Arial" charset="0"/>
              </a:rPr>
              <a:t>Plasma</a:t>
            </a:r>
          </a:p>
        </p:txBody>
      </p:sp>
      <p:grpSp>
        <p:nvGrpSpPr>
          <p:cNvPr id="52241" name="Group 17"/>
          <p:cNvGrpSpPr>
            <a:grpSpLocks/>
          </p:cNvGrpSpPr>
          <p:nvPr/>
        </p:nvGrpSpPr>
        <p:grpSpPr bwMode="auto">
          <a:xfrm>
            <a:off x="2492375" y="2282825"/>
            <a:ext cx="6499225" cy="1082675"/>
            <a:chOff x="1570" y="1438"/>
            <a:chExt cx="4094" cy="682"/>
          </a:xfrm>
        </p:grpSpPr>
        <p:grpSp>
          <p:nvGrpSpPr>
            <p:cNvPr id="52242" name="Group 18"/>
            <p:cNvGrpSpPr>
              <a:grpSpLocks/>
            </p:cNvGrpSpPr>
            <p:nvPr/>
          </p:nvGrpSpPr>
          <p:grpSpPr bwMode="auto">
            <a:xfrm>
              <a:off x="1570" y="1438"/>
              <a:ext cx="3543" cy="528"/>
              <a:chOff x="1570" y="1438"/>
              <a:chExt cx="3543" cy="528"/>
            </a:xfrm>
          </p:grpSpPr>
          <p:sp>
            <p:nvSpPr>
              <p:cNvPr id="52243" name="Rectangle 19"/>
              <p:cNvSpPr>
                <a:spLocks noChangeArrowheads="1"/>
              </p:cNvSpPr>
              <p:nvPr/>
            </p:nvSpPr>
            <p:spPr bwMode="auto">
              <a:xfrm>
                <a:off x="1897" y="1438"/>
                <a:ext cx="3216" cy="528"/>
              </a:xfrm>
              <a:prstGeom prst="rect">
                <a:avLst/>
              </a:prstGeom>
              <a:noFill/>
              <a:ln w="9525">
                <a:noFill/>
                <a:miter lim="800000"/>
                <a:headEnd/>
                <a:tailEnd/>
              </a:ln>
              <a:effectLst/>
            </p:spPr>
            <p:txBody>
              <a:bodyPr lIns="92075" tIns="46038" rIns="92075" bIns="46038"/>
              <a:lstStyle/>
              <a:p>
                <a:pPr marL="342900" indent="-342900">
                  <a:spcBef>
                    <a:spcPct val="20000"/>
                  </a:spcBef>
                  <a:buClr>
                    <a:srgbClr val="0000FF"/>
                  </a:buClr>
                  <a:buSzPct val="62000"/>
                  <a:buFont typeface="Monotype Sorts" pitchFamily="2" charset="2"/>
                  <a:buNone/>
                </a:pPr>
                <a:r>
                  <a:rPr lang="en-US" sz="2000" b="0">
                    <a:latin typeface="Arial Rounded MT Bold" pitchFamily="34" charset="0"/>
                  </a:rPr>
                  <a:t>Too hot for nuclei to bind</a:t>
                </a:r>
              </a:p>
              <a:p>
                <a:pPr marL="742950" lvl="1" indent="-285750">
                  <a:spcBef>
                    <a:spcPct val="20000"/>
                  </a:spcBef>
                  <a:buClr>
                    <a:srgbClr val="FF3300"/>
                  </a:buClr>
                  <a:buSzPct val="75000"/>
                  <a:buFont typeface="Monotype Sorts" pitchFamily="2" charset="2"/>
                  <a:buNone/>
                </a:pPr>
                <a:r>
                  <a:rPr lang="en-US" sz="1800" b="0">
                    <a:latin typeface="Arial Rounded MT Bold" pitchFamily="34" charset="0"/>
                  </a:rPr>
                  <a:t>Nuclear/Particle (N/P) Physics</a:t>
                </a:r>
              </a:p>
            </p:txBody>
          </p:sp>
          <p:sp>
            <p:nvSpPr>
              <p:cNvPr id="52244" name="Line 20"/>
              <p:cNvSpPr>
                <a:spLocks noChangeShapeType="1"/>
              </p:cNvSpPr>
              <p:nvPr/>
            </p:nvSpPr>
            <p:spPr bwMode="auto">
              <a:xfrm flipH="1" flipV="1">
                <a:off x="1570" y="1511"/>
                <a:ext cx="299" cy="53"/>
              </a:xfrm>
              <a:prstGeom prst="line">
                <a:avLst/>
              </a:prstGeom>
              <a:noFill/>
              <a:ln w="50800">
                <a:solidFill>
                  <a:srgbClr val="FF6600"/>
                </a:solidFill>
                <a:round/>
                <a:headEnd/>
                <a:tailEnd type="stealth" w="lg" len="med"/>
              </a:ln>
              <a:effectLst/>
            </p:spPr>
            <p:txBody>
              <a:bodyPr>
                <a:spAutoFit/>
              </a:bodyPr>
              <a:lstStyle/>
              <a:p>
                <a:endParaRPr lang="en-US" b="0"/>
              </a:p>
            </p:txBody>
          </p:sp>
        </p:grpSp>
        <p:sp>
          <p:nvSpPr>
            <p:cNvPr id="52245" name="Text Box 21"/>
            <p:cNvSpPr txBox="1">
              <a:spLocks noChangeArrowheads="1"/>
            </p:cNvSpPr>
            <p:nvPr/>
          </p:nvSpPr>
          <p:spPr bwMode="auto">
            <a:xfrm>
              <a:off x="4933" y="1674"/>
              <a:ext cx="731" cy="446"/>
            </a:xfrm>
            <a:prstGeom prst="rect">
              <a:avLst/>
            </a:prstGeom>
            <a:solidFill>
              <a:srgbClr val="FFFF00"/>
            </a:solidFill>
            <a:ln w="50800">
              <a:solidFill>
                <a:schemeClr val="tx1"/>
              </a:solidFill>
              <a:miter lim="800000"/>
              <a:headEnd/>
              <a:tailEnd type="none" w="lg" len="med"/>
            </a:ln>
            <a:effectLst/>
          </p:spPr>
          <p:txBody>
            <a:bodyPr>
              <a:spAutoFit/>
            </a:bodyPr>
            <a:lstStyle/>
            <a:p>
              <a:pPr algn="ctr">
                <a:spcBef>
                  <a:spcPct val="50000"/>
                </a:spcBef>
              </a:pPr>
              <a:r>
                <a:rPr lang="en-US" sz="2000" b="0">
                  <a:cs typeface="Arial" charset="0"/>
                </a:rPr>
                <a:t>Hadron</a:t>
              </a:r>
              <a:br>
                <a:rPr lang="en-US" sz="2000" b="0">
                  <a:cs typeface="Arial" charset="0"/>
                </a:rPr>
              </a:br>
              <a:r>
                <a:rPr lang="en-US" sz="2000" b="0">
                  <a:cs typeface="Arial" charset="0"/>
                </a:rPr>
                <a:t>Gas</a:t>
              </a:r>
            </a:p>
          </p:txBody>
        </p:sp>
      </p:grpSp>
      <p:sp>
        <p:nvSpPr>
          <p:cNvPr id="52247" name="Text Box 23"/>
          <p:cNvSpPr txBox="1">
            <a:spLocks noChangeArrowheads="1"/>
          </p:cNvSpPr>
          <p:nvPr/>
        </p:nvSpPr>
        <p:spPr bwMode="auto">
          <a:xfrm>
            <a:off x="7883525" y="5334000"/>
            <a:ext cx="1030288" cy="1057275"/>
          </a:xfrm>
          <a:prstGeom prst="rect">
            <a:avLst/>
          </a:prstGeom>
          <a:solidFill>
            <a:srgbClr val="FFFF00"/>
          </a:solidFill>
          <a:ln w="50800">
            <a:solidFill>
              <a:schemeClr val="tx1"/>
            </a:solidFill>
            <a:miter lim="800000"/>
            <a:headEnd/>
            <a:tailEnd type="none" w="lg" len="med"/>
          </a:ln>
          <a:effectLst/>
        </p:spPr>
        <p:txBody>
          <a:bodyPr>
            <a:spAutoFit/>
          </a:bodyPr>
          <a:lstStyle/>
          <a:p>
            <a:pPr algn="ctr">
              <a:spcBef>
                <a:spcPct val="50000"/>
              </a:spcBef>
            </a:pPr>
            <a:r>
              <a:rPr lang="en-US" sz="2000" b="0">
                <a:cs typeface="Arial" charset="0"/>
              </a:rPr>
              <a:t>Solid</a:t>
            </a:r>
            <a:br>
              <a:rPr lang="en-US" sz="2000" b="0">
                <a:cs typeface="Arial" charset="0"/>
              </a:rPr>
            </a:br>
            <a:r>
              <a:rPr lang="en-US" sz="2000" b="0">
                <a:cs typeface="Arial" charset="0"/>
              </a:rPr>
              <a:t>Liquid</a:t>
            </a:r>
            <a:br>
              <a:rPr lang="en-US" sz="2000" b="0">
                <a:cs typeface="Arial" charset="0"/>
              </a:rPr>
            </a:br>
            <a:r>
              <a:rPr lang="en-US" sz="2000" b="0">
                <a:cs typeface="Arial" charset="0"/>
              </a:rPr>
              <a:t>Gas</a:t>
            </a:r>
          </a:p>
        </p:txBody>
      </p:sp>
      <p:sp>
        <p:nvSpPr>
          <p:cNvPr id="52249" name="Rectangle 25"/>
          <p:cNvSpPr>
            <a:spLocks noChangeArrowheads="1"/>
          </p:cNvSpPr>
          <p:nvPr/>
        </p:nvSpPr>
        <p:spPr bwMode="auto">
          <a:xfrm>
            <a:off x="3067050" y="5470525"/>
            <a:ext cx="4476750" cy="838200"/>
          </a:xfrm>
          <a:prstGeom prst="rect">
            <a:avLst/>
          </a:prstGeom>
          <a:noFill/>
          <a:ln w="9525">
            <a:noFill/>
            <a:miter lim="800000"/>
            <a:headEnd/>
            <a:tailEnd/>
          </a:ln>
          <a:effectLst/>
        </p:spPr>
        <p:txBody>
          <a:bodyPr lIns="92075" tIns="46038" rIns="92075" bIns="46038"/>
          <a:lstStyle/>
          <a:p>
            <a:pPr marL="342900" indent="-342900">
              <a:spcBef>
                <a:spcPct val="20000"/>
              </a:spcBef>
              <a:buClr>
                <a:srgbClr val="0000FF"/>
              </a:buClr>
              <a:buSzPct val="62000"/>
              <a:buFont typeface="Monotype Sorts" pitchFamily="2" charset="2"/>
              <a:buNone/>
            </a:pPr>
            <a:r>
              <a:rPr lang="en-US" sz="2000" b="0">
                <a:latin typeface="Arial Rounded MT Bold" pitchFamily="34" charset="0"/>
              </a:rPr>
              <a:t>Today’s Cold Universe</a:t>
            </a:r>
          </a:p>
          <a:p>
            <a:pPr marL="742950" lvl="1" indent="-285750">
              <a:spcBef>
                <a:spcPct val="20000"/>
              </a:spcBef>
              <a:buClr>
                <a:srgbClr val="FF3300"/>
              </a:buClr>
              <a:buSzPct val="75000"/>
              <a:buFont typeface="Monotype Sorts" pitchFamily="2" charset="2"/>
              <a:buNone/>
            </a:pPr>
            <a:r>
              <a:rPr lang="en-US" sz="1800" b="0">
                <a:effectLst>
                  <a:outerShdw blurRad="38100" dist="38100" dir="2700000" algn="tl">
                    <a:srgbClr val="C0C0C0"/>
                  </a:outerShdw>
                </a:effectLst>
                <a:latin typeface="Arial Rounded MT Bold" pitchFamily="34" charset="0"/>
              </a:rPr>
              <a:t>Gravity…Newtonian/General Relativity</a:t>
            </a:r>
          </a:p>
        </p:txBody>
      </p:sp>
      <p:sp>
        <p:nvSpPr>
          <p:cNvPr id="52250" name="Line 26"/>
          <p:cNvSpPr>
            <a:spLocks noChangeShapeType="1"/>
          </p:cNvSpPr>
          <p:nvPr/>
        </p:nvSpPr>
        <p:spPr bwMode="auto">
          <a:xfrm flipH="1">
            <a:off x="2667000" y="5899150"/>
            <a:ext cx="360363" cy="493713"/>
          </a:xfrm>
          <a:prstGeom prst="line">
            <a:avLst/>
          </a:prstGeom>
          <a:noFill/>
          <a:ln w="50800">
            <a:solidFill>
              <a:srgbClr val="FF0000"/>
            </a:solidFill>
            <a:round/>
            <a:headEnd/>
            <a:tailEnd type="stealth" w="lg" len="med"/>
          </a:ln>
          <a:effectLst/>
        </p:spPr>
        <p:txBody>
          <a:bodyPr>
            <a:spAutoFit/>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3</a:t>
            </a:fld>
            <a:endParaRPr lang="en-US"/>
          </a:p>
        </p:txBody>
      </p:sp>
      <p:sp>
        <p:nvSpPr>
          <p:cNvPr id="5" name="TextBox 4"/>
          <p:cNvSpPr txBox="1"/>
          <p:nvPr/>
        </p:nvSpPr>
        <p:spPr>
          <a:xfrm>
            <a:off x="0" y="812423"/>
            <a:ext cx="9144000" cy="5816977"/>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2800" b="0" dirty="0"/>
              <a:t>Less is more.. (i.e. not comprehensive by any means)</a:t>
            </a:r>
          </a:p>
          <a:p>
            <a:endParaRPr lang="en-US" sz="2000" b="0" dirty="0"/>
          </a:p>
          <a:p>
            <a:pPr marL="457200" indent="-457200">
              <a:buFont typeface="Arial" panose="020B0604020202020204" pitchFamily="34" charset="0"/>
              <a:buChar char="•"/>
            </a:pPr>
            <a:r>
              <a:rPr lang="en-US" sz="2800" b="0" dirty="0"/>
              <a:t>Keep It Simple Stupid (KISS) principle…</a:t>
            </a:r>
          </a:p>
          <a:p>
            <a:endParaRPr lang="en-US" sz="2000" b="0" dirty="0"/>
          </a:p>
          <a:p>
            <a:pPr marL="457200" indent="-457200">
              <a:buFont typeface="Arial" panose="020B0604020202020204" pitchFamily="34" charset="0"/>
              <a:buChar char="•"/>
            </a:pPr>
            <a:r>
              <a:rPr lang="en-US" sz="2800" b="0" dirty="0"/>
              <a:t>Even the experts often miss the big questions…</a:t>
            </a:r>
          </a:p>
          <a:p>
            <a:endParaRPr lang="en-US" sz="2000" b="0" dirty="0"/>
          </a:p>
          <a:p>
            <a:pPr marL="457200" indent="-457200">
              <a:buFont typeface="Arial" panose="020B0604020202020204" pitchFamily="34" charset="0"/>
              <a:buChar char="•"/>
            </a:pPr>
            <a:r>
              <a:rPr lang="en-US" sz="2800" b="0" dirty="0"/>
              <a:t>Take away goals…</a:t>
            </a:r>
          </a:p>
          <a:p>
            <a:r>
              <a:rPr lang="en-US" sz="1200" b="0" dirty="0"/>
              <a:t> </a:t>
            </a:r>
          </a:p>
          <a:p>
            <a:r>
              <a:rPr lang="en-US" sz="2800" b="0" dirty="0"/>
              <a:t>     - an appreciation for the science</a:t>
            </a:r>
          </a:p>
          <a:p>
            <a:r>
              <a:rPr lang="en-US" sz="2800" b="0" dirty="0"/>
              <a:t>     - excitement of the field</a:t>
            </a:r>
          </a:p>
          <a:p>
            <a:r>
              <a:rPr lang="en-US" sz="2800" b="0" dirty="0"/>
              <a:t>     - some details on experimental methods</a:t>
            </a:r>
          </a:p>
          <a:p>
            <a:r>
              <a:rPr lang="en-US" sz="2800" b="0" dirty="0"/>
              <a:t>     - open questions and opportunities for discovery by 	young people such as yourselves</a:t>
            </a:r>
          </a:p>
          <a:p>
            <a:endParaRPr lang="en-US" sz="2000" b="0" dirty="0"/>
          </a:p>
          <a:p>
            <a:pPr algn="ctr"/>
            <a:r>
              <a:rPr lang="en-US" sz="2800" b="0" dirty="0">
                <a:solidFill>
                  <a:srgbClr val="FF0000"/>
                </a:solidFill>
              </a:rPr>
              <a:t>Let me know if there are specific things you want to hear</a:t>
            </a:r>
          </a:p>
        </p:txBody>
      </p:sp>
      <p:sp>
        <p:nvSpPr>
          <p:cNvPr id="6" name="TextBox 5"/>
          <p:cNvSpPr txBox="1"/>
          <p:nvPr/>
        </p:nvSpPr>
        <p:spPr>
          <a:xfrm>
            <a:off x="2807406" y="101025"/>
            <a:ext cx="3669594" cy="584775"/>
          </a:xfrm>
          <a:prstGeom prst="rect">
            <a:avLst/>
          </a:prstGeom>
          <a:noFill/>
        </p:spPr>
        <p:txBody>
          <a:bodyPr wrap="none" rtlCol="0">
            <a:spAutoFit/>
          </a:bodyPr>
          <a:lstStyle/>
          <a:p>
            <a:r>
              <a:rPr lang="en-US" sz="3200" b="0" u="sng" dirty="0"/>
              <a:t>Lecture Philosophy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30</a:t>
            </a:fld>
            <a:endParaRPr lang="en-US"/>
          </a:p>
        </p:txBody>
      </p:sp>
      <p:pic>
        <p:nvPicPr>
          <p:cNvPr id="2" name="Picture 1"/>
          <p:cNvPicPr>
            <a:picLocks noChangeAspect="1"/>
          </p:cNvPicPr>
          <p:nvPr/>
        </p:nvPicPr>
        <p:blipFill>
          <a:blip r:embed="rId2"/>
          <a:stretch>
            <a:fillRect/>
          </a:stretch>
        </p:blipFill>
        <p:spPr>
          <a:xfrm>
            <a:off x="152400" y="-36095"/>
            <a:ext cx="6718426" cy="2678223"/>
          </a:xfrm>
          <a:prstGeom prst="rect">
            <a:avLst/>
          </a:prstGeom>
        </p:spPr>
      </p:pic>
      <p:pic>
        <p:nvPicPr>
          <p:cNvPr id="6" name="Picture 5"/>
          <p:cNvPicPr>
            <a:picLocks noChangeAspect="1"/>
          </p:cNvPicPr>
          <p:nvPr/>
        </p:nvPicPr>
        <p:blipFill>
          <a:blip r:embed="rId3"/>
          <a:stretch>
            <a:fillRect/>
          </a:stretch>
        </p:blipFill>
        <p:spPr>
          <a:xfrm>
            <a:off x="4688654" y="3124200"/>
            <a:ext cx="4455345" cy="3733800"/>
          </a:xfrm>
          <a:prstGeom prst="rect">
            <a:avLst/>
          </a:prstGeom>
        </p:spPr>
      </p:pic>
      <p:sp>
        <p:nvSpPr>
          <p:cNvPr id="7" name="TextBox 6"/>
          <p:cNvSpPr txBox="1"/>
          <p:nvPr/>
        </p:nvSpPr>
        <p:spPr>
          <a:xfrm>
            <a:off x="76200" y="3430012"/>
            <a:ext cx="4648200" cy="3046988"/>
          </a:xfrm>
          <a:prstGeom prst="rect">
            <a:avLst/>
          </a:prstGeom>
          <a:noFill/>
        </p:spPr>
        <p:txBody>
          <a:bodyPr wrap="square" rtlCol="0">
            <a:spAutoFit/>
          </a:bodyPr>
          <a:lstStyle/>
          <a:p>
            <a:r>
              <a:rPr lang="en-US" sz="2400" b="0" dirty="0">
                <a:solidFill>
                  <a:srgbClr val="FF0000"/>
                </a:solidFill>
              </a:rPr>
              <a:t>Quark nuggets and </a:t>
            </a:r>
            <a:r>
              <a:rPr lang="en-US" sz="2400" b="0" dirty="0" err="1">
                <a:solidFill>
                  <a:srgbClr val="FF0000"/>
                </a:solidFill>
              </a:rPr>
              <a:t>strangelets</a:t>
            </a:r>
            <a:endParaRPr lang="en-US" sz="2400" b="0" dirty="0">
              <a:solidFill>
                <a:srgbClr val="FF0000"/>
              </a:solidFill>
            </a:endParaRPr>
          </a:p>
          <a:p>
            <a:endParaRPr lang="en-US" sz="2400" b="0" dirty="0">
              <a:solidFill>
                <a:srgbClr val="FF0000"/>
              </a:solidFill>
            </a:endParaRPr>
          </a:p>
          <a:p>
            <a:r>
              <a:rPr lang="en-US" sz="2400" b="0" dirty="0">
                <a:solidFill>
                  <a:srgbClr val="FF0000"/>
                </a:solidFill>
              </a:rPr>
              <a:t>Inhomogeneous nucleosynthesis</a:t>
            </a:r>
          </a:p>
          <a:p>
            <a:endParaRPr lang="en-US" sz="2400" b="0" dirty="0">
              <a:solidFill>
                <a:srgbClr val="FF0000"/>
              </a:solidFill>
            </a:endParaRPr>
          </a:p>
          <a:p>
            <a:r>
              <a:rPr lang="en-US" sz="2400" b="0" dirty="0">
                <a:solidFill>
                  <a:srgbClr val="FF0000"/>
                </a:solidFill>
              </a:rPr>
              <a:t>Cold dark matter clumps</a:t>
            </a:r>
          </a:p>
          <a:p>
            <a:endParaRPr lang="en-US" sz="2400" b="0" dirty="0">
              <a:solidFill>
                <a:srgbClr val="FF0000"/>
              </a:solidFill>
            </a:endParaRPr>
          </a:p>
          <a:p>
            <a:r>
              <a:rPr lang="en-US" sz="2400" b="0" dirty="0">
                <a:solidFill>
                  <a:srgbClr val="FF0000"/>
                </a:solidFill>
              </a:rPr>
              <a:t>Damping of gravitational waves at the QCD transition</a:t>
            </a:r>
          </a:p>
        </p:txBody>
      </p:sp>
    </p:spTree>
    <p:extLst>
      <p:ext uri="{BB962C8B-B14F-4D97-AF65-F5344CB8AC3E}">
        <p14:creationId xmlns:p14="http://schemas.microsoft.com/office/powerpoint/2010/main" val="3745262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87E1AF6D-7968-4777-8706-778BC767FF88}" type="slidenum">
              <a:rPr lang="en-US"/>
              <a:pPr/>
              <a:t>31</a:t>
            </a:fld>
            <a:endParaRPr lang="en-US"/>
          </a:p>
        </p:txBody>
      </p:sp>
      <p:sp>
        <p:nvSpPr>
          <p:cNvPr id="14340" name="Rectangle 4"/>
          <p:cNvSpPr>
            <a:spLocks noChangeArrowheads="1"/>
          </p:cNvSpPr>
          <p:nvPr/>
        </p:nvSpPr>
        <p:spPr bwMode="auto">
          <a:xfrm>
            <a:off x="457200" y="1219200"/>
            <a:ext cx="8610600" cy="5486400"/>
          </a:xfrm>
          <a:prstGeom prst="rect">
            <a:avLst/>
          </a:prstGeom>
          <a:noFill/>
          <a:ln w="9525">
            <a:noFill/>
            <a:miter lim="800000"/>
            <a:headEnd/>
            <a:tailEnd/>
          </a:ln>
          <a:effectLst/>
        </p:spPr>
        <p:txBody>
          <a:bodyPr lIns="92075" tIns="46038" rIns="92075" bIns="46038"/>
          <a:lstStyle/>
          <a:p>
            <a:pPr>
              <a:spcBef>
                <a:spcPct val="20000"/>
              </a:spcBef>
            </a:pPr>
            <a:r>
              <a:rPr lang="en-US" sz="2400" b="0"/>
              <a:t>If the plasma-to-hadrons transition were strongly first order,     bubble formation could lead to an inhomogeneous early universe, thus impacting big bang nucleosynthesis (BBN).</a:t>
            </a:r>
          </a:p>
          <a:p>
            <a:pPr>
              <a:spcBef>
                <a:spcPct val="20000"/>
              </a:spcBef>
            </a:pPr>
            <a:endParaRPr lang="en-US" sz="2400" b="0"/>
          </a:p>
          <a:p>
            <a:pPr>
              <a:spcBef>
                <a:spcPct val="20000"/>
              </a:spcBef>
            </a:pPr>
            <a:r>
              <a:rPr lang="en-US" sz="2400" b="0"/>
              <a:t>Are the bubbles too small and close together such that diffusion before nucleosynthesis erases the inhomogeneities?  (200 MeV to 2 MeV)</a:t>
            </a:r>
          </a:p>
          <a:p>
            <a:pPr>
              <a:spcBef>
                <a:spcPct val="20000"/>
              </a:spcBef>
            </a:pPr>
            <a:endParaRPr lang="en-US" sz="2400" b="0"/>
          </a:p>
          <a:p>
            <a:pPr>
              <a:spcBef>
                <a:spcPct val="20000"/>
              </a:spcBef>
            </a:pPr>
            <a:r>
              <a:rPr lang="en-US" sz="2400" b="0"/>
              <a:t>This line of investigation was</a:t>
            </a:r>
          </a:p>
          <a:p>
            <a:pPr>
              <a:spcBef>
                <a:spcPct val="20000"/>
              </a:spcBef>
            </a:pPr>
            <a:r>
              <a:rPr lang="en-US" sz="2400" b="0"/>
              <a:t>quite active when the dark</a:t>
            </a:r>
          </a:p>
          <a:p>
            <a:pPr>
              <a:spcBef>
                <a:spcPct val="20000"/>
              </a:spcBef>
            </a:pPr>
            <a:r>
              <a:rPr lang="en-US" sz="2400" b="0"/>
              <a:t>matter issue raised questions</a:t>
            </a:r>
          </a:p>
          <a:p>
            <a:pPr>
              <a:spcBef>
                <a:spcPct val="20000"/>
              </a:spcBef>
            </a:pPr>
            <a:r>
              <a:rPr lang="en-US" sz="2400" b="0"/>
              <a:t>about the implied baryon</a:t>
            </a:r>
          </a:p>
          <a:p>
            <a:pPr>
              <a:spcBef>
                <a:spcPct val="20000"/>
              </a:spcBef>
            </a:pPr>
            <a:r>
              <a:rPr lang="en-US" sz="2400" b="0"/>
              <a:t>content in the universe from BBN.</a:t>
            </a:r>
            <a:endParaRPr lang="en-US" sz="2800" b="0"/>
          </a:p>
        </p:txBody>
      </p:sp>
      <p:pic>
        <p:nvPicPr>
          <p:cNvPr id="14341" name="Picture 5" descr="nucleosyn"/>
          <p:cNvPicPr>
            <a:picLocks noChangeAspect="1" noChangeArrowheads="1"/>
          </p:cNvPicPr>
          <p:nvPr/>
        </p:nvPicPr>
        <p:blipFill>
          <a:blip r:embed="rId2" cstate="print"/>
          <a:srcRect/>
          <a:stretch>
            <a:fillRect/>
          </a:stretch>
        </p:blipFill>
        <p:spPr bwMode="auto">
          <a:xfrm>
            <a:off x="4772025" y="4572000"/>
            <a:ext cx="4219575" cy="1524000"/>
          </a:xfrm>
          <a:prstGeom prst="rect">
            <a:avLst/>
          </a:prstGeom>
          <a:noFill/>
          <a:ln w="9525">
            <a:noFill/>
            <a:miter lim="800000"/>
            <a:headEnd/>
            <a:tailEnd/>
          </a:ln>
        </p:spPr>
      </p:pic>
      <p:sp>
        <p:nvSpPr>
          <p:cNvPr id="14342" name="Rectangle 6"/>
          <p:cNvSpPr>
            <a:spLocks noGrp="1" noChangeArrowheads="1"/>
          </p:cNvSpPr>
          <p:nvPr>
            <p:ph type="title"/>
          </p:nvPr>
        </p:nvSpPr>
        <p:spPr>
          <a:xfrm>
            <a:off x="457200" y="0"/>
            <a:ext cx="8229600" cy="1143000"/>
          </a:xfrm>
        </p:spPr>
        <p:txBody>
          <a:bodyPr/>
          <a:lstStyle/>
          <a:p>
            <a:r>
              <a:rPr lang="en-US" sz="3600" u="sng" dirty="0" err="1"/>
              <a:t>Supercooling</a:t>
            </a:r>
            <a:r>
              <a:rPr lang="en-US" sz="3600" u="sng" dirty="0"/>
              <a:t> and Bubbles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40">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0">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40">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2"/>
          </p:nvPr>
        </p:nvSpPr>
        <p:spPr/>
        <p:txBody>
          <a:bodyPr/>
          <a:lstStyle/>
          <a:p>
            <a:fld id="{79407A1B-7065-4138-830A-08A79239D237}" type="slidenum">
              <a:rPr lang="en-US"/>
              <a:pPr/>
              <a:t>32</a:t>
            </a:fld>
            <a:endParaRPr lang="en-US"/>
          </a:p>
        </p:txBody>
      </p:sp>
      <p:sp>
        <p:nvSpPr>
          <p:cNvPr id="15364" name="Text Box 4"/>
          <p:cNvSpPr txBox="1">
            <a:spLocks noChangeArrowheads="1"/>
          </p:cNvSpPr>
          <p:nvPr/>
        </p:nvSpPr>
        <p:spPr bwMode="auto">
          <a:xfrm>
            <a:off x="304800" y="1161872"/>
            <a:ext cx="8534400" cy="2400657"/>
          </a:xfrm>
          <a:prstGeom prst="rect">
            <a:avLst/>
          </a:prstGeom>
          <a:noFill/>
          <a:ln w="9525">
            <a:noFill/>
            <a:miter lim="800000"/>
            <a:headEnd/>
            <a:tailEnd/>
          </a:ln>
          <a:effectLst/>
        </p:spPr>
        <p:txBody>
          <a:bodyPr anchor="ctr">
            <a:spAutoFit/>
          </a:bodyPr>
          <a:lstStyle/>
          <a:p>
            <a:pPr eaLnBrk="0" hangingPunct="0"/>
            <a:r>
              <a:rPr lang="en-US" sz="2000" b="0" dirty="0"/>
              <a:t>Physics Today, July 2001:  Cosmic Microwave Background Observations</a:t>
            </a:r>
            <a:endParaRPr lang="en-US" sz="1800" b="0" dirty="0">
              <a:latin typeface="Times New Roman" pitchFamily="18" charset="0"/>
            </a:endParaRPr>
          </a:p>
          <a:p>
            <a:pPr eaLnBrk="0" hangingPunct="0"/>
            <a:endParaRPr lang="en-US" sz="1000" b="0" dirty="0">
              <a:latin typeface="Times New Roman" pitchFamily="18" charset="0"/>
            </a:endParaRPr>
          </a:p>
          <a:p>
            <a:pPr eaLnBrk="0" hangingPunct="0"/>
            <a:r>
              <a:rPr lang="en-US" sz="2000" b="0" dirty="0">
                <a:latin typeface="Times New Roman" pitchFamily="18" charset="0"/>
              </a:rPr>
              <a:t>“The value deduced from the second harmonic in the acoustic oscillations for </a:t>
            </a:r>
          </a:p>
          <a:p>
            <a:pPr eaLnBrk="0" hangingPunct="0"/>
            <a:r>
              <a:rPr lang="en-US" sz="2000" b="0" dirty="0">
                <a:latin typeface="SymbolPS" pitchFamily="18" charset="2"/>
              </a:rPr>
              <a:t>W</a:t>
            </a:r>
            <a:r>
              <a:rPr lang="en-US" sz="1800" b="0" baseline="-25000" dirty="0">
                <a:latin typeface="Times New Roman" pitchFamily="18" charset="0"/>
              </a:rPr>
              <a:t>B</a:t>
            </a:r>
            <a:r>
              <a:rPr lang="en-US" sz="2000" b="0" dirty="0">
                <a:latin typeface="Times New Roman" pitchFamily="18" charset="0"/>
              </a:rPr>
              <a:t>=0.042 ± 0.008 (cosmic baryon mass density) is in very good agreement with the value one gets by applying the theoretical details of primordial big bang nucleosynthesis to the observations of cosmic abundances of deuterium.”</a:t>
            </a:r>
          </a:p>
          <a:p>
            <a:pPr eaLnBrk="0" hangingPunct="0"/>
            <a:endParaRPr lang="en-US" sz="2000" b="0" dirty="0">
              <a:latin typeface="Times New Roman" pitchFamily="18" charset="0"/>
            </a:endParaRPr>
          </a:p>
          <a:p>
            <a:pPr eaLnBrk="0" hangingPunct="0"/>
            <a:r>
              <a:rPr lang="en-US" sz="2000" b="0" dirty="0">
                <a:solidFill>
                  <a:srgbClr val="FF0000"/>
                </a:solidFill>
                <a:latin typeface="+mj-lt"/>
              </a:rPr>
              <a:t>In addition, Lattice QCD now confirms a smooth cross over transition.</a:t>
            </a:r>
          </a:p>
        </p:txBody>
      </p:sp>
      <p:pic>
        <p:nvPicPr>
          <p:cNvPr id="15365" name="Picture 5" descr="boomerang_pic1"/>
          <p:cNvPicPr>
            <a:picLocks noChangeAspect="1" noChangeArrowheads="1"/>
          </p:cNvPicPr>
          <p:nvPr/>
        </p:nvPicPr>
        <p:blipFill>
          <a:blip r:embed="rId2" cstate="print"/>
          <a:srcRect/>
          <a:stretch>
            <a:fillRect/>
          </a:stretch>
        </p:blipFill>
        <p:spPr bwMode="auto">
          <a:xfrm>
            <a:off x="533400" y="3886200"/>
            <a:ext cx="3733800" cy="2800350"/>
          </a:xfrm>
          <a:prstGeom prst="rect">
            <a:avLst/>
          </a:prstGeom>
          <a:noFill/>
        </p:spPr>
      </p:pic>
      <p:pic>
        <p:nvPicPr>
          <p:cNvPr id="15366" name="Picture 6" descr="bigbang"/>
          <p:cNvPicPr>
            <a:picLocks noChangeAspect="1" noChangeArrowheads="1"/>
          </p:cNvPicPr>
          <p:nvPr/>
        </p:nvPicPr>
        <p:blipFill>
          <a:blip r:embed="rId3" cstate="print"/>
          <a:srcRect/>
          <a:stretch>
            <a:fillRect/>
          </a:stretch>
        </p:blipFill>
        <p:spPr bwMode="auto">
          <a:xfrm>
            <a:off x="4495800" y="3886200"/>
            <a:ext cx="3886200" cy="2798763"/>
          </a:xfrm>
          <a:prstGeom prst="rect">
            <a:avLst/>
          </a:prstGeom>
          <a:noFill/>
        </p:spPr>
      </p:pic>
      <p:sp>
        <p:nvSpPr>
          <p:cNvPr id="15367" name="Text Box 7"/>
          <p:cNvSpPr txBox="1">
            <a:spLocks noChangeArrowheads="1"/>
          </p:cNvSpPr>
          <p:nvPr/>
        </p:nvSpPr>
        <p:spPr bwMode="auto">
          <a:xfrm>
            <a:off x="533400" y="3935413"/>
            <a:ext cx="2474913" cy="336550"/>
          </a:xfrm>
          <a:prstGeom prst="rect">
            <a:avLst/>
          </a:prstGeom>
          <a:noFill/>
          <a:ln w="9525">
            <a:noFill/>
            <a:miter lim="800000"/>
            <a:headEnd/>
            <a:tailEnd/>
          </a:ln>
          <a:effectLst/>
        </p:spPr>
        <p:txBody>
          <a:bodyPr wrap="none">
            <a:spAutoFit/>
          </a:bodyPr>
          <a:lstStyle/>
          <a:p>
            <a:pPr eaLnBrk="0" hangingPunct="0"/>
            <a:r>
              <a:rPr lang="en-US" sz="1600"/>
              <a:t>Boomerang Experiment</a:t>
            </a:r>
          </a:p>
        </p:txBody>
      </p:sp>
      <p:sp>
        <p:nvSpPr>
          <p:cNvPr id="15368" name="Rectangle 8"/>
          <p:cNvSpPr>
            <a:spLocks noGrp="1" noChangeArrowheads="1"/>
          </p:cNvSpPr>
          <p:nvPr>
            <p:ph type="title"/>
          </p:nvPr>
        </p:nvSpPr>
        <p:spPr>
          <a:xfrm>
            <a:off x="457200" y="-76200"/>
            <a:ext cx="8229600" cy="1143000"/>
          </a:xfrm>
        </p:spPr>
        <p:txBody>
          <a:bodyPr/>
          <a:lstStyle/>
          <a:p>
            <a:r>
              <a:rPr lang="en-US" sz="3600" u="sng" dirty="0"/>
              <a:t>No BBN Problem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33</a:t>
            </a:fld>
            <a:endParaRPr lang="en-US"/>
          </a:p>
        </p:txBody>
      </p:sp>
      <p:sp>
        <p:nvSpPr>
          <p:cNvPr id="4" name="TextBox 3"/>
          <p:cNvSpPr txBox="1"/>
          <p:nvPr/>
        </p:nvSpPr>
        <p:spPr>
          <a:xfrm>
            <a:off x="1814117" y="76200"/>
            <a:ext cx="5424883" cy="584775"/>
          </a:xfrm>
          <a:prstGeom prst="rect">
            <a:avLst/>
          </a:prstGeom>
          <a:noFill/>
        </p:spPr>
        <p:txBody>
          <a:bodyPr wrap="none" rtlCol="0">
            <a:spAutoFit/>
          </a:bodyPr>
          <a:lstStyle/>
          <a:p>
            <a:r>
              <a:rPr lang="en-US" sz="3200" b="0" u="sng" dirty="0"/>
              <a:t>Big Bang versus Little Bangs</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0" y="685800"/>
            <a:ext cx="9144000" cy="3124200"/>
          </a:xfrm>
          <a:prstGeom prst="rect">
            <a:avLst/>
          </a:prstGeom>
          <a:noFill/>
          <a:ln w="9525">
            <a:noFill/>
            <a:miter lim="800000"/>
            <a:headEnd/>
            <a:tailEnd/>
          </a:ln>
        </p:spPr>
      </p:pic>
      <p:sp>
        <p:nvSpPr>
          <p:cNvPr id="6" name="TextBox 5"/>
          <p:cNvSpPr txBox="1"/>
          <p:nvPr/>
        </p:nvSpPr>
        <p:spPr>
          <a:xfrm>
            <a:off x="-74221" y="5903893"/>
            <a:ext cx="9201558" cy="954107"/>
          </a:xfrm>
          <a:prstGeom prst="rect">
            <a:avLst/>
          </a:prstGeom>
          <a:noFill/>
        </p:spPr>
        <p:txBody>
          <a:bodyPr wrap="none" rtlCol="0">
            <a:spAutoFit/>
          </a:bodyPr>
          <a:lstStyle/>
          <a:p>
            <a:pPr algn="ctr"/>
            <a:endParaRPr lang="en-US" sz="2800" b="0" dirty="0">
              <a:solidFill>
                <a:srgbClr val="FF0000"/>
              </a:solidFill>
            </a:endParaRPr>
          </a:p>
          <a:p>
            <a:pPr algn="ctr"/>
            <a:r>
              <a:rPr lang="en-US" sz="2800" b="0" dirty="0">
                <a:solidFill>
                  <a:srgbClr val="FF0000"/>
                </a:solidFill>
              </a:rPr>
              <a:t>Study structures that survive to understand earlier epoch</a:t>
            </a:r>
          </a:p>
        </p:txBody>
      </p:sp>
      <p:sp>
        <p:nvSpPr>
          <p:cNvPr id="2" name="TextBox 1"/>
          <p:cNvSpPr txBox="1"/>
          <p:nvPr/>
        </p:nvSpPr>
        <p:spPr>
          <a:xfrm>
            <a:off x="381000" y="3957697"/>
            <a:ext cx="5105400" cy="2062103"/>
          </a:xfrm>
          <a:prstGeom prst="rect">
            <a:avLst/>
          </a:prstGeom>
          <a:noFill/>
        </p:spPr>
        <p:txBody>
          <a:bodyPr wrap="square" rtlCol="0">
            <a:spAutoFit/>
          </a:bodyPr>
          <a:lstStyle/>
          <a:p>
            <a:pPr algn="ctr"/>
            <a:r>
              <a:rPr lang="en-US" sz="3200" b="0" u="sng" dirty="0"/>
              <a:t>Universe Case:</a:t>
            </a:r>
          </a:p>
          <a:p>
            <a:pPr algn="ctr"/>
            <a:r>
              <a:rPr lang="en-US" sz="3200" b="0" dirty="0"/>
              <a:t>Fluctuations pre-inflation… </a:t>
            </a:r>
          </a:p>
          <a:p>
            <a:pPr algn="ctr"/>
            <a:r>
              <a:rPr lang="en-US" sz="3200" b="0" dirty="0"/>
              <a:t>and not impacted by QGP</a:t>
            </a:r>
          </a:p>
          <a:p>
            <a:endParaRPr lang="en-US" sz="3200" b="0" dirty="0" err="1"/>
          </a:p>
        </p:txBody>
      </p:sp>
      <p:sp>
        <p:nvSpPr>
          <p:cNvPr id="7" name="TextBox 6"/>
          <p:cNvSpPr txBox="1"/>
          <p:nvPr/>
        </p:nvSpPr>
        <p:spPr>
          <a:xfrm>
            <a:off x="5563141" y="3421122"/>
            <a:ext cx="3556175" cy="3046988"/>
          </a:xfrm>
          <a:prstGeom prst="rect">
            <a:avLst/>
          </a:prstGeom>
          <a:noFill/>
        </p:spPr>
        <p:txBody>
          <a:bodyPr wrap="square" rtlCol="0">
            <a:spAutoFit/>
          </a:bodyPr>
          <a:lstStyle/>
          <a:p>
            <a:pPr algn="ctr"/>
            <a:endParaRPr lang="en-US" sz="3200" b="0" dirty="0"/>
          </a:p>
          <a:p>
            <a:pPr algn="ctr"/>
            <a:r>
              <a:rPr lang="en-US" sz="3200" b="0" u="sng" dirty="0"/>
              <a:t>Heavy Ion Case:</a:t>
            </a:r>
          </a:p>
          <a:p>
            <a:pPr algn="ctr"/>
            <a:r>
              <a:rPr lang="en-US" sz="3200" b="0" dirty="0"/>
              <a:t>QGP initial condition fluctuations</a:t>
            </a:r>
          </a:p>
          <a:p>
            <a:endParaRPr lang="en-US" sz="3200" b="0" dirty="0" err="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95F71236-F22F-4BB4-A731-9ACF22B109A2}" type="slidenum">
              <a:rPr lang="en-US"/>
              <a:pPr/>
              <a:t>34</a:t>
            </a:fld>
            <a:endParaRPr lang="en-US"/>
          </a:p>
        </p:txBody>
      </p:sp>
      <p:sp>
        <p:nvSpPr>
          <p:cNvPr id="17415"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dirty="0">
                <a:solidFill>
                  <a:schemeClr val="bg1"/>
                </a:solidFill>
              </a:rPr>
              <a:t>Heavy Ion</a:t>
            </a:r>
          </a:p>
          <a:p>
            <a:pPr algn="ctr"/>
            <a:r>
              <a:rPr lang="en-US" sz="6600" b="0" dirty="0">
                <a:solidFill>
                  <a:schemeClr val="bg1"/>
                </a:solidFill>
              </a:rPr>
              <a:t>Experiments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4"/>
          <p:cNvSpPr>
            <a:spLocks noGrp="1"/>
          </p:cNvSpPr>
          <p:nvPr>
            <p:ph type="sldNum" sz="quarter" idx="12"/>
          </p:nvPr>
        </p:nvSpPr>
        <p:spPr>
          <a:xfrm>
            <a:off x="6629400" y="6153150"/>
            <a:ext cx="2133600" cy="476250"/>
          </a:xfrm>
        </p:spPr>
        <p:txBody>
          <a:bodyPr/>
          <a:lstStyle/>
          <a:p>
            <a:fld id="{EA1754BC-24FB-4287-A07D-2F070F531766}" type="slidenum">
              <a:rPr lang="en-US"/>
              <a:pPr/>
              <a:t>35</a:t>
            </a:fld>
            <a:endParaRPr lang="en-US"/>
          </a:p>
        </p:txBody>
      </p:sp>
      <p:sp>
        <p:nvSpPr>
          <p:cNvPr id="129028" name="Rectangle 4"/>
          <p:cNvSpPr>
            <a:spLocks noGrp="1" noChangeArrowheads="1"/>
          </p:cNvSpPr>
          <p:nvPr>
            <p:ph type="title"/>
          </p:nvPr>
        </p:nvSpPr>
        <p:spPr>
          <a:xfrm>
            <a:off x="457200" y="-76200"/>
            <a:ext cx="8229600" cy="1143000"/>
          </a:xfrm>
        </p:spPr>
        <p:txBody>
          <a:bodyPr/>
          <a:lstStyle/>
          <a:p>
            <a:r>
              <a:rPr lang="en-US" sz="3200" u="sng" dirty="0"/>
              <a:t>How to Access This Physics?</a:t>
            </a:r>
          </a:p>
        </p:txBody>
      </p:sp>
      <p:grpSp>
        <p:nvGrpSpPr>
          <p:cNvPr id="129029" name="Group 5"/>
          <p:cNvGrpSpPr>
            <a:grpSpLocks/>
          </p:cNvGrpSpPr>
          <p:nvPr/>
        </p:nvGrpSpPr>
        <p:grpSpPr bwMode="auto">
          <a:xfrm>
            <a:off x="457200" y="1050925"/>
            <a:ext cx="8234363" cy="5434013"/>
            <a:chOff x="171" y="528"/>
            <a:chExt cx="5541" cy="3761"/>
          </a:xfrm>
        </p:grpSpPr>
        <p:grpSp>
          <p:nvGrpSpPr>
            <p:cNvPr id="129030" name="Group 6"/>
            <p:cNvGrpSpPr>
              <a:grpSpLocks/>
            </p:cNvGrpSpPr>
            <p:nvPr/>
          </p:nvGrpSpPr>
          <p:grpSpPr bwMode="auto">
            <a:xfrm>
              <a:off x="171" y="2352"/>
              <a:ext cx="2661" cy="1937"/>
              <a:chOff x="2955" y="2352"/>
              <a:chExt cx="2661" cy="1937"/>
            </a:xfrm>
          </p:grpSpPr>
          <p:pic>
            <p:nvPicPr>
              <p:cNvPr id="129031" name="Picture 7" descr="neutronstar"/>
              <p:cNvPicPr>
                <a:picLocks noChangeAspect="1" noChangeArrowheads="1"/>
              </p:cNvPicPr>
              <p:nvPr/>
            </p:nvPicPr>
            <p:blipFill>
              <a:blip r:embed="rId2" cstate="print"/>
              <a:srcRect/>
              <a:stretch>
                <a:fillRect/>
              </a:stretch>
            </p:blipFill>
            <p:spPr bwMode="auto">
              <a:xfrm>
                <a:off x="2976" y="2352"/>
                <a:ext cx="2640" cy="1917"/>
              </a:xfrm>
              <a:prstGeom prst="rect">
                <a:avLst/>
              </a:prstGeom>
              <a:noFill/>
            </p:spPr>
          </p:pic>
          <p:sp>
            <p:nvSpPr>
              <p:cNvPr id="129032" name="Text Box 8"/>
              <p:cNvSpPr txBox="1">
                <a:spLocks noChangeArrowheads="1"/>
              </p:cNvSpPr>
              <p:nvPr/>
            </p:nvSpPr>
            <p:spPr bwMode="auto">
              <a:xfrm>
                <a:off x="2955" y="4015"/>
                <a:ext cx="1148" cy="274"/>
              </a:xfrm>
              <a:prstGeom prst="rect">
                <a:avLst/>
              </a:prstGeom>
              <a:noFill/>
              <a:ln w="9525">
                <a:noFill/>
                <a:miter lim="800000"/>
                <a:headEnd/>
                <a:tailEnd/>
              </a:ln>
              <a:effectLst/>
            </p:spPr>
            <p:txBody>
              <a:bodyPr wrap="none">
                <a:spAutoFit/>
              </a:bodyPr>
              <a:lstStyle/>
              <a:p>
                <a:r>
                  <a:rPr lang="en-US" sz="2000" b="0">
                    <a:solidFill>
                      <a:schemeClr val="bg1"/>
                    </a:solidFill>
                  </a:rPr>
                  <a:t>Neutron stars</a:t>
                </a:r>
              </a:p>
            </p:txBody>
          </p:sp>
        </p:grpSp>
        <p:pic>
          <p:nvPicPr>
            <p:cNvPr id="129033" name="Picture 9" descr="P369_sm1"/>
            <p:cNvPicPr>
              <a:picLocks noChangeAspect="1" noChangeArrowheads="1"/>
            </p:cNvPicPr>
            <p:nvPr/>
          </p:nvPicPr>
          <p:blipFill>
            <a:blip r:embed="rId3" cstate="print"/>
            <a:srcRect/>
            <a:stretch>
              <a:fillRect/>
            </a:stretch>
          </p:blipFill>
          <p:spPr bwMode="auto">
            <a:xfrm>
              <a:off x="2976" y="528"/>
              <a:ext cx="2736" cy="1776"/>
            </a:xfrm>
            <a:prstGeom prst="rect">
              <a:avLst/>
            </a:prstGeom>
            <a:noFill/>
          </p:spPr>
        </p:pic>
        <p:sp>
          <p:nvSpPr>
            <p:cNvPr id="129034" name="Text Box 10"/>
            <p:cNvSpPr txBox="1">
              <a:spLocks noChangeArrowheads="1"/>
            </p:cNvSpPr>
            <p:nvPr/>
          </p:nvSpPr>
          <p:spPr bwMode="auto">
            <a:xfrm>
              <a:off x="4598" y="2097"/>
              <a:ext cx="1054" cy="275"/>
            </a:xfrm>
            <a:prstGeom prst="rect">
              <a:avLst/>
            </a:prstGeom>
            <a:noFill/>
            <a:ln w="9525">
              <a:noFill/>
              <a:miter lim="800000"/>
              <a:headEnd/>
              <a:tailEnd/>
            </a:ln>
            <a:effectLst/>
          </p:spPr>
          <p:txBody>
            <a:bodyPr wrap="none">
              <a:spAutoFit/>
            </a:bodyPr>
            <a:lstStyle/>
            <a:p>
              <a:r>
                <a:rPr lang="en-US" sz="2000" b="0"/>
                <a:t>Lattice QCD</a:t>
              </a:r>
            </a:p>
          </p:txBody>
        </p:sp>
        <p:grpSp>
          <p:nvGrpSpPr>
            <p:cNvPr id="129035" name="Group 11"/>
            <p:cNvGrpSpPr>
              <a:grpSpLocks/>
            </p:cNvGrpSpPr>
            <p:nvPr/>
          </p:nvGrpSpPr>
          <p:grpSpPr bwMode="auto">
            <a:xfrm>
              <a:off x="2976" y="2359"/>
              <a:ext cx="2736" cy="1913"/>
              <a:chOff x="192" y="2352"/>
              <a:chExt cx="2736" cy="1913"/>
            </a:xfrm>
          </p:grpSpPr>
          <p:pic>
            <p:nvPicPr>
              <p:cNvPr id="129036" name="Picture 12" descr="rhic_aerial"/>
              <p:cNvPicPr>
                <a:picLocks noChangeAspect="1" noChangeArrowheads="1"/>
              </p:cNvPicPr>
              <p:nvPr/>
            </p:nvPicPr>
            <p:blipFill>
              <a:blip r:embed="rId4" cstate="print"/>
              <a:srcRect/>
              <a:stretch>
                <a:fillRect/>
              </a:stretch>
            </p:blipFill>
            <p:spPr bwMode="auto">
              <a:xfrm>
                <a:off x="192" y="2352"/>
                <a:ext cx="2736" cy="1913"/>
              </a:xfrm>
              <a:prstGeom prst="rect">
                <a:avLst/>
              </a:prstGeom>
              <a:noFill/>
            </p:spPr>
          </p:pic>
          <p:sp>
            <p:nvSpPr>
              <p:cNvPr id="129037" name="Text Box 13"/>
              <p:cNvSpPr txBox="1">
                <a:spLocks noChangeArrowheads="1"/>
              </p:cNvSpPr>
              <p:nvPr/>
            </p:nvSpPr>
            <p:spPr bwMode="auto">
              <a:xfrm>
                <a:off x="2304" y="2385"/>
                <a:ext cx="543" cy="274"/>
              </a:xfrm>
              <a:prstGeom prst="rect">
                <a:avLst/>
              </a:prstGeom>
              <a:noFill/>
              <a:ln w="9525">
                <a:noFill/>
                <a:miter lim="800000"/>
                <a:headEnd/>
                <a:tailEnd/>
              </a:ln>
              <a:effectLst/>
            </p:spPr>
            <p:txBody>
              <a:bodyPr wrap="none">
                <a:spAutoFit/>
              </a:bodyPr>
              <a:lstStyle/>
              <a:p>
                <a:r>
                  <a:rPr lang="en-US" sz="2000" b="0">
                    <a:solidFill>
                      <a:schemeClr val="bg1"/>
                    </a:solidFill>
                  </a:rPr>
                  <a:t>RHIC</a:t>
                </a:r>
              </a:p>
            </p:txBody>
          </p:sp>
        </p:grpSp>
        <p:grpSp>
          <p:nvGrpSpPr>
            <p:cNvPr id="129038" name="Group 14"/>
            <p:cNvGrpSpPr>
              <a:grpSpLocks/>
            </p:cNvGrpSpPr>
            <p:nvPr/>
          </p:nvGrpSpPr>
          <p:grpSpPr bwMode="auto">
            <a:xfrm>
              <a:off x="192" y="528"/>
              <a:ext cx="2640" cy="1795"/>
              <a:chOff x="2976" y="528"/>
              <a:chExt cx="2640" cy="1795"/>
            </a:xfrm>
          </p:grpSpPr>
          <p:pic>
            <p:nvPicPr>
              <p:cNvPr id="129039" name="Picture 15"/>
              <p:cNvPicPr>
                <a:picLocks noChangeAspect="1" noChangeArrowheads="1"/>
              </p:cNvPicPr>
              <p:nvPr/>
            </p:nvPicPr>
            <p:blipFill>
              <a:blip r:embed="rId5" cstate="print"/>
              <a:srcRect/>
              <a:stretch>
                <a:fillRect/>
              </a:stretch>
            </p:blipFill>
            <p:spPr bwMode="auto">
              <a:xfrm>
                <a:off x="2976" y="528"/>
                <a:ext cx="2640" cy="1795"/>
              </a:xfrm>
              <a:prstGeom prst="rect">
                <a:avLst/>
              </a:prstGeom>
              <a:noFill/>
              <a:ln w="9525">
                <a:noFill/>
                <a:miter lim="800000"/>
                <a:headEnd/>
                <a:tailEnd/>
              </a:ln>
            </p:spPr>
          </p:pic>
          <p:sp>
            <p:nvSpPr>
              <p:cNvPr id="129040" name="Rectangle 16"/>
              <p:cNvSpPr>
                <a:spLocks noChangeArrowheads="1"/>
              </p:cNvSpPr>
              <p:nvPr/>
            </p:nvSpPr>
            <p:spPr bwMode="auto">
              <a:xfrm>
                <a:off x="2976" y="535"/>
                <a:ext cx="963" cy="275"/>
              </a:xfrm>
              <a:prstGeom prst="rect">
                <a:avLst/>
              </a:prstGeom>
              <a:solidFill>
                <a:schemeClr val="tx1"/>
              </a:solidFill>
              <a:ln w="9525">
                <a:noFill/>
                <a:miter lim="800000"/>
                <a:headEnd/>
                <a:tailEnd/>
              </a:ln>
              <a:effectLst/>
            </p:spPr>
            <p:txBody>
              <a:bodyPr anchor="ctr">
                <a:spAutoFit/>
              </a:bodyPr>
              <a:lstStyle/>
              <a:p>
                <a:pPr algn="ctr"/>
                <a:r>
                  <a:rPr lang="en-US" sz="2000" b="0">
                    <a:solidFill>
                      <a:schemeClr val="bg1"/>
                    </a:solidFill>
                  </a:rPr>
                  <a:t>Big Bang</a:t>
                </a:r>
              </a:p>
            </p:txBody>
          </p:sp>
        </p:grpSp>
        <p:sp>
          <p:nvSpPr>
            <p:cNvPr id="129041" name="Text Box 17"/>
            <p:cNvSpPr txBox="1">
              <a:spLocks noChangeArrowheads="1"/>
            </p:cNvSpPr>
            <p:nvPr/>
          </p:nvSpPr>
          <p:spPr bwMode="auto">
            <a:xfrm>
              <a:off x="1082" y="2048"/>
              <a:ext cx="1577" cy="274"/>
            </a:xfrm>
            <a:prstGeom prst="rect">
              <a:avLst/>
            </a:prstGeom>
            <a:solidFill>
              <a:schemeClr val="tx1"/>
            </a:solidFill>
            <a:ln w="9525">
              <a:noFill/>
              <a:miter lim="800000"/>
              <a:headEnd/>
              <a:tailEnd/>
            </a:ln>
            <a:effectLst/>
          </p:spPr>
          <p:txBody>
            <a:bodyPr wrap="none">
              <a:spAutoFit/>
            </a:bodyPr>
            <a:lstStyle/>
            <a:p>
              <a:r>
                <a:rPr lang="en-US" sz="2000" b="0">
                  <a:solidFill>
                    <a:schemeClr val="bg1"/>
                  </a:solidFill>
                </a:rPr>
                <a:t>Only one chance…</a:t>
              </a:r>
            </a:p>
          </p:txBody>
        </p:sp>
        <p:sp>
          <p:nvSpPr>
            <p:cNvPr id="129042" name="Text Box 18"/>
            <p:cNvSpPr txBox="1">
              <a:spLocks noChangeArrowheads="1"/>
            </p:cNvSpPr>
            <p:nvPr/>
          </p:nvSpPr>
          <p:spPr bwMode="auto">
            <a:xfrm>
              <a:off x="864" y="2433"/>
              <a:ext cx="1776" cy="275"/>
            </a:xfrm>
            <a:prstGeom prst="rect">
              <a:avLst/>
            </a:prstGeom>
            <a:solidFill>
              <a:schemeClr val="tx1"/>
            </a:solidFill>
            <a:ln w="9525">
              <a:noFill/>
              <a:miter lim="800000"/>
              <a:headEnd/>
              <a:tailEnd/>
            </a:ln>
            <a:effectLst/>
          </p:spPr>
          <p:txBody>
            <a:bodyPr wrap="none">
              <a:spAutoFit/>
            </a:bodyPr>
            <a:lstStyle/>
            <a:p>
              <a:r>
                <a:rPr lang="en-US" sz="2000" b="0">
                  <a:solidFill>
                    <a:schemeClr val="bg1"/>
                  </a:solidFill>
                </a:rPr>
                <a:t>Who wants to wait?…</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36</a:t>
            </a:fld>
            <a:endParaRPr lang="en-US"/>
          </a:p>
        </p:txBody>
      </p:sp>
      <p:sp>
        <p:nvSpPr>
          <p:cNvPr id="4" name="TextBox 3"/>
          <p:cNvSpPr txBox="1"/>
          <p:nvPr/>
        </p:nvSpPr>
        <p:spPr>
          <a:xfrm>
            <a:off x="508702" y="238158"/>
            <a:ext cx="8101898" cy="523220"/>
          </a:xfrm>
          <a:prstGeom prst="rect">
            <a:avLst/>
          </a:prstGeom>
          <a:noFill/>
        </p:spPr>
        <p:txBody>
          <a:bodyPr wrap="none" rtlCol="0">
            <a:spAutoFit/>
          </a:bodyPr>
          <a:lstStyle/>
          <a:p>
            <a:r>
              <a:rPr lang="en-US" sz="2800" b="0" u="sng" dirty="0"/>
              <a:t>Neutron star mergers… maybe the waiting is over</a:t>
            </a:r>
          </a:p>
        </p:txBody>
      </p:sp>
      <p:sp>
        <p:nvSpPr>
          <p:cNvPr id="2" name="TextBox 1"/>
          <p:cNvSpPr txBox="1"/>
          <p:nvPr/>
        </p:nvSpPr>
        <p:spPr>
          <a:xfrm>
            <a:off x="76200" y="914400"/>
            <a:ext cx="9005542" cy="369332"/>
          </a:xfrm>
          <a:prstGeom prst="rect">
            <a:avLst/>
          </a:prstGeom>
          <a:noFill/>
        </p:spPr>
        <p:txBody>
          <a:bodyPr wrap="none" rtlCol="0">
            <a:spAutoFit/>
          </a:bodyPr>
          <a:lstStyle/>
          <a:p>
            <a:r>
              <a:rPr lang="en-US" sz="1800" b="0" dirty="0"/>
              <a:t>http://science.energy.gov/~/media/np/nsac/pdf/201603/Weinstein_LIGO_20160323.pdf</a:t>
            </a:r>
          </a:p>
        </p:txBody>
      </p:sp>
      <p:pic>
        <p:nvPicPr>
          <p:cNvPr id="5" name="Picture 4"/>
          <p:cNvPicPr>
            <a:picLocks noChangeAspect="1"/>
          </p:cNvPicPr>
          <p:nvPr/>
        </p:nvPicPr>
        <p:blipFill>
          <a:blip r:embed="rId2"/>
          <a:stretch>
            <a:fillRect/>
          </a:stretch>
        </p:blipFill>
        <p:spPr>
          <a:xfrm>
            <a:off x="862263" y="1466665"/>
            <a:ext cx="7291137" cy="5033439"/>
          </a:xfrm>
          <a:prstGeom prst="rect">
            <a:avLst/>
          </a:prstGeom>
          <a:ln>
            <a:solidFill>
              <a:schemeClr val="tx1"/>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4"/>
          <p:cNvSpPr>
            <a:spLocks noGrp="1"/>
          </p:cNvSpPr>
          <p:nvPr>
            <p:ph type="sldNum" sz="quarter" idx="12"/>
          </p:nvPr>
        </p:nvSpPr>
        <p:spPr/>
        <p:txBody>
          <a:bodyPr/>
          <a:lstStyle/>
          <a:p>
            <a:fld id="{4E6983E1-5EA7-40BF-B5B3-9530B1FFC598}" type="slidenum">
              <a:rPr lang="en-US"/>
              <a:pPr/>
              <a:t>37</a:t>
            </a:fld>
            <a:endParaRPr lang="en-US"/>
          </a:p>
        </p:txBody>
      </p:sp>
      <p:sp>
        <p:nvSpPr>
          <p:cNvPr id="47108" name="Text Box 4"/>
          <p:cNvSpPr txBox="1">
            <a:spLocks noChangeArrowheads="1"/>
          </p:cNvSpPr>
          <p:nvPr/>
        </p:nvSpPr>
        <p:spPr bwMode="auto">
          <a:xfrm>
            <a:off x="914400" y="1143000"/>
            <a:ext cx="5486400" cy="5273675"/>
          </a:xfrm>
          <a:prstGeom prst="rect">
            <a:avLst/>
          </a:prstGeom>
          <a:noFill/>
          <a:ln w="38100">
            <a:noFill/>
            <a:miter lim="800000"/>
            <a:headEnd/>
            <a:tailEnd/>
          </a:ln>
          <a:effectLst/>
        </p:spPr>
        <p:txBody>
          <a:bodyPr>
            <a:spAutoFit/>
          </a:bodyPr>
          <a:lstStyle/>
          <a:p>
            <a:pPr eaLnBrk="0" hangingPunct="0"/>
            <a:r>
              <a:rPr lang="en-US" sz="2000" b="0"/>
              <a:t>Bevalac-LBL and SIS-GSI fixed target                   </a:t>
            </a:r>
          </a:p>
          <a:p>
            <a:pPr eaLnBrk="0" hangingPunct="0"/>
            <a:r>
              <a:rPr lang="en-US" sz="2000" b="0"/>
              <a:t>max. </a:t>
            </a:r>
            <a:r>
              <a:rPr lang="en-US" sz="2000">
                <a:solidFill>
                  <a:srgbClr val="FF0000"/>
                </a:solidFill>
              </a:rPr>
              <a:t>2.2 GeV</a:t>
            </a:r>
            <a:endParaRPr lang="en-US" sz="2000" b="0"/>
          </a:p>
          <a:p>
            <a:pPr eaLnBrk="0" hangingPunct="0"/>
            <a:endParaRPr lang="en-US" sz="2000" b="0"/>
          </a:p>
          <a:p>
            <a:pPr eaLnBrk="0" hangingPunct="0"/>
            <a:r>
              <a:rPr lang="en-US" sz="2000" b="0"/>
              <a:t>AGS-BNL fixed target</a:t>
            </a:r>
          </a:p>
          <a:p>
            <a:pPr eaLnBrk="0" hangingPunct="0"/>
            <a:r>
              <a:rPr lang="en-US" sz="2000" b="0"/>
              <a:t>max. </a:t>
            </a:r>
            <a:r>
              <a:rPr lang="en-US" sz="2000">
                <a:solidFill>
                  <a:srgbClr val="FF0000"/>
                </a:solidFill>
              </a:rPr>
              <a:t>4.8 GeV</a:t>
            </a:r>
            <a:endParaRPr lang="en-US" sz="2000" b="0"/>
          </a:p>
          <a:p>
            <a:pPr eaLnBrk="0" hangingPunct="0"/>
            <a:endParaRPr lang="en-US" sz="2000" b="0"/>
          </a:p>
          <a:p>
            <a:pPr eaLnBrk="0" hangingPunct="0"/>
            <a:r>
              <a:rPr lang="en-US" sz="2000" b="0"/>
              <a:t>SPS-CERN fixed target</a:t>
            </a:r>
          </a:p>
          <a:p>
            <a:pPr eaLnBrk="0" hangingPunct="0"/>
            <a:r>
              <a:rPr lang="en-US" sz="2000" b="0"/>
              <a:t>max. </a:t>
            </a:r>
            <a:r>
              <a:rPr lang="en-US" sz="2000">
                <a:solidFill>
                  <a:srgbClr val="FF0000"/>
                </a:solidFill>
              </a:rPr>
              <a:t>17.3 GeV</a:t>
            </a:r>
            <a:endParaRPr lang="en-US" sz="2000" b="0"/>
          </a:p>
          <a:p>
            <a:pPr eaLnBrk="0" hangingPunct="0"/>
            <a:endParaRPr lang="en-US" sz="2000" b="0"/>
          </a:p>
          <a:p>
            <a:pPr eaLnBrk="0" hangingPunct="0"/>
            <a:r>
              <a:rPr lang="en-US" sz="2000" b="0"/>
              <a:t>TEVATRON-FNAL (fixed target p-A)</a:t>
            </a:r>
          </a:p>
          <a:p>
            <a:pPr eaLnBrk="0" hangingPunct="0"/>
            <a:r>
              <a:rPr lang="en-US" sz="2000" b="0"/>
              <a:t>max. </a:t>
            </a:r>
            <a:r>
              <a:rPr lang="en-US" sz="2000">
                <a:solidFill>
                  <a:srgbClr val="FF0000"/>
                </a:solidFill>
              </a:rPr>
              <a:t>38.7 GeV</a:t>
            </a:r>
            <a:endParaRPr lang="en-US" sz="2000" b="0"/>
          </a:p>
          <a:p>
            <a:pPr eaLnBrk="0" hangingPunct="0"/>
            <a:endParaRPr lang="en-US" sz="2000" b="0"/>
          </a:p>
          <a:p>
            <a:pPr eaLnBrk="0" hangingPunct="0"/>
            <a:r>
              <a:rPr lang="en-US" sz="2000" b="0"/>
              <a:t>RHIC-BNL collider</a:t>
            </a:r>
          </a:p>
          <a:p>
            <a:pPr eaLnBrk="0" hangingPunct="0"/>
            <a:r>
              <a:rPr lang="en-US" sz="2000" b="0"/>
              <a:t>max. </a:t>
            </a:r>
            <a:r>
              <a:rPr lang="en-US" sz="2000">
                <a:solidFill>
                  <a:srgbClr val="FF0000"/>
                </a:solidFill>
              </a:rPr>
              <a:t>200.0 GeV</a:t>
            </a:r>
            <a:endParaRPr lang="en-US" sz="2000" b="0"/>
          </a:p>
          <a:p>
            <a:pPr eaLnBrk="0" hangingPunct="0"/>
            <a:endParaRPr lang="en-US" sz="2000" b="0"/>
          </a:p>
          <a:p>
            <a:pPr eaLnBrk="0" hangingPunct="0"/>
            <a:r>
              <a:rPr lang="en-US" sz="2000" b="0"/>
              <a:t>LHC-CERN collider</a:t>
            </a:r>
          </a:p>
          <a:p>
            <a:pPr eaLnBrk="0" hangingPunct="0"/>
            <a:r>
              <a:rPr lang="en-US" sz="2000" b="0"/>
              <a:t>max. </a:t>
            </a:r>
            <a:r>
              <a:rPr lang="en-US" sz="2000">
                <a:solidFill>
                  <a:srgbClr val="FF0000"/>
                </a:solidFill>
              </a:rPr>
              <a:t>2760.0 GeV</a:t>
            </a:r>
            <a:endParaRPr lang="en-US" sz="2000" b="0"/>
          </a:p>
        </p:txBody>
      </p:sp>
      <p:sp>
        <p:nvSpPr>
          <p:cNvPr id="47109" name="Text Box 5"/>
          <p:cNvSpPr txBox="1">
            <a:spLocks noChangeArrowheads="1"/>
          </p:cNvSpPr>
          <p:nvPr/>
        </p:nvSpPr>
        <p:spPr bwMode="auto">
          <a:xfrm>
            <a:off x="4081463" y="5126038"/>
            <a:ext cx="3990975" cy="376237"/>
          </a:xfrm>
          <a:prstGeom prst="rect">
            <a:avLst/>
          </a:prstGeom>
          <a:noFill/>
          <a:ln w="9525">
            <a:solidFill>
              <a:schemeClr val="accent2"/>
            </a:solidFill>
            <a:miter lim="800000"/>
            <a:headEnd/>
            <a:tailEnd/>
          </a:ln>
          <a:effectLst/>
        </p:spPr>
        <p:txBody>
          <a:bodyPr wrap="none" anchor="ctr">
            <a:spAutoFit/>
          </a:bodyPr>
          <a:lstStyle/>
          <a:p>
            <a:pPr algn="ctr" eaLnBrk="0" hangingPunct="0"/>
            <a:r>
              <a:rPr lang="en-US" sz="1800" b="0"/>
              <a:t>BRAHMS, PHENIX, PHOBOS, STAR</a:t>
            </a:r>
          </a:p>
        </p:txBody>
      </p:sp>
      <p:sp>
        <p:nvSpPr>
          <p:cNvPr id="47110" name="Text Box 6"/>
          <p:cNvSpPr txBox="1">
            <a:spLocks noChangeArrowheads="1"/>
          </p:cNvSpPr>
          <p:nvPr/>
        </p:nvSpPr>
        <p:spPr bwMode="auto">
          <a:xfrm>
            <a:off x="4069480" y="5681554"/>
            <a:ext cx="2386166" cy="646331"/>
          </a:xfrm>
          <a:prstGeom prst="rect">
            <a:avLst/>
          </a:prstGeom>
          <a:noFill/>
          <a:ln w="9525">
            <a:solidFill>
              <a:schemeClr val="accent2"/>
            </a:solidFill>
            <a:miter lim="800000"/>
            <a:headEnd/>
            <a:tailEnd/>
          </a:ln>
          <a:effectLst/>
        </p:spPr>
        <p:txBody>
          <a:bodyPr wrap="none" anchor="ctr">
            <a:spAutoFit/>
          </a:bodyPr>
          <a:lstStyle/>
          <a:p>
            <a:pPr algn="ctr" eaLnBrk="0" hangingPunct="0"/>
            <a:r>
              <a:rPr lang="en-US" sz="1800" b="0" dirty="0"/>
              <a:t>ALICE, ATLAS, CMS,</a:t>
            </a:r>
          </a:p>
          <a:p>
            <a:pPr algn="ctr" eaLnBrk="0" hangingPunct="0"/>
            <a:r>
              <a:rPr lang="en-US" sz="1800" b="0" dirty="0" err="1"/>
              <a:t>LHCb</a:t>
            </a:r>
            <a:r>
              <a:rPr lang="en-US" sz="1800" b="0" dirty="0"/>
              <a:t> (</a:t>
            </a:r>
            <a:r>
              <a:rPr lang="en-US" sz="1800" b="0" dirty="0" err="1"/>
              <a:t>pA</a:t>
            </a:r>
            <a:r>
              <a:rPr lang="en-US" sz="1800" b="0" dirty="0"/>
              <a:t>)</a:t>
            </a:r>
          </a:p>
        </p:txBody>
      </p:sp>
      <p:sp>
        <p:nvSpPr>
          <p:cNvPr id="47111" name="Text Box 7"/>
          <p:cNvSpPr txBox="1">
            <a:spLocks noChangeArrowheads="1"/>
          </p:cNvSpPr>
          <p:nvPr/>
        </p:nvSpPr>
        <p:spPr bwMode="auto">
          <a:xfrm>
            <a:off x="4260850" y="3013075"/>
            <a:ext cx="3876675" cy="650875"/>
          </a:xfrm>
          <a:prstGeom prst="rect">
            <a:avLst/>
          </a:prstGeom>
          <a:noFill/>
          <a:ln w="9525">
            <a:solidFill>
              <a:schemeClr val="accent2"/>
            </a:solidFill>
            <a:miter lim="800000"/>
            <a:headEnd/>
            <a:tailEnd/>
          </a:ln>
          <a:effectLst/>
        </p:spPr>
        <p:txBody>
          <a:bodyPr wrap="none" anchor="ctr">
            <a:spAutoFit/>
          </a:bodyPr>
          <a:lstStyle/>
          <a:p>
            <a:pPr algn="ctr" eaLnBrk="0" hangingPunct="0"/>
            <a:r>
              <a:rPr lang="en-US" sz="1800" b="0"/>
              <a:t>NA35/49, NA44, NA38/50/51, NA45,</a:t>
            </a:r>
          </a:p>
          <a:p>
            <a:pPr algn="ctr" eaLnBrk="0" hangingPunct="0"/>
            <a:r>
              <a:rPr lang="en-US" sz="1800" b="0"/>
              <a:t>NA52, NA57, WA80/98, WA97, …</a:t>
            </a:r>
          </a:p>
        </p:txBody>
      </p:sp>
      <p:sp>
        <p:nvSpPr>
          <p:cNvPr id="47112" name="Text Box 8"/>
          <p:cNvSpPr txBox="1">
            <a:spLocks noChangeArrowheads="1"/>
          </p:cNvSpPr>
          <p:nvPr/>
        </p:nvSpPr>
        <p:spPr bwMode="auto">
          <a:xfrm>
            <a:off x="4256088" y="2098675"/>
            <a:ext cx="4333875" cy="650875"/>
          </a:xfrm>
          <a:prstGeom prst="rect">
            <a:avLst/>
          </a:prstGeom>
          <a:noFill/>
          <a:ln w="9525">
            <a:solidFill>
              <a:schemeClr val="accent2"/>
            </a:solidFill>
            <a:miter lim="800000"/>
            <a:headEnd/>
            <a:tailEnd/>
          </a:ln>
          <a:effectLst/>
        </p:spPr>
        <p:txBody>
          <a:bodyPr wrap="none" anchor="ctr">
            <a:spAutoFit/>
          </a:bodyPr>
          <a:lstStyle/>
          <a:p>
            <a:pPr algn="ctr" eaLnBrk="0" hangingPunct="0"/>
            <a:r>
              <a:rPr lang="en-US" sz="1800" b="0"/>
              <a:t>E864/941, E802/859/866/917, E814/877,</a:t>
            </a:r>
          </a:p>
          <a:p>
            <a:pPr algn="ctr" eaLnBrk="0" hangingPunct="0"/>
            <a:r>
              <a:rPr lang="en-US" sz="1800" b="0"/>
              <a:t>E858/878, E810/891, E896, E910 …</a:t>
            </a:r>
          </a:p>
        </p:txBody>
      </p:sp>
      <p:sp>
        <p:nvSpPr>
          <p:cNvPr id="47113" name="Text Box 9"/>
          <p:cNvSpPr txBox="1">
            <a:spLocks noChangeArrowheads="1"/>
          </p:cNvSpPr>
          <p:nvPr/>
        </p:nvSpPr>
        <p:spPr bwMode="auto">
          <a:xfrm>
            <a:off x="12700" y="2149475"/>
            <a:ext cx="677863" cy="517525"/>
          </a:xfrm>
          <a:prstGeom prst="rect">
            <a:avLst/>
          </a:prstGeom>
          <a:noFill/>
          <a:ln w="9525">
            <a:noFill/>
            <a:miter lim="800000"/>
            <a:headEnd/>
            <a:tailEnd/>
          </a:ln>
          <a:effectLst/>
        </p:spPr>
        <p:txBody>
          <a:bodyPr wrap="none" anchor="ctr">
            <a:spAutoFit/>
          </a:bodyPr>
          <a:lstStyle/>
          <a:p>
            <a:pPr algn="ctr" eaLnBrk="0" hangingPunct="0"/>
            <a:r>
              <a:rPr lang="en-US" b="0"/>
              <a:t>1992</a:t>
            </a:r>
          </a:p>
          <a:p>
            <a:pPr algn="ctr" eaLnBrk="0" hangingPunct="0"/>
            <a:r>
              <a:rPr lang="en-US" b="0"/>
              <a:t>Au-Au</a:t>
            </a:r>
          </a:p>
        </p:txBody>
      </p:sp>
      <p:sp>
        <p:nvSpPr>
          <p:cNvPr id="47114" name="Text Box 10"/>
          <p:cNvSpPr txBox="1">
            <a:spLocks noChangeArrowheads="1"/>
          </p:cNvSpPr>
          <p:nvPr/>
        </p:nvSpPr>
        <p:spPr bwMode="auto">
          <a:xfrm>
            <a:off x="12700" y="3079750"/>
            <a:ext cx="677863" cy="517525"/>
          </a:xfrm>
          <a:prstGeom prst="rect">
            <a:avLst/>
          </a:prstGeom>
          <a:noFill/>
          <a:ln w="9525">
            <a:noFill/>
            <a:miter lim="800000"/>
            <a:headEnd/>
            <a:tailEnd/>
          </a:ln>
          <a:effectLst/>
        </p:spPr>
        <p:txBody>
          <a:bodyPr wrap="none" anchor="ctr">
            <a:spAutoFit/>
          </a:bodyPr>
          <a:lstStyle/>
          <a:p>
            <a:pPr algn="ctr" eaLnBrk="0" hangingPunct="0"/>
            <a:r>
              <a:rPr lang="en-US" b="0"/>
              <a:t>1994</a:t>
            </a:r>
          </a:p>
          <a:p>
            <a:pPr algn="ctr" eaLnBrk="0" hangingPunct="0"/>
            <a:r>
              <a:rPr lang="en-US" b="0"/>
              <a:t>Pb-Pb</a:t>
            </a:r>
          </a:p>
        </p:txBody>
      </p:sp>
      <p:sp>
        <p:nvSpPr>
          <p:cNvPr id="47115" name="Text Box 11"/>
          <p:cNvSpPr txBox="1">
            <a:spLocks noChangeArrowheads="1"/>
          </p:cNvSpPr>
          <p:nvPr/>
        </p:nvSpPr>
        <p:spPr bwMode="auto">
          <a:xfrm>
            <a:off x="-12700" y="4908550"/>
            <a:ext cx="677863" cy="517525"/>
          </a:xfrm>
          <a:prstGeom prst="rect">
            <a:avLst/>
          </a:prstGeom>
          <a:noFill/>
          <a:ln w="9525">
            <a:noFill/>
            <a:miter lim="800000"/>
            <a:headEnd/>
            <a:tailEnd/>
          </a:ln>
          <a:effectLst/>
        </p:spPr>
        <p:txBody>
          <a:bodyPr wrap="none" anchor="ctr">
            <a:spAutoFit/>
          </a:bodyPr>
          <a:lstStyle/>
          <a:p>
            <a:pPr algn="ctr" eaLnBrk="0" hangingPunct="0"/>
            <a:r>
              <a:rPr lang="en-US" b="0"/>
              <a:t>2000</a:t>
            </a:r>
          </a:p>
          <a:p>
            <a:pPr algn="ctr" eaLnBrk="0" hangingPunct="0"/>
            <a:r>
              <a:rPr lang="en-US" b="0"/>
              <a:t>Au-Au</a:t>
            </a:r>
          </a:p>
        </p:txBody>
      </p:sp>
      <p:sp>
        <p:nvSpPr>
          <p:cNvPr id="47116" name="Text Box 12"/>
          <p:cNvSpPr txBox="1">
            <a:spLocks noChangeArrowheads="1"/>
          </p:cNvSpPr>
          <p:nvPr/>
        </p:nvSpPr>
        <p:spPr bwMode="auto">
          <a:xfrm>
            <a:off x="10032" y="5743903"/>
            <a:ext cx="683200" cy="523220"/>
          </a:xfrm>
          <a:prstGeom prst="rect">
            <a:avLst/>
          </a:prstGeom>
          <a:noFill/>
          <a:ln w="9525">
            <a:noFill/>
            <a:miter lim="800000"/>
            <a:headEnd/>
            <a:tailEnd/>
          </a:ln>
          <a:effectLst/>
        </p:spPr>
        <p:txBody>
          <a:bodyPr wrap="none" anchor="ctr">
            <a:spAutoFit/>
          </a:bodyPr>
          <a:lstStyle/>
          <a:p>
            <a:pPr algn="ctr" eaLnBrk="0" hangingPunct="0"/>
            <a:r>
              <a:rPr lang="en-US" b="0" dirty="0"/>
              <a:t>2010</a:t>
            </a:r>
          </a:p>
          <a:p>
            <a:pPr algn="ctr" eaLnBrk="0" hangingPunct="0"/>
            <a:r>
              <a:rPr lang="en-US" b="0" dirty="0" err="1"/>
              <a:t>Pb-Pb</a:t>
            </a:r>
            <a:endParaRPr lang="en-US" b="0" dirty="0"/>
          </a:p>
        </p:txBody>
      </p:sp>
      <p:sp>
        <p:nvSpPr>
          <p:cNvPr id="47117" name="Line 13"/>
          <p:cNvSpPr>
            <a:spLocks noChangeShapeType="1"/>
          </p:cNvSpPr>
          <p:nvPr/>
        </p:nvSpPr>
        <p:spPr bwMode="auto">
          <a:xfrm>
            <a:off x="762000" y="1235075"/>
            <a:ext cx="0" cy="5181600"/>
          </a:xfrm>
          <a:prstGeom prst="line">
            <a:avLst/>
          </a:prstGeom>
          <a:noFill/>
          <a:ln w="57150">
            <a:solidFill>
              <a:srgbClr val="FF0000"/>
            </a:solidFill>
            <a:round/>
            <a:headEnd/>
            <a:tailEnd type="triangle" w="med" len="med"/>
          </a:ln>
          <a:effectLst/>
        </p:spPr>
        <p:txBody>
          <a:bodyPr wrap="none" anchor="ctr"/>
          <a:lstStyle/>
          <a:p>
            <a:endParaRPr lang="en-US"/>
          </a:p>
        </p:txBody>
      </p:sp>
      <p:pic>
        <p:nvPicPr>
          <p:cNvPr id="47118" name="Picture 14"/>
          <p:cNvPicPr>
            <a:picLocks noChangeAspect="1" noChangeArrowheads="1"/>
          </p:cNvPicPr>
          <p:nvPr/>
        </p:nvPicPr>
        <p:blipFill>
          <a:blip r:embed="rId2" cstate="print"/>
          <a:srcRect t="5405" b="22223"/>
          <a:stretch>
            <a:fillRect/>
          </a:stretch>
        </p:blipFill>
        <p:spPr bwMode="auto">
          <a:xfrm>
            <a:off x="6705600" y="3673475"/>
            <a:ext cx="2438400" cy="1323975"/>
          </a:xfrm>
          <a:prstGeom prst="rect">
            <a:avLst/>
          </a:prstGeom>
          <a:noFill/>
          <a:ln w="38100">
            <a:solidFill>
              <a:schemeClr val="tx1"/>
            </a:solidFill>
            <a:miter lim="800000"/>
            <a:headEnd type="none" w="sm" len="sm"/>
            <a:tailEnd type="none" w="sm" len="sm"/>
          </a:ln>
          <a:effectLst/>
        </p:spPr>
      </p:pic>
      <p:sp>
        <p:nvSpPr>
          <p:cNvPr id="47119" name="Rectangle 15"/>
          <p:cNvSpPr>
            <a:spLocks noGrp="1" noChangeArrowheads="1"/>
          </p:cNvSpPr>
          <p:nvPr>
            <p:ph type="title"/>
          </p:nvPr>
        </p:nvSpPr>
        <p:spPr>
          <a:xfrm>
            <a:off x="457200" y="-152400"/>
            <a:ext cx="8229600" cy="1143000"/>
          </a:xfrm>
        </p:spPr>
        <p:txBody>
          <a:bodyPr/>
          <a:lstStyle/>
          <a:p>
            <a:r>
              <a:rPr lang="en-US" sz="3600" u="sng" dirty="0"/>
              <a:t>Heavy Ion Machine History</a:t>
            </a:r>
          </a:p>
        </p:txBody>
      </p:sp>
      <p:pic>
        <p:nvPicPr>
          <p:cNvPr id="47120" name="Picture 16"/>
          <p:cNvPicPr>
            <a:picLocks noChangeAspect="1" noChangeArrowheads="1"/>
          </p:cNvPicPr>
          <p:nvPr/>
        </p:nvPicPr>
        <p:blipFill>
          <a:blip r:embed="rId3" cstate="print"/>
          <a:srcRect/>
          <a:stretch>
            <a:fillRect/>
          </a:stretch>
        </p:blipFill>
        <p:spPr bwMode="auto">
          <a:xfrm>
            <a:off x="6705600" y="5499100"/>
            <a:ext cx="2438400" cy="596900"/>
          </a:xfrm>
          <a:prstGeom prst="rect">
            <a:avLst/>
          </a:prstGeom>
          <a:noFill/>
          <a:ln w="38100">
            <a:solidFill>
              <a:schemeClr val="tx1"/>
            </a:solid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978" name="Picture 2" descr="https://upload.wikimedia.org/wikipedia/en/6/68/Particle_Accelerator_Livingston_Chart_20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055" y="0"/>
            <a:ext cx="5685945"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365D618-D065-4135-AD06-0DDDD2192E82}" type="slidenum">
              <a:rPr lang="en-US" smtClean="0"/>
              <a:pPr/>
              <a:t>38</a:t>
            </a:fld>
            <a:endParaRPr lang="en-US"/>
          </a:p>
        </p:txBody>
      </p:sp>
      <p:sp>
        <p:nvSpPr>
          <p:cNvPr id="4" name="TextBox 3"/>
          <p:cNvSpPr txBox="1"/>
          <p:nvPr/>
        </p:nvSpPr>
        <p:spPr>
          <a:xfrm>
            <a:off x="0" y="276285"/>
            <a:ext cx="3733800" cy="4154984"/>
          </a:xfrm>
          <a:prstGeom prst="rect">
            <a:avLst/>
          </a:prstGeom>
          <a:noFill/>
        </p:spPr>
        <p:txBody>
          <a:bodyPr wrap="square" rtlCol="0">
            <a:spAutoFit/>
          </a:bodyPr>
          <a:lstStyle/>
          <a:p>
            <a:pPr algn="ctr"/>
            <a:r>
              <a:rPr lang="en-US" sz="3200" b="0" u="sng" dirty="0">
                <a:solidFill>
                  <a:schemeClr val="accent2"/>
                </a:solidFill>
              </a:rPr>
              <a:t>Particle Physics </a:t>
            </a:r>
            <a:r>
              <a:rPr lang="en-US" sz="3200" b="0" dirty="0">
                <a:solidFill>
                  <a:schemeClr val="accent2"/>
                </a:solidFill>
              </a:rPr>
              <a:t> </a:t>
            </a:r>
          </a:p>
          <a:p>
            <a:pPr algn="ctr"/>
            <a:r>
              <a:rPr lang="en-US" sz="3200" b="0" i="1" dirty="0">
                <a:solidFill>
                  <a:schemeClr val="accent2"/>
                </a:solidFill>
              </a:rPr>
              <a:t>the energy frontier</a:t>
            </a:r>
          </a:p>
          <a:p>
            <a:pPr algn="ctr"/>
            <a:endParaRPr lang="en-US" sz="3200" b="0" i="1" dirty="0">
              <a:solidFill>
                <a:schemeClr val="accent2"/>
              </a:solidFill>
            </a:endParaRPr>
          </a:p>
          <a:p>
            <a:pPr algn="ctr"/>
            <a:r>
              <a:rPr lang="en-US" sz="2800" b="0" dirty="0">
                <a:solidFill>
                  <a:schemeClr val="accent2"/>
                </a:solidFill>
              </a:rPr>
              <a:t>Machine with </a:t>
            </a:r>
          </a:p>
          <a:p>
            <a:pPr algn="ctr"/>
            <a:r>
              <a:rPr lang="en-US" sz="2800" b="0" dirty="0">
                <a:solidFill>
                  <a:schemeClr val="accent2"/>
                </a:solidFill>
              </a:rPr>
              <a:t>highest energy </a:t>
            </a:r>
          </a:p>
          <a:p>
            <a:pPr algn="ctr"/>
            <a:r>
              <a:rPr lang="en-US" sz="2800" b="0" dirty="0">
                <a:solidFill>
                  <a:schemeClr val="accent2"/>
                </a:solidFill>
              </a:rPr>
              <a:t>for point-like </a:t>
            </a:r>
          </a:p>
          <a:p>
            <a:pPr algn="ctr"/>
            <a:r>
              <a:rPr lang="en-US" sz="2800" b="0" dirty="0">
                <a:solidFill>
                  <a:schemeClr val="accent2"/>
                </a:solidFill>
              </a:rPr>
              <a:t>interactions </a:t>
            </a:r>
          </a:p>
          <a:p>
            <a:pPr algn="ctr"/>
            <a:r>
              <a:rPr lang="en-US" sz="2800" b="0" dirty="0">
                <a:solidFill>
                  <a:schemeClr val="accent2"/>
                </a:solidFill>
              </a:rPr>
              <a:t>dominates </a:t>
            </a:r>
          </a:p>
          <a:p>
            <a:pPr algn="ctr"/>
            <a:r>
              <a:rPr lang="en-US" sz="2800" b="0" dirty="0">
                <a:solidFill>
                  <a:schemeClr val="accent2"/>
                </a:solidFill>
              </a:rPr>
              <a:t>the world!</a:t>
            </a:r>
          </a:p>
        </p:txBody>
      </p:sp>
      <p:sp>
        <p:nvSpPr>
          <p:cNvPr id="5" name="TextBox 4"/>
          <p:cNvSpPr txBox="1"/>
          <p:nvPr/>
        </p:nvSpPr>
        <p:spPr>
          <a:xfrm>
            <a:off x="533400" y="5346918"/>
            <a:ext cx="8305800" cy="1877437"/>
          </a:xfrm>
          <a:prstGeom prst="rect">
            <a:avLst/>
          </a:prstGeom>
          <a:noFill/>
        </p:spPr>
        <p:txBody>
          <a:bodyPr wrap="square" rtlCol="0">
            <a:spAutoFit/>
          </a:bodyPr>
          <a:lstStyle/>
          <a:p>
            <a:pPr algn="ctr"/>
            <a:r>
              <a:rPr lang="en-US" sz="3200" b="0" u="sng" dirty="0">
                <a:solidFill>
                  <a:srgbClr val="FF0000"/>
                </a:solidFill>
              </a:rPr>
              <a:t>Nuclear Physics </a:t>
            </a:r>
            <a:r>
              <a:rPr lang="en-US" sz="2800" b="0" dirty="0">
                <a:solidFill>
                  <a:srgbClr val="FF0000"/>
                </a:solidFill>
              </a:rPr>
              <a:t>– studying a state of matter (thermodynamics, many-body physics) and how that emerges from underlying QCD theory</a:t>
            </a:r>
          </a:p>
          <a:p>
            <a:pPr algn="ctr"/>
            <a:endParaRPr lang="en-US" sz="2800" b="0" dirty="0">
              <a:solidFill>
                <a:srgbClr val="FF0000"/>
              </a:solidFill>
            </a:endParaRPr>
          </a:p>
        </p:txBody>
      </p:sp>
    </p:spTree>
    <p:extLst>
      <p:ext uri="{BB962C8B-B14F-4D97-AF65-F5344CB8AC3E}">
        <p14:creationId xmlns:p14="http://schemas.microsoft.com/office/powerpoint/2010/main" val="167913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39</a:t>
            </a:fld>
            <a:endParaRPr lang="en-US"/>
          </a:p>
        </p:txBody>
      </p:sp>
      <p:sp>
        <p:nvSpPr>
          <p:cNvPr id="4" name="Rectangle 3"/>
          <p:cNvSpPr/>
          <p:nvPr/>
        </p:nvSpPr>
        <p:spPr>
          <a:xfrm>
            <a:off x="304800" y="0"/>
            <a:ext cx="8534400" cy="1077218"/>
          </a:xfrm>
          <a:prstGeom prst="rect">
            <a:avLst/>
          </a:prstGeom>
        </p:spPr>
        <p:txBody>
          <a:bodyPr wrap="square">
            <a:spAutoFit/>
          </a:bodyPr>
          <a:lstStyle/>
          <a:p>
            <a:pPr algn="ctr"/>
            <a:r>
              <a:rPr lang="en-US" sz="3200" b="0" dirty="0"/>
              <a:t>Think of mapping out a phase diagram with only one temperature?</a:t>
            </a:r>
          </a:p>
        </p:txBody>
      </p:sp>
      <p:pic>
        <p:nvPicPr>
          <p:cNvPr id="896002" name="Picture 2" descr="https://upload.wikimedia.org/wikipedia/commons/thumb/0/08/Phase_diagram_of_water.svg/700px-Phase_diagram_of_wate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57299"/>
            <a:ext cx="6400800" cy="5405587"/>
          </a:xfrm>
          <a:prstGeom prst="rect">
            <a:avLst/>
          </a:prstGeom>
          <a:solidFill>
            <a:schemeClr val="bg1"/>
          </a:solidFill>
          <a:extLst/>
        </p:spPr>
      </p:pic>
      <p:sp>
        <p:nvSpPr>
          <p:cNvPr id="2" name="Rectangle 1"/>
          <p:cNvSpPr/>
          <p:nvPr/>
        </p:nvSpPr>
        <p:spPr bwMode="auto">
          <a:xfrm>
            <a:off x="5943600" y="1219200"/>
            <a:ext cx="1981200" cy="5562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6" name="Rectangle 5"/>
          <p:cNvSpPr/>
          <p:nvPr/>
        </p:nvSpPr>
        <p:spPr bwMode="auto">
          <a:xfrm>
            <a:off x="838200" y="1219200"/>
            <a:ext cx="4953000" cy="5562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572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4</a:t>
            </a:fld>
            <a:endParaRPr lang="en-US"/>
          </a:p>
        </p:txBody>
      </p:sp>
      <p:pic>
        <p:nvPicPr>
          <p:cNvPr id="889860" name="Picture 4" descr="http://stream1.gifsoup.com/view7/20140505/5030844/starlings-murmuration-flock-of-birds-ytgifs-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6898"/>
            <a:ext cx="9141858" cy="5142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834" y="5105400"/>
            <a:ext cx="8893781" cy="1754326"/>
          </a:xfrm>
          <a:prstGeom prst="rect">
            <a:avLst/>
          </a:prstGeom>
          <a:noFill/>
        </p:spPr>
        <p:txBody>
          <a:bodyPr wrap="none" rtlCol="0">
            <a:spAutoFit/>
          </a:bodyPr>
          <a:lstStyle/>
          <a:p>
            <a:pPr algn="ctr"/>
            <a:r>
              <a:rPr lang="en-US" sz="2800" b="0" dirty="0"/>
              <a:t>Emergent Phenomena…</a:t>
            </a:r>
          </a:p>
          <a:p>
            <a:pPr algn="ctr"/>
            <a:r>
              <a:rPr lang="en-US" sz="2800" b="0" dirty="0"/>
              <a:t>Collectivity…</a:t>
            </a:r>
          </a:p>
          <a:p>
            <a:pPr algn="ctr"/>
            <a:r>
              <a:rPr lang="en-US" sz="2800" b="0" dirty="0"/>
              <a:t>What is the underlying origin?</a:t>
            </a:r>
          </a:p>
          <a:p>
            <a:pPr algn="ctr"/>
            <a:r>
              <a:rPr lang="en-US" sz="2400" b="0" dirty="0">
                <a:solidFill>
                  <a:srgbClr val="FF0000"/>
                </a:solidFill>
              </a:rPr>
              <a:t>For this flock of birds, it is all short range interactions (amazing!)</a:t>
            </a:r>
          </a:p>
        </p:txBody>
      </p:sp>
      <p:sp>
        <p:nvSpPr>
          <p:cNvPr id="2" name="TextBox 1"/>
          <p:cNvSpPr txBox="1"/>
          <p:nvPr/>
        </p:nvSpPr>
        <p:spPr>
          <a:xfrm>
            <a:off x="152400" y="76200"/>
            <a:ext cx="2941831" cy="584775"/>
          </a:xfrm>
          <a:prstGeom prst="rect">
            <a:avLst/>
          </a:prstGeom>
          <a:noFill/>
        </p:spPr>
        <p:txBody>
          <a:bodyPr wrap="none" rtlCol="0">
            <a:spAutoFit/>
          </a:bodyPr>
          <a:lstStyle/>
          <a:p>
            <a:r>
              <a:rPr lang="en-US" sz="3200" b="0" dirty="0"/>
              <a:t>Simplest Goals</a:t>
            </a:r>
          </a:p>
        </p:txBody>
      </p:sp>
    </p:spTree>
    <p:extLst>
      <p:ext uri="{BB962C8B-B14F-4D97-AF65-F5344CB8AC3E}">
        <p14:creationId xmlns:p14="http://schemas.microsoft.com/office/powerpoint/2010/main" val="310144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672AD6-5CC1-4B25-B64F-2091B39AA331}" type="slidenum">
              <a:rPr lang="en-US" smtClean="0"/>
              <a:pPr/>
              <a:t>40</a:t>
            </a:fld>
            <a:endParaRPr lang="en-US"/>
          </a:p>
        </p:txBody>
      </p:sp>
      <p:pic>
        <p:nvPicPr>
          <p:cNvPr id="6" name="Picture 1"/>
          <p:cNvPicPr>
            <a:picLocks noChangeAspect="1" noChangeArrowheads="1"/>
          </p:cNvPicPr>
          <p:nvPr/>
        </p:nvPicPr>
        <p:blipFill>
          <a:blip r:embed="rId2" cstate="print"/>
          <a:srcRect l="49167"/>
          <a:stretch>
            <a:fillRect/>
          </a:stretch>
        </p:blipFill>
        <p:spPr bwMode="auto">
          <a:xfrm>
            <a:off x="-30823" y="990600"/>
            <a:ext cx="9146241" cy="5562600"/>
          </a:xfrm>
          <a:prstGeom prst="rect">
            <a:avLst/>
          </a:prstGeom>
          <a:noFill/>
          <a:ln w="9525">
            <a:noFill/>
            <a:miter lim="800000"/>
            <a:headEnd/>
            <a:tailEnd/>
          </a:ln>
        </p:spPr>
      </p:pic>
      <p:sp>
        <p:nvSpPr>
          <p:cNvPr id="2" name="TextBox 1"/>
          <p:cNvSpPr txBox="1"/>
          <p:nvPr/>
        </p:nvSpPr>
        <p:spPr>
          <a:xfrm>
            <a:off x="1600200" y="177225"/>
            <a:ext cx="6264857" cy="584775"/>
          </a:xfrm>
          <a:prstGeom prst="rect">
            <a:avLst/>
          </a:prstGeom>
          <a:noFill/>
        </p:spPr>
        <p:txBody>
          <a:bodyPr wrap="none" rtlCol="0">
            <a:spAutoFit/>
          </a:bodyPr>
          <a:lstStyle/>
          <a:p>
            <a:r>
              <a:rPr lang="en-US" sz="3200" b="0" u="sng" dirty="0"/>
              <a:t>Phase Diagram of Nuclear Matter</a:t>
            </a:r>
          </a:p>
        </p:txBody>
      </p:sp>
    </p:spTree>
    <p:extLst>
      <p:ext uri="{BB962C8B-B14F-4D97-AF65-F5344CB8AC3E}">
        <p14:creationId xmlns:p14="http://schemas.microsoft.com/office/powerpoint/2010/main" val="2328598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76200"/>
            <a:ext cx="5186228" cy="707886"/>
          </a:xfrm>
          <a:prstGeom prst="rect">
            <a:avLst/>
          </a:prstGeom>
          <a:noFill/>
        </p:spPr>
        <p:txBody>
          <a:bodyPr wrap="none" rtlCol="0">
            <a:spAutoFit/>
          </a:bodyPr>
          <a:lstStyle/>
          <a:p>
            <a:r>
              <a:rPr lang="en-US" sz="4000" u="sng" dirty="0">
                <a:solidFill>
                  <a:schemeClr val="bg1"/>
                </a:solidFill>
              </a:rPr>
              <a:t>Laboratory Microscopes</a:t>
            </a:r>
          </a:p>
        </p:txBody>
      </p:sp>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9" name="TextBox 8"/>
          <p:cNvSpPr txBox="1"/>
          <p:nvPr/>
        </p:nvSpPr>
        <p:spPr>
          <a:xfrm>
            <a:off x="5047536" y="838200"/>
            <a:ext cx="1122423" cy="461665"/>
          </a:xfrm>
          <a:prstGeom prst="rect">
            <a:avLst/>
          </a:prstGeom>
          <a:noFill/>
        </p:spPr>
        <p:txBody>
          <a:bodyPr wrap="none" rtlCol="0">
            <a:spAutoFit/>
          </a:bodyPr>
          <a:lstStyle/>
          <a:p>
            <a:r>
              <a:rPr lang="en-US" sz="2400" dirty="0">
                <a:solidFill>
                  <a:schemeClr val="bg1"/>
                </a:solidFill>
              </a:rPr>
              <a:t>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a:solidFill>
                  <a:schemeClr val="bg1"/>
                </a:solidFill>
              </a:rPr>
              <a:t>STAR</a:t>
            </a:r>
          </a:p>
        </p:txBody>
      </p:sp>
      <p:pic>
        <p:nvPicPr>
          <p:cNvPr id="193538"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93540"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9354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9354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3" name="TextBox 12"/>
          <p:cNvSpPr txBox="1"/>
          <p:nvPr/>
        </p:nvSpPr>
        <p:spPr>
          <a:xfrm>
            <a:off x="3501347" y="873078"/>
            <a:ext cx="784189" cy="461665"/>
          </a:xfrm>
          <a:prstGeom prst="rect">
            <a:avLst/>
          </a:prstGeom>
          <a:noFill/>
        </p:spPr>
        <p:txBody>
          <a:bodyPr wrap="none" rtlCol="0">
            <a:spAutoFit/>
          </a:bodyPr>
          <a:lstStyle/>
          <a:p>
            <a:r>
              <a:rPr lang="en-US" sz="2400" dirty="0">
                <a:solidFill>
                  <a:schemeClr val="bg1"/>
                </a:solidFill>
              </a:rPr>
              <a:t>RHIC</a:t>
            </a:r>
          </a:p>
        </p:txBody>
      </p:sp>
      <p:sp>
        <p:nvSpPr>
          <p:cNvPr id="14" name="TextBox 13"/>
          <p:cNvSpPr txBox="1"/>
          <p:nvPr/>
        </p:nvSpPr>
        <p:spPr>
          <a:xfrm>
            <a:off x="5215360" y="2549478"/>
            <a:ext cx="670376" cy="461665"/>
          </a:xfrm>
          <a:prstGeom prst="rect">
            <a:avLst/>
          </a:prstGeom>
          <a:noFill/>
        </p:spPr>
        <p:txBody>
          <a:bodyPr wrap="none" rtlCol="0">
            <a:spAutoFit/>
          </a:bodyPr>
          <a:lstStyle/>
          <a:p>
            <a:r>
              <a:rPr lang="en-US" sz="2400" dirty="0">
                <a:solidFill>
                  <a:schemeClr val="bg1"/>
                </a:solidFill>
              </a:rPr>
              <a:t>LHC</a:t>
            </a:r>
          </a:p>
        </p:txBody>
      </p:sp>
      <p:sp>
        <p:nvSpPr>
          <p:cNvPr id="15" name="TextBox 14"/>
          <p:cNvSpPr txBox="1"/>
          <p:nvPr/>
        </p:nvSpPr>
        <p:spPr>
          <a:xfrm>
            <a:off x="8001000" y="2590800"/>
            <a:ext cx="752129" cy="461665"/>
          </a:xfrm>
          <a:prstGeom prst="rect">
            <a:avLst/>
          </a:prstGeom>
          <a:noFill/>
        </p:spPr>
        <p:txBody>
          <a:bodyPr wrap="none" rtlCol="0">
            <a:spAutoFit/>
          </a:bodyPr>
          <a:lstStyle/>
          <a:p>
            <a:r>
              <a:rPr lang="en-US" sz="2400" dirty="0">
                <a:solidFill>
                  <a:schemeClr val="bg1"/>
                </a:solidFill>
              </a:rPr>
              <a:t>CMS</a:t>
            </a:r>
          </a:p>
        </p:txBody>
      </p:sp>
      <p:sp>
        <p:nvSpPr>
          <p:cNvPr id="16" name="TextBox 15"/>
          <p:cNvSpPr txBox="1"/>
          <p:nvPr/>
        </p:nvSpPr>
        <p:spPr>
          <a:xfrm>
            <a:off x="4667250" y="4683078"/>
            <a:ext cx="883575" cy="461665"/>
          </a:xfrm>
          <a:prstGeom prst="rect">
            <a:avLst/>
          </a:prstGeom>
          <a:noFill/>
        </p:spPr>
        <p:txBody>
          <a:bodyPr wrap="none" rtlCol="0">
            <a:spAutoFit/>
          </a:bodyPr>
          <a:lstStyle/>
          <a:p>
            <a:r>
              <a:rPr lang="en-US" sz="2400" dirty="0">
                <a:solidFill>
                  <a:schemeClr val="tx2"/>
                </a:solidFill>
              </a:rPr>
              <a:t>ALICE</a:t>
            </a:r>
          </a:p>
        </p:txBody>
      </p:sp>
      <p:sp>
        <p:nvSpPr>
          <p:cNvPr id="2" name="TextBox 1"/>
          <p:cNvSpPr txBox="1"/>
          <p:nvPr/>
        </p:nvSpPr>
        <p:spPr>
          <a:xfrm>
            <a:off x="2743200" y="101025"/>
            <a:ext cx="3639138" cy="584775"/>
          </a:xfrm>
          <a:prstGeom prst="rect">
            <a:avLst/>
          </a:prstGeom>
          <a:noFill/>
        </p:spPr>
        <p:txBody>
          <a:bodyPr wrap="none" rtlCol="0">
            <a:spAutoFit/>
          </a:bodyPr>
          <a:lstStyle/>
          <a:p>
            <a:r>
              <a:rPr lang="en-US" sz="3200" b="0" u="sng" dirty="0"/>
              <a:t>Experimental Tools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931E62AA-1AEB-47AF-B0D5-DCFA6F2FC4F9}" type="slidenum">
              <a:rPr lang="en-US"/>
              <a:pPr/>
              <a:t>42</a:t>
            </a:fld>
            <a:endParaRPr lang="en-US"/>
          </a:p>
        </p:txBody>
      </p:sp>
      <p:pic>
        <p:nvPicPr>
          <p:cNvPr id="26628" name="Picture 4"/>
          <p:cNvPicPr>
            <a:picLocks noChangeArrowheads="1"/>
          </p:cNvPicPr>
          <p:nvPr/>
        </p:nvPicPr>
        <p:blipFill>
          <a:blip r:embed="rId2" cstate="print">
            <a:clrChange>
              <a:clrFrom>
                <a:srgbClr val="F8F8F8"/>
              </a:clrFrom>
              <a:clrTo>
                <a:srgbClr val="F8F8F8">
                  <a:alpha val="0"/>
                </a:srgbClr>
              </a:clrTo>
            </a:clrChange>
          </a:blip>
          <a:srcRect l="2489" t="18503" b="3085"/>
          <a:stretch>
            <a:fillRect/>
          </a:stretch>
        </p:blipFill>
        <p:spPr bwMode="auto">
          <a:xfrm>
            <a:off x="609600" y="3371850"/>
            <a:ext cx="3733800" cy="2452688"/>
          </a:xfrm>
          <a:prstGeom prst="rect">
            <a:avLst/>
          </a:prstGeom>
          <a:solidFill>
            <a:schemeClr val="bg1"/>
          </a:solidFill>
          <a:ln w="12700">
            <a:noFill/>
            <a:miter lim="800000"/>
            <a:headEnd/>
            <a:tailEnd/>
          </a:ln>
          <a:effectLst/>
        </p:spPr>
      </p:pic>
      <p:pic>
        <p:nvPicPr>
          <p:cNvPr id="26629" name="Picture 5" descr="sedona_phenix_full"/>
          <p:cNvPicPr>
            <a:picLocks noChangeAspect="1" noChangeArrowheads="1"/>
          </p:cNvPicPr>
          <p:nvPr/>
        </p:nvPicPr>
        <p:blipFill>
          <a:blip r:embed="rId3" cstate="print"/>
          <a:srcRect/>
          <a:stretch>
            <a:fillRect/>
          </a:stretch>
        </p:blipFill>
        <p:spPr bwMode="auto">
          <a:xfrm>
            <a:off x="4724400" y="3354388"/>
            <a:ext cx="3810000" cy="2470150"/>
          </a:xfrm>
          <a:prstGeom prst="rect">
            <a:avLst/>
          </a:prstGeom>
          <a:solidFill>
            <a:schemeClr val="bg1"/>
          </a:solidFill>
          <a:ln w="12700">
            <a:noFill/>
            <a:miter lim="800000"/>
            <a:headEnd/>
            <a:tailEnd/>
          </a:ln>
          <a:effectLst/>
        </p:spPr>
      </p:pic>
      <p:sp>
        <p:nvSpPr>
          <p:cNvPr id="26630" name="Text Box 6"/>
          <p:cNvSpPr txBox="1">
            <a:spLocks noChangeArrowheads="1"/>
          </p:cNvSpPr>
          <p:nvPr/>
        </p:nvSpPr>
        <p:spPr bwMode="auto">
          <a:xfrm>
            <a:off x="304800" y="304800"/>
            <a:ext cx="4343400" cy="2928938"/>
          </a:xfrm>
          <a:prstGeom prst="rect">
            <a:avLst/>
          </a:prstGeom>
          <a:noFill/>
          <a:ln w="9525">
            <a:noFill/>
            <a:miter lim="800000"/>
            <a:headEnd/>
            <a:tailEnd/>
          </a:ln>
          <a:effectLst/>
        </p:spPr>
        <p:txBody>
          <a:bodyPr anchor="ctr">
            <a:spAutoFit/>
          </a:bodyPr>
          <a:lstStyle/>
          <a:p>
            <a:pPr algn="ctr" eaLnBrk="0" hangingPunct="0"/>
            <a:r>
              <a:rPr lang="en-US" sz="3200" u="sng">
                <a:cs typeface="Arial" charset="0"/>
              </a:rPr>
              <a:t>STAR</a:t>
            </a:r>
            <a:endParaRPr lang="en-US" sz="3200">
              <a:cs typeface="Arial" charset="0"/>
            </a:endParaRPr>
          </a:p>
          <a:p>
            <a:pPr algn="ctr" eaLnBrk="0" hangingPunct="0"/>
            <a:endParaRPr lang="en-US" sz="1000" b="0">
              <a:cs typeface="Arial" charset="0"/>
            </a:endParaRPr>
          </a:p>
          <a:p>
            <a:pPr algn="ctr" eaLnBrk="0" hangingPunct="0"/>
            <a:r>
              <a:rPr lang="en-US" sz="1800" b="0">
                <a:cs typeface="Arial" charset="0"/>
              </a:rPr>
              <a:t>Hadronic Observables over a Large Acceptance</a:t>
            </a:r>
          </a:p>
          <a:p>
            <a:pPr algn="ctr" eaLnBrk="0" hangingPunct="0"/>
            <a:r>
              <a:rPr lang="en-US" sz="1800" b="0">
                <a:cs typeface="Arial" charset="0"/>
              </a:rPr>
              <a:t>Event-by-Event Capabilities</a:t>
            </a:r>
          </a:p>
          <a:p>
            <a:pPr algn="ctr" eaLnBrk="0" hangingPunct="0"/>
            <a:endParaRPr lang="en-US" sz="1800" b="0">
              <a:cs typeface="Arial" charset="0"/>
            </a:endParaRPr>
          </a:p>
          <a:p>
            <a:pPr algn="ctr" eaLnBrk="0" hangingPunct="0"/>
            <a:r>
              <a:rPr lang="en-US" sz="1800" b="0">
                <a:cs typeface="Arial" charset="0"/>
              </a:rPr>
              <a:t>Solenoidal magnetic field</a:t>
            </a:r>
          </a:p>
          <a:p>
            <a:pPr algn="ctr" eaLnBrk="0" hangingPunct="0"/>
            <a:r>
              <a:rPr lang="en-US" sz="1800" b="0">
                <a:cs typeface="Arial" charset="0"/>
              </a:rPr>
              <a:t>Large coverage Time-Projection Chamber</a:t>
            </a:r>
          </a:p>
          <a:p>
            <a:pPr algn="ctr" eaLnBrk="0" hangingPunct="0"/>
            <a:r>
              <a:rPr lang="en-US" sz="1800" b="0">
                <a:cs typeface="Arial" charset="0"/>
              </a:rPr>
              <a:t>Silicon Tracking, RICH, EMC, TOF</a:t>
            </a:r>
            <a:endParaRPr lang="en-US" sz="1600" b="0">
              <a:cs typeface="Arial" charset="0"/>
            </a:endParaRPr>
          </a:p>
        </p:txBody>
      </p:sp>
      <p:sp>
        <p:nvSpPr>
          <p:cNvPr id="26631" name="Text Box 7"/>
          <p:cNvSpPr txBox="1">
            <a:spLocks noChangeArrowheads="1"/>
          </p:cNvSpPr>
          <p:nvPr/>
        </p:nvSpPr>
        <p:spPr bwMode="auto">
          <a:xfrm>
            <a:off x="4495800" y="338138"/>
            <a:ext cx="4343400" cy="2562225"/>
          </a:xfrm>
          <a:prstGeom prst="rect">
            <a:avLst/>
          </a:prstGeom>
          <a:noFill/>
          <a:ln w="9525">
            <a:noFill/>
            <a:miter lim="800000"/>
            <a:headEnd/>
            <a:tailEnd/>
          </a:ln>
          <a:effectLst/>
        </p:spPr>
        <p:txBody>
          <a:bodyPr anchor="ctr">
            <a:spAutoFit/>
          </a:bodyPr>
          <a:lstStyle/>
          <a:p>
            <a:pPr algn="ctr" eaLnBrk="0" hangingPunct="0"/>
            <a:r>
              <a:rPr lang="en-US" sz="3200" u="sng">
                <a:cs typeface="Arial" charset="0"/>
              </a:rPr>
              <a:t>PHENIX</a:t>
            </a:r>
            <a:endParaRPr lang="en-US" sz="3200">
              <a:cs typeface="Arial" charset="0"/>
            </a:endParaRPr>
          </a:p>
          <a:p>
            <a:pPr algn="ctr" eaLnBrk="0" hangingPunct="0"/>
            <a:endParaRPr lang="en-US" sz="1000" b="0">
              <a:cs typeface="Arial" charset="0"/>
            </a:endParaRPr>
          </a:p>
          <a:p>
            <a:pPr algn="ctr" eaLnBrk="0" hangingPunct="0"/>
            <a:r>
              <a:rPr lang="en-US" sz="1800" b="0">
                <a:cs typeface="Arial" charset="0"/>
              </a:rPr>
              <a:t>Electrons, Muons, Photons and Hadrons Measurement Capabilities</a:t>
            </a:r>
          </a:p>
          <a:p>
            <a:pPr algn="ctr" eaLnBrk="0" hangingPunct="0"/>
            <a:r>
              <a:rPr lang="en-US" sz="1800" b="0">
                <a:cs typeface="Arial" charset="0"/>
              </a:rPr>
              <a:t>Focus on Rare Probes:  J/</a:t>
            </a:r>
            <a:r>
              <a:rPr lang="en-US" sz="1800" b="0">
                <a:latin typeface="Symbol" pitchFamily="18" charset="2"/>
                <a:cs typeface="Arial" charset="0"/>
              </a:rPr>
              <a:t>y</a:t>
            </a:r>
            <a:r>
              <a:rPr lang="en-US" sz="1800" b="0">
                <a:cs typeface="Arial" charset="0"/>
              </a:rPr>
              <a:t>, high-p</a:t>
            </a:r>
            <a:r>
              <a:rPr lang="en-US" sz="1800" b="0" baseline="-25000">
                <a:cs typeface="Arial" charset="0"/>
              </a:rPr>
              <a:t>T</a:t>
            </a:r>
            <a:endParaRPr lang="en-US" sz="1800" b="0">
              <a:cs typeface="Arial" charset="0"/>
            </a:endParaRPr>
          </a:p>
          <a:p>
            <a:pPr algn="ctr" eaLnBrk="0" hangingPunct="0"/>
            <a:endParaRPr lang="en-US" sz="1200" b="0">
              <a:cs typeface="Arial" charset="0"/>
            </a:endParaRPr>
          </a:p>
          <a:p>
            <a:pPr algn="ctr" eaLnBrk="0" hangingPunct="0"/>
            <a:r>
              <a:rPr lang="en-US" sz="1800" b="0">
                <a:cs typeface="Arial" charset="0"/>
              </a:rPr>
              <a:t>Two central spectrometers with tracking and electron/photon PID</a:t>
            </a:r>
          </a:p>
          <a:p>
            <a:pPr algn="ctr" eaLnBrk="0" hangingPunct="0"/>
            <a:r>
              <a:rPr lang="en-US" sz="1800" b="0">
                <a:cs typeface="Arial" charset="0"/>
              </a:rPr>
              <a:t>Two forward muon spectrometers</a:t>
            </a:r>
            <a:endParaRPr lang="en-US" sz="1600" b="0">
              <a:cs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17860607-A4D0-4924-9E87-8815FA1D7A27}" type="slidenum">
              <a:rPr lang="en-US"/>
              <a:pPr/>
              <a:t>43</a:t>
            </a:fld>
            <a:endParaRPr lang="en-US"/>
          </a:p>
        </p:txBody>
      </p:sp>
      <p:sp>
        <p:nvSpPr>
          <p:cNvPr id="27652" name="Text Box 4"/>
          <p:cNvSpPr txBox="1">
            <a:spLocks noChangeArrowheads="1"/>
          </p:cNvSpPr>
          <p:nvPr/>
        </p:nvSpPr>
        <p:spPr bwMode="auto">
          <a:xfrm>
            <a:off x="228600" y="381000"/>
            <a:ext cx="4343400" cy="2379663"/>
          </a:xfrm>
          <a:prstGeom prst="rect">
            <a:avLst/>
          </a:prstGeom>
          <a:noFill/>
          <a:ln w="9525">
            <a:noFill/>
            <a:miter lim="800000"/>
            <a:headEnd/>
            <a:tailEnd/>
          </a:ln>
          <a:effectLst/>
        </p:spPr>
        <p:txBody>
          <a:bodyPr anchor="ctr">
            <a:spAutoFit/>
          </a:bodyPr>
          <a:lstStyle/>
          <a:p>
            <a:pPr algn="ctr" eaLnBrk="0" hangingPunct="0"/>
            <a:r>
              <a:rPr lang="en-US" sz="3200" u="sng">
                <a:cs typeface="Arial" charset="0"/>
              </a:rPr>
              <a:t>BRAHMS</a:t>
            </a:r>
            <a:endParaRPr lang="en-US" sz="3200">
              <a:cs typeface="Arial" charset="0"/>
            </a:endParaRPr>
          </a:p>
          <a:p>
            <a:pPr algn="ctr" eaLnBrk="0" hangingPunct="0"/>
            <a:endParaRPr lang="en-US" sz="1200" b="0">
              <a:cs typeface="Arial" charset="0"/>
            </a:endParaRPr>
          </a:p>
          <a:p>
            <a:pPr algn="ctr" eaLnBrk="0" hangingPunct="0"/>
            <a:r>
              <a:rPr lang="en-US" sz="1800" b="0">
                <a:cs typeface="Arial" charset="0"/>
              </a:rPr>
              <a:t>Hadron PID over broad rapidity acceptance</a:t>
            </a:r>
          </a:p>
          <a:p>
            <a:pPr algn="ctr" eaLnBrk="0" hangingPunct="0"/>
            <a:endParaRPr lang="en-US" sz="1800" b="0">
              <a:cs typeface="Arial" charset="0"/>
            </a:endParaRPr>
          </a:p>
          <a:p>
            <a:pPr algn="ctr" eaLnBrk="0" hangingPunct="0"/>
            <a:r>
              <a:rPr lang="en-US" sz="1800" b="0">
                <a:cs typeface="Arial" charset="0"/>
              </a:rPr>
              <a:t>Two conventional beam line spectrometers</a:t>
            </a:r>
          </a:p>
          <a:p>
            <a:pPr algn="ctr" eaLnBrk="0" hangingPunct="0"/>
            <a:r>
              <a:rPr lang="en-US" sz="1600" b="0">
                <a:cs typeface="Arial" charset="0"/>
              </a:rPr>
              <a:t>Magnets, Tracking Chambers, TOF, RICH</a:t>
            </a:r>
          </a:p>
        </p:txBody>
      </p:sp>
      <p:sp>
        <p:nvSpPr>
          <p:cNvPr id="27653" name="Text Box 5"/>
          <p:cNvSpPr txBox="1">
            <a:spLocks noChangeArrowheads="1"/>
          </p:cNvSpPr>
          <p:nvPr/>
        </p:nvSpPr>
        <p:spPr bwMode="auto">
          <a:xfrm>
            <a:off x="4495800" y="381000"/>
            <a:ext cx="4343400" cy="2319338"/>
          </a:xfrm>
          <a:prstGeom prst="rect">
            <a:avLst/>
          </a:prstGeom>
          <a:noFill/>
          <a:ln w="9525">
            <a:noFill/>
            <a:miter lim="800000"/>
            <a:headEnd/>
            <a:tailEnd/>
          </a:ln>
          <a:effectLst/>
        </p:spPr>
        <p:txBody>
          <a:bodyPr anchor="ctr">
            <a:spAutoFit/>
          </a:bodyPr>
          <a:lstStyle/>
          <a:p>
            <a:pPr algn="ctr" eaLnBrk="0" hangingPunct="0"/>
            <a:r>
              <a:rPr lang="en-US" sz="3200" u="sng">
                <a:cs typeface="Arial" charset="0"/>
              </a:rPr>
              <a:t>PHOBOS</a:t>
            </a:r>
            <a:endParaRPr lang="en-US" sz="3200">
              <a:cs typeface="Arial" charset="0"/>
            </a:endParaRPr>
          </a:p>
          <a:p>
            <a:pPr algn="ctr" eaLnBrk="0" hangingPunct="0"/>
            <a:endParaRPr lang="en-US" sz="1600" b="0">
              <a:cs typeface="Arial" charset="0"/>
            </a:endParaRPr>
          </a:p>
          <a:p>
            <a:pPr algn="ctr" eaLnBrk="0" hangingPunct="0"/>
            <a:r>
              <a:rPr lang="en-US" sz="1800" b="0">
                <a:cs typeface="Arial" charset="0"/>
              </a:rPr>
              <a:t>Charged Hadrons in Central Spectrometer</a:t>
            </a:r>
          </a:p>
          <a:p>
            <a:pPr algn="ctr" eaLnBrk="0" hangingPunct="0"/>
            <a:r>
              <a:rPr lang="en-US" sz="1800" b="0">
                <a:cs typeface="Arial" charset="0"/>
              </a:rPr>
              <a:t>Nearly 4</a:t>
            </a:r>
            <a:r>
              <a:rPr lang="en-US" sz="1800" b="0">
                <a:latin typeface="Symbol" pitchFamily="18" charset="2"/>
                <a:cs typeface="Arial" charset="0"/>
              </a:rPr>
              <a:t>p</a:t>
            </a:r>
            <a:r>
              <a:rPr lang="en-US" sz="1800" b="0">
                <a:cs typeface="Arial" charset="0"/>
              </a:rPr>
              <a:t> coverage multiplicity counters</a:t>
            </a:r>
          </a:p>
          <a:p>
            <a:pPr algn="ctr" eaLnBrk="0" hangingPunct="0"/>
            <a:endParaRPr lang="en-US" sz="1200" b="0">
              <a:cs typeface="Arial" charset="0"/>
            </a:endParaRPr>
          </a:p>
          <a:p>
            <a:pPr algn="ctr" eaLnBrk="0" hangingPunct="0"/>
            <a:r>
              <a:rPr lang="en-US" sz="1600" b="0">
                <a:cs typeface="Arial" charset="0"/>
              </a:rPr>
              <a:t>Silicon Multiplicity Rings</a:t>
            </a:r>
          </a:p>
          <a:p>
            <a:pPr algn="ctr" eaLnBrk="0" hangingPunct="0"/>
            <a:r>
              <a:rPr lang="en-US" sz="1600" b="0">
                <a:cs typeface="Arial" charset="0"/>
              </a:rPr>
              <a:t>Magnetic field, Silicon Strips, TOF</a:t>
            </a:r>
          </a:p>
        </p:txBody>
      </p:sp>
      <p:sp>
        <p:nvSpPr>
          <p:cNvPr id="27654" name="Text Box 6"/>
          <p:cNvSpPr txBox="1">
            <a:spLocks noChangeArrowheads="1"/>
          </p:cNvSpPr>
          <p:nvPr/>
        </p:nvSpPr>
        <p:spPr bwMode="auto">
          <a:xfrm>
            <a:off x="4554538" y="4413250"/>
            <a:ext cx="184150" cy="517525"/>
          </a:xfrm>
          <a:prstGeom prst="rect">
            <a:avLst/>
          </a:prstGeom>
          <a:noFill/>
          <a:ln w="9525">
            <a:noFill/>
            <a:miter lim="800000"/>
            <a:headEnd/>
            <a:tailEnd/>
          </a:ln>
          <a:effectLst/>
        </p:spPr>
        <p:txBody>
          <a:bodyPr wrap="none">
            <a:spAutoFit/>
          </a:bodyPr>
          <a:lstStyle/>
          <a:p>
            <a:pPr eaLnBrk="0" hangingPunct="0">
              <a:buFont typeface="CommonBullets" pitchFamily="34" charset="2"/>
              <a:buNone/>
            </a:pPr>
            <a:endParaRPr lang="en-US">
              <a:latin typeface="Helvetica" pitchFamily="1" charset="0"/>
            </a:endParaRPr>
          </a:p>
          <a:p>
            <a:pPr eaLnBrk="0" hangingPunct="0"/>
            <a:endParaRPr lang="en-US"/>
          </a:p>
        </p:txBody>
      </p:sp>
      <p:sp>
        <p:nvSpPr>
          <p:cNvPr id="27655" name="Rectangle 7"/>
          <p:cNvSpPr>
            <a:spLocks noChangeAspect="1" noChangeArrowheads="1"/>
          </p:cNvSpPr>
          <p:nvPr/>
        </p:nvSpPr>
        <p:spPr bwMode="auto">
          <a:xfrm>
            <a:off x="4995863" y="3300413"/>
            <a:ext cx="3070225" cy="2076450"/>
          </a:xfrm>
          <a:prstGeom prst="rect">
            <a:avLst/>
          </a:prstGeom>
          <a:noFill/>
          <a:ln w="9525">
            <a:noFill/>
            <a:miter lim="800000"/>
            <a:headEnd/>
            <a:tailEnd/>
          </a:ln>
        </p:spPr>
        <p:txBody>
          <a:bodyPr/>
          <a:lstStyle/>
          <a:p>
            <a:endParaRPr lang="en-US"/>
          </a:p>
        </p:txBody>
      </p:sp>
      <p:pic>
        <p:nvPicPr>
          <p:cNvPr id="27656" name="Picture 8"/>
          <p:cNvPicPr>
            <a:picLocks noChangeAspect="1" noChangeArrowheads="1"/>
          </p:cNvPicPr>
          <p:nvPr/>
        </p:nvPicPr>
        <p:blipFill>
          <a:blip r:embed="rId2" cstate="print"/>
          <a:srcRect/>
          <a:stretch>
            <a:fillRect/>
          </a:stretch>
        </p:blipFill>
        <p:spPr bwMode="auto">
          <a:xfrm>
            <a:off x="4710113" y="3214688"/>
            <a:ext cx="3824287" cy="2587625"/>
          </a:xfrm>
          <a:prstGeom prst="rect">
            <a:avLst/>
          </a:prstGeom>
          <a:noFill/>
          <a:ln w="9525">
            <a:noFill/>
            <a:miter lim="800000"/>
            <a:headEnd/>
            <a:tailEnd/>
          </a:ln>
        </p:spPr>
      </p:pic>
      <p:sp>
        <p:nvSpPr>
          <p:cNvPr id="27657" name="Text Box 9"/>
          <p:cNvSpPr txBox="1">
            <a:spLocks noChangeAspect="1" noChangeArrowheads="1"/>
          </p:cNvSpPr>
          <p:nvPr/>
        </p:nvSpPr>
        <p:spPr bwMode="auto">
          <a:xfrm>
            <a:off x="4495800" y="4279900"/>
            <a:ext cx="992188" cy="244475"/>
          </a:xfrm>
          <a:prstGeom prst="rect">
            <a:avLst/>
          </a:prstGeom>
          <a:noFill/>
          <a:ln w="9525">
            <a:noFill/>
            <a:miter lim="800000"/>
            <a:headEnd/>
            <a:tailEnd/>
          </a:ln>
          <a:effectLst/>
        </p:spPr>
        <p:txBody>
          <a:bodyPr wrap="none">
            <a:spAutoFit/>
          </a:bodyPr>
          <a:lstStyle/>
          <a:p>
            <a:pPr eaLnBrk="0" hangingPunct="0">
              <a:spcBef>
                <a:spcPct val="50000"/>
              </a:spcBef>
            </a:pPr>
            <a:r>
              <a:rPr lang="en-US" sz="1000" b="0"/>
              <a:t>Ring Counters</a:t>
            </a:r>
            <a:endParaRPr lang="en-US" sz="1000"/>
          </a:p>
        </p:txBody>
      </p:sp>
      <p:sp>
        <p:nvSpPr>
          <p:cNvPr id="27658" name="Text Box 10"/>
          <p:cNvSpPr txBox="1">
            <a:spLocks noChangeAspect="1" noChangeArrowheads="1"/>
          </p:cNvSpPr>
          <p:nvPr/>
        </p:nvSpPr>
        <p:spPr bwMode="auto">
          <a:xfrm>
            <a:off x="5932488" y="3170238"/>
            <a:ext cx="1497012" cy="244475"/>
          </a:xfrm>
          <a:prstGeom prst="rect">
            <a:avLst/>
          </a:prstGeom>
          <a:noFill/>
          <a:ln w="9525">
            <a:noFill/>
            <a:miter lim="800000"/>
            <a:headEnd/>
            <a:tailEnd/>
          </a:ln>
          <a:effectLst/>
        </p:spPr>
        <p:txBody>
          <a:bodyPr wrap="none">
            <a:spAutoFit/>
          </a:bodyPr>
          <a:lstStyle/>
          <a:p>
            <a:pPr eaLnBrk="0" hangingPunct="0">
              <a:spcBef>
                <a:spcPct val="50000"/>
              </a:spcBef>
            </a:pPr>
            <a:r>
              <a:rPr lang="en-US" sz="1000" b="0"/>
              <a:t>Paddle Trigger Counter</a:t>
            </a:r>
          </a:p>
        </p:txBody>
      </p:sp>
      <p:sp>
        <p:nvSpPr>
          <p:cNvPr id="27659" name="Text Box 11"/>
          <p:cNvSpPr txBox="1">
            <a:spLocks noChangeAspect="1" noChangeArrowheads="1"/>
          </p:cNvSpPr>
          <p:nvPr/>
        </p:nvSpPr>
        <p:spPr bwMode="auto">
          <a:xfrm>
            <a:off x="7439025" y="3905250"/>
            <a:ext cx="942975" cy="244475"/>
          </a:xfrm>
          <a:prstGeom prst="rect">
            <a:avLst/>
          </a:prstGeom>
          <a:noFill/>
          <a:ln w="9525">
            <a:noFill/>
            <a:miter lim="800000"/>
            <a:headEnd/>
            <a:tailEnd/>
          </a:ln>
          <a:effectLst/>
        </p:spPr>
        <p:txBody>
          <a:bodyPr wrap="none">
            <a:spAutoFit/>
          </a:bodyPr>
          <a:lstStyle/>
          <a:p>
            <a:pPr eaLnBrk="0" hangingPunct="0">
              <a:spcBef>
                <a:spcPct val="50000"/>
              </a:spcBef>
            </a:pPr>
            <a:r>
              <a:rPr lang="en-US" sz="1000" b="0"/>
              <a:t>Spectrometer</a:t>
            </a:r>
            <a:endParaRPr lang="en-US" sz="1000"/>
          </a:p>
        </p:txBody>
      </p:sp>
      <p:sp>
        <p:nvSpPr>
          <p:cNvPr id="27660" name="Text Box 12"/>
          <p:cNvSpPr txBox="1">
            <a:spLocks noChangeAspect="1" noChangeArrowheads="1"/>
          </p:cNvSpPr>
          <p:nvPr/>
        </p:nvSpPr>
        <p:spPr bwMode="auto">
          <a:xfrm>
            <a:off x="7234238" y="3440113"/>
            <a:ext cx="438150" cy="244475"/>
          </a:xfrm>
          <a:prstGeom prst="rect">
            <a:avLst/>
          </a:prstGeom>
          <a:noFill/>
          <a:ln w="9525">
            <a:noFill/>
            <a:miter lim="800000"/>
            <a:headEnd/>
            <a:tailEnd/>
          </a:ln>
          <a:effectLst/>
        </p:spPr>
        <p:txBody>
          <a:bodyPr wrap="none">
            <a:spAutoFit/>
          </a:bodyPr>
          <a:lstStyle/>
          <a:p>
            <a:pPr eaLnBrk="0" hangingPunct="0">
              <a:spcBef>
                <a:spcPct val="50000"/>
              </a:spcBef>
            </a:pPr>
            <a:r>
              <a:rPr lang="en-US" sz="1000" b="0"/>
              <a:t>TOF</a:t>
            </a:r>
            <a:endParaRPr lang="en-US" sz="1000"/>
          </a:p>
        </p:txBody>
      </p:sp>
      <p:sp>
        <p:nvSpPr>
          <p:cNvPr id="27661" name="Text Box 13"/>
          <p:cNvSpPr txBox="1">
            <a:spLocks noChangeAspect="1" noChangeArrowheads="1"/>
          </p:cNvSpPr>
          <p:nvPr/>
        </p:nvSpPr>
        <p:spPr bwMode="auto">
          <a:xfrm>
            <a:off x="7507288" y="4213225"/>
            <a:ext cx="1100137" cy="244475"/>
          </a:xfrm>
          <a:prstGeom prst="rect">
            <a:avLst/>
          </a:prstGeom>
          <a:noFill/>
          <a:ln w="9525">
            <a:noFill/>
            <a:miter lim="800000"/>
            <a:headEnd/>
            <a:tailEnd/>
          </a:ln>
          <a:effectLst/>
        </p:spPr>
        <p:txBody>
          <a:bodyPr wrap="none">
            <a:spAutoFit/>
          </a:bodyPr>
          <a:lstStyle/>
          <a:p>
            <a:pPr eaLnBrk="0" hangingPunct="0">
              <a:spcBef>
                <a:spcPct val="50000"/>
              </a:spcBef>
            </a:pPr>
            <a:r>
              <a:rPr lang="en-US" sz="1000" b="0"/>
              <a:t>Octagon+Vertex</a:t>
            </a:r>
            <a:endParaRPr lang="en-US" sz="1000"/>
          </a:p>
        </p:txBody>
      </p:sp>
      <p:sp>
        <p:nvSpPr>
          <p:cNvPr id="27662" name="Line 14"/>
          <p:cNvSpPr>
            <a:spLocks noChangeAspect="1" noChangeShapeType="1"/>
          </p:cNvSpPr>
          <p:nvPr/>
        </p:nvSpPr>
        <p:spPr bwMode="auto">
          <a:xfrm flipH="1">
            <a:off x="5659438" y="3348038"/>
            <a:ext cx="295275" cy="141287"/>
          </a:xfrm>
          <a:prstGeom prst="line">
            <a:avLst/>
          </a:prstGeom>
          <a:noFill/>
          <a:ln w="19050">
            <a:solidFill>
              <a:schemeClr val="tx1"/>
            </a:solidFill>
            <a:round/>
            <a:headEnd/>
            <a:tailEnd type="triangle" w="med" len="med"/>
          </a:ln>
          <a:effectLst/>
        </p:spPr>
        <p:txBody>
          <a:bodyPr wrap="none" anchor="ctr">
            <a:spAutoFit/>
          </a:bodyPr>
          <a:lstStyle/>
          <a:p>
            <a:endParaRPr lang="en-US"/>
          </a:p>
        </p:txBody>
      </p:sp>
      <p:sp>
        <p:nvSpPr>
          <p:cNvPr id="27663" name="Line 15"/>
          <p:cNvSpPr>
            <a:spLocks noChangeAspect="1" noChangeShapeType="1"/>
          </p:cNvSpPr>
          <p:nvPr/>
        </p:nvSpPr>
        <p:spPr bwMode="auto">
          <a:xfrm flipH="1" flipV="1">
            <a:off x="5060950" y="3494088"/>
            <a:ext cx="0" cy="774700"/>
          </a:xfrm>
          <a:prstGeom prst="line">
            <a:avLst/>
          </a:prstGeom>
          <a:noFill/>
          <a:ln w="19050">
            <a:solidFill>
              <a:schemeClr val="tx1"/>
            </a:solidFill>
            <a:round/>
            <a:headEnd/>
            <a:tailEnd type="triangle" w="med" len="med"/>
          </a:ln>
          <a:effectLst/>
        </p:spPr>
        <p:txBody>
          <a:bodyPr anchor="ctr">
            <a:spAutoFit/>
          </a:bodyPr>
          <a:lstStyle/>
          <a:p>
            <a:endParaRPr lang="en-US"/>
          </a:p>
        </p:txBody>
      </p:sp>
      <p:sp>
        <p:nvSpPr>
          <p:cNvPr id="27664" name="Line 16"/>
          <p:cNvSpPr>
            <a:spLocks noChangeAspect="1" noChangeShapeType="1"/>
          </p:cNvSpPr>
          <p:nvPr/>
        </p:nvSpPr>
        <p:spPr bwMode="auto">
          <a:xfrm flipV="1">
            <a:off x="5060950" y="3846513"/>
            <a:ext cx="750888" cy="422275"/>
          </a:xfrm>
          <a:prstGeom prst="line">
            <a:avLst/>
          </a:prstGeom>
          <a:noFill/>
          <a:ln w="19050">
            <a:solidFill>
              <a:schemeClr val="tx1"/>
            </a:solidFill>
            <a:round/>
            <a:headEnd/>
            <a:tailEnd type="triangle" w="med" len="med"/>
          </a:ln>
          <a:effectLst/>
        </p:spPr>
        <p:txBody>
          <a:bodyPr anchor="ctr">
            <a:spAutoFit/>
          </a:bodyPr>
          <a:lstStyle/>
          <a:p>
            <a:endParaRPr lang="en-US"/>
          </a:p>
        </p:txBody>
      </p:sp>
      <p:sp>
        <p:nvSpPr>
          <p:cNvPr id="27665" name="Line 17"/>
          <p:cNvSpPr>
            <a:spLocks noChangeAspect="1" noChangeShapeType="1"/>
          </p:cNvSpPr>
          <p:nvPr/>
        </p:nvSpPr>
        <p:spPr bwMode="auto">
          <a:xfrm flipV="1">
            <a:off x="5060950" y="4006850"/>
            <a:ext cx="1146175" cy="261938"/>
          </a:xfrm>
          <a:prstGeom prst="line">
            <a:avLst/>
          </a:prstGeom>
          <a:noFill/>
          <a:ln w="19050">
            <a:solidFill>
              <a:schemeClr val="tx1"/>
            </a:solidFill>
            <a:round/>
            <a:headEnd/>
            <a:tailEnd type="triangle" w="med" len="med"/>
          </a:ln>
          <a:effectLst/>
        </p:spPr>
        <p:txBody>
          <a:bodyPr anchor="ctr">
            <a:spAutoFit/>
          </a:bodyPr>
          <a:lstStyle/>
          <a:p>
            <a:endParaRPr lang="en-US"/>
          </a:p>
        </p:txBody>
      </p:sp>
      <p:sp>
        <p:nvSpPr>
          <p:cNvPr id="27666" name="Line 18"/>
          <p:cNvSpPr>
            <a:spLocks noChangeAspect="1" noChangeShapeType="1"/>
          </p:cNvSpPr>
          <p:nvPr/>
        </p:nvSpPr>
        <p:spPr bwMode="auto">
          <a:xfrm flipH="1">
            <a:off x="6761163" y="3530600"/>
            <a:ext cx="490537" cy="0"/>
          </a:xfrm>
          <a:prstGeom prst="line">
            <a:avLst/>
          </a:prstGeom>
          <a:noFill/>
          <a:ln w="19050">
            <a:solidFill>
              <a:schemeClr val="tx1"/>
            </a:solidFill>
            <a:round/>
            <a:headEnd/>
            <a:tailEnd type="triangle" w="med" len="med"/>
          </a:ln>
          <a:effectLst/>
        </p:spPr>
        <p:txBody>
          <a:bodyPr anchor="ctr">
            <a:spAutoFit/>
          </a:bodyPr>
          <a:lstStyle/>
          <a:p>
            <a:endParaRPr lang="en-US"/>
          </a:p>
        </p:txBody>
      </p:sp>
      <p:sp>
        <p:nvSpPr>
          <p:cNvPr id="27667" name="Line 19"/>
          <p:cNvSpPr>
            <a:spLocks noChangeAspect="1" noChangeShapeType="1"/>
          </p:cNvSpPr>
          <p:nvPr/>
        </p:nvSpPr>
        <p:spPr bwMode="auto">
          <a:xfrm flipH="1">
            <a:off x="6754813" y="4013200"/>
            <a:ext cx="719137" cy="106363"/>
          </a:xfrm>
          <a:prstGeom prst="line">
            <a:avLst/>
          </a:prstGeom>
          <a:noFill/>
          <a:ln w="19050">
            <a:solidFill>
              <a:schemeClr val="tx1"/>
            </a:solidFill>
            <a:round/>
            <a:headEnd/>
            <a:tailEnd type="triangle" w="med" len="med"/>
          </a:ln>
          <a:effectLst/>
        </p:spPr>
        <p:txBody>
          <a:bodyPr anchor="ctr">
            <a:spAutoFit/>
          </a:bodyPr>
          <a:lstStyle/>
          <a:p>
            <a:endParaRPr lang="en-US"/>
          </a:p>
        </p:txBody>
      </p:sp>
      <p:sp>
        <p:nvSpPr>
          <p:cNvPr id="27668" name="Line 20"/>
          <p:cNvSpPr>
            <a:spLocks noChangeAspect="1" noChangeShapeType="1"/>
          </p:cNvSpPr>
          <p:nvPr/>
        </p:nvSpPr>
        <p:spPr bwMode="auto">
          <a:xfrm flipH="1" flipV="1">
            <a:off x="6854825" y="4270375"/>
            <a:ext cx="652463" cy="76200"/>
          </a:xfrm>
          <a:prstGeom prst="line">
            <a:avLst/>
          </a:prstGeom>
          <a:noFill/>
          <a:ln w="19050">
            <a:solidFill>
              <a:schemeClr val="tx1"/>
            </a:solidFill>
            <a:round/>
            <a:headEnd/>
            <a:tailEnd type="triangle" w="med" len="med"/>
          </a:ln>
          <a:effectLst/>
        </p:spPr>
        <p:txBody>
          <a:bodyPr anchor="ctr">
            <a:spAutoFit/>
          </a:bodyPr>
          <a:lstStyle/>
          <a:p>
            <a:endParaRPr lang="en-US"/>
          </a:p>
        </p:txBody>
      </p:sp>
      <p:pic>
        <p:nvPicPr>
          <p:cNvPr id="27669" name="Picture 21" descr="brahms"/>
          <p:cNvPicPr>
            <a:picLocks noChangeAspect="1" noChangeArrowheads="1"/>
          </p:cNvPicPr>
          <p:nvPr/>
        </p:nvPicPr>
        <p:blipFill>
          <a:blip r:embed="rId3" cstate="print"/>
          <a:srcRect/>
          <a:stretch>
            <a:fillRect/>
          </a:stretch>
        </p:blipFill>
        <p:spPr bwMode="auto">
          <a:xfrm>
            <a:off x="838200" y="2882900"/>
            <a:ext cx="3276600" cy="3060700"/>
          </a:xfrm>
          <a:prstGeom prst="rect">
            <a:avLst/>
          </a:prstGeom>
          <a:noFill/>
        </p:spPr>
      </p:pic>
      <p:sp>
        <p:nvSpPr>
          <p:cNvPr id="2" name="TextBox 1"/>
          <p:cNvSpPr txBox="1"/>
          <p:nvPr/>
        </p:nvSpPr>
        <p:spPr>
          <a:xfrm>
            <a:off x="152400" y="6320135"/>
            <a:ext cx="8860118" cy="461665"/>
          </a:xfrm>
          <a:prstGeom prst="rect">
            <a:avLst/>
          </a:prstGeom>
          <a:solidFill>
            <a:schemeClr val="bg1">
              <a:lumMod val="95000"/>
            </a:schemeClr>
          </a:solidFill>
          <a:ln>
            <a:solidFill>
              <a:schemeClr val="tx1"/>
            </a:solidFill>
          </a:ln>
        </p:spPr>
        <p:txBody>
          <a:bodyPr wrap="none" rtlCol="0">
            <a:spAutoFit/>
          </a:bodyPr>
          <a:lstStyle/>
          <a:p>
            <a:r>
              <a:rPr lang="en-US" sz="2400" dirty="0"/>
              <a:t>Biggest contributions – intellectually independent thinking!</a:t>
            </a:r>
          </a:p>
        </p:txBody>
      </p:sp>
    </p:spTree>
    <p:extLst>
      <p:ext uri="{BB962C8B-B14F-4D97-AF65-F5344CB8AC3E}">
        <p14:creationId xmlns:p14="http://schemas.microsoft.com/office/powerpoint/2010/main" val="405063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44</a:t>
            </a:fld>
            <a:endParaRPr lang="en-US"/>
          </a:p>
        </p:txBody>
      </p:sp>
      <p:pic>
        <p:nvPicPr>
          <p:cNvPr id="897026" name="Picture 2" descr="http://d29qn7q9z0j1p6.cloudfront.net/content/roypta/370/1961/986/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34" y="14555"/>
            <a:ext cx="9111465" cy="6833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45</a:t>
            </a:fld>
            <a:endParaRPr lang="en-US"/>
          </a:p>
        </p:txBody>
      </p:sp>
      <p:pic>
        <p:nvPicPr>
          <p:cNvPr id="901122" name="Picture 2" descr="http://inspirehep.net/record/818516/files/alice_cover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7272"/>
            <a:ext cx="4389233" cy="3352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1" y="3657600"/>
            <a:ext cx="4724400" cy="2554545"/>
          </a:xfrm>
          <a:prstGeom prst="rect">
            <a:avLst/>
          </a:prstGeom>
          <a:noFill/>
        </p:spPr>
        <p:txBody>
          <a:bodyPr wrap="square" rtlCol="0">
            <a:spAutoFit/>
          </a:bodyPr>
          <a:lstStyle/>
          <a:p>
            <a:r>
              <a:rPr lang="en-US" sz="3200" b="0" dirty="0">
                <a:solidFill>
                  <a:schemeClr val="accent2"/>
                </a:solidFill>
              </a:rPr>
              <a:t>ATLAS &amp; CMS – </a:t>
            </a:r>
          </a:p>
          <a:p>
            <a:endParaRPr lang="en-US" sz="3200" b="0" dirty="0">
              <a:solidFill>
                <a:schemeClr val="accent2"/>
              </a:solidFill>
            </a:endParaRPr>
          </a:p>
          <a:p>
            <a:r>
              <a:rPr lang="en-US" sz="3200" b="0" dirty="0">
                <a:solidFill>
                  <a:schemeClr val="accent2"/>
                </a:solidFill>
              </a:rPr>
              <a:t>full calorimetry, tracking, </a:t>
            </a:r>
          </a:p>
          <a:p>
            <a:r>
              <a:rPr lang="en-US" sz="3200" b="0" i="1" dirty="0">
                <a:solidFill>
                  <a:schemeClr val="accent2"/>
                </a:solidFill>
              </a:rPr>
              <a:t>different approaches and analysis philosophies</a:t>
            </a:r>
          </a:p>
        </p:txBody>
      </p:sp>
      <p:pic>
        <p:nvPicPr>
          <p:cNvPr id="901126" name="Picture 6" descr="http://www.pd.infn.it/%7Edorigo/bhcan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372" y="3733800"/>
            <a:ext cx="4142628"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200323"/>
            <a:ext cx="4191000" cy="2923877"/>
          </a:xfrm>
          <a:prstGeom prst="rect">
            <a:avLst/>
          </a:prstGeom>
          <a:noFill/>
        </p:spPr>
        <p:txBody>
          <a:bodyPr wrap="square" rtlCol="0">
            <a:spAutoFit/>
          </a:bodyPr>
          <a:lstStyle/>
          <a:p>
            <a:r>
              <a:rPr lang="en-US" sz="3200" b="0" dirty="0">
                <a:solidFill>
                  <a:srgbClr val="FF0000"/>
                </a:solidFill>
              </a:rPr>
              <a:t>ALICE – dedicated heavy ion detector</a:t>
            </a:r>
          </a:p>
          <a:p>
            <a:r>
              <a:rPr lang="en-US" sz="1800" b="0" dirty="0">
                <a:solidFill>
                  <a:srgbClr val="FF0000"/>
                </a:solidFill>
              </a:rPr>
              <a:t> </a:t>
            </a:r>
          </a:p>
          <a:p>
            <a:r>
              <a:rPr lang="en-US" sz="3200" b="0" dirty="0">
                <a:solidFill>
                  <a:srgbClr val="FF0000"/>
                </a:solidFill>
              </a:rPr>
              <a:t>Key advantages – particle identification, focused 1000+ people</a:t>
            </a:r>
          </a:p>
        </p:txBody>
      </p:sp>
    </p:spTree>
    <p:extLst>
      <p:ext uri="{BB962C8B-B14F-4D97-AF65-F5344CB8AC3E}">
        <p14:creationId xmlns:p14="http://schemas.microsoft.com/office/powerpoint/2010/main" val="2746642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3691592-068A-4E8A-8FF2-31CE591CC58F}" type="slidenum">
              <a:rPr lang="en-US"/>
              <a:pPr/>
              <a:t>46</a:t>
            </a:fld>
            <a:endParaRPr lang="en-US"/>
          </a:p>
        </p:txBody>
      </p:sp>
      <p:sp>
        <p:nvSpPr>
          <p:cNvPr id="131076"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a:solidFill>
                  <a:schemeClr val="bg1"/>
                </a:solidFill>
              </a:rPr>
              <a:t>Collision Dynamics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lide Number Placeholder 4"/>
          <p:cNvSpPr>
            <a:spLocks noGrp="1"/>
          </p:cNvSpPr>
          <p:nvPr>
            <p:ph type="sldNum" sz="quarter" idx="12"/>
          </p:nvPr>
        </p:nvSpPr>
        <p:spPr>
          <a:xfrm>
            <a:off x="6553200" y="6457950"/>
            <a:ext cx="2133600" cy="476250"/>
          </a:xfrm>
        </p:spPr>
        <p:txBody>
          <a:bodyPr/>
          <a:lstStyle/>
          <a:p>
            <a:fld id="{E92529B6-2249-48F4-8021-5C86669E9A01}" type="slidenum">
              <a:rPr lang="en-US"/>
              <a:pPr/>
              <a:t>47</a:t>
            </a:fld>
            <a:endParaRPr lang="en-US"/>
          </a:p>
        </p:txBody>
      </p:sp>
      <p:sp>
        <p:nvSpPr>
          <p:cNvPr id="136194" name="Rectangle 2"/>
          <p:cNvSpPr>
            <a:spLocks noGrp="1" noChangeArrowheads="1"/>
          </p:cNvSpPr>
          <p:nvPr>
            <p:ph type="title"/>
          </p:nvPr>
        </p:nvSpPr>
        <p:spPr>
          <a:xfrm>
            <a:off x="457200" y="0"/>
            <a:ext cx="8229600" cy="990600"/>
          </a:xfrm>
        </p:spPr>
        <p:txBody>
          <a:bodyPr/>
          <a:lstStyle/>
          <a:p>
            <a:r>
              <a:rPr lang="en-US" sz="4000" u="sng" dirty="0"/>
              <a:t>Structure of the Proton</a:t>
            </a:r>
            <a:endParaRPr lang="en-US" u="sng" dirty="0"/>
          </a:p>
        </p:txBody>
      </p:sp>
      <p:sp>
        <p:nvSpPr>
          <p:cNvPr id="136195" name="Oval 3"/>
          <p:cNvSpPr>
            <a:spLocks noChangeArrowheads="1"/>
          </p:cNvSpPr>
          <p:nvPr/>
        </p:nvSpPr>
        <p:spPr bwMode="auto">
          <a:xfrm>
            <a:off x="6096000" y="1281113"/>
            <a:ext cx="838200" cy="762000"/>
          </a:xfrm>
          <a:prstGeom prst="ellipse">
            <a:avLst/>
          </a:prstGeom>
          <a:solidFill>
            <a:srgbClr val="FFFF00"/>
          </a:solidFill>
          <a:ln w="19050">
            <a:solidFill>
              <a:schemeClr val="tx1"/>
            </a:solidFill>
            <a:round/>
            <a:headEnd/>
            <a:tailEnd/>
          </a:ln>
          <a:effectLst/>
        </p:spPr>
        <p:txBody>
          <a:bodyPr wrap="none" anchor="ctr"/>
          <a:lstStyle/>
          <a:p>
            <a:endParaRPr lang="en-US"/>
          </a:p>
        </p:txBody>
      </p:sp>
      <p:sp>
        <p:nvSpPr>
          <p:cNvPr id="136196" name="Oval 4"/>
          <p:cNvSpPr>
            <a:spLocks noChangeArrowheads="1"/>
          </p:cNvSpPr>
          <p:nvPr/>
        </p:nvSpPr>
        <p:spPr bwMode="auto">
          <a:xfrm>
            <a:off x="6096000" y="2971800"/>
            <a:ext cx="838200" cy="762000"/>
          </a:xfrm>
          <a:prstGeom prst="ellipse">
            <a:avLst/>
          </a:prstGeom>
          <a:noFill/>
          <a:ln w="19050">
            <a:solidFill>
              <a:schemeClr val="tx1"/>
            </a:solidFill>
            <a:round/>
            <a:headEnd/>
            <a:tailEnd/>
          </a:ln>
          <a:effectLst/>
        </p:spPr>
        <p:txBody>
          <a:bodyPr wrap="none" anchor="ctr"/>
          <a:lstStyle/>
          <a:p>
            <a:endParaRPr lang="en-US"/>
          </a:p>
        </p:txBody>
      </p:sp>
      <p:sp>
        <p:nvSpPr>
          <p:cNvPr id="136197" name="Text Box 5"/>
          <p:cNvSpPr txBox="1">
            <a:spLocks noChangeArrowheads="1"/>
          </p:cNvSpPr>
          <p:nvPr/>
        </p:nvSpPr>
        <p:spPr bwMode="auto">
          <a:xfrm>
            <a:off x="1143000" y="1655763"/>
            <a:ext cx="3403496" cy="892552"/>
          </a:xfrm>
          <a:prstGeom prst="rect">
            <a:avLst/>
          </a:prstGeom>
          <a:noFill/>
          <a:ln w="9525">
            <a:noFill/>
            <a:miter lim="800000"/>
            <a:headEnd/>
            <a:tailEnd/>
          </a:ln>
          <a:effectLst/>
        </p:spPr>
        <p:txBody>
          <a:bodyPr wrap="none">
            <a:spAutoFit/>
          </a:bodyPr>
          <a:lstStyle/>
          <a:p>
            <a:pPr eaLnBrk="0" hangingPunct="0"/>
            <a:r>
              <a:rPr lang="en-US" sz="2800" b="0" dirty="0"/>
              <a:t>Momentum transfer</a:t>
            </a:r>
            <a:r>
              <a:rPr lang="en-US" sz="2800" dirty="0">
                <a:effectLst>
                  <a:outerShdw blurRad="38100" dist="38100" dir="2700000" algn="tl">
                    <a:srgbClr val="C0C0C0"/>
                  </a:outerShdw>
                </a:effectLst>
              </a:rPr>
              <a:t> </a:t>
            </a:r>
          </a:p>
          <a:p>
            <a:pPr eaLnBrk="0" hangingPunct="0"/>
            <a:r>
              <a:rPr lang="en-US" sz="2400" dirty="0">
                <a:effectLst>
                  <a:outerShdw blurRad="38100" dist="38100" dir="2700000" algn="tl">
                    <a:srgbClr val="C0C0C0"/>
                  </a:outerShdw>
                </a:effectLst>
              </a:rPr>
              <a:t>Q</a:t>
            </a:r>
            <a:r>
              <a:rPr lang="en-US" sz="2400" baseline="30000" dirty="0">
                <a:effectLst>
                  <a:outerShdw blurRad="38100" dist="38100" dir="2700000" algn="tl">
                    <a:srgbClr val="C0C0C0"/>
                  </a:outerShdw>
                </a:effectLst>
              </a:rPr>
              <a:t>2</a:t>
            </a:r>
            <a:r>
              <a:rPr lang="en-US" sz="2400" dirty="0">
                <a:effectLst>
                  <a:outerShdw blurRad="38100" dist="38100" dir="2700000" algn="tl">
                    <a:srgbClr val="C0C0C0"/>
                  </a:outerShdw>
                </a:effectLst>
              </a:rPr>
              <a:t> = 0.1 GeV</a:t>
            </a:r>
            <a:r>
              <a:rPr lang="en-US" sz="2400" baseline="30000" dirty="0">
                <a:effectLst>
                  <a:outerShdw blurRad="38100" dist="38100" dir="2700000" algn="tl">
                    <a:srgbClr val="C0C0C0"/>
                  </a:outerShdw>
                </a:effectLst>
              </a:rPr>
              <a:t>2</a:t>
            </a:r>
            <a:endParaRPr lang="en-US" sz="2400" dirty="0">
              <a:effectLst>
                <a:outerShdw blurRad="38100" dist="38100" dir="2700000" algn="tl">
                  <a:srgbClr val="C0C0C0"/>
                </a:outerShdw>
              </a:effectLst>
            </a:endParaRPr>
          </a:p>
        </p:txBody>
      </p:sp>
      <p:sp>
        <p:nvSpPr>
          <p:cNvPr id="136198" name="Text Box 6"/>
          <p:cNvSpPr txBox="1">
            <a:spLocks noChangeArrowheads="1"/>
          </p:cNvSpPr>
          <p:nvPr/>
        </p:nvSpPr>
        <p:spPr bwMode="auto">
          <a:xfrm>
            <a:off x="1219200" y="3727450"/>
            <a:ext cx="2109788" cy="457200"/>
          </a:xfrm>
          <a:prstGeom prst="rect">
            <a:avLst/>
          </a:prstGeom>
          <a:noFill/>
          <a:ln w="9525">
            <a:noFill/>
            <a:miter lim="800000"/>
            <a:headEnd/>
            <a:tailEnd/>
          </a:ln>
          <a:effectLst/>
        </p:spPr>
        <p:txBody>
          <a:bodyPr wrap="none">
            <a:spAutoFit/>
          </a:bodyPr>
          <a:lstStyle/>
          <a:p>
            <a:pPr eaLnBrk="0" hangingPunct="0"/>
            <a:r>
              <a:rPr lang="en-US" sz="2400">
                <a:effectLst>
                  <a:outerShdw blurRad="38100" dist="38100" dir="2700000" algn="tl">
                    <a:srgbClr val="C0C0C0"/>
                  </a:outerShdw>
                </a:effectLst>
              </a:rPr>
              <a:t>Q</a:t>
            </a:r>
            <a:r>
              <a:rPr lang="en-US" sz="2400" baseline="30000">
                <a:effectLst>
                  <a:outerShdw blurRad="38100" dist="38100" dir="2700000" algn="tl">
                    <a:srgbClr val="C0C0C0"/>
                  </a:outerShdw>
                </a:effectLst>
              </a:rPr>
              <a:t>2</a:t>
            </a:r>
            <a:r>
              <a:rPr lang="en-US" sz="2400">
                <a:effectLst>
                  <a:outerShdw blurRad="38100" dist="38100" dir="2700000" algn="tl">
                    <a:srgbClr val="C0C0C0"/>
                  </a:outerShdw>
                </a:effectLst>
              </a:rPr>
              <a:t> = 1.0 GeV</a:t>
            </a:r>
            <a:r>
              <a:rPr lang="en-US" sz="2400" baseline="30000">
                <a:effectLst>
                  <a:outerShdw blurRad="38100" dist="38100" dir="2700000" algn="tl">
                    <a:srgbClr val="C0C0C0"/>
                  </a:outerShdw>
                </a:effectLst>
              </a:rPr>
              <a:t>2</a:t>
            </a:r>
            <a:endParaRPr lang="en-US" sz="2400">
              <a:effectLst>
                <a:outerShdw blurRad="38100" dist="38100" dir="2700000" algn="tl">
                  <a:srgbClr val="C0C0C0"/>
                </a:outerShdw>
              </a:effectLst>
            </a:endParaRPr>
          </a:p>
        </p:txBody>
      </p:sp>
      <p:sp>
        <p:nvSpPr>
          <p:cNvPr id="136199" name="Text Box 7"/>
          <p:cNvSpPr txBox="1">
            <a:spLocks noChangeArrowheads="1"/>
          </p:cNvSpPr>
          <p:nvPr/>
        </p:nvSpPr>
        <p:spPr bwMode="auto">
          <a:xfrm>
            <a:off x="1219200" y="5235575"/>
            <a:ext cx="2279650" cy="457200"/>
          </a:xfrm>
          <a:prstGeom prst="rect">
            <a:avLst/>
          </a:prstGeom>
          <a:noFill/>
          <a:ln w="9525">
            <a:noFill/>
            <a:miter lim="800000"/>
            <a:headEnd/>
            <a:tailEnd/>
          </a:ln>
          <a:effectLst/>
        </p:spPr>
        <p:txBody>
          <a:bodyPr wrap="none">
            <a:spAutoFit/>
          </a:bodyPr>
          <a:lstStyle/>
          <a:p>
            <a:pPr eaLnBrk="0" hangingPunct="0"/>
            <a:r>
              <a:rPr lang="en-US" sz="2400">
                <a:effectLst>
                  <a:outerShdw blurRad="38100" dist="38100" dir="2700000" algn="tl">
                    <a:srgbClr val="C0C0C0"/>
                  </a:outerShdw>
                </a:effectLst>
              </a:rPr>
              <a:t>Q</a:t>
            </a:r>
            <a:r>
              <a:rPr lang="en-US" sz="2400" baseline="30000">
                <a:effectLst>
                  <a:outerShdw blurRad="38100" dist="38100" dir="2700000" algn="tl">
                    <a:srgbClr val="C0C0C0"/>
                  </a:outerShdw>
                </a:effectLst>
              </a:rPr>
              <a:t>2</a:t>
            </a:r>
            <a:r>
              <a:rPr lang="en-US" sz="2400">
                <a:effectLst>
                  <a:outerShdw blurRad="38100" dist="38100" dir="2700000" algn="tl">
                    <a:srgbClr val="C0C0C0"/>
                  </a:outerShdw>
                </a:effectLst>
              </a:rPr>
              <a:t> = 20.0 GeV</a:t>
            </a:r>
            <a:r>
              <a:rPr lang="en-US" sz="2400" baseline="30000">
                <a:effectLst>
                  <a:outerShdw blurRad="38100" dist="38100" dir="2700000" algn="tl">
                    <a:srgbClr val="C0C0C0"/>
                  </a:outerShdw>
                </a:effectLst>
              </a:rPr>
              <a:t>2</a:t>
            </a:r>
            <a:endParaRPr lang="en-US" sz="2400">
              <a:effectLst>
                <a:outerShdw blurRad="38100" dist="38100" dir="2700000" algn="tl">
                  <a:srgbClr val="C0C0C0"/>
                </a:outerShdw>
              </a:effectLst>
            </a:endParaRPr>
          </a:p>
        </p:txBody>
      </p:sp>
      <p:sp>
        <p:nvSpPr>
          <p:cNvPr id="136200" name="Oval 8"/>
          <p:cNvSpPr>
            <a:spLocks noChangeArrowheads="1"/>
          </p:cNvSpPr>
          <p:nvPr/>
        </p:nvSpPr>
        <p:spPr bwMode="auto">
          <a:xfrm>
            <a:off x="6477000" y="33528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6201" name="Oval 9"/>
          <p:cNvSpPr>
            <a:spLocks noChangeArrowheads="1"/>
          </p:cNvSpPr>
          <p:nvPr/>
        </p:nvSpPr>
        <p:spPr bwMode="auto">
          <a:xfrm>
            <a:off x="6248400" y="3581400"/>
            <a:ext cx="152400" cy="1524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36202" name="Oval 10"/>
          <p:cNvSpPr>
            <a:spLocks noChangeArrowheads="1"/>
          </p:cNvSpPr>
          <p:nvPr/>
        </p:nvSpPr>
        <p:spPr bwMode="auto">
          <a:xfrm>
            <a:off x="6629400" y="3657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6203" name="Text Box 11"/>
          <p:cNvSpPr txBox="1">
            <a:spLocks noChangeArrowheads="1"/>
          </p:cNvSpPr>
          <p:nvPr/>
        </p:nvSpPr>
        <p:spPr bwMode="auto">
          <a:xfrm>
            <a:off x="1143000" y="2452688"/>
            <a:ext cx="3581400" cy="519112"/>
          </a:xfrm>
          <a:prstGeom prst="rect">
            <a:avLst/>
          </a:prstGeom>
          <a:noFill/>
          <a:ln w="9525">
            <a:noFill/>
            <a:miter lim="800000"/>
            <a:headEnd/>
            <a:tailEnd/>
          </a:ln>
          <a:effectLst/>
        </p:spPr>
        <p:txBody>
          <a:bodyPr>
            <a:spAutoFit/>
          </a:bodyPr>
          <a:lstStyle/>
          <a:p>
            <a:pPr eaLnBrk="0" hangingPunct="0"/>
            <a:r>
              <a:rPr lang="en-US" sz="2800" b="0">
                <a:effectLst>
                  <a:outerShdw blurRad="38100" dist="38100" dir="2700000" algn="tl">
                    <a:srgbClr val="C0C0C0"/>
                  </a:outerShdw>
                </a:effectLst>
              </a:rPr>
              <a:t>Wavelength </a:t>
            </a:r>
            <a:r>
              <a:rPr lang="en-US" sz="2800" b="0">
                <a:effectLst>
                  <a:outerShdw blurRad="38100" dist="38100" dir="2700000" algn="tl">
                    <a:srgbClr val="C0C0C0"/>
                  </a:outerShdw>
                </a:effectLst>
                <a:latin typeface="Symbol" pitchFamily="18" charset="2"/>
              </a:rPr>
              <a:t>l</a:t>
            </a:r>
            <a:r>
              <a:rPr lang="en-US" sz="2800" b="0">
                <a:effectLst>
                  <a:outerShdw blurRad="38100" dist="38100" dir="2700000" algn="tl">
                    <a:srgbClr val="C0C0C0"/>
                  </a:outerShdw>
                </a:effectLst>
              </a:rPr>
              <a:t> = h/p</a:t>
            </a:r>
          </a:p>
        </p:txBody>
      </p:sp>
      <p:cxnSp>
        <p:nvCxnSpPr>
          <p:cNvPr id="136205" name="AutoShape 13"/>
          <p:cNvCxnSpPr>
            <a:cxnSpLocks noChangeShapeType="1"/>
          </p:cNvCxnSpPr>
          <p:nvPr/>
        </p:nvCxnSpPr>
        <p:spPr bwMode="auto">
          <a:xfrm flipV="1">
            <a:off x="5661025" y="2119313"/>
            <a:ext cx="938213" cy="381000"/>
          </a:xfrm>
          <a:prstGeom prst="curvedConnector3">
            <a:avLst>
              <a:gd name="adj1" fmla="val 49917"/>
            </a:avLst>
          </a:prstGeom>
          <a:noFill/>
          <a:ln w="38100">
            <a:solidFill>
              <a:schemeClr val="tx1"/>
            </a:solidFill>
            <a:round/>
            <a:headEnd/>
            <a:tailEnd/>
          </a:ln>
          <a:effectLst/>
        </p:spPr>
      </p:cxnSp>
      <p:cxnSp>
        <p:nvCxnSpPr>
          <p:cNvPr id="136206" name="AutoShape 14"/>
          <p:cNvCxnSpPr>
            <a:cxnSpLocks noChangeShapeType="1"/>
          </p:cNvCxnSpPr>
          <p:nvPr/>
        </p:nvCxnSpPr>
        <p:spPr bwMode="auto">
          <a:xfrm>
            <a:off x="4724400" y="2119313"/>
            <a:ext cx="936625" cy="381000"/>
          </a:xfrm>
          <a:prstGeom prst="curvedConnector3">
            <a:avLst>
              <a:gd name="adj1" fmla="val 50000"/>
            </a:avLst>
          </a:prstGeom>
          <a:noFill/>
          <a:ln w="38100">
            <a:solidFill>
              <a:schemeClr val="tx1"/>
            </a:solidFill>
            <a:round/>
            <a:headEnd/>
            <a:tailEnd/>
          </a:ln>
          <a:effectLst/>
        </p:spPr>
      </p:cxnSp>
      <p:cxnSp>
        <p:nvCxnSpPr>
          <p:cNvPr id="136207" name="AutoShape 15"/>
          <p:cNvCxnSpPr>
            <a:cxnSpLocks noChangeShapeType="1"/>
          </p:cNvCxnSpPr>
          <p:nvPr/>
        </p:nvCxnSpPr>
        <p:spPr bwMode="auto">
          <a:xfrm flipV="1">
            <a:off x="7535863" y="2119313"/>
            <a:ext cx="938212" cy="381000"/>
          </a:xfrm>
          <a:prstGeom prst="curvedConnector3">
            <a:avLst>
              <a:gd name="adj1" fmla="val 50000"/>
            </a:avLst>
          </a:prstGeom>
          <a:noFill/>
          <a:ln w="38100">
            <a:solidFill>
              <a:schemeClr val="tx1"/>
            </a:solidFill>
            <a:round/>
            <a:headEnd/>
            <a:tailEnd/>
          </a:ln>
          <a:effectLst/>
        </p:spPr>
      </p:cxnSp>
      <p:cxnSp>
        <p:nvCxnSpPr>
          <p:cNvPr id="136208" name="AutoShape 16"/>
          <p:cNvCxnSpPr>
            <a:cxnSpLocks noChangeShapeType="1"/>
          </p:cNvCxnSpPr>
          <p:nvPr/>
        </p:nvCxnSpPr>
        <p:spPr bwMode="auto">
          <a:xfrm>
            <a:off x="6599238" y="2119313"/>
            <a:ext cx="936625" cy="381000"/>
          </a:xfrm>
          <a:prstGeom prst="curvedConnector3">
            <a:avLst>
              <a:gd name="adj1" fmla="val 50000"/>
            </a:avLst>
          </a:prstGeom>
          <a:noFill/>
          <a:ln w="38100">
            <a:solidFill>
              <a:schemeClr val="tx1"/>
            </a:solidFill>
            <a:round/>
            <a:headEnd/>
            <a:tailEnd/>
          </a:ln>
          <a:effectLst/>
        </p:spPr>
      </p:cxnSp>
      <p:grpSp>
        <p:nvGrpSpPr>
          <p:cNvPr id="136209" name="Group 17"/>
          <p:cNvGrpSpPr>
            <a:grpSpLocks/>
          </p:cNvGrpSpPr>
          <p:nvPr/>
        </p:nvGrpSpPr>
        <p:grpSpPr bwMode="auto">
          <a:xfrm>
            <a:off x="4724400" y="4038600"/>
            <a:ext cx="3352800" cy="381000"/>
            <a:chOff x="480" y="3696"/>
            <a:chExt cx="3360" cy="240"/>
          </a:xfrm>
        </p:grpSpPr>
        <p:cxnSp>
          <p:nvCxnSpPr>
            <p:cNvPr id="136210" name="AutoShape 18"/>
            <p:cNvCxnSpPr>
              <a:cxnSpLocks noChangeShapeType="1"/>
            </p:cNvCxnSpPr>
            <p:nvPr/>
          </p:nvCxnSpPr>
          <p:spPr bwMode="auto">
            <a:xfrm flipV="1">
              <a:off x="816" y="3696"/>
              <a:ext cx="336" cy="240"/>
            </a:xfrm>
            <a:prstGeom prst="curvedConnector3">
              <a:avLst>
                <a:gd name="adj1" fmla="val 50000"/>
              </a:avLst>
            </a:prstGeom>
            <a:noFill/>
            <a:ln w="38100">
              <a:solidFill>
                <a:schemeClr val="tx1"/>
              </a:solidFill>
              <a:round/>
              <a:headEnd/>
              <a:tailEnd/>
            </a:ln>
            <a:effectLst/>
          </p:spPr>
        </p:cxnSp>
        <p:cxnSp>
          <p:nvCxnSpPr>
            <p:cNvPr id="136211" name="AutoShape 19"/>
            <p:cNvCxnSpPr>
              <a:cxnSpLocks noChangeShapeType="1"/>
            </p:cNvCxnSpPr>
            <p:nvPr/>
          </p:nvCxnSpPr>
          <p:spPr bwMode="auto">
            <a:xfrm>
              <a:off x="480" y="3696"/>
              <a:ext cx="336" cy="240"/>
            </a:xfrm>
            <a:prstGeom prst="curvedConnector3">
              <a:avLst>
                <a:gd name="adj1" fmla="val 50000"/>
              </a:avLst>
            </a:prstGeom>
            <a:noFill/>
            <a:ln w="38100">
              <a:solidFill>
                <a:schemeClr val="tx1"/>
              </a:solidFill>
              <a:round/>
              <a:headEnd/>
              <a:tailEnd/>
            </a:ln>
            <a:effectLst/>
          </p:spPr>
        </p:cxnSp>
        <p:cxnSp>
          <p:nvCxnSpPr>
            <p:cNvPr id="136212" name="AutoShape 20"/>
            <p:cNvCxnSpPr>
              <a:cxnSpLocks noChangeShapeType="1"/>
            </p:cNvCxnSpPr>
            <p:nvPr/>
          </p:nvCxnSpPr>
          <p:spPr bwMode="auto">
            <a:xfrm flipV="1">
              <a:off x="1488" y="3696"/>
              <a:ext cx="336" cy="240"/>
            </a:xfrm>
            <a:prstGeom prst="curvedConnector3">
              <a:avLst>
                <a:gd name="adj1" fmla="val 50000"/>
              </a:avLst>
            </a:prstGeom>
            <a:noFill/>
            <a:ln w="38100">
              <a:solidFill>
                <a:schemeClr val="tx1"/>
              </a:solidFill>
              <a:round/>
              <a:headEnd/>
              <a:tailEnd/>
            </a:ln>
            <a:effectLst/>
          </p:spPr>
        </p:cxnSp>
        <p:cxnSp>
          <p:nvCxnSpPr>
            <p:cNvPr id="136213" name="AutoShape 21"/>
            <p:cNvCxnSpPr>
              <a:cxnSpLocks noChangeShapeType="1"/>
            </p:cNvCxnSpPr>
            <p:nvPr/>
          </p:nvCxnSpPr>
          <p:spPr bwMode="auto">
            <a:xfrm>
              <a:off x="1152" y="3696"/>
              <a:ext cx="336" cy="240"/>
            </a:xfrm>
            <a:prstGeom prst="curvedConnector3">
              <a:avLst>
                <a:gd name="adj1" fmla="val 50000"/>
              </a:avLst>
            </a:prstGeom>
            <a:noFill/>
            <a:ln w="38100">
              <a:solidFill>
                <a:schemeClr val="tx1"/>
              </a:solidFill>
              <a:round/>
              <a:headEnd/>
              <a:tailEnd/>
            </a:ln>
            <a:effectLst/>
          </p:spPr>
        </p:cxnSp>
        <p:cxnSp>
          <p:nvCxnSpPr>
            <p:cNvPr id="136214" name="AutoShape 22"/>
            <p:cNvCxnSpPr>
              <a:cxnSpLocks noChangeShapeType="1"/>
            </p:cNvCxnSpPr>
            <p:nvPr/>
          </p:nvCxnSpPr>
          <p:spPr bwMode="auto">
            <a:xfrm flipV="1">
              <a:off x="2160" y="3696"/>
              <a:ext cx="336" cy="240"/>
            </a:xfrm>
            <a:prstGeom prst="curvedConnector3">
              <a:avLst>
                <a:gd name="adj1" fmla="val 50000"/>
              </a:avLst>
            </a:prstGeom>
            <a:noFill/>
            <a:ln w="38100">
              <a:solidFill>
                <a:schemeClr val="tx1"/>
              </a:solidFill>
              <a:round/>
              <a:headEnd/>
              <a:tailEnd/>
            </a:ln>
            <a:effectLst/>
          </p:spPr>
        </p:cxnSp>
        <p:cxnSp>
          <p:nvCxnSpPr>
            <p:cNvPr id="136215" name="AutoShape 23"/>
            <p:cNvCxnSpPr>
              <a:cxnSpLocks noChangeShapeType="1"/>
            </p:cNvCxnSpPr>
            <p:nvPr/>
          </p:nvCxnSpPr>
          <p:spPr bwMode="auto">
            <a:xfrm>
              <a:off x="1824" y="3696"/>
              <a:ext cx="336" cy="240"/>
            </a:xfrm>
            <a:prstGeom prst="curvedConnector3">
              <a:avLst>
                <a:gd name="adj1" fmla="val 50000"/>
              </a:avLst>
            </a:prstGeom>
            <a:noFill/>
            <a:ln w="38100">
              <a:solidFill>
                <a:schemeClr val="tx1"/>
              </a:solidFill>
              <a:round/>
              <a:headEnd/>
              <a:tailEnd/>
            </a:ln>
            <a:effectLst/>
          </p:spPr>
        </p:cxnSp>
        <p:cxnSp>
          <p:nvCxnSpPr>
            <p:cNvPr id="136216" name="AutoShape 24"/>
            <p:cNvCxnSpPr>
              <a:cxnSpLocks noChangeShapeType="1"/>
            </p:cNvCxnSpPr>
            <p:nvPr/>
          </p:nvCxnSpPr>
          <p:spPr bwMode="auto">
            <a:xfrm flipV="1">
              <a:off x="2832" y="3696"/>
              <a:ext cx="336" cy="240"/>
            </a:xfrm>
            <a:prstGeom prst="curvedConnector3">
              <a:avLst>
                <a:gd name="adj1" fmla="val 50000"/>
              </a:avLst>
            </a:prstGeom>
            <a:noFill/>
            <a:ln w="38100">
              <a:solidFill>
                <a:schemeClr val="tx1"/>
              </a:solidFill>
              <a:round/>
              <a:headEnd/>
              <a:tailEnd/>
            </a:ln>
            <a:effectLst/>
          </p:spPr>
        </p:cxnSp>
        <p:cxnSp>
          <p:nvCxnSpPr>
            <p:cNvPr id="136217" name="AutoShape 25"/>
            <p:cNvCxnSpPr>
              <a:cxnSpLocks noChangeShapeType="1"/>
            </p:cNvCxnSpPr>
            <p:nvPr/>
          </p:nvCxnSpPr>
          <p:spPr bwMode="auto">
            <a:xfrm>
              <a:off x="2496" y="3696"/>
              <a:ext cx="336" cy="240"/>
            </a:xfrm>
            <a:prstGeom prst="curvedConnector3">
              <a:avLst>
                <a:gd name="adj1" fmla="val 50000"/>
              </a:avLst>
            </a:prstGeom>
            <a:noFill/>
            <a:ln w="38100">
              <a:solidFill>
                <a:schemeClr val="tx1"/>
              </a:solidFill>
              <a:round/>
              <a:headEnd/>
              <a:tailEnd/>
            </a:ln>
            <a:effectLst/>
          </p:spPr>
        </p:cxnSp>
        <p:cxnSp>
          <p:nvCxnSpPr>
            <p:cNvPr id="136218" name="AutoShape 26"/>
            <p:cNvCxnSpPr>
              <a:cxnSpLocks noChangeShapeType="1"/>
            </p:cNvCxnSpPr>
            <p:nvPr/>
          </p:nvCxnSpPr>
          <p:spPr bwMode="auto">
            <a:xfrm flipV="1">
              <a:off x="3504" y="3696"/>
              <a:ext cx="336" cy="240"/>
            </a:xfrm>
            <a:prstGeom prst="curvedConnector3">
              <a:avLst>
                <a:gd name="adj1" fmla="val 50000"/>
              </a:avLst>
            </a:prstGeom>
            <a:noFill/>
            <a:ln w="38100">
              <a:solidFill>
                <a:schemeClr val="tx1"/>
              </a:solidFill>
              <a:round/>
              <a:headEnd/>
              <a:tailEnd/>
            </a:ln>
            <a:effectLst/>
          </p:spPr>
        </p:cxnSp>
        <p:cxnSp>
          <p:nvCxnSpPr>
            <p:cNvPr id="136219" name="AutoShape 27"/>
            <p:cNvCxnSpPr>
              <a:cxnSpLocks noChangeShapeType="1"/>
            </p:cNvCxnSpPr>
            <p:nvPr/>
          </p:nvCxnSpPr>
          <p:spPr bwMode="auto">
            <a:xfrm>
              <a:off x="3168" y="3696"/>
              <a:ext cx="336" cy="240"/>
            </a:xfrm>
            <a:prstGeom prst="curvedConnector3">
              <a:avLst>
                <a:gd name="adj1" fmla="val 50000"/>
              </a:avLst>
            </a:prstGeom>
            <a:noFill/>
            <a:ln w="38100">
              <a:solidFill>
                <a:schemeClr val="tx1"/>
              </a:solidFill>
              <a:round/>
              <a:headEnd/>
              <a:tailEnd/>
            </a:ln>
            <a:effectLst/>
          </p:spPr>
        </p:cxnSp>
      </p:grpSp>
      <p:grpSp>
        <p:nvGrpSpPr>
          <p:cNvPr id="136220" name="Group 28"/>
          <p:cNvGrpSpPr>
            <a:grpSpLocks/>
          </p:cNvGrpSpPr>
          <p:nvPr/>
        </p:nvGrpSpPr>
        <p:grpSpPr bwMode="auto">
          <a:xfrm>
            <a:off x="4724400" y="6003925"/>
            <a:ext cx="914400" cy="381000"/>
            <a:chOff x="480" y="3696"/>
            <a:chExt cx="3360" cy="240"/>
          </a:xfrm>
        </p:grpSpPr>
        <p:cxnSp>
          <p:nvCxnSpPr>
            <p:cNvPr id="136221" name="AutoShape 29"/>
            <p:cNvCxnSpPr>
              <a:cxnSpLocks noChangeShapeType="1"/>
            </p:cNvCxnSpPr>
            <p:nvPr/>
          </p:nvCxnSpPr>
          <p:spPr bwMode="auto">
            <a:xfrm flipV="1">
              <a:off x="816" y="3696"/>
              <a:ext cx="336" cy="240"/>
            </a:xfrm>
            <a:prstGeom prst="curvedConnector3">
              <a:avLst>
                <a:gd name="adj1" fmla="val 50000"/>
              </a:avLst>
            </a:prstGeom>
            <a:noFill/>
            <a:ln w="38100">
              <a:solidFill>
                <a:schemeClr val="tx1"/>
              </a:solidFill>
              <a:round/>
              <a:headEnd/>
              <a:tailEnd/>
            </a:ln>
            <a:effectLst/>
          </p:spPr>
        </p:cxnSp>
        <p:cxnSp>
          <p:nvCxnSpPr>
            <p:cNvPr id="136222" name="AutoShape 30"/>
            <p:cNvCxnSpPr>
              <a:cxnSpLocks noChangeShapeType="1"/>
            </p:cNvCxnSpPr>
            <p:nvPr/>
          </p:nvCxnSpPr>
          <p:spPr bwMode="auto">
            <a:xfrm>
              <a:off x="480" y="3696"/>
              <a:ext cx="336" cy="240"/>
            </a:xfrm>
            <a:prstGeom prst="curvedConnector3">
              <a:avLst>
                <a:gd name="adj1" fmla="val 50000"/>
              </a:avLst>
            </a:prstGeom>
            <a:noFill/>
            <a:ln w="38100">
              <a:solidFill>
                <a:schemeClr val="tx1"/>
              </a:solidFill>
              <a:round/>
              <a:headEnd/>
              <a:tailEnd/>
            </a:ln>
            <a:effectLst/>
          </p:spPr>
        </p:cxnSp>
        <p:cxnSp>
          <p:nvCxnSpPr>
            <p:cNvPr id="136223" name="AutoShape 31"/>
            <p:cNvCxnSpPr>
              <a:cxnSpLocks noChangeShapeType="1"/>
            </p:cNvCxnSpPr>
            <p:nvPr/>
          </p:nvCxnSpPr>
          <p:spPr bwMode="auto">
            <a:xfrm flipV="1">
              <a:off x="1488" y="3696"/>
              <a:ext cx="336" cy="240"/>
            </a:xfrm>
            <a:prstGeom prst="curvedConnector3">
              <a:avLst>
                <a:gd name="adj1" fmla="val 50000"/>
              </a:avLst>
            </a:prstGeom>
            <a:noFill/>
            <a:ln w="38100">
              <a:solidFill>
                <a:schemeClr val="tx1"/>
              </a:solidFill>
              <a:round/>
              <a:headEnd/>
              <a:tailEnd/>
            </a:ln>
            <a:effectLst/>
          </p:spPr>
        </p:cxnSp>
        <p:cxnSp>
          <p:nvCxnSpPr>
            <p:cNvPr id="136224" name="AutoShape 32"/>
            <p:cNvCxnSpPr>
              <a:cxnSpLocks noChangeShapeType="1"/>
            </p:cNvCxnSpPr>
            <p:nvPr/>
          </p:nvCxnSpPr>
          <p:spPr bwMode="auto">
            <a:xfrm>
              <a:off x="1152" y="3696"/>
              <a:ext cx="336" cy="240"/>
            </a:xfrm>
            <a:prstGeom prst="curvedConnector3">
              <a:avLst>
                <a:gd name="adj1" fmla="val 50000"/>
              </a:avLst>
            </a:prstGeom>
            <a:noFill/>
            <a:ln w="38100">
              <a:solidFill>
                <a:schemeClr val="tx1"/>
              </a:solidFill>
              <a:round/>
              <a:headEnd/>
              <a:tailEnd/>
            </a:ln>
            <a:effectLst/>
          </p:spPr>
        </p:cxnSp>
        <p:cxnSp>
          <p:nvCxnSpPr>
            <p:cNvPr id="136225" name="AutoShape 33"/>
            <p:cNvCxnSpPr>
              <a:cxnSpLocks noChangeShapeType="1"/>
            </p:cNvCxnSpPr>
            <p:nvPr/>
          </p:nvCxnSpPr>
          <p:spPr bwMode="auto">
            <a:xfrm flipV="1">
              <a:off x="2160" y="3696"/>
              <a:ext cx="336" cy="240"/>
            </a:xfrm>
            <a:prstGeom prst="curvedConnector3">
              <a:avLst>
                <a:gd name="adj1" fmla="val 50000"/>
              </a:avLst>
            </a:prstGeom>
            <a:noFill/>
            <a:ln w="38100">
              <a:solidFill>
                <a:schemeClr val="tx1"/>
              </a:solidFill>
              <a:round/>
              <a:headEnd/>
              <a:tailEnd/>
            </a:ln>
            <a:effectLst/>
          </p:spPr>
        </p:cxnSp>
        <p:cxnSp>
          <p:nvCxnSpPr>
            <p:cNvPr id="136226" name="AutoShape 34"/>
            <p:cNvCxnSpPr>
              <a:cxnSpLocks noChangeShapeType="1"/>
            </p:cNvCxnSpPr>
            <p:nvPr/>
          </p:nvCxnSpPr>
          <p:spPr bwMode="auto">
            <a:xfrm>
              <a:off x="1824" y="3696"/>
              <a:ext cx="336" cy="240"/>
            </a:xfrm>
            <a:prstGeom prst="curvedConnector3">
              <a:avLst>
                <a:gd name="adj1" fmla="val 50000"/>
              </a:avLst>
            </a:prstGeom>
            <a:noFill/>
            <a:ln w="38100">
              <a:solidFill>
                <a:schemeClr val="tx1"/>
              </a:solidFill>
              <a:round/>
              <a:headEnd/>
              <a:tailEnd/>
            </a:ln>
            <a:effectLst/>
          </p:spPr>
        </p:cxnSp>
        <p:cxnSp>
          <p:nvCxnSpPr>
            <p:cNvPr id="136227" name="AutoShape 35"/>
            <p:cNvCxnSpPr>
              <a:cxnSpLocks noChangeShapeType="1"/>
            </p:cNvCxnSpPr>
            <p:nvPr/>
          </p:nvCxnSpPr>
          <p:spPr bwMode="auto">
            <a:xfrm flipV="1">
              <a:off x="2832" y="3696"/>
              <a:ext cx="336" cy="240"/>
            </a:xfrm>
            <a:prstGeom prst="curvedConnector3">
              <a:avLst>
                <a:gd name="adj1" fmla="val 50000"/>
              </a:avLst>
            </a:prstGeom>
            <a:noFill/>
            <a:ln w="38100">
              <a:solidFill>
                <a:schemeClr val="tx1"/>
              </a:solidFill>
              <a:round/>
              <a:headEnd/>
              <a:tailEnd/>
            </a:ln>
            <a:effectLst/>
          </p:spPr>
        </p:cxnSp>
        <p:cxnSp>
          <p:nvCxnSpPr>
            <p:cNvPr id="136228" name="AutoShape 36"/>
            <p:cNvCxnSpPr>
              <a:cxnSpLocks noChangeShapeType="1"/>
            </p:cNvCxnSpPr>
            <p:nvPr/>
          </p:nvCxnSpPr>
          <p:spPr bwMode="auto">
            <a:xfrm>
              <a:off x="2496" y="3696"/>
              <a:ext cx="336" cy="240"/>
            </a:xfrm>
            <a:prstGeom prst="curvedConnector3">
              <a:avLst>
                <a:gd name="adj1" fmla="val 50000"/>
              </a:avLst>
            </a:prstGeom>
            <a:noFill/>
            <a:ln w="38100">
              <a:solidFill>
                <a:schemeClr val="tx1"/>
              </a:solidFill>
              <a:round/>
              <a:headEnd/>
              <a:tailEnd/>
            </a:ln>
            <a:effectLst/>
          </p:spPr>
        </p:cxnSp>
        <p:cxnSp>
          <p:nvCxnSpPr>
            <p:cNvPr id="136229" name="AutoShape 37"/>
            <p:cNvCxnSpPr>
              <a:cxnSpLocks noChangeShapeType="1"/>
            </p:cNvCxnSpPr>
            <p:nvPr/>
          </p:nvCxnSpPr>
          <p:spPr bwMode="auto">
            <a:xfrm flipV="1">
              <a:off x="3504" y="3696"/>
              <a:ext cx="336" cy="240"/>
            </a:xfrm>
            <a:prstGeom prst="curvedConnector3">
              <a:avLst>
                <a:gd name="adj1" fmla="val 50000"/>
              </a:avLst>
            </a:prstGeom>
            <a:noFill/>
            <a:ln w="38100">
              <a:solidFill>
                <a:schemeClr val="tx1"/>
              </a:solidFill>
              <a:round/>
              <a:headEnd/>
              <a:tailEnd/>
            </a:ln>
            <a:effectLst/>
          </p:spPr>
        </p:cxnSp>
        <p:cxnSp>
          <p:nvCxnSpPr>
            <p:cNvPr id="136230" name="AutoShape 38"/>
            <p:cNvCxnSpPr>
              <a:cxnSpLocks noChangeShapeType="1"/>
            </p:cNvCxnSpPr>
            <p:nvPr/>
          </p:nvCxnSpPr>
          <p:spPr bwMode="auto">
            <a:xfrm>
              <a:off x="3168" y="3696"/>
              <a:ext cx="336" cy="240"/>
            </a:xfrm>
            <a:prstGeom prst="curvedConnector3">
              <a:avLst>
                <a:gd name="adj1" fmla="val 50000"/>
              </a:avLst>
            </a:prstGeom>
            <a:noFill/>
            <a:ln w="38100">
              <a:solidFill>
                <a:schemeClr val="tx1"/>
              </a:solidFill>
              <a:round/>
              <a:headEnd/>
              <a:tailEnd/>
            </a:ln>
            <a:effectLst/>
          </p:spPr>
        </p:cxnSp>
      </p:grpSp>
      <p:grpSp>
        <p:nvGrpSpPr>
          <p:cNvPr id="136231" name="Group 39"/>
          <p:cNvGrpSpPr>
            <a:grpSpLocks/>
          </p:cNvGrpSpPr>
          <p:nvPr/>
        </p:nvGrpSpPr>
        <p:grpSpPr bwMode="auto">
          <a:xfrm>
            <a:off x="5638800" y="6003925"/>
            <a:ext cx="914400" cy="381000"/>
            <a:chOff x="480" y="3696"/>
            <a:chExt cx="3360" cy="240"/>
          </a:xfrm>
        </p:grpSpPr>
        <p:cxnSp>
          <p:nvCxnSpPr>
            <p:cNvPr id="136232" name="AutoShape 40"/>
            <p:cNvCxnSpPr>
              <a:cxnSpLocks noChangeShapeType="1"/>
            </p:cNvCxnSpPr>
            <p:nvPr/>
          </p:nvCxnSpPr>
          <p:spPr bwMode="auto">
            <a:xfrm flipV="1">
              <a:off x="816" y="3696"/>
              <a:ext cx="336" cy="240"/>
            </a:xfrm>
            <a:prstGeom prst="curvedConnector3">
              <a:avLst>
                <a:gd name="adj1" fmla="val 50000"/>
              </a:avLst>
            </a:prstGeom>
            <a:noFill/>
            <a:ln w="38100">
              <a:solidFill>
                <a:schemeClr val="tx1"/>
              </a:solidFill>
              <a:round/>
              <a:headEnd/>
              <a:tailEnd/>
            </a:ln>
            <a:effectLst/>
          </p:spPr>
        </p:cxnSp>
        <p:cxnSp>
          <p:nvCxnSpPr>
            <p:cNvPr id="136233" name="AutoShape 41"/>
            <p:cNvCxnSpPr>
              <a:cxnSpLocks noChangeShapeType="1"/>
            </p:cNvCxnSpPr>
            <p:nvPr/>
          </p:nvCxnSpPr>
          <p:spPr bwMode="auto">
            <a:xfrm>
              <a:off x="480" y="3696"/>
              <a:ext cx="336" cy="240"/>
            </a:xfrm>
            <a:prstGeom prst="curvedConnector3">
              <a:avLst>
                <a:gd name="adj1" fmla="val 50000"/>
              </a:avLst>
            </a:prstGeom>
            <a:noFill/>
            <a:ln w="38100">
              <a:solidFill>
                <a:schemeClr val="tx1"/>
              </a:solidFill>
              <a:round/>
              <a:headEnd/>
              <a:tailEnd/>
            </a:ln>
            <a:effectLst/>
          </p:spPr>
        </p:cxnSp>
        <p:cxnSp>
          <p:nvCxnSpPr>
            <p:cNvPr id="136234" name="AutoShape 42"/>
            <p:cNvCxnSpPr>
              <a:cxnSpLocks noChangeShapeType="1"/>
            </p:cNvCxnSpPr>
            <p:nvPr/>
          </p:nvCxnSpPr>
          <p:spPr bwMode="auto">
            <a:xfrm flipV="1">
              <a:off x="1488" y="3696"/>
              <a:ext cx="336" cy="240"/>
            </a:xfrm>
            <a:prstGeom prst="curvedConnector3">
              <a:avLst>
                <a:gd name="adj1" fmla="val 50000"/>
              </a:avLst>
            </a:prstGeom>
            <a:noFill/>
            <a:ln w="38100">
              <a:solidFill>
                <a:schemeClr val="tx1"/>
              </a:solidFill>
              <a:round/>
              <a:headEnd/>
              <a:tailEnd/>
            </a:ln>
            <a:effectLst/>
          </p:spPr>
        </p:cxnSp>
        <p:cxnSp>
          <p:nvCxnSpPr>
            <p:cNvPr id="136235" name="AutoShape 43"/>
            <p:cNvCxnSpPr>
              <a:cxnSpLocks noChangeShapeType="1"/>
            </p:cNvCxnSpPr>
            <p:nvPr/>
          </p:nvCxnSpPr>
          <p:spPr bwMode="auto">
            <a:xfrm>
              <a:off x="1152" y="3696"/>
              <a:ext cx="336" cy="240"/>
            </a:xfrm>
            <a:prstGeom prst="curvedConnector3">
              <a:avLst>
                <a:gd name="adj1" fmla="val 50000"/>
              </a:avLst>
            </a:prstGeom>
            <a:noFill/>
            <a:ln w="38100">
              <a:solidFill>
                <a:schemeClr val="tx1"/>
              </a:solidFill>
              <a:round/>
              <a:headEnd/>
              <a:tailEnd/>
            </a:ln>
            <a:effectLst/>
          </p:spPr>
        </p:cxnSp>
        <p:cxnSp>
          <p:nvCxnSpPr>
            <p:cNvPr id="136236" name="AutoShape 44"/>
            <p:cNvCxnSpPr>
              <a:cxnSpLocks noChangeShapeType="1"/>
            </p:cNvCxnSpPr>
            <p:nvPr/>
          </p:nvCxnSpPr>
          <p:spPr bwMode="auto">
            <a:xfrm flipV="1">
              <a:off x="2160" y="3696"/>
              <a:ext cx="336" cy="240"/>
            </a:xfrm>
            <a:prstGeom prst="curvedConnector3">
              <a:avLst>
                <a:gd name="adj1" fmla="val 50000"/>
              </a:avLst>
            </a:prstGeom>
            <a:noFill/>
            <a:ln w="38100">
              <a:solidFill>
                <a:schemeClr val="tx1"/>
              </a:solidFill>
              <a:round/>
              <a:headEnd/>
              <a:tailEnd/>
            </a:ln>
            <a:effectLst/>
          </p:spPr>
        </p:cxnSp>
        <p:cxnSp>
          <p:nvCxnSpPr>
            <p:cNvPr id="136237" name="AutoShape 45"/>
            <p:cNvCxnSpPr>
              <a:cxnSpLocks noChangeShapeType="1"/>
            </p:cNvCxnSpPr>
            <p:nvPr/>
          </p:nvCxnSpPr>
          <p:spPr bwMode="auto">
            <a:xfrm>
              <a:off x="1824" y="3696"/>
              <a:ext cx="336" cy="240"/>
            </a:xfrm>
            <a:prstGeom prst="curvedConnector3">
              <a:avLst>
                <a:gd name="adj1" fmla="val 50000"/>
              </a:avLst>
            </a:prstGeom>
            <a:noFill/>
            <a:ln w="38100">
              <a:solidFill>
                <a:schemeClr val="tx1"/>
              </a:solidFill>
              <a:round/>
              <a:headEnd/>
              <a:tailEnd/>
            </a:ln>
            <a:effectLst/>
          </p:spPr>
        </p:cxnSp>
        <p:cxnSp>
          <p:nvCxnSpPr>
            <p:cNvPr id="136238" name="AutoShape 46"/>
            <p:cNvCxnSpPr>
              <a:cxnSpLocks noChangeShapeType="1"/>
            </p:cNvCxnSpPr>
            <p:nvPr/>
          </p:nvCxnSpPr>
          <p:spPr bwMode="auto">
            <a:xfrm flipV="1">
              <a:off x="2832" y="3696"/>
              <a:ext cx="336" cy="240"/>
            </a:xfrm>
            <a:prstGeom prst="curvedConnector3">
              <a:avLst>
                <a:gd name="adj1" fmla="val 50000"/>
              </a:avLst>
            </a:prstGeom>
            <a:noFill/>
            <a:ln w="38100">
              <a:solidFill>
                <a:schemeClr val="tx1"/>
              </a:solidFill>
              <a:round/>
              <a:headEnd/>
              <a:tailEnd/>
            </a:ln>
            <a:effectLst/>
          </p:spPr>
        </p:cxnSp>
        <p:cxnSp>
          <p:nvCxnSpPr>
            <p:cNvPr id="136239" name="AutoShape 47"/>
            <p:cNvCxnSpPr>
              <a:cxnSpLocks noChangeShapeType="1"/>
            </p:cNvCxnSpPr>
            <p:nvPr/>
          </p:nvCxnSpPr>
          <p:spPr bwMode="auto">
            <a:xfrm>
              <a:off x="2496" y="3696"/>
              <a:ext cx="336" cy="240"/>
            </a:xfrm>
            <a:prstGeom prst="curvedConnector3">
              <a:avLst>
                <a:gd name="adj1" fmla="val 50000"/>
              </a:avLst>
            </a:prstGeom>
            <a:noFill/>
            <a:ln w="38100">
              <a:solidFill>
                <a:schemeClr val="tx1"/>
              </a:solidFill>
              <a:round/>
              <a:headEnd/>
              <a:tailEnd/>
            </a:ln>
            <a:effectLst/>
          </p:spPr>
        </p:cxnSp>
        <p:cxnSp>
          <p:nvCxnSpPr>
            <p:cNvPr id="136240" name="AutoShape 48"/>
            <p:cNvCxnSpPr>
              <a:cxnSpLocks noChangeShapeType="1"/>
            </p:cNvCxnSpPr>
            <p:nvPr/>
          </p:nvCxnSpPr>
          <p:spPr bwMode="auto">
            <a:xfrm flipV="1">
              <a:off x="3504" y="3696"/>
              <a:ext cx="336" cy="240"/>
            </a:xfrm>
            <a:prstGeom prst="curvedConnector3">
              <a:avLst>
                <a:gd name="adj1" fmla="val 50000"/>
              </a:avLst>
            </a:prstGeom>
            <a:noFill/>
            <a:ln w="38100">
              <a:solidFill>
                <a:schemeClr val="tx1"/>
              </a:solidFill>
              <a:round/>
              <a:headEnd/>
              <a:tailEnd/>
            </a:ln>
            <a:effectLst/>
          </p:spPr>
        </p:cxnSp>
        <p:cxnSp>
          <p:nvCxnSpPr>
            <p:cNvPr id="136241" name="AutoShape 49"/>
            <p:cNvCxnSpPr>
              <a:cxnSpLocks noChangeShapeType="1"/>
            </p:cNvCxnSpPr>
            <p:nvPr/>
          </p:nvCxnSpPr>
          <p:spPr bwMode="auto">
            <a:xfrm>
              <a:off x="3168" y="3696"/>
              <a:ext cx="336" cy="240"/>
            </a:xfrm>
            <a:prstGeom prst="curvedConnector3">
              <a:avLst>
                <a:gd name="adj1" fmla="val 50000"/>
              </a:avLst>
            </a:prstGeom>
            <a:noFill/>
            <a:ln w="38100">
              <a:solidFill>
                <a:schemeClr val="tx1"/>
              </a:solidFill>
              <a:round/>
              <a:headEnd/>
              <a:tailEnd/>
            </a:ln>
            <a:effectLst/>
          </p:spPr>
        </p:cxnSp>
      </p:grpSp>
      <p:grpSp>
        <p:nvGrpSpPr>
          <p:cNvPr id="136242" name="Group 50"/>
          <p:cNvGrpSpPr>
            <a:grpSpLocks/>
          </p:cNvGrpSpPr>
          <p:nvPr/>
        </p:nvGrpSpPr>
        <p:grpSpPr bwMode="auto">
          <a:xfrm>
            <a:off x="6553200" y="6003925"/>
            <a:ext cx="914400" cy="381000"/>
            <a:chOff x="480" y="3696"/>
            <a:chExt cx="3360" cy="240"/>
          </a:xfrm>
        </p:grpSpPr>
        <p:cxnSp>
          <p:nvCxnSpPr>
            <p:cNvPr id="136243" name="AutoShape 51"/>
            <p:cNvCxnSpPr>
              <a:cxnSpLocks noChangeShapeType="1"/>
            </p:cNvCxnSpPr>
            <p:nvPr/>
          </p:nvCxnSpPr>
          <p:spPr bwMode="auto">
            <a:xfrm flipV="1">
              <a:off x="816" y="3696"/>
              <a:ext cx="336" cy="240"/>
            </a:xfrm>
            <a:prstGeom prst="curvedConnector3">
              <a:avLst>
                <a:gd name="adj1" fmla="val 50000"/>
              </a:avLst>
            </a:prstGeom>
            <a:noFill/>
            <a:ln w="38100">
              <a:solidFill>
                <a:schemeClr val="tx1"/>
              </a:solidFill>
              <a:round/>
              <a:headEnd/>
              <a:tailEnd/>
            </a:ln>
            <a:effectLst/>
          </p:spPr>
        </p:cxnSp>
        <p:cxnSp>
          <p:nvCxnSpPr>
            <p:cNvPr id="136244" name="AutoShape 52"/>
            <p:cNvCxnSpPr>
              <a:cxnSpLocks noChangeShapeType="1"/>
            </p:cNvCxnSpPr>
            <p:nvPr/>
          </p:nvCxnSpPr>
          <p:spPr bwMode="auto">
            <a:xfrm>
              <a:off x="480" y="3696"/>
              <a:ext cx="336" cy="240"/>
            </a:xfrm>
            <a:prstGeom prst="curvedConnector3">
              <a:avLst>
                <a:gd name="adj1" fmla="val 50000"/>
              </a:avLst>
            </a:prstGeom>
            <a:noFill/>
            <a:ln w="38100">
              <a:solidFill>
                <a:schemeClr val="tx1"/>
              </a:solidFill>
              <a:round/>
              <a:headEnd/>
              <a:tailEnd/>
            </a:ln>
            <a:effectLst/>
          </p:spPr>
        </p:cxnSp>
        <p:cxnSp>
          <p:nvCxnSpPr>
            <p:cNvPr id="136245" name="AutoShape 53"/>
            <p:cNvCxnSpPr>
              <a:cxnSpLocks noChangeShapeType="1"/>
            </p:cNvCxnSpPr>
            <p:nvPr/>
          </p:nvCxnSpPr>
          <p:spPr bwMode="auto">
            <a:xfrm flipV="1">
              <a:off x="1488" y="3696"/>
              <a:ext cx="336" cy="240"/>
            </a:xfrm>
            <a:prstGeom prst="curvedConnector3">
              <a:avLst>
                <a:gd name="adj1" fmla="val 50000"/>
              </a:avLst>
            </a:prstGeom>
            <a:noFill/>
            <a:ln w="38100">
              <a:solidFill>
                <a:schemeClr val="tx1"/>
              </a:solidFill>
              <a:round/>
              <a:headEnd/>
              <a:tailEnd/>
            </a:ln>
            <a:effectLst/>
          </p:spPr>
        </p:cxnSp>
        <p:cxnSp>
          <p:nvCxnSpPr>
            <p:cNvPr id="136246" name="AutoShape 54"/>
            <p:cNvCxnSpPr>
              <a:cxnSpLocks noChangeShapeType="1"/>
            </p:cNvCxnSpPr>
            <p:nvPr/>
          </p:nvCxnSpPr>
          <p:spPr bwMode="auto">
            <a:xfrm>
              <a:off x="1152" y="3696"/>
              <a:ext cx="336" cy="240"/>
            </a:xfrm>
            <a:prstGeom prst="curvedConnector3">
              <a:avLst>
                <a:gd name="adj1" fmla="val 50000"/>
              </a:avLst>
            </a:prstGeom>
            <a:noFill/>
            <a:ln w="38100">
              <a:solidFill>
                <a:schemeClr val="tx1"/>
              </a:solidFill>
              <a:round/>
              <a:headEnd/>
              <a:tailEnd/>
            </a:ln>
            <a:effectLst/>
          </p:spPr>
        </p:cxnSp>
        <p:cxnSp>
          <p:nvCxnSpPr>
            <p:cNvPr id="136247" name="AutoShape 55"/>
            <p:cNvCxnSpPr>
              <a:cxnSpLocks noChangeShapeType="1"/>
            </p:cNvCxnSpPr>
            <p:nvPr/>
          </p:nvCxnSpPr>
          <p:spPr bwMode="auto">
            <a:xfrm flipV="1">
              <a:off x="2160" y="3696"/>
              <a:ext cx="336" cy="240"/>
            </a:xfrm>
            <a:prstGeom prst="curvedConnector3">
              <a:avLst>
                <a:gd name="adj1" fmla="val 50000"/>
              </a:avLst>
            </a:prstGeom>
            <a:noFill/>
            <a:ln w="38100">
              <a:solidFill>
                <a:schemeClr val="tx1"/>
              </a:solidFill>
              <a:round/>
              <a:headEnd/>
              <a:tailEnd/>
            </a:ln>
            <a:effectLst/>
          </p:spPr>
        </p:cxnSp>
        <p:cxnSp>
          <p:nvCxnSpPr>
            <p:cNvPr id="136248" name="AutoShape 56"/>
            <p:cNvCxnSpPr>
              <a:cxnSpLocks noChangeShapeType="1"/>
            </p:cNvCxnSpPr>
            <p:nvPr/>
          </p:nvCxnSpPr>
          <p:spPr bwMode="auto">
            <a:xfrm>
              <a:off x="1824" y="3696"/>
              <a:ext cx="336" cy="240"/>
            </a:xfrm>
            <a:prstGeom prst="curvedConnector3">
              <a:avLst>
                <a:gd name="adj1" fmla="val 50000"/>
              </a:avLst>
            </a:prstGeom>
            <a:noFill/>
            <a:ln w="38100">
              <a:solidFill>
                <a:schemeClr val="tx1"/>
              </a:solidFill>
              <a:round/>
              <a:headEnd/>
              <a:tailEnd/>
            </a:ln>
            <a:effectLst/>
          </p:spPr>
        </p:cxnSp>
        <p:cxnSp>
          <p:nvCxnSpPr>
            <p:cNvPr id="136249" name="AutoShape 57"/>
            <p:cNvCxnSpPr>
              <a:cxnSpLocks noChangeShapeType="1"/>
            </p:cNvCxnSpPr>
            <p:nvPr/>
          </p:nvCxnSpPr>
          <p:spPr bwMode="auto">
            <a:xfrm flipV="1">
              <a:off x="2832" y="3696"/>
              <a:ext cx="336" cy="240"/>
            </a:xfrm>
            <a:prstGeom prst="curvedConnector3">
              <a:avLst>
                <a:gd name="adj1" fmla="val 50000"/>
              </a:avLst>
            </a:prstGeom>
            <a:noFill/>
            <a:ln w="38100">
              <a:solidFill>
                <a:schemeClr val="tx1"/>
              </a:solidFill>
              <a:round/>
              <a:headEnd/>
              <a:tailEnd/>
            </a:ln>
            <a:effectLst/>
          </p:spPr>
        </p:cxnSp>
        <p:cxnSp>
          <p:nvCxnSpPr>
            <p:cNvPr id="136250" name="AutoShape 58"/>
            <p:cNvCxnSpPr>
              <a:cxnSpLocks noChangeShapeType="1"/>
            </p:cNvCxnSpPr>
            <p:nvPr/>
          </p:nvCxnSpPr>
          <p:spPr bwMode="auto">
            <a:xfrm>
              <a:off x="2496" y="3696"/>
              <a:ext cx="336" cy="240"/>
            </a:xfrm>
            <a:prstGeom prst="curvedConnector3">
              <a:avLst>
                <a:gd name="adj1" fmla="val 50000"/>
              </a:avLst>
            </a:prstGeom>
            <a:noFill/>
            <a:ln w="38100">
              <a:solidFill>
                <a:schemeClr val="tx1"/>
              </a:solidFill>
              <a:round/>
              <a:headEnd/>
              <a:tailEnd/>
            </a:ln>
            <a:effectLst/>
          </p:spPr>
        </p:cxnSp>
        <p:cxnSp>
          <p:nvCxnSpPr>
            <p:cNvPr id="136251" name="AutoShape 59"/>
            <p:cNvCxnSpPr>
              <a:cxnSpLocks noChangeShapeType="1"/>
            </p:cNvCxnSpPr>
            <p:nvPr/>
          </p:nvCxnSpPr>
          <p:spPr bwMode="auto">
            <a:xfrm flipV="1">
              <a:off x="3504" y="3696"/>
              <a:ext cx="336" cy="240"/>
            </a:xfrm>
            <a:prstGeom prst="curvedConnector3">
              <a:avLst>
                <a:gd name="adj1" fmla="val 50000"/>
              </a:avLst>
            </a:prstGeom>
            <a:noFill/>
            <a:ln w="38100">
              <a:solidFill>
                <a:schemeClr val="tx1"/>
              </a:solidFill>
              <a:round/>
              <a:headEnd/>
              <a:tailEnd/>
            </a:ln>
            <a:effectLst/>
          </p:spPr>
        </p:cxnSp>
        <p:cxnSp>
          <p:nvCxnSpPr>
            <p:cNvPr id="136252" name="AutoShape 60"/>
            <p:cNvCxnSpPr>
              <a:cxnSpLocks noChangeShapeType="1"/>
            </p:cNvCxnSpPr>
            <p:nvPr/>
          </p:nvCxnSpPr>
          <p:spPr bwMode="auto">
            <a:xfrm>
              <a:off x="3168" y="3696"/>
              <a:ext cx="336" cy="240"/>
            </a:xfrm>
            <a:prstGeom prst="curvedConnector3">
              <a:avLst>
                <a:gd name="adj1" fmla="val 50000"/>
              </a:avLst>
            </a:prstGeom>
            <a:noFill/>
            <a:ln w="38100">
              <a:solidFill>
                <a:schemeClr val="tx1"/>
              </a:solidFill>
              <a:round/>
              <a:headEnd/>
              <a:tailEnd/>
            </a:ln>
            <a:effectLst/>
          </p:spPr>
        </p:cxnSp>
      </p:grpSp>
      <p:grpSp>
        <p:nvGrpSpPr>
          <p:cNvPr id="136253" name="Group 61"/>
          <p:cNvGrpSpPr>
            <a:grpSpLocks/>
          </p:cNvGrpSpPr>
          <p:nvPr/>
        </p:nvGrpSpPr>
        <p:grpSpPr bwMode="auto">
          <a:xfrm>
            <a:off x="7467600" y="6003925"/>
            <a:ext cx="914400" cy="381000"/>
            <a:chOff x="480" y="3696"/>
            <a:chExt cx="3360" cy="240"/>
          </a:xfrm>
        </p:grpSpPr>
        <p:cxnSp>
          <p:nvCxnSpPr>
            <p:cNvPr id="136254" name="AutoShape 62"/>
            <p:cNvCxnSpPr>
              <a:cxnSpLocks noChangeShapeType="1"/>
            </p:cNvCxnSpPr>
            <p:nvPr/>
          </p:nvCxnSpPr>
          <p:spPr bwMode="auto">
            <a:xfrm flipV="1">
              <a:off x="816" y="3696"/>
              <a:ext cx="336" cy="240"/>
            </a:xfrm>
            <a:prstGeom prst="curvedConnector3">
              <a:avLst>
                <a:gd name="adj1" fmla="val 50000"/>
              </a:avLst>
            </a:prstGeom>
            <a:noFill/>
            <a:ln w="38100">
              <a:solidFill>
                <a:schemeClr val="tx1"/>
              </a:solidFill>
              <a:round/>
              <a:headEnd/>
              <a:tailEnd/>
            </a:ln>
            <a:effectLst/>
          </p:spPr>
        </p:cxnSp>
        <p:cxnSp>
          <p:nvCxnSpPr>
            <p:cNvPr id="136255" name="AutoShape 63"/>
            <p:cNvCxnSpPr>
              <a:cxnSpLocks noChangeShapeType="1"/>
            </p:cNvCxnSpPr>
            <p:nvPr/>
          </p:nvCxnSpPr>
          <p:spPr bwMode="auto">
            <a:xfrm>
              <a:off x="480" y="3696"/>
              <a:ext cx="336" cy="240"/>
            </a:xfrm>
            <a:prstGeom prst="curvedConnector3">
              <a:avLst>
                <a:gd name="adj1" fmla="val 50000"/>
              </a:avLst>
            </a:prstGeom>
            <a:noFill/>
            <a:ln w="38100">
              <a:solidFill>
                <a:schemeClr val="tx1"/>
              </a:solidFill>
              <a:round/>
              <a:headEnd/>
              <a:tailEnd/>
            </a:ln>
            <a:effectLst/>
          </p:spPr>
        </p:cxnSp>
        <p:cxnSp>
          <p:nvCxnSpPr>
            <p:cNvPr id="136256" name="AutoShape 64"/>
            <p:cNvCxnSpPr>
              <a:cxnSpLocks noChangeShapeType="1"/>
            </p:cNvCxnSpPr>
            <p:nvPr/>
          </p:nvCxnSpPr>
          <p:spPr bwMode="auto">
            <a:xfrm flipV="1">
              <a:off x="1488" y="3696"/>
              <a:ext cx="336" cy="240"/>
            </a:xfrm>
            <a:prstGeom prst="curvedConnector3">
              <a:avLst>
                <a:gd name="adj1" fmla="val 50000"/>
              </a:avLst>
            </a:prstGeom>
            <a:noFill/>
            <a:ln w="38100">
              <a:solidFill>
                <a:schemeClr val="tx1"/>
              </a:solidFill>
              <a:round/>
              <a:headEnd/>
              <a:tailEnd/>
            </a:ln>
            <a:effectLst/>
          </p:spPr>
        </p:cxnSp>
        <p:cxnSp>
          <p:nvCxnSpPr>
            <p:cNvPr id="136257" name="AutoShape 65"/>
            <p:cNvCxnSpPr>
              <a:cxnSpLocks noChangeShapeType="1"/>
            </p:cNvCxnSpPr>
            <p:nvPr/>
          </p:nvCxnSpPr>
          <p:spPr bwMode="auto">
            <a:xfrm>
              <a:off x="1152" y="3696"/>
              <a:ext cx="336" cy="240"/>
            </a:xfrm>
            <a:prstGeom prst="curvedConnector3">
              <a:avLst>
                <a:gd name="adj1" fmla="val 50000"/>
              </a:avLst>
            </a:prstGeom>
            <a:noFill/>
            <a:ln w="38100">
              <a:solidFill>
                <a:schemeClr val="tx1"/>
              </a:solidFill>
              <a:round/>
              <a:headEnd/>
              <a:tailEnd/>
            </a:ln>
            <a:effectLst/>
          </p:spPr>
        </p:cxnSp>
        <p:cxnSp>
          <p:nvCxnSpPr>
            <p:cNvPr id="136258" name="AutoShape 66"/>
            <p:cNvCxnSpPr>
              <a:cxnSpLocks noChangeShapeType="1"/>
            </p:cNvCxnSpPr>
            <p:nvPr/>
          </p:nvCxnSpPr>
          <p:spPr bwMode="auto">
            <a:xfrm flipV="1">
              <a:off x="2160" y="3696"/>
              <a:ext cx="336" cy="240"/>
            </a:xfrm>
            <a:prstGeom prst="curvedConnector3">
              <a:avLst>
                <a:gd name="adj1" fmla="val 50000"/>
              </a:avLst>
            </a:prstGeom>
            <a:noFill/>
            <a:ln w="38100">
              <a:solidFill>
                <a:schemeClr val="tx1"/>
              </a:solidFill>
              <a:round/>
              <a:headEnd/>
              <a:tailEnd/>
            </a:ln>
            <a:effectLst/>
          </p:spPr>
        </p:cxnSp>
        <p:cxnSp>
          <p:nvCxnSpPr>
            <p:cNvPr id="136259" name="AutoShape 67"/>
            <p:cNvCxnSpPr>
              <a:cxnSpLocks noChangeShapeType="1"/>
            </p:cNvCxnSpPr>
            <p:nvPr/>
          </p:nvCxnSpPr>
          <p:spPr bwMode="auto">
            <a:xfrm>
              <a:off x="1824" y="3696"/>
              <a:ext cx="336" cy="240"/>
            </a:xfrm>
            <a:prstGeom prst="curvedConnector3">
              <a:avLst>
                <a:gd name="adj1" fmla="val 50000"/>
              </a:avLst>
            </a:prstGeom>
            <a:noFill/>
            <a:ln w="38100">
              <a:solidFill>
                <a:schemeClr val="tx1"/>
              </a:solidFill>
              <a:round/>
              <a:headEnd/>
              <a:tailEnd/>
            </a:ln>
            <a:effectLst/>
          </p:spPr>
        </p:cxnSp>
        <p:cxnSp>
          <p:nvCxnSpPr>
            <p:cNvPr id="136260" name="AutoShape 68"/>
            <p:cNvCxnSpPr>
              <a:cxnSpLocks noChangeShapeType="1"/>
            </p:cNvCxnSpPr>
            <p:nvPr/>
          </p:nvCxnSpPr>
          <p:spPr bwMode="auto">
            <a:xfrm flipV="1">
              <a:off x="2832" y="3696"/>
              <a:ext cx="336" cy="240"/>
            </a:xfrm>
            <a:prstGeom prst="curvedConnector3">
              <a:avLst>
                <a:gd name="adj1" fmla="val 50000"/>
              </a:avLst>
            </a:prstGeom>
            <a:noFill/>
            <a:ln w="38100">
              <a:solidFill>
                <a:schemeClr val="tx1"/>
              </a:solidFill>
              <a:round/>
              <a:headEnd/>
              <a:tailEnd/>
            </a:ln>
            <a:effectLst/>
          </p:spPr>
        </p:cxnSp>
        <p:cxnSp>
          <p:nvCxnSpPr>
            <p:cNvPr id="136261" name="AutoShape 69"/>
            <p:cNvCxnSpPr>
              <a:cxnSpLocks noChangeShapeType="1"/>
            </p:cNvCxnSpPr>
            <p:nvPr/>
          </p:nvCxnSpPr>
          <p:spPr bwMode="auto">
            <a:xfrm>
              <a:off x="2496" y="3696"/>
              <a:ext cx="336" cy="240"/>
            </a:xfrm>
            <a:prstGeom prst="curvedConnector3">
              <a:avLst>
                <a:gd name="adj1" fmla="val 50000"/>
              </a:avLst>
            </a:prstGeom>
            <a:noFill/>
            <a:ln w="38100">
              <a:solidFill>
                <a:schemeClr val="tx1"/>
              </a:solidFill>
              <a:round/>
              <a:headEnd/>
              <a:tailEnd/>
            </a:ln>
            <a:effectLst/>
          </p:spPr>
        </p:cxnSp>
        <p:cxnSp>
          <p:nvCxnSpPr>
            <p:cNvPr id="136262" name="AutoShape 70"/>
            <p:cNvCxnSpPr>
              <a:cxnSpLocks noChangeShapeType="1"/>
            </p:cNvCxnSpPr>
            <p:nvPr/>
          </p:nvCxnSpPr>
          <p:spPr bwMode="auto">
            <a:xfrm flipV="1">
              <a:off x="3504" y="3696"/>
              <a:ext cx="336" cy="240"/>
            </a:xfrm>
            <a:prstGeom prst="curvedConnector3">
              <a:avLst>
                <a:gd name="adj1" fmla="val 50000"/>
              </a:avLst>
            </a:prstGeom>
            <a:noFill/>
            <a:ln w="38100">
              <a:solidFill>
                <a:schemeClr val="tx1"/>
              </a:solidFill>
              <a:round/>
              <a:headEnd/>
              <a:tailEnd/>
            </a:ln>
            <a:effectLst/>
          </p:spPr>
        </p:cxnSp>
        <p:cxnSp>
          <p:nvCxnSpPr>
            <p:cNvPr id="136263" name="AutoShape 71"/>
            <p:cNvCxnSpPr>
              <a:cxnSpLocks noChangeShapeType="1"/>
            </p:cNvCxnSpPr>
            <p:nvPr/>
          </p:nvCxnSpPr>
          <p:spPr bwMode="auto">
            <a:xfrm>
              <a:off x="3168" y="3696"/>
              <a:ext cx="336" cy="240"/>
            </a:xfrm>
            <a:prstGeom prst="curvedConnector3">
              <a:avLst>
                <a:gd name="adj1" fmla="val 50000"/>
              </a:avLst>
            </a:prstGeom>
            <a:noFill/>
            <a:ln w="38100">
              <a:solidFill>
                <a:schemeClr val="tx1"/>
              </a:solidFill>
              <a:round/>
              <a:headEnd/>
              <a:tailEnd/>
            </a:ln>
            <a:effectLst/>
          </p:spPr>
        </p:cxnSp>
      </p:grpSp>
      <p:sp>
        <p:nvSpPr>
          <p:cNvPr id="136265" name="Text Box 73"/>
          <p:cNvSpPr txBox="1">
            <a:spLocks noChangeArrowheads="1"/>
          </p:cNvSpPr>
          <p:nvPr/>
        </p:nvSpPr>
        <p:spPr bwMode="auto">
          <a:xfrm>
            <a:off x="685800" y="1143000"/>
            <a:ext cx="3886200" cy="519113"/>
          </a:xfrm>
          <a:prstGeom prst="rect">
            <a:avLst/>
          </a:prstGeom>
          <a:noFill/>
          <a:ln w="9525">
            <a:noFill/>
            <a:miter lim="800000"/>
            <a:headEnd/>
            <a:tailEnd/>
          </a:ln>
          <a:effectLst/>
        </p:spPr>
        <p:txBody>
          <a:bodyPr>
            <a:spAutoFit/>
          </a:bodyPr>
          <a:lstStyle/>
          <a:p>
            <a:pPr eaLnBrk="0" hangingPunct="0"/>
            <a:r>
              <a:rPr lang="en-US" sz="2800" b="0">
                <a:solidFill>
                  <a:srgbClr val="FF0000"/>
                </a:solidFill>
                <a:effectLst>
                  <a:outerShdw blurRad="38100" dist="38100" dir="2700000" algn="tl">
                    <a:srgbClr val="C0C0C0"/>
                  </a:outerShdw>
                </a:effectLst>
              </a:rPr>
              <a:t>See the whole proton</a:t>
            </a:r>
          </a:p>
        </p:txBody>
      </p:sp>
      <p:sp>
        <p:nvSpPr>
          <p:cNvPr id="136266" name="Text Box 74"/>
          <p:cNvSpPr txBox="1">
            <a:spLocks noChangeArrowheads="1"/>
          </p:cNvSpPr>
          <p:nvPr/>
        </p:nvSpPr>
        <p:spPr bwMode="auto">
          <a:xfrm>
            <a:off x="685800" y="3214688"/>
            <a:ext cx="4953000" cy="519112"/>
          </a:xfrm>
          <a:prstGeom prst="rect">
            <a:avLst/>
          </a:prstGeom>
          <a:noFill/>
          <a:ln w="9525">
            <a:noFill/>
            <a:miter lim="800000"/>
            <a:headEnd/>
            <a:tailEnd/>
          </a:ln>
          <a:effectLst/>
        </p:spPr>
        <p:txBody>
          <a:bodyPr>
            <a:spAutoFit/>
          </a:bodyPr>
          <a:lstStyle/>
          <a:p>
            <a:pPr eaLnBrk="0" hangingPunct="0"/>
            <a:r>
              <a:rPr lang="en-US" sz="2800" b="0">
                <a:solidFill>
                  <a:srgbClr val="FF0000"/>
                </a:solidFill>
                <a:effectLst>
                  <a:outerShdw blurRad="38100" dist="38100" dir="2700000" algn="tl">
                    <a:srgbClr val="C0C0C0"/>
                  </a:outerShdw>
                </a:effectLst>
              </a:rPr>
              <a:t>See the quark substructure</a:t>
            </a:r>
          </a:p>
        </p:txBody>
      </p:sp>
      <p:sp>
        <p:nvSpPr>
          <p:cNvPr id="136267" name="Text Box 75"/>
          <p:cNvSpPr txBox="1">
            <a:spLocks noChangeArrowheads="1"/>
          </p:cNvSpPr>
          <p:nvPr/>
        </p:nvSpPr>
        <p:spPr bwMode="auto">
          <a:xfrm>
            <a:off x="762000" y="4632325"/>
            <a:ext cx="6934200" cy="519113"/>
          </a:xfrm>
          <a:prstGeom prst="rect">
            <a:avLst/>
          </a:prstGeom>
          <a:noFill/>
          <a:ln w="9525">
            <a:noFill/>
            <a:miter lim="800000"/>
            <a:headEnd/>
            <a:tailEnd/>
          </a:ln>
          <a:effectLst/>
        </p:spPr>
        <p:txBody>
          <a:bodyPr>
            <a:spAutoFit/>
          </a:bodyPr>
          <a:lstStyle/>
          <a:p>
            <a:pPr eaLnBrk="0" hangingPunct="0"/>
            <a:r>
              <a:rPr lang="en-US" sz="2800" b="0">
                <a:solidFill>
                  <a:srgbClr val="FF0000"/>
                </a:solidFill>
                <a:effectLst>
                  <a:outerShdw blurRad="38100" dist="38100" dir="2700000" algn="tl">
                    <a:srgbClr val="C0C0C0"/>
                  </a:outerShdw>
                </a:effectLst>
              </a:rPr>
              <a:t>See many partons (quarks and gluons)</a:t>
            </a:r>
          </a:p>
        </p:txBody>
      </p:sp>
      <p:sp>
        <p:nvSpPr>
          <p:cNvPr id="136268" name="Oval 76"/>
          <p:cNvSpPr>
            <a:spLocks noChangeArrowheads="1"/>
          </p:cNvSpPr>
          <p:nvPr/>
        </p:nvSpPr>
        <p:spPr bwMode="auto">
          <a:xfrm>
            <a:off x="6096000" y="5178425"/>
            <a:ext cx="838200" cy="749300"/>
          </a:xfrm>
          <a:prstGeom prst="ellipse">
            <a:avLst/>
          </a:prstGeom>
          <a:noFill/>
          <a:ln w="19050">
            <a:solidFill>
              <a:schemeClr val="tx1"/>
            </a:solidFill>
            <a:round/>
            <a:headEnd/>
            <a:tailEnd/>
          </a:ln>
          <a:effectLst/>
        </p:spPr>
        <p:txBody>
          <a:bodyPr wrap="none" anchor="ctr"/>
          <a:lstStyle/>
          <a:p>
            <a:endParaRPr lang="en-US"/>
          </a:p>
        </p:txBody>
      </p:sp>
      <p:sp>
        <p:nvSpPr>
          <p:cNvPr id="136269" name="Oval 77"/>
          <p:cNvSpPr>
            <a:spLocks noChangeArrowheads="1"/>
          </p:cNvSpPr>
          <p:nvPr/>
        </p:nvSpPr>
        <p:spPr bwMode="auto">
          <a:xfrm>
            <a:off x="6757988" y="5770563"/>
            <a:ext cx="38100" cy="34925"/>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136270" name="Group 78"/>
          <p:cNvGrpSpPr>
            <a:grpSpLocks/>
          </p:cNvGrpSpPr>
          <p:nvPr/>
        </p:nvGrpSpPr>
        <p:grpSpPr bwMode="auto">
          <a:xfrm>
            <a:off x="6118225" y="5213350"/>
            <a:ext cx="801688" cy="682625"/>
            <a:chOff x="875" y="1295"/>
            <a:chExt cx="537" cy="627"/>
          </a:xfrm>
        </p:grpSpPr>
        <p:sp>
          <p:nvSpPr>
            <p:cNvPr id="136271" name="Oval 79"/>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72" name="Oval 80"/>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273" name="Oval 81"/>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74" name="Oval 82"/>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275" name="Oval 83"/>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76" name="Oval 84"/>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277" name="Oval 85"/>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278" name="Oval 86"/>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79" name="Oval 87"/>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80" name="Oval 88"/>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281" name="Oval 89"/>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82" name="Oval 90"/>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83" name="Oval 91"/>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84" name="Oval 92"/>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85" name="Oval 93"/>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286" name="Oval 94"/>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287" name="Oval 95"/>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288" name="Oval 96"/>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89" name="Oval 97"/>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90" name="Oval 98"/>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291" name="Oval 99"/>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92" name="Oval 100"/>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93" name="Oval 101"/>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94" name="Oval 102"/>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295" name="Oval 103"/>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296" name="Oval 104"/>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297" name="Oval 105"/>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298" name="Oval 106"/>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299" name="Oval 107"/>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00" name="Oval 108"/>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01" name="Oval 109"/>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02" name="Oval 110"/>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03" name="Oval 111"/>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04" name="Oval 112"/>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05" name="Oval 113"/>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06" name="Oval 114"/>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07" name="Oval 115"/>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08" name="Oval 116"/>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09" name="Oval 117"/>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10" name="Oval 118"/>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11" name="Oval 119"/>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12" name="Oval 120"/>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13" name="Oval 121"/>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14" name="Oval 122"/>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15" name="Oval 123"/>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16" name="Oval 124"/>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17" name="Oval 125"/>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18" name="Oval 126"/>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19" name="Oval 127"/>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20" name="Oval 128"/>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21" name="Oval 129"/>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22" name="Oval 130"/>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23" name="Oval 131"/>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24" name="Oval 132"/>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25" name="Oval 133"/>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26" name="Oval 134"/>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27" name="Oval 135"/>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28" name="Oval 136"/>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29" name="Oval 137"/>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30" name="Oval 138"/>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31" name="Oval 139"/>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32" name="Oval 140"/>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33" name="Oval 141"/>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34" name="Oval 142"/>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35" name="Oval 143"/>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36" name="Oval 144"/>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37" name="Oval 145"/>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38" name="Oval 146"/>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39" name="Oval 147"/>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40" name="Oval 148"/>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41" name="Oval 149"/>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42" name="Oval 150"/>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43" name="Oval 151"/>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44" name="Oval 152"/>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45" name="Oval 153"/>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46" name="Oval 154"/>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47" name="Oval 155"/>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48" name="Oval 156"/>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49" name="Oval 157"/>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50" name="Oval 158"/>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51" name="Oval 159"/>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52" name="Oval 160"/>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53" name="Oval 161"/>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54" name="Oval 162"/>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55" name="Oval 163"/>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56" name="Oval 164"/>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57" name="Oval 165"/>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58" name="Oval 166"/>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59" name="Oval 167"/>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60" name="Oval 168"/>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61" name="Oval 169"/>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62" name="Oval 170"/>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63" name="Oval 171"/>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64" name="Oval 172"/>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65" name="Oval 173"/>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66" name="Oval 174"/>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67" name="Oval 175"/>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68" name="Oval 176"/>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69" name="Oval 177"/>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70" name="Oval 178"/>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71" name="Oval 179"/>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72" name="Oval 180"/>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73" name="Oval 181"/>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74" name="Oval 182"/>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75" name="Oval 183"/>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76" name="Oval 184"/>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77" name="Oval 185"/>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78" name="Oval 186"/>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79" name="Oval 187"/>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80" name="Oval 188"/>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81" name="Oval 189"/>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82" name="Oval 190"/>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83" name="Oval 191"/>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84" name="Oval 192"/>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85" name="Oval 193"/>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86" name="Oval 194"/>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87" name="Oval 195"/>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388" name="Oval 196"/>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89" name="Oval 197"/>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90" name="Oval 198"/>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91" name="Oval 199"/>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92" name="Oval 200"/>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93" name="Oval 201"/>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94" name="Oval 202"/>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95" name="Oval 203"/>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396" name="Oval 204"/>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97" name="Oval 205"/>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398" name="Oval 206"/>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399" name="Oval 207"/>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00" name="Oval 208"/>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01" name="Oval 209"/>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02" name="Oval 210"/>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03" name="Oval 211"/>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04" name="Oval 212"/>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05" name="Oval 213"/>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06" name="Oval 214"/>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07" name="Oval 215"/>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08" name="Oval 216"/>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09" name="Oval 217"/>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10" name="Oval 218"/>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11" name="Oval 219"/>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12" name="Oval 220"/>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13" name="Oval 221"/>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14" name="Oval 222"/>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15" name="Oval 223"/>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16" name="Oval 224"/>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17" name="Oval 225"/>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18" name="Oval 226"/>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19" name="Oval 227"/>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20" name="Oval 228"/>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21" name="Oval 229"/>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22" name="Oval 230"/>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23" name="Oval 231"/>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24" name="Oval 232"/>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25" name="Oval 233"/>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26" name="Oval 234"/>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27" name="Oval 235"/>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28" name="Oval 236"/>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29" name="Oval 237"/>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30" name="Oval 238"/>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31" name="Oval 239"/>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32" name="Oval 240"/>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33" name="Oval 241"/>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34" name="Oval 242"/>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35" name="Oval 243"/>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36" name="Oval 244"/>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37" name="Oval 245"/>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38" name="Oval 246"/>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39" name="Oval 247"/>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40" name="Oval 248"/>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41" name="Oval 249"/>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42" name="Oval 250"/>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43" name="Oval 251"/>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44" name="Oval 252"/>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45" name="Oval 253"/>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46" name="Oval 254"/>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47" name="Oval 255"/>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48" name="Oval 256"/>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49" name="Oval 257"/>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50" name="Oval 258"/>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51" name="Oval 259"/>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52" name="Oval 260"/>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53" name="Oval 261"/>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54" name="Oval 262"/>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55" name="Oval 263"/>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56" name="Oval 264"/>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57" name="Oval 265"/>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58" name="Oval 266"/>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59" name="Oval 267"/>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60" name="Oval 268"/>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61" name="Oval 269"/>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62" name="Oval 270"/>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63" name="Oval 271"/>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64" name="Oval 272"/>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65" name="Oval 273"/>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66" name="Oval 274"/>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67" name="Oval 275"/>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68" name="Oval 276"/>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69" name="Oval 277"/>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70" name="Oval 278"/>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71" name="Oval 279"/>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72" name="Oval 280"/>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73" name="Oval 281"/>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74" name="Oval 282"/>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75" name="Oval 283"/>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76" name="Oval 284"/>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77" name="Oval 285"/>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78" name="Oval 286"/>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79" name="Oval 287"/>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80" name="Oval 288"/>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81" name="Oval 289"/>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82" name="Oval 290"/>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83" name="Oval 291"/>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84" name="Oval 292"/>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85" name="Oval 293"/>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86" name="Oval 294"/>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87" name="Oval 295"/>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88" name="Oval 296"/>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489" name="Oval 297"/>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90" name="Oval 298"/>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91" name="Oval 299"/>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92" name="Oval 300"/>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93" name="Oval 301"/>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494" name="Oval 302"/>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95" name="Oval 303"/>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96" name="Oval 304"/>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497" name="Oval 305"/>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98" name="Oval 306"/>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499" name="Oval 307"/>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500" name="Oval 308"/>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501" name="Oval 309"/>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502" name="Oval 310"/>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503" name="Oval 311"/>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504" name="Oval 312"/>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136505" name="Oval 313"/>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136506" name="Oval 314"/>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36507" name="Oval 315"/>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p:txBody>
          <a:bodyPr/>
          <a:lstStyle/>
          <a:p>
            <a:fld id="{A6EAEB76-A735-47EF-9DC9-88883E0C3AC5}" type="slidenum">
              <a:rPr lang="en-US"/>
              <a:pPr/>
              <a:t>48</a:t>
            </a:fld>
            <a:endParaRPr lang="en-US"/>
          </a:p>
        </p:txBody>
      </p:sp>
      <p:sp>
        <p:nvSpPr>
          <p:cNvPr id="137218" name="Rectangle 2"/>
          <p:cNvSpPr>
            <a:spLocks noGrp="1" noChangeArrowheads="1"/>
          </p:cNvSpPr>
          <p:nvPr>
            <p:ph type="title"/>
          </p:nvPr>
        </p:nvSpPr>
        <p:spPr>
          <a:xfrm>
            <a:off x="609600" y="0"/>
            <a:ext cx="8077200" cy="762000"/>
          </a:xfrm>
        </p:spPr>
        <p:txBody>
          <a:bodyPr/>
          <a:lstStyle/>
          <a:p>
            <a:r>
              <a:rPr lang="en-US" sz="3200" u="sng" dirty="0"/>
              <a:t>Parton Distribution Functions</a:t>
            </a:r>
          </a:p>
        </p:txBody>
      </p:sp>
      <p:sp>
        <p:nvSpPr>
          <p:cNvPr id="137219" name="Rectangle 3"/>
          <p:cNvSpPr>
            <a:spLocks noChangeArrowheads="1"/>
          </p:cNvSpPr>
          <p:nvPr/>
        </p:nvSpPr>
        <p:spPr bwMode="auto">
          <a:xfrm>
            <a:off x="914400" y="4876800"/>
            <a:ext cx="7772400" cy="1066800"/>
          </a:xfrm>
          <a:prstGeom prst="rect">
            <a:avLst/>
          </a:prstGeom>
          <a:noFill/>
          <a:ln w="9525">
            <a:noFill/>
            <a:miter lim="800000"/>
            <a:headEnd/>
            <a:tailEnd/>
          </a:ln>
          <a:effectLst/>
        </p:spPr>
        <p:txBody>
          <a:bodyPr/>
          <a:lstStyle/>
          <a:p>
            <a:pPr marL="342900" indent="-342900">
              <a:spcBef>
                <a:spcPct val="20000"/>
              </a:spcBef>
              <a:buFontTx/>
              <a:buChar char="•"/>
            </a:pPr>
            <a:r>
              <a:rPr lang="en-US" sz="2800" b="0" dirty="0"/>
              <a:t>Structure functions rise rapidly at low-x</a:t>
            </a:r>
          </a:p>
          <a:p>
            <a:pPr marL="342900" indent="-342900">
              <a:spcBef>
                <a:spcPct val="20000"/>
              </a:spcBef>
              <a:buFontTx/>
              <a:buChar char="•"/>
            </a:pPr>
            <a:r>
              <a:rPr lang="en-US" sz="2800" b="0" dirty="0"/>
              <a:t>More rapid for gluons than quarks</a:t>
            </a:r>
          </a:p>
          <a:p>
            <a:pPr marL="342900" indent="-342900">
              <a:spcBef>
                <a:spcPct val="20000"/>
              </a:spcBef>
              <a:buFontTx/>
              <a:buChar char="•"/>
            </a:pPr>
            <a:r>
              <a:rPr lang="en-US" sz="2800" b="0" dirty="0"/>
              <a:t>Watch out for side-by-side plots with different vertical scales (left 1.7 and right 30!)</a:t>
            </a:r>
          </a:p>
        </p:txBody>
      </p:sp>
      <p:pic>
        <p:nvPicPr>
          <p:cNvPr id="137220" name="Picture 4" descr="img36"/>
          <p:cNvPicPr>
            <a:picLocks noChangeAspect="1" noChangeArrowheads="1"/>
          </p:cNvPicPr>
          <p:nvPr/>
        </p:nvPicPr>
        <p:blipFill>
          <a:blip r:embed="rId2" cstate="print"/>
          <a:srcRect/>
          <a:stretch>
            <a:fillRect/>
          </a:stretch>
        </p:blipFill>
        <p:spPr bwMode="auto">
          <a:xfrm>
            <a:off x="4906963" y="1325563"/>
            <a:ext cx="3243262" cy="3429000"/>
          </a:xfrm>
          <a:prstGeom prst="rect">
            <a:avLst/>
          </a:prstGeom>
          <a:noFill/>
        </p:spPr>
      </p:pic>
      <p:pic>
        <p:nvPicPr>
          <p:cNvPr id="137221" name="Picture 5" descr="f2_zeush1_q15"/>
          <p:cNvPicPr>
            <a:picLocks noChangeAspect="1" noChangeArrowheads="1"/>
          </p:cNvPicPr>
          <p:nvPr/>
        </p:nvPicPr>
        <p:blipFill>
          <a:blip r:embed="rId3" cstate="print"/>
          <a:srcRect/>
          <a:stretch>
            <a:fillRect/>
          </a:stretch>
        </p:blipFill>
        <p:spPr bwMode="auto">
          <a:xfrm>
            <a:off x="762000" y="944563"/>
            <a:ext cx="3897313" cy="3962400"/>
          </a:xfrm>
          <a:prstGeom prst="rect">
            <a:avLst/>
          </a:prstGeom>
          <a:noFill/>
        </p:spPr>
      </p:pic>
      <p:sp>
        <p:nvSpPr>
          <p:cNvPr id="137223" name="Text Box 7"/>
          <p:cNvSpPr txBox="1">
            <a:spLocks noChangeArrowheads="1"/>
          </p:cNvSpPr>
          <p:nvPr/>
        </p:nvSpPr>
        <p:spPr bwMode="auto">
          <a:xfrm>
            <a:off x="2971800" y="3916363"/>
            <a:ext cx="971550" cy="366712"/>
          </a:xfrm>
          <a:prstGeom prst="rect">
            <a:avLst/>
          </a:prstGeom>
          <a:noFill/>
          <a:ln w="9525">
            <a:noFill/>
            <a:miter lim="800000"/>
            <a:headEnd/>
            <a:tailEnd/>
          </a:ln>
          <a:effectLst/>
        </p:spPr>
        <p:txBody>
          <a:bodyPr wrap="none">
            <a:spAutoFit/>
          </a:bodyPr>
          <a:lstStyle/>
          <a:p>
            <a:r>
              <a:rPr lang="en-US" sz="1800" b="0"/>
              <a:t>valence</a:t>
            </a:r>
          </a:p>
        </p:txBody>
      </p:sp>
      <p:sp>
        <p:nvSpPr>
          <p:cNvPr id="137224" name="Text Box 8"/>
          <p:cNvSpPr txBox="1">
            <a:spLocks noChangeArrowheads="1"/>
          </p:cNvSpPr>
          <p:nvPr/>
        </p:nvSpPr>
        <p:spPr bwMode="auto">
          <a:xfrm>
            <a:off x="1295400" y="2439988"/>
            <a:ext cx="593725" cy="396875"/>
          </a:xfrm>
          <a:prstGeom prst="rect">
            <a:avLst/>
          </a:prstGeom>
          <a:noFill/>
          <a:ln w="9525">
            <a:noFill/>
            <a:miter lim="800000"/>
            <a:headEnd/>
            <a:tailEnd/>
          </a:ln>
          <a:effectLst/>
        </p:spPr>
        <p:txBody>
          <a:bodyPr wrap="none">
            <a:spAutoFit/>
          </a:bodyPr>
          <a:lstStyle/>
          <a:p>
            <a:r>
              <a:rPr lang="en-US" sz="2000" b="0"/>
              <a:t>sea</a:t>
            </a:r>
          </a:p>
        </p:txBody>
      </p:sp>
      <p:sp>
        <p:nvSpPr>
          <p:cNvPr id="137225" name="Text Box 9"/>
          <p:cNvSpPr txBox="1">
            <a:spLocks noChangeArrowheads="1"/>
          </p:cNvSpPr>
          <p:nvPr/>
        </p:nvSpPr>
        <p:spPr bwMode="auto">
          <a:xfrm>
            <a:off x="1905000" y="762000"/>
            <a:ext cx="1471612" cy="523220"/>
          </a:xfrm>
          <a:prstGeom prst="rect">
            <a:avLst/>
          </a:prstGeom>
          <a:solidFill>
            <a:schemeClr val="bg1"/>
          </a:solidFill>
          <a:ln w="9525">
            <a:noFill/>
            <a:miter lim="800000"/>
            <a:headEnd/>
            <a:tailEnd/>
          </a:ln>
          <a:effectLst/>
        </p:spPr>
        <p:txBody>
          <a:bodyPr wrap="square" anchor="ctr">
            <a:spAutoFit/>
          </a:bodyPr>
          <a:lstStyle/>
          <a:p>
            <a:pPr algn="ctr" eaLnBrk="0" hangingPunct="0"/>
            <a:r>
              <a:rPr lang="en-US" sz="2800" b="0">
                <a:solidFill>
                  <a:schemeClr val="accent2"/>
                </a:solidFill>
              </a:rPr>
              <a:t>Quarks</a:t>
            </a:r>
          </a:p>
        </p:txBody>
      </p:sp>
      <p:sp>
        <p:nvSpPr>
          <p:cNvPr id="137226" name="Text Box 10"/>
          <p:cNvSpPr txBox="1">
            <a:spLocks noChangeArrowheads="1"/>
          </p:cNvSpPr>
          <p:nvPr/>
        </p:nvSpPr>
        <p:spPr bwMode="auto">
          <a:xfrm>
            <a:off x="5611598" y="796926"/>
            <a:ext cx="1921316" cy="523220"/>
          </a:xfrm>
          <a:prstGeom prst="rect">
            <a:avLst/>
          </a:prstGeom>
          <a:solidFill>
            <a:schemeClr val="bg1"/>
          </a:solidFill>
          <a:ln w="9525">
            <a:noFill/>
            <a:miter lim="800000"/>
            <a:headEnd/>
            <a:tailEnd/>
          </a:ln>
          <a:effectLst/>
        </p:spPr>
        <p:txBody>
          <a:bodyPr wrap="square" anchor="ctr">
            <a:spAutoFit/>
          </a:bodyPr>
          <a:lstStyle/>
          <a:p>
            <a:pPr algn="ctr" eaLnBrk="0" hangingPunct="0"/>
            <a:r>
              <a:rPr lang="en-US" sz="2800" b="0">
                <a:solidFill>
                  <a:schemeClr val="accent2"/>
                </a:solidFill>
              </a:rPr>
              <a:t>Gluons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2"/>
          </p:nvPr>
        </p:nvSpPr>
        <p:spPr/>
        <p:txBody>
          <a:bodyPr/>
          <a:lstStyle/>
          <a:p>
            <a:fld id="{EAFD81A9-7314-4488-A7BA-8046A462E413}" type="slidenum">
              <a:rPr lang="en-US"/>
              <a:pPr/>
              <a:t>49</a:t>
            </a:fld>
            <a:endParaRPr lang="en-US"/>
          </a:p>
        </p:txBody>
      </p:sp>
      <p:pic>
        <p:nvPicPr>
          <p:cNvPr id="264196" name="Picture 4"/>
          <p:cNvPicPr>
            <a:picLocks noChangeAspect="1" noChangeArrowheads="1"/>
          </p:cNvPicPr>
          <p:nvPr/>
        </p:nvPicPr>
        <p:blipFill>
          <a:blip r:embed="rId2" cstate="print"/>
          <a:srcRect/>
          <a:stretch>
            <a:fillRect/>
          </a:stretch>
        </p:blipFill>
        <p:spPr bwMode="auto">
          <a:xfrm>
            <a:off x="6072188" y="3352800"/>
            <a:ext cx="2843212" cy="2971800"/>
          </a:xfrm>
          <a:prstGeom prst="rect">
            <a:avLst/>
          </a:prstGeom>
          <a:noFill/>
          <a:ln w="9525">
            <a:noFill/>
            <a:miter lim="800000"/>
            <a:headEnd/>
            <a:tailEnd/>
          </a:ln>
          <a:effectLst/>
        </p:spPr>
      </p:pic>
      <p:sp>
        <p:nvSpPr>
          <p:cNvPr id="264197" name="Text Box 5"/>
          <p:cNvSpPr txBox="1">
            <a:spLocks noChangeArrowheads="1"/>
          </p:cNvSpPr>
          <p:nvPr/>
        </p:nvSpPr>
        <p:spPr bwMode="auto">
          <a:xfrm>
            <a:off x="381000" y="1066800"/>
            <a:ext cx="6477000" cy="1917700"/>
          </a:xfrm>
          <a:prstGeom prst="rect">
            <a:avLst/>
          </a:prstGeom>
          <a:noFill/>
          <a:ln w="9525">
            <a:noFill/>
            <a:miter lim="800000"/>
            <a:headEnd/>
            <a:tailEnd/>
          </a:ln>
          <a:effectLst/>
        </p:spPr>
        <p:txBody>
          <a:bodyPr>
            <a:spAutoFit/>
          </a:bodyPr>
          <a:lstStyle/>
          <a:p>
            <a:pPr eaLnBrk="0" hangingPunct="0"/>
            <a:r>
              <a:rPr lang="en-US" sz="2400" b="0"/>
              <a:t>Bjorken speculated that in the “interiors of large fireballs produced in very high-energy pp collisions, vacuum states of the strong interactions are produced with anomalous chiral order parameters.”</a:t>
            </a:r>
          </a:p>
        </p:txBody>
      </p:sp>
      <p:pic>
        <p:nvPicPr>
          <p:cNvPr id="264198" name="Picture 6" descr="alaska"/>
          <p:cNvPicPr>
            <a:picLocks noChangeAspect="1" noChangeArrowheads="1"/>
          </p:cNvPicPr>
          <p:nvPr/>
        </p:nvPicPr>
        <p:blipFill>
          <a:blip r:embed="rId3" cstate="print"/>
          <a:srcRect l="10258" t="13689" r="11987" b="29575"/>
          <a:stretch>
            <a:fillRect/>
          </a:stretch>
        </p:blipFill>
        <p:spPr bwMode="auto">
          <a:xfrm>
            <a:off x="457200" y="3352800"/>
            <a:ext cx="5410200" cy="3005138"/>
          </a:xfrm>
          <a:prstGeom prst="rect">
            <a:avLst/>
          </a:prstGeom>
          <a:noFill/>
        </p:spPr>
      </p:pic>
      <p:sp>
        <p:nvSpPr>
          <p:cNvPr id="264199" name="Line 7"/>
          <p:cNvSpPr>
            <a:spLocks noChangeShapeType="1"/>
          </p:cNvSpPr>
          <p:nvPr/>
        </p:nvSpPr>
        <p:spPr bwMode="auto">
          <a:xfrm flipV="1">
            <a:off x="762000" y="3657600"/>
            <a:ext cx="0" cy="19812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64200" name="Text Box 8"/>
          <p:cNvSpPr txBox="1">
            <a:spLocks noChangeArrowheads="1"/>
          </p:cNvSpPr>
          <p:nvPr/>
        </p:nvSpPr>
        <p:spPr bwMode="auto">
          <a:xfrm rot="-5423205">
            <a:off x="197644" y="4082257"/>
            <a:ext cx="762000" cy="366712"/>
          </a:xfrm>
          <a:prstGeom prst="rect">
            <a:avLst/>
          </a:prstGeom>
          <a:noFill/>
          <a:ln w="9525">
            <a:noFill/>
            <a:miter lim="800000"/>
            <a:headEnd/>
            <a:tailEnd/>
          </a:ln>
          <a:effectLst/>
        </p:spPr>
        <p:txBody>
          <a:bodyPr>
            <a:spAutoFit/>
          </a:bodyPr>
          <a:lstStyle/>
          <a:p>
            <a:pPr eaLnBrk="0" hangingPunct="0"/>
            <a:r>
              <a:rPr lang="en-US" sz="1800" b="0"/>
              <a:t>Time</a:t>
            </a:r>
            <a:endParaRPr lang="en-US" sz="1800" b="0">
              <a:latin typeface="Times New Roman" pitchFamily="18" charset="0"/>
            </a:endParaRPr>
          </a:p>
        </p:txBody>
      </p:sp>
      <p:pic>
        <p:nvPicPr>
          <p:cNvPr id="264201" name="Picture 9"/>
          <p:cNvPicPr>
            <a:picLocks noChangeAspect="1" noChangeArrowheads="1"/>
          </p:cNvPicPr>
          <p:nvPr/>
        </p:nvPicPr>
        <p:blipFill>
          <a:blip r:embed="rId4" cstate="print"/>
          <a:srcRect/>
          <a:stretch>
            <a:fillRect/>
          </a:stretch>
        </p:blipFill>
        <p:spPr bwMode="auto">
          <a:xfrm>
            <a:off x="7185025" y="1143000"/>
            <a:ext cx="1141413" cy="1752600"/>
          </a:xfrm>
          <a:prstGeom prst="rect">
            <a:avLst/>
          </a:prstGeom>
          <a:noFill/>
          <a:ln w="9525" algn="ctr">
            <a:noFill/>
            <a:miter lim="800000"/>
            <a:headEnd/>
            <a:tailEnd/>
          </a:ln>
          <a:effectLst/>
        </p:spPr>
      </p:pic>
      <p:sp>
        <p:nvSpPr>
          <p:cNvPr id="264202" name="Text Box 10"/>
          <p:cNvSpPr txBox="1">
            <a:spLocks noChangeArrowheads="1"/>
          </p:cNvSpPr>
          <p:nvPr/>
        </p:nvSpPr>
        <p:spPr bwMode="auto">
          <a:xfrm>
            <a:off x="6553200" y="6248400"/>
            <a:ext cx="2252663" cy="457200"/>
          </a:xfrm>
          <a:prstGeom prst="rect">
            <a:avLst/>
          </a:prstGeom>
          <a:solidFill>
            <a:schemeClr val="tx2"/>
          </a:solidFill>
          <a:ln w="9525" algn="ctr">
            <a:noFill/>
            <a:miter lim="800000"/>
            <a:headEnd/>
            <a:tailEnd/>
          </a:ln>
          <a:effectLst/>
        </p:spPr>
        <p:txBody>
          <a:bodyPr wrap="none">
            <a:spAutoFit/>
          </a:bodyPr>
          <a:lstStyle/>
          <a:p>
            <a:pPr eaLnBrk="0" hangingPunct="0"/>
            <a:r>
              <a:rPr lang="en-US" sz="2400" b="0">
                <a:solidFill>
                  <a:schemeClr val="bg1"/>
                </a:solidFill>
              </a:rPr>
              <a:t>“Baked Alaska”</a:t>
            </a:r>
          </a:p>
        </p:txBody>
      </p:sp>
      <p:sp>
        <p:nvSpPr>
          <p:cNvPr id="264203" name="Rectangle 11"/>
          <p:cNvSpPr>
            <a:spLocks noGrp="1" noChangeArrowheads="1"/>
          </p:cNvSpPr>
          <p:nvPr>
            <p:ph type="title"/>
          </p:nvPr>
        </p:nvSpPr>
        <p:spPr>
          <a:xfrm>
            <a:off x="457200" y="-76200"/>
            <a:ext cx="8229600" cy="1143000"/>
          </a:xfrm>
        </p:spPr>
        <p:txBody>
          <a:bodyPr/>
          <a:lstStyle/>
          <a:p>
            <a:r>
              <a:rPr lang="en-US" sz="3200" u="sng" dirty="0"/>
              <a:t>QGP in </a:t>
            </a:r>
            <a:r>
              <a:rPr lang="en-US" sz="3200" u="sng" dirty="0" err="1"/>
              <a:t>Proton+Proton</a:t>
            </a:r>
            <a:r>
              <a:rPr lang="en-US" sz="3200" u="sng" dirty="0"/>
              <a:t> Reactions?</a:t>
            </a:r>
          </a:p>
        </p:txBody>
      </p:sp>
      <p:sp>
        <p:nvSpPr>
          <p:cNvPr id="2" name="Rectangle 1"/>
          <p:cNvSpPr/>
          <p:nvPr/>
        </p:nvSpPr>
        <p:spPr>
          <a:xfrm>
            <a:off x="1590209" y="6408250"/>
            <a:ext cx="3134191" cy="369332"/>
          </a:xfrm>
          <a:prstGeom prst="rect">
            <a:avLst/>
          </a:prstGeom>
        </p:spPr>
        <p:txBody>
          <a:bodyPr wrap="none">
            <a:spAutoFit/>
          </a:bodyPr>
          <a:lstStyle/>
          <a:p>
            <a:r>
              <a:rPr lang="en-US" sz="1800" b="0" dirty="0"/>
              <a:t>http://www-minimax.fnal.gov/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1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42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41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41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42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4196"/>
                                        </p:tgtEl>
                                        <p:attrNameLst>
                                          <p:attrName>style.visibility</p:attrName>
                                        </p:attrNameLst>
                                      </p:cBhvr>
                                      <p:to>
                                        <p:strVal val="visible"/>
                                      </p:to>
                                    </p:set>
                                    <p:animEffect transition="in" filter="fade">
                                      <p:cBhvr>
                                        <p:cTn id="21" dur="1000"/>
                                        <p:tgtEl>
                                          <p:spTgt spid="264196"/>
                                        </p:tgtEl>
                                      </p:cBhvr>
                                    </p:animEffect>
                                    <p:anim calcmode="lin" valueType="num">
                                      <p:cBhvr>
                                        <p:cTn id="22" dur="1000" fill="hold"/>
                                        <p:tgtEl>
                                          <p:spTgt spid="264196"/>
                                        </p:tgtEl>
                                        <p:attrNameLst>
                                          <p:attrName>ppt_x</p:attrName>
                                        </p:attrNameLst>
                                      </p:cBhvr>
                                      <p:tavLst>
                                        <p:tav tm="0">
                                          <p:val>
                                            <p:strVal val="#ppt_x"/>
                                          </p:val>
                                        </p:tav>
                                        <p:tav tm="100000">
                                          <p:val>
                                            <p:strVal val="#ppt_x"/>
                                          </p:val>
                                        </p:tav>
                                      </p:tavLst>
                                    </p:anim>
                                    <p:anim calcmode="lin" valueType="num">
                                      <p:cBhvr>
                                        <p:cTn id="23" dur="900" decel="100000" fill="hold"/>
                                        <p:tgtEl>
                                          <p:spTgt spid="26419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4196"/>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264202"/>
                                        </p:tgtEl>
                                        <p:attrNameLst>
                                          <p:attrName>style.visibility</p:attrName>
                                        </p:attrNameLst>
                                      </p:cBhvr>
                                      <p:to>
                                        <p:strVal val="visible"/>
                                      </p:to>
                                    </p:set>
                                    <p:animEffect transition="in" filter="fade">
                                      <p:cBhvr>
                                        <p:cTn id="27" dur="1000"/>
                                        <p:tgtEl>
                                          <p:spTgt spid="264202"/>
                                        </p:tgtEl>
                                      </p:cBhvr>
                                    </p:animEffect>
                                    <p:anim calcmode="lin" valueType="num">
                                      <p:cBhvr>
                                        <p:cTn id="28" dur="1000" fill="hold"/>
                                        <p:tgtEl>
                                          <p:spTgt spid="264202"/>
                                        </p:tgtEl>
                                        <p:attrNameLst>
                                          <p:attrName>ppt_x</p:attrName>
                                        </p:attrNameLst>
                                      </p:cBhvr>
                                      <p:tavLst>
                                        <p:tav tm="0">
                                          <p:val>
                                            <p:strVal val="#ppt_x"/>
                                          </p:val>
                                        </p:tav>
                                        <p:tav tm="100000">
                                          <p:val>
                                            <p:strVal val="#ppt_x"/>
                                          </p:val>
                                        </p:tav>
                                      </p:tavLst>
                                    </p:anim>
                                    <p:anim calcmode="lin" valueType="num">
                                      <p:cBhvr>
                                        <p:cTn id="29" dur="900" decel="100000" fill="hold"/>
                                        <p:tgtEl>
                                          <p:spTgt spid="26420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64202"/>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P spid="264199" grpId="0" animBg="1"/>
      <p:bldP spid="264200" grpId="0"/>
      <p:bldP spid="26420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5</a:t>
            </a:fld>
            <a:endParaRPr lang="en-US"/>
          </a:p>
        </p:txBody>
      </p:sp>
      <p:sp>
        <p:nvSpPr>
          <p:cNvPr id="5" name="TextBox 4"/>
          <p:cNvSpPr txBox="1"/>
          <p:nvPr/>
        </p:nvSpPr>
        <p:spPr>
          <a:xfrm>
            <a:off x="533401" y="39469"/>
            <a:ext cx="8153400" cy="584775"/>
          </a:xfrm>
          <a:prstGeom prst="rect">
            <a:avLst/>
          </a:prstGeom>
          <a:noFill/>
        </p:spPr>
        <p:txBody>
          <a:bodyPr wrap="square" rtlCol="0">
            <a:spAutoFit/>
          </a:bodyPr>
          <a:lstStyle/>
          <a:p>
            <a:pPr algn="ctr"/>
            <a:r>
              <a:rPr lang="en-US" sz="3200" b="0" u="sng" dirty="0"/>
              <a:t>Emergent Phenomena</a:t>
            </a:r>
          </a:p>
        </p:txBody>
      </p:sp>
      <p:sp>
        <p:nvSpPr>
          <p:cNvPr id="6" name="TextBox 5"/>
          <p:cNvSpPr txBox="1"/>
          <p:nvPr/>
        </p:nvSpPr>
        <p:spPr>
          <a:xfrm>
            <a:off x="76200" y="760035"/>
            <a:ext cx="8763000" cy="2923877"/>
          </a:xfrm>
          <a:prstGeom prst="rect">
            <a:avLst/>
          </a:prstGeom>
          <a:noFill/>
        </p:spPr>
        <p:txBody>
          <a:bodyPr wrap="square" rtlCol="0">
            <a:spAutoFit/>
          </a:bodyPr>
          <a:lstStyle/>
          <a:p>
            <a:r>
              <a:rPr lang="en-US" sz="2800" b="0" dirty="0"/>
              <a:t>Connection from the QCD </a:t>
            </a:r>
            <a:r>
              <a:rPr lang="en-US" sz="2800" b="0" dirty="0" err="1"/>
              <a:t>Lagrangian</a:t>
            </a:r>
            <a:r>
              <a:rPr lang="en-US" sz="2800" b="0" dirty="0"/>
              <a:t> to</a:t>
            </a:r>
          </a:p>
          <a:p>
            <a:r>
              <a:rPr lang="en-US" sz="2800" b="0" dirty="0"/>
              <a:t>phenomena of confinement and asymptotic </a:t>
            </a:r>
          </a:p>
          <a:p>
            <a:r>
              <a:rPr lang="en-US" sz="2800" b="0" dirty="0"/>
              <a:t>freedom was fundamental</a:t>
            </a:r>
          </a:p>
          <a:p>
            <a:endParaRPr lang="en-US" sz="1600" b="0" dirty="0"/>
          </a:p>
          <a:p>
            <a:r>
              <a:rPr lang="en-US" sz="2800" b="0" dirty="0"/>
              <a:t>Connection from QCD to the emergent phenomena of near perfect fluidity of the Quark-Gluon Plasma is just as fundamental </a:t>
            </a:r>
          </a:p>
        </p:txBody>
      </p:sp>
      <p:pic>
        <p:nvPicPr>
          <p:cNvPr id="7" name="Picture 2" descr="http://amhistory.si.edu/img/collections_xlarge/nmah2004-02801_428px.jpg"/>
          <p:cNvPicPr>
            <a:picLocks noChangeAspect="1" noChangeArrowheads="1"/>
          </p:cNvPicPr>
          <p:nvPr/>
        </p:nvPicPr>
        <p:blipFill>
          <a:blip r:embed="rId2" cstate="print">
            <a:clrChange>
              <a:clrFrom>
                <a:srgbClr val="0A0A0A"/>
              </a:clrFrom>
              <a:clrTo>
                <a:srgbClr val="0A0A0A">
                  <a:alpha val="0"/>
                </a:srgbClr>
              </a:clrTo>
            </a:clrChange>
          </a:blip>
          <a:srcRect/>
          <a:stretch>
            <a:fillRect/>
          </a:stretch>
        </p:blipFill>
        <p:spPr bwMode="auto">
          <a:xfrm>
            <a:off x="7239001" y="609600"/>
            <a:ext cx="1676399" cy="1535394"/>
          </a:xfrm>
          <a:prstGeom prst="rect">
            <a:avLst/>
          </a:prstGeom>
          <a:noFill/>
        </p:spPr>
      </p:pic>
      <p:sp>
        <p:nvSpPr>
          <p:cNvPr id="8" name="TextBox 7"/>
          <p:cNvSpPr txBox="1"/>
          <p:nvPr/>
        </p:nvSpPr>
        <p:spPr>
          <a:xfrm>
            <a:off x="76200" y="3846255"/>
            <a:ext cx="8991600" cy="2554545"/>
          </a:xfrm>
          <a:prstGeom prst="rect">
            <a:avLst/>
          </a:prstGeom>
          <a:solidFill>
            <a:schemeClr val="tx1"/>
          </a:solidFill>
          <a:ln>
            <a:solidFill>
              <a:schemeClr val="bg2"/>
            </a:solidFill>
          </a:ln>
        </p:spPr>
        <p:txBody>
          <a:bodyPr wrap="square" rtlCol="0">
            <a:spAutoFit/>
          </a:bodyPr>
          <a:lstStyle/>
          <a:p>
            <a:pPr algn="ctr"/>
            <a:r>
              <a:rPr lang="en-US" sz="2800" b="0" dirty="0">
                <a:solidFill>
                  <a:srgbClr val="FFC000"/>
                </a:solidFill>
              </a:rPr>
              <a:t>Perfect fluidity tells us the nature of the QGP,</a:t>
            </a:r>
          </a:p>
          <a:p>
            <a:pPr algn="ctr"/>
            <a:r>
              <a:rPr lang="en-US" sz="2800" b="0" dirty="0">
                <a:solidFill>
                  <a:srgbClr val="FFC000"/>
                </a:solidFill>
              </a:rPr>
              <a:t>more importantly we need to reconcile:</a:t>
            </a:r>
          </a:p>
          <a:p>
            <a:pPr algn="ctr"/>
            <a:r>
              <a:rPr lang="en-US" sz="2000" b="0" dirty="0">
                <a:solidFill>
                  <a:srgbClr val="FFC000"/>
                </a:solidFill>
              </a:rPr>
              <a:t> </a:t>
            </a:r>
          </a:p>
          <a:p>
            <a:pPr algn="ctr"/>
            <a:r>
              <a:rPr lang="en-US" sz="2800" b="0" dirty="0">
                <a:solidFill>
                  <a:srgbClr val="FFC000"/>
                </a:solidFill>
              </a:rPr>
              <a:t>Most important discovery in field:  </a:t>
            </a:r>
            <a:r>
              <a:rPr lang="en-US" sz="2800" b="0" u="sng" dirty="0">
                <a:solidFill>
                  <a:srgbClr val="FFC000"/>
                </a:solidFill>
              </a:rPr>
              <a:t>perfect fluid </a:t>
            </a:r>
          </a:p>
          <a:p>
            <a:pPr algn="ctr"/>
            <a:r>
              <a:rPr lang="en-US" sz="2800" b="0" dirty="0">
                <a:solidFill>
                  <a:schemeClr val="bg1"/>
                </a:solidFill>
              </a:rPr>
              <a:t>&amp;</a:t>
            </a:r>
          </a:p>
          <a:p>
            <a:pPr algn="ctr"/>
            <a:r>
              <a:rPr lang="en-US" sz="2800" b="0" dirty="0">
                <a:solidFill>
                  <a:srgbClr val="FFC000"/>
                </a:solidFill>
              </a:rPr>
              <a:t>Crucial part of QCD:   </a:t>
            </a:r>
            <a:r>
              <a:rPr lang="en-US" sz="2800" b="0" u="sng" dirty="0">
                <a:solidFill>
                  <a:srgbClr val="FFC000"/>
                </a:solidFill>
              </a:rPr>
              <a:t>weak coupling at short distances</a:t>
            </a:r>
          </a:p>
        </p:txBody>
      </p:sp>
    </p:spTree>
    <p:extLst>
      <p:ext uri="{BB962C8B-B14F-4D97-AF65-F5344CB8AC3E}">
        <p14:creationId xmlns:p14="http://schemas.microsoft.com/office/powerpoint/2010/main" val="54113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53749D49-F9B9-4C5B-A293-A24502F2D0D1}" type="slidenum">
              <a:rPr lang="en-US"/>
              <a:pPr/>
              <a:t>50</a:t>
            </a:fld>
            <a:endParaRPr lang="en-US"/>
          </a:p>
        </p:txBody>
      </p:sp>
      <p:sp>
        <p:nvSpPr>
          <p:cNvPr id="412674" name="Rectangle 2"/>
          <p:cNvSpPr>
            <a:spLocks noChangeArrowheads="1"/>
          </p:cNvSpPr>
          <p:nvPr/>
        </p:nvSpPr>
        <p:spPr bwMode="auto">
          <a:xfrm>
            <a:off x="228600" y="908050"/>
            <a:ext cx="4800600" cy="5721350"/>
          </a:xfrm>
          <a:prstGeom prst="rect">
            <a:avLst/>
          </a:prstGeom>
          <a:noFill/>
          <a:ln w="9525">
            <a:noFill/>
            <a:miter lim="800000"/>
            <a:headEnd/>
            <a:tailEnd/>
          </a:ln>
          <a:effectLst/>
        </p:spPr>
        <p:txBody>
          <a:bodyPr lIns="92075" tIns="46038" rIns="92075" bIns="46038"/>
          <a:lstStyle/>
          <a:p>
            <a:pPr marL="114300" lvl="1">
              <a:spcBef>
                <a:spcPct val="20000"/>
              </a:spcBef>
            </a:pPr>
            <a:r>
              <a:rPr lang="en-US" sz="2400" b="0" dirty="0"/>
              <a:t>“High Energy Nuclear Events”, </a:t>
            </a:r>
            <a:r>
              <a:rPr lang="en-US" sz="2400" b="0" dirty="0" err="1"/>
              <a:t>Prog</a:t>
            </a:r>
            <a:r>
              <a:rPr lang="en-US" sz="2400" b="0" dirty="0"/>
              <a:t>. </a:t>
            </a:r>
            <a:r>
              <a:rPr lang="en-US" sz="2400" b="0" dirty="0" err="1"/>
              <a:t>Theor</a:t>
            </a:r>
            <a:r>
              <a:rPr lang="en-US" sz="2400" b="0" dirty="0"/>
              <a:t>. Phys. 5, 570 (1950) </a:t>
            </a:r>
          </a:p>
          <a:p>
            <a:pPr marL="114300" lvl="1">
              <a:spcBef>
                <a:spcPct val="20000"/>
              </a:spcBef>
            </a:pPr>
            <a:endParaRPr lang="en-US" sz="2400" b="0" dirty="0"/>
          </a:p>
          <a:p>
            <a:pPr marL="114300" lvl="1">
              <a:spcBef>
                <a:spcPct val="20000"/>
              </a:spcBef>
            </a:pPr>
            <a:r>
              <a:rPr lang="en-US" sz="2400" b="0" dirty="0"/>
              <a:t>Groundwork for statistical approach to particle production in strong interactions:</a:t>
            </a:r>
          </a:p>
          <a:p>
            <a:pPr marL="114300" lvl="1">
              <a:spcBef>
                <a:spcPct val="20000"/>
              </a:spcBef>
            </a:pPr>
            <a:endParaRPr lang="en-US" sz="2400" b="0" dirty="0"/>
          </a:p>
          <a:p>
            <a:pPr marL="347663" lvl="2">
              <a:spcBef>
                <a:spcPct val="20000"/>
              </a:spcBef>
            </a:pPr>
            <a:r>
              <a:rPr lang="en-US" sz="2400" b="0" dirty="0">
                <a:solidFill>
                  <a:schemeClr val="accent2"/>
                </a:solidFill>
              </a:rPr>
              <a:t>“Since the interactions of the pion field are  </a:t>
            </a:r>
            <a:r>
              <a:rPr lang="en-US" sz="2400" b="0" i="1" dirty="0">
                <a:solidFill>
                  <a:schemeClr val="accent2"/>
                </a:solidFill>
              </a:rPr>
              <a:t>strong</a:t>
            </a:r>
            <a:r>
              <a:rPr lang="en-US" sz="2400" b="0" dirty="0">
                <a:solidFill>
                  <a:schemeClr val="accent2"/>
                </a:solidFill>
              </a:rPr>
              <a:t>, we may expect that rapidly this energy will be distributed among the various degrees of freedom present in this volume according to </a:t>
            </a:r>
            <a:r>
              <a:rPr lang="en-US" sz="2400" b="0" u="sng" dirty="0">
                <a:solidFill>
                  <a:schemeClr val="accent2"/>
                </a:solidFill>
              </a:rPr>
              <a:t>statistical laws</a:t>
            </a:r>
            <a:r>
              <a:rPr lang="en-US" sz="2400" b="0" dirty="0">
                <a:solidFill>
                  <a:schemeClr val="accent2"/>
                </a:solidFill>
              </a:rPr>
              <a:t>.”</a:t>
            </a:r>
          </a:p>
        </p:txBody>
      </p:sp>
      <p:pic>
        <p:nvPicPr>
          <p:cNvPr id="412675" name="Picture 3"/>
          <p:cNvPicPr>
            <a:picLocks noChangeAspect="1" noChangeArrowheads="1"/>
          </p:cNvPicPr>
          <p:nvPr/>
        </p:nvPicPr>
        <p:blipFill>
          <a:blip r:embed="rId2" cstate="print"/>
          <a:srcRect t="6987"/>
          <a:stretch>
            <a:fillRect/>
          </a:stretch>
        </p:blipFill>
        <p:spPr bwMode="auto">
          <a:xfrm>
            <a:off x="5141913" y="771525"/>
            <a:ext cx="3773487" cy="6086475"/>
          </a:xfrm>
          <a:prstGeom prst="rect">
            <a:avLst/>
          </a:prstGeom>
          <a:noFill/>
          <a:ln w="9525" algn="ctr">
            <a:noFill/>
            <a:miter lim="800000"/>
            <a:headEnd/>
            <a:tailEnd/>
          </a:ln>
          <a:effectLst/>
        </p:spPr>
      </p:pic>
      <p:sp>
        <p:nvSpPr>
          <p:cNvPr id="412676" name="Rectangle 4"/>
          <p:cNvSpPr>
            <a:spLocks noGrp="1" noChangeArrowheads="1"/>
          </p:cNvSpPr>
          <p:nvPr>
            <p:ph type="title"/>
          </p:nvPr>
        </p:nvSpPr>
        <p:spPr>
          <a:xfrm>
            <a:off x="457200" y="-228600"/>
            <a:ext cx="8229600" cy="1143000"/>
          </a:xfrm>
        </p:spPr>
        <p:txBody>
          <a:bodyPr/>
          <a:lstStyle/>
          <a:p>
            <a:r>
              <a:rPr lang="en-US" sz="3200" u="sng" dirty="0"/>
              <a:t>Fermi (1950)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DAFF3881-6227-4920-AFBF-67E6C919F2D8}" type="slidenum">
              <a:rPr lang="en-US"/>
              <a:pPr/>
              <a:t>51</a:t>
            </a:fld>
            <a:endParaRPr lang="en-US"/>
          </a:p>
        </p:txBody>
      </p:sp>
      <p:sp>
        <p:nvSpPr>
          <p:cNvPr id="413698" name="Rectangle 2"/>
          <p:cNvSpPr>
            <a:spLocks noChangeArrowheads="1"/>
          </p:cNvSpPr>
          <p:nvPr/>
        </p:nvSpPr>
        <p:spPr bwMode="auto">
          <a:xfrm>
            <a:off x="0" y="762000"/>
            <a:ext cx="4495800" cy="5949950"/>
          </a:xfrm>
          <a:prstGeom prst="rect">
            <a:avLst/>
          </a:prstGeom>
          <a:noFill/>
          <a:ln w="9525">
            <a:noFill/>
            <a:miter lim="800000"/>
            <a:headEnd/>
            <a:tailEnd/>
          </a:ln>
          <a:effectLst/>
        </p:spPr>
        <p:txBody>
          <a:bodyPr lIns="92075" tIns="46038" rIns="92075" bIns="46038"/>
          <a:lstStyle/>
          <a:p>
            <a:pPr>
              <a:spcBef>
                <a:spcPct val="20000"/>
              </a:spcBef>
            </a:pPr>
            <a:r>
              <a:rPr lang="en-US" sz="2400" b="0" dirty="0"/>
              <a:t>Significant extension of Fermi’s approach</a:t>
            </a:r>
          </a:p>
          <a:p>
            <a:pPr>
              <a:spcBef>
                <a:spcPct val="20000"/>
              </a:spcBef>
            </a:pPr>
            <a:r>
              <a:rPr lang="en-US" sz="2400" b="0" dirty="0"/>
              <a:t>Considers fundamental roles of</a:t>
            </a:r>
          </a:p>
          <a:p>
            <a:pPr marL="225425" lvl="1">
              <a:spcBef>
                <a:spcPct val="20000"/>
              </a:spcBef>
              <a:buFontTx/>
              <a:buChar char="–"/>
            </a:pPr>
            <a:r>
              <a:rPr lang="en-US" sz="2400" b="0" dirty="0"/>
              <a:t> </a:t>
            </a:r>
            <a:r>
              <a:rPr lang="en-US" sz="2400" b="0" u="sng" dirty="0"/>
              <a:t>Hydrodynamic evolution</a:t>
            </a:r>
          </a:p>
          <a:p>
            <a:pPr marL="225425" lvl="1">
              <a:spcBef>
                <a:spcPct val="20000"/>
              </a:spcBef>
              <a:buFontTx/>
              <a:buChar char="–"/>
            </a:pPr>
            <a:r>
              <a:rPr lang="en-US" sz="2400" b="0" dirty="0"/>
              <a:t> Entropy</a:t>
            </a:r>
          </a:p>
          <a:p>
            <a:pPr marL="225425" lvl="1">
              <a:spcBef>
                <a:spcPct val="20000"/>
              </a:spcBef>
            </a:pPr>
            <a:r>
              <a:rPr lang="en-US" sz="1600" b="0" dirty="0"/>
              <a:t> </a:t>
            </a:r>
          </a:p>
          <a:p>
            <a:pPr marL="396875" lvl="2">
              <a:spcBef>
                <a:spcPct val="20000"/>
              </a:spcBef>
            </a:pPr>
            <a:r>
              <a:rPr lang="en-US" sz="2400" b="0" dirty="0">
                <a:solidFill>
                  <a:schemeClr val="accent2"/>
                </a:solidFill>
              </a:rPr>
              <a:t>“The defects of Fermi’s theory arise mainly because the expansion of the compound system is not correctly taken into account…(The) expansion of the system can be considered on the basis of relativistic hydrodynamics.”</a:t>
            </a:r>
          </a:p>
        </p:txBody>
      </p:sp>
      <p:pic>
        <p:nvPicPr>
          <p:cNvPr id="413699" name="Picture 3"/>
          <p:cNvPicPr>
            <a:picLocks noChangeAspect="1" noChangeArrowheads="1"/>
          </p:cNvPicPr>
          <p:nvPr/>
        </p:nvPicPr>
        <p:blipFill>
          <a:blip r:embed="rId2" cstate="print"/>
          <a:srcRect t="12834" r="6511" b="6418"/>
          <a:stretch>
            <a:fillRect/>
          </a:stretch>
        </p:blipFill>
        <p:spPr bwMode="auto">
          <a:xfrm>
            <a:off x="4648200" y="914400"/>
            <a:ext cx="4298950" cy="5410200"/>
          </a:xfrm>
          <a:prstGeom prst="rect">
            <a:avLst/>
          </a:prstGeom>
          <a:noFill/>
          <a:ln w="9525" algn="ctr">
            <a:noFill/>
            <a:miter lim="800000"/>
            <a:headEnd/>
            <a:tailEnd/>
          </a:ln>
          <a:effectLst/>
        </p:spPr>
      </p:pic>
      <p:sp>
        <p:nvSpPr>
          <p:cNvPr id="413700" name="Rectangle 4"/>
          <p:cNvSpPr>
            <a:spLocks noGrp="1" noChangeArrowheads="1"/>
          </p:cNvSpPr>
          <p:nvPr>
            <p:ph type="title"/>
          </p:nvPr>
        </p:nvSpPr>
        <p:spPr>
          <a:xfrm>
            <a:off x="457200" y="-228600"/>
            <a:ext cx="8229600" cy="1143000"/>
          </a:xfrm>
        </p:spPr>
        <p:txBody>
          <a:bodyPr/>
          <a:lstStyle/>
          <a:p>
            <a:r>
              <a:rPr lang="en-US" sz="3200" u="sng" dirty="0"/>
              <a:t>Landau (1955)</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2"/>
          </p:nvPr>
        </p:nvSpPr>
        <p:spPr/>
        <p:txBody>
          <a:bodyPr/>
          <a:lstStyle/>
          <a:p>
            <a:fld id="{BFA38EE2-B2F4-47CC-9779-AE71A047A413}" type="slidenum">
              <a:rPr lang="en-US"/>
              <a:pPr/>
              <a:t>52</a:t>
            </a:fld>
            <a:endParaRPr lang="en-US"/>
          </a:p>
        </p:txBody>
      </p:sp>
      <p:pic>
        <p:nvPicPr>
          <p:cNvPr id="263170" name="Picture 2" descr="muller_pp_qgp"/>
          <p:cNvPicPr>
            <a:picLocks noChangeAspect="1" noChangeArrowheads="1"/>
          </p:cNvPicPr>
          <p:nvPr/>
        </p:nvPicPr>
        <p:blipFill>
          <a:blip r:embed="rId2" cstate="print"/>
          <a:srcRect l="3226" t="4433" r="3226" b="83009"/>
          <a:stretch>
            <a:fillRect/>
          </a:stretch>
        </p:blipFill>
        <p:spPr bwMode="auto">
          <a:xfrm>
            <a:off x="1066800" y="5410200"/>
            <a:ext cx="7543800" cy="1371600"/>
          </a:xfrm>
          <a:prstGeom prst="rect">
            <a:avLst/>
          </a:prstGeom>
          <a:noFill/>
          <a:ln w="9525">
            <a:solidFill>
              <a:srgbClr val="FF0000"/>
            </a:solidFill>
            <a:miter lim="800000"/>
            <a:headEnd/>
            <a:tailEnd/>
          </a:ln>
        </p:spPr>
      </p:pic>
      <p:pic>
        <p:nvPicPr>
          <p:cNvPr id="263171" name="Picture 3" descr="e735_kpi_prd1"/>
          <p:cNvPicPr>
            <a:picLocks noChangeAspect="1" noChangeArrowheads="1"/>
          </p:cNvPicPr>
          <p:nvPr/>
        </p:nvPicPr>
        <p:blipFill>
          <a:blip r:embed="rId3" cstate="print"/>
          <a:srcRect l="50999" t="27017" b="52721"/>
          <a:stretch>
            <a:fillRect/>
          </a:stretch>
        </p:blipFill>
        <p:spPr bwMode="auto">
          <a:xfrm>
            <a:off x="4495800" y="2819400"/>
            <a:ext cx="4114800" cy="2266950"/>
          </a:xfrm>
          <a:prstGeom prst="rect">
            <a:avLst/>
          </a:prstGeom>
          <a:noFill/>
        </p:spPr>
      </p:pic>
      <p:sp>
        <p:nvSpPr>
          <p:cNvPr id="263172" name="Text Box 4"/>
          <p:cNvSpPr txBox="1">
            <a:spLocks noChangeArrowheads="1"/>
          </p:cNvSpPr>
          <p:nvPr/>
        </p:nvSpPr>
        <p:spPr bwMode="auto">
          <a:xfrm>
            <a:off x="762000" y="869950"/>
            <a:ext cx="7620000" cy="1200329"/>
          </a:xfrm>
          <a:prstGeom prst="rect">
            <a:avLst/>
          </a:prstGeom>
          <a:noFill/>
          <a:ln w="9525">
            <a:noFill/>
            <a:miter lim="800000"/>
            <a:headEnd/>
            <a:tailEnd/>
          </a:ln>
          <a:effectLst/>
        </p:spPr>
        <p:txBody>
          <a:bodyPr>
            <a:spAutoFit/>
          </a:bodyPr>
          <a:lstStyle/>
          <a:p>
            <a:pPr algn="ctr" eaLnBrk="0" hangingPunct="0"/>
            <a:r>
              <a:rPr lang="en-US" sz="2400" b="0" dirty="0"/>
              <a:t>Experiments (E735, UA1, others) observe substantially larger source volumes in high multiplicity pp (</a:t>
            </a:r>
            <a:r>
              <a:rPr lang="en-US" sz="2400" b="0" dirty="0" err="1"/>
              <a:t>ppbar</a:t>
            </a:r>
            <a:r>
              <a:rPr lang="en-US" sz="2400" b="0" dirty="0"/>
              <a:t>) events via particle correlations and boosted </a:t>
            </a:r>
            <a:r>
              <a:rPr lang="en-US" sz="2400" b="0" dirty="0" err="1"/>
              <a:t>p</a:t>
            </a:r>
            <a:r>
              <a:rPr lang="en-US" sz="2400" b="0" baseline="-25000" dirty="0" err="1"/>
              <a:t>t</a:t>
            </a:r>
            <a:r>
              <a:rPr lang="en-US" sz="2400" b="0" dirty="0"/>
              <a:t> spectra.</a:t>
            </a:r>
          </a:p>
        </p:txBody>
      </p:sp>
      <p:pic>
        <p:nvPicPr>
          <p:cNvPr id="263173" name="Picture 5" descr="e735_hbt"/>
          <p:cNvPicPr>
            <a:picLocks noChangeAspect="1" noChangeArrowheads="1"/>
          </p:cNvPicPr>
          <p:nvPr/>
        </p:nvPicPr>
        <p:blipFill>
          <a:blip r:embed="rId4" cstate="print"/>
          <a:srcRect l="53000" t="64124" b="13228"/>
          <a:stretch>
            <a:fillRect/>
          </a:stretch>
        </p:blipFill>
        <p:spPr bwMode="auto">
          <a:xfrm>
            <a:off x="762000" y="2605088"/>
            <a:ext cx="3810000" cy="2446337"/>
          </a:xfrm>
          <a:prstGeom prst="rect">
            <a:avLst/>
          </a:prstGeom>
          <a:noFill/>
        </p:spPr>
      </p:pic>
      <p:sp>
        <p:nvSpPr>
          <p:cNvPr id="263176" name="Text Box 8"/>
          <p:cNvSpPr txBox="1">
            <a:spLocks noChangeArrowheads="1"/>
          </p:cNvSpPr>
          <p:nvPr/>
        </p:nvSpPr>
        <p:spPr bwMode="auto">
          <a:xfrm rot="-5387430">
            <a:off x="273844" y="3485357"/>
            <a:ext cx="1365250" cy="366712"/>
          </a:xfrm>
          <a:prstGeom prst="rect">
            <a:avLst/>
          </a:prstGeom>
          <a:solidFill>
            <a:schemeClr val="bg1"/>
          </a:solidFill>
          <a:ln w="9525">
            <a:noFill/>
            <a:miter lim="800000"/>
            <a:headEnd/>
            <a:tailEnd/>
          </a:ln>
          <a:effectLst/>
        </p:spPr>
        <p:txBody>
          <a:bodyPr wrap="none">
            <a:spAutoFit/>
          </a:bodyPr>
          <a:lstStyle/>
          <a:p>
            <a:pPr eaLnBrk="0" hangingPunct="0"/>
            <a:r>
              <a:rPr lang="en-US" sz="1800" b="0"/>
              <a:t>Radius (fm)</a:t>
            </a:r>
          </a:p>
        </p:txBody>
      </p:sp>
      <p:sp>
        <p:nvSpPr>
          <p:cNvPr id="263177" name="Text Box 9"/>
          <p:cNvSpPr txBox="1">
            <a:spLocks noChangeArrowheads="1"/>
          </p:cNvSpPr>
          <p:nvPr/>
        </p:nvSpPr>
        <p:spPr bwMode="auto">
          <a:xfrm rot="-2368">
            <a:off x="1803400" y="4891088"/>
            <a:ext cx="2006600" cy="366712"/>
          </a:xfrm>
          <a:prstGeom prst="rect">
            <a:avLst/>
          </a:prstGeom>
          <a:solidFill>
            <a:schemeClr val="bg1"/>
          </a:solidFill>
          <a:ln w="9525">
            <a:noFill/>
            <a:miter lim="800000"/>
            <a:headEnd/>
            <a:tailEnd/>
          </a:ln>
          <a:effectLst/>
        </p:spPr>
        <p:txBody>
          <a:bodyPr wrap="none">
            <a:spAutoFit/>
          </a:bodyPr>
          <a:lstStyle/>
          <a:p>
            <a:pPr eaLnBrk="0" hangingPunct="0"/>
            <a:r>
              <a:rPr lang="en-US" sz="1800" b="0"/>
              <a:t>dN</a:t>
            </a:r>
            <a:r>
              <a:rPr lang="en-US" sz="1800" b="0" baseline="-25000"/>
              <a:t>ch</a:t>
            </a:r>
            <a:r>
              <a:rPr lang="en-US" sz="1800" b="0"/>
              <a:t>/d</a:t>
            </a:r>
            <a:r>
              <a:rPr lang="en-US" sz="1800">
                <a:latin typeface="Symbol" pitchFamily="18" charset="2"/>
              </a:rPr>
              <a:t>h</a:t>
            </a:r>
            <a:r>
              <a:rPr lang="en-US" sz="1800" b="0"/>
              <a:t> (charged)</a:t>
            </a:r>
          </a:p>
        </p:txBody>
      </p:sp>
      <p:sp>
        <p:nvSpPr>
          <p:cNvPr id="263178" name="Text Box 10"/>
          <p:cNvSpPr txBox="1">
            <a:spLocks noChangeArrowheads="1"/>
          </p:cNvSpPr>
          <p:nvPr/>
        </p:nvSpPr>
        <p:spPr bwMode="auto">
          <a:xfrm rot="-2368">
            <a:off x="5613400" y="4876800"/>
            <a:ext cx="2006600" cy="366713"/>
          </a:xfrm>
          <a:prstGeom prst="rect">
            <a:avLst/>
          </a:prstGeom>
          <a:solidFill>
            <a:schemeClr val="bg1"/>
          </a:solidFill>
          <a:ln w="9525">
            <a:noFill/>
            <a:miter lim="800000"/>
            <a:headEnd/>
            <a:tailEnd/>
          </a:ln>
          <a:effectLst/>
        </p:spPr>
        <p:txBody>
          <a:bodyPr wrap="none">
            <a:spAutoFit/>
          </a:bodyPr>
          <a:lstStyle/>
          <a:p>
            <a:pPr eaLnBrk="0" hangingPunct="0"/>
            <a:r>
              <a:rPr lang="en-US" sz="1800" b="0"/>
              <a:t>dN</a:t>
            </a:r>
            <a:r>
              <a:rPr lang="en-US" sz="1800" b="0" baseline="-25000"/>
              <a:t>ch</a:t>
            </a:r>
            <a:r>
              <a:rPr lang="en-US" sz="1800" b="0"/>
              <a:t>/d</a:t>
            </a:r>
            <a:r>
              <a:rPr lang="en-US" sz="1800">
                <a:latin typeface="Symbol" pitchFamily="18" charset="2"/>
              </a:rPr>
              <a:t>h</a:t>
            </a:r>
            <a:r>
              <a:rPr lang="en-US" sz="1800" b="0"/>
              <a:t> (charged)</a:t>
            </a:r>
          </a:p>
        </p:txBody>
      </p:sp>
      <p:sp>
        <p:nvSpPr>
          <p:cNvPr id="263179" name="Text Box 11"/>
          <p:cNvSpPr txBox="1">
            <a:spLocks noChangeArrowheads="1"/>
          </p:cNvSpPr>
          <p:nvPr/>
        </p:nvSpPr>
        <p:spPr bwMode="auto">
          <a:xfrm rot="-5387430">
            <a:off x="4033837" y="3600451"/>
            <a:ext cx="1471613" cy="366712"/>
          </a:xfrm>
          <a:prstGeom prst="rect">
            <a:avLst/>
          </a:prstGeom>
          <a:solidFill>
            <a:schemeClr val="bg1"/>
          </a:solidFill>
          <a:ln w="9525">
            <a:noFill/>
            <a:miter lim="800000"/>
            <a:headEnd/>
            <a:tailEnd/>
          </a:ln>
          <a:effectLst/>
        </p:spPr>
        <p:txBody>
          <a:bodyPr wrap="none">
            <a:spAutoFit/>
          </a:bodyPr>
          <a:lstStyle/>
          <a:p>
            <a:pPr eaLnBrk="0" hangingPunct="0"/>
            <a:r>
              <a:rPr lang="en-US" sz="1800" b="0"/>
              <a:t>&lt;p</a:t>
            </a:r>
            <a:r>
              <a:rPr lang="en-US" sz="1800" b="0" baseline="-25000"/>
              <a:t>t</a:t>
            </a:r>
            <a:r>
              <a:rPr lang="en-US" sz="1800" b="0"/>
              <a:t>&gt; (GeV/c)</a:t>
            </a:r>
          </a:p>
        </p:txBody>
      </p:sp>
      <p:sp>
        <p:nvSpPr>
          <p:cNvPr id="263180" name="Text Box 12"/>
          <p:cNvSpPr txBox="1">
            <a:spLocks noChangeArrowheads="1"/>
          </p:cNvSpPr>
          <p:nvPr/>
        </p:nvSpPr>
        <p:spPr bwMode="auto">
          <a:xfrm rot="-2368">
            <a:off x="7850188" y="3748088"/>
            <a:ext cx="379412" cy="519112"/>
          </a:xfrm>
          <a:prstGeom prst="rect">
            <a:avLst/>
          </a:prstGeom>
          <a:noFill/>
          <a:ln w="9525">
            <a:noFill/>
            <a:miter lim="800000"/>
            <a:headEnd/>
            <a:tailEnd/>
          </a:ln>
          <a:effectLst/>
        </p:spPr>
        <p:txBody>
          <a:bodyPr wrap="none">
            <a:spAutoFit/>
          </a:bodyPr>
          <a:lstStyle/>
          <a:p>
            <a:pPr eaLnBrk="0" hangingPunct="0"/>
            <a:r>
              <a:rPr lang="en-US" sz="2800">
                <a:latin typeface="Symbol" pitchFamily="18" charset="2"/>
              </a:rPr>
              <a:t>p</a:t>
            </a:r>
            <a:endParaRPr lang="en-US" sz="2800" b="0"/>
          </a:p>
        </p:txBody>
      </p:sp>
      <p:sp>
        <p:nvSpPr>
          <p:cNvPr id="263181" name="Text Box 13"/>
          <p:cNvSpPr txBox="1">
            <a:spLocks noChangeArrowheads="1"/>
          </p:cNvSpPr>
          <p:nvPr/>
        </p:nvSpPr>
        <p:spPr bwMode="auto">
          <a:xfrm rot="-2368">
            <a:off x="7850188" y="3138488"/>
            <a:ext cx="382587" cy="519112"/>
          </a:xfrm>
          <a:prstGeom prst="rect">
            <a:avLst/>
          </a:prstGeom>
          <a:noFill/>
          <a:ln w="9525">
            <a:noFill/>
            <a:miter lim="800000"/>
            <a:headEnd/>
            <a:tailEnd/>
          </a:ln>
          <a:effectLst/>
        </p:spPr>
        <p:txBody>
          <a:bodyPr wrap="none">
            <a:spAutoFit/>
          </a:bodyPr>
          <a:lstStyle/>
          <a:p>
            <a:pPr eaLnBrk="0" hangingPunct="0"/>
            <a:r>
              <a:rPr lang="en-US" sz="2800"/>
              <a:t>k</a:t>
            </a:r>
            <a:endParaRPr lang="en-US" sz="2800" b="0"/>
          </a:p>
        </p:txBody>
      </p:sp>
      <p:sp>
        <p:nvSpPr>
          <p:cNvPr id="263182" name="Text Box 14"/>
          <p:cNvSpPr txBox="1">
            <a:spLocks noChangeArrowheads="1"/>
          </p:cNvSpPr>
          <p:nvPr/>
        </p:nvSpPr>
        <p:spPr bwMode="auto">
          <a:xfrm rot="-2368">
            <a:off x="7848600" y="2590800"/>
            <a:ext cx="401638" cy="519113"/>
          </a:xfrm>
          <a:prstGeom prst="rect">
            <a:avLst/>
          </a:prstGeom>
          <a:noFill/>
          <a:ln w="9525">
            <a:noFill/>
            <a:miter lim="800000"/>
            <a:headEnd/>
            <a:tailEnd/>
          </a:ln>
          <a:effectLst/>
        </p:spPr>
        <p:txBody>
          <a:bodyPr wrap="none">
            <a:spAutoFit/>
          </a:bodyPr>
          <a:lstStyle/>
          <a:p>
            <a:pPr eaLnBrk="0" hangingPunct="0"/>
            <a:r>
              <a:rPr lang="en-US" sz="2800"/>
              <a:t>p</a:t>
            </a:r>
            <a:endParaRPr lang="en-US" sz="2800" b="0"/>
          </a:p>
        </p:txBody>
      </p:sp>
      <p:sp>
        <p:nvSpPr>
          <p:cNvPr id="263183" name="Line 15"/>
          <p:cNvSpPr>
            <a:spLocks noChangeShapeType="1"/>
          </p:cNvSpPr>
          <p:nvPr/>
        </p:nvSpPr>
        <p:spPr bwMode="auto">
          <a:xfrm>
            <a:off x="7924800" y="2743200"/>
            <a:ext cx="228600" cy="0"/>
          </a:xfrm>
          <a:prstGeom prst="line">
            <a:avLst/>
          </a:prstGeom>
          <a:noFill/>
          <a:ln w="28575">
            <a:solidFill>
              <a:schemeClr val="tx1"/>
            </a:solidFill>
            <a:round/>
            <a:headEnd/>
            <a:tailEnd/>
          </a:ln>
          <a:effectLst/>
        </p:spPr>
        <p:txBody>
          <a:bodyPr wrap="none" anchor="ctr"/>
          <a:lstStyle/>
          <a:p>
            <a:endParaRPr lang="en-US"/>
          </a:p>
        </p:txBody>
      </p:sp>
      <p:sp>
        <p:nvSpPr>
          <p:cNvPr id="263184" name="Rectangle 16"/>
          <p:cNvSpPr>
            <a:spLocks noChangeArrowheads="1"/>
          </p:cNvSpPr>
          <p:nvPr/>
        </p:nvSpPr>
        <p:spPr bwMode="auto">
          <a:xfrm>
            <a:off x="5410200" y="2819400"/>
            <a:ext cx="533400" cy="6096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263185" name="Line 17"/>
          <p:cNvSpPr>
            <a:spLocks noChangeShapeType="1"/>
          </p:cNvSpPr>
          <p:nvPr/>
        </p:nvSpPr>
        <p:spPr bwMode="auto">
          <a:xfrm flipH="1">
            <a:off x="2743200" y="2070279"/>
            <a:ext cx="685800" cy="520521"/>
          </a:xfrm>
          <a:prstGeom prst="line">
            <a:avLst/>
          </a:prstGeom>
          <a:noFill/>
          <a:ln w="57150">
            <a:solidFill>
              <a:srgbClr val="FF0000"/>
            </a:solidFill>
            <a:round/>
            <a:headEnd/>
            <a:tailEnd type="triangle" w="med" len="med"/>
          </a:ln>
          <a:effectLst/>
        </p:spPr>
        <p:txBody>
          <a:bodyPr wrap="none" anchor="ctr"/>
          <a:lstStyle/>
          <a:p>
            <a:endParaRPr lang="en-US"/>
          </a:p>
        </p:txBody>
      </p:sp>
      <p:sp>
        <p:nvSpPr>
          <p:cNvPr id="263186" name="Line 18"/>
          <p:cNvSpPr>
            <a:spLocks noChangeShapeType="1"/>
          </p:cNvSpPr>
          <p:nvPr/>
        </p:nvSpPr>
        <p:spPr bwMode="auto">
          <a:xfrm>
            <a:off x="6324600" y="2070279"/>
            <a:ext cx="381000" cy="672921"/>
          </a:xfrm>
          <a:prstGeom prst="line">
            <a:avLst/>
          </a:prstGeom>
          <a:noFill/>
          <a:ln w="57150">
            <a:solidFill>
              <a:srgbClr val="FF0000"/>
            </a:solidFill>
            <a:round/>
            <a:headEnd/>
            <a:tailEnd type="triangle" w="med" len="med"/>
          </a:ln>
          <a:effectLst/>
        </p:spPr>
        <p:txBody>
          <a:bodyPr wrap="none" anchor="ctr"/>
          <a:lstStyle/>
          <a:p>
            <a:endParaRPr lang="en-US"/>
          </a:p>
        </p:txBody>
      </p:sp>
      <p:sp>
        <p:nvSpPr>
          <p:cNvPr id="263187" name="Rectangle 19"/>
          <p:cNvSpPr>
            <a:spLocks noGrp="1" noChangeArrowheads="1"/>
          </p:cNvSpPr>
          <p:nvPr>
            <p:ph type="title"/>
          </p:nvPr>
        </p:nvSpPr>
        <p:spPr>
          <a:xfrm>
            <a:off x="457200" y="-152400"/>
            <a:ext cx="8229600" cy="1143000"/>
          </a:xfrm>
        </p:spPr>
        <p:txBody>
          <a:bodyPr/>
          <a:lstStyle/>
          <a:p>
            <a:r>
              <a:rPr lang="en-US" sz="3200" u="sng" dirty="0"/>
              <a:t>QGP Signatures?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7D128B86-4D8C-4034-9D2B-FAC1766326C1}" type="slidenum">
              <a:rPr lang="en-US"/>
              <a:pPr/>
              <a:t>53</a:t>
            </a:fld>
            <a:endParaRPr lang="en-US"/>
          </a:p>
        </p:txBody>
      </p:sp>
      <p:sp>
        <p:nvSpPr>
          <p:cNvPr id="265220" name="Text Box 4"/>
          <p:cNvSpPr txBox="1">
            <a:spLocks noChangeArrowheads="1"/>
          </p:cNvSpPr>
          <p:nvPr/>
        </p:nvSpPr>
        <p:spPr bwMode="auto">
          <a:xfrm>
            <a:off x="212725" y="990600"/>
            <a:ext cx="8474075" cy="5693866"/>
          </a:xfrm>
          <a:prstGeom prst="rect">
            <a:avLst/>
          </a:prstGeom>
          <a:noFill/>
          <a:ln w="9525" algn="ctr">
            <a:noFill/>
            <a:miter lim="800000"/>
            <a:headEnd/>
            <a:tailEnd/>
          </a:ln>
          <a:effectLst/>
        </p:spPr>
        <p:txBody>
          <a:bodyPr>
            <a:spAutoFit/>
          </a:bodyPr>
          <a:lstStyle/>
          <a:p>
            <a:pPr marL="457200" indent="-457200" eaLnBrk="0" hangingPunct="0">
              <a:buFont typeface="Arial" panose="020B0604020202020204" pitchFamily="34" charset="0"/>
              <a:buChar char="•"/>
            </a:pPr>
            <a:r>
              <a:rPr lang="en-US" sz="2800" b="0" dirty="0"/>
              <a:t>High energy density may be achieved in proton-proton collisions, but the </a:t>
            </a:r>
            <a:r>
              <a:rPr lang="en-US" sz="2800" b="0" dirty="0" err="1"/>
              <a:t>partonic</a:t>
            </a:r>
            <a:r>
              <a:rPr lang="en-US" sz="2800" b="0" dirty="0"/>
              <a:t> re-interaction time scale is only of order 1-3 </a:t>
            </a:r>
            <a:r>
              <a:rPr lang="en-US" sz="2800" b="0" dirty="0" err="1"/>
              <a:t>fm</a:t>
            </a:r>
            <a:r>
              <a:rPr lang="en-US" sz="2800" b="0" dirty="0"/>
              <a:t>/c</a:t>
            </a:r>
          </a:p>
          <a:p>
            <a:pPr eaLnBrk="0" hangingPunct="0">
              <a:buFontTx/>
              <a:buChar char="•"/>
            </a:pPr>
            <a:endParaRPr lang="en-US" sz="2800" b="0" dirty="0"/>
          </a:p>
          <a:p>
            <a:pPr marL="457200" indent="-457200" eaLnBrk="0" hangingPunct="0">
              <a:buFont typeface="Arial" panose="020B0604020202020204" pitchFamily="34" charset="0"/>
              <a:buChar char="•"/>
            </a:pPr>
            <a:r>
              <a:rPr lang="en-US" sz="2800" b="0" dirty="0"/>
              <a:t>It is difficult to select events with different geometries and avoid autocorrelations</a:t>
            </a:r>
          </a:p>
          <a:p>
            <a:pPr eaLnBrk="0" hangingPunct="0">
              <a:buFontTx/>
              <a:buChar char="•"/>
            </a:pPr>
            <a:endParaRPr lang="en-US" sz="2800" b="0" dirty="0"/>
          </a:p>
          <a:p>
            <a:pPr marL="457200" indent="-457200" eaLnBrk="0" hangingPunct="0">
              <a:buFont typeface="Arial" panose="020B0604020202020204" pitchFamily="34" charset="0"/>
              <a:buChar char="•"/>
            </a:pPr>
            <a:r>
              <a:rPr lang="en-US" sz="2800" b="0" dirty="0"/>
              <a:t>We will see that probes with long paths through the medium are key observables</a:t>
            </a:r>
          </a:p>
          <a:p>
            <a:pPr eaLnBrk="0" hangingPunct="0">
              <a:buFontTx/>
              <a:buChar char="•"/>
            </a:pPr>
            <a:endParaRPr lang="en-US" sz="2800" b="0" dirty="0"/>
          </a:p>
          <a:p>
            <a:pPr marL="457200" indent="-457200" eaLnBrk="0" hangingPunct="0">
              <a:buFont typeface="Arial" panose="020B0604020202020204" pitchFamily="34" charset="0"/>
              <a:buChar char="•"/>
            </a:pPr>
            <a:r>
              <a:rPr lang="en-US" sz="2800" b="0" dirty="0">
                <a:solidFill>
                  <a:srgbClr val="FF0000"/>
                </a:solidFill>
              </a:rPr>
              <a:t>We should not rule out </a:t>
            </a:r>
            <a:r>
              <a:rPr lang="en-US" sz="2800" b="0" dirty="0" err="1">
                <a:solidFill>
                  <a:srgbClr val="FF0000"/>
                </a:solidFill>
              </a:rPr>
              <a:t>p+p</a:t>
            </a:r>
            <a:r>
              <a:rPr lang="en-US" sz="2800" b="0" dirty="0">
                <a:solidFill>
                  <a:srgbClr val="FF0000"/>
                </a:solidFill>
              </a:rPr>
              <a:t> reactions, but rather study the similarities and differences with A+A reactions</a:t>
            </a:r>
            <a:r>
              <a:rPr lang="en-US" sz="2800" b="0" dirty="0"/>
              <a:t> </a:t>
            </a:r>
            <a:r>
              <a:rPr lang="en-US" sz="2800" b="0" dirty="0">
                <a:solidFill>
                  <a:srgbClr val="0070C0"/>
                </a:solidFill>
              </a:rPr>
              <a:t>-- spoiler alert:   this is a big issue</a:t>
            </a:r>
          </a:p>
        </p:txBody>
      </p:sp>
      <p:sp>
        <p:nvSpPr>
          <p:cNvPr id="265733" name="Rectangle 517"/>
          <p:cNvSpPr>
            <a:spLocks noGrp="1" noChangeArrowheads="1"/>
          </p:cNvSpPr>
          <p:nvPr>
            <p:ph type="title"/>
          </p:nvPr>
        </p:nvSpPr>
        <p:spPr>
          <a:xfrm>
            <a:off x="457200" y="-152400"/>
            <a:ext cx="8229600" cy="1143000"/>
          </a:xfrm>
        </p:spPr>
        <p:txBody>
          <a:bodyPr/>
          <a:lstStyle/>
          <a:p>
            <a:r>
              <a:rPr lang="en-US" sz="3200" u="sng" dirty="0"/>
              <a:t>Why Heavy 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2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2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2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lide Number Placeholder 4"/>
          <p:cNvSpPr>
            <a:spLocks noGrp="1"/>
          </p:cNvSpPr>
          <p:nvPr>
            <p:ph type="sldNum" sz="quarter" idx="12"/>
          </p:nvPr>
        </p:nvSpPr>
        <p:spPr/>
        <p:txBody>
          <a:bodyPr/>
          <a:lstStyle/>
          <a:p>
            <a:fld id="{2F41A967-7849-43A7-AF20-B3C110275349}" type="slidenum">
              <a:rPr lang="en-US"/>
              <a:pPr/>
              <a:t>54</a:t>
            </a:fld>
            <a:endParaRPr lang="en-US"/>
          </a:p>
        </p:txBody>
      </p:sp>
      <p:sp>
        <p:nvSpPr>
          <p:cNvPr id="254978" name="Rectangle 2"/>
          <p:cNvSpPr>
            <a:spLocks noGrp="1" noChangeArrowheads="1"/>
          </p:cNvSpPr>
          <p:nvPr>
            <p:ph type="title"/>
          </p:nvPr>
        </p:nvSpPr>
        <p:spPr>
          <a:xfrm>
            <a:off x="304800" y="76200"/>
            <a:ext cx="8686800" cy="838200"/>
          </a:xfrm>
        </p:spPr>
        <p:txBody>
          <a:bodyPr/>
          <a:lstStyle/>
          <a:p>
            <a:r>
              <a:rPr lang="en-US" sz="3200" u="sng" dirty="0"/>
              <a:t>RHIC and LHC = Gluon Colliders</a:t>
            </a:r>
          </a:p>
        </p:txBody>
      </p:sp>
      <p:grpSp>
        <p:nvGrpSpPr>
          <p:cNvPr id="254979" name="Group 3"/>
          <p:cNvGrpSpPr>
            <a:grpSpLocks/>
          </p:cNvGrpSpPr>
          <p:nvPr/>
        </p:nvGrpSpPr>
        <p:grpSpPr bwMode="auto">
          <a:xfrm>
            <a:off x="990600" y="1447800"/>
            <a:ext cx="1219200" cy="2362200"/>
            <a:chOff x="432" y="2592"/>
            <a:chExt cx="768" cy="1488"/>
          </a:xfrm>
        </p:grpSpPr>
        <p:sp>
          <p:nvSpPr>
            <p:cNvPr id="254980" name="Line 4"/>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254981" name="Line 5"/>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254982" name="Line 6"/>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254983" name="Line 7"/>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254984" name="Line 8"/>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4985" name="Line 9"/>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54986" name="Line 10"/>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54987" name="Line 11"/>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54988" name="Line 12"/>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254989" name="Line 13"/>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254990" name="Line 14"/>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4991" name="Line 15"/>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4992" name="Line 16"/>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54993" name="Line 17"/>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54994" name="Line 18"/>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54995" name="Line 19"/>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54996" name="Line 20"/>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254997" name="Line 21"/>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254998" name="Line 22"/>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54999" name="Line 23"/>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55000" name="Line 24"/>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5001" name="Line 25"/>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grpSp>
        <p:nvGrpSpPr>
          <p:cNvPr id="255002" name="Group 26"/>
          <p:cNvGrpSpPr>
            <a:grpSpLocks/>
          </p:cNvGrpSpPr>
          <p:nvPr/>
        </p:nvGrpSpPr>
        <p:grpSpPr bwMode="auto">
          <a:xfrm>
            <a:off x="6858000" y="1371600"/>
            <a:ext cx="1219200" cy="2362200"/>
            <a:chOff x="432" y="2592"/>
            <a:chExt cx="768" cy="1488"/>
          </a:xfrm>
        </p:grpSpPr>
        <p:sp>
          <p:nvSpPr>
            <p:cNvPr id="255003" name="Line 27"/>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255004" name="Line 28"/>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255005" name="Line 29"/>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255006" name="Line 30"/>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255007" name="Line 31"/>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5008" name="Line 32"/>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55009" name="Line 33"/>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55010" name="Line 34"/>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55011" name="Line 35"/>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255012" name="Line 36"/>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255013" name="Line 37"/>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5014" name="Line 38"/>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5015" name="Line 39"/>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55016" name="Line 40"/>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55017" name="Line 41"/>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55018" name="Line 42"/>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55019" name="Line 43"/>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255020" name="Line 44"/>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255021" name="Line 45"/>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55022" name="Line 46"/>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55023" name="Line 47"/>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5024" name="Line 48"/>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sp>
        <p:nvSpPr>
          <p:cNvPr id="255025" name="Line 49"/>
          <p:cNvSpPr>
            <a:spLocks noChangeShapeType="1"/>
          </p:cNvSpPr>
          <p:nvPr/>
        </p:nvSpPr>
        <p:spPr bwMode="auto">
          <a:xfrm>
            <a:off x="2209800" y="2438400"/>
            <a:ext cx="91440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55026" name="Line 50"/>
          <p:cNvSpPr>
            <a:spLocks noChangeShapeType="1"/>
          </p:cNvSpPr>
          <p:nvPr/>
        </p:nvSpPr>
        <p:spPr bwMode="auto">
          <a:xfrm>
            <a:off x="5943600" y="2667000"/>
            <a:ext cx="914400" cy="0"/>
          </a:xfrm>
          <a:prstGeom prst="line">
            <a:avLst/>
          </a:prstGeom>
          <a:noFill/>
          <a:ln w="38100">
            <a:solidFill>
              <a:schemeClr val="tx1"/>
            </a:solidFill>
            <a:round/>
            <a:headEnd type="triangle" w="med" len="med"/>
            <a:tailEnd/>
          </a:ln>
          <a:effectLst/>
        </p:spPr>
        <p:txBody>
          <a:bodyPr wrap="none" anchor="ctr"/>
          <a:lstStyle/>
          <a:p>
            <a:endParaRPr lang="en-US"/>
          </a:p>
        </p:txBody>
      </p:sp>
      <p:sp>
        <p:nvSpPr>
          <p:cNvPr id="255027" name="Text Box 51"/>
          <p:cNvSpPr txBox="1">
            <a:spLocks noChangeArrowheads="1"/>
          </p:cNvSpPr>
          <p:nvPr/>
        </p:nvSpPr>
        <p:spPr bwMode="auto">
          <a:xfrm>
            <a:off x="860240" y="4433888"/>
            <a:ext cx="7720382" cy="2185214"/>
          </a:xfrm>
          <a:prstGeom prst="rect">
            <a:avLst/>
          </a:prstGeom>
          <a:noFill/>
          <a:ln w="9525">
            <a:noFill/>
            <a:miter lim="800000"/>
            <a:headEnd/>
            <a:tailEnd/>
          </a:ln>
          <a:effectLst/>
        </p:spPr>
        <p:txBody>
          <a:bodyPr wrap="none">
            <a:spAutoFit/>
          </a:bodyPr>
          <a:lstStyle/>
          <a:p>
            <a:pPr algn="ctr" eaLnBrk="0" hangingPunct="0"/>
            <a:r>
              <a:rPr lang="en-US" sz="2800" b="0" dirty="0"/>
              <a:t>20,000 gluons, quarks, and antiquarks </a:t>
            </a:r>
          </a:p>
          <a:p>
            <a:pPr algn="ctr" eaLnBrk="0" hangingPunct="0"/>
            <a:r>
              <a:rPr lang="en-US" sz="2800" b="0" dirty="0"/>
              <a:t>are made physical in the laboratory !</a:t>
            </a:r>
            <a:endParaRPr lang="en-US" sz="2400" b="0" dirty="0"/>
          </a:p>
          <a:p>
            <a:pPr algn="ctr" eaLnBrk="0" hangingPunct="0"/>
            <a:endParaRPr lang="en-US" sz="2400" b="0" dirty="0"/>
          </a:p>
          <a:p>
            <a:pPr algn="ctr" eaLnBrk="0" hangingPunct="0"/>
            <a:r>
              <a:rPr lang="en-US" sz="2800" b="0" dirty="0">
                <a:solidFill>
                  <a:schemeClr val="accent2"/>
                </a:solidFill>
              </a:rPr>
              <a:t>What is the nature of this ensemble of </a:t>
            </a:r>
            <a:r>
              <a:rPr lang="en-US" sz="2800" b="0" dirty="0" err="1">
                <a:solidFill>
                  <a:schemeClr val="accent2"/>
                </a:solidFill>
              </a:rPr>
              <a:t>partons</a:t>
            </a:r>
            <a:r>
              <a:rPr lang="en-US" sz="2800" b="0" dirty="0">
                <a:solidFill>
                  <a:schemeClr val="accent2"/>
                </a:solidFill>
              </a:rPr>
              <a:t>?</a:t>
            </a:r>
          </a:p>
          <a:p>
            <a:pPr algn="ctr" eaLnBrk="0" hangingPunct="0"/>
            <a:r>
              <a:rPr lang="en-US" sz="2800" b="0" dirty="0">
                <a:solidFill>
                  <a:schemeClr val="accent2"/>
                </a:solidFill>
              </a:rPr>
              <a:t>New emergent phenomena?</a:t>
            </a:r>
            <a:endParaRPr lang="en-US" sz="2400" b="0" dirty="0"/>
          </a:p>
        </p:txBody>
      </p:sp>
      <p:graphicFrame>
        <p:nvGraphicFramePr>
          <p:cNvPr id="255028" name="Object 52"/>
          <p:cNvGraphicFramePr>
            <a:graphicFrameLocks noChangeAspect="1"/>
          </p:cNvGraphicFramePr>
          <p:nvPr/>
        </p:nvGraphicFramePr>
        <p:xfrm>
          <a:off x="4419600" y="1295400"/>
          <a:ext cx="1524000" cy="2667000"/>
        </p:xfrm>
        <a:graphic>
          <a:graphicData uri="http://schemas.openxmlformats.org/presentationml/2006/ole">
            <mc:AlternateContent xmlns:mc="http://schemas.openxmlformats.org/markup-compatibility/2006">
              <mc:Choice xmlns:v="urn:schemas-microsoft-com:vml" Requires="v">
                <p:oleObj spid="_x0000_s255524" name="Photo Editor Photo" r:id="rId3" imgW="4896533" imgH="3315163" progId="">
                  <p:embed/>
                </p:oleObj>
              </mc:Choice>
              <mc:Fallback>
                <p:oleObj name="Photo Editor Photo" r:id="rId3" imgW="4896533" imgH="3315163" progId="">
                  <p:embed/>
                  <p:pic>
                    <p:nvPicPr>
                      <p:cNvPr id="0" name="Picture 52"/>
                      <p:cNvPicPr>
                        <a:picLocks noChangeAspect="1" noChangeArrowheads="1"/>
                      </p:cNvPicPr>
                      <p:nvPr/>
                    </p:nvPicPr>
                    <p:blipFill>
                      <a:blip r:embed="rId4">
                        <a:extLst>
                          <a:ext uri="{28A0092B-C50C-407E-A947-70E740481C1C}">
                            <a14:useLocalDpi xmlns:a14="http://schemas.microsoft.com/office/drawing/2010/main" val="0"/>
                          </a:ext>
                        </a:extLst>
                      </a:blip>
                      <a:srcRect l="36363" t="2335" r="33333" b="15953"/>
                      <a:stretch>
                        <a:fillRect/>
                      </a:stretch>
                    </p:blipFill>
                    <p:spPr bwMode="auto">
                      <a:xfrm>
                        <a:off x="4419600" y="1295400"/>
                        <a:ext cx="1524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5029" name="Object 53"/>
          <p:cNvGraphicFramePr>
            <a:graphicFrameLocks noChangeAspect="1"/>
          </p:cNvGraphicFramePr>
          <p:nvPr/>
        </p:nvGraphicFramePr>
        <p:xfrm>
          <a:off x="3124200" y="1371600"/>
          <a:ext cx="1524000" cy="2667000"/>
        </p:xfrm>
        <a:graphic>
          <a:graphicData uri="http://schemas.openxmlformats.org/presentationml/2006/ole">
            <mc:AlternateContent xmlns:mc="http://schemas.openxmlformats.org/markup-compatibility/2006">
              <mc:Choice xmlns:v="urn:schemas-microsoft-com:vml" Requires="v">
                <p:oleObj spid="_x0000_s255525" name="Photo Editor Photo" r:id="rId5" imgW="4896533" imgH="3315163" progId="">
                  <p:embed/>
                </p:oleObj>
              </mc:Choice>
              <mc:Fallback>
                <p:oleObj name="Photo Editor Photo" r:id="rId5" imgW="4896533" imgH="3315163" progId="">
                  <p:embed/>
                  <p:pic>
                    <p:nvPicPr>
                      <p:cNvPr id="0" name="Picture 53"/>
                      <p:cNvPicPr>
                        <a:picLocks noChangeAspect="1" noChangeArrowheads="1"/>
                      </p:cNvPicPr>
                      <p:nvPr/>
                    </p:nvPicPr>
                    <p:blipFill>
                      <a:blip r:embed="rId4">
                        <a:extLst>
                          <a:ext uri="{28A0092B-C50C-407E-A947-70E740481C1C}">
                            <a14:useLocalDpi xmlns:a14="http://schemas.microsoft.com/office/drawing/2010/main" val="0"/>
                          </a:ext>
                        </a:extLst>
                      </a:blip>
                      <a:srcRect l="36363" t="2335" r="33333" b="15953"/>
                      <a:stretch>
                        <a:fillRect/>
                      </a:stretch>
                    </p:blipFill>
                    <p:spPr bwMode="auto">
                      <a:xfrm>
                        <a:off x="3124200" y="1371600"/>
                        <a:ext cx="1524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p:cNvSpPr>
            <a:spLocks noGrp="1"/>
          </p:cNvSpPr>
          <p:nvPr>
            <p:ph type="sldNum" sz="quarter" idx="12"/>
          </p:nvPr>
        </p:nvSpPr>
        <p:spPr/>
        <p:txBody>
          <a:bodyPr/>
          <a:lstStyle/>
          <a:p>
            <a:fld id="{E47CC724-9A9D-4814-886D-A7DDE029B58A}" type="slidenum">
              <a:rPr lang="en-US"/>
              <a:pPr/>
              <a:t>55</a:t>
            </a:fld>
            <a:endParaRPr lang="en-US"/>
          </a:p>
        </p:txBody>
      </p:sp>
      <p:grpSp>
        <p:nvGrpSpPr>
          <p:cNvPr id="49156" name="Group 4"/>
          <p:cNvGrpSpPr>
            <a:grpSpLocks/>
          </p:cNvGrpSpPr>
          <p:nvPr/>
        </p:nvGrpSpPr>
        <p:grpSpPr bwMode="auto">
          <a:xfrm>
            <a:off x="685800" y="990600"/>
            <a:ext cx="8001000" cy="2362200"/>
            <a:chOff x="48" y="1296"/>
            <a:chExt cx="6448" cy="1728"/>
          </a:xfrm>
        </p:grpSpPr>
        <p:pic>
          <p:nvPicPr>
            <p:cNvPr id="49157" name="Picture 5"/>
            <p:cNvPicPr>
              <a:picLocks noChangeAspect="1" noChangeArrowheads="1"/>
            </p:cNvPicPr>
            <p:nvPr/>
          </p:nvPicPr>
          <p:blipFill>
            <a:blip r:embed="rId2" cstate="print"/>
            <a:srcRect/>
            <a:stretch>
              <a:fillRect/>
            </a:stretch>
          </p:blipFill>
          <p:spPr bwMode="auto">
            <a:xfrm>
              <a:off x="2064" y="1296"/>
              <a:ext cx="1008" cy="1728"/>
            </a:xfrm>
            <a:prstGeom prst="rect">
              <a:avLst/>
            </a:prstGeom>
            <a:noFill/>
          </p:spPr>
        </p:pic>
        <p:pic>
          <p:nvPicPr>
            <p:cNvPr id="49158" name="Picture 6"/>
            <p:cNvPicPr>
              <a:picLocks noChangeAspect="1" noChangeArrowheads="1"/>
            </p:cNvPicPr>
            <p:nvPr/>
          </p:nvPicPr>
          <p:blipFill>
            <a:blip r:embed="rId3" cstate="print"/>
            <a:srcRect/>
            <a:stretch>
              <a:fillRect/>
            </a:stretch>
          </p:blipFill>
          <p:spPr bwMode="auto">
            <a:xfrm>
              <a:off x="3168" y="1296"/>
              <a:ext cx="1464" cy="1728"/>
            </a:xfrm>
            <a:prstGeom prst="rect">
              <a:avLst/>
            </a:prstGeom>
            <a:noFill/>
          </p:spPr>
        </p:pic>
        <p:pic>
          <p:nvPicPr>
            <p:cNvPr id="49159" name="Picture 7"/>
            <p:cNvPicPr>
              <a:picLocks noChangeAspect="1" noChangeArrowheads="1"/>
            </p:cNvPicPr>
            <p:nvPr/>
          </p:nvPicPr>
          <p:blipFill>
            <a:blip r:embed="rId4" cstate="print"/>
            <a:srcRect/>
            <a:stretch>
              <a:fillRect/>
            </a:stretch>
          </p:blipFill>
          <p:spPr bwMode="auto">
            <a:xfrm>
              <a:off x="4704" y="1296"/>
              <a:ext cx="1792" cy="1728"/>
            </a:xfrm>
            <a:prstGeom prst="rect">
              <a:avLst/>
            </a:prstGeom>
            <a:noFill/>
          </p:spPr>
        </p:pic>
        <p:pic>
          <p:nvPicPr>
            <p:cNvPr id="49160" name="Picture 8"/>
            <p:cNvPicPr>
              <a:picLocks noChangeAspect="1" noChangeArrowheads="1"/>
            </p:cNvPicPr>
            <p:nvPr/>
          </p:nvPicPr>
          <p:blipFill>
            <a:blip r:embed="rId5" cstate="print"/>
            <a:srcRect/>
            <a:stretch>
              <a:fillRect/>
            </a:stretch>
          </p:blipFill>
          <p:spPr bwMode="auto">
            <a:xfrm>
              <a:off x="48" y="1296"/>
              <a:ext cx="1944" cy="1720"/>
            </a:xfrm>
            <a:prstGeom prst="rect">
              <a:avLst/>
            </a:prstGeom>
            <a:noFill/>
          </p:spPr>
        </p:pic>
      </p:grpSp>
      <p:sp>
        <p:nvSpPr>
          <p:cNvPr id="49161" name="Text Box 9"/>
          <p:cNvSpPr txBox="1">
            <a:spLocks noChangeArrowheads="1"/>
          </p:cNvSpPr>
          <p:nvPr/>
        </p:nvSpPr>
        <p:spPr bwMode="auto">
          <a:xfrm>
            <a:off x="304800" y="3581400"/>
            <a:ext cx="3187700" cy="457200"/>
          </a:xfrm>
          <a:prstGeom prst="rect">
            <a:avLst/>
          </a:prstGeom>
          <a:noFill/>
          <a:ln w="9525">
            <a:noFill/>
            <a:miter lim="800000"/>
            <a:headEnd/>
            <a:tailEnd/>
          </a:ln>
          <a:effectLst/>
        </p:spPr>
        <p:txBody>
          <a:bodyPr wrap="none" anchor="ctr">
            <a:spAutoFit/>
          </a:bodyPr>
          <a:lstStyle/>
          <a:p>
            <a:pPr eaLnBrk="0" hangingPunct="0"/>
            <a:r>
              <a:rPr lang="en-US" sz="2400" b="0"/>
              <a:t>1. Initial Nuclei Collide</a:t>
            </a:r>
          </a:p>
        </p:txBody>
      </p:sp>
      <p:sp>
        <p:nvSpPr>
          <p:cNvPr id="49162" name="Text Box 10"/>
          <p:cNvSpPr txBox="1">
            <a:spLocks noChangeArrowheads="1"/>
          </p:cNvSpPr>
          <p:nvPr/>
        </p:nvSpPr>
        <p:spPr bwMode="auto">
          <a:xfrm>
            <a:off x="304800" y="4068762"/>
            <a:ext cx="6742113" cy="457200"/>
          </a:xfrm>
          <a:prstGeom prst="rect">
            <a:avLst/>
          </a:prstGeom>
          <a:noFill/>
          <a:ln w="9525">
            <a:noFill/>
            <a:miter lim="800000"/>
            <a:headEnd/>
            <a:tailEnd/>
          </a:ln>
          <a:effectLst/>
        </p:spPr>
        <p:txBody>
          <a:bodyPr wrap="none" anchor="ctr">
            <a:spAutoFit/>
          </a:bodyPr>
          <a:lstStyle/>
          <a:p>
            <a:pPr eaLnBrk="0" hangingPunct="0"/>
            <a:r>
              <a:rPr lang="en-US" sz="2400" b="0"/>
              <a:t>2. Partons are Freed from Nuclear Wavefunction</a:t>
            </a:r>
          </a:p>
        </p:txBody>
      </p:sp>
      <p:sp>
        <p:nvSpPr>
          <p:cNvPr id="49163" name="Text Box 11"/>
          <p:cNvSpPr txBox="1">
            <a:spLocks noChangeArrowheads="1"/>
          </p:cNvSpPr>
          <p:nvPr/>
        </p:nvSpPr>
        <p:spPr bwMode="auto">
          <a:xfrm>
            <a:off x="304800" y="4602162"/>
            <a:ext cx="8589963" cy="457200"/>
          </a:xfrm>
          <a:prstGeom prst="rect">
            <a:avLst/>
          </a:prstGeom>
          <a:noFill/>
          <a:ln w="9525">
            <a:noFill/>
            <a:miter lim="800000"/>
            <a:headEnd/>
            <a:tailEnd/>
          </a:ln>
          <a:effectLst/>
        </p:spPr>
        <p:txBody>
          <a:bodyPr wrap="none" anchor="ctr">
            <a:spAutoFit/>
          </a:bodyPr>
          <a:lstStyle/>
          <a:p>
            <a:pPr eaLnBrk="0" hangingPunct="0"/>
            <a:r>
              <a:rPr lang="en-US" sz="2400" b="0"/>
              <a:t>3. Partons interact and potentially form a Quark-Gluon Plasma</a:t>
            </a:r>
          </a:p>
        </p:txBody>
      </p:sp>
      <p:sp>
        <p:nvSpPr>
          <p:cNvPr id="49164" name="Text Box 12"/>
          <p:cNvSpPr txBox="1">
            <a:spLocks noChangeArrowheads="1"/>
          </p:cNvSpPr>
          <p:nvPr/>
        </p:nvSpPr>
        <p:spPr bwMode="auto">
          <a:xfrm>
            <a:off x="304800" y="5135562"/>
            <a:ext cx="4589463" cy="457200"/>
          </a:xfrm>
          <a:prstGeom prst="rect">
            <a:avLst/>
          </a:prstGeom>
          <a:noFill/>
          <a:ln w="9525">
            <a:noFill/>
            <a:miter lim="800000"/>
            <a:headEnd/>
            <a:tailEnd/>
          </a:ln>
          <a:effectLst/>
        </p:spPr>
        <p:txBody>
          <a:bodyPr wrap="none" anchor="ctr">
            <a:spAutoFit/>
          </a:bodyPr>
          <a:lstStyle/>
          <a:p>
            <a:pPr eaLnBrk="0" hangingPunct="0"/>
            <a:r>
              <a:rPr lang="en-US" sz="2400" b="0"/>
              <a:t>4. System expands and cools off</a:t>
            </a:r>
          </a:p>
        </p:txBody>
      </p:sp>
      <p:sp>
        <p:nvSpPr>
          <p:cNvPr id="49165" name="Text Box 13"/>
          <p:cNvSpPr txBox="1">
            <a:spLocks noChangeArrowheads="1"/>
          </p:cNvSpPr>
          <p:nvPr/>
        </p:nvSpPr>
        <p:spPr bwMode="auto">
          <a:xfrm>
            <a:off x="304800" y="5668962"/>
            <a:ext cx="6419850" cy="457200"/>
          </a:xfrm>
          <a:prstGeom prst="rect">
            <a:avLst/>
          </a:prstGeom>
          <a:noFill/>
          <a:ln w="9525">
            <a:noFill/>
            <a:miter lim="800000"/>
            <a:headEnd/>
            <a:tailEnd/>
          </a:ln>
          <a:effectLst/>
        </p:spPr>
        <p:txBody>
          <a:bodyPr wrap="none" anchor="ctr">
            <a:spAutoFit/>
          </a:bodyPr>
          <a:lstStyle/>
          <a:p>
            <a:pPr eaLnBrk="0" hangingPunct="0"/>
            <a:r>
              <a:rPr lang="en-US" sz="2400" b="0"/>
              <a:t>5. System Hadronizes and further Re-Scatters</a:t>
            </a:r>
          </a:p>
        </p:txBody>
      </p:sp>
      <p:sp>
        <p:nvSpPr>
          <p:cNvPr id="49166" name="Text Box 14"/>
          <p:cNvSpPr txBox="1">
            <a:spLocks noChangeArrowheads="1"/>
          </p:cNvSpPr>
          <p:nvPr/>
        </p:nvSpPr>
        <p:spPr bwMode="auto">
          <a:xfrm>
            <a:off x="304800" y="6202362"/>
            <a:ext cx="7472363" cy="457200"/>
          </a:xfrm>
          <a:prstGeom prst="rect">
            <a:avLst/>
          </a:prstGeom>
          <a:noFill/>
          <a:ln w="9525">
            <a:noFill/>
            <a:miter lim="800000"/>
            <a:headEnd/>
            <a:tailEnd/>
          </a:ln>
          <a:effectLst/>
        </p:spPr>
        <p:txBody>
          <a:bodyPr wrap="none" anchor="ctr">
            <a:spAutoFit/>
          </a:bodyPr>
          <a:lstStyle/>
          <a:p>
            <a:pPr eaLnBrk="0" hangingPunct="0"/>
            <a:r>
              <a:rPr lang="en-US" sz="2400" b="0"/>
              <a:t>6. Hadrons and Leptons stream towards our detectors</a:t>
            </a:r>
          </a:p>
        </p:txBody>
      </p:sp>
      <p:sp>
        <p:nvSpPr>
          <p:cNvPr id="49167" name="Rectangle 15"/>
          <p:cNvSpPr>
            <a:spLocks noGrp="1" noChangeArrowheads="1"/>
          </p:cNvSpPr>
          <p:nvPr>
            <p:ph type="title"/>
          </p:nvPr>
        </p:nvSpPr>
        <p:spPr>
          <a:xfrm>
            <a:off x="457200" y="-76200"/>
            <a:ext cx="8229600" cy="1143000"/>
          </a:xfrm>
        </p:spPr>
        <p:txBody>
          <a:bodyPr/>
          <a:lstStyle/>
          <a:p>
            <a:r>
              <a:rPr lang="en-US" sz="3600" u="sng" dirty="0"/>
              <a:t>Heavy Ion Time Evolution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lide Number Placeholder 3"/>
          <p:cNvSpPr>
            <a:spLocks noGrp="1"/>
          </p:cNvSpPr>
          <p:nvPr>
            <p:ph type="sldNum" sz="quarter" idx="12"/>
          </p:nvPr>
        </p:nvSpPr>
        <p:spPr/>
        <p:txBody>
          <a:bodyPr/>
          <a:lstStyle/>
          <a:p>
            <a:fld id="{86559F1F-40E2-4F1D-B9F2-FAEE13583037}" type="slidenum">
              <a:rPr lang="en-US"/>
              <a:pPr/>
              <a:t>56</a:t>
            </a:fld>
            <a:endParaRPr lang="en-US"/>
          </a:p>
        </p:txBody>
      </p:sp>
      <p:grpSp>
        <p:nvGrpSpPr>
          <p:cNvPr id="351236" name="Group 4"/>
          <p:cNvGrpSpPr>
            <a:grpSpLocks/>
          </p:cNvGrpSpPr>
          <p:nvPr/>
        </p:nvGrpSpPr>
        <p:grpSpPr bwMode="auto">
          <a:xfrm>
            <a:off x="0" y="0"/>
            <a:ext cx="9144000" cy="6858000"/>
            <a:chOff x="1440" y="1056"/>
            <a:chExt cx="4320" cy="3264"/>
          </a:xfrm>
        </p:grpSpPr>
        <p:sp>
          <p:nvSpPr>
            <p:cNvPr id="351237" name="Rectangle 5"/>
            <p:cNvSpPr>
              <a:spLocks noChangeArrowheads="1"/>
            </p:cNvSpPr>
            <p:nvPr/>
          </p:nvSpPr>
          <p:spPr bwMode="auto">
            <a:xfrm>
              <a:off x="1440" y="1056"/>
              <a:ext cx="4320" cy="3264"/>
            </a:xfrm>
            <a:prstGeom prst="rect">
              <a:avLst/>
            </a:prstGeom>
            <a:solidFill>
              <a:schemeClr val="tx2"/>
            </a:solidFill>
            <a:ln w="9525" algn="ctr">
              <a:solidFill>
                <a:schemeClr val="tx1"/>
              </a:solidFill>
              <a:miter lim="800000"/>
              <a:headEnd/>
              <a:tailEnd/>
            </a:ln>
            <a:effectLst/>
          </p:spPr>
          <p:txBody>
            <a:bodyPr wrap="none" anchor="ctr"/>
            <a:lstStyle/>
            <a:p>
              <a:pPr algn="ctr" eaLnBrk="0" hangingPunct="0"/>
              <a:endParaRPr lang="en-US" sz="2400" b="0">
                <a:solidFill>
                  <a:schemeClr val="bg1"/>
                </a:solidFill>
              </a:endParaRPr>
            </a:p>
          </p:txBody>
        </p:sp>
        <p:grpSp>
          <p:nvGrpSpPr>
            <p:cNvPr id="351238" name="Group 6"/>
            <p:cNvGrpSpPr>
              <a:grpSpLocks noChangeAspect="1"/>
            </p:cNvGrpSpPr>
            <p:nvPr/>
          </p:nvGrpSpPr>
          <p:grpSpPr bwMode="auto">
            <a:xfrm>
              <a:off x="1723" y="1268"/>
              <a:ext cx="3312" cy="2902"/>
              <a:chOff x="1872" y="692"/>
              <a:chExt cx="3648" cy="3196"/>
            </a:xfrm>
          </p:grpSpPr>
          <p:grpSp>
            <p:nvGrpSpPr>
              <p:cNvPr id="351239" name="Group 7"/>
              <p:cNvGrpSpPr>
                <a:grpSpLocks noChangeAspect="1"/>
              </p:cNvGrpSpPr>
              <p:nvPr/>
            </p:nvGrpSpPr>
            <p:grpSpPr bwMode="auto">
              <a:xfrm>
                <a:off x="1872" y="788"/>
                <a:ext cx="1056" cy="606"/>
                <a:chOff x="3936" y="2904"/>
                <a:chExt cx="1632" cy="936"/>
              </a:xfrm>
            </p:grpSpPr>
            <p:grpSp>
              <p:nvGrpSpPr>
                <p:cNvPr id="351240" name="Group 8"/>
                <p:cNvGrpSpPr>
                  <a:grpSpLocks noChangeAspect="1"/>
                </p:cNvGrpSpPr>
                <p:nvPr/>
              </p:nvGrpSpPr>
              <p:grpSpPr bwMode="auto">
                <a:xfrm rot="6537213" flipV="1">
                  <a:off x="4539" y="3607"/>
                  <a:ext cx="446" cy="20"/>
                  <a:chOff x="2400" y="1776"/>
                  <a:chExt cx="1008" cy="0"/>
                </a:xfrm>
              </p:grpSpPr>
              <p:sp>
                <p:nvSpPr>
                  <p:cNvPr id="351241" name="Line 9"/>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242" name="Line 10"/>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1243" name="Group 11"/>
                <p:cNvGrpSpPr>
                  <a:grpSpLocks noChangeAspect="1"/>
                </p:cNvGrpSpPr>
                <p:nvPr/>
              </p:nvGrpSpPr>
              <p:grpSpPr bwMode="auto">
                <a:xfrm rot="10795524" flipV="1">
                  <a:off x="4846" y="3387"/>
                  <a:ext cx="446" cy="20"/>
                  <a:chOff x="2400" y="1776"/>
                  <a:chExt cx="1008" cy="0"/>
                </a:xfrm>
              </p:grpSpPr>
              <p:sp>
                <p:nvSpPr>
                  <p:cNvPr id="351244" name="Line 12"/>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51245" name="Line 13"/>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1246" name="Group 14"/>
                <p:cNvGrpSpPr>
                  <a:grpSpLocks noChangeAspect="1"/>
                </p:cNvGrpSpPr>
                <p:nvPr/>
              </p:nvGrpSpPr>
              <p:grpSpPr bwMode="auto">
                <a:xfrm rot="-2316081">
                  <a:off x="4276" y="3009"/>
                  <a:ext cx="841" cy="468"/>
                  <a:chOff x="1152" y="1164"/>
                  <a:chExt cx="1177" cy="852"/>
                </a:xfrm>
              </p:grpSpPr>
              <p:grpSp>
                <p:nvGrpSpPr>
                  <p:cNvPr id="351247" name="Group 15"/>
                  <p:cNvGrpSpPr>
                    <a:grpSpLocks noChangeAspect="1"/>
                  </p:cNvGrpSpPr>
                  <p:nvPr/>
                </p:nvGrpSpPr>
                <p:grpSpPr bwMode="auto">
                  <a:xfrm rot="-5370107">
                    <a:off x="1499" y="1604"/>
                    <a:ext cx="624" cy="169"/>
                    <a:chOff x="480" y="3696"/>
                    <a:chExt cx="3360" cy="240"/>
                  </a:xfrm>
                </p:grpSpPr>
                <p:cxnSp>
                  <p:nvCxnSpPr>
                    <p:cNvPr id="351248" name="AutoShape 1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51249" name="AutoShape 17"/>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51250" name="AutoShape 1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51251" name="AutoShape 19"/>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51252" name="AutoShape 2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51253" name="AutoShape 21"/>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51254" name="AutoShape 2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51255" name="AutoShape 23"/>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51256" name="AutoShape 2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51257" name="AutoShape 25"/>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51258" name="Group 26"/>
                  <p:cNvGrpSpPr>
                    <a:grpSpLocks noChangeAspect="1"/>
                  </p:cNvGrpSpPr>
                  <p:nvPr/>
                </p:nvGrpSpPr>
                <p:grpSpPr bwMode="auto">
                  <a:xfrm rot="2264111">
                    <a:off x="1152" y="1164"/>
                    <a:ext cx="624" cy="49"/>
                    <a:chOff x="2400" y="1776"/>
                    <a:chExt cx="1008" cy="0"/>
                  </a:xfrm>
                </p:grpSpPr>
                <p:sp>
                  <p:nvSpPr>
                    <p:cNvPr id="351259" name="Line 27"/>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260" name="Line 28"/>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1261" name="Group 29"/>
                  <p:cNvGrpSpPr>
                    <a:grpSpLocks noChangeAspect="1"/>
                  </p:cNvGrpSpPr>
                  <p:nvPr/>
                </p:nvGrpSpPr>
                <p:grpSpPr bwMode="auto">
                  <a:xfrm rot="-1879563">
                    <a:off x="1705" y="1194"/>
                    <a:ext cx="624" cy="49"/>
                    <a:chOff x="2400" y="1776"/>
                    <a:chExt cx="1008" cy="0"/>
                  </a:xfrm>
                </p:grpSpPr>
                <p:sp>
                  <p:nvSpPr>
                    <p:cNvPr id="351262" name="Line 30"/>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51263" name="Line 31"/>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1264" name="Group 32"/>
                  <p:cNvGrpSpPr>
                    <a:grpSpLocks noChangeAspect="1"/>
                  </p:cNvGrpSpPr>
                  <p:nvPr/>
                </p:nvGrpSpPr>
                <p:grpSpPr bwMode="auto">
                  <a:xfrm rot="-5370107">
                    <a:off x="1478" y="1619"/>
                    <a:ext cx="624" cy="169"/>
                    <a:chOff x="480" y="3696"/>
                    <a:chExt cx="3360" cy="240"/>
                  </a:xfrm>
                </p:grpSpPr>
                <p:cxnSp>
                  <p:nvCxnSpPr>
                    <p:cNvPr id="351265" name="AutoShape 3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51266" name="AutoShape 34"/>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51267" name="AutoShape 3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51268" name="AutoShape 36"/>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51269" name="AutoShape 3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51270" name="AutoShape 38"/>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51271" name="AutoShape 3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51272" name="AutoShape 40"/>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51273" name="AutoShape 4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51274" name="AutoShape 42"/>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51275" name="Oval 43"/>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1276" name="Oval 44"/>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277" name="Oval 45"/>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278" name="Oval 46"/>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51279" name="Oval 47"/>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1280" name="Oval 48"/>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281" name="Oval 49"/>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282" name="Oval 50"/>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351283" name="Group 51"/>
              <p:cNvGrpSpPr>
                <a:grpSpLocks noChangeAspect="1"/>
              </p:cNvGrpSpPr>
              <p:nvPr/>
            </p:nvGrpSpPr>
            <p:grpSpPr bwMode="auto">
              <a:xfrm>
                <a:off x="3072" y="692"/>
                <a:ext cx="1056" cy="606"/>
                <a:chOff x="3936" y="2904"/>
                <a:chExt cx="1632" cy="936"/>
              </a:xfrm>
            </p:grpSpPr>
            <p:grpSp>
              <p:nvGrpSpPr>
                <p:cNvPr id="351284" name="Group 52"/>
                <p:cNvGrpSpPr>
                  <a:grpSpLocks noChangeAspect="1"/>
                </p:cNvGrpSpPr>
                <p:nvPr/>
              </p:nvGrpSpPr>
              <p:grpSpPr bwMode="auto">
                <a:xfrm rot="6537213" flipV="1">
                  <a:off x="4539" y="3607"/>
                  <a:ext cx="446" cy="20"/>
                  <a:chOff x="2400" y="1776"/>
                  <a:chExt cx="1008" cy="0"/>
                </a:xfrm>
              </p:grpSpPr>
              <p:sp>
                <p:nvSpPr>
                  <p:cNvPr id="351285" name="Line 53"/>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286" name="Line 54"/>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1287" name="Group 55"/>
                <p:cNvGrpSpPr>
                  <a:grpSpLocks noChangeAspect="1"/>
                </p:cNvGrpSpPr>
                <p:nvPr/>
              </p:nvGrpSpPr>
              <p:grpSpPr bwMode="auto">
                <a:xfrm rot="10795524" flipV="1">
                  <a:off x="4846" y="3387"/>
                  <a:ext cx="446" cy="20"/>
                  <a:chOff x="2400" y="1776"/>
                  <a:chExt cx="1008" cy="0"/>
                </a:xfrm>
              </p:grpSpPr>
              <p:sp>
                <p:nvSpPr>
                  <p:cNvPr id="351288" name="Line 56"/>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51289" name="Line 57"/>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1290" name="Group 58"/>
                <p:cNvGrpSpPr>
                  <a:grpSpLocks noChangeAspect="1"/>
                </p:cNvGrpSpPr>
                <p:nvPr/>
              </p:nvGrpSpPr>
              <p:grpSpPr bwMode="auto">
                <a:xfrm rot="-2316081">
                  <a:off x="4276" y="3009"/>
                  <a:ext cx="841" cy="468"/>
                  <a:chOff x="1152" y="1164"/>
                  <a:chExt cx="1177" cy="852"/>
                </a:xfrm>
              </p:grpSpPr>
              <p:grpSp>
                <p:nvGrpSpPr>
                  <p:cNvPr id="351291" name="Group 59"/>
                  <p:cNvGrpSpPr>
                    <a:grpSpLocks noChangeAspect="1"/>
                  </p:cNvGrpSpPr>
                  <p:nvPr/>
                </p:nvGrpSpPr>
                <p:grpSpPr bwMode="auto">
                  <a:xfrm rot="-5370107">
                    <a:off x="1499" y="1604"/>
                    <a:ext cx="624" cy="169"/>
                    <a:chOff x="480" y="3696"/>
                    <a:chExt cx="3360" cy="240"/>
                  </a:xfrm>
                </p:grpSpPr>
                <p:cxnSp>
                  <p:nvCxnSpPr>
                    <p:cNvPr id="351292" name="AutoShape 6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51293" name="AutoShape 61"/>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51294" name="AutoShape 6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51295" name="AutoShape 63"/>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51296" name="AutoShape 6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51297" name="AutoShape 65"/>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51298" name="AutoShape 6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51299" name="AutoShape 67"/>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51300" name="AutoShape 6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51301" name="AutoShape 69"/>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51302" name="Group 70"/>
                  <p:cNvGrpSpPr>
                    <a:grpSpLocks noChangeAspect="1"/>
                  </p:cNvGrpSpPr>
                  <p:nvPr/>
                </p:nvGrpSpPr>
                <p:grpSpPr bwMode="auto">
                  <a:xfrm rot="2264111">
                    <a:off x="1152" y="1164"/>
                    <a:ext cx="624" cy="49"/>
                    <a:chOff x="2400" y="1776"/>
                    <a:chExt cx="1008" cy="0"/>
                  </a:xfrm>
                </p:grpSpPr>
                <p:sp>
                  <p:nvSpPr>
                    <p:cNvPr id="351303" name="Line 71"/>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304" name="Line 72"/>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1305" name="Group 73"/>
                  <p:cNvGrpSpPr>
                    <a:grpSpLocks noChangeAspect="1"/>
                  </p:cNvGrpSpPr>
                  <p:nvPr/>
                </p:nvGrpSpPr>
                <p:grpSpPr bwMode="auto">
                  <a:xfrm rot="-1879563">
                    <a:off x="1705" y="1194"/>
                    <a:ext cx="624" cy="49"/>
                    <a:chOff x="2400" y="1776"/>
                    <a:chExt cx="1008" cy="0"/>
                  </a:xfrm>
                </p:grpSpPr>
                <p:sp>
                  <p:nvSpPr>
                    <p:cNvPr id="351306" name="Line 74"/>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51307" name="Line 75"/>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1308" name="Group 76"/>
                  <p:cNvGrpSpPr>
                    <a:grpSpLocks noChangeAspect="1"/>
                  </p:cNvGrpSpPr>
                  <p:nvPr/>
                </p:nvGrpSpPr>
                <p:grpSpPr bwMode="auto">
                  <a:xfrm rot="-5370107">
                    <a:off x="1478" y="1619"/>
                    <a:ext cx="624" cy="169"/>
                    <a:chOff x="480" y="3696"/>
                    <a:chExt cx="3360" cy="240"/>
                  </a:xfrm>
                </p:grpSpPr>
                <p:cxnSp>
                  <p:nvCxnSpPr>
                    <p:cNvPr id="351309" name="AutoShape 77"/>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51310" name="AutoShape 78"/>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51311" name="AutoShape 79"/>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51312" name="AutoShape 80"/>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51313" name="AutoShape 81"/>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51314" name="AutoShape 82"/>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51315" name="AutoShape 83"/>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51316" name="AutoShape 84"/>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51317" name="AutoShape 85"/>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51318" name="AutoShape 86"/>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51319" name="Oval 87"/>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1320" name="Oval 88"/>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321" name="Oval 89"/>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322" name="Oval 90"/>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51323" name="Oval 91"/>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1324" name="Oval 92"/>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325" name="Oval 93"/>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326" name="Oval 94"/>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351327" name="Group 95"/>
              <p:cNvGrpSpPr>
                <a:grpSpLocks noChangeAspect="1"/>
              </p:cNvGrpSpPr>
              <p:nvPr/>
            </p:nvGrpSpPr>
            <p:grpSpPr bwMode="auto">
              <a:xfrm rot="15062787" flipH="1" flipV="1">
                <a:off x="4768" y="1327"/>
                <a:ext cx="429" cy="14"/>
                <a:chOff x="2400" y="1776"/>
                <a:chExt cx="1008" cy="0"/>
              </a:xfrm>
            </p:grpSpPr>
            <p:sp>
              <p:nvSpPr>
                <p:cNvPr id="351328" name="Line 96"/>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329" name="Line 97"/>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1330" name="Group 98"/>
              <p:cNvGrpSpPr>
                <a:grpSpLocks noChangeAspect="1"/>
              </p:cNvGrpSpPr>
              <p:nvPr/>
            </p:nvGrpSpPr>
            <p:grpSpPr bwMode="auto">
              <a:xfrm rot="10804476" flipH="1" flipV="1">
                <a:off x="4602" y="1118"/>
                <a:ext cx="301" cy="47"/>
                <a:chOff x="2400" y="1776"/>
                <a:chExt cx="1008" cy="0"/>
              </a:xfrm>
            </p:grpSpPr>
            <p:sp>
              <p:nvSpPr>
                <p:cNvPr id="351331" name="Line 99"/>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51332" name="Line 100"/>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1333" name="Group 101"/>
              <p:cNvGrpSpPr>
                <a:grpSpLocks noChangeAspect="1"/>
              </p:cNvGrpSpPr>
              <p:nvPr/>
            </p:nvGrpSpPr>
            <p:grpSpPr bwMode="auto">
              <a:xfrm rot="2316081" flipH="1">
                <a:off x="4721" y="874"/>
                <a:ext cx="569" cy="303"/>
                <a:chOff x="1152" y="1164"/>
                <a:chExt cx="1177" cy="852"/>
              </a:xfrm>
            </p:grpSpPr>
            <p:grpSp>
              <p:nvGrpSpPr>
                <p:cNvPr id="351334" name="Group 102"/>
                <p:cNvGrpSpPr>
                  <a:grpSpLocks noChangeAspect="1"/>
                </p:cNvGrpSpPr>
                <p:nvPr/>
              </p:nvGrpSpPr>
              <p:grpSpPr bwMode="auto">
                <a:xfrm rot="-5370107">
                  <a:off x="1499" y="1604"/>
                  <a:ext cx="624" cy="169"/>
                  <a:chOff x="480" y="3696"/>
                  <a:chExt cx="3360" cy="240"/>
                </a:xfrm>
              </p:grpSpPr>
              <p:cxnSp>
                <p:nvCxnSpPr>
                  <p:cNvPr id="351335" name="AutoShape 10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51336" name="AutoShape 104"/>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51337" name="AutoShape 10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51338" name="AutoShape 106"/>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51339" name="AutoShape 10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51340" name="AutoShape 108"/>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51341" name="AutoShape 10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51342" name="AutoShape 110"/>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51343" name="AutoShape 11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51344" name="AutoShape 112"/>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51345" name="Group 113"/>
                <p:cNvGrpSpPr>
                  <a:grpSpLocks noChangeAspect="1"/>
                </p:cNvGrpSpPr>
                <p:nvPr/>
              </p:nvGrpSpPr>
              <p:grpSpPr bwMode="auto">
                <a:xfrm rot="2264111">
                  <a:off x="1152" y="1164"/>
                  <a:ext cx="624" cy="49"/>
                  <a:chOff x="2400" y="1776"/>
                  <a:chExt cx="1008" cy="0"/>
                </a:xfrm>
              </p:grpSpPr>
              <p:sp>
                <p:nvSpPr>
                  <p:cNvPr id="351346" name="Line 11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347" name="Line 11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1348" name="Group 116"/>
                <p:cNvGrpSpPr>
                  <a:grpSpLocks noChangeAspect="1"/>
                </p:cNvGrpSpPr>
                <p:nvPr/>
              </p:nvGrpSpPr>
              <p:grpSpPr bwMode="auto">
                <a:xfrm rot="-1879563">
                  <a:off x="1705" y="1194"/>
                  <a:ext cx="624" cy="49"/>
                  <a:chOff x="2400" y="1776"/>
                  <a:chExt cx="1008" cy="0"/>
                </a:xfrm>
              </p:grpSpPr>
              <p:sp>
                <p:nvSpPr>
                  <p:cNvPr id="351349" name="Line 11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51350" name="Line 11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1351" name="Group 119"/>
                <p:cNvGrpSpPr>
                  <a:grpSpLocks noChangeAspect="1"/>
                </p:cNvGrpSpPr>
                <p:nvPr/>
              </p:nvGrpSpPr>
              <p:grpSpPr bwMode="auto">
                <a:xfrm rot="-5370107">
                  <a:off x="1478" y="1619"/>
                  <a:ext cx="624" cy="169"/>
                  <a:chOff x="480" y="3696"/>
                  <a:chExt cx="3360" cy="240"/>
                </a:xfrm>
              </p:grpSpPr>
              <p:cxnSp>
                <p:nvCxnSpPr>
                  <p:cNvPr id="351352" name="AutoShape 12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51353" name="AutoShape 121"/>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51354" name="AutoShape 12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51355" name="AutoShape 123"/>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51356" name="AutoShape 12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51357" name="AutoShape 125"/>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51358" name="AutoShape 12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51359" name="AutoShape 127"/>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51360" name="AutoShape 12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51361" name="AutoShape 129"/>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51362" name="Oval 130"/>
              <p:cNvSpPr>
                <a:spLocks noChangeAspect="1" noChangeArrowheads="1"/>
              </p:cNvSpPr>
              <p:nvPr/>
            </p:nvSpPr>
            <p:spPr bwMode="auto">
              <a:xfrm flipH="1">
                <a:off x="4416" y="1051"/>
                <a:ext cx="260" cy="377"/>
              </a:xfrm>
              <a:prstGeom prst="ellipse">
                <a:avLst/>
              </a:prstGeom>
              <a:noFill/>
              <a:ln w="6350">
                <a:solidFill>
                  <a:srgbClr val="FFFF00"/>
                </a:solidFill>
                <a:round/>
                <a:headEnd/>
                <a:tailEnd/>
              </a:ln>
              <a:effectLst/>
            </p:spPr>
            <p:txBody>
              <a:bodyPr wrap="none" anchor="ctr">
                <a:spAutoFit/>
              </a:bodyPr>
              <a:lstStyle/>
              <a:p>
                <a:endParaRPr lang="en-US"/>
              </a:p>
            </p:txBody>
          </p:sp>
          <p:sp>
            <p:nvSpPr>
              <p:cNvPr id="351363" name="Oval 131"/>
              <p:cNvSpPr>
                <a:spLocks noChangeAspect="1" noChangeArrowheads="1"/>
              </p:cNvSpPr>
              <p:nvPr/>
            </p:nvSpPr>
            <p:spPr bwMode="auto">
              <a:xfrm flipH="1">
                <a:off x="4546" y="1101"/>
                <a:ext cx="65" cy="94"/>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364" name="Oval 132"/>
              <p:cNvSpPr>
                <a:spLocks noChangeAspect="1" noChangeArrowheads="1"/>
              </p:cNvSpPr>
              <p:nvPr/>
            </p:nvSpPr>
            <p:spPr bwMode="auto">
              <a:xfrm flipH="1">
                <a:off x="4543" y="1195"/>
                <a:ext cx="64" cy="94"/>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365" name="Oval 133"/>
              <p:cNvSpPr>
                <a:spLocks noChangeAspect="1" noChangeArrowheads="1"/>
              </p:cNvSpPr>
              <p:nvPr/>
            </p:nvSpPr>
            <p:spPr bwMode="auto">
              <a:xfrm flipH="1">
                <a:off x="4452" y="1138"/>
                <a:ext cx="65" cy="94"/>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nvGrpSpPr>
              <p:cNvPr id="351366" name="Group 134"/>
              <p:cNvGrpSpPr>
                <a:grpSpLocks noChangeAspect="1"/>
              </p:cNvGrpSpPr>
              <p:nvPr/>
            </p:nvGrpSpPr>
            <p:grpSpPr bwMode="auto">
              <a:xfrm>
                <a:off x="5260" y="816"/>
                <a:ext cx="260" cy="249"/>
                <a:chOff x="5260" y="806"/>
                <a:chExt cx="260" cy="249"/>
              </a:xfrm>
            </p:grpSpPr>
            <p:sp>
              <p:nvSpPr>
                <p:cNvPr id="351367" name="Oval 135"/>
                <p:cNvSpPr>
                  <a:spLocks noChangeAspect="1" noChangeArrowheads="1"/>
                </p:cNvSpPr>
                <p:nvPr/>
              </p:nvSpPr>
              <p:spPr bwMode="auto">
                <a:xfrm flipH="1">
                  <a:off x="5260" y="806"/>
                  <a:ext cx="260" cy="249"/>
                </a:xfrm>
                <a:prstGeom prst="ellipse">
                  <a:avLst/>
                </a:prstGeom>
                <a:noFill/>
                <a:ln w="6350">
                  <a:solidFill>
                    <a:srgbClr val="FFFF00"/>
                  </a:solidFill>
                  <a:round/>
                  <a:headEnd/>
                  <a:tailEnd/>
                </a:ln>
                <a:effectLst/>
              </p:spPr>
              <p:txBody>
                <a:bodyPr wrap="none" anchor="ctr">
                  <a:spAutoFit/>
                </a:bodyPr>
                <a:lstStyle/>
                <a:p>
                  <a:endParaRPr lang="en-US"/>
                </a:p>
              </p:txBody>
            </p:sp>
            <p:sp>
              <p:nvSpPr>
                <p:cNvPr id="351368" name="Oval 136"/>
                <p:cNvSpPr>
                  <a:spLocks noChangeAspect="1" noChangeArrowheads="1"/>
                </p:cNvSpPr>
                <p:nvPr/>
              </p:nvSpPr>
              <p:spPr bwMode="auto">
                <a:xfrm flipH="1">
                  <a:off x="5325" y="844"/>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369" name="Oval 137"/>
                <p:cNvSpPr>
                  <a:spLocks noChangeAspect="1" noChangeArrowheads="1"/>
                </p:cNvSpPr>
                <p:nvPr/>
              </p:nvSpPr>
              <p:spPr bwMode="auto">
                <a:xfrm flipH="1">
                  <a:off x="5329" y="950"/>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370" name="Oval 138"/>
                <p:cNvSpPr>
                  <a:spLocks noChangeAspect="1" noChangeArrowheads="1"/>
                </p:cNvSpPr>
                <p:nvPr/>
              </p:nvSpPr>
              <p:spPr bwMode="auto">
                <a:xfrm flipH="1">
                  <a:off x="5423" y="893"/>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351371" name="Line 139"/>
              <p:cNvSpPr>
                <a:spLocks noChangeAspect="1" noChangeShapeType="1"/>
              </p:cNvSpPr>
              <p:nvPr/>
            </p:nvSpPr>
            <p:spPr bwMode="auto">
              <a:xfrm flipH="1">
                <a:off x="3370" y="1301"/>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351372" name="Line 140"/>
              <p:cNvSpPr>
                <a:spLocks noChangeAspect="1" noChangeShapeType="1"/>
              </p:cNvSpPr>
              <p:nvPr/>
            </p:nvSpPr>
            <p:spPr bwMode="auto">
              <a:xfrm flipH="1">
                <a:off x="2188" y="1359"/>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351373" name="Line 141"/>
              <p:cNvSpPr>
                <a:spLocks noChangeAspect="1" noChangeShapeType="1"/>
              </p:cNvSpPr>
              <p:nvPr/>
            </p:nvSpPr>
            <p:spPr bwMode="auto">
              <a:xfrm>
                <a:off x="4967" y="1316"/>
                <a:ext cx="192" cy="734"/>
              </a:xfrm>
              <a:prstGeom prst="line">
                <a:avLst/>
              </a:prstGeom>
              <a:noFill/>
              <a:ln w="28575">
                <a:solidFill>
                  <a:srgbClr val="66FFCC"/>
                </a:solidFill>
                <a:round/>
                <a:headEnd/>
                <a:tailEnd type="triangle" w="med" len="med"/>
              </a:ln>
              <a:effectLst/>
            </p:spPr>
            <p:txBody>
              <a:bodyPr>
                <a:spAutoFit/>
              </a:bodyPr>
              <a:lstStyle/>
              <a:p>
                <a:endParaRPr lang="en-US"/>
              </a:p>
            </p:txBody>
          </p:sp>
          <p:grpSp>
            <p:nvGrpSpPr>
              <p:cNvPr id="351374" name="Group 142"/>
              <p:cNvGrpSpPr>
                <a:grpSpLocks noChangeAspect="1"/>
              </p:cNvGrpSpPr>
              <p:nvPr/>
            </p:nvGrpSpPr>
            <p:grpSpPr bwMode="auto">
              <a:xfrm flipH="1">
                <a:off x="3696" y="836"/>
                <a:ext cx="1104" cy="606"/>
                <a:chOff x="3936" y="2904"/>
                <a:chExt cx="1632" cy="936"/>
              </a:xfrm>
            </p:grpSpPr>
            <p:grpSp>
              <p:nvGrpSpPr>
                <p:cNvPr id="351375" name="Group 143"/>
                <p:cNvGrpSpPr>
                  <a:grpSpLocks noChangeAspect="1"/>
                </p:cNvGrpSpPr>
                <p:nvPr/>
              </p:nvGrpSpPr>
              <p:grpSpPr bwMode="auto">
                <a:xfrm rot="6537213" flipV="1">
                  <a:off x="4539" y="3607"/>
                  <a:ext cx="446" cy="20"/>
                  <a:chOff x="2400" y="1776"/>
                  <a:chExt cx="1008" cy="0"/>
                </a:xfrm>
              </p:grpSpPr>
              <p:sp>
                <p:nvSpPr>
                  <p:cNvPr id="351376" name="Line 14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377" name="Line 14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1378" name="Group 146"/>
                <p:cNvGrpSpPr>
                  <a:grpSpLocks noChangeAspect="1"/>
                </p:cNvGrpSpPr>
                <p:nvPr/>
              </p:nvGrpSpPr>
              <p:grpSpPr bwMode="auto">
                <a:xfrm rot="10795524" flipV="1">
                  <a:off x="4846" y="3387"/>
                  <a:ext cx="446" cy="20"/>
                  <a:chOff x="2400" y="1776"/>
                  <a:chExt cx="1008" cy="0"/>
                </a:xfrm>
              </p:grpSpPr>
              <p:sp>
                <p:nvSpPr>
                  <p:cNvPr id="351379" name="Line 14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51380" name="Line 14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1381" name="Group 149"/>
                <p:cNvGrpSpPr>
                  <a:grpSpLocks noChangeAspect="1"/>
                </p:cNvGrpSpPr>
                <p:nvPr/>
              </p:nvGrpSpPr>
              <p:grpSpPr bwMode="auto">
                <a:xfrm rot="-2316081">
                  <a:off x="4276" y="3009"/>
                  <a:ext cx="841" cy="468"/>
                  <a:chOff x="1152" y="1164"/>
                  <a:chExt cx="1177" cy="852"/>
                </a:xfrm>
              </p:grpSpPr>
              <p:grpSp>
                <p:nvGrpSpPr>
                  <p:cNvPr id="351382" name="Group 150"/>
                  <p:cNvGrpSpPr>
                    <a:grpSpLocks noChangeAspect="1"/>
                  </p:cNvGrpSpPr>
                  <p:nvPr/>
                </p:nvGrpSpPr>
                <p:grpSpPr bwMode="auto">
                  <a:xfrm rot="-5370107">
                    <a:off x="1499" y="1604"/>
                    <a:ext cx="624" cy="169"/>
                    <a:chOff x="480" y="3696"/>
                    <a:chExt cx="3360" cy="240"/>
                  </a:xfrm>
                </p:grpSpPr>
                <p:cxnSp>
                  <p:nvCxnSpPr>
                    <p:cNvPr id="351383" name="AutoShape 15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51384" name="AutoShape 15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51385" name="AutoShape 15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51386" name="AutoShape 15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51387" name="AutoShape 15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51388" name="AutoShape 15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51389" name="AutoShape 15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51390" name="AutoShape 15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51391" name="AutoShape 15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51392" name="AutoShape 16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51393" name="Group 161"/>
                  <p:cNvGrpSpPr>
                    <a:grpSpLocks noChangeAspect="1"/>
                  </p:cNvGrpSpPr>
                  <p:nvPr/>
                </p:nvGrpSpPr>
                <p:grpSpPr bwMode="auto">
                  <a:xfrm rot="2264111">
                    <a:off x="1152" y="1164"/>
                    <a:ext cx="624" cy="49"/>
                    <a:chOff x="2400" y="1776"/>
                    <a:chExt cx="1008" cy="0"/>
                  </a:xfrm>
                </p:grpSpPr>
                <p:sp>
                  <p:nvSpPr>
                    <p:cNvPr id="351394" name="Line 162"/>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395" name="Line 163"/>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1396" name="Group 164"/>
                  <p:cNvGrpSpPr>
                    <a:grpSpLocks noChangeAspect="1"/>
                  </p:cNvGrpSpPr>
                  <p:nvPr/>
                </p:nvGrpSpPr>
                <p:grpSpPr bwMode="auto">
                  <a:xfrm rot="-1879563">
                    <a:off x="1705" y="1194"/>
                    <a:ext cx="624" cy="49"/>
                    <a:chOff x="2400" y="1776"/>
                    <a:chExt cx="1008" cy="0"/>
                  </a:xfrm>
                </p:grpSpPr>
                <p:sp>
                  <p:nvSpPr>
                    <p:cNvPr id="351397" name="Line 165"/>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51398" name="Line 166"/>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1399" name="Group 167"/>
                  <p:cNvGrpSpPr>
                    <a:grpSpLocks noChangeAspect="1"/>
                  </p:cNvGrpSpPr>
                  <p:nvPr/>
                </p:nvGrpSpPr>
                <p:grpSpPr bwMode="auto">
                  <a:xfrm rot="-5370107">
                    <a:off x="1478" y="1619"/>
                    <a:ext cx="624" cy="169"/>
                    <a:chOff x="480" y="3696"/>
                    <a:chExt cx="3360" cy="240"/>
                  </a:xfrm>
                </p:grpSpPr>
                <p:cxnSp>
                  <p:nvCxnSpPr>
                    <p:cNvPr id="351400" name="AutoShape 16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51401" name="AutoShape 169"/>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51402" name="AutoShape 17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51403" name="AutoShape 171"/>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51404" name="AutoShape 17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51405" name="AutoShape 173"/>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51406" name="AutoShape 17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51407" name="AutoShape 175"/>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51408" name="AutoShape 17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51409" name="AutoShape 177"/>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51410" name="Oval 178"/>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1411" name="Oval 179"/>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412" name="Oval 180"/>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413" name="Oval 181"/>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51414" name="Oval 182"/>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1415" name="Oval 183"/>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416" name="Oval 184"/>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417" name="Oval 185"/>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351418" name="Group 186"/>
              <p:cNvGrpSpPr>
                <a:grpSpLocks noChangeAspect="1"/>
              </p:cNvGrpSpPr>
              <p:nvPr/>
            </p:nvGrpSpPr>
            <p:grpSpPr bwMode="auto">
              <a:xfrm>
                <a:off x="2544" y="692"/>
                <a:ext cx="1056" cy="606"/>
                <a:chOff x="3936" y="2904"/>
                <a:chExt cx="1632" cy="936"/>
              </a:xfrm>
            </p:grpSpPr>
            <p:grpSp>
              <p:nvGrpSpPr>
                <p:cNvPr id="351419" name="Group 187"/>
                <p:cNvGrpSpPr>
                  <a:grpSpLocks noChangeAspect="1"/>
                </p:cNvGrpSpPr>
                <p:nvPr/>
              </p:nvGrpSpPr>
              <p:grpSpPr bwMode="auto">
                <a:xfrm rot="6537213" flipV="1">
                  <a:off x="4539" y="3607"/>
                  <a:ext cx="446" cy="20"/>
                  <a:chOff x="2400" y="1776"/>
                  <a:chExt cx="1008" cy="0"/>
                </a:xfrm>
              </p:grpSpPr>
              <p:sp>
                <p:nvSpPr>
                  <p:cNvPr id="351420" name="Line 188"/>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421" name="Line 189"/>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1422" name="Group 190"/>
                <p:cNvGrpSpPr>
                  <a:grpSpLocks noChangeAspect="1"/>
                </p:cNvGrpSpPr>
                <p:nvPr/>
              </p:nvGrpSpPr>
              <p:grpSpPr bwMode="auto">
                <a:xfrm rot="10795524" flipV="1">
                  <a:off x="4846" y="3387"/>
                  <a:ext cx="446" cy="20"/>
                  <a:chOff x="2400" y="1776"/>
                  <a:chExt cx="1008" cy="0"/>
                </a:xfrm>
              </p:grpSpPr>
              <p:sp>
                <p:nvSpPr>
                  <p:cNvPr id="351423" name="Line 191"/>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51424" name="Line 192"/>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1425" name="Group 193"/>
                <p:cNvGrpSpPr>
                  <a:grpSpLocks noChangeAspect="1"/>
                </p:cNvGrpSpPr>
                <p:nvPr/>
              </p:nvGrpSpPr>
              <p:grpSpPr bwMode="auto">
                <a:xfrm rot="-2316081">
                  <a:off x="4276" y="3009"/>
                  <a:ext cx="841" cy="468"/>
                  <a:chOff x="1152" y="1164"/>
                  <a:chExt cx="1177" cy="852"/>
                </a:xfrm>
              </p:grpSpPr>
              <p:grpSp>
                <p:nvGrpSpPr>
                  <p:cNvPr id="351426" name="Group 194"/>
                  <p:cNvGrpSpPr>
                    <a:grpSpLocks noChangeAspect="1"/>
                  </p:cNvGrpSpPr>
                  <p:nvPr/>
                </p:nvGrpSpPr>
                <p:grpSpPr bwMode="auto">
                  <a:xfrm rot="-5370107">
                    <a:off x="1499" y="1604"/>
                    <a:ext cx="624" cy="169"/>
                    <a:chOff x="480" y="3696"/>
                    <a:chExt cx="3360" cy="240"/>
                  </a:xfrm>
                </p:grpSpPr>
                <p:cxnSp>
                  <p:nvCxnSpPr>
                    <p:cNvPr id="351427" name="AutoShape 19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51428" name="AutoShape 196"/>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51429" name="AutoShape 19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51430" name="AutoShape 198"/>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51431" name="AutoShape 19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51432" name="AutoShape 200"/>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51433" name="AutoShape 20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51434" name="AutoShape 202"/>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51435" name="AutoShape 20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51436" name="AutoShape 204"/>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51437" name="Group 205"/>
                  <p:cNvGrpSpPr>
                    <a:grpSpLocks noChangeAspect="1"/>
                  </p:cNvGrpSpPr>
                  <p:nvPr/>
                </p:nvGrpSpPr>
                <p:grpSpPr bwMode="auto">
                  <a:xfrm rot="2264111">
                    <a:off x="1152" y="1164"/>
                    <a:ext cx="624" cy="49"/>
                    <a:chOff x="2400" y="1776"/>
                    <a:chExt cx="1008" cy="0"/>
                  </a:xfrm>
                </p:grpSpPr>
                <p:sp>
                  <p:nvSpPr>
                    <p:cNvPr id="351438" name="Line 206"/>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439" name="Line 207"/>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1440" name="Group 208"/>
                  <p:cNvGrpSpPr>
                    <a:grpSpLocks noChangeAspect="1"/>
                  </p:cNvGrpSpPr>
                  <p:nvPr/>
                </p:nvGrpSpPr>
                <p:grpSpPr bwMode="auto">
                  <a:xfrm rot="-1879563">
                    <a:off x="1705" y="1194"/>
                    <a:ext cx="624" cy="49"/>
                    <a:chOff x="2400" y="1776"/>
                    <a:chExt cx="1008" cy="0"/>
                  </a:xfrm>
                </p:grpSpPr>
                <p:sp>
                  <p:nvSpPr>
                    <p:cNvPr id="351441" name="Line 209"/>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51442" name="Line 210"/>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1443" name="Group 211"/>
                  <p:cNvGrpSpPr>
                    <a:grpSpLocks noChangeAspect="1"/>
                  </p:cNvGrpSpPr>
                  <p:nvPr/>
                </p:nvGrpSpPr>
                <p:grpSpPr bwMode="auto">
                  <a:xfrm rot="-5370107">
                    <a:off x="1478" y="1619"/>
                    <a:ext cx="624" cy="169"/>
                    <a:chOff x="480" y="3696"/>
                    <a:chExt cx="3360" cy="240"/>
                  </a:xfrm>
                </p:grpSpPr>
                <p:cxnSp>
                  <p:nvCxnSpPr>
                    <p:cNvPr id="351444" name="AutoShape 21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51445" name="AutoShape 213"/>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51446" name="AutoShape 21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51447" name="AutoShape 215"/>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51448" name="AutoShape 21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51449" name="AutoShape 217"/>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51450" name="AutoShape 21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51451" name="AutoShape 219"/>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51452" name="AutoShape 22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51453" name="AutoShape 221"/>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51454" name="Oval 222"/>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1455" name="Oval 223"/>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456" name="Oval 224"/>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457" name="Oval 225"/>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51458" name="Oval 226"/>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1459" name="Oval 227"/>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460" name="Oval 228"/>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461" name="Oval 229"/>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351462" name="Line 230"/>
              <p:cNvSpPr>
                <a:spLocks noChangeAspect="1" noChangeShapeType="1"/>
              </p:cNvSpPr>
              <p:nvPr/>
            </p:nvSpPr>
            <p:spPr bwMode="auto">
              <a:xfrm flipH="1">
                <a:off x="2855" y="1296"/>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351463" name="Line 231"/>
              <p:cNvSpPr>
                <a:spLocks noChangeAspect="1" noChangeShapeType="1"/>
              </p:cNvSpPr>
              <p:nvPr/>
            </p:nvSpPr>
            <p:spPr bwMode="auto">
              <a:xfrm>
                <a:off x="4264" y="1387"/>
                <a:ext cx="192" cy="734"/>
              </a:xfrm>
              <a:prstGeom prst="line">
                <a:avLst/>
              </a:prstGeom>
              <a:noFill/>
              <a:ln w="28575">
                <a:solidFill>
                  <a:srgbClr val="66FFCC"/>
                </a:solidFill>
                <a:round/>
                <a:headEnd/>
                <a:tailEnd type="triangle" w="med" len="med"/>
              </a:ln>
              <a:effectLst/>
            </p:spPr>
            <p:txBody>
              <a:bodyPr>
                <a:spAutoFit/>
              </a:bodyPr>
              <a:lstStyle/>
              <a:p>
                <a:endParaRPr lang="en-US"/>
              </a:p>
            </p:txBody>
          </p:sp>
          <p:sp>
            <p:nvSpPr>
              <p:cNvPr id="351464" name="Freeform 232"/>
              <p:cNvSpPr>
                <a:spLocks noChangeAspect="1"/>
              </p:cNvSpPr>
              <p:nvPr/>
            </p:nvSpPr>
            <p:spPr bwMode="auto">
              <a:xfrm>
                <a:off x="3648" y="1268"/>
                <a:ext cx="339"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51465" name="Freeform 233"/>
              <p:cNvSpPr>
                <a:spLocks noChangeAspect="1"/>
              </p:cNvSpPr>
              <p:nvPr/>
            </p:nvSpPr>
            <p:spPr bwMode="auto">
              <a:xfrm>
                <a:off x="4587" y="1230"/>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51466" name="Freeform 234"/>
              <p:cNvSpPr>
                <a:spLocks noChangeAspect="1"/>
              </p:cNvSpPr>
              <p:nvPr/>
            </p:nvSpPr>
            <p:spPr bwMode="auto">
              <a:xfrm flipH="1">
                <a:off x="4389" y="1162"/>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51467" name="Freeform 235"/>
              <p:cNvSpPr>
                <a:spLocks noChangeAspect="1"/>
              </p:cNvSpPr>
              <p:nvPr/>
            </p:nvSpPr>
            <p:spPr bwMode="auto">
              <a:xfrm flipH="1">
                <a:off x="3264" y="1028"/>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51468" name="Freeform 236"/>
              <p:cNvSpPr>
                <a:spLocks noChangeAspect="1"/>
              </p:cNvSpPr>
              <p:nvPr/>
            </p:nvSpPr>
            <p:spPr bwMode="auto">
              <a:xfrm flipH="1">
                <a:off x="2559" y="1124"/>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51469" name="Freeform 237"/>
              <p:cNvSpPr>
                <a:spLocks noChangeAspect="1"/>
              </p:cNvSpPr>
              <p:nvPr/>
            </p:nvSpPr>
            <p:spPr bwMode="auto">
              <a:xfrm>
                <a:off x="3744" y="1178"/>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351470" name="Freeform 238"/>
              <p:cNvSpPr>
                <a:spLocks noChangeAspect="1"/>
              </p:cNvSpPr>
              <p:nvPr/>
            </p:nvSpPr>
            <p:spPr bwMode="auto">
              <a:xfrm>
                <a:off x="4506" y="1172"/>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351471" name="Freeform 239"/>
              <p:cNvSpPr>
                <a:spLocks noChangeAspect="1"/>
              </p:cNvSpPr>
              <p:nvPr/>
            </p:nvSpPr>
            <p:spPr bwMode="auto">
              <a:xfrm flipH="1">
                <a:off x="2016" y="1220"/>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351472" name="Freeform 240"/>
              <p:cNvSpPr>
                <a:spLocks noChangeAspect="1"/>
              </p:cNvSpPr>
              <p:nvPr/>
            </p:nvSpPr>
            <p:spPr bwMode="auto">
              <a:xfrm flipH="1">
                <a:off x="2565"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351473" name="Freeform 241"/>
              <p:cNvSpPr>
                <a:spLocks noChangeAspect="1"/>
              </p:cNvSpPr>
              <p:nvPr/>
            </p:nvSpPr>
            <p:spPr bwMode="auto">
              <a:xfrm flipH="1">
                <a:off x="3141"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351474" name="Freeform 242"/>
              <p:cNvSpPr>
                <a:spLocks noChangeAspect="1"/>
              </p:cNvSpPr>
              <p:nvPr/>
            </p:nvSpPr>
            <p:spPr bwMode="auto">
              <a:xfrm flipH="1">
                <a:off x="3573"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351475" name="Freeform 243"/>
              <p:cNvSpPr>
                <a:spLocks noChangeAspect="1"/>
              </p:cNvSpPr>
              <p:nvPr/>
            </p:nvSpPr>
            <p:spPr bwMode="auto">
              <a:xfrm flipH="1">
                <a:off x="4197"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351476" name="Freeform 244"/>
              <p:cNvSpPr>
                <a:spLocks noChangeAspect="1"/>
              </p:cNvSpPr>
              <p:nvPr/>
            </p:nvSpPr>
            <p:spPr bwMode="auto">
              <a:xfrm>
                <a:off x="2304" y="1152"/>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51477" name="Freeform 245"/>
              <p:cNvSpPr>
                <a:spLocks noChangeAspect="1"/>
              </p:cNvSpPr>
              <p:nvPr/>
            </p:nvSpPr>
            <p:spPr bwMode="auto">
              <a:xfrm>
                <a:off x="2928"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51478" name="Freeform 246"/>
              <p:cNvSpPr>
                <a:spLocks noChangeAspect="1"/>
              </p:cNvSpPr>
              <p:nvPr/>
            </p:nvSpPr>
            <p:spPr bwMode="auto">
              <a:xfrm>
                <a:off x="4032" y="1248"/>
                <a:ext cx="144" cy="1344"/>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51479" name="Freeform 247"/>
              <p:cNvSpPr>
                <a:spLocks noChangeAspect="1"/>
              </p:cNvSpPr>
              <p:nvPr/>
            </p:nvSpPr>
            <p:spPr bwMode="auto">
              <a:xfrm>
                <a:off x="4752"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51480" name="Freeform 248"/>
              <p:cNvSpPr>
                <a:spLocks noChangeAspect="1"/>
              </p:cNvSpPr>
              <p:nvPr/>
            </p:nvSpPr>
            <p:spPr bwMode="auto">
              <a:xfrm>
                <a:off x="5184" y="1200"/>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grpSp>
            <p:nvGrpSpPr>
              <p:cNvPr id="351481" name="Group 249"/>
              <p:cNvGrpSpPr>
                <a:grpSpLocks noChangeAspect="1"/>
              </p:cNvGrpSpPr>
              <p:nvPr/>
            </p:nvGrpSpPr>
            <p:grpSpPr bwMode="auto">
              <a:xfrm>
                <a:off x="4464" y="1296"/>
                <a:ext cx="87" cy="351"/>
                <a:chOff x="5012" y="2384"/>
                <a:chExt cx="87" cy="232"/>
              </a:xfrm>
            </p:grpSpPr>
            <p:grpSp>
              <p:nvGrpSpPr>
                <p:cNvPr id="351482" name="Group 250"/>
                <p:cNvGrpSpPr>
                  <a:grpSpLocks noChangeAspect="1"/>
                </p:cNvGrpSpPr>
                <p:nvPr/>
              </p:nvGrpSpPr>
              <p:grpSpPr bwMode="auto">
                <a:xfrm rot="7686188" flipH="1">
                  <a:off x="4942" y="2454"/>
                  <a:ext cx="222" cy="82"/>
                  <a:chOff x="480" y="3696"/>
                  <a:chExt cx="3360" cy="240"/>
                </a:xfrm>
              </p:grpSpPr>
              <p:cxnSp>
                <p:nvCxnSpPr>
                  <p:cNvPr id="351483" name="AutoShape 25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51484" name="AutoShape 25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51485" name="AutoShape 25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51486" name="AutoShape 25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51487" name="AutoShape 25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51488" name="AutoShape 25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51489" name="AutoShape 25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51490" name="AutoShape 25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51491" name="AutoShape 25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51492" name="AutoShape 26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51493" name="Group 261"/>
                <p:cNvGrpSpPr>
                  <a:grpSpLocks noChangeAspect="1"/>
                </p:cNvGrpSpPr>
                <p:nvPr/>
              </p:nvGrpSpPr>
              <p:grpSpPr bwMode="auto">
                <a:xfrm rot="7686188" flipH="1">
                  <a:off x="4947" y="2464"/>
                  <a:ext cx="222" cy="82"/>
                  <a:chOff x="480" y="3696"/>
                  <a:chExt cx="3360" cy="240"/>
                </a:xfrm>
              </p:grpSpPr>
              <p:cxnSp>
                <p:nvCxnSpPr>
                  <p:cNvPr id="351494" name="AutoShape 26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51495" name="AutoShape 263"/>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51496" name="AutoShape 26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51497" name="AutoShape 265"/>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51498" name="AutoShape 26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51499" name="AutoShape 267"/>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51500" name="AutoShape 26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51501" name="AutoShape 269"/>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51502" name="AutoShape 27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51503" name="AutoShape 271"/>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351504" name="Group 272"/>
              <p:cNvGrpSpPr>
                <a:grpSpLocks noChangeAspect="1"/>
              </p:cNvGrpSpPr>
              <p:nvPr/>
            </p:nvGrpSpPr>
            <p:grpSpPr bwMode="auto">
              <a:xfrm>
                <a:off x="2880" y="1248"/>
                <a:ext cx="87" cy="351"/>
                <a:chOff x="5108" y="2480"/>
                <a:chExt cx="87" cy="232"/>
              </a:xfrm>
            </p:grpSpPr>
            <p:grpSp>
              <p:nvGrpSpPr>
                <p:cNvPr id="351505" name="Group 273"/>
                <p:cNvGrpSpPr>
                  <a:grpSpLocks noChangeAspect="1"/>
                </p:cNvGrpSpPr>
                <p:nvPr/>
              </p:nvGrpSpPr>
              <p:grpSpPr bwMode="auto">
                <a:xfrm rot="7686188" flipH="1">
                  <a:off x="5038" y="2550"/>
                  <a:ext cx="222" cy="82"/>
                  <a:chOff x="480" y="3696"/>
                  <a:chExt cx="3360" cy="240"/>
                </a:xfrm>
              </p:grpSpPr>
              <p:cxnSp>
                <p:nvCxnSpPr>
                  <p:cNvPr id="351506" name="AutoShape 27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51507" name="AutoShape 275"/>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51508" name="AutoShape 27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51509" name="AutoShape 277"/>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51510" name="AutoShape 27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51511" name="AutoShape 279"/>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51512" name="AutoShape 28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51513" name="AutoShape 281"/>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51514" name="AutoShape 28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51515" name="AutoShape 283"/>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51516" name="Group 284"/>
                <p:cNvGrpSpPr>
                  <a:grpSpLocks noChangeAspect="1"/>
                </p:cNvGrpSpPr>
                <p:nvPr/>
              </p:nvGrpSpPr>
              <p:grpSpPr bwMode="auto">
                <a:xfrm rot="7686188" flipH="1">
                  <a:off x="5043" y="2560"/>
                  <a:ext cx="222" cy="82"/>
                  <a:chOff x="480" y="3696"/>
                  <a:chExt cx="3360" cy="240"/>
                </a:xfrm>
              </p:grpSpPr>
              <p:cxnSp>
                <p:nvCxnSpPr>
                  <p:cNvPr id="351517" name="AutoShape 28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351518" name="AutoShape 286"/>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351519" name="AutoShape 28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351520" name="AutoShape 288"/>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351521" name="AutoShape 28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351522" name="AutoShape 290"/>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351523" name="AutoShape 29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351524" name="AutoShape 292"/>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351525" name="AutoShape 29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351526" name="AutoShape 294"/>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grpSp>
            <p:nvGrpSpPr>
              <p:cNvPr id="351527" name="Group 295"/>
              <p:cNvGrpSpPr>
                <a:grpSpLocks noChangeAspect="1"/>
              </p:cNvGrpSpPr>
              <p:nvPr/>
            </p:nvGrpSpPr>
            <p:grpSpPr bwMode="auto">
              <a:xfrm>
                <a:off x="2208" y="1200"/>
                <a:ext cx="87" cy="360"/>
                <a:chOff x="5204" y="2576"/>
                <a:chExt cx="87" cy="238"/>
              </a:xfrm>
            </p:grpSpPr>
            <p:grpSp>
              <p:nvGrpSpPr>
                <p:cNvPr id="351528" name="Group 296"/>
                <p:cNvGrpSpPr>
                  <a:grpSpLocks noChangeAspect="1"/>
                </p:cNvGrpSpPr>
                <p:nvPr/>
              </p:nvGrpSpPr>
              <p:grpSpPr bwMode="auto">
                <a:xfrm rot="7686188" flipH="1">
                  <a:off x="5134" y="2646"/>
                  <a:ext cx="222" cy="82"/>
                  <a:chOff x="480" y="3696"/>
                  <a:chExt cx="3360" cy="240"/>
                </a:xfrm>
              </p:grpSpPr>
              <p:cxnSp>
                <p:nvCxnSpPr>
                  <p:cNvPr id="351529" name="AutoShape 297"/>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351530" name="AutoShape 298"/>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351531" name="AutoShape 299"/>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351532" name="AutoShape 300"/>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351533" name="AutoShape 301"/>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351534" name="AutoShape 302"/>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351535" name="AutoShape 303"/>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351536" name="AutoShape 304"/>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351537" name="AutoShape 305"/>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351538" name="AutoShape 306"/>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nvGrpSpPr>
                <p:cNvPr id="351539" name="Group 307"/>
                <p:cNvGrpSpPr>
                  <a:grpSpLocks noChangeAspect="1"/>
                </p:cNvGrpSpPr>
                <p:nvPr/>
              </p:nvGrpSpPr>
              <p:grpSpPr bwMode="auto">
                <a:xfrm rot="7686188" flipH="1">
                  <a:off x="5139" y="2662"/>
                  <a:ext cx="222" cy="82"/>
                  <a:chOff x="480" y="3696"/>
                  <a:chExt cx="3360" cy="240"/>
                </a:xfrm>
              </p:grpSpPr>
              <p:cxnSp>
                <p:nvCxnSpPr>
                  <p:cNvPr id="351540" name="AutoShape 30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51541" name="AutoShape 309"/>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51542" name="AutoShape 31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51543" name="AutoShape 311"/>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51544" name="AutoShape 31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51545" name="AutoShape 313"/>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51546" name="AutoShape 31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51547" name="AutoShape 315"/>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51548" name="AutoShape 31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51549" name="AutoShape 317"/>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grpSp>
            <p:nvGrpSpPr>
              <p:cNvPr id="351550" name="Group 318"/>
              <p:cNvGrpSpPr>
                <a:grpSpLocks noChangeAspect="1"/>
              </p:cNvGrpSpPr>
              <p:nvPr/>
            </p:nvGrpSpPr>
            <p:grpSpPr bwMode="auto">
              <a:xfrm>
                <a:off x="4588" y="2064"/>
                <a:ext cx="260" cy="249"/>
                <a:chOff x="5136" y="1911"/>
                <a:chExt cx="260" cy="249"/>
              </a:xfrm>
            </p:grpSpPr>
            <p:sp>
              <p:nvSpPr>
                <p:cNvPr id="351551" name="Oval 319"/>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351552" name="Oval 320"/>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553" name="Oval 321"/>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554" name="Oval 322"/>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351555" name="Group 323"/>
              <p:cNvGrpSpPr>
                <a:grpSpLocks noChangeAspect="1"/>
              </p:cNvGrpSpPr>
              <p:nvPr/>
            </p:nvGrpSpPr>
            <p:grpSpPr bwMode="auto">
              <a:xfrm>
                <a:off x="4012" y="2064"/>
                <a:ext cx="207" cy="201"/>
                <a:chOff x="4146" y="2007"/>
                <a:chExt cx="207" cy="201"/>
              </a:xfrm>
            </p:grpSpPr>
            <p:sp>
              <p:nvSpPr>
                <p:cNvPr id="351556" name="Oval 324"/>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557" name="Oval 325"/>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558" name="Oval 326"/>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351559" name="Group 327"/>
              <p:cNvGrpSpPr>
                <a:grpSpLocks noChangeAspect="1"/>
              </p:cNvGrpSpPr>
              <p:nvPr/>
            </p:nvGrpSpPr>
            <p:grpSpPr bwMode="auto">
              <a:xfrm>
                <a:off x="3484" y="2199"/>
                <a:ext cx="207" cy="201"/>
                <a:chOff x="4146" y="2007"/>
                <a:chExt cx="207" cy="201"/>
              </a:xfrm>
            </p:grpSpPr>
            <p:sp>
              <p:nvSpPr>
                <p:cNvPr id="351560" name="Oval 328"/>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561" name="Oval 329"/>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562" name="Oval 330"/>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351563" name="Group 331"/>
              <p:cNvGrpSpPr>
                <a:grpSpLocks noChangeAspect="1"/>
              </p:cNvGrpSpPr>
              <p:nvPr/>
            </p:nvGrpSpPr>
            <p:grpSpPr bwMode="auto">
              <a:xfrm>
                <a:off x="2764" y="2160"/>
                <a:ext cx="207" cy="201"/>
                <a:chOff x="4146" y="2007"/>
                <a:chExt cx="207" cy="201"/>
              </a:xfrm>
            </p:grpSpPr>
            <p:sp>
              <p:nvSpPr>
                <p:cNvPr id="351564" name="Oval 332"/>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565" name="Oval 333"/>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566" name="Oval 334"/>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351567" name="Group 335"/>
              <p:cNvGrpSpPr>
                <a:grpSpLocks noChangeAspect="1"/>
              </p:cNvGrpSpPr>
              <p:nvPr/>
            </p:nvGrpSpPr>
            <p:grpSpPr bwMode="auto">
              <a:xfrm>
                <a:off x="2092" y="2151"/>
                <a:ext cx="260" cy="249"/>
                <a:chOff x="5136" y="1911"/>
                <a:chExt cx="260" cy="249"/>
              </a:xfrm>
            </p:grpSpPr>
            <p:sp>
              <p:nvSpPr>
                <p:cNvPr id="351568" name="Oval 336"/>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351569" name="Oval 337"/>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570" name="Oval 338"/>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571" name="Oval 339"/>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351572" name="Group 340"/>
              <p:cNvGrpSpPr>
                <a:grpSpLocks noChangeAspect="1"/>
              </p:cNvGrpSpPr>
              <p:nvPr/>
            </p:nvGrpSpPr>
            <p:grpSpPr bwMode="auto">
              <a:xfrm>
                <a:off x="5020" y="2151"/>
                <a:ext cx="260" cy="249"/>
                <a:chOff x="4896" y="1767"/>
                <a:chExt cx="260" cy="249"/>
              </a:xfrm>
            </p:grpSpPr>
            <p:sp>
              <p:nvSpPr>
                <p:cNvPr id="351573" name="Oval 341"/>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351574" name="Oval 342"/>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351575" name="Oval 343"/>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351576" name="Oval 344"/>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351577" name="Group 345"/>
              <p:cNvGrpSpPr>
                <a:grpSpLocks noChangeAspect="1"/>
              </p:cNvGrpSpPr>
              <p:nvPr/>
            </p:nvGrpSpPr>
            <p:grpSpPr bwMode="auto">
              <a:xfrm>
                <a:off x="3004" y="2343"/>
                <a:ext cx="207" cy="201"/>
                <a:chOff x="3456" y="2103"/>
                <a:chExt cx="207" cy="201"/>
              </a:xfrm>
            </p:grpSpPr>
            <p:sp>
              <p:nvSpPr>
                <p:cNvPr id="351578" name="Oval 346"/>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579" name="Oval 347"/>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351580" name="Oval 348"/>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351581" name="Group 349"/>
              <p:cNvGrpSpPr>
                <a:grpSpLocks noChangeAspect="1"/>
              </p:cNvGrpSpPr>
              <p:nvPr/>
            </p:nvGrpSpPr>
            <p:grpSpPr bwMode="auto">
              <a:xfrm>
                <a:off x="3820" y="2112"/>
                <a:ext cx="207" cy="201"/>
                <a:chOff x="3729" y="2256"/>
                <a:chExt cx="207" cy="201"/>
              </a:xfrm>
            </p:grpSpPr>
            <p:sp>
              <p:nvSpPr>
                <p:cNvPr id="351582" name="Oval 350"/>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583" name="Oval 351"/>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351584" name="Oval 352"/>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351585" name="Freeform 353"/>
              <p:cNvSpPr>
                <a:spLocks noChangeAspect="1"/>
              </p:cNvSpPr>
              <p:nvPr/>
            </p:nvSpPr>
            <p:spPr bwMode="auto">
              <a:xfrm>
                <a:off x="3067" y="1273"/>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grpSp>
            <p:nvGrpSpPr>
              <p:cNvPr id="351586" name="Group 354"/>
              <p:cNvGrpSpPr>
                <a:grpSpLocks noChangeAspect="1"/>
              </p:cNvGrpSpPr>
              <p:nvPr/>
            </p:nvGrpSpPr>
            <p:grpSpPr bwMode="auto">
              <a:xfrm>
                <a:off x="3148" y="2103"/>
                <a:ext cx="260" cy="249"/>
                <a:chOff x="5136" y="1911"/>
                <a:chExt cx="260" cy="249"/>
              </a:xfrm>
            </p:grpSpPr>
            <p:sp>
              <p:nvSpPr>
                <p:cNvPr id="351587" name="Oval 355"/>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351588" name="Oval 356"/>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589" name="Oval 357"/>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1590" name="Oval 358"/>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351591" name="Group 359"/>
              <p:cNvGrpSpPr>
                <a:grpSpLocks noChangeAspect="1"/>
              </p:cNvGrpSpPr>
              <p:nvPr/>
            </p:nvGrpSpPr>
            <p:grpSpPr bwMode="auto">
              <a:xfrm>
                <a:off x="2428" y="2247"/>
                <a:ext cx="260" cy="249"/>
                <a:chOff x="4896" y="1767"/>
                <a:chExt cx="260" cy="249"/>
              </a:xfrm>
            </p:grpSpPr>
            <p:sp>
              <p:nvSpPr>
                <p:cNvPr id="351592" name="Oval 360"/>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351593" name="Oval 361"/>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351594" name="Oval 362"/>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351595" name="Oval 363"/>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351596" name="Group 364"/>
              <p:cNvGrpSpPr>
                <a:grpSpLocks noChangeAspect="1"/>
              </p:cNvGrpSpPr>
              <p:nvPr/>
            </p:nvGrpSpPr>
            <p:grpSpPr bwMode="auto">
              <a:xfrm>
                <a:off x="3580" y="1968"/>
                <a:ext cx="207" cy="201"/>
                <a:chOff x="3456" y="2103"/>
                <a:chExt cx="207" cy="201"/>
              </a:xfrm>
            </p:grpSpPr>
            <p:sp>
              <p:nvSpPr>
                <p:cNvPr id="351597" name="Oval 365"/>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598" name="Oval 366"/>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351599" name="Oval 367"/>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351600" name="Group 368"/>
              <p:cNvGrpSpPr>
                <a:grpSpLocks noChangeAspect="1"/>
              </p:cNvGrpSpPr>
              <p:nvPr/>
            </p:nvGrpSpPr>
            <p:grpSpPr bwMode="auto">
              <a:xfrm>
                <a:off x="4333" y="2103"/>
                <a:ext cx="207" cy="201"/>
                <a:chOff x="3456" y="2103"/>
                <a:chExt cx="207" cy="201"/>
              </a:xfrm>
            </p:grpSpPr>
            <p:sp>
              <p:nvSpPr>
                <p:cNvPr id="351601" name="Oval 369"/>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602" name="Oval 370"/>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351603" name="Oval 371"/>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351604" name="Group 372"/>
              <p:cNvGrpSpPr>
                <a:grpSpLocks noChangeAspect="1"/>
              </p:cNvGrpSpPr>
              <p:nvPr/>
            </p:nvGrpSpPr>
            <p:grpSpPr bwMode="auto">
              <a:xfrm>
                <a:off x="4189" y="2208"/>
                <a:ext cx="207" cy="201"/>
                <a:chOff x="3729" y="2256"/>
                <a:chExt cx="207" cy="201"/>
              </a:xfrm>
            </p:grpSpPr>
            <p:sp>
              <p:nvSpPr>
                <p:cNvPr id="351605" name="Oval 373"/>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606" name="Oval 374"/>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351607" name="Oval 375"/>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351608" name="Group 376"/>
              <p:cNvGrpSpPr>
                <a:grpSpLocks noChangeAspect="1"/>
              </p:cNvGrpSpPr>
              <p:nvPr/>
            </p:nvGrpSpPr>
            <p:grpSpPr bwMode="auto">
              <a:xfrm>
                <a:off x="4881" y="2016"/>
                <a:ext cx="207" cy="201"/>
                <a:chOff x="3456" y="2103"/>
                <a:chExt cx="207" cy="201"/>
              </a:xfrm>
            </p:grpSpPr>
            <p:sp>
              <p:nvSpPr>
                <p:cNvPr id="351609" name="Oval 377"/>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610" name="Oval 378"/>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351611" name="Oval 379"/>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351612" name="Freeform 380"/>
              <p:cNvSpPr>
                <a:spLocks noChangeAspect="1"/>
              </p:cNvSpPr>
              <p:nvPr/>
            </p:nvSpPr>
            <p:spPr bwMode="auto">
              <a:xfrm flipH="1">
                <a:off x="2661" y="1488"/>
                <a:ext cx="267"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grpSp>
            <p:nvGrpSpPr>
              <p:cNvPr id="351613" name="Group 381"/>
              <p:cNvGrpSpPr>
                <a:grpSpLocks noChangeAspect="1"/>
              </p:cNvGrpSpPr>
              <p:nvPr/>
            </p:nvGrpSpPr>
            <p:grpSpPr bwMode="auto">
              <a:xfrm>
                <a:off x="3936" y="2289"/>
                <a:ext cx="87" cy="351"/>
                <a:chOff x="5012" y="2384"/>
                <a:chExt cx="87" cy="232"/>
              </a:xfrm>
            </p:grpSpPr>
            <p:grpSp>
              <p:nvGrpSpPr>
                <p:cNvPr id="351614" name="Group 382"/>
                <p:cNvGrpSpPr>
                  <a:grpSpLocks noChangeAspect="1"/>
                </p:cNvGrpSpPr>
                <p:nvPr/>
              </p:nvGrpSpPr>
              <p:grpSpPr bwMode="auto">
                <a:xfrm rot="7686188" flipH="1">
                  <a:off x="4942" y="2454"/>
                  <a:ext cx="222" cy="82"/>
                  <a:chOff x="480" y="3696"/>
                  <a:chExt cx="3360" cy="240"/>
                </a:xfrm>
              </p:grpSpPr>
              <p:cxnSp>
                <p:nvCxnSpPr>
                  <p:cNvPr id="351615" name="AutoShape 38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51616" name="AutoShape 384"/>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51617" name="AutoShape 38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51618" name="AutoShape 386"/>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51619" name="AutoShape 38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51620" name="AutoShape 388"/>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51621" name="AutoShape 38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51622" name="AutoShape 390"/>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51623" name="AutoShape 39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51624" name="AutoShape 392"/>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51625" name="Group 393"/>
                <p:cNvGrpSpPr>
                  <a:grpSpLocks noChangeAspect="1"/>
                </p:cNvGrpSpPr>
                <p:nvPr/>
              </p:nvGrpSpPr>
              <p:grpSpPr bwMode="auto">
                <a:xfrm rot="7686188" flipH="1">
                  <a:off x="4947" y="2464"/>
                  <a:ext cx="222" cy="82"/>
                  <a:chOff x="480" y="3696"/>
                  <a:chExt cx="3360" cy="240"/>
                </a:xfrm>
              </p:grpSpPr>
              <p:cxnSp>
                <p:nvCxnSpPr>
                  <p:cNvPr id="351626" name="AutoShape 39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51627" name="AutoShape 395"/>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51628" name="AutoShape 39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51629" name="AutoShape 397"/>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51630" name="AutoShape 39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51631" name="AutoShape 399"/>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51632" name="AutoShape 40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51633" name="AutoShape 401"/>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51634" name="AutoShape 40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51635" name="AutoShape 403"/>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351636" name="Group 404"/>
              <p:cNvGrpSpPr>
                <a:grpSpLocks noChangeAspect="1"/>
              </p:cNvGrpSpPr>
              <p:nvPr/>
            </p:nvGrpSpPr>
            <p:grpSpPr bwMode="auto">
              <a:xfrm>
                <a:off x="2601" y="2337"/>
                <a:ext cx="87" cy="351"/>
                <a:chOff x="5012" y="2384"/>
                <a:chExt cx="87" cy="232"/>
              </a:xfrm>
            </p:grpSpPr>
            <p:grpSp>
              <p:nvGrpSpPr>
                <p:cNvPr id="351637" name="Group 405"/>
                <p:cNvGrpSpPr>
                  <a:grpSpLocks noChangeAspect="1"/>
                </p:cNvGrpSpPr>
                <p:nvPr/>
              </p:nvGrpSpPr>
              <p:grpSpPr bwMode="auto">
                <a:xfrm rot="7686188" flipH="1">
                  <a:off x="4942" y="2454"/>
                  <a:ext cx="222" cy="82"/>
                  <a:chOff x="480" y="3696"/>
                  <a:chExt cx="3360" cy="240"/>
                </a:xfrm>
              </p:grpSpPr>
              <p:cxnSp>
                <p:nvCxnSpPr>
                  <p:cNvPr id="351638" name="AutoShape 40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51639" name="AutoShape 407"/>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51640" name="AutoShape 40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51641" name="AutoShape 409"/>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51642" name="AutoShape 41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51643" name="AutoShape 411"/>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51644" name="AutoShape 41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51645" name="AutoShape 413"/>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51646" name="AutoShape 41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51647" name="AutoShape 415"/>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51648" name="Group 416"/>
                <p:cNvGrpSpPr>
                  <a:grpSpLocks noChangeAspect="1"/>
                </p:cNvGrpSpPr>
                <p:nvPr/>
              </p:nvGrpSpPr>
              <p:grpSpPr bwMode="auto">
                <a:xfrm rot="7686188" flipH="1">
                  <a:off x="4947" y="2464"/>
                  <a:ext cx="222" cy="82"/>
                  <a:chOff x="480" y="3696"/>
                  <a:chExt cx="3360" cy="240"/>
                </a:xfrm>
              </p:grpSpPr>
              <p:cxnSp>
                <p:nvCxnSpPr>
                  <p:cNvPr id="351649" name="AutoShape 417"/>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51650" name="AutoShape 418"/>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51651" name="AutoShape 419"/>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51652" name="AutoShape 420"/>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51653" name="AutoShape 421"/>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51654" name="AutoShape 422"/>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51655" name="AutoShape 423"/>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51656" name="AutoShape 424"/>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51657" name="AutoShape 425"/>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51658" name="AutoShape 426"/>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351659" name="Group 427"/>
              <p:cNvGrpSpPr>
                <a:grpSpLocks noChangeAspect="1"/>
              </p:cNvGrpSpPr>
              <p:nvPr/>
            </p:nvGrpSpPr>
            <p:grpSpPr bwMode="auto">
              <a:xfrm>
                <a:off x="2400" y="2583"/>
                <a:ext cx="207" cy="201"/>
                <a:chOff x="3456" y="2103"/>
                <a:chExt cx="207" cy="201"/>
              </a:xfrm>
            </p:grpSpPr>
            <p:sp>
              <p:nvSpPr>
                <p:cNvPr id="351660" name="Oval 428"/>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661" name="Oval 429"/>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351662" name="Oval 430"/>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351663" name="Group 431"/>
              <p:cNvGrpSpPr>
                <a:grpSpLocks noChangeAspect="1"/>
              </p:cNvGrpSpPr>
              <p:nvPr/>
            </p:nvGrpSpPr>
            <p:grpSpPr bwMode="auto">
              <a:xfrm>
                <a:off x="3729" y="2544"/>
                <a:ext cx="207" cy="201"/>
                <a:chOff x="3456" y="2103"/>
                <a:chExt cx="207" cy="201"/>
              </a:xfrm>
            </p:grpSpPr>
            <p:sp>
              <p:nvSpPr>
                <p:cNvPr id="351664" name="Oval 432"/>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665" name="Oval 433"/>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351666" name="Oval 434"/>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351667" name="Group 435"/>
              <p:cNvGrpSpPr>
                <a:grpSpLocks noChangeAspect="1"/>
              </p:cNvGrpSpPr>
              <p:nvPr/>
            </p:nvGrpSpPr>
            <p:grpSpPr bwMode="auto">
              <a:xfrm>
                <a:off x="4017" y="2583"/>
                <a:ext cx="207" cy="201"/>
                <a:chOff x="4146" y="2007"/>
                <a:chExt cx="207" cy="201"/>
              </a:xfrm>
            </p:grpSpPr>
            <p:sp>
              <p:nvSpPr>
                <p:cNvPr id="351668" name="Oval 436"/>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669" name="Oval 437"/>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670" name="Oval 438"/>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351671" name="Group 439"/>
              <p:cNvGrpSpPr>
                <a:grpSpLocks noChangeAspect="1"/>
              </p:cNvGrpSpPr>
              <p:nvPr/>
            </p:nvGrpSpPr>
            <p:grpSpPr bwMode="auto">
              <a:xfrm>
                <a:off x="2817" y="2592"/>
                <a:ext cx="207" cy="201"/>
                <a:chOff x="3729" y="2256"/>
                <a:chExt cx="207" cy="201"/>
              </a:xfrm>
            </p:grpSpPr>
            <p:sp>
              <p:nvSpPr>
                <p:cNvPr id="351672" name="Oval 440"/>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673" name="Oval 441"/>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351674" name="Oval 442"/>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351675" name="Oval 443"/>
              <p:cNvSpPr>
                <a:spLocks noChangeAspect="1" noChangeArrowheads="1"/>
              </p:cNvSpPr>
              <p:nvPr/>
            </p:nvSpPr>
            <p:spPr bwMode="auto">
              <a:xfrm>
                <a:off x="2880"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351676" name="Oval 444"/>
              <p:cNvSpPr>
                <a:spLocks noChangeAspect="1" noChangeArrowheads="1"/>
              </p:cNvSpPr>
              <p:nvPr/>
            </p:nvSpPr>
            <p:spPr bwMode="auto">
              <a:xfrm>
                <a:off x="3792" y="2928"/>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351677" name="Oval 445"/>
              <p:cNvSpPr>
                <a:spLocks noChangeAspect="1" noChangeArrowheads="1"/>
              </p:cNvSpPr>
              <p:nvPr/>
            </p:nvSpPr>
            <p:spPr bwMode="auto">
              <a:xfrm>
                <a:off x="4608"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351678" name="Oval 446"/>
              <p:cNvSpPr>
                <a:spLocks noChangeAspect="1" noChangeArrowheads="1"/>
              </p:cNvSpPr>
              <p:nvPr/>
            </p:nvSpPr>
            <p:spPr bwMode="auto">
              <a:xfrm>
                <a:off x="5232" y="2832"/>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351679" name="Oval 447"/>
              <p:cNvSpPr>
                <a:spLocks noChangeAspect="1" noChangeArrowheads="1"/>
              </p:cNvSpPr>
              <p:nvPr/>
            </p:nvSpPr>
            <p:spPr bwMode="auto">
              <a:xfrm>
                <a:off x="2016"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351680" name="Oval 448"/>
              <p:cNvSpPr>
                <a:spLocks noChangeAspect="1" noChangeArrowheads="1"/>
              </p:cNvSpPr>
              <p:nvPr/>
            </p:nvSpPr>
            <p:spPr bwMode="auto">
              <a:xfrm>
                <a:off x="340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351681" name="Oval 449"/>
              <p:cNvSpPr>
                <a:spLocks noChangeAspect="1" noChangeArrowheads="1"/>
              </p:cNvSpPr>
              <p:nvPr/>
            </p:nvSpPr>
            <p:spPr bwMode="auto">
              <a:xfrm>
                <a:off x="2112" y="288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351682" name="Oval 450"/>
              <p:cNvSpPr>
                <a:spLocks noChangeAspect="1" noChangeArrowheads="1"/>
              </p:cNvSpPr>
              <p:nvPr/>
            </p:nvSpPr>
            <p:spPr bwMode="auto">
              <a:xfrm>
                <a:off x="436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351683" name="Oval 451"/>
              <p:cNvSpPr>
                <a:spLocks noChangeAspect="1" noChangeArrowheads="1"/>
              </p:cNvSpPr>
              <p:nvPr/>
            </p:nvSpPr>
            <p:spPr bwMode="auto">
              <a:xfrm>
                <a:off x="3024" y="3024"/>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351684" name="Oval 452"/>
              <p:cNvSpPr>
                <a:spLocks noChangeAspect="1" noChangeArrowheads="1"/>
              </p:cNvSpPr>
              <p:nvPr/>
            </p:nvSpPr>
            <p:spPr bwMode="auto">
              <a:xfrm>
                <a:off x="4032" y="288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351685" name="Oval 453"/>
              <p:cNvSpPr>
                <a:spLocks noChangeAspect="1" noChangeArrowheads="1"/>
              </p:cNvSpPr>
              <p:nvPr/>
            </p:nvSpPr>
            <p:spPr bwMode="auto">
              <a:xfrm>
                <a:off x="4800"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351686" name="Oval 454"/>
              <p:cNvSpPr>
                <a:spLocks noChangeAspect="1" noChangeArrowheads="1"/>
              </p:cNvSpPr>
              <p:nvPr/>
            </p:nvSpPr>
            <p:spPr bwMode="auto">
              <a:xfrm>
                <a:off x="3216" y="283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351687" name="Oval 455"/>
              <p:cNvSpPr>
                <a:spLocks noChangeAspect="1" noChangeArrowheads="1"/>
              </p:cNvSpPr>
              <p:nvPr/>
            </p:nvSpPr>
            <p:spPr bwMode="auto">
              <a:xfrm>
                <a:off x="3648" y="312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351688" name="Oval 456"/>
              <p:cNvSpPr>
                <a:spLocks noChangeAspect="1" noChangeArrowheads="1"/>
              </p:cNvSpPr>
              <p:nvPr/>
            </p:nvSpPr>
            <p:spPr bwMode="auto">
              <a:xfrm>
                <a:off x="2688" y="307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351689" name="Oval 457"/>
              <p:cNvSpPr>
                <a:spLocks noChangeAspect="1" noChangeArrowheads="1"/>
              </p:cNvSpPr>
              <p:nvPr/>
            </p:nvSpPr>
            <p:spPr bwMode="auto">
              <a:xfrm>
                <a:off x="2352"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351690" name="Line 458"/>
              <p:cNvSpPr>
                <a:spLocks noChangeAspect="1" noChangeShapeType="1"/>
              </p:cNvSpPr>
              <p:nvPr/>
            </p:nvSpPr>
            <p:spPr bwMode="auto">
              <a:xfrm>
                <a:off x="3024" y="2928"/>
                <a:ext cx="96" cy="192"/>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351691" name="Line 459"/>
              <p:cNvSpPr>
                <a:spLocks noChangeAspect="1" noChangeShapeType="1"/>
              </p:cNvSpPr>
              <p:nvPr/>
            </p:nvSpPr>
            <p:spPr bwMode="auto">
              <a:xfrm flipH="1">
                <a:off x="2832" y="2928"/>
                <a:ext cx="96" cy="192"/>
              </a:xfrm>
              <a:prstGeom prst="line">
                <a:avLst/>
              </a:prstGeom>
              <a:noFill/>
              <a:ln w="9525">
                <a:solidFill>
                  <a:schemeClr val="bg1"/>
                </a:solidFill>
                <a:round/>
                <a:headEnd/>
                <a:tailEnd type="triangle" w="med" len="med"/>
              </a:ln>
              <a:effectLst/>
            </p:spPr>
            <p:txBody>
              <a:bodyPr>
                <a:spAutoFit/>
              </a:bodyPr>
              <a:lstStyle/>
              <a:p>
                <a:endParaRPr lang="en-US"/>
              </a:p>
            </p:txBody>
          </p:sp>
          <p:sp>
            <p:nvSpPr>
              <p:cNvPr id="351692" name="Oval 460"/>
              <p:cNvSpPr>
                <a:spLocks noChangeAspect="1" noChangeArrowheads="1"/>
              </p:cNvSpPr>
              <p:nvPr/>
            </p:nvSpPr>
            <p:spPr bwMode="auto">
              <a:xfrm>
                <a:off x="3168"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351693" name="Oval 461"/>
              <p:cNvSpPr>
                <a:spLocks noChangeAspect="1" noChangeArrowheads="1"/>
              </p:cNvSpPr>
              <p:nvPr/>
            </p:nvSpPr>
            <p:spPr bwMode="auto">
              <a:xfrm>
                <a:off x="2400"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351694" name="Oval 462"/>
              <p:cNvSpPr>
                <a:spLocks noChangeAspect="1" noChangeArrowheads="1"/>
              </p:cNvSpPr>
              <p:nvPr/>
            </p:nvSpPr>
            <p:spPr bwMode="auto">
              <a:xfrm>
                <a:off x="2592" y="2832"/>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351695" name="Oval 463"/>
              <p:cNvSpPr>
                <a:spLocks noChangeAspect="1" noChangeArrowheads="1"/>
              </p:cNvSpPr>
              <p:nvPr/>
            </p:nvSpPr>
            <p:spPr bwMode="auto">
              <a:xfrm>
                <a:off x="3504"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351696" name="Oval 464"/>
              <p:cNvSpPr>
                <a:spLocks noChangeAspect="1" noChangeArrowheads="1"/>
              </p:cNvSpPr>
              <p:nvPr/>
            </p:nvSpPr>
            <p:spPr bwMode="auto">
              <a:xfrm>
                <a:off x="4032" y="3120"/>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351697" name="Oval 465"/>
              <p:cNvSpPr>
                <a:spLocks noChangeAspect="1" noChangeArrowheads="1"/>
              </p:cNvSpPr>
              <p:nvPr/>
            </p:nvSpPr>
            <p:spPr bwMode="auto">
              <a:xfrm>
                <a:off x="4848"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351698" name="Oval 466"/>
              <p:cNvSpPr>
                <a:spLocks noChangeAspect="1" noChangeArrowheads="1"/>
              </p:cNvSpPr>
              <p:nvPr/>
            </p:nvSpPr>
            <p:spPr bwMode="auto">
              <a:xfrm>
                <a:off x="5040" y="268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351699" name="Line 467"/>
              <p:cNvSpPr>
                <a:spLocks noChangeAspect="1" noChangeShapeType="1"/>
              </p:cNvSpPr>
              <p:nvPr/>
            </p:nvSpPr>
            <p:spPr bwMode="auto">
              <a:xfrm>
                <a:off x="3279" y="3264"/>
                <a:ext cx="144" cy="432"/>
              </a:xfrm>
              <a:prstGeom prst="line">
                <a:avLst/>
              </a:prstGeom>
              <a:noFill/>
              <a:ln w="9525">
                <a:solidFill>
                  <a:schemeClr val="bg1"/>
                </a:solidFill>
                <a:round/>
                <a:headEnd/>
                <a:tailEnd type="triangle" w="med" len="med"/>
              </a:ln>
              <a:effectLst/>
            </p:spPr>
            <p:txBody>
              <a:bodyPr>
                <a:spAutoFit/>
              </a:bodyPr>
              <a:lstStyle/>
              <a:p>
                <a:endParaRPr lang="en-US"/>
              </a:p>
            </p:txBody>
          </p:sp>
          <p:sp>
            <p:nvSpPr>
              <p:cNvPr id="351700" name="Line 468"/>
              <p:cNvSpPr>
                <a:spLocks noChangeAspect="1" noChangeShapeType="1"/>
              </p:cNvSpPr>
              <p:nvPr/>
            </p:nvSpPr>
            <p:spPr bwMode="auto">
              <a:xfrm>
                <a:off x="3888" y="3072"/>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351701" name="Line 469"/>
              <p:cNvSpPr>
                <a:spLocks noChangeAspect="1" noChangeShapeType="1"/>
              </p:cNvSpPr>
              <p:nvPr/>
            </p:nvSpPr>
            <p:spPr bwMode="auto">
              <a:xfrm>
                <a:off x="4464" y="3120"/>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351702" name="Line 470"/>
              <p:cNvSpPr>
                <a:spLocks noChangeAspect="1" noChangeShapeType="1"/>
              </p:cNvSpPr>
              <p:nvPr/>
            </p:nvSpPr>
            <p:spPr bwMode="auto">
              <a:xfrm flipH="1">
                <a:off x="4674" y="3077"/>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351703" name="Line 471"/>
              <p:cNvSpPr>
                <a:spLocks noChangeAspect="1" noChangeShapeType="1"/>
              </p:cNvSpPr>
              <p:nvPr/>
            </p:nvSpPr>
            <p:spPr bwMode="auto">
              <a:xfrm flipH="1">
                <a:off x="3537" y="3269"/>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351704" name="Line 472"/>
              <p:cNvSpPr>
                <a:spLocks noChangeAspect="1" noChangeShapeType="1"/>
              </p:cNvSpPr>
              <p:nvPr/>
            </p:nvSpPr>
            <p:spPr bwMode="auto">
              <a:xfrm flipH="1">
                <a:off x="2577" y="3234"/>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351705" name="Line 473"/>
              <p:cNvSpPr>
                <a:spLocks noChangeAspect="1" noChangeShapeType="1"/>
              </p:cNvSpPr>
              <p:nvPr/>
            </p:nvSpPr>
            <p:spPr bwMode="auto">
              <a:xfrm flipH="1">
                <a:off x="2208" y="3072"/>
                <a:ext cx="192" cy="480"/>
              </a:xfrm>
              <a:prstGeom prst="line">
                <a:avLst/>
              </a:prstGeom>
              <a:noFill/>
              <a:ln w="9525">
                <a:solidFill>
                  <a:schemeClr val="bg1"/>
                </a:solidFill>
                <a:round/>
                <a:headEnd/>
                <a:tailEnd type="triangle" w="med" len="med"/>
              </a:ln>
              <a:effectLst/>
            </p:spPr>
            <p:txBody>
              <a:bodyPr>
                <a:spAutoFit/>
              </a:bodyPr>
              <a:lstStyle/>
              <a:p>
                <a:endParaRPr lang="en-US"/>
              </a:p>
            </p:txBody>
          </p:sp>
          <p:grpSp>
            <p:nvGrpSpPr>
              <p:cNvPr id="351706" name="Group 474"/>
              <p:cNvGrpSpPr>
                <a:grpSpLocks noChangeAspect="1"/>
              </p:cNvGrpSpPr>
              <p:nvPr/>
            </p:nvGrpSpPr>
            <p:grpSpPr bwMode="auto">
              <a:xfrm>
                <a:off x="4848" y="2439"/>
                <a:ext cx="260" cy="249"/>
                <a:chOff x="4896" y="1767"/>
                <a:chExt cx="260" cy="249"/>
              </a:xfrm>
            </p:grpSpPr>
            <p:sp>
              <p:nvSpPr>
                <p:cNvPr id="351707" name="Oval 475"/>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351708" name="Oval 476"/>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351709" name="Oval 477"/>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351710" name="Oval 478"/>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351711" name="Group 479"/>
              <p:cNvGrpSpPr>
                <a:grpSpLocks noChangeAspect="1"/>
              </p:cNvGrpSpPr>
              <p:nvPr/>
            </p:nvGrpSpPr>
            <p:grpSpPr bwMode="auto">
              <a:xfrm>
                <a:off x="4429" y="2535"/>
                <a:ext cx="207" cy="201"/>
                <a:chOff x="3456" y="2103"/>
                <a:chExt cx="207" cy="201"/>
              </a:xfrm>
            </p:grpSpPr>
            <p:sp>
              <p:nvSpPr>
                <p:cNvPr id="351712" name="Oval 480"/>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713" name="Oval 481"/>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351714" name="Oval 482"/>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351715" name="Group 483"/>
              <p:cNvGrpSpPr>
                <a:grpSpLocks noChangeAspect="1"/>
              </p:cNvGrpSpPr>
              <p:nvPr/>
            </p:nvGrpSpPr>
            <p:grpSpPr bwMode="auto">
              <a:xfrm>
                <a:off x="3120" y="2583"/>
                <a:ext cx="207" cy="201"/>
                <a:chOff x="4146" y="2007"/>
                <a:chExt cx="207" cy="201"/>
              </a:xfrm>
            </p:grpSpPr>
            <p:sp>
              <p:nvSpPr>
                <p:cNvPr id="351716" name="Oval 484"/>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717" name="Oval 485"/>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718" name="Oval 486"/>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351719" name="Group 487"/>
              <p:cNvGrpSpPr>
                <a:grpSpLocks noChangeAspect="1"/>
              </p:cNvGrpSpPr>
              <p:nvPr/>
            </p:nvGrpSpPr>
            <p:grpSpPr bwMode="auto">
              <a:xfrm>
                <a:off x="3441" y="2400"/>
                <a:ext cx="207" cy="201"/>
                <a:chOff x="3729" y="2256"/>
                <a:chExt cx="207" cy="201"/>
              </a:xfrm>
            </p:grpSpPr>
            <p:sp>
              <p:nvSpPr>
                <p:cNvPr id="351720" name="Oval 488"/>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721" name="Oval 489"/>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351722" name="Oval 490"/>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351723" name="Group 491"/>
              <p:cNvGrpSpPr>
                <a:grpSpLocks noChangeAspect="1"/>
              </p:cNvGrpSpPr>
              <p:nvPr/>
            </p:nvGrpSpPr>
            <p:grpSpPr bwMode="auto">
              <a:xfrm>
                <a:off x="3456" y="2631"/>
                <a:ext cx="207" cy="201"/>
                <a:chOff x="3456" y="2103"/>
                <a:chExt cx="207" cy="201"/>
              </a:xfrm>
            </p:grpSpPr>
            <p:sp>
              <p:nvSpPr>
                <p:cNvPr id="351724" name="Oval 492"/>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725" name="Oval 493"/>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351726" name="Oval 494"/>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351727" name="Oval 495"/>
              <p:cNvSpPr>
                <a:spLocks noChangeAspect="1" noChangeArrowheads="1"/>
              </p:cNvSpPr>
              <p:nvPr/>
            </p:nvSpPr>
            <p:spPr bwMode="auto">
              <a:xfrm>
                <a:off x="2208" y="249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351728" name="Oval 496"/>
              <p:cNvSpPr>
                <a:spLocks noChangeAspect="1" noChangeArrowheads="1"/>
              </p:cNvSpPr>
              <p:nvPr/>
            </p:nvSpPr>
            <p:spPr bwMode="auto">
              <a:xfrm>
                <a:off x="3696" y="2736"/>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351729" name="Oval 497"/>
              <p:cNvSpPr>
                <a:spLocks noChangeAspect="1" noChangeArrowheads="1"/>
              </p:cNvSpPr>
              <p:nvPr/>
            </p:nvSpPr>
            <p:spPr bwMode="auto">
              <a:xfrm>
                <a:off x="4224"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grpSp>
            <p:nvGrpSpPr>
              <p:cNvPr id="351730" name="Group 498"/>
              <p:cNvGrpSpPr>
                <a:grpSpLocks noChangeAspect="1"/>
              </p:cNvGrpSpPr>
              <p:nvPr/>
            </p:nvGrpSpPr>
            <p:grpSpPr bwMode="auto">
              <a:xfrm>
                <a:off x="4305" y="2391"/>
                <a:ext cx="207" cy="201"/>
                <a:chOff x="4146" y="2007"/>
                <a:chExt cx="207" cy="201"/>
              </a:xfrm>
            </p:grpSpPr>
            <p:sp>
              <p:nvSpPr>
                <p:cNvPr id="351731" name="Oval 499"/>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732" name="Oval 500"/>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1733" name="Oval 501"/>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351734" name="Group 502"/>
              <p:cNvGrpSpPr>
                <a:grpSpLocks noChangeAspect="1"/>
              </p:cNvGrpSpPr>
              <p:nvPr/>
            </p:nvGrpSpPr>
            <p:grpSpPr bwMode="auto">
              <a:xfrm>
                <a:off x="4608" y="2295"/>
                <a:ext cx="207" cy="201"/>
                <a:chOff x="3729" y="2256"/>
                <a:chExt cx="207" cy="201"/>
              </a:xfrm>
            </p:grpSpPr>
            <p:sp>
              <p:nvSpPr>
                <p:cNvPr id="351735" name="Oval 503"/>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351736" name="Oval 504"/>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351737" name="Oval 505"/>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351738" name="Line 506"/>
              <p:cNvSpPr>
                <a:spLocks noChangeAspect="1" noChangeShapeType="1"/>
              </p:cNvSpPr>
              <p:nvPr/>
            </p:nvSpPr>
            <p:spPr bwMode="auto">
              <a:xfrm>
                <a:off x="4982" y="3317"/>
                <a:ext cx="318" cy="528"/>
              </a:xfrm>
              <a:prstGeom prst="line">
                <a:avLst/>
              </a:prstGeom>
              <a:noFill/>
              <a:ln w="9525">
                <a:solidFill>
                  <a:schemeClr val="bg1"/>
                </a:solidFill>
                <a:round/>
                <a:headEnd/>
                <a:tailEnd type="triangle" w="med" len="med"/>
              </a:ln>
              <a:effectLst/>
            </p:spPr>
            <p:txBody>
              <a:bodyPr>
                <a:spAutoFit/>
              </a:bodyPr>
              <a:lstStyle/>
              <a:p>
                <a:endParaRPr lang="en-US"/>
              </a:p>
            </p:txBody>
          </p:sp>
        </p:grpSp>
        <p:pic>
          <p:nvPicPr>
            <p:cNvPr id="351739" name="Picture 507"/>
            <p:cNvPicPr>
              <a:picLocks noChangeAspect="1" noChangeArrowheads="1"/>
            </p:cNvPicPr>
            <p:nvPr/>
          </p:nvPicPr>
          <p:blipFill>
            <a:blip r:embed="rId2" cstate="print"/>
            <a:srcRect/>
            <a:stretch>
              <a:fillRect/>
            </a:stretch>
          </p:blipFill>
          <p:spPr bwMode="auto">
            <a:xfrm>
              <a:off x="5336" y="1152"/>
              <a:ext cx="376" cy="624"/>
            </a:xfrm>
            <a:prstGeom prst="rect">
              <a:avLst/>
            </a:prstGeom>
            <a:noFill/>
          </p:spPr>
        </p:pic>
        <p:pic>
          <p:nvPicPr>
            <p:cNvPr id="351740" name="Picture 508"/>
            <p:cNvPicPr>
              <a:picLocks noChangeAspect="1" noChangeArrowheads="1"/>
            </p:cNvPicPr>
            <p:nvPr/>
          </p:nvPicPr>
          <p:blipFill>
            <a:blip r:embed="rId3" cstate="print"/>
            <a:srcRect/>
            <a:stretch>
              <a:fillRect/>
            </a:stretch>
          </p:blipFill>
          <p:spPr bwMode="auto">
            <a:xfrm>
              <a:off x="5209" y="1824"/>
              <a:ext cx="498" cy="624"/>
            </a:xfrm>
            <a:prstGeom prst="rect">
              <a:avLst/>
            </a:prstGeom>
            <a:noFill/>
          </p:spPr>
        </p:pic>
        <p:pic>
          <p:nvPicPr>
            <p:cNvPr id="351741" name="Picture 509" descr="ev2_front"/>
            <p:cNvPicPr>
              <a:picLocks noChangeAspect="1" noChangeArrowheads="1"/>
            </p:cNvPicPr>
            <p:nvPr/>
          </p:nvPicPr>
          <p:blipFill>
            <a:blip r:embed="rId4" cstate="print"/>
            <a:srcRect/>
            <a:stretch>
              <a:fillRect/>
            </a:stretch>
          </p:blipFill>
          <p:spPr bwMode="auto">
            <a:xfrm>
              <a:off x="4747" y="3408"/>
              <a:ext cx="960" cy="741"/>
            </a:xfrm>
            <a:prstGeom prst="rect">
              <a:avLst/>
            </a:prstGeom>
            <a:noFill/>
          </p:spPr>
        </p:pic>
        <p:pic>
          <p:nvPicPr>
            <p:cNvPr id="351742" name="Picture 510"/>
            <p:cNvPicPr>
              <a:picLocks noChangeAspect="1" noChangeArrowheads="1"/>
            </p:cNvPicPr>
            <p:nvPr/>
          </p:nvPicPr>
          <p:blipFill>
            <a:blip r:embed="rId5" cstate="print"/>
            <a:srcRect/>
            <a:stretch>
              <a:fillRect/>
            </a:stretch>
          </p:blipFill>
          <p:spPr bwMode="auto">
            <a:xfrm>
              <a:off x="5004" y="2544"/>
              <a:ext cx="703" cy="720"/>
            </a:xfrm>
            <a:prstGeom prst="rect">
              <a:avLst/>
            </a:prstGeom>
            <a:noFill/>
          </p:spPr>
        </p:pic>
        <p:sp>
          <p:nvSpPr>
            <p:cNvPr id="351743" name="Text Box 511"/>
            <p:cNvSpPr txBox="1">
              <a:spLocks noChangeArrowheads="1"/>
            </p:cNvSpPr>
            <p:nvPr/>
          </p:nvSpPr>
          <p:spPr bwMode="auto">
            <a:xfrm>
              <a:off x="4963" y="1612"/>
              <a:ext cx="343" cy="146"/>
            </a:xfrm>
            <a:prstGeom prst="rect">
              <a:avLst/>
            </a:prstGeom>
            <a:noFill/>
            <a:ln w="9525">
              <a:noFill/>
              <a:miter lim="800000"/>
              <a:headEnd/>
              <a:tailEnd/>
            </a:ln>
            <a:effectLst/>
          </p:spPr>
          <p:txBody>
            <a:bodyPr wrap="none">
              <a:spAutoFit/>
            </a:bodyPr>
            <a:lstStyle/>
            <a:p>
              <a:pPr algn="ctr"/>
              <a:r>
                <a:rPr lang="en-US" b="0">
                  <a:solidFill>
                    <a:schemeClr val="bg1"/>
                  </a:solidFill>
                  <a:latin typeface="Trebuchet MS" pitchFamily="34" charset="0"/>
                </a:rPr>
                <a:t>0 fm/c</a:t>
              </a:r>
            </a:p>
          </p:txBody>
        </p:sp>
        <p:sp>
          <p:nvSpPr>
            <p:cNvPr id="351744" name="Text Box 512"/>
            <p:cNvSpPr txBox="1">
              <a:spLocks noChangeArrowheads="1"/>
            </p:cNvSpPr>
            <p:nvPr/>
          </p:nvSpPr>
          <p:spPr bwMode="auto">
            <a:xfrm>
              <a:off x="4852" y="2304"/>
              <a:ext cx="343" cy="146"/>
            </a:xfrm>
            <a:prstGeom prst="rect">
              <a:avLst/>
            </a:prstGeom>
            <a:noFill/>
            <a:ln w="9525">
              <a:noFill/>
              <a:miter lim="800000"/>
              <a:headEnd/>
              <a:tailEnd/>
            </a:ln>
            <a:effectLst/>
          </p:spPr>
          <p:txBody>
            <a:bodyPr wrap="none">
              <a:spAutoFit/>
            </a:bodyPr>
            <a:lstStyle/>
            <a:p>
              <a:pPr algn="ctr"/>
              <a:r>
                <a:rPr lang="en-US" b="0">
                  <a:solidFill>
                    <a:schemeClr val="bg1"/>
                  </a:solidFill>
                  <a:latin typeface="Trebuchet MS" pitchFamily="34" charset="0"/>
                </a:rPr>
                <a:t>2 fm/c</a:t>
              </a:r>
            </a:p>
          </p:txBody>
        </p:sp>
        <p:sp>
          <p:nvSpPr>
            <p:cNvPr id="351745" name="Text Box 513"/>
            <p:cNvSpPr txBox="1">
              <a:spLocks noChangeArrowheads="1"/>
            </p:cNvSpPr>
            <p:nvPr/>
          </p:nvSpPr>
          <p:spPr bwMode="auto">
            <a:xfrm>
              <a:off x="4683" y="2880"/>
              <a:ext cx="343" cy="145"/>
            </a:xfrm>
            <a:prstGeom prst="rect">
              <a:avLst/>
            </a:prstGeom>
            <a:noFill/>
            <a:ln w="9525">
              <a:noFill/>
              <a:miter lim="800000"/>
              <a:headEnd/>
              <a:tailEnd/>
            </a:ln>
            <a:effectLst/>
          </p:spPr>
          <p:txBody>
            <a:bodyPr wrap="none">
              <a:spAutoFit/>
            </a:bodyPr>
            <a:lstStyle/>
            <a:p>
              <a:pPr algn="ctr"/>
              <a:r>
                <a:rPr lang="en-US" b="0">
                  <a:solidFill>
                    <a:schemeClr val="bg1"/>
                  </a:solidFill>
                  <a:latin typeface="Trebuchet MS" pitchFamily="34" charset="0"/>
                </a:rPr>
                <a:t>7 fm/c</a:t>
              </a:r>
            </a:p>
          </p:txBody>
        </p:sp>
        <p:sp>
          <p:nvSpPr>
            <p:cNvPr id="351746" name="Text Box 514"/>
            <p:cNvSpPr txBox="1">
              <a:spLocks noChangeArrowheads="1"/>
            </p:cNvSpPr>
            <p:nvPr/>
          </p:nvSpPr>
          <p:spPr bwMode="auto">
            <a:xfrm>
              <a:off x="4325" y="3984"/>
              <a:ext cx="387" cy="145"/>
            </a:xfrm>
            <a:prstGeom prst="rect">
              <a:avLst/>
            </a:prstGeom>
            <a:noFill/>
            <a:ln w="9525">
              <a:noFill/>
              <a:miter lim="800000"/>
              <a:headEnd/>
              <a:tailEnd/>
            </a:ln>
            <a:effectLst/>
          </p:spPr>
          <p:txBody>
            <a:bodyPr wrap="none">
              <a:spAutoFit/>
            </a:bodyPr>
            <a:lstStyle/>
            <a:p>
              <a:pPr algn="ctr"/>
              <a:r>
                <a:rPr lang="en-US" b="0">
                  <a:solidFill>
                    <a:schemeClr val="bg1"/>
                  </a:solidFill>
                  <a:latin typeface="Trebuchet MS" pitchFamily="34" charset="0"/>
                </a:rPr>
                <a:t>&gt;7 fm/c</a:t>
              </a:r>
            </a:p>
          </p:txBody>
        </p:sp>
        <p:sp>
          <p:nvSpPr>
            <p:cNvPr id="351747" name="Text Box 515"/>
            <p:cNvSpPr txBox="1">
              <a:spLocks noChangeArrowheads="1"/>
            </p:cNvSpPr>
            <p:nvPr/>
          </p:nvSpPr>
          <p:spPr bwMode="auto">
            <a:xfrm>
              <a:off x="1440" y="4173"/>
              <a:ext cx="1199" cy="145"/>
            </a:xfrm>
            <a:prstGeom prst="rect">
              <a:avLst/>
            </a:prstGeom>
            <a:noFill/>
            <a:ln w="9525" algn="ctr">
              <a:noFill/>
              <a:miter lim="800000"/>
              <a:headEnd/>
              <a:tailEnd/>
            </a:ln>
            <a:effectLst/>
          </p:spPr>
          <p:txBody>
            <a:bodyPr wrap="none">
              <a:spAutoFit/>
            </a:bodyPr>
            <a:lstStyle/>
            <a:p>
              <a:pPr eaLnBrk="0" hangingPunct="0"/>
              <a:r>
                <a:rPr lang="en-US" b="0">
                  <a:solidFill>
                    <a:schemeClr val="bg1"/>
                  </a:solidFill>
                </a:rPr>
                <a:t>Diagram from Peter Steinberg</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3691592-068A-4E8A-8FF2-31CE591CC58F}" type="slidenum">
              <a:rPr lang="en-US"/>
              <a:pPr/>
              <a:t>57</a:t>
            </a:fld>
            <a:endParaRPr lang="en-US"/>
          </a:p>
        </p:txBody>
      </p:sp>
      <p:sp>
        <p:nvSpPr>
          <p:cNvPr id="131076"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dirty="0">
                <a:solidFill>
                  <a:schemeClr val="bg1"/>
                </a:solidFill>
              </a:rPr>
              <a:t>Initial Conditions</a:t>
            </a:r>
          </a:p>
        </p:txBody>
      </p:sp>
    </p:spTree>
    <p:extLst>
      <p:ext uri="{BB962C8B-B14F-4D97-AF65-F5344CB8AC3E}">
        <p14:creationId xmlns:p14="http://schemas.microsoft.com/office/powerpoint/2010/main" val="1553893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58</a:t>
            </a:fld>
            <a:endParaRPr lang="en-US"/>
          </a:p>
        </p:txBody>
      </p:sp>
      <p:pic>
        <p:nvPicPr>
          <p:cNvPr id="4" name="Picture 2" descr="https://www.shoretrips.com/excursion-image/monte-carlo-monaco/transfer-from-monte-carlo-cruise-pier-to-nice-airport/036187_1305080208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9795"/>
            <a:ext cx="9144000" cy="50982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cliparts.co/cliparts/kcK/o9k/kcKo9kq6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075" y="0"/>
            <a:ext cx="2447925" cy="16242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15697" y="381000"/>
            <a:ext cx="2980303" cy="707886"/>
          </a:xfrm>
          <a:prstGeom prst="rect">
            <a:avLst/>
          </a:prstGeom>
          <a:noFill/>
        </p:spPr>
        <p:txBody>
          <a:bodyPr wrap="none" rtlCol="0">
            <a:spAutoFit/>
          </a:bodyPr>
          <a:lstStyle/>
          <a:p>
            <a:r>
              <a:rPr lang="en-US" sz="4000" b="0" u="sng" dirty="0"/>
              <a:t>Monte Carlo</a:t>
            </a:r>
          </a:p>
        </p:txBody>
      </p:sp>
      <p:pic>
        <p:nvPicPr>
          <p:cNvPr id="7" name="Picture 6" descr="http://cliparts.co/cliparts/kcK/o9k/kcKo9kq6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47925" cy="162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210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59</a:t>
            </a:fld>
            <a:endParaRPr lang="en-US"/>
          </a:p>
        </p:txBody>
      </p:sp>
      <p:sp>
        <p:nvSpPr>
          <p:cNvPr id="4" name="TextBox 3"/>
          <p:cNvSpPr txBox="1"/>
          <p:nvPr/>
        </p:nvSpPr>
        <p:spPr>
          <a:xfrm>
            <a:off x="1143000" y="152400"/>
            <a:ext cx="6764993" cy="584775"/>
          </a:xfrm>
          <a:prstGeom prst="rect">
            <a:avLst/>
          </a:prstGeom>
          <a:noFill/>
        </p:spPr>
        <p:txBody>
          <a:bodyPr wrap="none" rtlCol="0">
            <a:spAutoFit/>
          </a:bodyPr>
          <a:lstStyle/>
          <a:p>
            <a:r>
              <a:rPr lang="en-US" sz="3200" b="0" u="sng" dirty="0" err="1"/>
              <a:t>Glauber</a:t>
            </a:r>
            <a:r>
              <a:rPr lang="en-US" sz="3200" b="0" u="sng" dirty="0"/>
              <a:t> Model and Characterization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1153675"/>
            <a:ext cx="6134100" cy="573270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279" y="762000"/>
            <a:ext cx="6553200" cy="61243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762000"/>
            <a:ext cx="6490913" cy="6066172"/>
          </a:xfrm>
          <a:prstGeom prst="rect">
            <a:avLst/>
          </a:prstGeom>
        </p:spPr>
      </p:pic>
    </p:spTree>
    <p:extLst>
      <p:ext uri="{BB962C8B-B14F-4D97-AF65-F5344CB8AC3E}">
        <p14:creationId xmlns:p14="http://schemas.microsoft.com/office/powerpoint/2010/main" val="298969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6</a:t>
            </a:fld>
            <a:endParaRPr lang="en-US"/>
          </a:p>
        </p:txBody>
      </p:sp>
      <p:pic>
        <p:nvPicPr>
          <p:cNvPr id="890882" name="Picture 2" descr="http://i.dailymail.co.uk/i/gif/2016/05/12/773ea94ed1b50b78706d087c52c02310bdb7677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
            <a:ext cx="6324600" cy="680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6853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60</a:t>
            </a:fld>
            <a:endParaRPr lang="en-US"/>
          </a:p>
        </p:txBody>
      </p:sp>
      <p:sp>
        <p:nvSpPr>
          <p:cNvPr id="4" name="Rectangle 3"/>
          <p:cNvSpPr/>
          <p:nvPr/>
        </p:nvSpPr>
        <p:spPr>
          <a:xfrm>
            <a:off x="1981200" y="228600"/>
            <a:ext cx="5283819" cy="523220"/>
          </a:xfrm>
          <a:prstGeom prst="rect">
            <a:avLst/>
          </a:prstGeom>
        </p:spPr>
        <p:txBody>
          <a:bodyPr wrap="none">
            <a:spAutoFit/>
          </a:bodyPr>
          <a:lstStyle/>
          <a:p>
            <a:r>
              <a:rPr lang="en-US" sz="2800" b="0" dirty="0"/>
              <a:t>https://tglaubermc.hepforge.org/</a:t>
            </a:r>
          </a:p>
        </p:txBody>
      </p:sp>
      <p:pic>
        <p:nvPicPr>
          <p:cNvPr id="704514" name="Picture 2"/>
          <p:cNvPicPr>
            <a:picLocks noChangeAspect="1" noChangeArrowheads="1"/>
          </p:cNvPicPr>
          <p:nvPr/>
        </p:nvPicPr>
        <p:blipFill>
          <a:blip r:embed="rId2" cstate="print"/>
          <a:srcRect t="15625" r="15081" b="25000"/>
          <a:stretch>
            <a:fillRect/>
          </a:stretch>
        </p:blipFill>
        <p:spPr bwMode="auto">
          <a:xfrm>
            <a:off x="0" y="1143000"/>
            <a:ext cx="9144000" cy="3594538"/>
          </a:xfrm>
          <a:prstGeom prst="rect">
            <a:avLst/>
          </a:prstGeom>
          <a:noFill/>
          <a:ln w="9525">
            <a:noFill/>
            <a:miter lim="800000"/>
            <a:headEnd/>
            <a:tailEnd/>
          </a:ln>
        </p:spPr>
      </p:pic>
    </p:spTree>
    <p:extLst>
      <p:ext uri="{BB962C8B-B14F-4D97-AF65-F5344CB8AC3E}">
        <p14:creationId xmlns:p14="http://schemas.microsoft.com/office/powerpoint/2010/main" val="146600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lide Number Placeholder 4"/>
          <p:cNvSpPr>
            <a:spLocks noGrp="1"/>
          </p:cNvSpPr>
          <p:nvPr>
            <p:ph type="sldNum" sz="quarter" idx="12"/>
          </p:nvPr>
        </p:nvSpPr>
        <p:spPr/>
        <p:txBody>
          <a:bodyPr/>
          <a:lstStyle/>
          <a:p>
            <a:fld id="{4BB08626-DB7B-4CB7-826F-9D3E95E1635F}" type="slidenum">
              <a:rPr lang="en-US"/>
              <a:pPr/>
              <a:t>61</a:t>
            </a:fld>
            <a:endParaRPr lang="en-US"/>
          </a:p>
        </p:txBody>
      </p:sp>
      <p:sp>
        <p:nvSpPr>
          <p:cNvPr id="146434" name="Rectangle 2"/>
          <p:cNvSpPr>
            <a:spLocks noGrp="1" noChangeArrowheads="1"/>
          </p:cNvSpPr>
          <p:nvPr>
            <p:ph type="title"/>
          </p:nvPr>
        </p:nvSpPr>
        <p:spPr>
          <a:xfrm>
            <a:off x="533400" y="152400"/>
            <a:ext cx="8229600" cy="762000"/>
          </a:xfrm>
        </p:spPr>
        <p:txBody>
          <a:bodyPr/>
          <a:lstStyle/>
          <a:p>
            <a:r>
              <a:rPr lang="en-US" sz="3600" u="sng" dirty="0"/>
              <a:t>Collision Characterization</a:t>
            </a:r>
          </a:p>
        </p:txBody>
      </p:sp>
      <p:sp>
        <p:nvSpPr>
          <p:cNvPr id="146435" name="Text Box 3"/>
          <p:cNvSpPr txBox="1">
            <a:spLocks noChangeArrowheads="1"/>
          </p:cNvSpPr>
          <p:nvPr/>
        </p:nvSpPr>
        <p:spPr bwMode="auto">
          <a:xfrm>
            <a:off x="4495800" y="3223736"/>
            <a:ext cx="1143000" cy="738664"/>
          </a:xfrm>
          <a:prstGeom prst="rect">
            <a:avLst/>
          </a:prstGeom>
          <a:noFill/>
          <a:ln w="9525">
            <a:noFill/>
            <a:miter lim="800000"/>
            <a:headEnd/>
            <a:tailEnd/>
          </a:ln>
          <a:effectLst/>
        </p:spPr>
        <p:txBody>
          <a:bodyPr>
            <a:spAutoFit/>
          </a:bodyPr>
          <a:lstStyle/>
          <a:p>
            <a:pPr algn="ctr" eaLnBrk="0" hangingPunct="0"/>
            <a:r>
              <a:rPr lang="en-US" b="0" dirty="0">
                <a:solidFill>
                  <a:schemeClr val="accent2"/>
                </a:solidFill>
              </a:rPr>
              <a:t>Zero Degree Calorimeter</a:t>
            </a:r>
          </a:p>
        </p:txBody>
      </p:sp>
      <p:grpSp>
        <p:nvGrpSpPr>
          <p:cNvPr id="146436" name="Group 4"/>
          <p:cNvGrpSpPr>
            <a:grpSpLocks noChangeAspect="1"/>
          </p:cNvGrpSpPr>
          <p:nvPr/>
        </p:nvGrpSpPr>
        <p:grpSpPr bwMode="auto">
          <a:xfrm>
            <a:off x="5694363" y="2286000"/>
            <a:ext cx="3286125" cy="3670300"/>
            <a:chOff x="3160" y="1024"/>
            <a:chExt cx="1563" cy="1576"/>
          </a:xfrm>
        </p:grpSpPr>
        <p:sp>
          <p:nvSpPr>
            <p:cNvPr id="146437" name="Rectangle 5"/>
            <p:cNvSpPr>
              <a:spLocks noChangeAspect="1" noChangeArrowheads="1"/>
            </p:cNvSpPr>
            <p:nvPr/>
          </p:nvSpPr>
          <p:spPr bwMode="auto">
            <a:xfrm>
              <a:off x="3160" y="1024"/>
              <a:ext cx="1563" cy="1576"/>
            </a:xfrm>
            <a:prstGeom prst="rect">
              <a:avLst/>
            </a:prstGeom>
            <a:noFill/>
            <a:ln w="0">
              <a:solidFill>
                <a:srgbClr val="FFFFFF"/>
              </a:solidFill>
              <a:miter lim="800000"/>
              <a:headEnd/>
              <a:tailEnd/>
            </a:ln>
          </p:spPr>
          <p:txBody>
            <a:bodyPr/>
            <a:lstStyle/>
            <a:p>
              <a:endParaRPr lang="en-US"/>
            </a:p>
          </p:txBody>
        </p:sp>
        <p:sp>
          <p:nvSpPr>
            <p:cNvPr id="146438" name="Rectangle 6"/>
            <p:cNvSpPr>
              <a:spLocks noChangeAspect="1" noChangeArrowheads="1"/>
            </p:cNvSpPr>
            <p:nvPr/>
          </p:nvSpPr>
          <p:spPr bwMode="auto">
            <a:xfrm>
              <a:off x="3160" y="1024"/>
              <a:ext cx="1563" cy="1576"/>
            </a:xfrm>
            <a:prstGeom prst="rect">
              <a:avLst/>
            </a:prstGeom>
            <a:solidFill>
              <a:srgbClr val="FFFFFF"/>
            </a:solidFill>
            <a:ln w="9525">
              <a:noFill/>
              <a:miter lim="800000"/>
              <a:headEnd/>
              <a:tailEnd/>
            </a:ln>
          </p:spPr>
          <p:txBody>
            <a:bodyPr/>
            <a:lstStyle/>
            <a:p>
              <a:endParaRPr lang="en-US"/>
            </a:p>
          </p:txBody>
        </p:sp>
        <p:pic>
          <p:nvPicPr>
            <p:cNvPr id="146439" name="Picture 7"/>
            <p:cNvPicPr>
              <a:picLocks noChangeAspect="1" noChangeArrowheads="1"/>
            </p:cNvPicPr>
            <p:nvPr/>
          </p:nvPicPr>
          <p:blipFill>
            <a:blip r:embed="rId2" cstate="print"/>
            <a:srcRect/>
            <a:stretch>
              <a:fillRect/>
            </a:stretch>
          </p:blipFill>
          <p:spPr bwMode="auto">
            <a:xfrm>
              <a:off x="3160" y="2514"/>
              <a:ext cx="1563" cy="86"/>
            </a:xfrm>
            <a:prstGeom prst="rect">
              <a:avLst/>
            </a:prstGeom>
            <a:noFill/>
            <a:ln w="9525">
              <a:noFill/>
              <a:miter lim="800000"/>
              <a:headEnd/>
              <a:tailEnd/>
            </a:ln>
          </p:spPr>
        </p:pic>
        <p:pic>
          <p:nvPicPr>
            <p:cNvPr id="146440" name="Picture 8"/>
            <p:cNvPicPr>
              <a:picLocks noChangeAspect="1" noChangeArrowheads="1"/>
            </p:cNvPicPr>
            <p:nvPr/>
          </p:nvPicPr>
          <p:blipFill>
            <a:blip r:embed="rId3" cstate="print"/>
            <a:srcRect/>
            <a:stretch>
              <a:fillRect/>
            </a:stretch>
          </p:blipFill>
          <p:spPr bwMode="auto">
            <a:xfrm>
              <a:off x="3160" y="2428"/>
              <a:ext cx="1563" cy="86"/>
            </a:xfrm>
            <a:prstGeom prst="rect">
              <a:avLst/>
            </a:prstGeom>
            <a:noFill/>
            <a:ln w="9525">
              <a:noFill/>
              <a:miter lim="800000"/>
              <a:headEnd/>
              <a:tailEnd/>
            </a:ln>
          </p:spPr>
        </p:pic>
        <p:pic>
          <p:nvPicPr>
            <p:cNvPr id="146441" name="Picture 9"/>
            <p:cNvPicPr>
              <a:picLocks noChangeAspect="1" noChangeArrowheads="1"/>
            </p:cNvPicPr>
            <p:nvPr/>
          </p:nvPicPr>
          <p:blipFill>
            <a:blip r:embed="rId4" cstate="print"/>
            <a:srcRect/>
            <a:stretch>
              <a:fillRect/>
            </a:stretch>
          </p:blipFill>
          <p:spPr bwMode="auto">
            <a:xfrm>
              <a:off x="3160" y="2342"/>
              <a:ext cx="1563" cy="86"/>
            </a:xfrm>
            <a:prstGeom prst="rect">
              <a:avLst/>
            </a:prstGeom>
            <a:noFill/>
            <a:ln w="9525">
              <a:noFill/>
              <a:miter lim="800000"/>
              <a:headEnd/>
              <a:tailEnd/>
            </a:ln>
          </p:spPr>
        </p:pic>
        <p:pic>
          <p:nvPicPr>
            <p:cNvPr id="146442" name="Picture 10"/>
            <p:cNvPicPr>
              <a:picLocks noChangeAspect="1" noChangeArrowheads="1"/>
            </p:cNvPicPr>
            <p:nvPr/>
          </p:nvPicPr>
          <p:blipFill>
            <a:blip r:embed="rId5" cstate="print"/>
            <a:srcRect/>
            <a:stretch>
              <a:fillRect/>
            </a:stretch>
          </p:blipFill>
          <p:spPr bwMode="auto">
            <a:xfrm>
              <a:off x="3160" y="2255"/>
              <a:ext cx="1563" cy="87"/>
            </a:xfrm>
            <a:prstGeom prst="rect">
              <a:avLst/>
            </a:prstGeom>
            <a:noFill/>
            <a:ln w="9525">
              <a:noFill/>
              <a:miter lim="800000"/>
              <a:headEnd/>
              <a:tailEnd/>
            </a:ln>
          </p:spPr>
        </p:pic>
        <p:pic>
          <p:nvPicPr>
            <p:cNvPr id="146443" name="Picture 11"/>
            <p:cNvPicPr>
              <a:picLocks noChangeAspect="1" noChangeArrowheads="1"/>
            </p:cNvPicPr>
            <p:nvPr/>
          </p:nvPicPr>
          <p:blipFill>
            <a:blip r:embed="rId6" cstate="print"/>
            <a:srcRect/>
            <a:stretch>
              <a:fillRect/>
            </a:stretch>
          </p:blipFill>
          <p:spPr bwMode="auto">
            <a:xfrm>
              <a:off x="3160" y="2169"/>
              <a:ext cx="1563" cy="86"/>
            </a:xfrm>
            <a:prstGeom prst="rect">
              <a:avLst/>
            </a:prstGeom>
            <a:noFill/>
            <a:ln w="9525">
              <a:noFill/>
              <a:miter lim="800000"/>
              <a:headEnd/>
              <a:tailEnd/>
            </a:ln>
          </p:spPr>
        </p:pic>
        <p:pic>
          <p:nvPicPr>
            <p:cNvPr id="146444" name="Picture 12"/>
            <p:cNvPicPr>
              <a:picLocks noChangeAspect="1" noChangeArrowheads="1"/>
            </p:cNvPicPr>
            <p:nvPr/>
          </p:nvPicPr>
          <p:blipFill>
            <a:blip r:embed="rId7" cstate="print"/>
            <a:srcRect/>
            <a:stretch>
              <a:fillRect/>
            </a:stretch>
          </p:blipFill>
          <p:spPr bwMode="auto">
            <a:xfrm>
              <a:off x="3160" y="2083"/>
              <a:ext cx="1563" cy="86"/>
            </a:xfrm>
            <a:prstGeom prst="rect">
              <a:avLst/>
            </a:prstGeom>
            <a:noFill/>
            <a:ln w="9525">
              <a:noFill/>
              <a:miter lim="800000"/>
              <a:headEnd/>
              <a:tailEnd/>
            </a:ln>
          </p:spPr>
        </p:pic>
        <p:pic>
          <p:nvPicPr>
            <p:cNvPr id="146445" name="Picture 13"/>
            <p:cNvPicPr>
              <a:picLocks noChangeAspect="1" noChangeArrowheads="1"/>
            </p:cNvPicPr>
            <p:nvPr/>
          </p:nvPicPr>
          <p:blipFill>
            <a:blip r:embed="rId8" cstate="print"/>
            <a:srcRect/>
            <a:stretch>
              <a:fillRect/>
            </a:stretch>
          </p:blipFill>
          <p:spPr bwMode="auto">
            <a:xfrm>
              <a:off x="3160" y="1997"/>
              <a:ext cx="1563" cy="86"/>
            </a:xfrm>
            <a:prstGeom prst="rect">
              <a:avLst/>
            </a:prstGeom>
            <a:noFill/>
            <a:ln w="9525">
              <a:noFill/>
              <a:miter lim="800000"/>
              <a:headEnd/>
              <a:tailEnd/>
            </a:ln>
          </p:spPr>
        </p:pic>
        <p:pic>
          <p:nvPicPr>
            <p:cNvPr id="146446" name="Picture 14"/>
            <p:cNvPicPr>
              <a:picLocks noChangeAspect="1" noChangeArrowheads="1"/>
            </p:cNvPicPr>
            <p:nvPr/>
          </p:nvPicPr>
          <p:blipFill>
            <a:blip r:embed="rId9" cstate="print"/>
            <a:srcRect/>
            <a:stretch>
              <a:fillRect/>
            </a:stretch>
          </p:blipFill>
          <p:spPr bwMode="auto">
            <a:xfrm>
              <a:off x="3160" y="1911"/>
              <a:ext cx="1563" cy="86"/>
            </a:xfrm>
            <a:prstGeom prst="rect">
              <a:avLst/>
            </a:prstGeom>
            <a:noFill/>
            <a:ln w="9525">
              <a:noFill/>
              <a:miter lim="800000"/>
              <a:headEnd/>
              <a:tailEnd/>
            </a:ln>
          </p:spPr>
        </p:pic>
        <p:pic>
          <p:nvPicPr>
            <p:cNvPr id="146447" name="Picture 15"/>
            <p:cNvPicPr>
              <a:picLocks noChangeAspect="1" noChangeArrowheads="1"/>
            </p:cNvPicPr>
            <p:nvPr/>
          </p:nvPicPr>
          <p:blipFill>
            <a:blip r:embed="rId10" cstate="print"/>
            <a:srcRect/>
            <a:stretch>
              <a:fillRect/>
            </a:stretch>
          </p:blipFill>
          <p:spPr bwMode="auto">
            <a:xfrm>
              <a:off x="3160" y="1825"/>
              <a:ext cx="1563" cy="86"/>
            </a:xfrm>
            <a:prstGeom prst="rect">
              <a:avLst/>
            </a:prstGeom>
            <a:noFill/>
            <a:ln w="9525">
              <a:noFill/>
              <a:miter lim="800000"/>
              <a:headEnd/>
              <a:tailEnd/>
            </a:ln>
          </p:spPr>
        </p:pic>
        <p:pic>
          <p:nvPicPr>
            <p:cNvPr id="146448" name="Picture 16"/>
            <p:cNvPicPr>
              <a:picLocks noChangeAspect="1" noChangeArrowheads="1"/>
            </p:cNvPicPr>
            <p:nvPr/>
          </p:nvPicPr>
          <p:blipFill>
            <a:blip r:embed="rId11" cstate="print"/>
            <a:srcRect/>
            <a:stretch>
              <a:fillRect/>
            </a:stretch>
          </p:blipFill>
          <p:spPr bwMode="auto">
            <a:xfrm>
              <a:off x="3160" y="1739"/>
              <a:ext cx="1563" cy="86"/>
            </a:xfrm>
            <a:prstGeom prst="rect">
              <a:avLst/>
            </a:prstGeom>
            <a:noFill/>
            <a:ln w="9525">
              <a:noFill/>
              <a:miter lim="800000"/>
              <a:headEnd/>
              <a:tailEnd/>
            </a:ln>
          </p:spPr>
        </p:pic>
        <p:pic>
          <p:nvPicPr>
            <p:cNvPr id="146449" name="Picture 17"/>
            <p:cNvPicPr>
              <a:picLocks noChangeAspect="1" noChangeArrowheads="1"/>
            </p:cNvPicPr>
            <p:nvPr/>
          </p:nvPicPr>
          <p:blipFill>
            <a:blip r:embed="rId12" cstate="print"/>
            <a:srcRect/>
            <a:stretch>
              <a:fillRect/>
            </a:stretch>
          </p:blipFill>
          <p:spPr bwMode="auto">
            <a:xfrm>
              <a:off x="3160" y="1652"/>
              <a:ext cx="1563" cy="87"/>
            </a:xfrm>
            <a:prstGeom prst="rect">
              <a:avLst/>
            </a:prstGeom>
            <a:noFill/>
            <a:ln w="9525">
              <a:noFill/>
              <a:miter lim="800000"/>
              <a:headEnd/>
              <a:tailEnd/>
            </a:ln>
          </p:spPr>
        </p:pic>
        <p:pic>
          <p:nvPicPr>
            <p:cNvPr id="146450" name="Picture 18"/>
            <p:cNvPicPr>
              <a:picLocks noChangeAspect="1" noChangeArrowheads="1"/>
            </p:cNvPicPr>
            <p:nvPr/>
          </p:nvPicPr>
          <p:blipFill>
            <a:blip r:embed="rId13" cstate="print"/>
            <a:srcRect/>
            <a:stretch>
              <a:fillRect/>
            </a:stretch>
          </p:blipFill>
          <p:spPr bwMode="auto">
            <a:xfrm>
              <a:off x="3160" y="1566"/>
              <a:ext cx="1563" cy="86"/>
            </a:xfrm>
            <a:prstGeom prst="rect">
              <a:avLst/>
            </a:prstGeom>
            <a:noFill/>
            <a:ln w="9525">
              <a:noFill/>
              <a:miter lim="800000"/>
              <a:headEnd/>
              <a:tailEnd/>
            </a:ln>
          </p:spPr>
        </p:pic>
        <p:pic>
          <p:nvPicPr>
            <p:cNvPr id="146451" name="Picture 19"/>
            <p:cNvPicPr>
              <a:picLocks noChangeAspect="1" noChangeArrowheads="1"/>
            </p:cNvPicPr>
            <p:nvPr/>
          </p:nvPicPr>
          <p:blipFill>
            <a:blip r:embed="rId14" cstate="print"/>
            <a:srcRect/>
            <a:stretch>
              <a:fillRect/>
            </a:stretch>
          </p:blipFill>
          <p:spPr bwMode="auto">
            <a:xfrm>
              <a:off x="3160" y="1480"/>
              <a:ext cx="1563" cy="86"/>
            </a:xfrm>
            <a:prstGeom prst="rect">
              <a:avLst/>
            </a:prstGeom>
            <a:noFill/>
            <a:ln w="9525">
              <a:noFill/>
              <a:miter lim="800000"/>
              <a:headEnd/>
              <a:tailEnd/>
            </a:ln>
          </p:spPr>
        </p:pic>
        <p:pic>
          <p:nvPicPr>
            <p:cNvPr id="146452" name="Picture 20"/>
            <p:cNvPicPr>
              <a:picLocks noChangeAspect="1" noChangeArrowheads="1"/>
            </p:cNvPicPr>
            <p:nvPr/>
          </p:nvPicPr>
          <p:blipFill>
            <a:blip r:embed="rId15" cstate="print"/>
            <a:srcRect/>
            <a:stretch>
              <a:fillRect/>
            </a:stretch>
          </p:blipFill>
          <p:spPr bwMode="auto">
            <a:xfrm>
              <a:off x="3160" y="1394"/>
              <a:ext cx="1563" cy="86"/>
            </a:xfrm>
            <a:prstGeom prst="rect">
              <a:avLst/>
            </a:prstGeom>
            <a:noFill/>
            <a:ln w="9525">
              <a:noFill/>
              <a:miter lim="800000"/>
              <a:headEnd/>
              <a:tailEnd/>
            </a:ln>
          </p:spPr>
        </p:pic>
        <p:pic>
          <p:nvPicPr>
            <p:cNvPr id="146453" name="Picture 21"/>
            <p:cNvPicPr>
              <a:picLocks noChangeAspect="1" noChangeArrowheads="1"/>
            </p:cNvPicPr>
            <p:nvPr/>
          </p:nvPicPr>
          <p:blipFill>
            <a:blip r:embed="rId16" cstate="print"/>
            <a:srcRect/>
            <a:stretch>
              <a:fillRect/>
            </a:stretch>
          </p:blipFill>
          <p:spPr bwMode="auto">
            <a:xfrm>
              <a:off x="3160" y="1308"/>
              <a:ext cx="1563" cy="86"/>
            </a:xfrm>
            <a:prstGeom prst="rect">
              <a:avLst/>
            </a:prstGeom>
            <a:noFill/>
            <a:ln w="9525">
              <a:noFill/>
              <a:miter lim="800000"/>
              <a:headEnd/>
              <a:tailEnd/>
            </a:ln>
          </p:spPr>
        </p:pic>
        <p:pic>
          <p:nvPicPr>
            <p:cNvPr id="146454" name="Picture 22"/>
            <p:cNvPicPr>
              <a:picLocks noChangeAspect="1" noChangeArrowheads="1"/>
            </p:cNvPicPr>
            <p:nvPr/>
          </p:nvPicPr>
          <p:blipFill>
            <a:blip r:embed="rId17" cstate="print"/>
            <a:srcRect/>
            <a:stretch>
              <a:fillRect/>
            </a:stretch>
          </p:blipFill>
          <p:spPr bwMode="auto">
            <a:xfrm>
              <a:off x="3160" y="1222"/>
              <a:ext cx="1563" cy="86"/>
            </a:xfrm>
            <a:prstGeom prst="rect">
              <a:avLst/>
            </a:prstGeom>
            <a:noFill/>
            <a:ln w="9525">
              <a:noFill/>
              <a:miter lim="800000"/>
              <a:headEnd/>
              <a:tailEnd/>
            </a:ln>
          </p:spPr>
        </p:pic>
        <p:pic>
          <p:nvPicPr>
            <p:cNvPr id="146455" name="Picture 23"/>
            <p:cNvPicPr>
              <a:picLocks noChangeAspect="1" noChangeArrowheads="1"/>
            </p:cNvPicPr>
            <p:nvPr/>
          </p:nvPicPr>
          <p:blipFill>
            <a:blip r:embed="rId18" cstate="print"/>
            <a:srcRect/>
            <a:stretch>
              <a:fillRect/>
            </a:stretch>
          </p:blipFill>
          <p:spPr bwMode="auto">
            <a:xfrm>
              <a:off x="3160" y="1135"/>
              <a:ext cx="1563" cy="87"/>
            </a:xfrm>
            <a:prstGeom prst="rect">
              <a:avLst/>
            </a:prstGeom>
            <a:noFill/>
            <a:ln w="9525">
              <a:noFill/>
              <a:miter lim="800000"/>
              <a:headEnd/>
              <a:tailEnd/>
            </a:ln>
          </p:spPr>
        </p:pic>
        <p:pic>
          <p:nvPicPr>
            <p:cNvPr id="146456" name="Picture 24"/>
            <p:cNvPicPr>
              <a:picLocks noChangeAspect="1" noChangeArrowheads="1"/>
            </p:cNvPicPr>
            <p:nvPr/>
          </p:nvPicPr>
          <p:blipFill>
            <a:blip r:embed="rId19" cstate="print"/>
            <a:srcRect/>
            <a:stretch>
              <a:fillRect/>
            </a:stretch>
          </p:blipFill>
          <p:spPr bwMode="auto">
            <a:xfrm>
              <a:off x="3160" y="1049"/>
              <a:ext cx="1563" cy="86"/>
            </a:xfrm>
            <a:prstGeom prst="rect">
              <a:avLst/>
            </a:prstGeom>
            <a:noFill/>
            <a:ln w="9525">
              <a:noFill/>
              <a:miter lim="800000"/>
              <a:headEnd/>
              <a:tailEnd/>
            </a:ln>
          </p:spPr>
        </p:pic>
        <p:pic>
          <p:nvPicPr>
            <p:cNvPr id="146457" name="Picture 25"/>
            <p:cNvPicPr>
              <a:picLocks noChangeAspect="1" noChangeArrowheads="1"/>
            </p:cNvPicPr>
            <p:nvPr/>
          </p:nvPicPr>
          <p:blipFill>
            <a:blip r:embed="rId20" cstate="print"/>
            <a:srcRect/>
            <a:stretch>
              <a:fillRect/>
            </a:stretch>
          </p:blipFill>
          <p:spPr bwMode="auto">
            <a:xfrm>
              <a:off x="3160" y="1024"/>
              <a:ext cx="1563" cy="25"/>
            </a:xfrm>
            <a:prstGeom prst="rect">
              <a:avLst/>
            </a:prstGeom>
            <a:noFill/>
            <a:ln w="9525">
              <a:noFill/>
              <a:miter lim="800000"/>
              <a:headEnd/>
              <a:tailEnd/>
            </a:ln>
          </p:spPr>
        </p:pic>
      </p:grpSp>
      <p:sp>
        <p:nvSpPr>
          <p:cNvPr id="146458" name="Text Box 26"/>
          <p:cNvSpPr txBox="1">
            <a:spLocks noChangeArrowheads="1"/>
          </p:cNvSpPr>
          <p:nvPr/>
        </p:nvSpPr>
        <p:spPr bwMode="auto">
          <a:xfrm>
            <a:off x="7848600" y="3898900"/>
            <a:ext cx="1100138" cy="304800"/>
          </a:xfrm>
          <a:prstGeom prst="rect">
            <a:avLst/>
          </a:prstGeom>
          <a:noFill/>
          <a:ln w="9525">
            <a:noFill/>
            <a:miter lim="800000"/>
            <a:headEnd/>
            <a:tailEnd/>
          </a:ln>
          <a:effectLst/>
        </p:spPr>
        <p:txBody>
          <a:bodyPr wrap="none" anchor="ctr">
            <a:spAutoFit/>
          </a:bodyPr>
          <a:lstStyle/>
          <a:p>
            <a:pPr algn="ctr" eaLnBrk="0" hangingPunct="0"/>
            <a:r>
              <a:rPr lang="en-US">
                <a:solidFill>
                  <a:srgbClr val="000000"/>
                </a:solidFill>
              </a:rPr>
              <a:t>Spectators</a:t>
            </a:r>
          </a:p>
        </p:txBody>
      </p:sp>
      <p:sp>
        <p:nvSpPr>
          <p:cNvPr id="146459" name="Text Box 27"/>
          <p:cNvSpPr txBox="1">
            <a:spLocks noChangeArrowheads="1"/>
          </p:cNvSpPr>
          <p:nvPr/>
        </p:nvSpPr>
        <p:spPr bwMode="auto">
          <a:xfrm>
            <a:off x="6477000" y="2451100"/>
            <a:ext cx="1601788" cy="304800"/>
          </a:xfrm>
          <a:prstGeom prst="rect">
            <a:avLst/>
          </a:prstGeom>
          <a:noFill/>
          <a:ln w="9525">
            <a:noFill/>
            <a:miter lim="800000"/>
            <a:headEnd/>
            <a:tailEnd/>
          </a:ln>
          <a:effectLst/>
        </p:spPr>
        <p:txBody>
          <a:bodyPr wrap="none" anchor="ctr">
            <a:spAutoFit/>
          </a:bodyPr>
          <a:lstStyle/>
          <a:p>
            <a:pPr algn="ctr" eaLnBrk="0" hangingPunct="0"/>
            <a:r>
              <a:rPr lang="en-US">
                <a:solidFill>
                  <a:srgbClr val="F41E08"/>
                </a:solidFill>
              </a:rPr>
              <a:t>Binary collisions</a:t>
            </a:r>
          </a:p>
        </p:txBody>
      </p:sp>
      <p:sp>
        <p:nvSpPr>
          <p:cNvPr id="146462" name="Text Box 30"/>
          <p:cNvSpPr txBox="1">
            <a:spLocks noChangeArrowheads="1"/>
          </p:cNvSpPr>
          <p:nvPr/>
        </p:nvSpPr>
        <p:spPr bwMode="auto">
          <a:xfrm>
            <a:off x="292100" y="990600"/>
            <a:ext cx="8470900" cy="954107"/>
          </a:xfrm>
          <a:prstGeom prst="rect">
            <a:avLst/>
          </a:prstGeom>
          <a:noFill/>
          <a:ln w="9525">
            <a:noFill/>
            <a:miter lim="800000"/>
            <a:headEnd/>
            <a:tailEnd/>
          </a:ln>
          <a:effectLst/>
        </p:spPr>
        <p:txBody>
          <a:bodyPr>
            <a:spAutoFit/>
          </a:bodyPr>
          <a:lstStyle/>
          <a:p>
            <a:pPr algn="ctr" eaLnBrk="0" hangingPunct="0"/>
            <a:r>
              <a:rPr lang="en-US" sz="2800" b="0" dirty="0">
                <a:solidFill>
                  <a:srgbClr val="000099"/>
                </a:solidFill>
              </a:rPr>
              <a:t>The impact parameter determines the number of nucleons that participate in the collision.</a:t>
            </a:r>
          </a:p>
        </p:txBody>
      </p:sp>
      <p:sp>
        <p:nvSpPr>
          <p:cNvPr id="146464" name="Text Box 32"/>
          <p:cNvSpPr txBox="1">
            <a:spLocks noChangeArrowheads="1"/>
          </p:cNvSpPr>
          <p:nvPr/>
        </p:nvSpPr>
        <p:spPr bwMode="auto">
          <a:xfrm>
            <a:off x="131704" y="5405735"/>
            <a:ext cx="4897496" cy="461665"/>
          </a:xfrm>
          <a:prstGeom prst="rect">
            <a:avLst/>
          </a:prstGeom>
          <a:noFill/>
          <a:ln w="9525">
            <a:noFill/>
            <a:miter lim="800000"/>
            <a:headEnd/>
            <a:tailEnd/>
          </a:ln>
          <a:effectLst/>
        </p:spPr>
        <p:txBody>
          <a:bodyPr wrap="none" anchor="ctr">
            <a:spAutoFit/>
          </a:bodyPr>
          <a:lstStyle/>
          <a:p>
            <a:pPr algn="ctr" eaLnBrk="0" hangingPunct="0"/>
            <a:r>
              <a:rPr lang="en-US" sz="2400" b="0" dirty="0">
                <a:solidFill>
                  <a:srgbClr val="FF0000"/>
                </a:solidFill>
              </a:rPr>
              <a:t>Participants</a:t>
            </a:r>
            <a:r>
              <a:rPr lang="en-US" sz="2400" b="0" dirty="0">
                <a:solidFill>
                  <a:schemeClr val="accent2"/>
                </a:solidFill>
              </a:rPr>
              <a:t> </a:t>
            </a:r>
            <a:r>
              <a:rPr lang="en-US" sz="2400" b="0" dirty="0"/>
              <a:t>= 2 x 197 -</a:t>
            </a:r>
            <a:r>
              <a:rPr lang="en-US" sz="2400" b="0" dirty="0">
                <a:solidFill>
                  <a:schemeClr val="accent2"/>
                </a:solidFill>
              </a:rPr>
              <a:t> </a:t>
            </a:r>
            <a:r>
              <a:rPr lang="en-US" sz="2400" b="0" dirty="0"/>
              <a:t>Spectators</a:t>
            </a:r>
          </a:p>
        </p:txBody>
      </p:sp>
      <p:sp>
        <p:nvSpPr>
          <p:cNvPr id="146465" name="AutoShape 33"/>
          <p:cNvSpPr>
            <a:spLocks noChangeArrowheads="1"/>
          </p:cNvSpPr>
          <p:nvPr/>
        </p:nvSpPr>
        <p:spPr bwMode="auto">
          <a:xfrm flipH="1">
            <a:off x="1281113" y="3984625"/>
            <a:ext cx="1801812" cy="420688"/>
          </a:xfrm>
          <a:prstGeom prst="leftArrow">
            <a:avLst>
              <a:gd name="adj1" fmla="val 50000"/>
              <a:gd name="adj2" fmla="val 107075"/>
            </a:avLst>
          </a:prstGeom>
          <a:solidFill>
            <a:schemeClr val="folHlink"/>
          </a:solidFill>
          <a:ln w="9525">
            <a:solidFill>
              <a:schemeClr val="tx1"/>
            </a:solidFill>
            <a:miter lim="800000"/>
            <a:headEnd/>
            <a:tailEnd/>
          </a:ln>
          <a:effectLst/>
        </p:spPr>
        <p:txBody>
          <a:bodyPr anchor="ctr">
            <a:spAutoFit/>
          </a:bodyPr>
          <a:lstStyle/>
          <a:p>
            <a:endParaRPr lang="en-US"/>
          </a:p>
        </p:txBody>
      </p:sp>
      <p:sp>
        <p:nvSpPr>
          <p:cNvPr id="146466" name="Text Box 34"/>
          <p:cNvSpPr txBox="1">
            <a:spLocks noChangeArrowheads="1"/>
          </p:cNvSpPr>
          <p:nvPr/>
        </p:nvSpPr>
        <p:spPr bwMode="auto">
          <a:xfrm>
            <a:off x="1281113" y="4027488"/>
            <a:ext cx="1316037" cy="304800"/>
          </a:xfrm>
          <a:prstGeom prst="rect">
            <a:avLst/>
          </a:prstGeom>
          <a:noFill/>
          <a:ln w="9525">
            <a:noFill/>
            <a:miter lim="800000"/>
            <a:headEnd/>
            <a:tailEnd/>
          </a:ln>
          <a:effectLst/>
        </p:spPr>
        <p:txBody>
          <a:bodyPr>
            <a:spAutoFit/>
          </a:bodyPr>
          <a:lstStyle/>
          <a:p>
            <a:pPr eaLnBrk="0" hangingPunct="0">
              <a:spcBef>
                <a:spcPct val="50000"/>
              </a:spcBef>
            </a:pPr>
            <a:r>
              <a:rPr lang="en-US">
                <a:solidFill>
                  <a:schemeClr val="bg1"/>
                </a:solidFill>
                <a:latin typeface="Arial Narrow" pitchFamily="34" charset="0"/>
              </a:rPr>
              <a:t>Spectators</a:t>
            </a:r>
          </a:p>
        </p:txBody>
      </p:sp>
      <p:sp>
        <p:nvSpPr>
          <p:cNvPr id="146467" name="Oval 35"/>
          <p:cNvSpPr>
            <a:spLocks noChangeArrowheads="1"/>
          </p:cNvSpPr>
          <p:nvPr/>
        </p:nvSpPr>
        <p:spPr bwMode="auto">
          <a:xfrm>
            <a:off x="306388" y="3143250"/>
            <a:ext cx="554037" cy="1331913"/>
          </a:xfrm>
          <a:prstGeom prst="ellipse">
            <a:avLst/>
          </a:prstGeom>
          <a:noFill/>
          <a:ln w="19050">
            <a:solidFill>
              <a:schemeClr val="accent2"/>
            </a:solidFill>
            <a:round/>
            <a:headEnd/>
            <a:tailEnd/>
          </a:ln>
          <a:effectLst/>
        </p:spPr>
        <p:txBody>
          <a:bodyPr wrap="none" anchor="ctr">
            <a:spAutoFit/>
          </a:bodyPr>
          <a:lstStyle/>
          <a:p>
            <a:endParaRPr lang="en-US"/>
          </a:p>
        </p:txBody>
      </p:sp>
      <p:sp>
        <p:nvSpPr>
          <p:cNvPr id="146468" name="Oval 36"/>
          <p:cNvSpPr>
            <a:spLocks noChangeArrowheads="1"/>
          </p:cNvSpPr>
          <p:nvPr/>
        </p:nvSpPr>
        <p:spPr bwMode="auto">
          <a:xfrm>
            <a:off x="444500" y="4116388"/>
            <a:ext cx="139700" cy="153987"/>
          </a:xfrm>
          <a:prstGeom prst="ellipse">
            <a:avLst/>
          </a:prstGeom>
          <a:solidFill>
            <a:schemeClr val="bg2"/>
          </a:solidFill>
          <a:ln w="9525">
            <a:noFill/>
            <a:round/>
            <a:headEnd/>
            <a:tailEnd/>
          </a:ln>
          <a:effectLst/>
        </p:spPr>
        <p:txBody>
          <a:bodyPr wrap="none" anchor="ctr">
            <a:spAutoFit/>
          </a:bodyPr>
          <a:lstStyle/>
          <a:p>
            <a:endParaRPr lang="en-US"/>
          </a:p>
        </p:txBody>
      </p:sp>
      <p:sp>
        <p:nvSpPr>
          <p:cNvPr id="146469" name="Oval 37"/>
          <p:cNvSpPr>
            <a:spLocks noChangeArrowheads="1"/>
          </p:cNvSpPr>
          <p:nvPr/>
        </p:nvSpPr>
        <p:spPr bwMode="auto">
          <a:xfrm>
            <a:off x="376238" y="3962400"/>
            <a:ext cx="138112" cy="153988"/>
          </a:xfrm>
          <a:prstGeom prst="ellipse">
            <a:avLst/>
          </a:prstGeom>
          <a:solidFill>
            <a:schemeClr val="bg2"/>
          </a:solidFill>
          <a:ln w="9525">
            <a:noFill/>
            <a:round/>
            <a:headEnd/>
            <a:tailEnd/>
          </a:ln>
          <a:effectLst/>
        </p:spPr>
        <p:txBody>
          <a:bodyPr wrap="none" anchor="ctr">
            <a:spAutoFit/>
          </a:bodyPr>
          <a:lstStyle/>
          <a:p>
            <a:endParaRPr lang="en-US"/>
          </a:p>
        </p:txBody>
      </p:sp>
      <p:sp>
        <p:nvSpPr>
          <p:cNvPr id="146470" name="Oval 38"/>
          <p:cNvSpPr>
            <a:spLocks noChangeArrowheads="1"/>
          </p:cNvSpPr>
          <p:nvPr/>
        </p:nvSpPr>
        <p:spPr bwMode="auto">
          <a:xfrm>
            <a:off x="444500" y="4270375"/>
            <a:ext cx="139700" cy="153988"/>
          </a:xfrm>
          <a:prstGeom prst="ellipse">
            <a:avLst/>
          </a:prstGeom>
          <a:solidFill>
            <a:schemeClr val="bg2"/>
          </a:solidFill>
          <a:ln w="9525">
            <a:noFill/>
            <a:round/>
            <a:headEnd/>
            <a:tailEnd/>
          </a:ln>
          <a:effectLst/>
        </p:spPr>
        <p:txBody>
          <a:bodyPr wrap="none" anchor="ctr">
            <a:spAutoFit/>
          </a:bodyPr>
          <a:lstStyle/>
          <a:p>
            <a:endParaRPr lang="en-US"/>
          </a:p>
        </p:txBody>
      </p:sp>
      <p:sp>
        <p:nvSpPr>
          <p:cNvPr id="146471" name="Oval 39"/>
          <p:cNvSpPr>
            <a:spLocks noChangeArrowheads="1"/>
          </p:cNvSpPr>
          <p:nvPr/>
        </p:nvSpPr>
        <p:spPr bwMode="auto">
          <a:xfrm>
            <a:off x="652463" y="4065588"/>
            <a:ext cx="138112" cy="153987"/>
          </a:xfrm>
          <a:prstGeom prst="ellipse">
            <a:avLst/>
          </a:prstGeom>
          <a:solidFill>
            <a:schemeClr val="bg2"/>
          </a:solidFill>
          <a:ln w="9525">
            <a:noFill/>
            <a:round/>
            <a:headEnd/>
            <a:tailEnd/>
          </a:ln>
          <a:effectLst/>
        </p:spPr>
        <p:txBody>
          <a:bodyPr wrap="none" anchor="ctr">
            <a:spAutoFit/>
          </a:bodyPr>
          <a:lstStyle/>
          <a:p>
            <a:endParaRPr lang="en-US"/>
          </a:p>
        </p:txBody>
      </p:sp>
      <p:sp>
        <p:nvSpPr>
          <p:cNvPr id="146472" name="Oval 40"/>
          <p:cNvSpPr>
            <a:spLocks noChangeArrowheads="1"/>
          </p:cNvSpPr>
          <p:nvPr/>
        </p:nvSpPr>
        <p:spPr bwMode="auto">
          <a:xfrm>
            <a:off x="584200" y="4219575"/>
            <a:ext cx="138113" cy="152400"/>
          </a:xfrm>
          <a:prstGeom prst="ellipse">
            <a:avLst/>
          </a:prstGeom>
          <a:solidFill>
            <a:schemeClr val="bg2"/>
          </a:solidFill>
          <a:ln w="9525">
            <a:noFill/>
            <a:round/>
            <a:headEnd/>
            <a:tailEnd/>
          </a:ln>
          <a:effectLst/>
        </p:spPr>
        <p:txBody>
          <a:bodyPr wrap="none" anchor="ctr">
            <a:spAutoFit/>
          </a:bodyPr>
          <a:lstStyle/>
          <a:p>
            <a:endParaRPr lang="en-US"/>
          </a:p>
        </p:txBody>
      </p:sp>
      <p:sp>
        <p:nvSpPr>
          <p:cNvPr id="146473" name="Oval 41"/>
          <p:cNvSpPr>
            <a:spLocks noChangeArrowheads="1"/>
          </p:cNvSpPr>
          <p:nvPr/>
        </p:nvSpPr>
        <p:spPr bwMode="auto">
          <a:xfrm>
            <a:off x="652463" y="3511550"/>
            <a:ext cx="138112" cy="153988"/>
          </a:xfrm>
          <a:prstGeom prst="ellipse">
            <a:avLst/>
          </a:prstGeom>
          <a:solidFill>
            <a:schemeClr val="accent2"/>
          </a:solidFill>
          <a:ln w="9525">
            <a:noFill/>
            <a:round/>
            <a:headEnd/>
            <a:tailEnd/>
          </a:ln>
          <a:effectLst/>
        </p:spPr>
        <p:txBody>
          <a:bodyPr wrap="none" anchor="ctr">
            <a:spAutoFit/>
          </a:bodyPr>
          <a:lstStyle/>
          <a:p>
            <a:endParaRPr lang="en-US"/>
          </a:p>
        </p:txBody>
      </p:sp>
      <p:grpSp>
        <p:nvGrpSpPr>
          <p:cNvPr id="146474" name="Group 42"/>
          <p:cNvGrpSpPr>
            <a:grpSpLocks/>
          </p:cNvGrpSpPr>
          <p:nvPr/>
        </p:nvGrpSpPr>
        <p:grpSpPr bwMode="auto">
          <a:xfrm>
            <a:off x="306388" y="3194050"/>
            <a:ext cx="484187" cy="871538"/>
            <a:chOff x="193" y="1417"/>
            <a:chExt cx="305" cy="549"/>
          </a:xfrm>
        </p:grpSpPr>
        <p:sp>
          <p:nvSpPr>
            <p:cNvPr id="146475" name="Oval 43"/>
            <p:cNvSpPr>
              <a:spLocks noChangeArrowheads="1"/>
            </p:cNvSpPr>
            <p:nvPr/>
          </p:nvSpPr>
          <p:spPr bwMode="auto">
            <a:xfrm>
              <a:off x="324" y="1869"/>
              <a:ext cx="87" cy="97"/>
            </a:xfrm>
            <a:prstGeom prst="ellipse">
              <a:avLst/>
            </a:prstGeom>
            <a:solidFill>
              <a:schemeClr val="accent1"/>
            </a:solidFill>
            <a:ln w="9525">
              <a:noFill/>
              <a:round/>
              <a:headEnd/>
              <a:tailEnd/>
            </a:ln>
            <a:effectLst/>
          </p:spPr>
          <p:txBody>
            <a:bodyPr wrap="none" anchor="ctr">
              <a:spAutoFit/>
            </a:bodyPr>
            <a:lstStyle/>
            <a:p>
              <a:endParaRPr lang="en-US"/>
            </a:p>
          </p:txBody>
        </p:sp>
        <p:sp>
          <p:nvSpPr>
            <p:cNvPr id="146476" name="Oval 44"/>
            <p:cNvSpPr>
              <a:spLocks noChangeArrowheads="1"/>
            </p:cNvSpPr>
            <p:nvPr/>
          </p:nvSpPr>
          <p:spPr bwMode="auto">
            <a:xfrm>
              <a:off x="411" y="1772"/>
              <a:ext cx="87" cy="97"/>
            </a:xfrm>
            <a:prstGeom prst="ellipse">
              <a:avLst/>
            </a:prstGeom>
            <a:solidFill>
              <a:schemeClr val="accent1"/>
            </a:solidFill>
            <a:ln w="9525">
              <a:noFill/>
              <a:round/>
              <a:headEnd/>
              <a:tailEnd/>
            </a:ln>
            <a:effectLst/>
          </p:spPr>
          <p:txBody>
            <a:bodyPr wrap="none" anchor="ctr">
              <a:spAutoFit/>
            </a:bodyPr>
            <a:lstStyle/>
            <a:p>
              <a:endParaRPr lang="en-US"/>
            </a:p>
          </p:txBody>
        </p:sp>
        <p:sp>
          <p:nvSpPr>
            <p:cNvPr id="146477" name="Oval 45"/>
            <p:cNvSpPr>
              <a:spLocks noChangeArrowheads="1"/>
            </p:cNvSpPr>
            <p:nvPr/>
          </p:nvSpPr>
          <p:spPr bwMode="auto">
            <a:xfrm>
              <a:off x="324" y="1740"/>
              <a:ext cx="87" cy="97"/>
            </a:xfrm>
            <a:prstGeom prst="ellipse">
              <a:avLst/>
            </a:prstGeom>
            <a:solidFill>
              <a:schemeClr val="accent1"/>
            </a:solidFill>
            <a:ln w="9525">
              <a:noFill/>
              <a:round/>
              <a:headEnd/>
              <a:tailEnd/>
            </a:ln>
            <a:effectLst/>
          </p:spPr>
          <p:txBody>
            <a:bodyPr wrap="none" anchor="ctr">
              <a:spAutoFit/>
            </a:bodyPr>
            <a:lstStyle/>
            <a:p>
              <a:endParaRPr lang="en-US"/>
            </a:p>
          </p:txBody>
        </p:sp>
        <p:sp>
          <p:nvSpPr>
            <p:cNvPr id="146478" name="Oval 46"/>
            <p:cNvSpPr>
              <a:spLocks noChangeArrowheads="1"/>
            </p:cNvSpPr>
            <p:nvPr/>
          </p:nvSpPr>
          <p:spPr bwMode="auto">
            <a:xfrm>
              <a:off x="324" y="1417"/>
              <a:ext cx="87" cy="97"/>
            </a:xfrm>
            <a:prstGeom prst="ellipse">
              <a:avLst/>
            </a:prstGeom>
            <a:solidFill>
              <a:schemeClr val="accent1"/>
            </a:solidFill>
            <a:ln w="9525">
              <a:noFill/>
              <a:round/>
              <a:headEnd/>
              <a:tailEnd/>
            </a:ln>
            <a:effectLst/>
          </p:spPr>
          <p:txBody>
            <a:bodyPr wrap="none" anchor="ctr">
              <a:spAutoFit/>
            </a:bodyPr>
            <a:lstStyle/>
            <a:p>
              <a:endParaRPr lang="en-US"/>
            </a:p>
          </p:txBody>
        </p:sp>
        <p:sp>
          <p:nvSpPr>
            <p:cNvPr id="146479" name="Oval 47"/>
            <p:cNvSpPr>
              <a:spLocks noChangeArrowheads="1"/>
            </p:cNvSpPr>
            <p:nvPr/>
          </p:nvSpPr>
          <p:spPr bwMode="auto">
            <a:xfrm>
              <a:off x="237" y="1514"/>
              <a:ext cx="87" cy="97"/>
            </a:xfrm>
            <a:prstGeom prst="ellipse">
              <a:avLst/>
            </a:prstGeom>
            <a:solidFill>
              <a:schemeClr val="accent1"/>
            </a:solidFill>
            <a:ln w="9525">
              <a:noFill/>
              <a:round/>
              <a:headEnd/>
              <a:tailEnd/>
            </a:ln>
            <a:effectLst/>
          </p:spPr>
          <p:txBody>
            <a:bodyPr wrap="none" anchor="ctr">
              <a:spAutoFit/>
            </a:bodyPr>
            <a:lstStyle/>
            <a:p>
              <a:endParaRPr lang="en-US"/>
            </a:p>
          </p:txBody>
        </p:sp>
        <p:sp>
          <p:nvSpPr>
            <p:cNvPr id="146480" name="Oval 48"/>
            <p:cNvSpPr>
              <a:spLocks noChangeArrowheads="1"/>
            </p:cNvSpPr>
            <p:nvPr/>
          </p:nvSpPr>
          <p:spPr bwMode="auto">
            <a:xfrm>
              <a:off x="411" y="1482"/>
              <a:ext cx="87" cy="97"/>
            </a:xfrm>
            <a:prstGeom prst="ellipse">
              <a:avLst/>
            </a:prstGeom>
            <a:solidFill>
              <a:schemeClr val="accent1"/>
            </a:solidFill>
            <a:ln w="9525">
              <a:noFill/>
              <a:round/>
              <a:headEnd/>
              <a:tailEnd/>
            </a:ln>
            <a:effectLst/>
          </p:spPr>
          <p:txBody>
            <a:bodyPr wrap="none" anchor="ctr">
              <a:spAutoFit/>
            </a:bodyPr>
            <a:lstStyle/>
            <a:p>
              <a:endParaRPr lang="en-US"/>
            </a:p>
          </p:txBody>
        </p:sp>
        <p:sp>
          <p:nvSpPr>
            <p:cNvPr id="146481" name="Oval 49"/>
            <p:cNvSpPr>
              <a:spLocks noChangeArrowheads="1"/>
            </p:cNvSpPr>
            <p:nvPr/>
          </p:nvSpPr>
          <p:spPr bwMode="auto">
            <a:xfrm>
              <a:off x="324" y="1579"/>
              <a:ext cx="87" cy="96"/>
            </a:xfrm>
            <a:prstGeom prst="ellipse">
              <a:avLst/>
            </a:prstGeom>
            <a:solidFill>
              <a:schemeClr val="accent1"/>
            </a:solidFill>
            <a:ln w="9525">
              <a:noFill/>
              <a:round/>
              <a:headEnd/>
              <a:tailEnd/>
            </a:ln>
            <a:effectLst/>
          </p:spPr>
          <p:txBody>
            <a:bodyPr wrap="none" anchor="ctr">
              <a:spAutoFit/>
            </a:bodyPr>
            <a:lstStyle/>
            <a:p>
              <a:endParaRPr lang="en-US"/>
            </a:p>
          </p:txBody>
        </p:sp>
        <p:sp>
          <p:nvSpPr>
            <p:cNvPr id="146482" name="Oval 50"/>
            <p:cNvSpPr>
              <a:spLocks noChangeArrowheads="1"/>
            </p:cNvSpPr>
            <p:nvPr/>
          </p:nvSpPr>
          <p:spPr bwMode="auto">
            <a:xfrm>
              <a:off x="237" y="1643"/>
              <a:ext cx="87" cy="97"/>
            </a:xfrm>
            <a:prstGeom prst="ellipse">
              <a:avLst/>
            </a:prstGeom>
            <a:solidFill>
              <a:schemeClr val="accent1"/>
            </a:solidFill>
            <a:ln w="9525">
              <a:noFill/>
              <a:round/>
              <a:headEnd/>
              <a:tailEnd/>
            </a:ln>
            <a:effectLst/>
          </p:spPr>
          <p:txBody>
            <a:bodyPr wrap="none" anchor="ctr">
              <a:spAutoFit/>
            </a:bodyPr>
            <a:lstStyle/>
            <a:p>
              <a:endParaRPr lang="en-US"/>
            </a:p>
          </p:txBody>
        </p:sp>
        <p:sp>
          <p:nvSpPr>
            <p:cNvPr id="146483" name="Oval 51"/>
            <p:cNvSpPr>
              <a:spLocks noChangeArrowheads="1"/>
            </p:cNvSpPr>
            <p:nvPr/>
          </p:nvSpPr>
          <p:spPr bwMode="auto">
            <a:xfrm>
              <a:off x="193" y="1740"/>
              <a:ext cx="87" cy="97"/>
            </a:xfrm>
            <a:prstGeom prst="ellipse">
              <a:avLst/>
            </a:prstGeom>
            <a:solidFill>
              <a:schemeClr val="accent1"/>
            </a:solidFill>
            <a:ln w="9525">
              <a:noFill/>
              <a:round/>
              <a:headEnd/>
              <a:tailEnd/>
            </a:ln>
            <a:effectLst/>
          </p:spPr>
          <p:txBody>
            <a:bodyPr wrap="none" anchor="ctr">
              <a:spAutoFit/>
            </a:bodyPr>
            <a:lstStyle/>
            <a:p>
              <a:endParaRPr lang="en-US"/>
            </a:p>
          </p:txBody>
        </p:sp>
      </p:grpSp>
      <p:sp>
        <p:nvSpPr>
          <p:cNvPr id="146484" name="Oval 52"/>
          <p:cNvSpPr>
            <a:spLocks noChangeArrowheads="1"/>
          </p:cNvSpPr>
          <p:nvPr/>
        </p:nvSpPr>
        <p:spPr bwMode="auto">
          <a:xfrm>
            <a:off x="930275" y="2722563"/>
            <a:ext cx="554038" cy="1331912"/>
          </a:xfrm>
          <a:prstGeom prst="ellipse">
            <a:avLst/>
          </a:prstGeom>
          <a:noFill/>
          <a:ln w="19050">
            <a:solidFill>
              <a:schemeClr val="accent2"/>
            </a:solidFill>
            <a:round/>
            <a:headEnd/>
            <a:tailEnd/>
          </a:ln>
          <a:effectLst/>
        </p:spPr>
        <p:txBody>
          <a:bodyPr wrap="none" anchor="ctr">
            <a:spAutoFit/>
          </a:bodyPr>
          <a:lstStyle/>
          <a:p>
            <a:endParaRPr lang="en-US"/>
          </a:p>
        </p:txBody>
      </p:sp>
      <p:sp>
        <p:nvSpPr>
          <p:cNvPr id="146485" name="Oval 53"/>
          <p:cNvSpPr>
            <a:spLocks noChangeArrowheads="1"/>
          </p:cNvSpPr>
          <p:nvPr/>
        </p:nvSpPr>
        <p:spPr bwMode="auto">
          <a:xfrm>
            <a:off x="1000125" y="3081338"/>
            <a:ext cx="138113" cy="153987"/>
          </a:xfrm>
          <a:prstGeom prst="ellipse">
            <a:avLst/>
          </a:prstGeom>
          <a:solidFill>
            <a:schemeClr val="accent1"/>
          </a:solidFill>
          <a:ln w="9525">
            <a:noFill/>
            <a:round/>
            <a:headEnd/>
            <a:tailEnd/>
          </a:ln>
          <a:effectLst/>
        </p:spPr>
        <p:txBody>
          <a:bodyPr wrap="none" anchor="ctr">
            <a:spAutoFit/>
          </a:bodyPr>
          <a:lstStyle/>
          <a:p>
            <a:endParaRPr lang="en-US"/>
          </a:p>
        </p:txBody>
      </p:sp>
      <p:sp>
        <p:nvSpPr>
          <p:cNvPr id="146486" name="Oval 54"/>
          <p:cNvSpPr>
            <a:spLocks noChangeArrowheads="1"/>
          </p:cNvSpPr>
          <p:nvPr/>
        </p:nvSpPr>
        <p:spPr bwMode="auto">
          <a:xfrm>
            <a:off x="1068388" y="2773363"/>
            <a:ext cx="139700" cy="153987"/>
          </a:xfrm>
          <a:prstGeom prst="ellipse">
            <a:avLst/>
          </a:prstGeom>
          <a:solidFill>
            <a:schemeClr val="bg2"/>
          </a:solidFill>
          <a:ln w="9525">
            <a:noFill/>
            <a:round/>
            <a:headEnd/>
            <a:tailEnd/>
          </a:ln>
          <a:effectLst/>
        </p:spPr>
        <p:txBody>
          <a:bodyPr wrap="none" anchor="ctr">
            <a:spAutoFit/>
          </a:bodyPr>
          <a:lstStyle/>
          <a:p>
            <a:endParaRPr lang="en-US"/>
          </a:p>
        </p:txBody>
      </p:sp>
      <p:sp>
        <p:nvSpPr>
          <p:cNvPr id="146487" name="Oval 55"/>
          <p:cNvSpPr>
            <a:spLocks noChangeArrowheads="1"/>
          </p:cNvSpPr>
          <p:nvPr/>
        </p:nvSpPr>
        <p:spPr bwMode="auto">
          <a:xfrm>
            <a:off x="1208088" y="2825750"/>
            <a:ext cx="138112" cy="152400"/>
          </a:xfrm>
          <a:prstGeom prst="ellipse">
            <a:avLst/>
          </a:prstGeom>
          <a:solidFill>
            <a:schemeClr val="bg2"/>
          </a:solidFill>
          <a:ln w="9525">
            <a:noFill/>
            <a:round/>
            <a:headEnd/>
            <a:tailEnd/>
          </a:ln>
          <a:effectLst/>
        </p:spPr>
        <p:txBody>
          <a:bodyPr wrap="none" anchor="ctr">
            <a:spAutoFit/>
          </a:bodyPr>
          <a:lstStyle/>
          <a:p>
            <a:endParaRPr lang="en-US"/>
          </a:p>
        </p:txBody>
      </p:sp>
      <p:sp>
        <p:nvSpPr>
          <p:cNvPr id="146488" name="Oval 56"/>
          <p:cNvSpPr>
            <a:spLocks noChangeArrowheads="1"/>
          </p:cNvSpPr>
          <p:nvPr/>
        </p:nvSpPr>
        <p:spPr bwMode="auto">
          <a:xfrm>
            <a:off x="1068388" y="2927350"/>
            <a:ext cx="139700" cy="153988"/>
          </a:xfrm>
          <a:prstGeom prst="ellipse">
            <a:avLst/>
          </a:prstGeom>
          <a:solidFill>
            <a:schemeClr val="bg2"/>
          </a:solidFill>
          <a:ln w="9525">
            <a:noFill/>
            <a:round/>
            <a:headEnd/>
            <a:tailEnd/>
          </a:ln>
          <a:effectLst/>
        </p:spPr>
        <p:txBody>
          <a:bodyPr wrap="none" anchor="ctr">
            <a:spAutoFit/>
          </a:bodyPr>
          <a:lstStyle/>
          <a:p>
            <a:endParaRPr lang="en-US"/>
          </a:p>
        </p:txBody>
      </p:sp>
      <p:sp>
        <p:nvSpPr>
          <p:cNvPr id="146489" name="Oval 57"/>
          <p:cNvSpPr>
            <a:spLocks noChangeArrowheads="1"/>
          </p:cNvSpPr>
          <p:nvPr/>
        </p:nvSpPr>
        <p:spPr bwMode="auto">
          <a:xfrm>
            <a:off x="1276350" y="2978150"/>
            <a:ext cx="138113" cy="153988"/>
          </a:xfrm>
          <a:prstGeom prst="ellipse">
            <a:avLst/>
          </a:prstGeom>
          <a:solidFill>
            <a:schemeClr val="bg2"/>
          </a:solidFill>
          <a:ln w="9525">
            <a:noFill/>
            <a:round/>
            <a:headEnd/>
            <a:tailEnd/>
          </a:ln>
          <a:effectLst/>
        </p:spPr>
        <p:txBody>
          <a:bodyPr wrap="none" anchor="ctr">
            <a:spAutoFit/>
          </a:bodyPr>
          <a:lstStyle/>
          <a:p>
            <a:endParaRPr lang="en-US"/>
          </a:p>
        </p:txBody>
      </p:sp>
      <p:grpSp>
        <p:nvGrpSpPr>
          <p:cNvPr id="146490" name="Group 58"/>
          <p:cNvGrpSpPr>
            <a:grpSpLocks/>
          </p:cNvGrpSpPr>
          <p:nvPr/>
        </p:nvGrpSpPr>
        <p:grpSpPr bwMode="auto">
          <a:xfrm>
            <a:off x="1000125" y="3081338"/>
            <a:ext cx="414338" cy="869950"/>
            <a:chOff x="630" y="1346"/>
            <a:chExt cx="261" cy="548"/>
          </a:xfrm>
        </p:grpSpPr>
        <p:sp>
          <p:nvSpPr>
            <p:cNvPr id="146491" name="Oval 59"/>
            <p:cNvSpPr>
              <a:spLocks noChangeArrowheads="1"/>
            </p:cNvSpPr>
            <p:nvPr/>
          </p:nvSpPr>
          <p:spPr bwMode="auto">
            <a:xfrm>
              <a:off x="717" y="1798"/>
              <a:ext cx="87" cy="96"/>
            </a:xfrm>
            <a:prstGeom prst="ellipse">
              <a:avLst/>
            </a:prstGeom>
            <a:solidFill>
              <a:schemeClr val="accent1"/>
            </a:solidFill>
            <a:ln w="9525">
              <a:solidFill>
                <a:schemeClr val="accent1"/>
              </a:solidFill>
              <a:round/>
              <a:headEnd/>
              <a:tailEnd/>
            </a:ln>
            <a:effectLst/>
          </p:spPr>
          <p:txBody>
            <a:bodyPr wrap="none" anchor="ctr">
              <a:spAutoFit/>
            </a:bodyPr>
            <a:lstStyle/>
            <a:p>
              <a:endParaRPr lang="en-US"/>
            </a:p>
          </p:txBody>
        </p:sp>
        <p:sp>
          <p:nvSpPr>
            <p:cNvPr id="146492" name="Oval 60"/>
            <p:cNvSpPr>
              <a:spLocks noChangeArrowheads="1"/>
            </p:cNvSpPr>
            <p:nvPr/>
          </p:nvSpPr>
          <p:spPr bwMode="auto">
            <a:xfrm>
              <a:off x="804" y="1701"/>
              <a:ext cx="87" cy="97"/>
            </a:xfrm>
            <a:prstGeom prst="ellipse">
              <a:avLst/>
            </a:prstGeom>
            <a:solidFill>
              <a:schemeClr val="accent1"/>
            </a:solidFill>
            <a:ln w="9525">
              <a:solidFill>
                <a:schemeClr val="accent1"/>
              </a:solidFill>
              <a:round/>
              <a:headEnd/>
              <a:tailEnd/>
            </a:ln>
            <a:effectLst/>
          </p:spPr>
          <p:txBody>
            <a:bodyPr wrap="none" anchor="ctr">
              <a:spAutoFit/>
            </a:bodyPr>
            <a:lstStyle/>
            <a:p>
              <a:endParaRPr lang="en-US"/>
            </a:p>
          </p:txBody>
        </p:sp>
        <p:sp>
          <p:nvSpPr>
            <p:cNvPr id="146493" name="Oval 61"/>
            <p:cNvSpPr>
              <a:spLocks noChangeArrowheads="1"/>
            </p:cNvSpPr>
            <p:nvPr/>
          </p:nvSpPr>
          <p:spPr bwMode="auto">
            <a:xfrm>
              <a:off x="717" y="1669"/>
              <a:ext cx="87" cy="96"/>
            </a:xfrm>
            <a:prstGeom prst="ellipse">
              <a:avLst/>
            </a:prstGeom>
            <a:solidFill>
              <a:schemeClr val="accent1"/>
            </a:solidFill>
            <a:ln w="9525">
              <a:solidFill>
                <a:schemeClr val="accent1"/>
              </a:solidFill>
              <a:round/>
              <a:headEnd/>
              <a:tailEnd/>
            </a:ln>
            <a:effectLst/>
          </p:spPr>
          <p:txBody>
            <a:bodyPr wrap="none" anchor="ctr">
              <a:spAutoFit/>
            </a:bodyPr>
            <a:lstStyle/>
            <a:p>
              <a:endParaRPr lang="en-US"/>
            </a:p>
          </p:txBody>
        </p:sp>
        <p:sp>
          <p:nvSpPr>
            <p:cNvPr id="146494" name="Oval 62"/>
            <p:cNvSpPr>
              <a:spLocks noChangeArrowheads="1"/>
            </p:cNvSpPr>
            <p:nvPr/>
          </p:nvSpPr>
          <p:spPr bwMode="auto">
            <a:xfrm>
              <a:off x="804" y="1546"/>
              <a:ext cx="87" cy="96"/>
            </a:xfrm>
            <a:prstGeom prst="ellipse">
              <a:avLst/>
            </a:prstGeom>
            <a:solidFill>
              <a:schemeClr val="accent1"/>
            </a:solidFill>
            <a:ln w="9525">
              <a:solidFill>
                <a:schemeClr val="accent1"/>
              </a:solidFill>
              <a:round/>
              <a:headEnd/>
              <a:tailEnd/>
            </a:ln>
            <a:effectLst/>
          </p:spPr>
          <p:txBody>
            <a:bodyPr wrap="none" anchor="ctr">
              <a:spAutoFit/>
            </a:bodyPr>
            <a:lstStyle/>
            <a:p>
              <a:endParaRPr lang="en-US"/>
            </a:p>
          </p:txBody>
        </p:sp>
        <p:sp>
          <p:nvSpPr>
            <p:cNvPr id="146495" name="Oval 63"/>
            <p:cNvSpPr>
              <a:spLocks noChangeArrowheads="1"/>
            </p:cNvSpPr>
            <p:nvPr/>
          </p:nvSpPr>
          <p:spPr bwMode="auto">
            <a:xfrm>
              <a:off x="717" y="1346"/>
              <a:ext cx="87" cy="97"/>
            </a:xfrm>
            <a:prstGeom prst="ellipse">
              <a:avLst/>
            </a:prstGeom>
            <a:solidFill>
              <a:schemeClr val="accent1"/>
            </a:solidFill>
            <a:ln w="9525">
              <a:solidFill>
                <a:schemeClr val="accent1"/>
              </a:solidFill>
              <a:round/>
              <a:headEnd/>
              <a:tailEnd/>
            </a:ln>
            <a:effectLst/>
          </p:spPr>
          <p:txBody>
            <a:bodyPr wrap="none" anchor="ctr">
              <a:spAutoFit/>
            </a:bodyPr>
            <a:lstStyle/>
            <a:p>
              <a:endParaRPr lang="en-US"/>
            </a:p>
          </p:txBody>
        </p:sp>
        <p:sp>
          <p:nvSpPr>
            <p:cNvPr id="146496" name="Oval 64"/>
            <p:cNvSpPr>
              <a:spLocks noChangeArrowheads="1"/>
            </p:cNvSpPr>
            <p:nvPr/>
          </p:nvSpPr>
          <p:spPr bwMode="auto">
            <a:xfrm>
              <a:off x="630" y="1443"/>
              <a:ext cx="87" cy="97"/>
            </a:xfrm>
            <a:prstGeom prst="ellipse">
              <a:avLst/>
            </a:prstGeom>
            <a:solidFill>
              <a:schemeClr val="accent1"/>
            </a:solidFill>
            <a:ln w="9525">
              <a:solidFill>
                <a:schemeClr val="accent1"/>
              </a:solidFill>
              <a:round/>
              <a:headEnd/>
              <a:tailEnd/>
            </a:ln>
            <a:effectLst/>
          </p:spPr>
          <p:txBody>
            <a:bodyPr wrap="none" anchor="ctr">
              <a:spAutoFit/>
            </a:bodyPr>
            <a:lstStyle/>
            <a:p>
              <a:endParaRPr lang="en-US"/>
            </a:p>
          </p:txBody>
        </p:sp>
        <p:sp>
          <p:nvSpPr>
            <p:cNvPr id="146497" name="Oval 65"/>
            <p:cNvSpPr>
              <a:spLocks noChangeArrowheads="1"/>
            </p:cNvSpPr>
            <p:nvPr/>
          </p:nvSpPr>
          <p:spPr bwMode="auto">
            <a:xfrm>
              <a:off x="804" y="1410"/>
              <a:ext cx="87" cy="97"/>
            </a:xfrm>
            <a:prstGeom prst="ellipse">
              <a:avLst/>
            </a:prstGeom>
            <a:solidFill>
              <a:schemeClr val="accent1"/>
            </a:solidFill>
            <a:ln w="9525">
              <a:solidFill>
                <a:schemeClr val="accent1"/>
              </a:solidFill>
              <a:round/>
              <a:headEnd/>
              <a:tailEnd/>
            </a:ln>
            <a:effectLst/>
          </p:spPr>
          <p:txBody>
            <a:bodyPr wrap="none" anchor="ctr">
              <a:spAutoFit/>
            </a:bodyPr>
            <a:lstStyle/>
            <a:p>
              <a:endParaRPr lang="en-US"/>
            </a:p>
          </p:txBody>
        </p:sp>
        <p:sp>
          <p:nvSpPr>
            <p:cNvPr id="146498" name="Oval 66"/>
            <p:cNvSpPr>
              <a:spLocks noChangeArrowheads="1"/>
            </p:cNvSpPr>
            <p:nvPr/>
          </p:nvSpPr>
          <p:spPr bwMode="auto">
            <a:xfrm>
              <a:off x="717" y="1507"/>
              <a:ext cx="87" cy="97"/>
            </a:xfrm>
            <a:prstGeom prst="ellipse">
              <a:avLst/>
            </a:prstGeom>
            <a:solidFill>
              <a:schemeClr val="accent1"/>
            </a:solidFill>
            <a:ln w="9525">
              <a:solidFill>
                <a:schemeClr val="accent1"/>
              </a:solidFill>
              <a:round/>
              <a:headEnd/>
              <a:tailEnd/>
            </a:ln>
            <a:effectLst/>
          </p:spPr>
          <p:txBody>
            <a:bodyPr wrap="none" anchor="ctr">
              <a:spAutoFit/>
            </a:bodyPr>
            <a:lstStyle/>
            <a:p>
              <a:endParaRPr lang="en-US"/>
            </a:p>
          </p:txBody>
        </p:sp>
        <p:sp>
          <p:nvSpPr>
            <p:cNvPr id="146499" name="Oval 67"/>
            <p:cNvSpPr>
              <a:spLocks noChangeArrowheads="1"/>
            </p:cNvSpPr>
            <p:nvPr/>
          </p:nvSpPr>
          <p:spPr bwMode="auto">
            <a:xfrm>
              <a:off x="630" y="1572"/>
              <a:ext cx="87" cy="97"/>
            </a:xfrm>
            <a:prstGeom prst="ellipse">
              <a:avLst/>
            </a:prstGeom>
            <a:solidFill>
              <a:schemeClr val="accent1"/>
            </a:solidFill>
            <a:ln w="9525">
              <a:solidFill>
                <a:schemeClr val="accent1"/>
              </a:solidFill>
              <a:round/>
              <a:headEnd/>
              <a:tailEnd/>
            </a:ln>
            <a:effectLst/>
          </p:spPr>
          <p:txBody>
            <a:bodyPr wrap="none" anchor="ctr">
              <a:spAutoFit/>
            </a:bodyPr>
            <a:lstStyle/>
            <a:p>
              <a:endParaRPr lang="en-US"/>
            </a:p>
          </p:txBody>
        </p:sp>
        <p:sp>
          <p:nvSpPr>
            <p:cNvPr id="146500" name="Oval 68"/>
            <p:cNvSpPr>
              <a:spLocks noChangeArrowheads="1"/>
            </p:cNvSpPr>
            <p:nvPr/>
          </p:nvSpPr>
          <p:spPr bwMode="auto">
            <a:xfrm>
              <a:off x="630" y="1701"/>
              <a:ext cx="87" cy="97"/>
            </a:xfrm>
            <a:prstGeom prst="ellipse">
              <a:avLst/>
            </a:prstGeom>
            <a:solidFill>
              <a:schemeClr val="accent1"/>
            </a:solidFill>
            <a:ln w="9525">
              <a:solidFill>
                <a:schemeClr val="accent1"/>
              </a:solidFill>
              <a:round/>
              <a:headEnd/>
              <a:tailEnd/>
            </a:ln>
            <a:effectLst/>
          </p:spPr>
          <p:txBody>
            <a:bodyPr wrap="none" anchor="ctr">
              <a:spAutoFit/>
            </a:bodyPr>
            <a:lstStyle/>
            <a:p>
              <a:endParaRPr lang="en-US"/>
            </a:p>
          </p:txBody>
        </p:sp>
      </p:grpSp>
      <p:sp>
        <p:nvSpPr>
          <p:cNvPr id="146501" name="AutoShape 69"/>
          <p:cNvSpPr>
            <a:spLocks noChangeArrowheads="1"/>
          </p:cNvSpPr>
          <p:nvPr/>
        </p:nvSpPr>
        <p:spPr bwMode="auto">
          <a:xfrm>
            <a:off x="584200" y="3143250"/>
            <a:ext cx="554038" cy="981075"/>
          </a:xfrm>
          <a:prstGeom prst="irregularSeal1">
            <a:avLst/>
          </a:prstGeom>
          <a:solidFill>
            <a:srgbClr val="FFFF00"/>
          </a:solidFill>
          <a:ln w="9525">
            <a:noFill/>
            <a:miter lim="800000"/>
            <a:headEnd/>
            <a:tailEnd/>
          </a:ln>
          <a:effectLst/>
        </p:spPr>
        <p:txBody>
          <a:bodyPr anchor="ctr">
            <a:spAutoFit/>
          </a:bodyPr>
          <a:lstStyle/>
          <a:p>
            <a:endParaRPr lang="en-US"/>
          </a:p>
        </p:txBody>
      </p:sp>
      <p:sp>
        <p:nvSpPr>
          <p:cNvPr id="146502" name="Text Box 70"/>
          <p:cNvSpPr txBox="1">
            <a:spLocks noChangeArrowheads="1"/>
          </p:cNvSpPr>
          <p:nvPr/>
        </p:nvSpPr>
        <p:spPr bwMode="auto">
          <a:xfrm>
            <a:off x="2300288" y="2667000"/>
            <a:ext cx="2043112" cy="701675"/>
          </a:xfrm>
          <a:prstGeom prst="rect">
            <a:avLst/>
          </a:prstGeom>
          <a:noFill/>
          <a:ln w="9525">
            <a:noFill/>
            <a:miter lim="800000"/>
            <a:headEnd/>
            <a:tailEnd/>
          </a:ln>
          <a:effectLst/>
        </p:spPr>
        <p:txBody>
          <a:bodyPr>
            <a:spAutoFit/>
          </a:bodyPr>
          <a:lstStyle/>
          <a:p>
            <a:pPr eaLnBrk="0" hangingPunct="0">
              <a:spcBef>
                <a:spcPct val="50000"/>
              </a:spcBef>
            </a:pPr>
            <a:r>
              <a:rPr lang="en-US" sz="2000"/>
              <a:t>Participating nucleons</a:t>
            </a:r>
          </a:p>
        </p:txBody>
      </p:sp>
      <p:sp>
        <p:nvSpPr>
          <p:cNvPr id="146503" name="Line 71"/>
          <p:cNvSpPr>
            <a:spLocks noChangeShapeType="1"/>
          </p:cNvSpPr>
          <p:nvPr/>
        </p:nvSpPr>
        <p:spPr bwMode="auto">
          <a:xfrm flipH="1">
            <a:off x="1431925" y="3041650"/>
            <a:ext cx="820738" cy="4572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146504" name="Line 72"/>
          <p:cNvSpPr>
            <a:spLocks noChangeShapeType="1"/>
          </p:cNvSpPr>
          <p:nvPr/>
        </p:nvSpPr>
        <p:spPr bwMode="auto">
          <a:xfrm flipV="1">
            <a:off x="2406650" y="4052888"/>
            <a:ext cx="1752600" cy="152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6505" name="Line 73"/>
          <p:cNvSpPr>
            <a:spLocks noChangeShapeType="1"/>
          </p:cNvSpPr>
          <p:nvPr/>
        </p:nvSpPr>
        <p:spPr bwMode="auto">
          <a:xfrm flipV="1">
            <a:off x="2406650" y="4205288"/>
            <a:ext cx="18288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6506" name="Line 74"/>
          <p:cNvSpPr>
            <a:spLocks noChangeShapeType="1"/>
          </p:cNvSpPr>
          <p:nvPr/>
        </p:nvSpPr>
        <p:spPr bwMode="auto">
          <a:xfrm>
            <a:off x="2406650" y="4205288"/>
            <a:ext cx="1828800" cy="152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6507" name="Line 75"/>
          <p:cNvSpPr>
            <a:spLocks noChangeShapeType="1"/>
          </p:cNvSpPr>
          <p:nvPr/>
        </p:nvSpPr>
        <p:spPr bwMode="auto">
          <a:xfrm>
            <a:off x="2406650" y="4205288"/>
            <a:ext cx="182880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6508" name="Line 76"/>
          <p:cNvSpPr>
            <a:spLocks noChangeShapeType="1"/>
          </p:cNvSpPr>
          <p:nvPr/>
        </p:nvSpPr>
        <p:spPr bwMode="auto">
          <a:xfrm>
            <a:off x="2406650" y="4205288"/>
            <a:ext cx="1905000" cy="60960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6509" name="Line 77"/>
          <p:cNvSpPr>
            <a:spLocks noChangeShapeType="1"/>
          </p:cNvSpPr>
          <p:nvPr/>
        </p:nvSpPr>
        <p:spPr bwMode="auto">
          <a:xfrm>
            <a:off x="2406650" y="4205288"/>
            <a:ext cx="2133600" cy="838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6510" name="Text Box 78"/>
          <p:cNvSpPr txBox="1">
            <a:spLocks noChangeArrowheads="1"/>
          </p:cNvSpPr>
          <p:nvPr/>
        </p:nvSpPr>
        <p:spPr bwMode="auto">
          <a:xfrm>
            <a:off x="4159250" y="3838575"/>
            <a:ext cx="304800" cy="366713"/>
          </a:xfrm>
          <a:prstGeom prst="rect">
            <a:avLst/>
          </a:prstGeom>
          <a:noFill/>
          <a:ln w="9525">
            <a:noFill/>
            <a:miter lim="800000"/>
            <a:headEnd/>
            <a:tailEnd/>
          </a:ln>
          <a:effectLst/>
        </p:spPr>
        <p:txBody>
          <a:bodyPr>
            <a:spAutoFit/>
          </a:bodyPr>
          <a:lstStyle/>
          <a:p>
            <a:pPr eaLnBrk="0" hangingPunct="0"/>
            <a:r>
              <a:rPr lang="en-US" sz="1800" b="0"/>
              <a:t>n</a:t>
            </a:r>
          </a:p>
        </p:txBody>
      </p:sp>
      <p:sp>
        <p:nvSpPr>
          <p:cNvPr id="146511" name="Text Box 79"/>
          <p:cNvSpPr txBox="1">
            <a:spLocks noChangeArrowheads="1"/>
          </p:cNvSpPr>
          <p:nvPr/>
        </p:nvSpPr>
        <p:spPr bwMode="auto">
          <a:xfrm>
            <a:off x="4235450" y="4067175"/>
            <a:ext cx="304800" cy="366713"/>
          </a:xfrm>
          <a:prstGeom prst="rect">
            <a:avLst/>
          </a:prstGeom>
          <a:noFill/>
          <a:ln w="9525">
            <a:noFill/>
            <a:miter lim="800000"/>
            <a:headEnd/>
            <a:tailEnd/>
          </a:ln>
          <a:effectLst/>
        </p:spPr>
        <p:txBody>
          <a:bodyPr>
            <a:spAutoFit/>
          </a:bodyPr>
          <a:lstStyle/>
          <a:p>
            <a:pPr eaLnBrk="0" hangingPunct="0"/>
            <a:r>
              <a:rPr lang="en-US" sz="1800" b="0"/>
              <a:t>n</a:t>
            </a:r>
          </a:p>
        </p:txBody>
      </p:sp>
      <p:sp>
        <p:nvSpPr>
          <p:cNvPr id="146512" name="Text Box 80"/>
          <p:cNvSpPr txBox="1">
            <a:spLocks noChangeArrowheads="1"/>
          </p:cNvSpPr>
          <p:nvPr/>
        </p:nvSpPr>
        <p:spPr bwMode="auto">
          <a:xfrm>
            <a:off x="4159250" y="4219575"/>
            <a:ext cx="304800" cy="366713"/>
          </a:xfrm>
          <a:prstGeom prst="rect">
            <a:avLst/>
          </a:prstGeom>
          <a:noFill/>
          <a:ln w="9525">
            <a:noFill/>
            <a:miter lim="800000"/>
            <a:headEnd/>
            <a:tailEnd/>
          </a:ln>
          <a:effectLst/>
        </p:spPr>
        <p:txBody>
          <a:bodyPr>
            <a:spAutoFit/>
          </a:bodyPr>
          <a:lstStyle/>
          <a:p>
            <a:pPr eaLnBrk="0" hangingPunct="0"/>
            <a:r>
              <a:rPr lang="en-US" sz="1800" b="0"/>
              <a:t>n</a:t>
            </a:r>
          </a:p>
        </p:txBody>
      </p:sp>
      <p:sp>
        <p:nvSpPr>
          <p:cNvPr id="146513" name="Text Box 81"/>
          <p:cNvSpPr txBox="1">
            <a:spLocks noChangeArrowheads="1"/>
          </p:cNvSpPr>
          <p:nvPr/>
        </p:nvSpPr>
        <p:spPr bwMode="auto">
          <a:xfrm>
            <a:off x="4235450" y="4448175"/>
            <a:ext cx="304800" cy="366713"/>
          </a:xfrm>
          <a:prstGeom prst="rect">
            <a:avLst/>
          </a:prstGeom>
          <a:noFill/>
          <a:ln w="9525">
            <a:noFill/>
            <a:miter lim="800000"/>
            <a:headEnd/>
            <a:tailEnd/>
          </a:ln>
          <a:effectLst/>
        </p:spPr>
        <p:txBody>
          <a:bodyPr>
            <a:spAutoFit/>
          </a:bodyPr>
          <a:lstStyle/>
          <a:p>
            <a:pPr eaLnBrk="0" hangingPunct="0"/>
            <a:r>
              <a:rPr lang="en-US" sz="1800" b="0"/>
              <a:t>p</a:t>
            </a:r>
          </a:p>
        </p:txBody>
      </p:sp>
      <p:sp>
        <p:nvSpPr>
          <p:cNvPr id="146514" name="Text Box 82"/>
          <p:cNvSpPr txBox="1">
            <a:spLocks noChangeArrowheads="1"/>
          </p:cNvSpPr>
          <p:nvPr/>
        </p:nvSpPr>
        <p:spPr bwMode="auto">
          <a:xfrm>
            <a:off x="4387850" y="4600575"/>
            <a:ext cx="304800" cy="366713"/>
          </a:xfrm>
          <a:prstGeom prst="rect">
            <a:avLst/>
          </a:prstGeom>
          <a:noFill/>
          <a:ln w="9525">
            <a:noFill/>
            <a:miter lim="800000"/>
            <a:headEnd/>
            <a:tailEnd/>
          </a:ln>
          <a:effectLst/>
        </p:spPr>
        <p:txBody>
          <a:bodyPr>
            <a:spAutoFit/>
          </a:bodyPr>
          <a:lstStyle/>
          <a:p>
            <a:pPr eaLnBrk="0" hangingPunct="0"/>
            <a:r>
              <a:rPr lang="en-US" sz="1800" b="0"/>
              <a:t>p</a:t>
            </a:r>
          </a:p>
        </p:txBody>
      </p:sp>
      <p:sp>
        <p:nvSpPr>
          <p:cNvPr id="146515" name="Text Box 83"/>
          <p:cNvSpPr txBox="1">
            <a:spLocks noChangeArrowheads="1"/>
          </p:cNvSpPr>
          <p:nvPr/>
        </p:nvSpPr>
        <p:spPr bwMode="auto">
          <a:xfrm>
            <a:off x="4464050" y="4814888"/>
            <a:ext cx="304800" cy="366712"/>
          </a:xfrm>
          <a:prstGeom prst="rect">
            <a:avLst/>
          </a:prstGeom>
          <a:noFill/>
          <a:ln w="9525">
            <a:noFill/>
            <a:miter lim="800000"/>
            <a:headEnd/>
            <a:tailEnd/>
          </a:ln>
          <a:effectLst/>
        </p:spPr>
        <p:txBody>
          <a:bodyPr>
            <a:spAutoFit/>
          </a:bodyPr>
          <a:lstStyle/>
          <a:p>
            <a:pPr eaLnBrk="0" hangingPunct="0"/>
            <a:r>
              <a:rPr lang="en-US" sz="1800" b="0"/>
              <a:t>p</a:t>
            </a:r>
          </a:p>
        </p:txBody>
      </p:sp>
      <p:sp>
        <p:nvSpPr>
          <p:cNvPr id="146516" name="Rectangle 84"/>
          <p:cNvSpPr>
            <a:spLocks noChangeArrowheads="1"/>
          </p:cNvSpPr>
          <p:nvPr/>
        </p:nvSpPr>
        <p:spPr bwMode="auto">
          <a:xfrm>
            <a:off x="4616450" y="4073525"/>
            <a:ext cx="457200" cy="249238"/>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46517" name="Rectangle 85"/>
          <p:cNvSpPr>
            <a:spLocks noChangeArrowheads="1"/>
          </p:cNvSpPr>
          <p:nvPr/>
        </p:nvSpPr>
        <p:spPr bwMode="auto">
          <a:xfrm>
            <a:off x="5073650" y="4073525"/>
            <a:ext cx="457200" cy="249238"/>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46519" name="Text Box 87"/>
          <p:cNvSpPr txBox="1">
            <a:spLocks noChangeArrowheads="1"/>
          </p:cNvSpPr>
          <p:nvPr/>
        </p:nvSpPr>
        <p:spPr bwMode="auto">
          <a:xfrm>
            <a:off x="6172200" y="3898900"/>
            <a:ext cx="1198563" cy="304800"/>
          </a:xfrm>
          <a:prstGeom prst="rect">
            <a:avLst/>
          </a:prstGeom>
          <a:noFill/>
          <a:ln w="9525">
            <a:noFill/>
            <a:miter lim="800000"/>
            <a:headEnd/>
            <a:tailEnd/>
          </a:ln>
          <a:effectLst/>
        </p:spPr>
        <p:txBody>
          <a:bodyPr wrap="none" anchor="ctr">
            <a:spAutoFit/>
          </a:bodyPr>
          <a:lstStyle/>
          <a:p>
            <a:pPr algn="ctr" eaLnBrk="0" hangingPunct="0"/>
            <a:r>
              <a:rPr lang="en-US">
                <a:solidFill>
                  <a:schemeClr val="accent2"/>
                </a:solidFill>
              </a:rPr>
              <a:t>Participants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4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4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6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58" grpId="0"/>
      <p:bldP spid="146459" grpId="0"/>
      <p:bldP spid="1465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62</a:t>
            </a:fld>
            <a:endParaRPr lang="en-US"/>
          </a:p>
        </p:txBody>
      </p:sp>
      <p:pic>
        <p:nvPicPr>
          <p:cNvPr id="2" name="Picture 1"/>
          <p:cNvPicPr>
            <a:picLocks noChangeAspect="1"/>
          </p:cNvPicPr>
          <p:nvPr/>
        </p:nvPicPr>
        <p:blipFill rotWithShape="1">
          <a:blip r:embed="rId2"/>
          <a:srcRect l="30121" t="40113" r="30858" b="37981"/>
          <a:stretch/>
        </p:blipFill>
        <p:spPr>
          <a:xfrm>
            <a:off x="228600" y="228600"/>
            <a:ext cx="6553200" cy="2069431"/>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152400" y="4553028"/>
            <a:ext cx="4419600" cy="1009572"/>
          </a:xfrm>
          <a:prstGeom prst="rect">
            <a:avLst/>
          </a:prstGeom>
        </p:spPr>
      </p:pic>
      <p:pic>
        <p:nvPicPr>
          <p:cNvPr id="8" name="Picture 7"/>
          <p:cNvPicPr>
            <a:picLocks noChangeAspect="1"/>
          </p:cNvPicPr>
          <p:nvPr/>
        </p:nvPicPr>
        <p:blipFill>
          <a:blip r:embed="rId4"/>
          <a:stretch>
            <a:fillRect/>
          </a:stretch>
        </p:blipFill>
        <p:spPr>
          <a:xfrm>
            <a:off x="4953000" y="4716328"/>
            <a:ext cx="3914090" cy="617672"/>
          </a:xfrm>
          <a:prstGeom prst="rect">
            <a:avLst/>
          </a:prstGeom>
        </p:spPr>
      </p:pic>
      <p:sp>
        <p:nvSpPr>
          <p:cNvPr id="14" name="TextBox 13"/>
          <p:cNvSpPr txBox="1"/>
          <p:nvPr/>
        </p:nvSpPr>
        <p:spPr>
          <a:xfrm>
            <a:off x="340040" y="5943600"/>
            <a:ext cx="5679760" cy="830997"/>
          </a:xfrm>
          <a:prstGeom prst="rect">
            <a:avLst/>
          </a:prstGeom>
          <a:noFill/>
        </p:spPr>
        <p:txBody>
          <a:bodyPr wrap="none" rtlCol="0">
            <a:spAutoFit/>
          </a:bodyPr>
          <a:lstStyle/>
          <a:p>
            <a:r>
              <a:rPr lang="en-US" sz="2400" b="0" dirty="0"/>
              <a:t>ALICE Centrality Paper – good resource</a:t>
            </a:r>
          </a:p>
          <a:p>
            <a:r>
              <a:rPr lang="en-US" sz="2400" b="0" dirty="0"/>
              <a:t>http://arxiv.org/abs/1301.4361</a:t>
            </a:r>
          </a:p>
        </p:txBody>
      </p:sp>
      <p:sp>
        <p:nvSpPr>
          <p:cNvPr id="15" name="TextBox 14"/>
          <p:cNvSpPr txBox="1"/>
          <p:nvPr/>
        </p:nvSpPr>
        <p:spPr>
          <a:xfrm>
            <a:off x="228600" y="2295942"/>
            <a:ext cx="8839200" cy="2123658"/>
          </a:xfrm>
          <a:prstGeom prst="rect">
            <a:avLst/>
          </a:prstGeom>
          <a:noFill/>
        </p:spPr>
        <p:txBody>
          <a:bodyPr wrap="square" rtlCol="0">
            <a:spAutoFit/>
          </a:bodyPr>
          <a:lstStyle/>
          <a:p>
            <a:r>
              <a:rPr lang="en-US" sz="2400" b="0" dirty="0"/>
              <a:t>Relate experimental observables to averages from the Monte Carlo </a:t>
            </a:r>
            <a:r>
              <a:rPr lang="en-US" sz="2400" b="0" dirty="0" err="1"/>
              <a:t>Glauber</a:t>
            </a:r>
            <a:r>
              <a:rPr lang="en-US" sz="2400" b="0" dirty="0"/>
              <a:t>.</a:t>
            </a:r>
          </a:p>
          <a:p>
            <a:endParaRPr lang="en-US" sz="1200" b="0" dirty="0"/>
          </a:p>
          <a:p>
            <a:r>
              <a:rPr lang="en-US" sz="2400" b="0" dirty="0" err="1"/>
              <a:t>Ncoll</a:t>
            </a:r>
            <a:r>
              <a:rPr lang="en-US" sz="2400" b="0" dirty="0"/>
              <a:t> (binary collisions), </a:t>
            </a:r>
            <a:r>
              <a:rPr lang="en-US" sz="2400" b="0" dirty="0" err="1"/>
              <a:t>Npart</a:t>
            </a:r>
            <a:r>
              <a:rPr lang="en-US" sz="2400" b="0" dirty="0"/>
              <a:t> (participants), </a:t>
            </a:r>
            <a:r>
              <a:rPr lang="en-US" sz="2400" b="0" dirty="0" err="1"/>
              <a:t>Nspec</a:t>
            </a:r>
            <a:r>
              <a:rPr lang="en-US" sz="2400" b="0" dirty="0"/>
              <a:t> (spectators)</a:t>
            </a:r>
          </a:p>
          <a:p>
            <a:r>
              <a:rPr lang="en-US" sz="2400" b="0" dirty="0"/>
              <a:t>b (impact parameter), elliptical shape, orientation, overlap area,..</a:t>
            </a:r>
          </a:p>
        </p:txBody>
      </p:sp>
    </p:spTree>
    <p:extLst>
      <p:ext uri="{BB962C8B-B14F-4D97-AF65-F5344CB8AC3E}">
        <p14:creationId xmlns:p14="http://schemas.microsoft.com/office/powerpoint/2010/main" val="304701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63</a:t>
            </a:fld>
            <a:endParaRPr lang="en-US"/>
          </a:p>
        </p:txBody>
      </p:sp>
      <p:sp>
        <p:nvSpPr>
          <p:cNvPr id="4" name="Rectangle 3"/>
          <p:cNvSpPr/>
          <p:nvPr/>
        </p:nvSpPr>
        <p:spPr>
          <a:xfrm>
            <a:off x="1219200" y="6443246"/>
            <a:ext cx="6934200" cy="338554"/>
          </a:xfrm>
          <a:prstGeom prst="rect">
            <a:avLst/>
          </a:prstGeom>
        </p:spPr>
        <p:txBody>
          <a:bodyPr wrap="square">
            <a:spAutoFit/>
          </a:bodyPr>
          <a:lstStyle/>
          <a:p>
            <a:r>
              <a:rPr lang="en-US" sz="1600" b="0" dirty="0"/>
              <a:t>http://journals.aps.org/prc/abstract/10.1103/PhysRevC.90.034902</a:t>
            </a:r>
          </a:p>
        </p:txBody>
      </p:sp>
      <p:pic>
        <p:nvPicPr>
          <p:cNvPr id="5" name="Picture 4"/>
          <p:cNvPicPr>
            <a:picLocks noChangeAspect="1"/>
          </p:cNvPicPr>
          <p:nvPr/>
        </p:nvPicPr>
        <p:blipFill>
          <a:blip r:embed="rId2"/>
          <a:stretch>
            <a:fillRect/>
          </a:stretch>
        </p:blipFill>
        <p:spPr>
          <a:xfrm>
            <a:off x="4648200" y="152400"/>
            <a:ext cx="3810000" cy="3177794"/>
          </a:xfrm>
          <a:prstGeom prst="rect">
            <a:avLst/>
          </a:prstGeom>
        </p:spPr>
      </p:pic>
      <p:pic>
        <p:nvPicPr>
          <p:cNvPr id="6" name="Picture 5"/>
          <p:cNvPicPr>
            <a:picLocks noChangeAspect="1"/>
          </p:cNvPicPr>
          <p:nvPr/>
        </p:nvPicPr>
        <p:blipFill>
          <a:blip r:embed="rId3"/>
          <a:stretch>
            <a:fillRect/>
          </a:stretch>
        </p:blipFill>
        <p:spPr>
          <a:xfrm>
            <a:off x="533400" y="0"/>
            <a:ext cx="3658950" cy="3404701"/>
          </a:xfrm>
          <a:prstGeom prst="rect">
            <a:avLst/>
          </a:prstGeom>
        </p:spPr>
      </p:pic>
      <p:pic>
        <p:nvPicPr>
          <p:cNvPr id="7" name="Picture 6"/>
          <p:cNvPicPr>
            <a:picLocks noChangeAspect="1"/>
          </p:cNvPicPr>
          <p:nvPr/>
        </p:nvPicPr>
        <p:blipFill>
          <a:blip r:embed="rId4"/>
          <a:stretch>
            <a:fillRect/>
          </a:stretch>
        </p:blipFill>
        <p:spPr>
          <a:xfrm>
            <a:off x="4882201" y="3539131"/>
            <a:ext cx="3633000" cy="2897067"/>
          </a:xfrm>
          <a:prstGeom prst="rect">
            <a:avLst/>
          </a:prstGeom>
        </p:spPr>
      </p:pic>
      <p:sp>
        <p:nvSpPr>
          <p:cNvPr id="8" name="Freeform 7"/>
          <p:cNvSpPr/>
          <p:nvPr/>
        </p:nvSpPr>
        <p:spPr>
          <a:xfrm>
            <a:off x="1447800" y="4641528"/>
            <a:ext cx="378655" cy="517741"/>
          </a:xfrm>
          <a:custGeom>
            <a:avLst/>
            <a:gdLst>
              <a:gd name="connsiteX0" fmla="*/ 0 w 253218"/>
              <a:gd name="connsiteY0" fmla="*/ 33973 h 357530"/>
              <a:gd name="connsiteX1" fmla="*/ 168812 w 253218"/>
              <a:gd name="connsiteY1" fmla="*/ 33973 h 357530"/>
              <a:gd name="connsiteX2" fmla="*/ 112541 w 253218"/>
              <a:gd name="connsiteY2" fmla="*/ 160583 h 357530"/>
              <a:gd name="connsiteX3" fmla="*/ 84406 w 253218"/>
              <a:gd name="connsiteY3" fmla="*/ 202786 h 357530"/>
              <a:gd name="connsiteX4" fmla="*/ 126609 w 253218"/>
              <a:gd name="connsiteY4" fmla="*/ 230921 h 357530"/>
              <a:gd name="connsiteX5" fmla="*/ 253218 w 253218"/>
              <a:gd name="connsiteY5" fmla="*/ 244989 h 357530"/>
              <a:gd name="connsiteX6" fmla="*/ 239150 w 253218"/>
              <a:gd name="connsiteY6" fmla="*/ 329395 h 357530"/>
              <a:gd name="connsiteX7" fmla="*/ 196947 w 253218"/>
              <a:gd name="connsiteY7" fmla="*/ 357530 h 35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18" h="357530">
                <a:moveTo>
                  <a:pt x="0" y="33973"/>
                </a:moveTo>
                <a:cubicBezTo>
                  <a:pt x="21233" y="30434"/>
                  <a:pt x="147579" y="0"/>
                  <a:pt x="168812" y="33973"/>
                </a:cubicBezTo>
                <a:cubicBezTo>
                  <a:pt x="214799" y="107553"/>
                  <a:pt x="150491" y="135282"/>
                  <a:pt x="112541" y="160583"/>
                </a:cubicBezTo>
                <a:cubicBezTo>
                  <a:pt x="103163" y="174651"/>
                  <a:pt x="81090" y="186207"/>
                  <a:pt x="84406" y="202786"/>
                </a:cubicBezTo>
                <a:cubicBezTo>
                  <a:pt x="87722" y="219365"/>
                  <a:pt x="110207" y="226820"/>
                  <a:pt x="126609" y="230921"/>
                </a:cubicBezTo>
                <a:cubicBezTo>
                  <a:pt x="167804" y="241220"/>
                  <a:pt x="211015" y="240300"/>
                  <a:pt x="253218" y="244989"/>
                </a:cubicBezTo>
                <a:cubicBezTo>
                  <a:pt x="248529" y="273124"/>
                  <a:pt x="251906" y="303883"/>
                  <a:pt x="239150" y="329395"/>
                </a:cubicBezTo>
                <a:cubicBezTo>
                  <a:pt x="231589" y="344517"/>
                  <a:pt x="196947" y="357530"/>
                  <a:pt x="196947" y="35753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oup 26"/>
          <p:cNvGrpSpPr/>
          <p:nvPr/>
        </p:nvGrpSpPr>
        <p:grpSpPr>
          <a:xfrm>
            <a:off x="2150716" y="4987665"/>
            <a:ext cx="784467" cy="1268633"/>
            <a:chOff x="6248400" y="3886200"/>
            <a:chExt cx="1524000" cy="1828800"/>
          </a:xfrm>
        </p:grpSpPr>
        <p:sp>
          <p:nvSpPr>
            <p:cNvPr id="9" name="Oval 8"/>
            <p:cNvSpPr/>
            <p:nvPr/>
          </p:nvSpPr>
          <p:spPr>
            <a:xfrm>
              <a:off x="6248400" y="4495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162800" y="4114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010400" y="4876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629400" y="4495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77000" y="4876800"/>
              <a:ext cx="457200" cy="4572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477000" y="4191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858000" y="3886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858000" y="4191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4495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58000" y="4876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705600" y="5181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477000" y="5181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10400" y="5257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239000" y="47244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239000" y="5029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315200" y="4419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p:cNvSpPr/>
          <p:nvPr/>
        </p:nvSpPr>
        <p:spPr>
          <a:xfrm>
            <a:off x="1293056" y="4491450"/>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645380" y="5078604"/>
            <a:ext cx="331763"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60298" y="3588603"/>
            <a:ext cx="3453189" cy="1200329"/>
          </a:xfrm>
          <a:prstGeom prst="rect">
            <a:avLst/>
          </a:prstGeom>
          <a:noFill/>
        </p:spPr>
        <p:txBody>
          <a:bodyPr wrap="none" rtlCol="0">
            <a:spAutoFit/>
          </a:bodyPr>
          <a:lstStyle/>
          <a:p>
            <a:pPr algn="ctr"/>
            <a:r>
              <a:rPr lang="en-US" sz="2400" b="0" dirty="0" err="1"/>
              <a:t>d+Au</a:t>
            </a:r>
            <a:endParaRPr lang="en-US" sz="2400" b="0" dirty="0"/>
          </a:p>
          <a:p>
            <a:pPr algn="ctr"/>
            <a:r>
              <a:rPr lang="en-US" sz="2400" b="0" dirty="0">
                <a:solidFill>
                  <a:srgbClr val="00B050"/>
                </a:solidFill>
              </a:rPr>
              <a:t>Sometimes the neutron </a:t>
            </a:r>
          </a:p>
          <a:p>
            <a:pPr algn="ctr"/>
            <a:r>
              <a:rPr lang="en-US" sz="2400" b="0" dirty="0">
                <a:solidFill>
                  <a:srgbClr val="00B050"/>
                </a:solidFill>
              </a:rPr>
              <a:t>misses</a:t>
            </a:r>
          </a:p>
        </p:txBody>
      </p:sp>
    </p:spTree>
    <p:extLst>
      <p:ext uri="{BB962C8B-B14F-4D97-AF65-F5344CB8AC3E}">
        <p14:creationId xmlns:p14="http://schemas.microsoft.com/office/powerpoint/2010/main" val="116839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26" grpId="0" animBg="1"/>
      <p:bldP spid="2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63E1BE39-DCCD-426B-B106-EB1BF7846215}" type="slidenum">
              <a:rPr lang="en-US"/>
              <a:pPr/>
              <a:t>64</a:t>
            </a:fld>
            <a:endParaRPr lang="en-US"/>
          </a:p>
        </p:txBody>
      </p:sp>
      <p:sp>
        <p:nvSpPr>
          <p:cNvPr id="93187" name="Text Box 3"/>
          <p:cNvSpPr txBox="1">
            <a:spLocks noChangeArrowheads="1"/>
          </p:cNvSpPr>
          <p:nvPr/>
        </p:nvSpPr>
        <p:spPr bwMode="auto">
          <a:xfrm>
            <a:off x="5867400" y="1237595"/>
            <a:ext cx="3048000" cy="4401205"/>
          </a:xfrm>
          <a:prstGeom prst="rect">
            <a:avLst/>
          </a:prstGeom>
          <a:noFill/>
          <a:ln w="9525" algn="ctr">
            <a:noFill/>
            <a:miter lim="800000"/>
            <a:headEnd/>
            <a:tailEnd/>
          </a:ln>
          <a:effectLst/>
        </p:spPr>
        <p:txBody>
          <a:bodyPr wrap="square">
            <a:spAutoFit/>
          </a:bodyPr>
          <a:lstStyle/>
          <a:p>
            <a:pPr algn="ctr" eaLnBrk="0" hangingPunct="0"/>
            <a:r>
              <a:rPr lang="en-US" sz="2800" b="0" dirty="0">
                <a:cs typeface="Arial" charset="0"/>
              </a:rPr>
              <a:t>At RHIC out of a maximum energy of 39.4 </a:t>
            </a:r>
            <a:r>
              <a:rPr lang="en-US" sz="2800" b="0" dirty="0" err="1">
                <a:cs typeface="Arial" charset="0"/>
              </a:rPr>
              <a:t>TeV</a:t>
            </a:r>
            <a:r>
              <a:rPr lang="en-US" sz="2800" b="0" dirty="0">
                <a:cs typeface="Arial" charset="0"/>
              </a:rPr>
              <a:t> </a:t>
            </a:r>
          </a:p>
          <a:p>
            <a:pPr algn="ctr" eaLnBrk="0" hangingPunct="0"/>
            <a:r>
              <a:rPr lang="en-US" sz="2800" b="0" dirty="0">
                <a:cs typeface="Arial" charset="0"/>
              </a:rPr>
              <a:t>in central </a:t>
            </a:r>
            <a:r>
              <a:rPr lang="en-US" sz="2800" b="0" dirty="0" err="1">
                <a:cs typeface="Arial" charset="0"/>
              </a:rPr>
              <a:t>Gold+Gold</a:t>
            </a:r>
            <a:r>
              <a:rPr lang="en-US" sz="2800" b="0" dirty="0">
                <a:cs typeface="Arial" charset="0"/>
              </a:rPr>
              <a:t> reactions, </a:t>
            </a:r>
          </a:p>
          <a:p>
            <a:pPr algn="ctr" eaLnBrk="0" hangingPunct="0"/>
            <a:r>
              <a:rPr lang="en-US" sz="2800" u="sng" dirty="0">
                <a:cs typeface="Arial" charset="0"/>
              </a:rPr>
              <a:t>26 </a:t>
            </a:r>
            <a:r>
              <a:rPr lang="en-US" sz="2800" u="sng" dirty="0" err="1">
                <a:cs typeface="Arial" charset="0"/>
              </a:rPr>
              <a:t>TeV</a:t>
            </a:r>
            <a:r>
              <a:rPr lang="en-US" sz="2800" dirty="0">
                <a:cs typeface="Arial" charset="0"/>
              </a:rPr>
              <a:t> </a:t>
            </a:r>
          </a:p>
          <a:p>
            <a:pPr algn="ctr" eaLnBrk="0" hangingPunct="0"/>
            <a:r>
              <a:rPr lang="en-US" sz="2800" b="0" dirty="0">
                <a:cs typeface="Arial" charset="0"/>
              </a:rPr>
              <a:t>is made available for heating the system. </a:t>
            </a:r>
          </a:p>
        </p:txBody>
      </p:sp>
      <p:sp>
        <p:nvSpPr>
          <p:cNvPr id="93188" name="Rectangle 4"/>
          <p:cNvSpPr>
            <a:spLocks noGrp="1" noChangeArrowheads="1"/>
          </p:cNvSpPr>
          <p:nvPr>
            <p:ph type="title"/>
          </p:nvPr>
        </p:nvSpPr>
        <p:spPr>
          <a:xfrm>
            <a:off x="533400" y="-152400"/>
            <a:ext cx="8229600" cy="1143000"/>
          </a:xfrm>
        </p:spPr>
        <p:txBody>
          <a:bodyPr/>
          <a:lstStyle/>
          <a:p>
            <a:r>
              <a:rPr lang="en-US" sz="3600" u="sng" dirty="0"/>
              <a:t>How much energy goes into QGP?</a:t>
            </a:r>
          </a:p>
        </p:txBody>
      </p:sp>
      <p:pic>
        <p:nvPicPr>
          <p:cNvPr id="922626" name="Picture 2" descr="http://inspirehep.net/record/818516/files/net_prot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88" y="990600"/>
            <a:ext cx="5609212" cy="556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5"/>
          <p:cNvSpPr>
            <a:spLocks noGrp="1"/>
          </p:cNvSpPr>
          <p:nvPr>
            <p:ph type="sldNum" sz="quarter" idx="12"/>
          </p:nvPr>
        </p:nvSpPr>
        <p:spPr/>
        <p:txBody>
          <a:bodyPr/>
          <a:lstStyle/>
          <a:p>
            <a:fld id="{4756D00E-0FB2-428F-91F4-FEBD868416C8}" type="slidenum">
              <a:rPr lang="en-US"/>
              <a:pPr/>
              <a:t>65</a:t>
            </a:fld>
            <a:endParaRPr lang="en-US"/>
          </a:p>
        </p:txBody>
      </p:sp>
      <p:sp>
        <p:nvSpPr>
          <p:cNvPr id="94210" name="Rectangle 2"/>
          <p:cNvSpPr>
            <a:spLocks noGrp="1" noChangeArrowheads="1"/>
          </p:cNvSpPr>
          <p:nvPr>
            <p:ph type="title"/>
          </p:nvPr>
        </p:nvSpPr>
        <p:spPr>
          <a:xfrm>
            <a:off x="685800" y="-76200"/>
            <a:ext cx="7772400" cy="838200"/>
          </a:xfrm>
        </p:spPr>
        <p:txBody>
          <a:bodyPr/>
          <a:lstStyle/>
          <a:p>
            <a:r>
              <a:rPr lang="en-US" sz="3600" u="sng" dirty="0" err="1"/>
              <a:t>Bjorken</a:t>
            </a:r>
            <a:r>
              <a:rPr lang="en-US" sz="3600" u="sng" dirty="0"/>
              <a:t> Energy Density</a:t>
            </a:r>
          </a:p>
        </p:txBody>
      </p:sp>
      <p:grpSp>
        <p:nvGrpSpPr>
          <p:cNvPr id="4" name="Group 3"/>
          <p:cNvGrpSpPr/>
          <p:nvPr/>
        </p:nvGrpSpPr>
        <p:grpSpPr>
          <a:xfrm>
            <a:off x="914399" y="2057398"/>
            <a:ext cx="3335337" cy="2219937"/>
            <a:chOff x="914400" y="2190750"/>
            <a:chExt cx="2667000" cy="1393464"/>
          </a:xfrm>
        </p:grpSpPr>
        <p:sp>
          <p:nvSpPr>
            <p:cNvPr id="94211" name="Text Box 3"/>
            <p:cNvSpPr txBox="1">
              <a:spLocks noChangeArrowheads="1"/>
            </p:cNvSpPr>
            <p:nvPr/>
          </p:nvSpPr>
          <p:spPr bwMode="auto">
            <a:xfrm>
              <a:off x="3035300" y="2435587"/>
              <a:ext cx="546100" cy="289789"/>
            </a:xfrm>
            <a:prstGeom prst="rect">
              <a:avLst/>
            </a:prstGeom>
            <a:noFill/>
            <a:ln w="9525">
              <a:noFill/>
              <a:miter lim="800000"/>
              <a:headEnd/>
              <a:tailEnd/>
            </a:ln>
            <a:effectLst/>
          </p:spPr>
          <p:txBody>
            <a:bodyPr anchor="ctr">
              <a:spAutoFit/>
            </a:bodyPr>
            <a:lstStyle/>
            <a:p>
              <a:pPr eaLnBrk="0" hangingPunct="0"/>
              <a:r>
                <a:rPr lang="en-US" sz="2400" b="0">
                  <a:latin typeface="Symbol" pitchFamily="18" charset="2"/>
                </a:rPr>
                <a:t>p</a:t>
              </a:r>
              <a:r>
                <a:rPr lang="en-US" sz="2400" b="0">
                  <a:latin typeface="Comic Sans MS" pitchFamily="66" charset="0"/>
                </a:rPr>
                <a:t>R</a:t>
              </a:r>
              <a:r>
                <a:rPr lang="en-US" sz="2400" b="0" baseline="30000">
                  <a:latin typeface="Comic Sans MS" pitchFamily="66" charset="0"/>
                </a:rPr>
                <a:t>2</a:t>
              </a:r>
              <a:endParaRPr lang="en-US" sz="2400" b="0">
                <a:latin typeface="Comic Sans MS" pitchFamily="66" charset="0"/>
              </a:endParaRPr>
            </a:p>
          </p:txBody>
        </p:sp>
        <p:sp>
          <p:nvSpPr>
            <p:cNvPr id="94212" name="Rectangle 4"/>
            <p:cNvSpPr>
              <a:spLocks noChangeArrowheads="1"/>
            </p:cNvSpPr>
            <p:nvPr/>
          </p:nvSpPr>
          <p:spPr bwMode="auto">
            <a:xfrm>
              <a:off x="1397000" y="2190750"/>
              <a:ext cx="930275" cy="815975"/>
            </a:xfrm>
            <a:prstGeom prst="rect">
              <a:avLst/>
            </a:prstGeom>
            <a:gradFill rotWithShape="0">
              <a:gsLst>
                <a:gs pos="0">
                  <a:srgbClr val="FF0000"/>
                </a:gs>
                <a:gs pos="50000">
                  <a:srgbClr val="FFFF66"/>
                </a:gs>
                <a:gs pos="100000">
                  <a:srgbClr val="FF0000"/>
                </a:gs>
              </a:gsLst>
              <a:lin ang="0" scaled="1"/>
            </a:gradFill>
            <a:ln w="9525">
              <a:solidFill>
                <a:schemeClr val="tx1"/>
              </a:solidFill>
              <a:miter lim="800000"/>
              <a:headEnd/>
              <a:tailEnd/>
            </a:ln>
            <a:effectLst/>
          </p:spPr>
          <p:txBody>
            <a:bodyPr wrap="none" anchor="ctr"/>
            <a:lstStyle/>
            <a:p>
              <a:endParaRPr lang="en-US" sz="2800"/>
            </a:p>
          </p:txBody>
        </p:sp>
        <p:sp>
          <p:nvSpPr>
            <p:cNvPr id="94213" name="Oval 5"/>
            <p:cNvSpPr>
              <a:spLocks noChangeArrowheads="1"/>
            </p:cNvSpPr>
            <p:nvPr/>
          </p:nvSpPr>
          <p:spPr bwMode="auto">
            <a:xfrm>
              <a:off x="1268413" y="2190750"/>
              <a:ext cx="223837" cy="815975"/>
            </a:xfrm>
            <a:prstGeom prst="ellipse">
              <a:avLst/>
            </a:prstGeom>
            <a:solidFill>
              <a:srgbClr val="9999FF"/>
            </a:solidFill>
            <a:ln w="9525">
              <a:solidFill>
                <a:schemeClr val="tx1"/>
              </a:solidFill>
              <a:round/>
              <a:headEnd/>
              <a:tailEnd/>
            </a:ln>
            <a:effectLst/>
          </p:spPr>
          <p:txBody>
            <a:bodyPr wrap="none" anchor="ctr"/>
            <a:lstStyle/>
            <a:p>
              <a:endParaRPr lang="en-US" sz="2800"/>
            </a:p>
          </p:txBody>
        </p:sp>
        <p:sp>
          <p:nvSpPr>
            <p:cNvPr id="94214" name="Oval 6"/>
            <p:cNvSpPr>
              <a:spLocks noChangeArrowheads="1"/>
            </p:cNvSpPr>
            <p:nvPr/>
          </p:nvSpPr>
          <p:spPr bwMode="auto">
            <a:xfrm>
              <a:off x="2198688" y="2190750"/>
              <a:ext cx="225425" cy="815975"/>
            </a:xfrm>
            <a:prstGeom prst="ellipse">
              <a:avLst/>
            </a:prstGeom>
            <a:solidFill>
              <a:srgbClr val="9999FF"/>
            </a:solidFill>
            <a:ln w="9525">
              <a:solidFill>
                <a:schemeClr val="tx1"/>
              </a:solidFill>
              <a:round/>
              <a:headEnd/>
              <a:tailEnd/>
            </a:ln>
            <a:effectLst/>
          </p:spPr>
          <p:txBody>
            <a:bodyPr wrap="none" anchor="ctr"/>
            <a:lstStyle/>
            <a:p>
              <a:endParaRPr lang="en-US" sz="2800"/>
            </a:p>
          </p:txBody>
        </p:sp>
        <p:sp>
          <p:nvSpPr>
            <p:cNvPr id="94215" name="Line 7"/>
            <p:cNvSpPr>
              <a:spLocks noChangeShapeType="1"/>
            </p:cNvSpPr>
            <p:nvPr/>
          </p:nvSpPr>
          <p:spPr bwMode="auto">
            <a:xfrm>
              <a:off x="2455863" y="2616200"/>
              <a:ext cx="322262" cy="0"/>
            </a:xfrm>
            <a:prstGeom prst="line">
              <a:avLst/>
            </a:prstGeom>
            <a:noFill/>
            <a:ln w="38100">
              <a:solidFill>
                <a:schemeClr val="tx1"/>
              </a:solidFill>
              <a:round/>
              <a:headEnd/>
              <a:tailEnd type="triangle" w="med" len="med"/>
            </a:ln>
            <a:effectLst/>
          </p:spPr>
          <p:txBody>
            <a:bodyPr wrap="none" anchor="ctr"/>
            <a:lstStyle/>
            <a:p>
              <a:endParaRPr lang="en-US" sz="2800"/>
            </a:p>
          </p:txBody>
        </p:sp>
        <p:sp>
          <p:nvSpPr>
            <p:cNvPr id="94216" name="Line 8"/>
            <p:cNvSpPr>
              <a:spLocks noChangeShapeType="1"/>
            </p:cNvSpPr>
            <p:nvPr/>
          </p:nvSpPr>
          <p:spPr bwMode="auto">
            <a:xfrm>
              <a:off x="914400" y="2616200"/>
              <a:ext cx="320675" cy="0"/>
            </a:xfrm>
            <a:prstGeom prst="line">
              <a:avLst/>
            </a:prstGeom>
            <a:noFill/>
            <a:ln w="38100">
              <a:solidFill>
                <a:schemeClr val="tx1"/>
              </a:solidFill>
              <a:round/>
              <a:headEnd type="triangle" w="med" len="med"/>
              <a:tailEnd/>
            </a:ln>
            <a:effectLst/>
          </p:spPr>
          <p:txBody>
            <a:bodyPr wrap="none" anchor="ctr"/>
            <a:lstStyle/>
            <a:p>
              <a:endParaRPr lang="en-US" sz="2800"/>
            </a:p>
          </p:txBody>
        </p:sp>
        <p:sp>
          <p:nvSpPr>
            <p:cNvPr id="94217" name="Line 9"/>
            <p:cNvSpPr>
              <a:spLocks noChangeShapeType="1"/>
            </p:cNvSpPr>
            <p:nvPr/>
          </p:nvSpPr>
          <p:spPr bwMode="auto">
            <a:xfrm>
              <a:off x="914400" y="2403475"/>
              <a:ext cx="320675" cy="0"/>
            </a:xfrm>
            <a:prstGeom prst="line">
              <a:avLst/>
            </a:prstGeom>
            <a:noFill/>
            <a:ln w="38100">
              <a:solidFill>
                <a:schemeClr val="tx1"/>
              </a:solidFill>
              <a:round/>
              <a:headEnd type="triangle" w="med" len="med"/>
              <a:tailEnd/>
            </a:ln>
            <a:effectLst/>
          </p:spPr>
          <p:txBody>
            <a:bodyPr wrap="none" anchor="ctr"/>
            <a:lstStyle/>
            <a:p>
              <a:endParaRPr lang="en-US" sz="2800"/>
            </a:p>
          </p:txBody>
        </p:sp>
        <p:sp>
          <p:nvSpPr>
            <p:cNvPr id="94218" name="Line 10"/>
            <p:cNvSpPr>
              <a:spLocks noChangeShapeType="1"/>
            </p:cNvSpPr>
            <p:nvPr/>
          </p:nvSpPr>
          <p:spPr bwMode="auto">
            <a:xfrm>
              <a:off x="914400" y="2828925"/>
              <a:ext cx="320675" cy="0"/>
            </a:xfrm>
            <a:prstGeom prst="line">
              <a:avLst/>
            </a:prstGeom>
            <a:noFill/>
            <a:ln w="38100">
              <a:solidFill>
                <a:schemeClr val="tx1"/>
              </a:solidFill>
              <a:round/>
              <a:headEnd type="triangle" w="med" len="med"/>
              <a:tailEnd/>
            </a:ln>
            <a:effectLst/>
          </p:spPr>
          <p:txBody>
            <a:bodyPr wrap="none" anchor="ctr"/>
            <a:lstStyle/>
            <a:p>
              <a:endParaRPr lang="en-US" sz="2800"/>
            </a:p>
          </p:txBody>
        </p:sp>
        <p:sp>
          <p:nvSpPr>
            <p:cNvPr id="94219" name="Line 11"/>
            <p:cNvSpPr>
              <a:spLocks noChangeShapeType="1"/>
            </p:cNvSpPr>
            <p:nvPr/>
          </p:nvSpPr>
          <p:spPr bwMode="auto">
            <a:xfrm>
              <a:off x="2455863" y="2828925"/>
              <a:ext cx="322262" cy="0"/>
            </a:xfrm>
            <a:prstGeom prst="line">
              <a:avLst/>
            </a:prstGeom>
            <a:noFill/>
            <a:ln w="38100">
              <a:solidFill>
                <a:schemeClr val="tx1"/>
              </a:solidFill>
              <a:round/>
              <a:headEnd/>
              <a:tailEnd type="triangle" w="med" len="med"/>
            </a:ln>
            <a:effectLst/>
          </p:spPr>
          <p:txBody>
            <a:bodyPr wrap="none" anchor="ctr"/>
            <a:lstStyle/>
            <a:p>
              <a:endParaRPr lang="en-US" sz="2800"/>
            </a:p>
          </p:txBody>
        </p:sp>
        <p:sp>
          <p:nvSpPr>
            <p:cNvPr id="94220" name="Line 12"/>
            <p:cNvSpPr>
              <a:spLocks noChangeShapeType="1"/>
            </p:cNvSpPr>
            <p:nvPr/>
          </p:nvSpPr>
          <p:spPr bwMode="auto">
            <a:xfrm>
              <a:off x="2455863" y="2403475"/>
              <a:ext cx="322262" cy="0"/>
            </a:xfrm>
            <a:prstGeom prst="line">
              <a:avLst/>
            </a:prstGeom>
            <a:noFill/>
            <a:ln w="38100">
              <a:solidFill>
                <a:schemeClr val="tx1"/>
              </a:solidFill>
              <a:round/>
              <a:headEnd/>
              <a:tailEnd type="triangle" w="med" len="med"/>
            </a:ln>
            <a:effectLst/>
          </p:spPr>
          <p:txBody>
            <a:bodyPr wrap="none" anchor="ctr"/>
            <a:lstStyle/>
            <a:p>
              <a:endParaRPr lang="en-US" sz="2800"/>
            </a:p>
          </p:txBody>
        </p:sp>
        <p:sp>
          <p:nvSpPr>
            <p:cNvPr id="94221" name="AutoShape 13"/>
            <p:cNvSpPr>
              <a:spLocks/>
            </p:cNvSpPr>
            <p:nvPr/>
          </p:nvSpPr>
          <p:spPr bwMode="auto">
            <a:xfrm>
              <a:off x="2778125" y="2190750"/>
              <a:ext cx="192088" cy="815975"/>
            </a:xfrm>
            <a:prstGeom prst="rightBrace">
              <a:avLst>
                <a:gd name="adj1" fmla="val 35399"/>
                <a:gd name="adj2" fmla="val 50000"/>
              </a:avLst>
            </a:prstGeom>
            <a:noFill/>
            <a:ln w="28575">
              <a:solidFill>
                <a:schemeClr val="tx1"/>
              </a:solidFill>
              <a:round/>
              <a:headEnd/>
              <a:tailEnd/>
            </a:ln>
            <a:effectLst/>
          </p:spPr>
          <p:txBody>
            <a:bodyPr wrap="none" anchor="ctr"/>
            <a:lstStyle/>
            <a:p>
              <a:endParaRPr lang="en-US" sz="2800"/>
            </a:p>
          </p:txBody>
        </p:sp>
        <p:sp>
          <p:nvSpPr>
            <p:cNvPr id="94222" name="AutoShape 14"/>
            <p:cNvSpPr>
              <a:spLocks/>
            </p:cNvSpPr>
            <p:nvPr/>
          </p:nvSpPr>
          <p:spPr bwMode="auto">
            <a:xfrm rot="5400000">
              <a:off x="1739900" y="2735263"/>
              <a:ext cx="212725" cy="898525"/>
            </a:xfrm>
            <a:prstGeom prst="rightBrace">
              <a:avLst>
                <a:gd name="adj1" fmla="val 35199"/>
                <a:gd name="adj2" fmla="val 50000"/>
              </a:avLst>
            </a:prstGeom>
            <a:noFill/>
            <a:ln w="38100">
              <a:solidFill>
                <a:schemeClr val="tx1"/>
              </a:solidFill>
              <a:round/>
              <a:headEnd/>
              <a:tailEnd/>
            </a:ln>
            <a:effectLst/>
          </p:spPr>
          <p:txBody>
            <a:bodyPr wrap="none" anchor="ctr"/>
            <a:lstStyle/>
            <a:p>
              <a:endParaRPr lang="en-US" sz="2800"/>
            </a:p>
          </p:txBody>
        </p:sp>
        <p:sp>
          <p:nvSpPr>
            <p:cNvPr id="94223" name="Text Box 15"/>
            <p:cNvSpPr txBox="1">
              <a:spLocks noChangeArrowheads="1"/>
            </p:cNvSpPr>
            <p:nvPr/>
          </p:nvSpPr>
          <p:spPr bwMode="auto">
            <a:xfrm>
              <a:off x="1685925" y="3294425"/>
              <a:ext cx="546100" cy="289789"/>
            </a:xfrm>
            <a:prstGeom prst="rect">
              <a:avLst/>
            </a:prstGeom>
            <a:noFill/>
            <a:ln w="9525">
              <a:noFill/>
              <a:miter lim="800000"/>
              <a:headEnd/>
              <a:tailEnd/>
            </a:ln>
            <a:effectLst/>
          </p:spPr>
          <p:txBody>
            <a:bodyPr anchor="ctr">
              <a:spAutoFit/>
            </a:bodyPr>
            <a:lstStyle/>
            <a:p>
              <a:pPr eaLnBrk="0" hangingPunct="0"/>
              <a:r>
                <a:rPr lang="en-US" sz="2400" b="0">
                  <a:latin typeface="Comic Sans MS" pitchFamily="66" charset="0"/>
                </a:rPr>
                <a:t>2c</a:t>
              </a:r>
              <a:r>
                <a:rPr lang="en-US" sz="2400" b="0">
                  <a:latin typeface="Symbol" pitchFamily="18" charset="2"/>
                </a:rPr>
                <a:t>t</a:t>
              </a:r>
              <a:endParaRPr lang="en-US" sz="2400" b="0">
                <a:latin typeface="Comic Sans MS" pitchFamily="66" charset="0"/>
              </a:endParaRPr>
            </a:p>
          </p:txBody>
        </p:sp>
      </p:grpSp>
      <p:graphicFrame>
        <p:nvGraphicFramePr>
          <p:cNvPr id="94224" name="Object 16"/>
          <p:cNvGraphicFramePr>
            <a:graphicFrameLocks noChangeAspect="1"/>
          </p:cNvGraphicFramePr>
          <p:nvPr>
            <p:extLst>
              <p:ext uri="{D42A27DB-BD31-4B8C-83A1-F6EECF244321}">
                <p14:modId xmlns:p14="http://schemas.microsoft.com/office/powerpoint/2010/main" val="2599782884"/>
              </p:ext>
            </p:extLst>
          </p:nvPr>
        </p:nvGraphicFramePr>
        <p:xfrm>
          <a:off x="228600" y="890588"/>
          <a:ext cx="3956050" cy="1014412"/>
        </p:xfrm>
        <a:graphic>
          <a:graphicData uri="http://schemas.openxmlformats.org/presentationml/2006/ole">
            <mc:AlternateContent xmlns:mc="http://schemas.openxmlformats.org/markup-compatibility/2006">
              <mc:Choice xmlns:v="urn:schemas-microsoft-com:vml" Requires="v">
                <p:oleObj spid="_x0000_s94620" name="Equation" r:id="rId3" imgW="1498320" imgH="469800" progId="Equation.3">
                  <p:embed/>
                </p:oleObj>
              </mc:Choice>
              <mc:Fallback>
                <p:oleObj name="Equation" r:id="rId3" imgW="1498320" imgH="469800" progId="Equation.3">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90588"/>
                        <a:ext cx="3956050" cy="10144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4255" name="Rectangle 47"/>
          <p:cNvSpPr>
            <a:spLocks noChangeArrowheads="1"/>
          </p:cNvSpPr>
          <p:nvPr/>
        </p:nvSpPr>
        <p:spPr bwMode="auto">
          <a:xfrm>
            <a:off x="8248651" y="5973763"/>
            <a:ext cx="184150" cy="274637"/>
          </a:xfrm>
          <a:prstGeom prst="rect">
            <a:avLst/>
          </a:prstGeom>
          <a:noFill/>
          <a:ln w="12700">
            <a:noFill/>
            <a:miter lim="800000"/>
            <a:headEnd/>
            <a:tailEnd/>
          </a:ln>
          <a:effectLst/>
        </p:spPr>
        <p:txBody>
          <a:bodyPr wrap="none">
            <a:spAutoFit/>
          </a:bodyPr>
          <a:lstStyle/>
          <a:p>
            <a:pPr eaLnBrk="0" hangingPunct="0"/>
            <a:endParaRPr lang="en-US" sz="1200" b="0">
              <a:latin typeface="Times New Roman" pitchFamily="18" charset="0"/>
            </a:endParaRPr>
          </a:p>
        </p:txBody>
      </p:sp>
      <p:grpSp>
        <p:nvGrpSpPr>
          <p:cNvPr id="2" name="Group 1"/>
          <p:cNvGrpSpPr/>
          <p:nvPr/>
        </p:nvGrpSpPr>
        <p:grpSpPr>
          <a:xfrm>
            <a:off x="4191000" y="923925"/>
            <a:ext cx="4894263" cy="5105400"/>
            <a:chOff x="2233649" y="228600"/>
            <a:chExt cx="6910351" cy="6629400"/>
          </a:xfrm>
        </p:grpSpPr>
        <p:pic>
          <p:nvPicPr>
            <p:cNvPr id="23" name="Picture 4" descr="https://www.researchgate.net/profile/Aditya_Mishra6/publication/265052090/figure/fig1/AS:305563247366155@1449863363347/The-Npart-dependence-of-the-product-of-the-Bjorken-energy-density-and-the-formation-time.png"/>
            <p:cNvPicPr>
              <a:picLocks noChangeAspect="1" noChangeArrowheads="1"/>
            </p:cNvPicPr>
            <p:nvPr/>
          </p:nvPicPr>
          <p:blipFill rotWithShape="1">
            <a:blip r:embed="rId5">
              <a:extLst>
                <a:ext uri="{28A0092B-C50C-407E-A947-70E740481C1C}">
                  <a14:useLocalDpi xmlns:a14="http://schemas.microsoft.com/office/drawing/2010/main" val="0"/>
                </a:ext>
              </a:extLst>
            </a:blip>
            <a:srcRect b="3333"/>
            <a:stretch/>
          </p:blipFill>
          <p:spPr bwMode="auto">
            <a:xfrm>
              <a:off x="2233649" y="228600"/>
              <a:ext cx="6910351" cy="66294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bwMode="auto">
            <a:xfrm>
              <a:off x="3352800" y="2057400"/>
              <a:ext cx="5334000" cy="457200"/>
            </a:xfrm>
            <a:prstGeom prst="rect">
              <a:avLst/>
            </a:prstGeom>
            <a:solidFill>
              <a:srgbClr val="F4F400">
                <a:alpha val="5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p:txBody>
        </p:sp>
      </p:grpSp>
      <p:sp>
        <p:nvSpPr>
          <p:cNvPr id="3" name="TextBox 2"/>
          <p:cNvSpPr txBox="1"/>
          <p:nvPr/>
        </p:nvSpPr>
        <p:spPr>
          <a:xfrm>
            <a:off x="304800" y="4406205"/>
            <a:ext cx="4114800" cy="1384995"/>
          </a:xfrm>
          <a:prstGeom prst="rect">
            <a:avLst/>
          </a:prstGeom>
          <a:noFill/>
        </p:spPr>
        <p:txBody>
          <a:bodyPr wrap="square" rtlCol="0">
            <a:spAutoFit/>
          </a:bodyPr>
          <a:lstStyle/>
          <a:p>
            <a:pPr algn="ctr"/>
            <a:r>
              <a:rPr lang="en-US" sz="2800" b="0" dirty="0"/>
              <a:t>Early energy density well above expected QGP transition</a:t>
            </a:r>
          </a:p>
        </p:txBody>
      </p:sp>
      <p:sp>
        <p:nvSpPr>
          <p:cNvPr id="5" name="TextBox 4"/>
          <p:cNvSpPr txBox="1"/>
          <p:nvPr/>
        </p:nvSpPr>
        <p:spPr>
          <a:xfrm>
            <a:off x="1610650" y="6324600"/>
            <a:ext cx="5780750" cy="461665"/>
          </a:xfrm>
          <a:prstGeom prst="rect">
            <a:avLst/>
          </a:prstGeom>
          <a:noFill/>
        </p:spPr>
        <p:txBody>
          <a:bodyPr wrap="none" rtlCol="0">
            <a:spAutoFit/>
          </a:bodyPr>
          <a:lstStyle/>
          <a:p>
            <a:r>
              <a:rPr lang="en-US" sz="2400" b="0" dirty="0">
                <a:solidFill>
                  <a:srgbClr val="0070C0"/>
                </a:solidFill>
              </a:rPr>
              <a:t>* Side note about errata or lack thereof…</a:t>
            </a:r>
          </a:p>
        </p:txBody>
      </p:sp>
      <p:sp>
        <p:nvSpPr>
          <p:cNvPr id="6" name="TextBox 5"/>
          <p:cNvSpPr txBox="1"/>
          <p:nvPr/>
        </p:nvSpPr>
        <p:spPr>
          <a:xfrm>
            <a:off x="6544238" y="609600"/>
            <a:ext cx="2371162" cy="584775"/>
          </a:xfrm>
          <a:prstGeom prst="rect">
            <a:avLst/>
          </a:prstGeom>
          <a:noFill/>
        </p:spPr>
        <p:txBody>
          <a:bodyPr wrap="none" rtlCol="0">
            <a:spAutoFit/>
          </a:bodyPr>
          <a:lstStyle/>
          <a:p>
            <a:r>
              <a:rPr lang="en-US" sz="3200" b="0" dirty="0">
                <a:solidFill>
                  <a:srgbClr val="C00000"/>
                </a:solidFill>
              </a:rPr>
              <a:t>10 GeV/fm</a:t>
            </a:r>
            <a:r>
              <a:rPr lang="en-US" sz="3200" b="0" baseline="30000" dirty="0">
                <a:solidFill>
                  <a:srgbClr val="C00000"/>
                </a:solidFill>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42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55" grpId="0"/>
      <p:bldP spid="5"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64D10047-92CC-4387-B9C9-7E1752B79AE0}" type="slidenum">
              <a:rPr lang="en-US"/>
              <a:pPr/>
              <a:t>66</a:t>
            </a:fld>
            <a:endParaRPr lang="en-US"/>
          </a:p>
        </p:txBody>
      </p:sp>
      <p:sp>
        <p:nvSpPr>
          <p:cNvPr id="422916" name="Rectangle 4"/>
          <p:cNvSpPr>
            <a:spLocks noGrp="1" noChangeArrowheads="1"/>
          </p:cNvSpPr>
          <p:nvPr>
            <p:ph type="title"/>
          </p:nvPr>
        </p:nvSpPr>
        <p:spPr/>
        <p:txBody>
          <a:bodyPr/>
          <a:lstStyle/>
          <a:p>
            <a:r>
              <a:rPr lang="en-US" u="sng" dirty="0"/>
              <a:t>Collision Dynamic Summary</a:t>
            </a:r>
          </a:p>
        </p:txBody>
      </p:sp>
      <p:sp>
        <p:nvSpPr>
          <p:cNvPr id="422917" name="Text Box 5"/>
          <p:cNvSpPr txBox="1">
            <a:spLocks noChangeArrowheads="1"/>
          </p:cNvSpPr>
          <p:nvPr/>
        </p:nvSpPr>
        <p:spPr bwMode="auto">
          <a:xfrm>
            <a:off x="152400" y="1563688"/>
            <a:ext cx="8931275" cy="3970318"/>
          </a:xfrm>
          <a:prstGeom prst="rect">
            <a:avLst/>
          </a:prstGeom>
          <a:noFill/>
          <a:ln w="9525">
            <a:noFill/>
            <a:miter lim="800000"/>
            <a:headEnd/>
            <a:tailEnd/>
          </a:ln>
          <a:effectLst/>
        </p:spPr>
        <p:txBody>
          <a:bodyPr wrap="square">
            <a:spAutoFit/>
          </a:bodyPr>
          <a:lstStyle/>
          <a:p>
            <a:pPr>
              <a:buFontTx/>
              <a:buChar char="-"/>
            </a:pPr>
            <a:r>
              <a:rPr lang="en-US" sz="2800" b="0" dirty="0">
                <a:solidFill>
                  <a:schemeClr val="accent2"/>
                </a:solidFill>
              </a:rPr>
              <a:t> Depositing majority of kinetic energy into new medium</a:t>
            </a:r>
          </a:p>
          <a:p>
            <a:pPr>
              <a:buFontTx/>
              <a:buChar char="-"/>
            </a:pPr>
            <a:endParaRPr lang="en-US" sz="2800" b="0" dirty="0">
              <a:solidFill>
                <a:schemeClr val="accent2"/>
              </a:solidFill>
            </a:endParaRPr>
          </a:p>
          <a:p>
            <a:pPr>
              <a:buFontTx/>
              <a:buChar char="-"/>
            </a:pPr>
            <a:r>
              <a:rPr lang="en-US" sz="2800" b="0" dirty="0">
                <a:solidFill>
                  <a:schemeClr val="accent2"/>
                </a:solidFill>
              </a:rPr>
              <a:t> Energy density appears above phase transition value</a:t>
            </a:r>
          </a:p>
          <a:p>
            <a:pPr>
              <a:buFontTx/>
              <a:buChar char="-"/>
            </a:pPr>
            <a:endParaRPr lang="en-US" sz="2800" b="0" dirty="0">
              <a:solidFill>
                <a:schemeClr val="accent2"/>
              </a:solidFill>
            </a:endParaRPr>
          </a:p>
          <a:p>
            <a:pPr>
              <a:buFontTx/>
              <a:buChar char="-"/>
            </a:pPr>
            <a:r>
              <a:rPr lang="en-US" sz="2800" b="0" dirty="0">
                <a:solidFill>
                  <a:schemeClr val="accent2"/>
                </a:solidFill>
              </a:rPr>
              <a:t> Energy is distributed into particle production </a:t>
            </a:r>
          </a:p>
          <a:p>
            <a:r>
              <a:rPr lang="en-US" sz="2800" b="0" dirty="0">
                <a:solidFill>
                  <a:schemeClr val="accent2"/>
                </a:solidFill>
              </a:rPr>
              <a:t>  statistically  </a:t>
            </a:r>
          </a:p>
          <a:p>
            <a:endParaRPr lang="en-US" sz="2800" b="0" dirty="0">
              <a:solidFill>
                <a:schemeClr val="accent2"/>
              </a:solidFill>
            </a:endParaRPr>
          </a:p>
          <a:p>
            <a:r>
              <a:rPr lang="en-US" sz="2800" b="0" dirty="0">
                <a:solidFill>
                  <a:schemeClr val="accent2"/>
                </a:solidFill>
              </a:rPr>
              <a:t>- No sharp global feature distinct from smaller hadron  </a:t>
            </a:r>
          </a:p>
          <a:p>
            <a:r>
              <a:rPr lang="en-US" sz="2800" b="0" dirty="0">
                <a:solidFill>
                  <a:schemeClr val="accent2"/>
                </a:solidFill>
              </a:rPr>
              <a:t>  collisions, but instead gradual changes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7</a:t>
            </a:fld>
            <a:endParaRPr lang="en-US"/>
          </a:p>
        </p:txBody>
      </p:sp>
      <p:sp>
        <p:nvSpPr>
          <p:cNvPr id="5" name="TextBox 4"/>
          <p:cNvSpPr txBox="1"/>
          <p:nvPr/>
        </p:nvSpPr>
        <p:spPr>
          <a:xfrm>
            <a:off x="76200" y="838200"/>
            <a:ext cx="5219506" cy="584775"/>
          </a:xfrm>
          <a:prstGeom prst="rect">
            <a:avLst/>
          </a:prstGeom>
          <a:noFill/>
        </p:spPr>
        <p:txBody>
          <a:bodyPr wrap="none" rtlCol="0">
            <a:spAutoFit/>
          </a:bodyPr>
          <a:lstStyle/>
          <a:p>
            <a:r>
              <a:rPr lang="en-US" sz="3200" b="0" dirty="0"/>
              <a:t>https://www.lcdf.org/gifsicle/</a:t>
            </a:r>
          </a:p>
        </p:txBody>
      </p:sp>
      <p:pic>
        <p:nvPicPr>
          <p:cNvPr id="6" name="Picture 5"/>
          <p:cNvPicPr>
            <a:picLocks noChangeAspect="1"/>
          </p:cNvPicPr>
          <p:nvPr/>
        </p:nvPicPr>
        <p:blipFill rotWithShape="1">
          <a:blip r:embed="rId2"/>
          <a:srcRect l="7667" t="18499" r="53448" b="57573"/>
          <a:stretch/>
        </p:blipFill>
        <p:spPr>
          <a:xfrm>
            <a:off x="228600" y="1524000"/>
            <a:ext cx="4953000" cy="1872645"/>
          </a:xfrm>
          <a:prstGeom prst="rect">
            <a:avLst/>
          </a:prstGeom>
          <a:ln>
            <a:solidFill>
              <a:schemeClr val="tx1"/>
            </a:solidFill>
          </a:ln>
        </p:spPr>
      </p:pic>
      <p:sp>
        <p:nvSpPr>
          <p:cNvPr id="7" name="TextBox 6"/>
          <p:cNvSpPr txBox="1"/>
          <p:nvPr/>
        </p:nvSpPr>
        <p:spPr>
          <a:xfrm>
            <a:off x="3555434" y="76200"/>
            <a:ext cx="2159566" cy="584775"/>
          </a:xfrm>
          <a:prstGeom prst="rect">
            <a:avLst/>
          </a:prstGeom>
          <a:noFill/>
        </p:spPr>
        <p:txBody>
          <a:bodyPr wrap="none" rtlCol="0">
            <a:spAutoFit/>
          </a:bodyPr>
          <a:lstStyle/>
          <a:p>
            <a:r>
              <a:rPr lang="en-US" sz="3200" b="0" u="sng" dirty="0"/>
              <a:t>Easy Tools</a:t>
            </a:r>
          </a:p>
        </p:txBody>
      </p:sp>
      <p:sp>
        <p:nvSpPr>
          <p:cNvPr id="8" name="TextBox 7"/>
          <p:cNvSpPr txBox="1"/>
          <p:nvPr/>
        </p:nvSpPr>
        <p:spPr>
          <a:xfrm>
            <a:off x="5562600" y="874455"/>
            <a:ext cx="3581400" cy="2554545"/>
          </a:xfrm>
          <a:prstGeom prst="rect">
            <a:avLst/>
          </a:prstGeom>
          <a:noFill/>
        </p:spPr>
        <p:txBody>
          <a:bodyPr wrap="square" rtlCol="0">
            <a:spAutoFit/>
          </a:bodyPr>
          <a:lstStyle/>
          <a:p>
            <a:pPr algn="ctr"/>
            <a:r>
              <a:rPr lang="en-US" sz="3200" b="0" dirty="0">
                <a:solidFill>
                  <a:srgbClr val="FF0000"/>
                </a:solidFill>
              </a:rPr>
              <a:t>Wild animations are distracting, but </a:t>
            </a:r>
            <a:r>
              <a:rPr lang="en-US" sz="3200" b="0" u="sng" dirty="0">
                <a:solidFill>
                  <a:srgbClr val="FF0000"/>
                </a:solidFill>
              </a:rPr>
              <a:t>key visualizations stick with people</a:t>
            </a:r>
            <a:r>
              <a:rPr lang="en-US" sz="3200" b="0" dirty="0">
                <a:solidFill>
                  <a:srgbClr val="FF0000"/>
                </a:solidFill>
              </a:rPr>
              <a:t>.</a:t>
            </a:r>
          </a:p>
          <a:p>
            <a:pPr algn="ctr"/>
            <a:r>
              <a:rPr lang="en-US" sz="3200" b="0" i="1" dirty="0">
                <a:solidFill>
                  <a:srgbClr val="FF0000"/>
                </a:solidFill>
              </a:rPr>
              <a:t>Make your own!</a:t>
            </a:r>
          </a:p>
        </p:txBody>
      </p:sp>
      <p:sp>
        <p:nvSpPr>
          <p:cNvPr id="9" name="TextBox 8"/>
          <p:cNvSpPr txBox="1"/>
          <p:nvPr/>
        </p:nvSpPr>
        <p:spPr>
          <a:xfrm>
            <a:off x="228600" y="3657600"/>
            <a:ext cx="8534400" cy="3046988"/>
          </a:xfrm>
          <a:prstGeom prst="rect">
            <a:avLst/>
          </a:prstGeom>
          <a:noFill/>
        </p:spPr>
        <p:txBody>
          <a:bodyPr wrap="square" rtlCol="0">
            <a:spAutoFit/>
          </a:bodyPr>
          <a:lstStyle/>
          <a:p>
            <a:r>
              <a:rPr lang="en-US" sz="3200" b="0" dirty="0">
                <a:solidFill>
                  <a:schemeClr val="accent2"/>
                </a:solidFill>
              </a:rPr>
              <a:t>Create your own ideas and borrow only selectively.   The more important the talk, the more important it is to show your thoughts…</a:t>
            </a:r>
          </a:p>
          <a:p>
            <a:endParaRPr lang="en-US" sz="3200" b="0" dirty="0">
              <a:solidFill>
                <a:schemeClr val="accent2"/>
              </a:solidFill>
            </a:endParaRPr>
          </a:p>
          <a:p>
            <a:r>
              <a:rPr lang="en-US" sz="3200" b="0" dirty="0">
                <a:solidFill>
                  <a:schemeClr val="accent2"/>
                </a:solidFill>
              </a:rPr>
              <a:t>Data thief programs allow you to choose which data sets to show, re-fit your model, etc.</a:t>
            </a:r>
          </a:p>
        </p:txBody>
      </p:sp>
      <p:sp>
        <p:nvSpPr>
          <p:cNvPr id="10" name="Rectangle 9"/>
          <p:cNvSpPr/>
          <p:nvPr/>
        </p:nvSpPr>
        <p:spPr>
          <a:xfrm>
            <a:off x="2015559" y="5257800"/>
            <a:ext cx="4766241" cy="400110"/>
          </a:xfrm>
          <a:prstGeom prst="rect">
            <a:avLst/>
          </a:prstGeom>
        </p:spPr>
        <p:txBody>
          <a:bodyPr wrap="none">
            <a:spAutoFit/>
          </a:bodyPr>
          <a:lstStyle/>
          <a:p>
            <a:r>
              <a:rPr lang="en-US" sz="2000" b="0" dirty="0"/>
              <a:t>http://arohatgi.info/WebPlotDigitizer/app/</a:t>
            </a:r>
          </a:p>
        </p:txBody>
      </p:sp>
      <p:cxnSp>
        <p:nvCxnSpPr>
          <p:cNvPr id="12" name="Straight Connector 11"/>
          <p:cNvCxnSpPr/>
          <p:nvPr/>
        </p:nvCxnSpPr>
        <p:spPr bwMode="auto">
          <a:xfrm>
            <a:off x="0" y="3581400"/>
            <a:ext cx="9067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0" y="762000"/>
            <a:ext cx="9067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2250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8</a:t>
            </a:fld>
            <a:endParaRPr lang="en-US"/>
          </a:p>
        </p:txBody>
      </p:sp>
      <p:sp>
        <p:nvSpPr>
          <p:cNvPr id="5" name="TextBox 4"/>
          <p:cNvSpPr txBox="1"/>
          <p:nvPr/>
        </p:nvSpPr>
        <p:spPr>
          <a:xfrm>
            <a:off x="285837" y="990600"/>
            <a:ext cx="8610600" cy="4524315"/>
          </a:xfrm>
          <a:prstGeom prst="rect">
            <a:avLst/>
          </a:prstGeom>
          <a:solidFill>
            <a:schemeClr val="bg1"/>
          </a:solidFill>
          <a:ln w="57150">
            <a:solidFill>
              <a:srgbClr val="FF0000"/>
            </a:solidFill>
          </a:ln>
        </p:spPr>
        <p:txBody>
          <a:bodyPr wrap="square" rtlCol="0">
            <a:spAutoFit/>
          </a:bodyPr>
          <a:lstStyle/>
          <a:p>
            <a:pPr algn="ctr"/>
            <a:r>
              <a:rPr lang="en-US" sz="3200" b="0" dirty="0"/>
              <a:t>Side note to students…</a:t>
            </a:r>
          </a:p>
          <a:p>
            <a:pPr algn="ctr"/>
            <a:endParaRPr lang="en-US" sz="3200" b="0" dirty="0"/>
          </a:p>
          <a:p>
            <a:pPr algn="ctr"/>
            <a:r>
              <a:rPr lang="en-US" sz="3200" b="0" dirty="0"/>
              <a:t> 1) Data visualization is very important </a:t>
            </a:r>
          </a:p>
          <a:p>
            <a:pPr algn="ctr"/>
            <a:r>
              <a:rPr lang="en-US" sz="3200" b="0" dirty="0"/>
              <a:t>  </a:t>
            </a:r>
          </a:p>
          <a:p>
            <a:pPr algn="ctr"/>
            <a:r>
              <a:rPr lang="en-US" sz="3200" b="0" dirty="0"/>
              <a:t>2) Leads to breakthroughs via more intuitive and physical picture</a:t>
            </a:r>
          </a:p>
          <a:p>
            <a:pPr algn="ctr"/>
            <a:endParaRPr lang="en-US" sz="3200" b="0" dirty="0"/>
          </a:p>
          <a:p>
            <a:pPr algn="ctr"/>
            <a:r>
              <a:rPr lang="en-US" sz="3200" b="0" dirty="0"/>
              <a:t>3) Most talks only get across 2-3 items that a given audience member will recall later</a:t>
            </a:r>
          </a:p>
        </p:txBody>
      </p:sp>
    </p:spTree>
    <p:extLst>
      <p:ext uri="{BB962C8B-B14F-4D97-AF65-F5344CB8AC3E}">
        <p14:creationId xmlns:p14="http://schemas.microsoft.com/office/powerpoint/2010/main" val="3308509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4822439"/>
            <a:ext cx="9144000" cy="203556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4" name="Slide Number Placeholder 3"/>
          <p:cNvSpPr>
            <a:spLocks noGrp="1"/>
          </p:cNvSpPr>
          <p:nvPr>
            <p:ph type="sldNum" sz="quarter" idx="12"/>
          </p:nvPr>
        </p:nvSpPr>
        <p:spPr/>
        <p:txBody>
          <a:bodyPr/>
          <a:lstStyle/>
          <a:p>
            <a:fld id="{BF9D489C-FA5E-469C-9D70-D2AD398B02D1}" type="slidenum">
              <a:rPr lang="en-US" smtClean="0"/>
              <a:pPr/>
              <a:t>9</a:t>
            </a:fld>
            <a:endParaRPr lang="en-US"/>
          </a:p>
        </p:txBody>
      </p:sp>
      <p:sp>
        <p:nvSpPr>
          <p:cNvPr id="5" name="TextBox 4"/>
          <p:cNvSpPr txBox="1"/>
          <p:nvPr/>
        </p:nvSpPr>
        <p:spPr>
          <a:xfrm>
            <a:off x="1120410" y="101025"/>
            <a:ext cx="7109190" cy="584775"/>
          </a:xfrm>
          <a:prstGeom prst="rect">
            <a:avLst/>
          </a:prstGeom>
          <a:noFill/>
        </p:spPr>
        <p:txBody>
          <a:bodyPr wrap="none" rtlCol="0">
            <a:spAutoFit/>
          </a:bodyPr>
          <a:lstStyle/>
          <a:p>
            <a:r>
              <a:rPr lang="en-US" sz="3200" b="0" u="sng" dirty="0"/>
              <a:t>A Brief History of Time (in Heavy Ions)</a:t>
            </a:r>
          </a:p>
        </p:txBody>
      </p:sp>
      <p:pic>
        <p:nvPicPr>
          <p:cNvPr id="892930" name="Picture 2" descr="http://oldhatcreative.com/sites/default/files/styles/blog-full-preview/public/blog-featured-images/A_long_time_ago.png?itok=GC0cDPZt"/>
          <p:cNvPicPr>
            <a:picLocks noChangeAspect="1" noChangeArrowheads="1"/>
          </p:cNvPicPr>
          <p:nvPr/>
        </p:nvPicPr>
        <p:blipFill rotWithShape="1">
          <a:blip r:embed="rId2">
            <a:extLst>
              <a:ext uri="{28A0092B-C50C-407E-A947-70E740481C1C}">
                <a14:useLocalDpi xmlns:a14="http://schemas.microsoft.com/office/drawing/2010/main" val="0"/>
              </a:ext>
            </a:extLst>
          </a:blip>
          <a:srcRect t="19459"/>
          <a:stretch/>
        </p:blipFill>
        <p:spPr bwMode="auto">
          <a:xfrm>
            <a:off x="0" y="838200"/>
            <a:ext cx="9144000" cy="41003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 y="4114800"/>
            <a:ext cx="8801100" cy="2554545"/>
          </a:xfrm>
          <a:prstGeom prst="rect">
            <a:avLst/>
          </a:prstGeom>
          <a:noFill/>
        </p:spPr>
        <p:txBody>
          <a:bodyPr wrap="square" rtlCol="0">
            <a:spAutoFit/>
          </a:bodyPr>
          <a:lstStyle/>
          <a:p>
            <a:pPr algn="ctr"/>
            <a:r>
              <a:rPr lang="en-US" sz="3200" b="0" dirty="0">
                <a:solidFill>
                  <a:schemeClr val="bg1"/>
                </a:solidFill>
              </a:rPr>
              <a:t>History can be boring,</a:t>
            </a:r>
          </a:p>
          <a:p>
            <a:pPr algn="ctr"/>
            <a:r>
              <a:rPr lang="en-US" sz="3200" b="0" dirty="0">
                <a:solidFill>
                  <a:schemeClr val="bg1"/>
                </a:solidFill>
              </a:rPr>
              <a:t>though often early in a new field that is when the most basic questions are discussed openly.</a:t>
            </a:r>
          </a:p>
          <a:p>
            <a:pPr algn="ctr"/>
            <a:r>
              <a:rPr lang="en-US" sz="3200" b="0" dirty="0">
                <a:solidFill>
                  <a:schemeClr val="bg1"/>
                </a:solidFill>
              </a:rPr>
              <a:t>   Later people often focus </a:t>
            </a:r>
          </a:p>
          <a:p>
            <a:pPr algn="ctr"/>
            <a:r>
              <a:rPr lang="en-US" sz="3200" b="0" dirty="0">
                <a:solidFill>
                  <a:schemeClr val="bg1"/>
                </a:solidFill>
              </a:rPr>
              <a:t>too much on the latest details.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29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sz="3200" b="0" dirty="0" err="1"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18626</TotalTime>
  <Words>3221</Words>
  <Application>Microsoft Office PowerPoint</Application>
  <PresentationFormat>On-screen Show (4:3)</PresentationFormat>
  <Paragraphs>636</Paragraphs>
  <Slides>66</Slides>
  <Notes>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3</vt:i4>
      </vt:variant>
      <vt:variant>
        <vt:lpstr>Slide Titles</vt:lpstr>
      </vt:variant>
      <vt:variant>
        <vt:i4>66</vt:i4>
      </vt:variant>
    </vt:vector>
  </HeadingPairs>
  <TitlesOfParts>
    <vt:vector size="84" baseType="lpstr">
      <vt:lpstr>ＭＳ Ｐゴシック</vt:lpstr>
      <vt:lpstr>Arial</vt:lpstr>
      <vt:lpstr>Arial Narrow</vt:lpstr>
      <vt:lpstr>Arial Rounded MT Bold</vt:lpstr>
      <vt:lpstr>Comic Sans MS</vt:lpstr>
      <vt:lpstr>CommonBullets</vt:lpstr>
      <vt:lpstr>Helvetica</vt:lpstr>
      <vt:lpstr>Monotype Sorts</vt:lpstr>
      <vt:lpstr>Symbol</vt:lpstr>
      <vt:lpstr>SymbolPS</vt:lpstr>
      <vt:lpstr>Times</vt:lpstr>
      <vt:lpstr>Times New Roman</vt:lpstr>
      <vt:lpstr>Trebuchet MS</vt:lpstr>
      <vt:lpstr>Wingdings</vt:lpstr>
      <vt:lpstr>Default Design</vt:lpstr>
      <vt:lpstr>Bitmap Image</vt:lpstr>
      <vt:lpstr>Equation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Transition Order?</vt:lpstr>
      <vt:lpstr>PowerPoint Presentation</vt:lpstr>
      <vt:lpstr>PowerPoint Presentation</vt:lpstr>
      <vt:lpstr>PowerPoint Presentation</vt:lpstr>
      <vt:lpstr>Brief History of Time</vt:lpstr>
      <vt:lpstr>PowerPoint Presentation</vt:lpstr>
      <vt:lpstr>Supercooling and Bubbles</vt:lpstr>
      <vt:lpstr>No BBN Problem</vt:lpstr>
      <vt:lpstr>PowerPoint Presentation</vt:lpstr>
      <vt:lpstr>PowerPoint Presentation</vt:lpstr>
      <vt:lpstr>How to Access This Physics?</vt:lpstr>
      <vt:lpstr>PowerPoint Presentation</vt:lpstr>
      <vt:lpstr>Heavy Ion Machine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 of the Proton</vt:lpstr>
      <vt:lpstr>Parton Distribution Functions</vt:lpstr>
      <vt:lpstr>QGP in Proton+Proton Reactions?</vt:lpstr>
      <vt:lpstr>Fermi (1950)</vt:lpstr>
      <vt:lpstr>Landau (1955)</vt:lpstr>
      <vt:lpstr>QGP Signatures?</vt:lpstr>
      <vt:lpstr>Why Heavy Ions?</vt:lpstr>
      <vt:lpstr>RHIC and LHC = Gluon Colliders</vt:lpstr>
      <vt:lpstr>Heavy Ion Time Evolution</vt:lpstr>
      <vt:lpstr>PowerPoint Presentation</vt:lpstr>
      <vt:lpstr>PowerPoint Presentation</vt:lpstr>
      <vt:lpstr>PowerPoint Presentation</vt:lpstr>
      <vt:lpstr>PowerPoint Presentation</vt:lpstr>
      <vt:lpstr>PowerPoint Presentation</vt:lpstr>
      <vt:lpstr>Collision Characterization</vt:lpstr>
      <vt:lpstr>PowerPoint Presentation</vt:lpstr>
      <vt:lpstr>PowerPoint Presentation</vt:lpstr>
      <vt:lpstr>How much energy goes into QGP?</vt:lpstr>
      <vt:lpstr>Bjorken Energy Density</vt:lpstr>
      <vt:lpstr>Collision Dynamic Summary</vt:lpstr>
    </vt:vector>
  </TitlesOfParts>
  <Company>University of Colorado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Physics of Relativistic Heavy Ion Collisions</dc:title>
  <dc:creator>James Nagle</dc:creator>
  <cp:lastModifiedBy>James L Nagle</cp:lastModifiedBy>
  <cp:revision>476</cp:revision>
  <cp:lastPrinted>2016-07-13T16:19:58Z</cp:lastPrinted>
  <dcterms:created xsi:type="dcterms:W3CDTF">2006-06-27T21:59:58Z</dcterms:created>
  <dcterms:modified xsi:type="dcterms:W3CDTF">2016-08-01T15:42:06Z</dcterms:modified>
</cp:coreProperties>
</file>