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92" r:id="rId3"/>
    <p:sldId id="293" r:id="rId4"/>
    <p:sldId id="295" r:id="rId5"/>
    <p:sldId id="291" r:id="rId6"/>
    <p:sldId id="305" r:id="rId7"/>
    <p:sldId id="297" r:id="rId8"/>
    <p:sldId id="306" r:id="rId9"/>
    <p:sldId id="262" r:id="rId10"/>
    <p:sldId id="276" r:id="rId11"/>
    <p:sldId id="277" r:id="rId12"/>
    <p:sldId id="287" r:id="rId13"/>
    <p:sldId id="308" r:id="rId14"/>
    <p:sldId id="309" r:id="rId15"/>
    <p:sldId id="310" r:id="rId16"/>
    <p:sldId id="302" r:id="rId17"/>
    <p:sldId id="268" r:id="rId18"/>
    <p:sldId id="279" r:id="rId19"/>
    <p:sldId id="274" r:id="rId20"/>
    <p:sldId id="312" r:id="rId21"/>
    <p:sldId id="321" r:id="rId22"/>
    <p:sldId id="311" r:id="rId23"/>
    <p:sldId id="318" r:id="rId24"/>
    <p:sldId id="319" r:id="rId25"/>
    <p:sldId id="313" r:id="rId26"/>
    <p:sldId id="326" r:id="rId27"/>
    <p:sldId id="278" r:id="rId28"/>
    <p:sldId id="320" r:id="rId29"/>
    <p:sldId id="325" r:id="rId30"/>
    <p:sldId id="280" r:id="rId31"/>
    <p:sldId id="282" r:id="rId32"/>
    <p:sldId id="283" r:id="rId33"/>
    <p:sldId id="272" r:id="rId34"/>
    <p:sldId id="267" r:id="rId35"/>
    <p:sldId id="281" r:id="rId36"/>
    <p:sldId id="269" r:id="rId37"/>
    <p:sldId id="288" r:id="rId38"/>
    <p:sldId id="264" r:id="rId39"/>
    <p:sldId id="273" r:id="rId40"/>
    <p:sldId id="265" r:id="rId41"/>
    <p:sldId id="266" r:id="rId42"/>
    <p:sldId id="271" r:id="rId43"/>
    <p:sldId id="284" r:id="rId44"/>
    <p:sldId id="322" r:id="rId45"/>
    <p:sldId id="323" r:id="rId46"/>
    <p:sldId id="32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3300"/>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22F11C-2A2C-40A6-AB13-A84CFC924595}" type="datetimeFigureOut">
              <a:rPr lang="en-US" smtClean="0"/>
              <a:pPr/>
              <a:t>6/11/2016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A6DEEA-E76F-4ACE-865B-C7CD23B19D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22C239-A3A3-4226-8830-C1E828B57740}" type="datetime1">
              <a:rPr lang="en-US" smtClean="0"/>
              <a:pPr/>
              <a:t>6/11/2016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2881A-299A-4F49-A193-A8919F04F11D}" type="datetime1">
              <a:rPr lang="en-US" smtClean="0"/>
              <a:pPr/>
              <a:t>6/11/2016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7C485-6C92-4B73-85AC-9E6CD0A8ECDB}" type="datetime1">
              <a:rPr lang="en-US" smtClean="0"/>
              <a:pPr/>
              <a:t>6/11/2016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E844F3-2D6A-4F9D-9B3C-E3349CC4AF85}" type="datetime1">
              <a:rPr lang="en-US" smtClean="0"/>
              <a:pPr/>
              <a:t>6/11/2016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2CAABE-8635-4CCD-ACAC-ADBDCBF8CDBB}" type="datetime1">
              <a:rPr lang="en-US" smtClean="0"/>
              <a:pPr/>
              <a:t>6/11/2016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92D02-CEC7-4F88-A41D-D910ACE31465}" type="datetime1">
              <a:rPr lang="en-US" smtClean="0"/>
              <a:pPr/>
              <a:t>6/11/2016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B6202A-A739-4030-9492-19FCC1CDCB3D}" type="datetime1">
              <a:rPr lang="en-US" smtClean="0"/>
              <a:pPr/>
              <a:t>6/11/2016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2C4A5-E14C-41F4-8565-32CA3058AD11}" type="datetime1">
              <a:rPr lang="en-US" smtClean="0"/>
              <a:pPr/>
              <a:t>6/11/2016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DBF88-680D-4195-8D2C-E9392E8A0C83}" type="datetime1">
              <a:rPr lang="en-US" smtClean="0"/>
              <a:pPr/>
              <a:t>6/11/2016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27DCA-BAB5-4475-A845-B514E92D1A48}" type="datetime1">
              <a:rPr lang="en-US" smtClean="0"/>
              <a:pPr/>
              <a:t>6/11/2016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44DAD6-3D0B-4A14-B22C-E63D32BB5B8A}" type="datetime1">
              <a:rPr lang="en-US" smtClean="0"/>
              <a:pPr/>
              <a:t>6/11/2016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D7F4A-5900-41CB-B165-8E91248E22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81302-9CA0-4365-BA0A-C7EA98F3B094}" type="datetime1">
              <a:rPr lang="en-US" smtClean="0"/>
              <a:pPr/>
              <a:t>6/11/2016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D7F4A-5900-41CB-B165-8E91248E22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44.gif"/><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30.gif"/><Relationship Id="rId4" Type="http://schemas.openxmlformats.org/officeDocument/2006/relationships/image" Target="../media/image17.gif"/></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rxiv.org/abs/arXiv:1212.2001" TargetMode="External"/><Relationship Id="rId2" Type="http://schemas.openxmlformats.org/officeDocument/2006/relationships/hyperlink" Target="http://arxiv.org/abs/arXiv:1210.5482" TargetMode="External"/><Relationship Id="rId1" Type="http://schemas.openxmlformats.org/officeDocument/2006/relationships/slideLayout" Target="../slideLayouts/slideLayout2.xml"/><Relationship Id="rId5" Type="http://schemas.openxmlformats.org/officeDocument/2006/relationships/hyperlink" Target="http://arxiv.org/abs/arXiv:1211.0845" TargetMode="External"/><Relationship Id="rId4" Type="http://schemas.openxmlformats.org/officeDocument/2006/relationships/hyperlink" Target="http://arxiv.org/abs/arXiv:1212.519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5257800"/>
            <a:ext cx="3874780" cy="1077218"/>
          </a:xfrm>
          <a:prstGeom prst="rect">
            <a:avLst/>
          </a:prstGeom>
          <a:noFill/>
        </p:spPr>
        <p:txBody>
          <a:bodyPr wrap="none" rtlCol="0">
            <a:spAutoFit/>
          </a:bodyPr>
          <a:lstStyle/>
          <a:p>
            <a:pPr algn="ctr"/>
            <a:r>
              <a:rPr lang="en-US" sz="3200" i="1" dirty="0" smtClean="0">
                <a:solidFill>
                  <a:schemeClr val="bg1"/>
                </a:solidFill>
              </a:rPr>
              <a:t>Jamie Nagle</a:t>
            </a:r>
          </a:p>
          <a:p>
            <a:pPr algn="ctr"/>
            <a:r>
              <a:rPr lang="en-US" sz="3200" i="1" dirty="0" smtClean="0">
                <a:solidFill>
                  <a:schemeClr val="bg1"/>
                </a:solidFill>
              </a:rPr>
              <a:t>University of Colorado</a:t>
            </a:r>
          </a:p>
        </p:txBody>
      </p:sp>
      <p:sp>
        <p:nvSpPr>
          <p:cNvPr id="26626" name="AutoShape 2" descr="Displaying pictur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isplaying pictur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6" descr="https://upload.wikimedia.org/wikipedia/en/thumb/5/5c/Lund_University_seal.svg/1024px-Lund_University_seal.svg.png"/>
          <p:cNvPicPr>
            <a:picLocks noChangeAspect="1" noChangeArrowheads="1"/>
          </p:cNvPicPr>
          <p:nvPr/>
        </p:nvPicPr>
        <p:blipFill>
          <a:blip r:embed="rId2" cstate="print"/>
          <a:srcRect/>
          <a:stretch>
            <a:fillRect/>
          </a:stretch>
        </p:blipFill>
        <p:spPr bwMode="auto">
          <a:xfrm>
            <a:off x="76200" y="6019800"/>
            <a:ext cx="762000" cy="762000"/>
          </a:xfrm>
          <a:prstGeom prst="rect">
            <a:avLst/>
          </a:prstGeom>
          <a:noFill/>
        </p:spPr>
      </p:pic>
      <p:pic>
        <p:nvPicPr>
          <p:cNvPr id="15" name="Picture 8" descr="Image result for CU logo"/>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073757" y="6019800"/>
            <a:ext cx="1222643" cy="762000"/>
          </a:xfrm>
          <a:prstGeom prst="rect">
            <a:avLst/>
          </a:prstGeom>
          <a:noFill/>
        </p:spPr>
      </p:pic>
      <p:sp>
        <p:nvSpPr>
          <p:cNvPr id="16" name="TextBox 15"/>
          <p:cNvSpPr txBox="1"/>
          <p:nvPr/>
        </p:nvSpPr>
        <p:spPr>
          <a:xfrm>
            <a:off x="914400" y="152400"/>
            <a:ext cx="7543800" cy="4924425"/>
          </a:xfrm>
          <a:prstGeom prst="rect">
            <a:avLst/>
          </a:prstGeom>
          <a:noFill/>
        </p:spPr>
        <p:txBody>
          <a:bodyPr wrap="square" rtlCol="0">
            <a:spAutoFit/>
          </a:bodyPr>
          <a:lstStyle/>
          <a:p>
            <a:pPr algn="ctr"/>
            <a:r>
              <a:rPr lang="en-US" sz="4800" dirty="0" smtClean="0">
                <a:solidFill>
                  <a:schemeClr val="bg1"/>
                </a:solidFill>
              </a:rPr>
              <a:t>Small System Collisions </a:t>
            </a:r>
          </a:p>
          <a:p>
            <a:pPr algn="ctr"/>
            <a:r>
              <a:rPr lang="en-US" sz="4800" dirty="0" smtClean="0">
                <a:solidFill>
                  <a:schemeClr val="bg1"/>
                </a:solidFill>
              </a:rPr>
              <a:t>and Collectivity</a:t>
            </a:r>
          </a:p>
          <a:p>
            <a:pPr algn="ctr"/>
            <a:endParaRPr lang="en-US" dirty="0" smtClean="0">
              <a:solidFill>
                <a:schemeClr val="bg1"/>
              </a:solidFill>
            </a:endParaRPr>
          </a:p>
          <a:p>
            <a:pPr algn="ctr"/>
            <a:r>
              <a:rPr lang="en-US" sz="4000" i="1" dirty="0" smtClean="0">
                <a:solidFill>
                  <a:schemeClr val="bg1"/>
                </a:solidFill>
              </a:rPr>
              <a:t>When is too small, too small?</a:t>
            </a:r>
          </a:p>
          <a:p>
            <a:pPr algn="ctr"/>
            <a:endParaRPr lang="en-US" sz="4000" i="1" dirty="0" smtClean="0">
              <a:solidFill>
                <a:schemeClr val="bg1"/>
              </a:solidFill>
            </a:endParaRPr>
          </a:p>
          <a:p>
            <a:pPr algn="ctr"/>
            <a:endParaRPr lang="en-US" sz="4000" i="1" dirty="0" smtClean="0">
              <a:solidFill>
                <a:schemeClr val="bg1"/>
              </a:solidFill>
            </a:endParaRPr>
          </a:p>
          <a:p>
            <a:pPr algn="ctr"/>
            <a:endParaRPr lang="en-US" sz="4000" i="1" dirty="0" smtClean="0">
              <a:solidFill>
                <a:schemeClr val="bg1"/>
              </a:solidFill>
            </a:endParaRPr>
          </a:p>
          <a:p>
            <a:pPr algn="ctr"/>
            <a:r>
              <a:rPr lang="en-US" sz="4000" dirty="0" smtClean="0">
                <a:solidFill>
                  <a:schemeClr val="bg1"/>
                </a:solidFill>
              </a:rPr>
              <a:t>(TE)HEP Science Coffee</a:t>
            </a:r>
            <a:endParaRPr lang="en-US" sz="2000" dirty="0" smtClean="0">
              <a:solidFill>
                <a:schemeClr val="bg1"/>
              </a:solidFill>
            </a:endParaRPr>
          </a:p>
        </p:txBody>
      </p:sp>
      <p:sp>
        <p:nvSpPr>
          <p:cNvPr id="17" name="Slide Number Placeholder 16"/>
          <p:cNvSpPr>
            <a:spLocks noGrp="1"/>
          </p:cNvSpPr>
          <p:nvPr>
            <p:ph type="sldNum" sz="quarter" idx="12"/>
          </p:nvPr>
        </p:nvSpPr>
        <p:spPr/>
        <p:txBody>
          <a:bodyPr/>
          <a:lstStyle/>
          <a:p>
            <a:fld id="{D23D7F4A-5900-41CB-B165-8E91248E228B}" type="slidenum">
              <a:rPr lang="en-US" smtClean="0"/>
              <a:pPr/>
              <a:t>1</a:t>
            </a:fld>
            <a:endParaRPr lang="en-US"/>
          </a:p>
        </p:txBody>
      </p:sp>
      <p:pic>
        <p:nvPicPr>
          <p:cNvPr id="46086"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 y="2590800"/>
            <a:ext cx="2286000" cy="1705709"/>
          </a:xfrm>
          <a:prstGeom prst="rect">
            <a:avLst/>
          </a:prstGeom>
          <a:noFill/>
        </p:spPr>
      </p:pic>
      <p:pic>
        <p:nvPicPr>
          <p:cNvPr id="20"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38401" y="2883289"/>
            <a:ext cx="1752600" cy="1307711"/>
          </a:xfrm>
          <a:prstGeom prst="rect">
            <a:avLst/>
          </a:prstGeom>
          <a:noFill/>
        </p:spPr>
      </p:pic>
      <p:pic>
        <p:nvPicPr>
          <p:cNvPr id="21"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94696" y="3048000"/>
            <a:ext cx="1429730" cy="1066800"/>
          </a:xfrm>
          <a:prstGeom prst="rect">
            <a:avLst/>
          </a:prstGeom>
          <a:noFill/>
        </p:spPr>
      </p:pic>
      <p:pic>
        <p:nvPicPr>
          <p:cNvPr id="22"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59546" y="3200400"/>
            <a:ext cx="1123359" cy="838200"/>
          </a:xfrm>
          <a:prstGeom prst="rect">
            <a:avLst/>
          </a:prstGeom>
          <a:noFill/>
        </p:spPr>
      </p:pic>
      <p:pic>
        <p:nvPicPr>
          <p:cNvPr id="23"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32717" y="3429000"/>
            <a:ext cx="714865" cy="533400"/>
          </a:xfrm>
          <a:prstGeom prst="rect">
            <a:avLst/>
          </a:prstGeom>
          <a:noFill/>
        </p:spPr>
      </p:pic>
      <p:pic>
        <p:nvPicPr>
          <p:cNvPr id="24" name="Picture 6" descr="Image result for espress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28582" y="3505200"/>
            <a:ext cx="510618" cy="381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796" y="76200"/>
            <a:ext cx="8863004" cy="646331"/>
          </a:xfrm>
          <a:prstGeom prst="rect">
            <a:avLst/>
          </a:prstGeom>
          <a:noFill/>
        </p:spPr>
        <p:txBody>
          <a:bodyPr wrap="none" rtlCol="0">
            <a:spAutoFit/>
          </a:bodyPr>
          <a:lstStyle/>
          <a:p>
            <a:r>
              <a:rPr lang="en-US" sz="3600" u="sng" dirty="0" err="1" smtClean="0">
                <a:solidFill>
                  <a:schemeClr val="bg1"/>
                </a:solidFill>
              </a:rPr>
              <a:t>Glauber</a:t>
            </a:r>
            <a:r>
              <a:rPr lang="en-US" sz="3600" u="sng" dirty="0" smtClean="0">
                <a:solidFill>
                  <a:schemeClr val="bg1"/>
                </a:solidFill>
              </a:rPr>
              <a:t> +</a:t>
            </a:r>
            <a:r>
              <a:rPr lang="en-US" sz="3600" u="sng" dirty="0" err="1" smtClean="0">
                <a:solidFill>
                  <a:schemeClr val="bg1"/>
                </a:solidFill>
              </a:rPr>
              <a:t>Hydrodynamics+Cascade</a:t>
            </a:r>
            <a:r>
              <a:rPr lang="en-US" sz="3600" u="sng" dirty="0" smtClean="0">
                <a:solidFill>
                  <a:schemeClr val="bg1"/>
                </a:solidFill>
              </a:rPr>
              <a:t> Predictions</a:t>
            </a:r>
          </a:p>
        </p:txBody>
      </p:sp>
      <p:sp>
        <p:nvSpPr>
          <p:cNvPr id="5" name="Rectangle 4"/>
          <p:cNvSpPr/>
          <p:nvPr/>
        </p:nvSpPr>
        <p:spPr>
          <a:xfrm>
            <a:off x="76200" y="6516469"/>
            <a:ext cx="9448800" cy="646331"/>
          </a:xfrm>
          <a:prstGeom prst="rect">
            <a:avLst/>
          </a:prstGeom>
        </p:spPr>
        <p:txBody>
          <a:bodyPr wrap="square">
            <a:spAutoFit/>
          </a:bodyPr>
          <a:lstStyle/>
          <a:p>
            <a:r>
              <a:rPr lang="en-US" dirty="0" err="1" smtClean="0">
                <a:solidFill>
                  <a:schemeClr val="bg1"/>
                </a:solidFill>
              </a:rPr>
              <a:t>Romatschke</a:t>
            </a:r>
            <a:r>
              <a:rPr lang="en-US" dirty="0" smtClean="0">
                <a:solidFill>
                  <a:schemeClr val="bg1"/>
                </a:solidFill>
              </a:rPr>
              <a:t>, Nagle et al. , http://journals.aps.org/prl/abstract/10.1103/PhysRevLett.113.112301</a:t>
            </a:r>
          </a:p>
          <a:p>
            <a:r>
              <a:rPr lang="en-US" dirty="0" smtClean="0">
                <a:solidFill>
                  <a:schemeClr val="bg1"/>
                </a:solidFill>
              </a:rPr>
              <a:t> </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D23D7F4A-5900-41CB-B165-8E91248E228B}" type="slidenum">
              <a:rPr lang="en-US" smtClean="0"/>
              <a:pPr/>
              <a:t>10</a:t>
            </a:fld>
            <a:endParaRPr lang="en-US"/>
          </a:p>
        </p:txBody>
      </p:sp>
      <p:pic>
        <p:nvPicPr>
          <p:cNvPr id="7" name="図 8"/>
          <p:cNvPicPr>
            <a:picLocks noChangeAspect="1"/>
          </p:cNvPicPr>
          <p:nvPr/>
        </p:nvPicPr>
        <p:blipFill rotWithShape="1">
          <a:blip r:embed="rId2" cstate="print"/>
          <a:srcRect l="29809" t="9860" r="5000" b="2915"/>
          <a:stretch/>
        </p:blipFill>
        <p:spPr>
          <a:xfrm>
            <a:off x="228600" y="7620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3495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1209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482625"/>
            <a:ext cx="1676400" cy="253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838200"/>
            <a:ext cx="5943600" cy="57325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783890" y="115669"/>
            <a:ext cx="5801588" cy="646331"/>
          </a:xfrm>
          <a:prstGeom prst="rect">
            <a:avLst/>
          </a:prstGeom>
          <a:noFill/>
        </p:spPr>
        <p:txBody>
          <a:bodyPr wrap="none" rtlCol="0">
            <a:spAutoFit/>
          </a:bodyPr>
          <a:lstStyle/>
          <a:p>
            <a:r>
              <a:rPr lang="en-US" sz="3600" u="sng" dirty="0" smtClean="0">
                <a:solidFill>
                  <a:schemeClr val="bg1"/>
                </a:solidFill>
              </a:rPr>
              <a:t>Ideal Hydrodynamics “v</a:t>
            </a:r>
            <a:r>
              <a:rPr lang="en-US" sz="3600" u="sng" baseline="-25000" dirty="0" smtClean="0">
                <a:solidFill>
                  <a:schemeClr val="bg1"/>
                </a:solidFill>
              </a:rPr>
              <a:t>2</a:t>
            </a:r>
            <a:r>
              <a:rPr lang="en-US" sz="3600" u="sng" dirty="0" smtClean="0">
                <a:solidFill>
                  <a:schemeClr val="bg1"/>
                </a:solidFill>
              </a:rPr>
              <a:t> </a:t>
            </a:r>
            <a:r>
              <a:rPr lang="en-US" sz="3600" u="sng" dirty="0" smtClean="0">
                <a:solidFill>
                  <a:schemeClr val="bg1"/>
                </a:solidFill>
                <a:latin typeface="Symbol" pitchFamily="18" charset="2"/>
              </a:rPr>
              <a:t>a</a:t>
            </a:r>
            <a:r>
              <a:rPr lang="en-US" sz="3600" u="sng" dirty="0" smtClean="0">
                <a:solidFill>
                  <a:schemeClr val="bg1"/>
                </a:solidFill>
              </a:rPr>
              <a:t> </a:t>
            </a:r>
            <a:r>
              <a:rPr lang="en-US" sz="3600" u="sng" dirty="0" smtClean="0">
                <a:solidFill>
                  <a:schemeClr val="bg1"/>
                </a:solidFill>
                <a:latin typeface="Symbol" pitchFamily="18" charset="2"/>
              </a:rPr>
              <a:t>e</a:t>
            </a:r>
            <a:r>
              <a:rPr lang="en-US" sz="3600" u="sng" baseline="-25000" dirty="0" smtClean="0">
                <a:solidFill>
                  <a:schemeClr val="bg1"/>
                </a:solidFill>
              </a:rPr>
              <a:t>2</a:t>
            </a:r>
            <a:r>
              <a:rPr lang="en-US" sz="3600" u="sng" dirty="0" smtClean="0">
                <a:solidFill>
                  <a:schemeClr val="bg1"/>
                </a:solidFill>
              </a:rPr>
              <a:t>”</a:t>
            </a:r>
            <a:endParaRPr lang="en-US" sz="3600" u="sng" baseline="-25000" dirty="0" smtClean="0">
              <a:solidFill>
                <a:schemeClr val="bg1"/>
              </a:solidFill>
            </a:endParaRPr>
          </a:p>
        </p:txBody>
      </p:sp>
      <p:sp>
        <p:nvSpPr>
          <p:cNvPr id="4" name="Slide Number Placeholder 3"/>
          <p:cNvSpPr>
            <a:spLocks noGrp="1"/>
          </p:cNvSpPr>
          <p:nvPr>
            <p:ph type="sldNum" sz="quarter" idx="12"/>
          </p:nvPr>
        </p:nvSpPr>
        <p:spPr/>
        <p:txBody>
          <a:bodyPr/>
          <a:lstStyle/>
          <a:p>
            <a:fld id="{D23D7F4A-5900-41CB-B165-8E91248E228B}" type="slidenum">
              <a:rPr lang="en-US" smtClean="0"/>
              <a:pPr/>
              <a:t>11</a:t>
            </a:fld>
            <a:endParaRPr lang="en-US"/>
          </a:p>
        </p:txBody>
      </p:sp>
      <p:sp>
        <p:nvSpPr>
          <p:cNvPr id="7" name="TextBox 6"/>
          <p:cNvSpPr txBox="1"/>
          <p:nvPr/>
        </p:nvSpPr>
        <p:spPr>
          <a:xfrm>
            <a:off x="6248400" y="1606927"/>
            <a:ext cx="2743200" cy="3539430"/>
          </a:xfrm>
          <a:prstGeom prst="rect">
            <a:avLst/>
          </a:prstGeom>
          <a:noFill/>
        </p:spPr>
        <p:txBody>
          <a:bodyPr wrap="square" rtlCol="0">
            <a:spAutoFit/>
          </a:bodyPr>
          <a:lstStyle/>
          <a:p>
            <a:pPr algn="ctr"/>
            <a:r>
              <a:rPr lang="en-US" sz="3200" dirty="0" smtClean="0">
                <a:solidFill>
                  <a:schemeClr val="bg1"/>
                </a:solidFill>
              </a:rPr>
              <a:t>Why doesn’t scaling hold?</a:t>
            </a:r>
          </a:p>
          <a:p>
            <a:pPr algn="ctr"/>
            <a:endParaRPr lang="en-US" sz="3200" dirty="0" smtClean="0">
              <a:solidFill>
                <a:schemeClr val="bg1"/>
              </a:solidFill>
            </a:endParaRPr>
          </a:p>
          <a:p>
            <a:pPr algn="ctr"/>
            <a:r>
              <a:rPr lang="en-US" sz="3200" dirty="0" smtClean="0">
                <a:solidFill>
                  <a:schemeClr val="bg1"/>
                </a:solidFill>
              </a:rPr>
              <a:t>How does hydrodynamics describe this scale breaking?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 y="914400"/>
            <a:ext cx="8001000" cy="4724400"/>
            <a:chOff x="1295400" y="914400"/>
            <a:chExt cx="6629400" cy="4372407"/>
          </a:xfrm>
        </p:grpSpPr>
        <p:pic>
          <p:nvPicPr>
            <p:cNvPr id="5" name="Picture 2" descr="C:\NagleShare\RunningAll\Running_RetestA3\figure_colorflip.png"/>
            <p:cNvPicPr>
              <a:picLocks noChangeAspect="1" noChangeArrowheads="1"/>
            </p:cNvPicPr>
            <p:nvPr/>
          </p:nvPicPr>
          <p:blipFill>
            <a:blip r:embed="rId2" cstate="print"/>
            <a:srcRect r="50000" b="52873"/>
            <a:stretch>
              <a:fillRect/>
            </a:stretch>
          </p:blipFill>
          <p:spPr bwMode="auto">
            <a:xfrm>
              <a:off x="1295400" y="914400"/>
              <a:ext cx="6629400" cy="4372407"/>
            </a:xfrm>
            <a:prstGeom prst="rect">
              <a:avLst/>
            </a:prstGeom>
            <a:noFill/>
          </p:spPr>
        </p:pic>
        <p:sp>
          <p:nvSpPr>
            <p:cNvPr id="6" name="Rectangle 5"/>
            <p:cNvSpPr/>
            <p:nvPr/>
          </p:nvSpPr>
          <p:spPr>
            <a:xfrm>
              <a:off x="7391400" y="1295400"/>
              <a:ext cx="304800" cy="381000"/>
            </a:xfrm>
            <a:prstGeom prst="rect">
              <a:avLst/>
            </a:prstGeom>
            <a:solidFill>
              <a:schemeClr val="bg1"/>
            </a:solidFill>
          </p:spPr>
          <p:txBody>
            <a:bodyPr wrap="none" rtlCol="0" anchor="ctr">
              <a:spAutoFit/>
            </a:bodyPr>
            <a:lstStyle/>
            <a:p>
              <a:pPr algn="ctr"/>
              <a:endParaRPr lang="en-US" sz="2800" dirty="0" smtClean="0">
                <a:solidFill>
                  <a:schemeClr val="bg1"/>
                </a:solidFill>
              </a:endParaRPr>
            </a:p>
          </p:txBody>
        </p:sp>
      </p:grpSp>
      <p:sp>
        <p:nvSpPr>
          <p:cNvPr id="7" name="TextBox 6"/>
          <p:cNvSpPr txBox="1"/>
          <p:nvPr/>
        </p:nvSpPr>
        <p:spPr>
          <a:xfrm>
            <a:off x="152400" y="5657671"/>
            <a:ext cx="8915400" cy="1200329"/>
          </a:xfrm>
          <a:prstGeom prst="rect">
            <a:avLst/>
          </a:prstGeom>
          <a:noFill/>
        </p:spPr>
        <p:txBody>
          <a:bodyPr wrap="square" rtlCol="0">
            <a:spAutoFit/>
          </a:bodyPr>
          <a:lstStyle/>
          <a:p>
            <a:pPr algn="ctr"/>
            <a:r>
              <a:rPr lang="en-US" sz="3600" baseline="30000" dirty="0" smtClean="0">
                <a:solidFill>
                  <a:schemeClr val="bg1"/>
                </a:solidFill>
              </a:rPr>
              <a:t>3</a:t>
            </a:r>
            <a:r>
              <a:rPr lang="en-US" sz="3600" dirty="0" smtClean="0">
                <a:solidFill>
                  <a:schemeClr val="bg1"/>
                </a:solidFill>
              </a:rPr>
              <a:t>He/</a:t>
            </a:r>
            <a:r>
              <a:rPr lang="en-US" sz="3600" dirty="0" err="1" smtClean="0">
                <a:solidFill>
                  <a:schemeClr val="bg1"/>
                </a:solidFill>
              </a:rPr>
              <a:t>d+Au</a:t>
            </a:r>
            <a:r>
              <a:rPr lang="en-US" sz="3600" dirty="0" smtClean="0">
                <a:solidFill>
                  <a:schemeClr val="bg1"/>
                </a:solidFill>
              </a:rPr>
              <a:t> – some hot spots never connect and </a:t>
            </a:r>
            <a:r>
              <a:rPr lang="en-US" sz="3600" dirty="0" smtClean="0">
                <a:solidFill>
                  <a:schemeClr val="bg1"/>
                </a:solidFill>
                <a:latin typeface="Symbol" pitchFamily="18" charset="2"/>
              </a:rPr>
              <a:t>e</a:t>
            </a:r>
            <a:r>
              <a:rPr lang="en-US" sz="3600" baseline="-25000" dirty="0" smtClean="0">
                <a:solidFill>
                  <a:schemeClr val="bg1"/>
                </a:solidFill>
              </a:rPr>
              <a:t>2</a:t>
            </a:r>
            <a:r>
              <a:rPr lang="en-US" sz="3600" dirty="0" smtClean="0">
                <a:solidFill>
                  <a:schemeClr val="bg1"/>
                </a:solidFill>
              </a:rPr>
              <a:t> </a:t>
            </a:r>
            <a:r>
              <a:rPr lang="en-US" sz="3600" dirty="0" smtClean="0">
                <a:solidFill>
                  <a:schemeClr val="bg1"/>
                </a:solidFill>
                <a:sym typeface="Wingdings" pitchFamily="2" charset="2"/>
              </a:rPr>
              <a:t> v</a:t>
            </a:r>
            <a:r>
              <a:rPr lang="en-US" sz="3600" baseline="-25000" dirty="0" smtClean="0">
                <a:solidFill>
                  <a:schemeClr val="bg1"/>
                </a:solidFill>
                <a:sym typeface="Wingdings" pitchFamily="2" charset="2"/>
              </a:rPr>
              <a:t>2</a:t>
            </a:r>
            <a:r>
              <a:rPr lang="en-US" sz="3600" dirty="0" smtClean="0">
                <a:solidFill>
                  <a:schemeClr val="bg1"/>
                </a:solidFill>
                <a:sym typeface="Wingdings" pitchFamily="2" charset="2"/>
              </a:rPr>
              <a:t> translation incomplete</a:t>
            </a:r>
            <a:endParaRPr lang="en-US" sz="3600" dirty="0" smtClean="0">
              <a:solidFill>
                <a:schemeClr val="bg1"/>
              </a:solidFill>
            </a:endParaRPr>
          </a:p>
        </p:txBody>
      </p:sp>
      <p:sp>
        <p:nvSpPr>
          <p:cNvPr id="8" name="TextBox 7"/>
          <p:cNvSpPr txBox="1"/>
          <p:nvPr/>
        </p:nvSpPr>
        <p:spPr>
          <a:xfrm>
            <a:off x="2211009" y="115669"/>
            <a:ext cx="4799391" cy="646331"/>
          </a:xfrm>
          <a:prstGeom prst="rect">
            <a:avLst/>
          </a:prstGeom>
          <a:noFill/>
        </p:spPr>
        <p:txBody>
          <a:bodyPr wrap="none" rtlCol="0">
            <a:spAutoFit/>
          </a:bodyPr>
          <a:lstStyle/>
          <a:p>
            <a:r>
              <a:rPr lang="en-US" sz="3600" u="sng" dirty="0" smtClean="0">
                <a:solidFill>
                  <a:schemeClr val="bg1"/>
                </a:solidFill>
              </a:rPr>
              <a:t>Scale Breaking Explained</a:t>
            </a:r>
          </a:p>
        </p:txBody>
      </p:sp>
      <p:sp>
        <p:nvSpPr>
          <p:cNvPr id="9" name="TextBox 8"/>
          <p:cNvSpPr txBox="1"/>
          <p:nvPr/>
        </p:nvSpPr>
        <p:spPr>
          <a:xfrm>
            <a:off x="5410200" y="4191000"/>
            <a:ext cx="1165704" cy="646331"/>
          </a:xfrm>
          <a:prstGeom prst="rect">
            <a:avLst/>
          </a:prstGeom>
          <a:noFill/>
        </p:spPr>
        <p:txBody>
          <a:bodyPr wrap="none" rtlCol="0">
            <a:spAutoFit/>
          </a:bodyPr>
          <a:lstStyle/>
          <a:p>
            <a:r>
              <a:rPr lang="en-US" sz="3600" dirty="0" err="1" smtClean="0">
                <a:solidFill>
                  <a:schemeClr val="tx2">
                    <a:lumMod val="75000"/>
                  </a:schemeClr>
                </a:solidFill>
              </a:rPr>
              <a:t>d+Au</a:t>
            </a:r>
            <a:endParaRPr lang="en-US" sz="3600" dirty="0" smtClean="0">
              <a:solidFill>
                <a:schemeClr val="tx2">
                  <a:lumMod val="75000"/>
                </a:schemeClr>
              </a:solidFill>
            </a:endParaRPr>
          </a:p>
        </p:txBody>
      </p:sp>
      <p:sp>
        <p:nvSpPr>
          <p:cNvPr id="10" name="TextBox 9"/>
          <p:cNvSpPr txBox="1"/>
          <p:nvPr/>
        </p:nvSpPr>
        <p:spPr>
          <a:xfrm>
            <a:off x="3505200" y="4230469"/>
            <a:ext cx="1595309" cy="646331"/>
          </a:xfrm>
          <a:prstGeom prst="rect">
            <a:avLst/>
          </a:prstGeom>
          <a:noFill/>
        </p:spPr>
        <p:txBody>
          <a:bodyPr wrap="none" rtlCol="0">
            <a:spAutoFit/>
          </a:bodyPr>
          <a:lstStyle/>
          <a:p>
            <a:r>
              <a:rPr lang="en-US" sz="3600" baseline="30000" dirty="0" smtClean="0">
                <a:solidFill>
                  <a:srgbClr val="FF0000"/>
                </a:solidFill>
              </a:rPr>
              <a:t>3</a:t>
            </a:r>
            <a:r>
              <a:rPr lang="en-US" sz="3600" dirty="0" smtClean="0">
                <a:solidFill>
                  <a:srgbClr val="FF0000"/>
                </a:solidFill>
              </a:rPr>
              <a:t>He+Au</a:t>
            </a:r>
          </a:p>
        </p:txBody>
      </p:sp>
      <p:sp>
        <p:nvSpPr>
          <p:cNvPr id="11" name="TextBox 10"/>
          <p:cNvSpPr txBox="1"/>
          <p:nvPr/>
        </p:nvSpPr>
        <p:spPr>
          <a:xfrm>
            <a:off x="1981200" y="4267200"/>
            <a:ext cx="1165704" cy="646331"/>
          </a:xfrm>
          <a:prstGeom prst="rect">
            <a:avLst/>
          </a:prstGeom>
          <a:noFill/>
        </p:spPr>
        <p:txBody>
          <a:bodyPr wrap="none" rtlCol="0">
            <a:spAutoFit/>
          </a:bodyPr>
          <a:lstStyle/>
          <a:p>
            <a:r>
              <a:rPr lang="en-US" sz="3600" dirty="0" err="1" smtClean="0"/>
              <a:t>p+Au</a:t>
            </a:r>
            <a:endParaRPr lang="en-US" sz="3600" dirty="0" smtClean="0"/>
          </a:p>
        </p:txBody>
      </p:sp>
      <p:sp>
        <p:nvSpPr>
          <p:cNvPr id="12" name="Slide Number Placeholder 11"/>
          <p:cNvSpPr>
            <a:spLocks noGrp="1"/>
          </p:cNvSpPr>
          <p:nvPr>
            <p:ph type="sldNum" sz="quarter" idx="12"/>
          </p:nvPr>
        </p:nvSpPr>
        <p:spPr/>
        <p:txBody>
          <a:bodyPr/>
          <a:lstStyle/>
          <a:p>
            <a:fld id="{D23D7F4A-5900-41CB-B165-8E91248E228B}" type="slidenum">
              <a:rPr lang="en-US" smtClean="0"/>
              <a:pPr/>
              <a:t>12</a:t>
            </a:fld>
            <a:endParaRPr lang="en-US"/>
          </a:p>
        </p:txBody>
      </p:sp>
      <p:grpSp>
        <p:nvGrpSpPr>
          <p:cNvPr id="17" name="Group 16"/>
          <p:cNvGrpSpPr/>
          <p:nvPr/>
        </p:nvGrpSpPr>
        <p:grpSpPr>
          <a:xfrm>
            <a:off x="3733800" y="762000"/>
            <a:ext cx="1828800" cy="1828800"/>
            <a:chOff x="8686800" y="737025"/>
            <a:chExt cx="1828800" cy="1828800"/>
          </a:xfrm>
        </p:grpSpPr>
        <p:sp>
          <p:nvSpPr>
            <p:cNvPr id="13" name="Oval 12"/>
            <p:cNvSpPr/>
            <p:nvPr/>
          </p:nvSpPr>
          <p:spPr>
            <a:xfrm>
              <a:off x="8686800" y="737025"/>
              <a:ext cx="1828800" cy="1828800"/>
            </a:xfrm>
            <a:prstGeom prst="ellipse">
              <a:avLst/>
            </a:prstGeom>
            <a:solidFill>
              <a:schemeClr val="bg1"/>
            </a:solidFill>
            <a:ln w="38100">
              <a:solidFill>
                <a:srgbClr val="00B050"/>
              </a:solidFill>
            </a:ln>
          </p:spPr>
          <p:txBody>
            <a:bodyPr wrap="square" rtlCol="0" anchor="ctr">
              <a:spAutoFit/>
            </a:bodyPr>
            <a:lstStyle/>
            <a:p>
              <a:pPr algn="ctr"/>
              <a:endParaRPr lang="en-US" sz="2800" dirty="0" smtClean="0">
                <a:solidFill>
                  <a:schemeClr val="bg1"/>
                </a:solidFill>
              </a:endParaRPr>
            </a:p>
          </p:txBody>
        </p:sp>
        <p:pic>
          <p:nvPicPr>
            <p:cNvPr id="40961" name="Picture 1"/>
            <p:cNvPicPr>
              <a:picLocks noChangeAspect="1" noChangeArrowheads="1"/>
            </p:cNvPicPr>
            <p:nvPr/>
          </p:nvPicPr>
          <p:blipFill>
            <a:blip r:embed="rId3" cstate="print"/>
            <a:srcRect l="60322" t="37500" r="31479" b="41667"/>
            <a:stretch>
              <a:fillRect/>
            </a:stretch>
          </p:blipFill>
          <p:spPr bwMode="auto">
            <a:xfrm rot="1166924">
              <a:off x="9348854" y="1140568"/>
              <a:ext cx="586740" cy="838200"/>
            </a:xfrm>
            <a:prstGeom prst="rect">
              <a:avLst/>
            </a:prstGeom>
            <a:noFill/>
            <a:ln w="9525">
              <a:noFill/>
              <a:miter lim="800000"/>
              <a:headEnd/>
              <a:tailEnd/>
            </a:ln>
          </p:spPr>
        </p:pic>
      </p:grpSp>
      <p:sp>
        <p:nvSpPr>
          <p:cNvPr id="14" name="Oval 13"/>
          <p:cNvSpPr/>
          <p:nvPr/>
        </p:nvSpPr>
        <p:spPr>
          <a:xfrm>
            <a:off x="7162800" y="2362200"/>
            <a:ext cx="1828800" cy="1828800"/>
          </a:xfrm>
          <a:prstGeom prst="ellipse">
            <a:avLst/>
          </a:prstGeom>
          <a:solidFill>
            <a:schemeClr val="bg1"/>
          </a:solidFill>
          <a:ln w="38100">
            <a:solidFill>
              <a:srgbClr val="00B050"/>
            </a:solidFill>
          </a:ln>
        </p:spPr>
        <p:txBody>
          <a:bodyPr wrap="square" rtlCol="0" anchor="ctr">
            <a:spAutoFit/>
          </a:bodyPr>
          <a:lstStyle/>
          <a:p>
            <a:pPr algn="ctr"/>
            <a:endParaRPr lang="en-US" sz="2800" dirty="0" smtClean="0">
              <a:solidFill>
                <a:schemeClr val="bg1"/>
              </a:solidFill>
            </a:endParaRPr>
          </a:p>
        </p:txBody>
      </p:sp>
      <p:pic>
        <p:nvPicPr>
          <p:cNvPr id="15" name="Picture 1"/>
          <p:cNvPicPr>
            <a:picLocks noChangeAspect="1" noChangeArrowheads="1"/>
          </p:cNvPicPr>
          <p:nvPr/>
        </p:nvPicPr>
        <p:blipFill>
          <a:blip r:embed="rId3" cstate="print"/>
          <a:srcRect l="60587" t="48727" r="31479" b="41667"/>
          <a:stretch>
            <a:fillRect/>
          </a:stretch>
        </p:blipFill>
        <p:spPr bwMode="auto">
          <a:xfrm rot="1166924">
            <a:off x="8049147" y="3588702"/>
            <a:ext cx="567801" cy="386508"/>
          </a:xfrm>
          <a:prstGeom prst="rect">
            <a:avLst/>
          </a:prstGeom>
          <a:noFill/>
          <a:ln w="9525">
            <a:noFill/>
            <a:miter lim="800000"/>
            <a:headEnd/>
            <a:tailEnd/>
          </a:ln>
        </p:spPr>
      </p:pic>
      <p:pic>
        <p:nvPicPr>
          <p:cNvPr id="16" name="Picture 1"/>
          <p:cNvPicPr>
            <a:picLocks noChangeAspect="1" noChangeArrowheads="1"/>
          </p:cNvPicPr>
          <p:nvPr/>
        </p:nvPicPr>
        <p:blipFill>
          <a:blip r:embed="rId3" cstate="print"/>
          <a:srcRect l="60587" t="37500" r="31479" b="51273"/>
          <a:stretch>
            <a:fillRect/>
          </a:stretch>
        </p:blipFill>
        <p:spPr bwMode="auto">
          <a:xfrm rot="1166924">
            <a:off x="7526599" y="2596241"/>
            <a:ext cx="567801" cy="4516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13</a:t>
            </a:fld>
            <a:endParaRPr lang="en-US"/>
          </a:p>
        </p:txBody>
      </p:sp>
      <p:pic>
        <p:nvPicPr>
          <p:cNvPr id="5" name="Picture 2" descr="C:\Users\nagle\AppData\Local\Temp\highlight_ppg181.png"/>
          <p:cNvPicPr>
            <a:picLocks noChangeAspect="1" noChangeArrowheads="1"/>
          </p:cNvPicPr>
          <p:nvPr/>
        </p:nvPicPr>
        <p:blipFill>
          <a:blip r:embed="rId2" cstate="print"/>
          <a:srcRect/>
          <a:stretch>
            <a:fillRect/>
          </a:stretch>
        </p:blipFill>
        <p:spPr bwMode="auto">
          <a:xfrm>
            <a:off x="1040353" y="762000"/>
            <a:ext cx="7113047" cy="5781835"/>
          </a:xfrm>
          <a:prstGeom prst="rect">
            <a:avLst/>
          </a:prstGeom>
          <a:noFill/>
        </p:spPr>
      </p:pic>
      <p:sp>
        <p:nvSpPr>
          <p:cNvPr id="6" name="TextBox 5"/>
          <p:cNvSpPr txBox="1"/>
          <p:nvPr/>
        </p:nvSpPr>
        <p:spPr>
          <a:xfrm>
            <a:off x="2743200" y="76200"/>
            <a:ext cx="3825791" cy="646331"/>
          </a:xfrm>
          <a:prstGeom prst="rect">
            <a:avLst/>
          </a:prstGeom>
          <a:noFill/>
        </p:spPr>
        <p:txBody>
          <a:bodyPr wrap="none" rtlCol="0">
            <a:spAutoFit/>
          </a:bodyPr>
          <a:lstStyle/>
          <a:p>
            <a:r>
              <a:rPr lang="en-US" sz="3600" u="sng" dirty="0" smtClean="0">
                <a:solidFill>
                  <a:schemeClr val="bg1"/>
                </a:solidFill>
              </a:rPr>
              <a:t>Triangular Flow Too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t="998" b="58260"/>
          <a:stretch/>
        </p:blipFill>
        <p:spPr>
          <a:xfrm>
            <a:off x="0" y="3552743"/>
            <a:ext cx="9144000" cy="2647811"/>
          </a:xfrm>
          <a:prstGeom prst="rect">
            <a:avLst/>
          </a:prstGeom>
        </p:spPr>
      </p:pic>
      <p:sp>
        <p:nvSpPr>
          <p:cNvPr id="17" name="Rectangle 16"/>
          <p:cNvSpPr/>
          <p:nvPr/>
        </p:nvSpPr>
        <p:spPr>
          <a:xfrm>
            <a:off x="0" y="762000"/>
            <a:ext cx="9144000" cy="2743200"/>
          </a:xfrm>
          <a:prstGeom prst="rect">
            <a:avLst/>
          </a:prstGeom>
          <a:solidFill>
            <a:schemeClr val="bg1"/>
          </a:solidFill>
          <a:ln>
            <a:solidFill>
              <a:srgbClr val="FF0000"/>
            </a:solidFill>
          </a:ln>
        </p:spPr>
        <p:txBody>
          <a:bodyPr wrap="none" rtlCol="0" anchor="ctr">
            <a:spAutoFit/>
          </a:bodyPr>
          <a:lstStyle/>
          <a:p>
            <a:pPr algn="ctr"/>
            <a:endParaRPr lang="en-US" sz="2800" dirty="0" smtClean="0">
              <a:solidFill>
                <a:schemeClr val="bg1"/>
              </a:solidFill>
            </a:endParaRPr>
          </a:p>
        </p:txBody>
      </p:sp>
      <p:sp>
        <p:nvSpPr>
          <p:cNvPr id="4" name="Slide Number Placeholder 3"/>
          <p:cNvSpPr>
            <a:spLocks noGrp="1"/>
          </p:cNvSpPr>
          <p:nvPr>
            <p:ph type="sldNum" sz="quarter" idx="12"/>
          </p:nvPr>
        </p:nvSpPr>
        <p:spPr>
          <a:xfrm>
            <a:off x="6705600" y="6416675"/>
            <a:ext cx="2133600" cy="365125"/>
          </a:xfrm>
        </p:spPr>
        <p:txBody>
          <a:bodyPr/>
          <a:lstStyle/>
          <a:p>
            <a:fld id="{D23D7F4A-5900-41CB-B165-8E91248E228B}" type="slidenum">
              <a:rPr lang="en-US" sz="1100" smtClean="0"/>
              <a:pPr/>
              <a:t>14</a:t>
            </a:fld>
            <a:endParaRPr lang="en-US" sz="1100"/>
          </a:p>
        </p:txBody>
      </p:sp>
      <p:sp>
        <p:nvSpPr>
          <p:cNvPr id="6" name="TextBox 5"/>
          <p:cNvSpPr txBox="1"/>
          <p:nvPr/>
        </p:nvSpPr>
        <p:spPr>
          <a:xfrm>
            <a:off x="1828800" y="3581400"/>
            <a:ext cx="1093569" cy="523220"/>
          </a:xfrm>
          <a:prstGeom prst="rect">
            <a:avLst/>
          </a:prstGeom>
          <a:noFill/>
        </p:spPr>
        <p:txBody>
          <a:bodyPr wrap="none" rtlCol="0">
            <a:spAutoFit/>
          </a:bodyPr>
          <a:lstStyle/>
          <a:p>
            <a:r>
              <a:rPr lang="en-US" sz="2800" b="1" dirty="0" err="1" smtClean="0">
                <a:latin typeface="Helvetica Light" charset="0"/>
                <a:ea typeface="Helvetica Light" charset="0"/>
                <a:cs typeface="Helvetica Light" charset="0"/>
              </a:rPr>
              <a:t>p+Au</a:t>
            </a:r>
            <a:endParaRPr lang="en-US" sz="2800" b="1" dirty="0">
              <a:latin typeface="Helvetica Light" charset="0"/>
              <a:ea typeface="Helvetica Light" charset="0"/>
              <a:cs typeface="Helvetica Light" charset="0"/>
            </a:endParaRPr>
          </a:p>
        </p:txBody>
      </p:sp>
      <p:sp>
        <p:nvSpPr>
          <p:cNvPr id="7" name="TextBox 6"/>
          <p:cNvSpPr txBox="1"/>
          <p:nvPr/>
        </p:nvSpPr>
        <p:spPr>
          <a:xfrm>
            <a:off x="4392831" y="3581400"/>
            <a:ext cx="1093569" cy="523220"/>
          </a:xfrm>
          <a:prstGeom prst="rect">
            <a:avLst/>
          </a:prstGeom>
          <a:noFill/>
        </p:spPr>
        <p:txBody>
          <a:bodyPr wrap="none" rtlCol="0">
            <a:spAutoFit/>
          </a:bodyPr>
          <a:lstStyle/>
          <a:p>
            <a:r>
              <a:rPr lang="en-US" sz="2800" b="1" dirty="0" err="1" smtClean="0">
                <a:latin typeface="Helvetica Light" charset="0"/>
                <a:ea typeface="Helvetica Light" charset="0"/>
                <a:cs typeface="Helvetica Light" charset="0"/>
              </a:rPr>
              <a:t>d+Au</a:t>
            </a:r>
            <a:endParaRPr lang="en-US" sz="2800" b="1" dirty="0">
              <a:latin typeface="Helvetica Light" charset="0"/>
              <a:ea typeface="Helvetica Light" charset="0"/>
              <a:cs typeface="Helvetica Light" charset="0"/>
            </a:endParaRPr>
          </a:p>
        </p:txBody>
      </p:sp>
      <p:sp>
        <p:nvSpPr>
          <p:cNvPr id="8" name="TextBox 7"/>
          <p:cNvSpPr txBox="1"/>
          <p:nvPr/>
        </p:nvSpPr>
        <p:spPr>
          <a:xfrm>
            <a:off x="6718506" y="3581400"/>
            <a:ext cx="1587294" cy="523220"/>
          </a:xfrm>
          <a:prstGeom prst="rect">
            <a:avLst/>
          </a:prstGeom>
          <a:noFill/>
        </p:spPr>
        <p:txBody>
          <a:bodyPr wrap="none" rtlCol="0">
            <a:spAutoFit/>
          </a:bodyPr>
          <a:lstStyle/>
          <a:p>
            <a:r>
              <a:rPr lang="en-US" sz="2800" b="1" baseline="30000" dirty="0" smtClean="0">
                <a:latin typeface="Helvetica Light" charset="0"/>
                <a:ea typeface="Helvetica Light" charset="0"/>
                <a:cs typeface="Helvetica Light" charset="0"/>
              </a:rPr>
              <a:t>3</a:t>
            </a:r>
            <a:r>
              <a:rPr lang="en-US" sz="2800" b="1" dirty="0" smtClean="0">
                <a:latin typeface="Helvetica Light" charset="0"/>
                <a:ea typeface="Helvetica Light" charset="0"/>
                <a:cs typeface="Helvetica Light" charset="0"/>
              </a:rPr>
              <a:t>He+Au)</a:t>
            </a:r>
            <a:endParaRPr lang="en-US" sz="2800" b="1" dirty="0">
              <a:latin typeface="Helvetica Light" charset="0"/>
              <a:ea typeface="Helvetica Light" charset="0"/>
              <a:cs typeface="Helvetica Light" charset="0"/>
            </a:endParaRPr>
          </a:p>
        </p:txBody>
      </p:sp>
      <p:sp>
        <p:nvSpPr>
          <p:cNvPr id="12" name="TextBox 11"/>
          <p:cNvSpPr txBox="1"/>
          <p:nvPr/>
        </p:nvSpPr>
        <p:spPr>
          <a:xfrm>
            <a:off x="1828800" y="0"/>
            <a:ext cx="5528501" cy="646331"/>
          </a:xfrm>
          <a:prstGeom prst="rect">
            <a:avLst/>
          </a:prstGeom>
          <a:noFill/>
        </p:spPr>
        <p:txBody>
          <a:bodyPr wrap="none" rtlCol="0">
            <a:spAutoFit/>
          </a:bodyPr>
          <a:lstStyle/>
          <a:p>
            <a:r>
              <a:rPr lang="en-US" sz="3600" dirty="0" smtClean="0">
                <a:solidFill>
                  <a:schemeClr val="bg1"/>
                </a:solidFill>
              </a:rPr>
              <a:t>Initial Geometry Uncertainty</a:t>
            </a:r>
          </a:p>
        </p:txBody>
      </p:sp>
      <p:pic>
        <p:nvPicPr>
          <p:cNvPr id="13" name="Picture 12"/>
          <p:cNvPicPr>
            <a:picLocks noChangeAspect="1"/>
          </p:cNvPicPr>
          <p:nvPr/>
        </p:nvPicPr>
        <p:blipFill>
          <a:blip r:embed="rId3" cstate="print"/>
          <a:stretch>
            <a:fillRect/>
          </a:stretch>
        </p:blipFill>
        <p:spPr>
          <a:xfrm>
            <a:off x="4689860" y="965803"/>
            <a:ext cx="4248864" cy="2403700"/>
          </a:xfrm>
          <a:prstGeom prst="rect">
            <a:avLst/>
          </a:prstGeom>
        </p:spPr>
      </p:pic>
      <p:pic>
        <p:nvPicPr>
          <p:cNvPr id="14" name="Picture 13"/>
          <p:cNvPicPr>
            <a:picLocks noChangeAspect="1"/>
          </p:cNvPicPr>
          <p:nvPr/>
        </p:nvPicPr>
        <p:blipFill>
          <a:blip r:embed="rId4" cstate="print"/>
          <a:stretch>
            <a:fillRect/>
          </a:stretch>
        </p:blipFill>
        <p:spPr>
          <a:xfrm>
            <a:off x="188383" y="1039358"/>
            <a:ext cx="4512052" cy="2355850"/>
          </a:xfrm>
          <a:prstGeom prst="rect">
            <a:avLst/>
          </a:prstGeom>
        </p:spPr>
      </p:pic>
      <p:sp>
        <p:nvSpPr>
          <p:cNvPr id="15" name="TextBox 14"/>
          <p:cNvSpPr txBox="1"/>
          <p:nvPr/>
        </p:nvSpPr>
        <p:spPr>
          <a:xfrm>
            <a:off x="4689860" y="838200"/>
            <a:ext cx="1821332" cy="523220"/>
          </a:xfrm>
          <a:prstGeom prst="rect">
            <a:avLst/>
          </a:prstGeom>
          <a:noFill/>
        </p:spPr>
        <p:txBody>
          <a:bodyPr wrap="none" rtlCol="0">
            <a:spAutoFit/>
          </a:bodyPr>
          <a:lstStyle/>
          <a:p>
            <a:r>
              <a:rPr lang="en-US" sz="2800" b="1" dirty="0" err="1" smtClean="0">
                <a:latin typeface="Helvetica" charset="0"/>
                <a:ea typeface="Helvetica" charset="0"/>
                <a:cs typeface="Helvetica" charset="0"/>
              </a:rPr>
              <a:t>IPGlasma</a:t>
            </a:r>
            <a:endParaRPr lang="en-US" sz="2800" b="1" dirty="0">
              <a:latin typeface="Helvetica" charset="0"/>
              <a:ea typeface="Helvetica" charset="0"/>
              <a:cs typeface="Helvetica" charset="0"/>
            </a:endParaRPr>
          </a:p>
        </p:txBody>
      </p:sp>
      <p:sp>
        <p:nvSpPr>
          <p:cNvPr id="16" name="TextBox 15"/>
          <p:cNvSpPr txBox="1"/>
          <p:nvPr/>
        </p:nvSpPr>
        <p:spPr>
          <a:xfrm>
            <a:off x="188383" y="864921"/>
            <a:ext cx="2201244" cy="523220"/>
          </a:xfrm>
          <a:prstGeom prst="rect">
            <a:avLst/>
          </a:prstGeom>
          <a:noFill/>
        </p:spPr>
        <p:txBody>
          <a:bodyPr wrap="none" rtlCol="0">
            <a:spAutoFit/>
          </a:bodyPr>
          <a:lstStyle/>
          <a:p>
            <a:r>
              <a:rPr lang="en-US" sz="2800" b="1" dirty="0" smtClean="0">
                <a:latin typeface="Helvetica" charset="0"/>
                <a:ea typeface="Helvetica" charset="0"/>
                <a:cs typeface="Helvetica" charset="0"/>
              </a:rPr>
              <a:t>MC </a:t>
            </a:r>
            <a:r>
              <a:rPr lang="en-US" sz="2800" b="1" dirty="0" err="1" smtClean="0">
                <a:latin typeface="Helvetica" charset="0"/>
                <a:ea typeface="Helvetica" charset="0"/>
                <a:cs typeface="Helvetica" charset="0"/>
              </a:rPr>
              <a:t>Glauber</a:t>
            </a:r>
            <a:endParaRPr lang="en-US" sz="2800" b="1" dirty="0">
              <a:latin typeface="Helvetica" charset="0"/>
              <a:ea typeface="Helvetica" charset="0"/>
              <a:cs typeface="Helvetica" charset="0"/>
            </a:endParaRPr>
          </a:p>
        </p:txBody>
      </p:sp>
      <p:sp>
        <p:nvSpPr>
          <p:cNvPr id="18" name="Rectangle 17"/>
          <p:cNvSpPr/>
          <p:nvPr/>
        </p:nvSpPr>
        <p:spPr>
          <a:xfrm>
            <a:off x="1066800" y="5851525"/>
            <a:ext cx="8077200" cy="914400"/>
          </a:xfrm>
          <a:prstGeom prst="rect">
            <a:avLst/>
          </a:prstGeom>
          <a:solidFill>
            <a:schemeClr val="tx1">
              <a:lumMod val="85000"/>
              <a:lumOff val="15000"/>
            </a:schemeClr>
          </a:solidFill>
        </p:spPr>
        <p:txBody>
          <a:bodyPr wrap="none" rtlCol="0" anchor="ctr">
            <a:spAutoFit/>
          </a:bodyPr>
          <a:lstStyle/>
          <a:p>
            <a:pPr algn="ctr"/>
            <a:endParaRPr lang="en-US" sz="2800" dirty="0" smtClean="0">
              <a:solidFill>
                <a:schemeClr val="bg1"/>
              </a:solidFill>
            </a:endParaRPr>
          </a:p>
        </p:txBody>
      </p:sp>
      <p:sp>
        <p:nvSpPr>
          <p:cNvPr id="9" name="TextBox 8"/>
          <p:cNvSpPr txBox="1"/>
          <p:nvPr/>
        </p:nvSpPr>
        <p:spPr>
          <a:xfrm>
            <a:off x="1143000" y="5934928"/>
            <a:ext cx="2327881" cy="830997"/>
          </a:xfrm>
          <a:prstGeom prst="rect">
            <a:avLst/>
          </a:prstGeom>
          <a:noFill/>
          <a:ln>
            <a:noFill/>
          </a:ln>
        </p:spPr>
        <p:txBody>
          <a:bodyPr wrap="none" rtlCol="0">
            <a:spAutoFit/>
          </a:bodyPr>
          <a:lstStyle/>
          <a:p>
            <a:r>
              <a:rPr lang="en-US" sz="2400" b="1" dirty="0" smtClean="0">
                <a:solidFill>
                  <a:schemeClr val="bg1"/>
                </a:solidFill>
                <a:latin typeface="Symbol" charset="2"/>
                <a:ea typeface="Symbol" charset="2"/>
                <a:cs typeface="Symbol" charset="2"/>
              </a:rPr>
              <a:t>e</a:t>
            </a:r>
            <a:r>
              <a:rPr lang="en-US" sz="2400" b="1" baseline="-25000" dirty="0" smtClean="0">
                <a:solidFill>
                  <a:schemeClr val="bg1"/>
                </a:solidFill>
                <a:latin typeface="Helvetica Light" charset="0"/>
                <a:ea typeface="Helvetica Light" charset="0"/>
                <a:cs typeface="Helvetica Light" charset="0"/>
              </a:rPr>
              <a:t>2</a:t>
            </a:r>
            <a:r>
              <a:rPr lang="en-US" sz="2400" b="1" baseline="30000" dirty="0" smtClean="0">
                <a:solidFill>
                  <a:schemeClr val="bg1"/>
                </a:solidFill>
                <a:latin typeface="Helvetica Light" charset="0"/>
                <a:ea typeface="Helvetica Light" charset="0"/>
                <a:cs typeface="Helvetica Light" charset="0"/>
              </a:rPr>
              <a:t>IPGlasma</a:t>
            </a:r>
            <a:r>
              <a:rPr lang="en-US" sz="2400" b="1" dirty="0" smtClean="0">
                <a:solidFill>
                  <a:schemeClr val="bg1"/>
                </a:solidFill>
                <a:latin typeface="Helvetica Light" charset="0"/>
                <a:ea typeface="Helvetica Light" charset="0"/>
                <a:cs typeface="Helvetica Light" charset="0"/>
              </a:rPr>
              <a:t> </a:t>
            </a:r>
            <a:r>
              <a:rPr lang="en-US" sz="2400" b="1" dirty="0">
                <a:solidFill>
                  <a:schemeClr val="bg1"/>
                </a:solidFill>
                <a:latin typeface="Helvetica Light" charset="0"/>
                <a:ea typeface="Helvetica Light" charset="0"/>
                <a:cs typeface="Helvetica Light" charset="0"/>
              </a:rPr>
              <a:t>= </a:t>
            </a:r>
            <a:r>
              <a:rPr lang="en-US" sz="2400" b="1" dirty="0" smtClean="0">
                <a:solidFill>
                  <a:schemeClr val="bg1"/>
                </a:solidFill>
                <a:latin typeface="Helvetica Light" charset="0"/>
                <a:ea typeface="Helvetica Light" charset="0"/>
                <a:cs typeface="Helvetica Light" charset="0"/>
              </a:rPr>
              <a:t>0.10</a:t>
            </a:r>
            <a:endParaRPr lang="en-US" sz="2400" b="1" dirty="0">
              <a:solidFill>
                <a:schemeClr val="bg1"/>
              </a:solidFill>
              <a:latin typeface="Helvetica Light" charset="0"/>
              <a:ea typeface="Helvetica Light" charset="0"/>
              <a:cs typeface="Helvetica Light" charset="0"/>
            </a:endParaRPr>
          </a:p>
          <a:p>
            <a:r>
              <a:rPr lang="en-US" sz="2400" b="1" dirty="0" smtClean="0">
                <a:solidFill>
                  <a:schemeClr val="bg1"/>
                </a:solidFill>
                <a:latin typeface="Symbol" charset="2"/>
                <a:ea typeface="Symbol" charset="2"/>
                <a:cs typeface="Symbol" charset="2"/>
              </a:rPr>
              <a:t>e</a:t>
            </a:r>
            <a:r>
              <a:rPr lang="en-US" sz="2400" b="1" baseline="-25000" dirty="0" smtClean="0">
                <a:solidFill>
                  <a:schemeClr val="bg1"/>
                </a:solidFill>
                <a:latin typeface="Helvetica Light" charset="0"/>
                <a:ea typeface="Helvetica Light" charset="0"/>
                <a:cs typeface="Helvetica Light" charset="0"/>
              </a:rPr>
              <a:t>2</a:t>
            </a:r>
            <a:r>
              <a:rPr lang="en-US" sz="2400" b="1" baseline="30000" dirty="0" smtClean="0">
                <a:solidFill>
                  <a:schemeClr val="bg1"/>
                </a:solidFill>
                <a:latin typeface="Helvetica Light" charset="0"/>
                <a:ea typeface="Helvetica Light" charset="0"/>
                <a:cs typeface="Helvetica Light" charset="0"/>
              </a:rPr>
              <a:t>Glauber</a:t>
            </a:r>
            <a:r>
              <a:rPr lang="en-US" sz="2400" b="1" dirty="0" smtClean="0">
                <a:solidFill>
                  <a:schemeClr val="bg1"/>
                </a:solidFill>
                <a:latin typeface="Helvetica Light" charset="0"/>
                <a:ea typeface="Helvetica Light" charset="0"/>
                <a:cs typeface="Helvetica Light" charset="0"/>
              </a:rPr>
              <a:t>   = 0.23</a:t>
            </a:r>
          </a:p>
        </p:txBody>
      </p:sp>
      <p:sp>
        <p:nvSpPr>
          <p:cNvPr id="10" name="TextBox 9"/>
          <p:cNvSpPr txBox="1"/>
          <p:nvPr/>
        </p:nvSpPr>
        <p:spPr>
          <a:xfrm>
            <a:off x="3946282" y="5927725"/>
            <a:ext cx="2282997" cy="830997"/>
          </a:xfrm>
          <a:prstGeom prst="rect">
            <a:avLst/>
          </a:prstGeom>
          <a:noFill/>
        </p:spPr>
        <p:txBody>
          <a:bodyPr wrap="none" rtlCol="0">
            <a:spAutoFit/>
          </a:bodyPr>
          <a:lstStyle/>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IPGlasma</a:t>
            </a:r>
            <a:r>
              <a:rPr lang="en-US" sz="2400" dirty="0">
                <a:solidFill>
                  <a:srgbClr val="FFC000"/>
                </a:solidFill>
                <a:latin typeface="Helvetica Light" charset="0"/>
                <a:ea typeface="Helvetica Light" charset="0"/>
                <a:cs typeface="Helvetica Light" charset="0"/>
              </a:rPr>
              <a:t> = </a:t>
            </a:r>
            <a:r>
              <a:rPr lang="en-US" sz="2400" dirty="0" smtClean="0">
                <a:solidFill>
                  <a:srgbClr val="FFC000"/>
                </a:solidFill>
                <a:latin typeface="Helvetica Light" charset="0"/>
                <a:ea typeface="Helvetica Light" charset="0"/>
                <a:cs typeface="Helvetica Light" charset="0"/>
              </a:rPr>
              <a:t>0.59</a:t>
            </a:r>
            <a:endParaRPr lang="en-US" sz="2400" dirty="0" smtClean="0">
              <a:solidFill>
                <a:srgbClr val="FFC000"/>
              </a:solidFill>
              <a:latin typeface="Symbol" charset="2"/>
              <a:ea typeface="Symbol" charset="2"/>
              <a:cs typeface="Symbol" charset="2"/>
            </a:endParaRPr>
          </a:p>
          <a:p>
            <a:r>
              <a:rPr lang="en-US" sz="2400" dirty="0" smtClean="0">
                <a:solidFill>
                  <a:srgbClr val="FFC000"/>
                </a:solidFill>
                <a:latin typeface="Symbol" charset="2"/>
                <a:ea typeface="Symbol" charset="2"/>
                <a:cs typeface="Symbol" charset="2"/>
              </a:rPr>
              <a:t>e</a:t>
            </a:r>
            <a:r>
              <a:rPr lang="en-US" sz="2400" baseline="-25000" dirty="0" smtClean="0">
                <a:solidFill>
                  <a:srgbClr val="FFC000"/>
                </a:solidFill>
                <a:latin typeface="Helvetica Light" charset="0"/>
                <a:ea typeface="Helvetica Light" charset="0"/>
                <a:cs typeface="Helvetica Light" charset="0"/>
              </a:rPr>
              <a:t>2</a:t>
            </a:r>
            <a:r>
              <a:rPr lang="en-US" sz="2400" baseline="30000" dirty="0" smtClean="0">
                <a:solidFill>
                  <a:srgbClr val="FFC000"/>
                </a:solidFill>
                <a:latin typeface="Helvetica Light" charset="0"/>
                <a:ea typeface="Helvetica Light" charset="0"/>
                <a:cs typeface="Helvetica Light" charset="0"/>
              </a:rPr>
              <a:t>Glauber</a:t>
            </a:r>
            <a:r>
              <a:rPr lang="en-US" sz="2400" dirty="0" smtClean="0">
                <a:solidFill>
                  <a:srgbClr val="FFC000"/>
                </a:solidFill>
                <a:latin typeface="Helvetica Light" charset="0"/>
                <a:ea typeface="Helvetica Light" charset="0"/>
                <a:cs typeface="Helvetica Light" charset="0"/>
              </a:rPr>
              <a:t>   = 0.54</a:t>
            </a:r>
          </a:p>
        </p:txBody>
      </p:sp>
      <p:sp>
        <p:nvSpPr>
          <p:cNvPr id="11" name="TextBox 10"/>
          <p:cNvSpPr txBox="1"/>
          <p:nvPr/>
        </p:nvSpPr>
        <p:spPr>
          <a:xfrm>
            <a:off x="6553200" y="5927725"/>
            <a:ext cx="2282997" cy="830997"/>
          </a:xfrm>
          <a:prstGeom prst="rect">
            <a:avLst/>
          </a:prstGeom>
          <a:noFill/>
        </p:spPr>
        <p:txBody>
          <a:bodyPr wrap="none" rtlCol="0">
            <a:spAutoFit/>
          </a:bodyPr>
          <a:lstStyle/>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IPGlasma</a:t>
            </a:r>
            <a:r>
              <a:rPr lang="en-US" sz="2400" dirty="0">
                <a:solidFill>
                  <a:srgbClr val="FFC000"/>
                </a:solidFill>
                <a:latin typeface="Helvetica Light" charset="0"/>
                <a:ea typeface="Helvetica Light" charset="0"/>
                <a:cs typeface="Helvetica Light" charset="0"/>
              </a:rPr>
              <a:t> = </a:t>
            </a:r>
            <a:r>
              <a:rPr lang="en-US" sz="2400" dirty="0" smtClean="0">
                <a:solidFill>
                  <a:srgbClr val="FFC000"/>
                </a:solidFill>
                <a:latin typeface="Helvetica Light" charset="0"/>
                <a:ea typeface="Helvetica Light" charset="0"/>
                <a:cs typeface="Helvetica Light" charset="0"/>
              </a:rPr>
              <a:t>0.55</a:t>
            </a:r>
            <a:endParaRPr lang="en-US" sz="2400" dirty="0" smtClean="0">
              <a:solidFill>
                <a:srgbClr val="FFC000"/>
              </a:solidFill>
              <a:latin typeface="Symbol" charset="2"/>
              <a:ea typeface="Symbol" charset="2"/>
              <a:cs typeface="Symbol" charset="2"/>
            </a:endParaRPr>
          </a:p>
          <a:p>
            <a:r>
              <a:rPr lang="en-US" sz="2400" dirty="0" smtClean="0">
                <a:solidFill>
                  <a:srgbClr val="FFC000"/>
                </a:solidFill>
                <a:latin typeface="Symbol" charset="2"/>
                <a:ea typeface="Symbol" charset="2"/>
                <a:cs typeface="Symbol" charset="2"/>
              </a:rPr>
              <a:t>e</a:t>
            </a:r>
            <a:r>
              <a:rPr lang="en-US" sz="2400" baseline="-25000" dirty="0" smtClean="0">
                <a:solidFill>
                  <a:srgbClr val="FFC000"/>
                </a:solidFill>
                <a:latin typeface="Helvetica Light" charset="0"/>
                <a:ea typeface="Helvetica Light" charset="0"/>
                <a:cs typeface="Helvetica Light" charset="0"/>
              </a:rPr>
              <a:t>2</a:t>
            </a:r>
            <a:r>
              <a:rPr lang="en-US" sz="2400" baseline="30000" dirty="0" smtClean="0">
                <a:solidFill>
                  <a:srgbClr val="FFC000"/>
                </a:solidFill>
                <a:latin typeface="Helvetica Light" charset="0"/>
                <a:ea typeface="Helvetica Light" charset="0"/>
                <a:cs typeface="Helvetica Light" charset="0"/>
              </a:rPr>
              <a:t>Glauber</a:t>
            </a:r>
            <a:r>
              <a:rPr lang="en-US" sz="2400" dirty="0" smtClean="0">
                <a:solidFill>
                  <a:srgbClr val="FFC000"/>
                </a:solidFill>
                <a:latin typeface="Helvetica Light" charset="0"/>
                <a:ea typeface="Helvetica Light" charset="0"/>
                <a:cs typeface="Helvetica Light" charset="0"/>
              </a:rPr>
              <a:t>   = 0.50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8"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15</a:t>
            </a:fld>
            <a:endParaRPr lang="en-US"/>
          </a:p>
        </p:txBody>
      </p:sp>
      <p:pic>
        <p:nvPicPr>
          <p:cNvPr id="60418" name="Picture 2"/>
          <p:cNvPicPr>
            <a:picLocks noChangeAspect="1" noChangeArrowheads="1"/>
          </p:cNvPicPr>
          <p:nvPr/>
        </p:nvPicPr>
        <p:blipFill>
          <a:blip r:embed="rId2" cstate="print"/>
          <a:srcRect/>
          <a:stretch>
            <a:fillRect/>
          </a:stretch>
        </p:blipFill>
        <p:spPr bwMode="auto">
          <a:xfrm>
            <a:off x="1524000" y="838200"/>
            <a:ext cx="6248400" cy="5730484"/>
          </a:xfrm>
          <a:prstGeom prst="rect">
            <a:avLst/>
          </a:prstGeom>
          <a:noFill/>
          <a:ln w="9525">
            <a:noFill/>
            <a:miter lim="800000"/>
            <a:headEnd/>
            <a:tailEnd/>
          </a:ln>
        </p:spPr>
      </p:pic>
      <p:sp>
        <p:nvSpPr>
          <p:cNvPr id="6" name="TextBox 5"/>
          <p:cNvSpPr txBox="1"/>
          <p:nvPr/>
        </p:nvSpPr>
        <p:spPr>
          <a:xfrm>
            <a:off x="1828800" y="76200"/>
            <a:ext cx="5601983" cy="646331"/>
          </a:xfrm>
          <a:prstGeom prst="rect">
            <a:avLst/>
          </a:prstGeom>
          <a:noFill/>
        </p:spPr>
        <p:txBody>
          <a:bodyPr wrap="none" rtlCol="0">
            <a:spAutoFit/>
          </a:bodyPr>
          <a:lstStyle/>
          <a:p>
            <a:r>
              <a:rPr lang="en-US" sz="3600" u="sng" dirty="0" smtClean="0">
                <a:solidFill>
                  <a:schemeClr val="bg1"/>
                </a:solidFill>
              </a:rPr>
              <a:t>Benefits of an LHC </a:t>
            </a:r>
            <a:r>
              <a:rPr lang="en-US" sz="3600" u="sng" dirty="0" err="1" smtClean="0">
                <a:solidFill>
                  <a:schemeClr val="bg1"/>
                </a:solidFill>
              </a:rPr>
              <a:t>d+Pb</a:t>
            </a:r>
            <a:r>
              <a:rPr lang="en-US" sz="3600" u="sng" dirty="0" smtClean="0">
                <a:solidFill>
                  <a:schemeClr val="bg1"/>
                </a:solidFill>
              </a:rPr>
              <a:t> Run</a:t>
            </a:r>
          </a:p>
        </p:txBody>
      </p:sp>
      <p:sp>
        <p:nvSpPr>
          <p:cNvPr id="7" name="TextBox 6"/>
          <p:cNvSpPr txBox="1"/>
          <p:nvPr/>
        </p:nvSpPr>
        <p:spPr>
          <a:xfrm>
            <a:off x="2971800" y="1219200"/>
            <a:ext cx="3491853" cy="461665"/>
          </a:xfrm>
          <a:prstGeom prst="rect">
            <a:avLst/>
          </a:prstGeom>
          <a:noFill/>
        </p:spPr>
        <p:txBody>
          <a:bodyPr wrap="none" rtlCol="0">
            <a:spAutoFit/>
          </a:bodyPr>
          <a:lstStyle/>
          <a:p>
            <a:r>
              <a:rPr lang="en-US" sz="2400" dirty="0" smtClean="0">
                <a:solidFill>
                  <a:schemeClr val="tx2">
                    <a:lumMod val="60000"/>
                    <a:lumOff val="40000"/>
                  </a:schemeClr>
                </a:solidFill>
              </a:rPr>
              <a:t>10% geometry uncertainty</a:t>
            </a:r>
          </a:p>
        </p:txBody>
      </p:sp>
      <p:sp>
        <p:nvSpPr>
          <p:cNvPr id="8" name="TextBox 7"/>
          <p:cNvSpPr txBox="1"/>
          <p:nvPr/>
        </p:nvSpPr>
        <p:spPr>
          <a:xfrm>
            <a:off x="2895600" y="1600200"/>
            <a:ext cx="3647345" cy="461665"/>
          </a:xfrm>
          <a:prstGeom prst="rect">
            <a:avLst/>
          </a:prstGeom>
          <a:noFill/>
        </p:spPr>
        <p:txBody>
          <a:bodyPr wrap="none" rtlCol="0">
            <a:spAutoFit/>
          </a:bodyPr>
          <a:lstStyle/>
          <a:p>
            <a:r>
              <a:rPr lang="en-US" sz="2400" dirty="0" smtClean="0">
                <a:solidFill>
                  <a:srgbClr val="92D050"/>
                </a:solidFill>
              </a:rPr>
              <a:t>130% geometry uncertainty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1542" y="5507732"/>
            <a:ext cx="2133600" cy="365125"/>
          </a:xfrm>
        </p:spPr>
        <p:txBody>
          <a:bodyPr/>
          <a:lstStyle/>
          <a:p>
            <a:fld id="{D23D7F4A-5900-41CB-B165-8E91248E228B}" type="slidenum">
              <a:rPr lang="en-US" smtClean="0"/>
              <a:pPr/>
              <a:t>16</a:t>
            </a:fld>
            <a:endParaRPr lang="en-US"/>
          </a:p>
        </p:txBody>
      </p:sp>
      <p:sp>
        <p:nvSpPr>
          <p:cNvPr id="5" name="Rectangle 4"/>
          <p:cNvSpPr/>
          <p:nvPr/>
        </p:nvSpPr>
        <p:spPr>
          <a:xfrm>
            <a:off x="2814624" y="4485382"/>
            <a:ext cx="3560718" cy="400110"/>
          </a:xfrm>
          <a:prstGeom prst="rect">
            <a:avLst/>
          </a:prstGeom>
        </p:spPr>
        <p:txBody>
          <a:bodyPr wrap="none">
            <a:spAutoFit/>
          </a:bodyPr>
          <a:lstStyle/>
          <a:p>
            <a:r>
              <a:rPr lang="en-US" sz="2000" dirty="0" smtClean="0">
                <a:solidFill>
                  <a:schemeClr val="tx2">
                    <a:lumMod val="40000"/>
                    <a:lumOff val="60000"/>
                  </a:schemeClr>
                </a:solidFill>
              </a:rPr>
              <a:t>http://arxiv.org/abs/1501.06880</a:t>
            </a:r>
            <a:endParaRPr lang="en-US" sz="2000" dirty="0">
              <a:solidFill>
                <a:schemeClr val="tx2">
                  <a:lumMod val="40000"/>
                  <a:lumOff val="60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965142" y="3113782"/>
            <a:ext cx="7200900" cy="1285875"/>
          </a:xfrm>
          <a:prstGeom prst="rect">
            <a:avLst/>
          </a:prstGeom>
          <a:noFill/>
          <a:ln w="9525">
            <a:noFill/>
            <a:miter lim="800000"/>
            <a:headEnd/>
            <a:tailEnd/>
          </a:ln>
        </p:spPr>
      </p:pic>
      <p:sp>
        <p:nvSpPr>
          <p:cNvPr id="7" name="TextBox 6"/>
          <p:cNvSpPr txBox="1"/>
          <p:nvPr/>
        </p:nvSpPr>
        <p:spPr>
          <a:xfrm>
            <a:off x="381000" y="4942582"/>
            <a:ext cx="8336578" cy="1077218"/>
          </a:xfrm>
          <a:prstGeom prst="rect">
            <a:avLst/>
          </a:prstGeom>
          <a:noFill/>
        </p:spPr>
        <p:txBody>
          <a:bodyPr wrap="none" rtlCol="0">
            <a:spAutoFit/>
          </a:bodyPr>
          <a:lstStyle/>
          <a:p>
            <a:pPr algn="ctr"/>
            <a:r>
              <a:rPr lang="en-US" sz="3200" dirty="0" smtClean="0">
                <a:solidFill>
                  <a:schemeClr val="bg1"/>
                </a:solidFill>
              </a:rPr>
              <a:t>Useful inputs from </a:t>
            </a:r>
            <a:r>
              <a:rPr lang="en-US" sz="3200" dirty="0" err="1" smtClean="0">
                <a:solidFill>
                  <a:schemeClr val="bg1"/>
                </a:solidFill>
              </a:rPr>
              <a:t>Zi</a:t>
            </a:r>
            <a:r>
              <a:rPr lang="en-US" sz="3200" dirty="0" smtClean="0">
                <a:solidFill>
                  <a:schemeClr val="bg1"/>
                </a:solidFill>
              </a:rPr>
              <a:t>-Wei Lin and </a:t>
            </a:r>
            <a:r>
              <a:rPr lang="en-US" sz="3200" dirty="0" err="1" smtClean="0">
                <a:solidFill>
                  <a:schemeClr val="bg1"/>
                </a:solidFill>
              </a:rPr>
              <a:t>Denes</a:t>
            </a:r>
            <a:r>
              <a:rPr lang="en-US" sz="3200" dirty="0" smtClean="0">
                <a:solidFill>
                  <a:schemeClr val="bg1"/>
                </a:solidFill>
              </a:rPr>
              <a:t> Molnar</a:t>
            </a:r>
          </a:p>
          <a:p>
            <a:pPr algn="ctr"/>
            <a:r>
              <a:rPr lang="en-US" sz="3200" dirty="0" smtClean="0">
                <a:solidFill>
                  <a:schemeClr val="bg1"/>
                </a:solidFill>
              </a:rPr>
              <a:t>AMPT motivation, He </a:t>
            </a:r>
            <a:r>
              <a:rPr lang="en-US" sz="3200" i="1" dirty="0" smtClean="0">
                <a:solidFill>
                  <a:schemeClr val="bg1"/>
                </a:solidFill>
              </a:rPr>
              <a:t>et al. </a:t>
            </a:r>
            <a:r>
              <a:rPr lang="en-US" sz="3200" dirty="0" smtClean="0">
                <a:solidFill>
                  <a:schemeClr val="bg1"/>
                </a:solidFill>
              </a:rPr>
              <a:t>(arXiv:1502.05572v3)</a:t>
            </a:r>
          </a:p>
        </p:txBody>
      </p:sp>
      <p:sp>
        <p:nvSpPr>
          <p:cNvPr id="8" name="TextBox 7"/>
          <p:cNvSpPr txBox="1"/>
          <p:nvPr/>
        </p:nvSpPr>
        <p:spPr>
          <a:xfrm>
            <a:off x="823402" y="2504182"/>
            <a:ext cx="7761740" cy="646331"/>
          </a:xfrm>
          <a:prstGeom prst="rect">
            <a:avLst/>
          </a:prstGeom>
          <a:noFill/>
        </p:spPr>
        <p:txBody>
          <a:bodyPr wrap="none" rtlCol="0">
            <a:spAutoFit/>
          </a:bodyPr>
          <a:lstStyle/>
          <a:p>
            <a:r>
              <a:rPr lang="en-US" sz="3600" dirty="0" smtClean="0">
                <a:solidFill>
                  <a:schemeClr val="tx2">
                    <a:lumMod val="40000"/>
                    <a:lumOff val="60000"/>
                  </a:schemeClr>
                </a:solidFill>
              </a:rPr>
              <a:t>Parton Cascade (AMPT) in Small Systems</a:t>
            </a:r>
          </a:p>
        </p:txBody>
      </p:sp>
      <p:sp>
        <p:nvSpPr>
          <p:cNvPr id="10" name="TextBox 9"/>
          <p:cNvSpPr txBox="1"/>
          <p:nvPr/>
        </p:nvSpPr>
        <p:spPr>
          <a:xfrm>
            <a:off x="130776" y="344269"/>
            <a:ext cx="8860824" cy="646331"/>
          </a:xfrm>
          <a:prstGeom prst="rect">
            <a:avLst/>
          </a:prstGeom>
          <a:noFill/>
        </p:spPr>
        <p:txBody>
          <a:bodyPr wrap="none" rtlCol="0">
            <a:spAutoFit/>
          </a:bodyPr>
          <a:lstStyle/>
          <a:p>
            <a:r>
              <a:rPr lang="en-US" sz="3600" dirty="0" smtClean="0">
                <a:solidFill>
                  <a:schemeClr val="bg1"/>
                </a:solidFill>
              </a:rPr>
              <a:t>Is Hydrodynamics Valid in such Small Systems?</a:t>
            </a:r>
          </a:p>
        </p:txBody>
      </p:sp>
      <p:sp>
        <p:nvSpPr>
          <p:cNvPr id="11" name="TextBox 10"/>
          <p:cNvSpPr txBox="1"/>
          <p:nvPr/>
        </p:nvSpPr>
        <p:spPr>
          <a:xfrm>
            <a:off x="3276600" y="1411069"/>
            <a:ext cx="2642775" cy="646331"/>
          </a:xfrm>
          <a:prstGeom prst="rect">
            <a:avLst/>
          </a:prstGeom>
          <a:noFill/>
          <a:ln>
            <a:solidFill>
              <a:srgbClr val="FFFF00"/>
            </a:solidFill>
          </a:ln>
        </p:spPr>
        <p:txBody>
          <a:bodyPr wrap="none" rtlCol="0">
            <a:spAutoFit/>
          </a:bodyPr>
          <a:lstStyle/>
          <a:p>
            <a:r>
              <a:rPr lang="en-US" sz="3600" dirty="0" smtClean="0">
                <a:solidFill>
                  <a:srgbClr val="FFFF00"/>
                </a:solidFill>
              </a:rPr>
              <a:t>Alternatives?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600" y="838200"/>
            <a:ext cx="5857875" cy="5438775"/>
            <a:chOff x="0" y="762000"/>
            <a:chExt cx="5857875" cy="5438775"/>
          </a:xfrm>
        </p:grpSpPr>
        <p:pic>
          <p:nvPicPr>
            <p:cNvPr id="7170" name="Picture 2"/>
            <p:cNvPicPr>
              <a:picLocks noChangeAspect="1" noChangeArrowheads="1"/>
            </p:cNvPicPr>
            <p:nvPr/>
          </p:nvPicPr>
          <p:blipFill>
            <a:blip r:embed="rId2" cstate="print"/>
            <a:srcRect/>
            <a:stretch>
              <a:fillRect/>
            </a:stretch>
          </p:blipFill>
          <p:spPr bwMode="auto">
            <a:xfrm>
              <a:off x="0" y="762000"/>
              <a:ext cx="5857875" cy="543877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64368" t="73889" r="11494" b="13002"/>
            <a:stretch>
              <a:fillRect/>
            </a:stretch>
          </p:blipFill>
          <p:spPr bwMode="auto">
            <a:xfrm>
              <a:off x="3733800" y="914400"/>
              <a:ext cx="16002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 name="TextBox 6"/>
          <p:cNvSpPr txBox="1"/>
          <p:nvPr/>
        </p:nvSpPr>
        <p:spPr>
          <a:xfrm>
            <a:off x="2743200" y="39469"/>
            <a:ext cx="3504357" cy="646331"/>
          </a:xfrm>
          <a:prstGeom prst="rect">
            <a:avLst/>
          </a:prstGeom>
          <a:noFill/>
        </p:spPr>
        <p:txBody>
          <a:bodyPr wrap="none" rtlCol="0">
            <a:spAutoFit/>
          </a:bodyPr>
          <a:lstStyle/>
          <a:p>
            <a:r>
              <a:rPr lang="en-US" sz="3600" u="sng" dirty="0" smtClean="0">
                <a:solidFill>
                  <a:schemeClr val="bg1"/>
                </a:solidFill>
              </a:rPr>
              <a:t>AMPT Predictions</a:t>
            </a:r>
          </a:p>
        </p:txBody>
      </p:sp>
      <p:sp>
        <p:nvSpPr>
          <p:cNvPr id="10" name="TextBox 9"/>
          <p:cNvSpPr txBox="1"/>
          <p:nvPr/>
        </p:nvSpPr>
        <p:spPr>
          <a:xfrm>
            <a:off x="6019800" y="825579"/>
            <a:ext cx="3200400" cy="6032421"/>
          </a:xfrm>
          <a:prstGeom prst="rect">
            <a:avLst/>
          </a:prstGeom>
          <a:noFill/>
        </p:spPr>
        <p:txBody>
          <a:bodyPr wrap="square" rtlCol="0">
            <a:spAutoFit/>
          </a:bodyPr>
          <a:lstStyle/>
          <a:p>
            <a:pPr algn="ctr"/>
            <a:r>
              <a:rPr lang="en-US" sz="3200" dirty="0" smtClean="0">
                <a:solidFill>
                  <a:schemeClr val="tx2">
                    <a:lumMod val="40000"/>
                    <a:lumOff val="60000"/>
                  </a:schemeClr>
                </a:solidFill>
              </a:rPr>
              <a:t>Modified </a:t>
            </a:r>
          </a:p>
          <a:p>
            <a:pPr algn="ctr"/>
            <a:r>
              <a:rPr lang="en-US" sz="3200" dirty="0" smtClean="0">
                <a:solidFill>
                  <a:schemeClr val="tx2">
                    <a:lumMod val="40000"/>
                    <a:lumOff val="60000"/>
                  </a:schemeClr>
                </a:solidFill>
              </a:rPr>
              <a:t>Initial </a:t>
            </a:r>
            <a:r>
              <a:rPr lang="en-US" sz="3200" dirty="0" err="1" smtClean="0">
                <a:solidFill>
                  <a:schemeClr val="tx2">
                    <a:lumMod val="40000"/>
                    <a:lumOff val="60000"/>
                  </a:schemeClr>
                </a:solidFill>
              </a:rPr>
              <a:t>Glauber</a:t>
            </a:r>
            <a:r>
              <a:rPr lang="en-US" sz="3200" dirty="0" smtClean="0">
                <a:solidFill>
                  <a:schemeClr val="tx2">
                    <a:lumMod val="40000"/>
                    <a:lumOff val="60000"/>
                  </a:schemeClr>
                </a:solidFill>
              </a:rPr>
              <a:t> including  </a:t>
            </a:r>
            <a:r>
              <a:rPr lang="en-US" sz="3200" baseline="30000" dirty="0" smtClean="0">
                <a:solidFill>
                  <a:schemeClr val="tx2">
                    <a:lumMod val="40000"/>
                    <a:lumOff val="60000"/>
                  </a:schemeClr>
                </a:solidFill>
              </a:rPr>
              <a:t>3</a:t>
            </a:r>
            <a:r>
              <a:rPr lang="en-US" sz="3200" dirty="0" smtClean="0">
                <a:solidFill>
                  <a:schemeClr val="tx2">
                    <a:lumMod val="40000"/>
                    <a:lumOff val="60000"/>
                  </a:schemeClr>
                </a:solidFill>
              </a:rPr>
              <a:t>He </a:t>
            </a:r>
            <a:r>
              <a:rPr lang="en-US" sz="3200" dirty="0" err="1" smtClean="0">
                <a:solidFill>
                  <a:schemeClr val="tx2">
                    <a:lumMod val="40000"/>
                    <a:lumOff val="60000"/>
                  </a:schemeClr>
                </a:solidFill>
              </a:rPr>
              <a:t>wavefunction</a:t>
            </a:r>
            <a:endParaRPr lang="en-US" sz="3200" dirty="0" smtClean="0">
              <a:solidFill>
                <a:schemeClr val="tx2">
                  <a:lumMod val="40000"/>
                  <a:lumOff val="60000"/>
                </a:schemeClr>
              </a:solidFill>
            </a:endParaRPr>
          </a:p>
          <a:p>
            <a:pPr algn="ctr"/>
            <a:r>
              <a:rPr lang="en-US" sz="2800" dirty="0" smtClean="0">
                <a:solidFill>
                  <a:schemeClr val="tx2">
                    <a:lumMod val="40000"/>
                    <a:lumOff val="60000"/>
                  </a:schemeClr>
                </a:solidFill>
              </a:rPr>
              <a:t>(same I.C. as SONIC)</a:t>
            </a:r>
          </a:p>
          <a:p>
            <a:pPr algn="ctr"/>
            <a:endParaRPr lang="en-US" dirty="0" smtClean="0">
              <a:solidFill>
                <a:schemeClr val="tx2">
                  <a:lumMod val="40000"/>
                  <a:lumOff val="60000"/>
                </a:schemeClr>
              </a:solidFill>
            </a:endParaRPr>
          </a:p>
          <a:p>
            <a:pPr algn="ctr"/>
            <a:r>
              <a:rPr lang="en-US" sz="3200" dirty="0" smtClean="0">
                <a:solidFill>
                  <a:schemeClr val="tx2">
                    <a:lumMod val="40000"/>
                    <a:lumOff val="60000"/>
                  </a:schemeClr>
                </a:solidFill>
              </a:rPr>
              <a:t>String melting</a:t>
            </a:r>
          </a:p>
          <a:p>
            <a:pPr algn="ctr"/>
            <a:endParaRPr lang="en-US" dirty="0" smtClean="0">
              <a:solidFill>
                <a:schemeClr val="tx2">
                  <a:lumMod val="40000"/>
                  <a:lumOff val="60000"/>
                </a:schemeClr>
              </a:solidFill>
            </a:endParaRPr>
          </a:p>
          <a:p>
            <a:pPr algn="ctr"/>
            <a:r>
              <a:rPr lang="en-US" sz="3200" dirty="0" smtClean="0">
                <a:solidFill>
                  <a:schemeClr val="tx2">
                    <a:lumMod val="40000"/>
                    <a:lumOff val="60000"/>
                  </a:schemeClr>
                </a:solidFill>
              </a:rPr>
              <a:t>Lots of </a:t>
            </a:r>
            <a:r>
              <a:rPr lang="en-US" sz="3200" dirty="0" err="1" smtClean="0">
                <a:solidFill>
                  <a:schemeClr val="tx2">
                    <a:lumMod val="40000"/>
                    <a:lumOff val="60000"/>
                  </a:schemeClr>
                </a:solidFill>
              </a:rPr>
              <a:t>partons</a:t>
            </a:r>
            <a:endParaRPr lang="en-US" sz="3200" dirty="0" smtClean="0">
              <a:solidFill>
                <a:schemeClr val="tx2">
                  <a:lumMod val="40000"/>
                  <a:lumOff val="60000"/>
                </a:schemeClr>
              </a:solidFill>
            </a:endParaRPr>
          </a:p>
          <a:p>
            <a:pPr algn="ctr"/>
            <a:endParaRPr lang="en-US" dirty="0" smtClean="0">
              <a:solidFill>
                <a:schemeClr val="tx2">
                  <a:lumMod val="40000"/>
                  <a:lumOff val="60000"/>
                </a:schemeClr>
              </a:solidFill>
            </a:endParaRPr>
          </a:p>
          <a:p>
            <a:pPr algn="ctr">
              <a:buFont typeface="Symbol"/>
              <a:buChar char="s"/>
            </a:pPr>
            <a:r>
              <a:rPr lang="en-US" sz="3200" dirty="0" smtClean="0">
                <a:solidFill>
                  <a:schemeClr val="tx2">
                    <a:lumMod val="40000"/>
                    <a:lumOff val="60000"/>
                  </a:schemeClr>
                </a:solidFill>
              </a:rPr>
              <a:t>= 1.5 </a:t>
            </a:r>
            <a:r>
              <a:rPr lang="en-US" sz="3200" dirty="0" err="1" smtClean="0">
                <a:solidFill>
                  <a:schemeClr val="tx2">
                    <a:lumMod val="40000"/>
                    <a:lumOff val="60000"/>
                  </a:schemeClr>
                </a:solidFill>
              </a:rPr>
              <a:t>mb</a:t>
            </a:r>
            <a:endParaRPr lang="en-US" sz="3200" dirty="0" smtClean="0">
              <a:solidFill>
                <a:schemeClr val="tx2">
                  <a:lumMod val="40000"/>
                  <a:lumOff val="60000"/>
                </a:schemeClr>
              </a:solidFill>
            </a:endParaRPr>
          </a:p>
          <a:p>
            <a:pPr algn="ctr"/>
            <a:endParaRPr lang="en-US" sz="1400" dirty="0" smtClean="0">
              <a:solidFill>
                <a:schemeClr val="tx2">
                  <a:lumMod val="40000"/>
                  <a:lumOff val="60000"/>
                </a:schemeClr>
              </a:solidFill>
            </a:endParaRPr>
          </a:p>
          <a:p>
            <a:pPr algn="ctr"/>
            <a:r>
              <a:rPr lang="en-US" sz="3200" dirty="0" err="1" smtClean="0">
                <a:solidFill>
                  <a:schemeClr val="tx2">
                    <a:lumMod val="40000"/>
                    <a:lumOff val="60000"/>
                  </a:schemeClr>
                </a:solidFill>
              </a:rPr>
              <a:t>Hadron</a:t>
            </a:r>
            <a:r>
              <a:rPr lang="en-US" sz="3200" dirty="0" smtClean="0">
                <a:solidFill>
                  <a:schemeClr val="tx2">
                    <a:lumMod val="40000"/>
                    <a:lumOff val="60000"/>
                  </a:schemeClr>
                </a:solidFill>
              </a:rPr>
              <a:t> Cascade</a:t>
            </a:r>
          </a:p>
          <a:p>
            <a:pPr algn="ctr"/>
            <a:endParaRPr lang="en-US" sz="3200" dirty="0" smtClean="0">
              <a:solidFill>
                <a:schemeClr val="tx2">
                  <a:lumMod val="40000"/>
                  <a:lumOff val="60000"/>
                </a:schemeClr>
              </a:solidFill>
            </a:endParaRPr>
          </a:p>
        </p:txBody>
      </p:sp>
      <p:sp>
        <p:nvSpPr>
          <p:cNvPr id="11" name="Rectangle 10"/>
          <p:cNvSpPr/>
          <p:nvPr/>
        </p:nvSpPr>
        <p:spPr>
          <a:xfrm>
            <a:off x="1524000" y="6396335"/>
            <a:ext cx="6748194" cy="461665"/>
          </a:xfrm>
          <a:prstGeom prst="rect">
            <a:avLst/>
          </a:prstGeom>
        </p:spPr>
        <p:txBody>
          <a:bodyPr wrap="none">
            <a:spAutoFit/>
          </a:bodyPr>
          <a:lstStyle/>
          <a:p>
            <a:r>
              <a:rPr lang="en-US" sz="2400" dirty="0" err="1" smtClean="0">
                <a:solidFill>
                  <a:schemeClr val="bg1"/>
                </a:solidFill>
              </a:rPr>
              <a:t>Orjuela</a:t>
            </a:r>
            <a:r>
              <a:rPr lang="en-US" sz="2400" dirty="0" smtClean="0">
                <a:solidFill>
                  <a:schemeClr val="bg1"/>
                </a:solidFill>
              </a:rPr>
              <a:t> Koop </a:t>
            </a:r>
            <a:r>
              <a:rPr lang="en-US" sz="2400" i="1" dirty="0" smtClean="0">
                <a:solidFill>
                  <a:schemeClr val="bg1"/>
                </a:solidFill>
              </a:rPr>
              <a:t>et al</a:t>
            </a:r>
            <a:r>
              <a:rPr lang="en-US" sz="2400" dirty="0" smtClean="0">
                <a:solidFill>
                  <a:schemeClr val="bg1"/>
                </a:solidFill>
              </a:rPr>
              <a:t>.   http://arxiv.org/abs/1501.06880</a:t>
            </a:r>
            <a:endParaRPr lang="en-US" sz="2400" dirty="0">
              <a:solidFill>
                <a:schemeClr val="bg1"/>
              </a:solidFill>
            </a:endParaRPr>
          </a:p>
        </p:txBody>
      </p:sp>
      <p:pic>
        <p:nvPicPr>
          <p:cNvPr id="13" name="図 8"/>
          <p:cNvPicPr>
            <a:picLocks noChangeAspect="1"/>
          </p:cNvPicPr>
          <p:nvPr/>
        </p:nvPicPr>
        <p:blipFill rotWithShape="1">
          <a:blip r:embed="rId4" cstate="print"/>
          <a:srcRect l="38061" t="13363" r="14902" b="72624"/>
          <a:stretch/>
        </p:blipFill>
        <p:spPr>
          <a:xfrm>
            <a:off x="1066800" y="1752601"/>
            <a:ext cx="3257545" cy="685799"/>
          </a:xfrm>
          <a:prstGeom prst="rect">
            <a:avLst/>
          </a:prstGeom>
        </p:spPr>
      </p:pic>
      <p:pic>
        <p:nvPicPr>
          <p:cNvPr id="12" name="図 8"/>
          <p:cNvPicPr>
            <a:picLocks noChangeAspect="1"/>
          </p:cNvPicPr>
          <p:nvPr/>
        </p:nvPicPr>
        <p:blipFill rotWithShape="1">
          <a:blip r:embed="rId4" cstate="print"/>
          <a:srcRect l="38061" t="13363" r="14902" b="72624"/>
          <a:stretch/>
        </p:blipFill>
        <p:spPr>
          <a:xfrm>
            <a:off x="933455" y="1752600"/>
            <a:ext cx="3257545" cy="685799"/>
          </a:xfrm>
          <a:prstGeom prst="rect">
            <a:avLst/>
          </a:prstGeom>
        </p:spPr>
      </p:pic>
      <p:sp>
        <p:nvSpPr>
          <p:cNvPr id="14" name="Slide Number Placeholder 13"/>
          <p:cNvSpPr>
            <a:spLocks noGrp="1"/>
          </p:cNvSpPr>
          <p:nvPr>
            <p:ph type="sldNum" sz="quarter" idx="12"/>
          </p:nvPr>
        </p:nvSpPr>
        <p:spPr/>
        <p:txBody>
          <a:bodyPr/>
          <a:lstStyle/>
          <a:p>
            <a:fld id="{D23D7F4A-5900-41CB-B165-8E91248E228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_pAu_zoom.gif"/>
          <p:cNvPicPr>
            <a:picLocks noChangeAspect="1"/>
          </p:cNvPicPr>
          <p:nvPr/>
        </p:nvPicPr>
        <p:blipFill>
          <a:blip r:embed="rId2" cstate="print"/>
          <a:stretch>
            <a:fillRect/>
          </a:stretch>
        </p:blipFill>
        <p:spPr>
          <a:xfrm>
            <a:off x="0" y="0"/>
            <a:ext cx="4502632" cy="6858000"/>
          </a:xfrm>
          <a:prstGeom prst="rect">
            <a:avLst/>
          </a:prstGeom>
        </p:spPr>
      </p:pic>
      <p:sp>
        <p:nvSpPr>
          <p:cNvPr id="5" name="TextBox 4"/>
          <p:cNvSpPr txBox="1"/>
          <p:nvPr/>
        </p:nvSpPr>
        <p:spPr>
          <a:xfrm>
            <a:off x="4114800" y="381000"/>
            <a:ext cx="5029200" cy="6986528"/>
          </a:xfrm>
          <a:prstGeom prst="rect">
            <a:avLst/>
          </a:prstGeom>
          <a:noFill/>
        </p:spPr>
        <p:txBody>
          <a:bodyPr wrap="square" rtlCol="0">
            <a:spAutoFit/>
          </a:bodyPr>
          <a:lstStyle/>
          <a:p>
            <a:pPr algn="ctr"/>
            <a:r>
              <a:rPr lang="en-US" sz="3200" dirty="0" smtClean="0">
                <a:solidFill>
                  <a:schemeClr val="bg1"/>
                </a:solidFill>
              </a:rPr>
              <a:t>Central </a:t>
            </a:r>
            <a:r>
              <a:rPr lang="en-US" sz="3200" dirty="0" err="1" smtClean="0">
                <a:solidFill>
                  <a:schemeClr val="bg1"/>
                </a:solidFill>
              </a:rPr>
              <a:t>p+Au</a:t>
            </a:r>
            <a:r>
              <a:rPr lang="en-US" sz="3200" dirty="0" smtClean="0">
                <a:solidFill>
                  <a:schemeClr val="bg1"/>
                </a:solidFill>
              </a:rPr>
              <a:t> @ 200 </a:t>
            </a:r>
            <a:r>
              <a:rPr lang="en-US" sz="3200" dirty="0" err="1" smtClean="0">
                <a:solidFill>
                  <a:schemeClr val="bg1"/>
                </a:solidFill>
              </a:rPr>
              <a:t>GeV</a:t>
            </a:r>
            <a:endParaRPr lang="en-US" sz="3200" dirty="0" smtClean="0">
              <a:solidFill>
                <a:schemeClr val="bg1"/>
              </a:solidFill>
            </a:endParaRPr>
          </a:p>
          <a:p>
            <a:pPr algn="ctr"/>
            <a:endParaRPr lang="en-US" dirty="0" smtClean="0">
              <a:solidFill>
                <a:schemeClr val="bg1"/>
              </a:solidFill>
            </a:endParaRPr>
          </a:p>
          <a:p>
            <a:pPr algn="ctr"/>
            <a:r>
              <a:rPr lang="en-US" sz="3200" dirty="0" smtClean="0">
                <a:solidFill>
                  <a:schemeClr val="bg1"/>
                </a:solidFill>
              </a:rPr>
              <a:t>~ 200 </a:t>
            </a:r>
            <a:r>
              <a:rPr lang="en-US" sz="3200" dirty="0" err="1" smtClean="0">
                <a:solidFill>
                  <a:schemeClr val="bg1"/>
                </a:solidFill>
              </a:rPr>
              <a:t>partons</a:t>
            </a:r>
            <a:r>
              <a:rPr lang="en-US" sz="3200" dirty="0" smtClean="0">
                <a:solidFill>
                  <a:schemeClr val="bg1"/>
                </a:solidFill>
              </a:rPr>
              <a:t> </a:t>
            </a:r>
          </a:p>
          <a:p>
            <a:pPr algn="ctr"/>
            <a:r>
              <a:rPr lang="en-US" sz="3200" dirty="0" smtClean="0">
                <a:solidFill>
                  <a:schemeClr val="bg1"/>
                </a:solidFill>
              </a:rPr>
              <a:t>AMPT has all (anti)quarks </a:t>
            </a:r>
          </a:p>
          <a:p>
            <a:pPr algn="ctr"/>
            <a:r>
              <a:rPr lang="en-US" sz="3200" dirty="0" smtClean="0">
                <a:solidFill>
                  <a:schemeClr val="bg1"/>
                </a:solidFill>
              </a:rPr>
              <a:t>m &lt; 30 </a:t>
            </a:r>
            <a:r>
              <a:rPr lang="en-US" sz="3200" dirty="0" err="1" smtClean="0">
                <a:solidFill>
                  <a:schemeClr val="bg1"/>
                </a:solidFill>
              </a:rPr>
              <a:t>MeV</a:t>
            </a:r>
            <a:r>
              <a:rPr lang="en-US" sz="3200" dirty="0" smtClean="0">
                <a:solidFill>
                  <a:schemeClr val="bg1"/>
                </a:solidFill>
              </a:rPr>
              <a:t>/c</a:t>
            </a:r>
            <a:r>
              <a:rPr lang="en-US" sz="3200" baseline="30000" dirty="0" smtClean="0">
                <a:solidFill>
                  <a:schemeClr val="bg1"/>
                </a:solidFill>
              </a:rPr>
              <a:t>2</a:t>
            </a:r>
            <a:r>
              <a:rPr lang="en-US" sz="3200" dirty="0" smtClean="0">
                <a:solidFill>
                  <a:schemeClr val="bg1"/>
                </a:solidFill>
              </a:rPr>
              <a:t> </a:t>
            </a:r>
          </a:p>
          <a:p>
            <a:pPr algn="ctr"/>
            <a:r>
              <a:rPr lang="en-US" sz="3200" u="sng" dirty="0" smtClean="0">
                <a:solidFill>
                  <a:schemeClr val="bg1"/>
                </a:solidFill>
              </a:rPr>
              <a:t>and zero gluons</a:t>
            </a:r>
            <a:r>
              <a:rPr lang="en-US" sz="3200" dirty="0" smtClean="0">
                <a:solidFill>
                  <a:schemeClr val="bg1"/>
                </a:solidFill>
              </a:rPr>
              <a:t>!</a:t>
            </a:r>
          </a:p>
          <a:p>
            <a:pPr algn="ctr"/>
            <a:endParaRPr lang="en-US" sz="3200" dirty="0" smtClean="0">
              <a:solidFill>
                <a:schemeClr val="bg1"/>
              </a:solidFill>
            </a:endParaRPr>
          </a:p>
          <a:p>
            <a:pPr algn="ctr"/>
            <a:r>
              <a:rPr lang="en-US" sz="3200" dirty="0" smtClean="0">
                <a:solidFill>
                  <a:srgbClr val="FF0066"/>
                </a:solidFill>
              </a:rPr>
              <a:t>Scatters = 0</a:t>
            </a:r>
          </a:p>
          <a:p>
            <a:pPr algn="ctr"/>
            <a:r>
              <a:rPr lang="en-US" sz="3200" dirty="0" smtClean="0">
                <a:solidFill>
                  <a:schemeClr val="tx2">
                    <a:lumMod val="60000"/>
                    <a:lumOff val="40000"/>
                  </a:schemeClr>
                </a:solidFill>
              </a:rPr>
              <a:t>Scatters = 1</a:t>
            </a:r>
          </a:p>
          <a:p>
            <a:pPr algn="ctr"/>
            <a:r>
              <a:rPr lang="en-US" sz="3200" dirty="0" err="1" smtClean="0">
                <a:solidFill>
                  <a:srgbClr val="00B050"/>
                </a:solidFill>
              </a:rPr>
              <a:t>Scaters</a:t>
            </a:r>
            <a:r>
              <a:rPr lang="en-US" sz="3200" dirty="0" smtClean="0">
                <a:solidFill>
                  <a:srgbClr val="00B050"/>
                </a:solidFill>
              </a:rPr>
              <a:t> &gt;=2</a:t>
            </a:r>
          </a:p>
          <a:p>
            <a:pPr algn="ctr"/>
            <a:endParaRPr lang="en-US" sz="3200" dirty="0" smtClean="0">
              <a:solidFill>
                <a:srgbClr val="00B050"/>
              </a:solidFill>
            </a:endParaRPr>
          </a:p>
          <a:p>
            <a:pPr algn="ctr"/>
            <a:r>
              <a:rPr lang="en-US" sz="3200" dirty="0" smtClean="0">
                <a:solidFill>
                  <a:schemeClr val="bg1"/>
                </a:solidFill>
              </a:rPr>
              <a:t>~ 45 </a:t>
            </a:r>
            <a:r>
              <a:rPr lang="en-US" sz="3200" dirty="0" err="1" smtClean="0">
                <a:solidFill>
                  <a:schemeClr val="bg1"/>
                </a:solidFill>
              </a:rPr>
              <a:t>parton-parton</a:t>
            </a:r>
            <a:r>
              <a:rPr lang="en-US" sz="3200" dirty="0" smtClean="0">
                <a:solidFill>
                  <a:schemeClr val="bg1"/>
                </a:solidFill>
              </a:rPr>
              <a:t> scatterings</a:t>
            </a:r>
          </a:p>
          <a:p>
            <a:pPr algn="ctr"/>
            <a:endParaRPr lang="en-US" sz="3200" dirty="0" smtClean="0">
              <a:solidFill>
                <a:srgbClr val="00B050"/>
              </a:solidFill>
            </a:endParaRPr>
          </a:p>
        </p:txBody>
      </p:sp>
      <p:pic>
        <p:nvPicPr>
          <p:cNvPr id="1026" name="Picture 2"/>
          <p:cNvPicPr>
            <a:picLocks noChangeAspect="1" noChangeArrowheads="1"/>
          </p:cNvPicPr>
          <p:nvPr/>
        </p:nvPicPr>
        <p:blipFill>
          <a:blip r:embed="rId3" cstate="print"/>
          <a:srcRect l="11127" r="51977"/>
          <a:stretch>
            <a:fillRect/>
          </a:stretch>
        </p:blipFill>
        <p:spPr bwMode="auto">
          <a:xfrm>
            <a:off x="-157163" y="0"/>
            <a:ext cx="4500563" cy="6858000"/>
          </a:xfrm>
          <a:prstGeom prst="rect">
            <a:avLst/>
          </a:prstGeom>
          <a:noFill/>
          <a:ln w="9525">
            <a:noFill/>
            <a:miter lim="800000"/>
            <a:headEnd/>
            <a:tailEnd/>
          </a:ln>
        </p:spPr>
      </p:pic>
      <p:sp>
        <p:nvSpPr>
          <p:cNvPr id="7" name="Oval 6"/>
          <p:cNvSpPr/>
          <p:nvPr/>
        </p:nvSpPr>
        <p:spPr>
          <a:xfrm>
            <a:off x="8382000" y="5867400"/>
            <a:ext cx="457200" cy="381000"/>
          </a:xfrm>
          <a:prstGeom prst="ellipse">
            <a:avLst/>
          </a:prstGeom>
          <a:ln>
            <a:solidFill>
              <a:schemeClr val="bg1"/>
            </a:solidFill>
          </a:ln>
        </p:spPr>
        <p:txBody>
          <a:bodyPr wrap="none" rtlCol="0" anchor="ctr">
            <a:spAutoFit/>
          </a:bodyPr>
          <a:lstStyle/>
          <a:p>
            <a:pPr algn="ctr"/>
            <a:endParaRPr lang="en-US" sz="2800" dirty="0" smtClean="0">
              <a:solidFill>
                <a:schemeClr val="bg1"/>
              </a:solidFill>
            </a:endParaRPr>
          </a:p>
        </p:txBody>
      </p:sp>
      <p:sp>
        <p:nvSpPr>
          <p:cNvPr id="9" name="Oval 8"/>
          <p:cNvSpPr/>
          <p:nvPr/>
        </p:nvSpPr>
        <p:spPr>
          <a:xfrm>
            <a:off x="8458200" y="5943600"/>
            <a:ext cx="457200" cy="381000"/>
          </a:xfrm>
          <a:prstGeom prst="ellipse">
            <a:avLst/>
          </a:prstGeom>
          <a:ln>
            <a:solidFill>
              <a:schemeClr val="bg1"/>
            </a:solidFill>
          </a:ln>
        </p:spPr>
        <p:txBody>
          <a:bodyPr wrap="none" rtlCol="0" anchor="ctr">
            <a:spAutoFit/>
          </a:bodyPr>
          <a:lstStyle/>
          <a:p>
            <a:pPr algn="ctr"/>
            <a:endParaRPr lang="en-US" sz="2800" dirty="0" smtClean="0">
              <a:solidFill>
                <a:schemeClr val="bg1"/>
              </a:solidFill>
            </a:endParaRPr>
          </a:p>
        </p:txBody>
      </p:sp>
      <p:sp>
        <p:nvSpPr>
          <p:cNvPr id="8" name="Slide Number Placeholder 7"/>
          <p:cNvSpPr>
            <a:spLocks noGrp="1"/>
          </p:cNvSpPr>
          <p:nvPr>
            <p:ph type="sldNum" sz="quarter" idx="12"/>
          </p:nvPr>
        </p:nvSpPr>
        <p:spPr/>
        <p:txBody>
          <a:bodyPr/>
          <a:lstStyle/>
          <a:p>
            <a:fld id="{D23D7F4A-5900-41CB-B165-8E91248E228B}" type="slidenum">
              <a:rPr lang="en-US" smtClean="0"/>
              <a:pPr/>
              <a:t>18</a:t>
            </a:fld>
            <a:endParaRPr lang="en-US"/>
          </a:p>
        </p:txBody>
      </p:sp>
      <p:sp>
        <p:nvSpPr>
          <p:cNvPr id="10" name="Rectangle 9"/>
          <p:cNvSpPr/>
          <p:nvPr/>
        </p:nvSpPr>
        <p:spPr>
          <a:xfrm>
            <a:off x="0" y="4038600"/>
            <a:ext cx="4572000" cy="2819400"/>
          </a:xfrm>
          <a:prstGeom prst="rect">
            <a:avLst/>
          </a:prstGeom>
          <a:solidFill>
            <a:schemeClr val="tx1"/>
          </a:solidFill>
        </p:spPr>
        <p:txBody>
          <a:bodyPr wrap="none" rtlCol="0" anchor="ctr">
            <a:spAutoFit/>
          </a:bodyPr>
          <a:lstStyle/>
          <a:p>
            <a:pPr algn="ctr"/>
            <a:endParaRPr lang="en-US" sz="2800" dirty="0" smtClean="0">
              <a:solidFill>
                <a:schemeClr val="bg1"/>
              </a:solidFill>
            </a:endParaRPr>
          </a:p>
        </p:txBody>
      </p:sp>
      <p:pic>
        <p:nvPicPr>
          <p:cNvPr id="11" name="Picture 2"/>
          <p:cNvPicPr>
            <a:picLocks noChangeAspect="1" noChangeArrowheads="1"/>
          </p:cNvPicPr>
          <p:nvPr/>
        </p:nvPicPr>
        <p:blipFill>
          <a:blip r:embed="rId4" cstate="print"/>
          <a:srcRect l="48609" t="19792" r="3367" b="11458"/>
          <a:stretch>
            <a:fillRect/>
          </a:stretch>
        </p:blipFill>
        <p:spPr bwMode="auto">
          <a:xfrm>
            <a:off x="457200" y="4114800"/>
            <a:ext cx="3618346" cy="2667000"/>
          </a:xfrm>
          <a:prstGeom prst="rect">
            <a:avLst/>
          </a:prstGeom>
          <a:noFill/>
          <a:ln w="9525">
            <a:noFill/>
            <a:miter lim="800000"/>
            <a:headEnd/>
            <a:tailEnd/>
          </a:ln>
        </p:spPr>
      </p:pic>
      <p:sp>
        <p:nvSpPr>
          <p:cNvPr id="12" name="TextBox 11"/>
          <p:cNvSpPr txBox="1"/>
          <p:nvPr/>
        </p:nvSpPr>
        <p:spPr>
          <a:xfrm>
            <a:off x="1389920" y="4419600"/>
            <a:ext cx="2496280" cy="830997"/>
          </a:xfrm>
          <a:prstGeom prst="rect">
            <a:avLst/>
          </a:prstGeom>
          <a:noFill/>
        </p:spPr>
        <p:txBody>
          <a:bodyPr wrap="square" rtlCol="0">
            <a:spAutoFit/>
          </a:bodyPr>
          <a:lstStyle/>
          <a:p>
            <a:pPr algn="ctr"/>
            <a:r>
              <a:rPr lang="en-US" sz="2400" dirty="0" smtClean="0">
                <a:solidFill>
                  <a:srgbClr val="FF0000"/>
                </a:solidFill>
              </a:rPr>
              <a:t>55% of </a:t>
            </a:r>
            <a:r>
              <a:rPr lang="en-US" sz="2400" dirty="0" err="1" smtClean="0">
                <a:solidFill>
                  <a:srgbClr val="FF0000"/>
                </a:solidFill>
              </a:rPr>
              <a:t>partons</a:t>
            </a:r>
            <a:r>
              <a:rPr lang="en-US" sz="2400" dirty="0" smtClean="0">
                <a:solidFill>
                  <a:srgbClr val="FF0000"/>
                </a:solidFill>
              </a:rPr>
              <a:t> do not scatter</a:t>
            </a:r>
          </a:p>
        </p:txBody>
      </p:sp>
      <p:sp>
        <p:nvSpPr>
          <p:cNvPr id="13" name="Rectangle 12"/>
          <p:cNvSpPr/>
          <p:nvPr/>
        </p:nvSpPr>
        <p:spPr>
          <a:xfrm>
            <a:off x="838200" y="4648199"/>
            <a:ext cx="499256" cy="1828800"/>
          </a:xfrm>
          <a:prstGeom prst="rect">
            <a:avLst/>
          </a:prstGeom>
          <a:solidFill>
            <a:srgbClr val="FF0000">
              <a:alpha val="49000"/>
            </a:srgbClr>
          </a:solidFill>
        </p:spPr>
        <p:txBody>
          <a:bodyPr wrap="square" rtlCol="0" anchor="ctr">
            <a:spAutoFit/>
          </a:bodyPr>
          <a:lstStyle/>
          <a:p>
            <a:pPr algn="ctr"/>
            <a:endParaRPr lang="en-US" sz="1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33016" t="22917" r="35944" b="18750"/>
          <a:stretch>
            <a:fillRect/>
          </a:stretch>
        </p:blipFill>
        <p:spPr bwMode="auto">
          <a:xfrm>
            <a:off x="0" y="1575758"/>
            <a:ext cx="5029200" cy="5313872"/>
          </a:xfrm>
          <a:prstGeom prst="rect">
            <a:avLst/>
          </a:prstGeom>
          <a:noFill/>
          <a:ln w="9525">
            <a:noFill/>
            <a:miter lim="800000"/>
            <a:headEnd/>
            <a:tailEnd/>
          </a:ln>
        </p:spPr>
      </p:pic>
      <p:sp>
        <p:nvSpPr>
          <p:cNvPr id="4" name="TextBox 3"/>
          <p:cNvSpPr txBox="1"/>
          <p:nvPr/>
        </p:nvSpPr>
        <p:spPr>
          <a:xfrm>
            <a:off x="2438400" y="76200"/>
            <a:ext cx="4496103" cy="646331"/>
          </a:xfrm>
          <a:prstGeom prst="rect">
            <a:avLst/>
          </a:prstGeom>
          <a:noFill/>
        </p:spPr>
        <p:txBody>
          <a:bodyPr wrap="none" rtlCol="0">
            <a:spAutoFit/>
          </a:bodyPr>
          <a:lstStyle/>
          <a:p>
            <a:r>
              <a:rPr lang="en-US" sz="3600" u="sng" dirty="0" err="1" smtClean="0">
                <a:solidFill>
                  <a:schemeClr val="bg1"/>
                </a:solidFill>
              </a:rPr>
              <a:t>Hadronization</a:t>
            </a:r>
            <a:r>
              <a:rPr lang="en-US" sz="3600" u="sng" dirty="0" smtClean="0">
                <a:solidFill>
                  <a:schemeClr val="bg1"/>
                </a:solidFill>
              </a:rPr>
              <a:t> in AMPT</a:t>
            </a:r>
          </a:p>
        </p:txBody>
      </p:sp>
      <p:sp>
        <p:nvSpPr>
          <p:cNvPr id="5" name="TextBox 4"/>
          <p:cNvSpPr txBox="1"/>
          <p:nvPr/>
        </p:nvSpPr>
        <p:spPr>
          <a:xfrm>
            <a:off x="746914" y="2895600"/>
            <a:ext cx="3825086" cy="954107"/>
          </a:xfrm>
          <a:prstGeom prst="rect">
            <a:avLst/>
          </a:prstGeom>
          <a:noFill/>
        </p:spPr>
        <p:txBody>
          <a:bodyPr wrap="none" rtlCol="0">
            <a:spAutoFit/>
          </a:bodyPr>
          <a:lstStyle/>
          <a:p>
            <a:pPr algn="ctr"/>
            <a:r>
              <a:rPr lang="en-US" sz="2800" dirty="0" smtClean="0">
                <a:solidFill>
                  <a:srgbClr val="FF0000"/>
                </a:solidFill>
              </a:rPr>
              <a:t>Just from </a:t>
            </a:r>
            <a:r>
              <a:rPr lang="en-US" sz="2800" dirty="0" err="1" smtClean="0">
                <a:solidFill>
                  <a:srgbClr val="FF0000"/>
                </a:solidFill>
              </a:rPr>
              <a:t>parton</a:t>
            </a:r>
            <a:r>
              <a:rPr lang="en-US" sz="2800" dirty="0" smtClean="0">
                <a:solidFill>
                  <a:srgbClr val="FF0000"/>
                </a:solidFill>
              </a:rPr>
              <a:t> cascade</a:t>
            </a:r>
          </a:p>
          <a:p>
            <a:pPr algn="ctr"/>
            <a:r>
              <a:rPr lang="en-US" sz="2800" dirty="0" smtClean="0">
                <a:solidFill>
                  <a:srgbClr val="0070C0"/>
                </a:solidFill>
              </a:rPr>
              <a:t>Just after </a:t>
            </a:r>
            <a:r>
              <a:rPr lang="en-US" sz="2800" dirty="0" err="1" smtClean="0">
                <a:solidFill>
                  <a:srgbClr val="0070C0"/>
                </a:solidFill>
              </a:rPr>
              <a:t>hadronization</a:t>
            </a:r>
            <a:endParaRPr lang="en-US" sz="2800" dirty="0" smtClean="0">
              <a:solidFill>
                <a:srgbClr val="0070C0"/>
              </a:solidFill>
            </a:endParaRPr>
          </a:p>
        </p:txBody>
      </p:sp>
      <p:sp>
        <p:nvSpPr>
          <p:cNvPr id="6" name="Rectangle 5"/>
          <p:cNvSpPr/>
          <p:nvPr/>
        </p:nvSpPr>
        <p:spPr>
          <a:xfrm>
            <a:off x="4267200" y="1981200"/>
            <a:ext cx="381000" cy="304800"/>
          </a:xfrm>
          <a:prstGeom prst="rect">
            <a:avLst/>
          </a:prstGeom>
          <a:solidFill>
            <a:schemeClr val="bg1"/>
          </a:solidFill>
        </p:spPr>
        <p:txBody>
          <a:bodyPr wrap="none" rtlCol="0" anchor="ctr">
            <a:spAutoFit/>
          </a:bodyPr>
          <a:lstStyle/>
          <a:p>
            <a:pPr algn="ctr"/>
            <a:endParaRPr lang="en-US" sz="2800" dirty="0" smtClean="0">
              <a:solidFill>
                <a:schemeClr val="bg1"/>
              </a:solidFill>
            </a:endParaRPr>
          </a:p>
        </p:txBody>
      </p:sp>
      <p:pic>
        <p:nvPicPr>
          <p:cNvPr id="7" name="Picture 2"/>
          <p:cNvPicPr>
            <a:picLocks noChangeAspect="1" noChangeArrowheads="1"/>
          </p:cNvPicPr>
          <p:nvPr/>
        </p:nvPicPr>
        <p:blipFill>
          <a:blip r:embed="rId3" cstate="print"/>
          <a:srcRect l="11127" r="51977" b="38889"/>
          <a:stretch>
            <a:fillRect/>
          </a:stretch>
        </p:blipFill>
        <p:spPr bwMode="auto">
          <a:xfrm>
            <a:off x="5410200" y="1371600"/>
            <a:ext cx="3109480" cy="2895600"/>
          </a:xfrm>
          <a:prstGeom prst="rect">
            <a:avLst/>
          </a:prstGeom>
          <a:noFill/>
          <a:ln w="9525">
            <a:noFill/>
            <a:miter lim="800000"/>
            <a:headEnd/>
            <a:tailEnd/>
          </a:ln>
        </p:spPr>
      </p:pic>
      <p:sp>
        <p:nvSpPr>
          <p:cNvPr id="8" name="TextBox 7"/>
          <p:cNvSpPr txBox="1"/>
          <p:nvPr/>
        </p:nvSpPr>
        <p:spPr>
          <a:xfrm>
            <a:off x="5105400" y="4296251"/>
            <a:ext cx="4038601" cy="1723549"/>
          </a:xfrm>
          <a:prstGeom prst="rect">
            <a:avLst/>
          </a:prstGeom>
          <a:noFill/>
        </p:spPr>
        <p:txBody>
          <a:bodyPr wrap="square" rtlCol="0">
            <a:spAutoFit/>
          </a:bodyPr>
          <a:lstStyle/>
          <a:p>
            <a:pPr algn="ctr"/>
            <a:r>
              <a:rPr lang="en-US" sz="3200" dirty="0" smtClean="0">
                <a:solidFill>
                  <a:srgbClr val="FFFF00"/>
                </a:solidFill>
              </a:rPr>
              <a:t>Coalescence just by closest spatial partner </a:t>
            </a:r>
          </a:p>
          <a:p>
            <a:pPr algn="ctr"/>
            <a:r>
              <a:rPr lang="en-US" sz="3200" dirty="0" smtClean="0">
                <a:solidFill>
                  <a:srgbClr val="FFFF00"/>
                </a:solidFill>
              </a:rPr>
              <a:t>(no momentum space)</a:t>
            </a:r>
          </a:p>
          <a:p>
            <a:pPr algn="ctr"/>
            <a:endParaRPr lang="en-US" sz="1000" dirty="0" smtClean="0">
              <a:solidFill>
                <a:schemeClr val="bg1"/>
              </a:solidFill>
            </a:endParaRPr>
          </a:p>
        </p:txBody>
      </p:sp>
      <p:sp>
        <p:nvSpPr>
          <p:cNvPr id="9" name="TextBox 8"/>
          <p:cNvSpPr txBox="1"/>
          <p:nvPr/>
        </p:nvSpPr>
        <p:spPr>
          <a:xfrm>
            <a:off x="838200" y="762000"/>
            <a:ext cx="7630230" cy="646331"/>
          </a:xfrm>
          <a:prstGeom prst="rect">
            <a:avLst/>
          </a:prstGeom>
          <a:noFill/>
        </p:spPr>
        <p:txBody>
          <a:bodyPr wrap="none" rtlCol="0">
            <a:spAutoFit/>
          </a:bodyPr>
          <a:lstStyle/>
          <a:p>
            <a:r>
              <a:rPr lang="en-US" sz="3600" dirty="0" smtClean="0">
                <a:solidFill>
                  <a:schemeClr val="bg1"/>
                </a:solidFill>
              </a:rPr>
              <a:t>200 quarks/</a:t>
            </a:r>
            <a:r>
              <a:rPr lang="en-US" sz="3600" dirty="0" err="1" smtClean="0">
                <a:solidFill>
                  <a:schemeClr val="bg1"/>
                </a:solidFill>
              </a:rPr>
              <a:t>antiquarks</a:t>
            </a:r>
            <a:r>
              <a:rPr lang="en-US" sz="3600" dirty="0" smtClean="0">
                <a:solidFill>
                  <a:schemeClr val="bg1"/>
                </a:solidFill>
              </a:rPr>
              <a:t> </a:t>
            </a:r>
            <a:r>
              <a:rPr lang="en-US" sz="3600" dirty="0" smtClean="0">
                <a:solidFill>
                  <a:schemeClr val="bg1"/>
                </a:solidFill>
                <a:sym typeface="Wingdings" pitchFamily="2" charset="2"/>
              </a:rPr>
              <a:t> ~ 100 mesons</a:t>
            </a:r>
            <a:endParaRPr lang="en-US" sz="3600" dirty="0" smtClean="0">
              <a:solidFill>
                <a:schemeClr val="bg1"/>
              </a:solidFill>
            </a:endParaRPr>
          </a:p>
        </p:txBody>
      </p:sp>
      <p:sp>
        <p:nvSpPr>
          <p:cNvPr id="10" name="Oval 9"/>
          <p:cNvSpPr/>
          <p:nvPr/>
        </p:nvSpPr>
        <p:spPr>
          <a:xfrm rot="20102791">
            <a:off x="7462705" y="2543803"/>
            <a:ext cx="533400" cy="152400"/>
          </a:xfrm>
          <a:prstGeom prst="ellipse">
            <a:avLst/>
          </a:prstGeom>
          <a:ln w="38100">
            <a:solidFill>
              <a:srgbClr val="FFFF00"/>
            </a:solidFill>
          </a:ln>
        </p:spPr>
        <p:txBody>
          <a:bodyPr wrap="none" rtlCol="0" anchor="ctr">
            <a:spAutoFit/>
          </a:bodyPr>
          <a:lstStyle/>
          <a:p>
            <a:pPr algn="ctr"/>
            <a:endParaRPr lang="en-US" sz="2800" dirty="0" smtClean="0">
              <a:solidFill>
                <a:schemeClr val="bg1"/>
              </a:solidFill>
            </a:endParaRPr>
          </a:p>
        </p:txBody>
      </p:sp>
      <p:sp>
        <p:nvSpPr>
          <p:cNvPr id="11" name="Slide Number Placeholder 10"/>
          <p:cNvSpPr>
            <a:spLocks noGrp="1"/>
          </p:cNvSpPr>
          <p:nvPr>
            <p:ph type="sldNum" sz="quarter" idx="12"/>
          </p:nvPr>
        </p:nvSpPr>
        <p:spPr/>
        <p:txBody>
          <a:bodyPr/>
          <a:lstStyle/>
          <a:p>
            <a:fld id="{D23D7F4A-5900-41CB-B165-8E91248E228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76200"/>
            <a:ext cx="4913140" cy="646331"/>
          </a:xfrm>
          <a:prstGeom prst="rect">
            <a:avLst/>
          </a:prstGeom>
          <a:noFill/>
        </p:spPr>
        <p:txBody>
          <a:bodyPr wrap="none" rtlCol="0">
            <a:spAutoFit/>
          </a:bodyPr>
          <a:lstStyle/>
          <a:p>
            <a:r>
              <a:rPr lang="en-US" sz="3600" u="sng" dirty="0" smtClean="0">
                <a:solidFill>
                  <a:schemeClr val="bg1"/>
                </a:solidFill>
              </a:rPr>
              <a:t>Heavy Ion Fluid Paradigm</a:t>
            </a:r>
          </a:p>
        </p:txBody>
      </p:sp>
      <p:sp>
        <p:nvSpPr>
          <p:cNvPr id="5" name="Slide Number Placeholder 4"/>
          <p:cNvSpPr>
            <a:spLocks noGrp="1"/>
          </p:cNvSpPr>
          <p:nvPr>
            <p:ph type="sldNum" sz="quarter" idx="12"/>
          </p:nvPr>
        </p:nvSpPr>
        <p:spPr/>
        <p:txBody>
          <a:bodyPr/>
          <a:lstStyle/>
          <a:p>
            <a:fld id="{D23D7F4A-5900-41CB-B165-8E91248E228B}" type="slidenum">
              <a:rPr lang="en-US" smtClean="0"/>
              <a:pPr/>
              <a:t>2</a:t>
            </a:fld>
            <a:endParaRPr lang="en-US"/>
          </a:p>
        </p:txBody>
      </p:sp>
      <p:pic>
        <p:nvPicPr>
          <p:cNvPr id="6" name="Picture 5" descr="lumpy_wBoxSmoothing"/>
          <p:cNvPicPr>
            <a:picLocks noChangeAspect="1" noChangeArrowheads="1"/>
          </p:cNvPicPr>
          <p:nvPr/>
        </p:nvPicPr>
        <p:blipFill>
          <a:blip r:embed="rId2" cstate="print"/>
          <a:srcRect/>
          <a:stretch>
            <a:fillRect/>
          </a:stretch>
        </p:blipFill>
        <p:spPr bwMode="auto">
          <a:xfrm>
            <a:off x="2133600" y="762000"/>
            <a:ext cx="4648200" cy="4191000"/>
          </a:xfrm>
          <a:prstGeom prst="rect">
            <a:avLst/>
          </a:prstGeom>
          <a:noFill/>
        </p:spPr>
      </p:pic>
      <p:sp>
        <p:nvSpPr>
          <p:cNvPr id="7" name="Oval 6"/>
          <p:cNvSpPr>
            <a:spLocks noChangeArrowheads="1"/>
          </p:cNvSpPr>
          <p:nvPr/>
        </p:nvSpPr>
        <p:spPr bwMode="auto">
          <a:xfrm>
            <a:off x="442828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545957" y="331341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545957" y="319716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1060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369443"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310605"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428281"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663633"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663633"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487119" y="209280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4251767"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4016415"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839902"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839902"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957578"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781063" y="203467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663387"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663387"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781063"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401641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4075254"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4016415"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957578"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957578"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839902"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898739"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957578"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839902"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898739"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898739"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957578" y="348778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16415" y="342966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413409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957578" y="331946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1641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34091"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251767"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251767"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369443"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428281"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31060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92930" y="226717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192930"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310605" y="256506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487119"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04795" y="271037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545957"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192930"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310605"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4192930"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4075254"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075254"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51767"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310605"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134091"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310605"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Oval 62"/>
          <p:cNvSpPr>
            <a:spLocks noChangeArrowheads="1"/>
          </p:cNvSpPr>
          <p:nvPr/>
        </p:nvSpPr>
        <p:spPr bwMode="auto">
          <a:xfrm>
            <a:off x="4310605"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4" name="TextBox 63"/>
          <p:cNvSpPr txBox="1"/>
          <p:nvPr/>
        </p:nvSpPr>
        <p:spPr>
          <a:xfrm>
            <a:off x="8931" y="4992231"/>
            <a:ext cx="9170011" cy="2246769"/>
          </a:xfrm>
          <a:prstGeom prst="rect">
            <a:avLst/>
          </a:prstGeom>
          <a:noFill/>
        </p:spPr>
        <p:txBody>
          <a:bodyPr wrap="none" rtlCol="0">
            <a:spAutoFit/>
          </a:bodyPr>
          <a:lstStyle/>
          <a:p>
            <a:pPr algn="ctr">
              <a:buFont typeface="Arial" pitchFamily="34" charset="0"/>
              <a:buChar char="•"/>
            </a:pPr>
            <a:r>
              <a:rPr lang="en-US" sz="2800" dirty="0" smtClean="0">
                <a:solidFill>
                  <a:schemeClr val="bg1"/>
                </a:solidFill>
              </a:rPr>
              <a:t> Quantum fluctuations in the Initial State</a:t>
            </a:r>
          </a:p>
          <a:p>
            <a:pPr algn="ctr">
              <a:buFont typeface="Arial" pitchFamily="34" charset="0"/>
              <a:buChar char="•"/>
            </a:pPr>
            <a:r>
              <a:rPr lang="en-US" sz="2800" dirty="0" smtClean="0">
                <a:solidFill>
                  <a:schemeClr val="bg1"/>
                </a:solidFill>
              </a:rPr>
              <a:t> 2</a:t>
            </a:r>
            <a:r>
              <a:rPr lang="en-US" sz="2800" baseline="30000" dirty="0" smtClean="0">
                <a:solidFill>
                  <a:schemeClr val="bg1"/>
                </a:solidFill>
              </a:rPr>
              <a:t>nd</a:t>
            </a:r>
            <a:r>
              <a:rPr lang="en-US" sz="2800" dirty="0" smtClean="0">
                <a:solidFill>
                  <a:schemeClr val="bg1"/>
                </a:solidFill>
              </a:rPr>
              <a:t> Order, 3-Dimensional, Relativistic Viscous Hydrodynamics</a:t>
            </a:r>
          </a:p>
          <a:p>
            <a:pPr algn="ctr">
              <a:buFont typeface="Arial" pitchFamily="34" charset="0"/>
              <a:buChar char="•"/>
            </a:pPr>
            <a:r>
              <a:rPr lang="en-US" sz="2800" dirty="0" smtClean="0">
                <a:solidFill>
                  <a:schemeClr val="bg1"/>
                </a:solidFill>
              </a:rPr>
              <a:t> Precision Lattice Equation of State</a:t>
            </a:r>
          </a:p>
          <a:p>
            <a:pPr algn="ctr">
              <a:buFont typeface="Arial" pitchFamily="34" charset="0"/>
              <a:buChar char="•"/>
            </a:pPr>
            <a:r>
              <a:rPr lang="en-US" sz="2800" dirty="0" smtClean="0">
                <a:solidFill>
                  <a:schemeClr val="bg1"/>
                </a:solidFill>
              </a:rPr>
              <a:t> RHIC and LHC precision measures of higher moments</a:t>
            </a:r>
          </a:p>
          <a:p>
            <a:pPr algn="ctr"/>
            <a:endParaRPr lang="en-US" sz="2800" dirty="0" smtClean="0">
              <a:solidFill>
                <a:schemeClr val="bg1"/>
              </a:solidFill>
            </a:endParaRPr>
          </a:p>
        </p:txBody>
      </p:sp>
      <p:pic>
        <p:nvPicPr>
          <p:cNvPr id="65" name="Picture 64"/>
          <p:cNvPicPr>
            <a:picLocks noChangeAspect="1" noChangeArrowheads="1"/>
          </p:cNvPicPr>
          <p:nvPr/>
        </p:nvPicPr>
        <p:blipFill>
          <a:blip r:embed="rId3" cstate="print"/>
          <a:srcRect t="2469" r="47791" b="49794"/>
          <a:stretch>
            <a:fillRect/>
          </a:stretch>
        </p:blipFill>
        <p:spPr bwMode="auto">
          <a:xfrm>
            <a:off x="2133600" y="762000"/>
            <a:ext cx="4724400" cy="42156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4"/>
                                        </p:tgtEl>
                                      </p:cBhvr>
                                    </p:animEffect>
                                    <p:set>
                                      <p:cBhvr>
                                        <p:cTn id="28" dur="1" fill="hold">
                                          <p:stCondLst>
                                            <p:cond delay="1999"/>
                                          </p:stCondLst>
                                        </p:cTn>
                                        <p:tgtEl>
                                          <p:spTgt spid="1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16"/>
                                        </p:tgtEl>
                                      </p:cBhvr>
                                    </p:animEffect>
                                    <p:set>
                                      <p:cBhvr>
                                        <p:cTn id="34" dur="1" fill="hold">
                                          <p:stCondLst>
                                            <p:cond delay="19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18"/>
                                        </p:tgtEl>
                                      </p:cBhvr>
                                    </p:animEffect>
                                    <p:set>
                                      <p:cBhvr>
                                        <p:cTn id="40" dur="1" fill="hold">
                                          <p:stCondLst>
                                            <p:cond delay="1999"/>
                                          </p:stCondLst>
                                        </p:cTn>
                                        <p:tgtEl>
                                          <p:spTgt spid="1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20"/>
                                        </p:tgtEl>
                                      </p:cBhvr>
                                    </p:animEffect>
                                    <p:set>
                                      <p:cBhvr>
                                        <p:cTn id="46" dur="1" fill="hold">
                                          <p:stCondLst>
                                            <p:cond delay="19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21"/>
                                        </p:tgtEl>
                                      </p:cBhvr>
                                    </p:animEffect>
                                    <p:set>
                                      <p:cBhvr>
                                        <p:cTn id="49" dur="1" fill="hold">
                                          <p:stCondLst>
                                            <p:cond delay="1999"/>
                                          </p:stCondLst>
                                        </p:cTn>
                                        <p:tgtEl>
                                          <p:spTgt spid="2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22"/>
                                        </p:tgtEl>
                                      </p:cBhvr>
                                    </p:animEffect>
                                    <p:set>
                                      <p:cBhvr>
                                        <p:cTn id="52" dur="1" fill="hold">
                                          <p:stCondLst>
                                            <p:cond delay="1999"/>
                                          </p:stCondLst>
                                        </p:cTn>
                                        <p:tgtEl>
                                          <p:spTgt spid="22"/>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23"/>
                                        </p:tgtEl>
                                      </p:cBhvr>
                                    </p:animEffect>
                                    <p:set>
                                      <p:cBhvr>
                                        <p:cTn id="55" dur="1" fill="hold">
                                          <p:stCondLst>
                                            <p:cond delay="1999"/>
                                          </p:stCondLst>
                                        </p:cTn>
                                        <p:tgtEl>
                                          <p:spTgt spid="2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24"/>
                                        </p:tgtEl>
                                      </p:cBhvr>
                                    </p:animEffect>
                                    <p:set>
                                      <p:cBhvr>
                                        <p:cTn id="58" dur="1" fill="hold">
                                          <p:stCondLst>
                                            <p:cond delay="1999"/>
                                          </p:stCondLst>
                                        </p:cTn>
                                        <p:tgtEl>
                                          <p:spTgt spid="2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25"/>
                                        </p:tgtEl>
                                      </p:cBhvr>
                                    </p:animEffect>
                                    <p:set>
                                      <p:cBhvr>
                                        <p:cTn id="61" dur="1" fill="hold">
                                          <p:stCondLst>
                                            <p:cond delay="1999"/>
                                          </p:stCondLst>
                                        </p:cTn>
                                        <p:tgtEl>
                                          <p:spTgt spid="2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26"/>
                                        </p:tgtEl>
                                      </p:cBhvr>
                                    </p:animEffect>
                                    <p:set>
                                      <p:cBhvr>
                                        <p:cTn id="64" dur="1" fill="hold">
                                          <p:stCondLst>
                                            <p:cond delay="1999"/>
                                          </p:stCondLst>
                                        </p:cTn>
                                        <p:tgtEl>
                                          <p:spTgt spid="26"/>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27"/>
                                        </p:tgtEl>
                                      </p:cBhvr>
                                    </p:animEffect>
                                    <p:set>
                                      <p:cBhvr>
                                        <p:cTn id="67" dur="1" fill="hold">
                                          <p:stCondLst>
                                            <p:cond delay="1999"/>
                                          </p:stCondLst>
                                        </p:cTn>
                                        <p:tgtEl>
                                          <p:spTgt spid="2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28"/>
                                        </p:tgtEl>
                                      </p:cBhvr>
                                    </p:animEffect>
                                    <p:set>
                                      <p:cBhvr>
                                        <p:cTn id="70" dur="1" fill="hold">
                                          <p:stCondLst>
                                            <p:cond delay="1999"/>
                                          </p:stCondLst>
                                        </p:cTn>
                                        <p:tgtEl>
                                          <p:spTgt spid="2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29"/>
                                        </p:tgtEl>
                                      </p:cBhvr>
                                    </p:animEffect>
                                    <p:set>
                                      <p:cBhvr>
                                        <p:cTn id="73" dur="1" fill="hold">
                                          <p:stCondLst>
                                            <p:cond delay="1999"/>
                                          </p:stCondLst>
                                        </p:cTn>
                                        <p:tgtEl>
                                          <p:spTgt spid="29"/>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30"/>
                                        </p:tgtEl>
                                      </p:cBhvr>
                                    </p:animEffect>
                                    <p:set>
                                      <p:cBhvr>
                                        <p:cTn id="76" dur="1" fill="hold">
                                          <p:stCondLst>
                                            <p:cond delay="1999"/>
                                          </p:stCondLst>
                                        </p:cTn>
                                        <p:tgtEl>
                                          <p:spTgt spid="3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31"/>
                                        </p:tgtEl>
                                      </p:cBhvr>
                                    </p:animEffect>
                                    <p:set>
                                      <p:cBhvr>
                                        <p:cTn id="79" dur="1" fill="hold">
                                          <p:stCondLst>
                                            <p:cond delay="1999"/>
                                          </p:stCondLst>
                                        </p:cTn>
                                        <p:tgtEl>
                                          <p:spTgt spid="31"/>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32"/>
                                        </p:tgtEl>
                                      </p:cBhvr>
                                    </p:animEffect>
                                    <p:set>
                                      <p:cBhvr>
                                        <p:cTn id="82" dur="1" fill="hold">
                                          <p:stCondLst>
                                            <p:cond delay="1999"/>
                                          </p:stCondLst>
                                        </p:cTn>
                                        <p:tgtEl>
                                          <p:spTgt spid="3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33"/>
                                        </p:tgtEl>
                                      </p:cBhvr>
                                    </p:animEffect>
                                    <p:set>
                                      <p:cBhvr>
                                        <p:cTn id="85" dur="1" fill="hold">
                                          <p:stCondLst>
                                            <p:cond delay="1999"/>
                                          </p:stCondLst>
                                        </p:cTn>
                                        <p:tgtEl>
                                          <p:spTgt spid="33"/>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34"/>
                                        </p:tgtEl>
                                      </p:cBhvr>
                                    </p:animEffect>
                                    <p:set>
                                      <p:cBhvr>
                                        <p:cTn id="88" dur="1" fill="hold">
                                          <p:stCondLst>
                                            <p:cond delay="1999"/>
                                          </p:stCondLst>
                                        </p:cTn>
                                        <p:tgtEl>
                                          <p:spTgt spid="34"/>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35"/>
                                        </p:tgtEl>
                                      </p:cBhvr>
                                    </p:animEffect>
                                    <p:set>
                                      <p:cBhvr>
                                        <p:cTn id="91" dur="1" fill="hold">
                                          <p:stCondLst>
                                            <p:cond delay="1999"/>
                                          </p:stCondLst>
                                        </p:cTn>
                                        <p:tgtEl>
                                          <p:spTgt spid="35"/>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36"/>
                                        </p:tgtEl>
                                      </p:cBhvr>
                                    </p:animEffect>
                                    <p:set>
                                      <p:cBhvr>
                                        <p:cTn id="94" dur="1" fill="hold">
                                          <p:stCondLst>
                                            <p:cond delay="1999"/>
                                          </p:stCondLst>
                                        </p:cTn>
                                        <p:tgtEl>
                                          <p:spTgt spid="36"/>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37"/>
                                        </p:tgtEl>
                                      </p:cBhvr>
                                    </p:animEffect>
                                    <p:set>
                                      <p:cBhvr>
                                        <p:cTn id="97" dur="1" fill="hold">
                                          <p:stCondLst>
                                            <p:cond delay="1999"/>
                                          </p:stCondLst>
                                        </p:cTn>
                                        <p:tgtEl>
                                          <p:spTgt spid="37"/>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38"/>
                                        </p:tgtEl>
                                      </p:cBhvr>
                                    </p:animEffect>
                                    <p:set>
                                      <p:cBhvr>
                                        <p:cTn id="100" dur="1" fill="hold">
                                          <p:stCondLst>
                                            <p:cond delay="1999"/>
                                          </p:stCondLst>
                                        </p:cTn>
                                        <p:tgtEl>
                                          <p:spTgt spid="38"/>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39"/>
                                        </p:tgtEl>
                                      </p:cBhvr>
                                    </p:animEffect>
                                    <p:set>
                                      <p:cBhvr>
                                        <p:cTn id="103" dur="1" fill="hold">
                                          <p:stCondLst>
                                            <p:cond delay="1999"/>
                                          </p:stCondLst>
                                        </p:cTn>
                                        <p:tgtEl>
                                          <p:spTgt spid="39"/>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40"/>
                                        </p:tgtEl>
                                      </p:cBhvr>
                                    </p:animEffect>
                                    <p:set>
                                      <p:cBhvr>
                                        <p:cTn id="106" dur="1" fill="hold">
                                          <p:stCondLst>
                                            <p:cond delay="1999"/>
                                          </p:stCondLst>
                                        </p:cTn>
                                        <p:tgtEl>
                                          <p:spTgt spid="40"/>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41"/>
                                        </p:tgtEl>
                                      </p:cBhvr>
                                    </p:animEffect>
                                    <p:set>
                                      <p:cBhvr>
                                        <p:cTn id="109" dur="1" fill="hold">
                                          <p:stCondLst>
                                            <p:cond delay="1999"/>
                                          </p:stCondLst>
                                        </p:cTn>
                                        <p:tgtEl>
                                          <p:spTgt spid="4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42"/>
                                        </p:tgtEl>
                                      </p:cBhvr>
                                    </p:animEffect>
                                    <p:set>
                                      <p:cBhvr>
                                        <p:cTn id="112" dur="1" fill="hold">
                                          <p:stCondLst>
                                            <p:cond delay="1999"/>
                                          </p:stCondLst>
                                        </p:cTn>
                                        <p:tgtEl>
                                          <p:spTgt spid="4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43"/>
                                        </p:tgtEl>
                                      </p:cBhvr>
                                    </p:animEffect>
                                    <p:set>
                                      <p:cBhvr>
                                        <p:cTn id="115" dur="1" fill="hold">
                                          <p:stCondLst>
                                            <p:cond delay="1999"/>
                                          </p:stCondLst>
                                        </p:cTn>
                                        <p:tgtEl>
                                          <p:spTgt spid="4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44"/>
                                        </p:tgtEl>
                                      </p:cBhvr>
                                    </p:animEffect>
                                    <p:set>
                                      <p:cBhvr>
                                        <p:cTn id="118" dur="1" fill="hold">
                                          <p:stCondLst>
                                            <p:cond delay="1999"/>
                                          </p:stCondLst>
                                        </p:cTn>
                                        <p:tgtEl>
                                          <p:spTgt spid="4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45"/>
                                        </p:tgtEl>
                                      </p:cBhvr>
                                    </p:animEffect>
                                    <p:set>
                                      <p:cBhvr>
                                        <p:cTn id="121" dur="1" fill="hold">
                                          <p:stCondLst>
                                            <p:cond delay="1999"/>
                                          </p:stCondLst>
                                        </p:cTn>
                                        <p:tgtEl>
                                          <p:spTgt spid="4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46"/>
                                        </p:tgtEl>
                                      </p:cBhvr>
                                    </p:animEffect>
                                    <p:set>
                                      <p:cBhvr>
                                        <p:cTn id="124" dur="1" fill="hold">
                                          <p:stCondLst>
                                            <p:cond delay="1999"/>
                                          </p:stCondLst>
                                        </p:cTn>
                                        <p:tgtEl>
                                          <p:spTgt spid="4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47"/>
                                        </p:tgtEl>
                                      </p:cBhvr>
                                    </p:animEffect>
                                    <p:set>
                                      <p:cBhvr>
                                        <p:cTn id="127" dur="1" fill="hold">
                                          <p:stCondLst>
                                            <p:cond delay="1999"/>
                                          </p:stCondLst>
                                        </p:cTn>
                                        <p:tgtEl>
                                          <p:spTgt spid="4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48"/>
                                        </p:tgtEl>
                                      </p:cBhvr>
                                    </p:animEffect>
                                    <p:set>
                                      <p:cBhvr>
                                        <p:cTn id="130" dur="1" fill="hold">
                                          <p:stCondLst>
                                            <p:cond delay="1999"/>
                                          </p:stCondLst>
                                        </p:cTn>
                                        <p:tgtEl>
                                          <p:spTgt spid="4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49"/>
                                        </p:tgtEl>
                                      </p:cBhvr>
                                    </p:animEffect>
                                    <p:set>
                                      <p:cBhvr>
                                        <p:cTn id="133" dur="1" fill="hold">
                                          <p:stCondLst>
                                            <p:cond delay="1999"/>
                                          </p:stCondLst>
                                        </p:cTn>
                                        <p:tgtEl>
                                          <p:spTgt spid="4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50"/>
                                        </p:tgtEl>
                                      </p:cBhvr>
                                    </p:animEffect>
                                    <p:set>
                                      <p:cBhvr>
                                        <p:cTn id="136" dur="1" fill="hold">
                                          <p:stCondLst>
                                            <p:cond delay="1999"/>
                                          </p:stCondLst>
                                        </p:cTn>
                                        <p:tgtEl>
                                          <p:spTgt spid="5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51"/>
                                        </p:tgtEl>
                                      </p:cBhvr>
                                    </p:animEffect>
                                    <p:set>
                                      <p:cBhvr>
                                        <p:cTn id="139" dur="1" fill="hold">
                                          <p:stCondLst>
                                            <p:cond delay="1999"/>
                                          </p:stCondLst>
                                        </p:cTn>
                                        <p:tgtEl>
                                          <p:spTgt spid="5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52"/>
                                        </p:tgtEl>
                                      </p:cBhvr>
                                    </p:animEffect>
                                    <p:set>
                                      <p:cBhvr>
                                        <p:cTn id="142" dur="1" fill="hold">
                                          <p:stCondLst>
                                            <p:cond delay="1999"/>
                                          </p:stCondLst>
                                        </p:cTn>
                                        <p:tgtEl>
                                          <p:spTgt spid="5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53"/>
                                        </p:tgtEl>
                                      </p:cBhvr>
                                    </p:animEffect>
                                    <p:set>
                                      <p:cBhvr>
                                        <p:cTn id="145" dur="1" fill="hold">
                                          <p:stCondLst>
                                            <p:cond delay="1999"/>
                                          </p:stCondLst>
                                        </p:cTn>
                                        <p:tgtEl>
                                          <p:spTgt spid="5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54"/>
                                        </p:tgtEl>
                                      </p:cBhvr>
                                    </p:animEffect>
                                    <p:set>
                                      <p:cBhvr>
                                        <p:cTn id="148" dur="1" fill="hold">
                                          <p:stCondLst>
                                            <p:cond delay="1999"/>
                                          </p:stCondLst>
                                        </p:cTn>
                                        <p:tgtEl>
                                          <p:spTgt spid="5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55"/>
                                        </p:tgtEl>
                                      </p:cBhvr>
                                    </p:animEffect>
                                    <p:set>
                                      <p:cBhvr>
                                        <p:cTn id="151" dur="1" fill="hold">
                                          <p:stCondLst>
                                            <p:cond delay="1999"/>
                                          </p:stCondLst>
                                        </p:cTn>
                                        <p:tgtEl>
                                          <p:spTgt spid="5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56"/>
                                        </p:tgtEl>
                                      </p:cBhvr>
                                    </p:animEffect>
                                    <p:set>
                                      <p:cBhvr>
                                        <p:cTn id="154" dur="1" fill="hold">
                                          <p:stCondLst>
                                            <p:cond delay="1999"/>
                                          </p:stCondLst>
                                        </p:cTn>
                                        <p:tgtEl>
                                          <p:spTgt spid="5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57"/>
                                        </p:tgtEl>
                                      </p:cBhvr>
                                    </p:animEffect>
                                    <p:set>
                                      <p:cBhvr>
                                        <p:cTn id="157" dur="1" fill="hold">
                                          <p:stCondLst>
                                            <p:cond delay="1999"/>
                                          </p:stCondLst>
                                        </p:cTn>
                                        <p:tgtEl>
                                          <p:spTgt spid="5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58"/>
                                        </p:tgtEl>
                                      </p:cBhvr>
                                    </p:animEffect>
                                    <p:set>
                                      <p:cBhvr>
                                        <p:cTn id="160" dur="1" fill="hold">
                                          <p:stCondLst>
                                            <p:cond delay="1999"/>
                                          </p:stCondLst>
                                        </p:cTn>
                                        <p:tgtEl>
                                          <p:spTgt spid="5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59"/>
                                        </p:tgtEl>
                                      </p:cBhvr>
                                    </p:animEffect>
                                    <p:set>
                                      <p:cBhvr>
                                        <p:cTn id="163" dur="1" fill="hold">
                                          <p:stCondLst>
                                            <p:cond delay="1999"/>
                                          </p:stCondLst>
                                        </p:cTn>
                                        <p:tgtEl>
                                          <p:spTgt spid="5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60"/>
                                        </p:tgtEl>
                                      </p:cBhvr>
                                    </p:animEffect>
                                    <p:set>
                                      <p:cBhvr>
                                        <p:cTn id="166" dur="1" fill="hold">
                                          <p:stCondLst>
                                            <p:cond delay="1999"/>
                                          </p:stCondLst>
                                        </p:cTn>
                                        <p:tgtEl>
                                          <p:spTgt spid="6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61"/>
                                        </p:tgtEl>
                                      </p:cBhvr>
                                    </p:animEffect>
                                    <p:set>
                                      <p:cBhvr>
                                        <p:cTn id="169" dur="1" fill="hold">
                                          <p:stCondLst>
                                            <p:cond delay="1999"/>
                                          </p:stCondLst>
                                        </p:cTn>
                                        <p:tgtEl>
                                          <p:spTgt spid="6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62"/>
                                        </p:tgtEl>
                                      </p:cBhvr>
                                    </p:animEffect>
                                    <p:set>
                                      <p:cBhvr>
                                        <p:cTn id="172" dur="1" fill="hold">
                                          <p:stCondLst>
                                            <p:cond delay="1999"/>
                                          </p:stCondLst>
                                        </p:cTn>
                                        <p:tgtEl>
                                          <p:spTgt spid="6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63"/>
                                        </p:tgtEl>
                                      </p:cBhvr>
                                    </p:animEffect>
                                    <p:set>
                                      <p:cBhvr>
                                        <p:cTn id="175" dur="1" fill="hold">
                                          <p:stCondLst>
                                            <p:cond delay="1999"/>
                                          </p:stCondLst>
                                        </p:cTn>
                                        <p:tgtEl>
                                          <p:spTgt spid="6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65"/>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23D7F4A-5900-41CB-B165-8E91248E228B}" type="slidenum">
              <a:rPr lang="en-US" smtClean="0"/>
              <a:pPr/>
              <a:t>20</a:t>
            </a:fld>
            <a:endParaRPr lang="en-US"/>
          </a:p>
        </p:txBody>
      </p:sp>
      <p:sp>
        <p:nvSpPr>
          <p:cNvPr id="7" name="TextBox 6"/>
          <p:cNvSpPr txBox="1"/>
          <p:nvPr/>
        </p:nvSpPr>
        <p:spPr>
          <a:xfrm>
            <a:off x="228600" y="228600"/>
            <a:ext cx="8985024" cy="6186309"/>
          </a:xfrm>
          <a:prstGeom prst="rect">
            <a:avLst/>
          </a:prstGeom>
          <a:noFill/>
        </p:spPr>
        <p:txBody>
          <a:bodyPr wrap="none" rtlCol="0">
            <a:spAutoFit/>
          </a:bodyPr>
          <a:lstStyle/>
          <a:p>
            <a:pPr>
              <a:buFont typeface="Arial" pitchFamily="34" charset="0"/>
              <a:buChar char="•"/>
            </a:pPr>
            <a:r>
              <a:rPr lang="en-US" sz="3600" dirty="0" smtClean="0">
                <a:solidFill>
                  <a:schemeClr val="bg1"/>
                </a:solidFill>
              </a:rPr>
              <a:t> Momentum domain picture seems </a:t>
            </a:r>
            <a:r>
              <a:rPr lang="en-US" sz="3600" dirty="0" smtClean="0">
                <a:solidFill>
                  <a:schemeClr val="bg1"/>
                </a:solidFill>
              </a:rPr>
              <a:t>disfavored</a:t>
            </a: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endParaRPr lang="en-US" sz="3600" dirty="0" smtClean="0">
              <a:solidFill>
                <a:schemeClr val="bg1"/>
              </a:solidFill>
            </a:endParaRPr>
          </a:p>
          <a:p>
            <a:pPr>
              <a:buFont typeface="Arial" pitchFamily="34" charset="0"/>
              <a:buChar char="•"/>
            </a:pPr>
            <a:r>
              <a:rPr lang="en-US" sz="3600" dirty="0" smtClean="0">
                <a:solidFill>
                  <a:schemeClr val="bg1"/>
                </a:solidFill>
              </a:rPr>
              <a:t> Initial geometry + interactions</a:t>
            </a:r>
          </a:p>
          <a:p>
            <a:pPr>
              <a:buFont typeface="Arial" pitchFamily="34" charset="0"/>
              <a:buChar char="•"/>
            </a:pPr>
            <a:r>
              <a:rPr lang="en-US" sz="3600" dirty="0" smtClean="0">
                <a:solidFill>
                  <a:schemeClr val="bg1"/>
                </a:solidFill>
              </a:rPr>
              <a:t> But what kind of interactions?</a:t>
            </a:r>
          </a:p>
        </p:txBody>
      </p:sp>
      <p:pic>
        <p:nvPicPr>
          <p:cNvPr id="65537" name="Picture 1"/>
          <p:cNvPicPr>
            <a:picLocks noChangeAspect="1" noChangeArrowheads="1"/>
          </p:cNvPicPr>
          <p:nvPr/>
        </p:nvPicPr>
        <p:blipFill>
          <a:blip r:embed="rId2" cstate="print"/>
          <a:srcRect/>
          <a:stretch>
            <a:fillRect/>
          </a:stretch>
        </p:blipFill>
        <p:spPr bwMode="auto">
          <a:xfrm>
            <a:off x="1143000" y="990600"/>
            <a:ext cx="6896100" cy="3981450"/>
          </a:xfrm>
          <a:prstGeom prst="rect">
            <a:avLst/>
          </a:prstGeom>
          <a:noFill/>
          <a:ln w="9525">
            <a:noFill/>
            <a:miter lim="800000"/>
            <a:headEnd/>
            <a:tailEnd/>
          </a:ln>
        </p:spPr>
      </p:pic>
      <p:sp>
        <p:nvSpPr>
          <p:cNvPr id="10" name="TextBox 9"/>
          <p:cNvSpPr txBox="1"/>
          <p:nvPr/>
        </p:nvSpPr>
        <p:spPr>
          <a:xfrm>
            <a:off x="4800600" y="1002268"/>
            <a:ext cx="3248838" cy="369332"/>
          </a:xfrm>
          <a:prstGeom prst="rect">
            <a:avLst/>
          </a:prstGeom>
          <a:noFill/>
        </p:spPr>
        <p:txBody>
          <a:bodyPr wrap="none" rtlCol="0">
            <a:spAutoFit/>
          </a:bodyPr>
          <a:lstStyle/>
          <a:p>
            <a:r>
              <a:rPr lang="en-US" dirty="0" smtClean="0"/>
              <a:t>Diagram from </a:t>
            </a:r>
            <a:r>
              <a:rPr lang="en-US" dirty="0" err="1" smtClean="0"/>
              <a:t>Soeren</a:t>
            </a:r>
            <a:r>
              <a:rPr lang="en-US" dirty="0" smtClean="0"/>
              <a:t> </a:t>
            </a:r>
            <a:r>
              <a:rPr lang="en-US" dirty="0" err="1" smtClean="0"/>
              <a:t>Schlichting</a:t>
            </a:r>
            <a:endParaRPr lang="en-US" dirty="0" smtClean="0"/>
          </a:p>
        </p:txBody>
      </p:sp>
      <p:sp>
        <p:nvSpPr>
          <p:cNvPr id="11" name="&quot;No&quot; Symbol 10"/>
          <p:cNvSpPr/>
          <p:nvPr/>
        </p:nvSpPr>
        <p:spPr>
          <a:xfrm>
            <a:off x="1676400" y="1752600"/>
            <a:ext cx="2286000" cy="2286000"/>
          </a:xfrm>
          <a:prstGeom prst="noSmoking">
            <a:avLst>
              <a:gd name="adj" fmla="val 10171"/>
            </a:avLst>
          </a:prstGeom>
          <a:solidFill>
            <a:srgbClr val="FF0000"/>
          </a:solidFill>
          <a:ln>
            <a:solidFill>
              <a:schemeClr val="tx1"/>
            </a:solidFill>
          </a:ln>
        </p:spPr>
        <p:txBody>
          <a:bodyPr wrap="square" rtlCol="0" anchor="ctr">
            <a:spAutoFit/>
          </a:bodyPr>
          <a:lstStyle/>
          <a:p>
            <a:pPr algn="ctr"/>
            <a:endParaRPr lang="en-US" sz="2800" dirty="0" smtClean="0">
              <a:solidFill>
                <a:schemeClr val="bg1"/>
              </a:solidFill>
            </a:endParaRPr>
          </a:p>
        </p:txBody>
      </p:sp>
      <p:sp>
        <p:nvSpPr>
          <p:cNvPr id="13" name="TextBox 12"/>
          <p:cNvSpPr txBox="1"/>
          <p:nvPr/>
        </p:nvSpPr>
        <p:spPr>
          <a:xfrm>
            <a:off x="4575918" y="914400"/>
            <a:ext cx="1367682" cy="3154710"/>
          </a:xfrm>
          <a:prstGeom prst="rect">
            <a:avLst/>
          </a:prstGeom>
          <a:noFill/>
          <a:ln>
            <a:noFill/>
          </a:ln>
        </p:spPr>
        <p:txBody>
          <a:bodyPr wrap="none" rtlCol="0">
            <a:spAutoFit/>
          </a:bodyPr>
          <a:lstStyle/>
          <a:p>
            <a:r>
              <a:rPr lang="en-US" sz="19900" b="1" dirty="0" smtClean="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21</a:t>
            </a:fld>
            <a:endParaRPr lang="en-US"/>
          </a:p>
        </p:txBody>
      </p:sp>
      <p:sp>
        <p:nvSpPr>
          <p:cNvPr id="5" name="TextBox 4"/>
          <p:cNvSpPr txBox="1"/>
          <p:nvPr/>
        </p:nvSpPr>
        <p:spPr>
          <a:xfrm>
            <a:off x="156656" y="539889"/>
            <a:ext cx="8834944" cy="5632311"/>
          </a:xfrm>
          <a:prstGeom prst="rect">
            <a:avLst/>
          </a:prstGeom>
          <a:noFill/>
        </p:spPr>
        <p:txBody>
          <a:bodyPr wrap="square" rtlCol="0">
            <a:spAutoFit/>
          </a:bodyPr>
          <a:lstStyle/>
          <a:p>
            <a:pPr algn="ctr"/>
            <a:r>
              <a:rPr lang="en-US" sz="3600" dirty="0" smtClean="0">
                <a:solidFill>
                  <a:srgbClr val="FFFF00"/>
                </a:solidFill>
              </a:rPr>
              <a:t># of particles/scatters </a:t>
            </a:r>
            <a:r>
              <a:rPr lang="en-US" sz="3600" dirty="0" smtClean="0">
                <a:solidFill>
                  <a:srgbClr val="FFFF00"/>
                </a:solidFill>
                <a:sym typeface="Wingdings" pitchFamily="2" charset="2"/>
              </a:rPr>
              <a:t> too small for fluid?</a:t>
            </a:r>
          </a:p>
          <a:p>
            <a:pPr algn="ctr"/>
            <a:r>
              <a:rPr lang="en-US" sz="3600" dirty="0" smtClean="0">
                <a:solidFill>
                  <a:srgbClr val="FFFF00"/>
                </a:solidFill>
                <a:sym typeface="Wingdings" pitchFamily="2" charset="2"/>
              </a:rPr>
              <a:t>Very large density gradients in hydrodynamics</a:t>
            </a:r>
          </a:p>
          <a:p>
            <a:pPr algn="ctr"/>
            <a:endParaRPr lang="en-US" sz="3600" dirty="0" smtClean="0">
              <a:solidFill>
                <a:srgbClr val="FFFF00"/>
              </a:solidFill>
              <a:sym typeface="Wingdings" pitchFamily="2" charset="2"/>
            </a:endParaRPr>
          </a:p>
          <a:p>
            <a:pPr algn="ctr"/>
            <a:r>
              <a:rPr lang="en-US" sz="3600" dirty="0" smtClean="0">
                <a:solidFill>
                  <a:srgbClr val="FF0066"/>
                </a:solidFill>
                <a:sym typeface="Wingdings" pitchFamily="2" charset="2"/>
              </a:rPr>
              <a:t>AMPT has a very unphysical picture  </a:t>
            </a:r>
          </a:p>
          <a:p>
            <a:pPr algn="ctr"/>
            <a:r>
              <a:rPr lang="en-US" sz="3600" dirty="0" smtClean="0">
                <a:solidFill>
                  <a:srgbClr val="FF0066"/>
                </a:solidFill>
                <a:sym typeface="Wingdings" pitchFamily="2" charset="2"/>
              </a:rPr>
              <a:t>all quarks (where are the gluons?), </a:t>
            </a:r>
          </a:p>
          <a:p>
            <a:pPr algn="ctr"/>
            <a:r>
              <a:rPr lang="en-US" sz="3600" dirty="0" smtClean="0">
                <a:solidFill>
                  <a:srgbClr val="FF0066"/>
                </a:solidFill>
                <a:sym typeface="Wingdings" pitchFamily="2" charset="2"/>
              </a:rPr>
              <a:t>spatial coalescence, and yet…</a:t>
            </a:r>
          </a:p>
          <a:p>
            <a:pPr algn="ctr"/>
            <a:endParaRPr lang="en-US" sz="3600" dirty="0" smtClean="0">
              <a:solidFill>
                <a:srgbClr val="FF0066"/>
              </a:solidFill>
              <a:sym typeface="Wingdings" pitchFamily="2" charset="2"/>
            </a:endParaRPr>
          </a:p>
          <a:p>
            <a:pPr algn="ctr"/>
            <a:r>
              <a:rPr lang="en-US" sz="3600" dirty="0" smtClean="0">
                <a:solidFill>
                  <a:schemeClr val="bg1"/>
                </a:solidFill>
                <a:sym typeface="Wingdings" pitchFamily="2" charset="2"/>
              </a:rPr>
              <a:t>Now pushing the limits even further </a:t>
            </a:r>
          </a:p>
          <a:p>
            <a:pPr algn="ctr">
              <a:buFont typeface="Wingdings"/>
              <a:buChar char="à"/>
            </a:pPr>
            <a:r>
              <a:rPr lang="en-US" sz="3600" dirty="0" err="1" smtClean="0">
                <a:solidFill>
                  <a:schemeClr val="bg1"/>
                </a:solidFill>
                <a:sym typeface="Wingdings" pitchFamily="2" charset="2"/>
              </a:rPr>
              <a:t>p+p</a:t>
            </a:r>
            <a:r>
              <a:rPr lang="en-US" sz="3600" dirty="0" smtClean="0">
                <a:solidFill>
                  <a:schemeClr val="bg1"/>
                </a:solidFill>
                <a:sym typeface="Wingdings" pitchFamily="2" charset="2"/>
              </a:rPr>
              <a:t> developments at the LHC </a:t>
            </a:r>
          </a:p>
          <a:p>
            <a:pPr algn="ctr">
              <a:buFont typeface="Wingdings"/>
              <a:buChar char="à"/>
            </a:pPr>
            <a:r>
              <a:rPr lang="en-US" sz="3600" dirty="0" err="1" smtClean="0">
                <a:solidFill>
                  <a:schemeClr val="bg1"/>
                </a:solidFill>
                <a:sym typeface="Wingdings" pitchFamily="2" charset="2"/>
              </a:rPr>
              <a:t>d+Au</a:t>
            </a:r>
            <a:r>
              <a:rPr lang="en-US" sz="3600" dirty="0" smtClean="0">
                <a:solidFill>
                  <a:schemeClr val="bg1"/>
                </a:solidFill>
                <a:sym typeface="Wingdings" pitchFamily="2" charset="2"/>
              </a:rPr>
              <a:t> energy scan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990600"/>
            <a:ext cx="9144000" cy="5791200"/>
          </a:xfrm>
          <a:prstGeom prst="rect">
            <a:avLst/>
          </a:prstGeom>
          <a:solidFill>
            <a:schemeClr val="bg1"/>
          </a:solidFill>
        </p:spPr>
        <p:txBody>
          <a:bodyPr wrap="none" rtlCol="0" anchor="ctr">
            <a:spAutoFit/>
          </a:bodyPr>
          <a:lstStyle/>
          <a:p>
            <a:pPr algn="ctr"/>
            <a:endParaRPr lang="en-US" sz="2800" dirty="0" smtClean="0">
              <a:solidFill>
                <a:schemeClr val="bg1"/>
              </a:solidFill>
            </a:endParaRPr>
          </a:p>
        </p:txBody>
      </p:sp>
      <p:sp>
        <p:nvSpPr>
          <p:cNvPr id="4" name="Slide Number Placeholder 3"/>
          <p:cNvSpPr>
            <a:spLocks noGrp="1"/>
          </p:cNvSpPr>
          <p:nvPr>
            <p:ph type="sldNum" sz="quarter" idx="12"/>
          </p:nvPr>
        </p:nvSpPr>
        <p:spPr/>
        <p:txBody>
          <a:bodyPr/>
          <a:lstStyle/>
          <a:p>
            <a:fld id="{D23D7F4A-5900-41CB-B165-8E91248E228B}" type="slidenum">
              <a:rPr lang="en-US" smtClean="0"/>
              <a:pPr/>
              <a:t>22</a:t>
            </a:fld>
            <a:endParaRPr lang="en-US"/>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35305" y="1174973"/>
            <a:ext cx="5976747" cy="5470779"/>
          </a:xfrm>
          <a:prstGeom prst="rect">
            <a:avLst/>
          </a:prstGeom>
        </p:spPr>
      </p:pic>
      <p:sp>
        <p:nvSpPr>
          <p:cNvPr id="6" name="TextBox 5"/>
          <p:cNvSpPr txBox="1"/>
          <p:nvPr/>
        </p:nvSpPr>
        <p:spPr>
          <a:xfrm rot="16200000">
            <a:off x="859004" y="1078423"/>
            <a:ext cx="484909" cy="461665"/>
          </a:xfrm>
          <a:prstGeom prst="rect">
            <a:avLst/>
          </a:prstGeom>
          <a:solidFill>
            <a:schemeClr val="bg1"/>
          </a:solidFill>
        </p:spPr>
        <p:txBody>
          <a:bodyPr wrap="square" rtlCol="0">
            <a:spAutoFit/>
          </a:bodyPr>
          <a:lstStyle/>
          <a:p>
            <a:r>
              <a:rPr lang="en-US" sz="2400" dirty="0" smtClean="0"/>
              <a:t>v</a:t>
            </a:r>
            <a:r>
              <a:rPr lang="en-US" sz="2400" b="1" baseline="-25000" dirty="0" smtClean="0">
                <a:latin typeface="Arial" charset="0"/>
                <a:ea typeface="Arial" charset="0"/>
                <a:cs typeface="Arial" charset="0"/>
              </a:rPr>
              <a:t>2</a:t>
            </a:r>
            <a:endParaRPr lang="en-US" sz="2400" b="1" baseline="-25000" dirty="0">
              <a:latin typeface="Arial" charset="0"/>
              <a:ea typeface="Arial" charset="0"/>
              <a:cs typeface="Arial" charset="0"/>
            </a:endParaRPr>
          </a:p>
        </p:txBody>
      </p:sp>
      <p:sp>
        <p:nvSpPr>
          <p:cNvPr id="7" name="TextBox 6"/>
          <p:cNvSpPr txBox="1"/>
          <p:nvPr/>
        </p:nvSpPr>
        <p:spPr>
          <a:xfrm>
            <a:off x="3142448" y="1551710"/>
            <a:ext cx="966931" cy="369332"/>
          </a:xfrm>
          <a:prstGeom prst="rect">
            <a:avLst/>
          </a:prstGeom>
          <a:noFill/>
        </p:spPr>
        <p:txBody>
          <a:bodyPr wrap="none" rtlCol="0">
            <a:spAutoFit/>
          </a:bodyPr>
          <a:lstStyle/>
          <a:p>
            <a:r>
              <a:rPr lang="en-US" b="1" dirty="0" smtClean="0">
                <a:latin typeface="Arial" charset="0"/>
                <a:ea typeface="Arial" charset="0"/>
                <a:cs typeface="Arial" charset="0"/>
              </a:rPr>
              <a:t>20 </a:t>
            </a:r>
            <a:r>
              <a:rPr lang="en-US" b="1" dirty="0" err="1" smtClean="0">
                <a:latin typeface="Arial" charset="0"/>
                <a:ea typeface="Arial" charset="0"/>
                <a:cs typeface="Arial" charset="0"/>
              </a:rPr>
              <a:t>GeV</a:t>
            </a:r>
            <a:endParaRPr lang="en-US" b="1" dirty="0">
              <a:latin typeface="Arial" charset="0"/>
              <a:ea typeface="Arial" charset="0"/>
              <a:cs typeface="Arial" charset="0"/>
            </a:endParaRPr>
          </a:p>
        </p:txBody>
      </p:sp>
      <p:sp>
        <p:nvSpPr>
          <p:cNvPr id="8" name="TextBox 7"/>
          <p:cNvSpPr txBox="1"/>
          <p:nvPr/>
        </p:nvSpPr>
        <p:spPr>
          <a:xfrm>
            <a:off x="5919536" y="1544547"/>
            <a:ext cx="966931" cy="369332"/>
          </a:xfrm>
          <a:prstGeom prst="rect">
            <a:avLst/>
          </a:prstGeom>
          <a:noFill/>
        </p:spPr>
        <p:txBody>
          <a:bodyPr wrap="none" rtlCol="0">
            <a:spAutoFit/>
          </a:bodyPr>
          <a:lstStyle/>
          <a:p>
            <a:r>
              <a:rPr lang="en-US" b="1" dirty="0" smtClean="0">
                <a:latin typeface="Arial" charset="0"/>
                <a:ea typeface="Arial" charset="0"/>
                <a:cs typeface="Arial" charset="0"/>
              </a:rPr>
              <a:t>39 </a:t>
            </a:r>
            <a:r>
              <a:rPr lang="en-US" b="1" dirty="0" err="1" smtClean="0">
                <a:latin typeface="Arial" charset="0"/>
                <a:ea typeface="Arial" charset="0"/>
                <a:cs typeface="Arial" charset="0"/>
              </a:rPr>
              <a:t>GeV</a:t>
            </a:r>
            <a:endParaRPr lang="en-US" b="1" dirty="0">
              <a:latin typeface="Arial" charset="0"/>
              <a:ea typeface="Arial" charset="0"/>
              <a:cs typeface="Arial" charset="0"/>
            </a:endParaRPr>
          </a:p>
        </p:txBody>
      </p:sp>
      <p:sp>
        <p:nvSpPr>
          <p:cNvPr id="9" name="TextBox 8"/>
          <p:cNvSpPr txBox="1"/>
          <p:nvPr/>
        </p:nvSpPr>
        <p:spPr>
          <a:xfrm>
            <a:off x="3255291" y="3969485"/>
            <a:ext cx="966931" cy="369332"/>
          </a:xfrm>
          <a:prstGeom prst="rect">
            <a:avLst/>
          </a:prstGeom>
          <a:noFill/>
        </p:spPr>
        <p:txBody>
          <a:bodyPr wrap="none" rtlCol="0">
            <a:spAutoFit/>
          </a:bodyPr>
          <a:lstStyle/>
          <a:p>
            <a:r>
              <a:rPr lang="en-US" b="1" smtClean="0">
                <a:latin typeface="Arial" charset="0"/>
                <a:ea typeface="Arial" charset="0"/>
                <a:cs typeface="Arial" charset="0"/>
              </a:rPr>
              <a:t>62 </a:t>
            </a:r>
            <a:r>
              <a:rPr lang="en-US" b="1" dirty="0" err="1" smtClean="0">
                <a:latin typeface="Arial" charset="0"/>
                <a:ea typeface="Arial" charset="0"/>
                <a:cs typeface="Arial" charset="0"/>
              </a:rPr>
              <a:t>GeV</a:t>
            </a:r>
            <a:endParaRPr lang="en-US" b="1" dirty="0">
              <a:latin typeface="Arial" charset="0"/>
              <a:ea typeface="Arial" charset="0"/>
              <a:cs typeface="Arial" charset="0"/>
            </a:endParaRPr>
          </a:p>
        </p:txBody>
      </p:sp>
      <p:sp>
        <p:nvSpPr>
          <p:cNvPr id="10" name="TextBox 9"/>
          <p:cNvSpPr txBox="1"/>
          <p:nvPr/>
        </p:nvSpPr>
        <p:spPr>
          <a:xfrm>
            <a:off x="5836407" y="3969485"/>
            <a:ext cx="1095172" cy="369332"/>
          </a:xfrm>
          <a:prstGeom prst="rect">
            <a:avLst/>
          </a:prstGeom>
          <a:noFill/>
        </p:spPr>
        <p:txBody>
          <a:bodyPr wrap="none" rtlCol="0">
            <a:spAutoFit/>
          </a:bodyPr>
          <a:lstStyle/>
          <a:p>
            <a:r>
              <a:rPr lang="en-US" b="1" smtClean="0">
                <a:latin typeface="Arial" charset="0"/>
                <a:ea typeface="Arial" charset="0"/>
                <a:cs typeface="Arial" charset="0"/>
              </a:rPr>
              <a:t>200 </a:t>
            </a:r>
            <a:r>
              <a:rPr lang="en-US" b="1" dirty="0" err="1" smtClean="0">
                <a:latin typeface="Arial" charset="0"/>
                <a:ea typeface="Arial" charset="0"/>
                <a:cs typeface="Arial" charset="0"/>
              </a:rPr>
              <a:t>GeV</a:t>
            </a:r>
            <a:endParaRPr lang="en-US" b="1" dirty="0">
              <a:latin typeface="Arial" charset="0"/>
              <a:ea typeface="Arial" charset="0"/>
              <a:cs typeface="Arial" charset="0"/>
            </a:endParaRPr>
          </a:p>
        </p:txBody>
      </p:sp>
      <p:sp>
        <p:nvSpPr>
          <p:cNvPr id="11" name="Rectangle 10"/>
          <p:cNvSpPr/>
          <p:nvPr/>
        </p:nvSpPr>
        <p:spPr>
          <a:xfrm>
            <a:off x="1501614" y="1114491"/>
            <a:ext cx="4421403" cy="261610"/>
          </a:xfrm>
          <a:prstGeom prst="rect">
            <a:avLst/>
          </a:prstGeom>
        </p:spPr>
        <p:txBody>
          <a:bodyPr wrap="none">
            <a:spAutoFit/>
          </a:bodyPr>
          <a:lstStyle/>
          <a:p>
            <a:r>
              <a:rPr lang="sk-SK" sz="1100" i="1" dirty="0" err="1" smtClean="0">
                <a:solidFill>
                  <a:srgbClr val="555555"/>
                </a:solidFill>
                <a:latin typeface="Helvetica Light" charset="0"/>
                <a:ea typeface="Helvetica Light" charset="0"/>
                <a:cs typeface="Helvetica Light" charset="0"/>
              </a:rPr>
              <a:t>Orjuela-Koop</a:t>
            </a:r>
            <a:r>
              <a:rPr lang="sk-SK" sz="1100" i="1" dirty="0" smtClean="0">
                <a:solidFill>
                  <a:srgbClr val="555555"/>
                </a:solidFill>
                <a:latin typeface="Helvetica Light" charset="0"/>
                <a:ea typeface="Helvetica Light" charset="0"/>
                <a:cs typeface="Helvetica Light" charset="0"/>
              </a:rPr>
              <a:t>, </a:t>
            </a:r>
            <a:r>
              <a:rPr lang="sk-SK" sz="1100" i="1" dirty="0" err="1" smtClean="0">
                <a:solidFill>
                  <a:srgbClr val="555555"/>
                </a:solidFill>
                <a:latin typeface="Helvetica Light" charset="0"/>
                <a:ea typeface="Helvetica Light" charset="0"/>
                <a:cs typeface="Helvetica Light" charset="0"/>
              </a:rPr>
              <a:t>Belmont</a:t>
            </a:r>
            <a:r>
              <a:rPr lang="sk-SK" sz="1100" i="1" dirty="0" smtClean="0">
                <a:solidFill>
                  <a:srgbClr val="555555"/>
                </a:solidFill>
                <a:latin typeface="Helvetica Light" charset="0"/>
                <a:ea typeface="Helvetica Light" charset="0"/>
                <a:cs typeface="Helvetica Light" charset="0"/>
              </a:rPr>
              <a:t>, </a:t>
            </a:r>
            <a:r>
              <a:rPr lang="sk-SK" sz="1100" i="1" dirty="0" err="1" smtClean="0">
                <a:solidFill>
                  <a:srgbClr val="555555"/>
                </a:solidFill>
                <a:latin typeface="Helvetica Light" charset="0"/>
                <a:ea typeface="Helvetica Light" charset="0"/>
                <a:cs typeface="Helvetica Light" charset="0"/>
              </a:rPr>
              <a:t>Yin</a:t>
            </a:r>
            <a:r>
              <a:rPr lang="sk-SK" sz="1100" i="1" dirty="0" smtClean="0">
                <a:solidFill>
                  <a:srgbClr val="555555"/>
                </a:solidFill>
                <a:latin typeface="Helvetica Light" charset="0"/>
                <a:ea typeface="Helvetica Light" charset="0"/>
                <a:cs typeface="Helvetica Light" charset="0"/>
              </a:rPr>
              <a:t>, </a:t>
            </a:r>
            <a:r>
              <a:rPr lang="sk-SK" sz="1100" i="1" dirty="0" err="1" smtClean="0">
                <a:solidFill>
                  <a:srgbClr val="555555"/>
                </a:solidFill>
                <a:latin typeface="Helvetica Light" charset="0"/>
                <a:ea typeface="Helvetica Light" charset="0"/>
                <a:cs typeface="Helvetica Light" charset="0"/>
              </a:rPr>
              <a:t>Nagle</a:t>
            </a:r>
            <a:r>
              <a:rPr lang="sk-SK" sz="1100" dirty="0">
                <a:solidFill>
                  <a:srgbClr val="555555"/>
                </a:solidFill>
                <a:latin typeface="Helvetica Light" charset="0"/>
                <a:ea typeface="Helvetica Light" charset="0"/>
                <a:cs typeface="Helvetica Light" charset="0"/>
              </a:rPr>
              <a:t>:</a:t>
            </a:r>
            <a:r>
              <a:rPr lang="sk-SK" sz="1100" dirty="0" smtClean="0">
                <a:solidFill>
                  <a:srgbClr val="555555"/>
                </a:solidFill>
                <a:latin typeface="Helvetica Light" charset="0"/>
                <a:ea typeface="Helvetica Light" charset="0"/>
                <a:cs typeface="Helvetica Light" charset="0"/>
              </a:rPr>
              <a:t> </a:t>
            </a:r>
            <a:r>
              <a:rPr lang="sk-SK" sz="1100" dirty="0" err="1" smtClean="0">
                <a:solidFill>
                  <a:srgbClr val="555555"/>
                </a:solidFill>
                <a:latin typeface="Helvetica Light" charset="0"/>
                <a:ea typeface="Helvetica Light" charset="0"/>
                <a:cs typeface="Helvetica Light" charset="0"/>
              </a:rPr>
              <a:t>Phys</a:t>
            </a:r>
            <a:r>
              <a:rPr lang="sk-SK" sz="1100" dirty="0">
                <a:solidFill>
                  <a:srgbClr val="555555"/>
                </a:solidFill>
                <a:latin typeface="Helvetica Light" charset="0"/>
                <a:ea typeface="Helvetica Light" charset="0"/>
                <a:cs typeface="Helvetica Light" charset="0"/>
              </a:rPr>
              <a:t>. Rev. C 93, </a:t>
            </a:r>
            <a:r>
              <a:rPr lang="sk-SK" sz="1100" dirty="0" smtClean="0">
                <a:solidFill>
                  <a:srgbClr val="555555"/>
                </a:solidFill>
                <a:latin typeface="Helvetica Light" charset="0"/>
                <a:ea typeface="Helvetica Light" charset="0"/>
                <a:cs typeface="Helvetica Light" charset="0"/>
              </a:rPr>
              <a:t>044910 (2016)</a:t>
            </a:r>
            <a:endParaRPr lang="sk-SK" sz="1100" dirty="0">
              <a:solidFill>
                <a:srgbClr val="555555"/>
              </a:solidFill>
              <a:effectLst/>
              <a:latin typeface="Helvetica Light" charset="0"/>
              <a:ea typeface="Helvetica Light" charset="0"/>
              <a:cs typeface="Helvetica Light" charset="0"/>
            </a:endParaRPr>
          </a:p>
        </p:txBody>
      </p:sp>
      <p:sp>
        <p:nvSpPr>
          <p:cNvPr id="12" name="TextBox 11"/>
          <p:cNvSpPr txBox="1"/>
          <p:nvPr/>
        </p:nvSpPr>
        <p:spPr>
          <a:xfrm>
            <a:off x="7033898" y="4046429"/>
            <a:ext cx="1596912" cy="584775"/>
          </a:xfrm>
          <a:prstGeom prst="rect">
            <a:avLst/>
          </a:prstGeom>
          <a:noFill/>
        </p:spPr>
        <p:txBody>
          <a:bodyPr wrap="none" rtlCol="0">
            <a:spAutoFit/>
          </a:bodyPr>
          <a:lstStyle/>
          <a:p>
            <a:r>
              <a:rPr lang="en-US" sz="1600" b="1" dirty="0" smtClean="0">
                <a:solidFill>
                  <a:srgbClr val="FF0000"/>
                </a:solidFill>
                <a:latin typeface="Helvetica Light" charset="0"/>
                <a:ea typeface="Helvetica Light" charset="0"/>
                <a:cs typeface="Helvetica Light" charset="0"/>
              </a:rPr>
              <a:t>AMPT Hadron </a:t>
            </a:r>
          </a:p>
          <a:p>
            <a:r>
              <a:rPr lang="en-US" sz="1600" b="1" dirty="0" smtClean="0">
                <a:solidFill>
                  <a:srgbClr val="FF0000"/>
                </a:solidFill>
                <a:latin typeface="Helvetica Light" charset="0"/>
                <a:ea typeface="Helvetica Light" charset="0"/>
                <a:cs typeface="Helvetica Light" charset="0"/>
              </a:rPr>
              <a:t>Only</a:t>
            </a:r>
            <a:endParaRPr lang="en-US" sz="1600" b="1" dirty="0">
              <a:solidFill>
                <a:srgbClr val="FF0000"/>
              </a:solidFill>
              <a:latin typeface="Helvetica Light" charset="0"/>
              <a:ea typeface="Helvetica Light" charset="0"/>
              <a:cs typeface="Helvetica Light" charset="0"/>
            </a:endParaRPr>
          </a:p>
        </p:txBody>
      </p:sp>
      <p:cxnSp>
        <p:nvCxnSpPr>
          <p:cNvPr id="13" name="Straight Connector 12"/>
          <p:cNvCxnSpPr/>
          <p:nvPr/>
        </p:nvCxnSpPr>
        <p:spPr>
          <a:xfrm>
            <a:off x="1597733" y="1667102"/>
            <a:ext cx="34636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97733" y="1858459"/>
            <a:ext cx="346364" cy="0"/>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97733" y="2071292"/>
            <a:ext cx="34636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97733" y="2274095"/>
            <a:ext cx="3463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32430" y="1488642"/>
            <a:ext cx="1055097" cy="276999"/>
          </a:xfrm>
          <a:prstGeom prst="rect">
            <a:avLst/>
          </a:prstGeom>
          <a:noFill/>
        </p:spPr>
        <p:txBody>
          <a:bodyPr wrap="none" rtlCol="0">
            <a:spAutoFit/>
          </a:bodyPr>
          <a:lstStyle/>
          <a:p>
            <a:r>
              <a:rPr lang="en-US" sz="1200" smtClean="0">
                <a:latin typeface="Arial" charset="0"/>
                <a:ea typeface="Arial" charset="0"/>
                <a:cs typeface="Arial" charset="0"/>
              </a:rPr>
              <a:t>superSONIC</a:t>
            </a:r>
            <a:endParaRPr lang="en-US" sz="1200" dirty="0">
              <a:latin typeface="Arial" charset="0"/>
              <a:ea typeface="Arial" charset="0"/>
              <a:cs typeface="Arial" charset="0"/>
            </a:endParaRPr>
          </a:p>
        </p:txBody>
      </p:sp>
      <p:sp>
        <p:nvSpPr>
          <p:cNvPr id="18" name="TextBox 17"/>
          <p:cNvSpPr txBox="1"/>
          <p:nvPr/>
        </p:nvSpPr>
        <p:spPr>
          <a:xfrm>
            <a:off x="1932430" y="1695110"/>
            <a:ext cx="671979" cy="276999"/>
          </a:xfrm>
          <a:prstGeom prst="rect">
            <a:avLst/>
          </a:prstGeom>
          <a:noFill/>
        </p:spPr>
        <p:txBody>
          <a:bodyPr wrap="none" rtlCol="0">
            <a:spAutoFit/>
          </a:bodyPr>
          <a:lstStyle/>
          <a:p>
            <a:r>
              <a:rPr lang="en-US" sz="1200" dirty="0" smtClean="0">
                <a:latin typeface="Arial" charset="0"/>
                <a:ea typeface="Arial" charset="0"/>
                <a:cs typeface="Arial" charset="0"/>
              </a:rPr>
              <a:t>SONIC</a:t>
            </a:r>
            <a:endParaRPr lang="en-US" sz="1200" dirty="0">
              <a:latin typeface="Arial" charset="0"/>
              <a:ea typeface="Arial" charset="0"/>
              <a:cs typeface="Arial" charset="0"/>
            </a:endParaRPr>
          </a:p>
        </p:txBody>
      </p:sp>
      <p:sp>
        <p:nvSpPr>
          <p:cNvPr id="19" name="TextBox 18"/>
          <p:cNvSpPr txBox="1"/>
          <p:nvPr/>
        </p:nvSpPr>
        <p:spPr>
          <a:xfrm>
            <a:off x="1932430" y="1902836"/>
            <a:ext cx="1348895" cy="276999"/>
          </a:xfrm>
          <a:prstGeom prst="rect">
            <a:avLst/>
          </a:prstGeom>
          <a:noFill/>
        </p:spPr>
        <p:txBody>
          <a:bodyPr wrap="none" rtlCol="0">
            <a:spAutoFit/>
          </a:bodyPr>
          <a:lstStyle/>
          <a:p>
            <a:r>
              <a:rPr lang="en-US" sz="1200" dirty="0" smtClean="0">
                <a:latin typeface="Arial" charset="0"/>
                <a:ea typeface="Arial" charset="0"/>
                <a:cs typeface="Arial" charset="0"/>
              </a:rPr>
              <a:t>AMPT </a:t>
            </a:r>
            <a:r>
              <a:rPr lang="en-US" sz="1200" dirty="0" smtClean="0">
                <a:latin typeface="Symbol" charset="2"/>
                <a:ea typeface="Symbol" charset="2"/>
                <a:cs typeface="Symbol" charset="2"/>
              </a:rPr>
              <a:t>s</a:t>
            </a:r>
            <a:r>
              <a:rPr lang="en-US" sz="1200" dirty="0" smtClean="0">
                <a:latin typeface="Arial" charset="0"/>
                <a:ea typeface="Arial" charset="0"/>
                <a:cs typeface="Arial" charset="0"/>
              </a:rPr>
              <a:t> =1.5 </a:t>
            </a:r>
            <a:r>
              <a:rPr lang="en-US" sz="1200" dirty="0" err="1" smtClean="0">
                <a:latin typeface="Arial" charset="0"/>
                <a:ea typeface="Arial" charset="0"/>
                <a:cs typeface="Arial" charset="0"/>
              </a:rPr>
              <a:t>mb</a:t>
            </a:r>
            <a:endParaRPr lang="en-US" sz="1200" dirty="0">
              <a:latin typeface="Arial" charset="0"/>
              <a:ea typeface="Arial" charset="0"/>
              <a:cs typeface="Arial" charset="0"/>
            </a:endParaRPr>
          </a:p>
        </p:txBody>
      </p:sp>
      <p:sp>
        <p:nvSpPr>
          <p:cNvPr id="20" name="TextBox 19"/>
          <p:cNvSpPr txBox="1"/>
          <p:nvPr/>
        </p:nvSpPr>
        <p:spPr>
          <a:xfrm>
            <a:off x="1932430" y="2124048"/>
            <a:ext cx="1220655" cy="276999"/>
          </a:xfrm>
          <a:prstGeom prst="rect">
            <a:avLst/>
          </a:prstGeom>
          <a:noFill/>
        </p:spPr>
        <p:txBody>
          <a:bodyPr wrap="none" rtlCol="0">
            <a:spAutoFit/>
          </a:bodyPr>
          <a:lstStyle/>
          <a:p>
            <a:r>
              <a:rPr lang="en-US" sz="1200" dirty="0" smtClean="0">
                <a:latin typeface="Arial" charset="0"/>
                <a:ea typeface="Arial" charset="0"/>
                <a:cs typeface="Arial" charset="0"/>
              </a:rPr>
              <a:t>AMPT </a:t>
            </a:r>
            <a:r>
              <a:rPr lang="en-US" sz="1200" dirty="0" smtClean="0">
                <a:latin typeface="Symbol" charset="2"/>
                <a:ea typeface="Symbol" charset="2"/>
                <a:cs typeface="Symbol" charset="2"/>
              </a:rPr>
              <a:t>s</a:t>
            </a:r>
            <a:r>
              <a:rPr lang="en-US" sz="1200" dirty="0" smtClean="0">
                <a:latin typeface="Arial" charset="0"/>
                <a:ea typeface="Arial" charset="0"/>
                <a:cs typeface="Arial" charset="0"/>
              </a:rPr>
              <a:t> =0 </a:t>
            </a:r>
            <a:r>
              <a:rPr lang="en-US" sz="1200" dirty="0" err="1" smtClean="0">
                <a:latin typeface="Arial" charset="0"/>
                <a:ea typeface="Arial" charset="0"/>
                <a:cs typeface="Arial" charset="0"/>
              </a:rPr>
              <a:t>mb</a:t>
            </a:r>
            <a:endParaRPr lang="en-US" sz="1200" dirty="0">
              <a:latin typeface="Arial" charset="0"/>
              <a:ea typeface="Arial" charset="0"/>
              <a:cs typeface="Arial" charset="0"/>
            </a:endParaRPr>
          </a:p>
        </p:txBody>
      </p:sp>
      <p:sp>
        <p:nvSpPr>
          <p:cNvPr id="21" name="Rectangle 20"/>
          <p:cNvSpPr/>
          <p:nvPr/>
        </p:nvSpPr>
        <p:spPr>
          <a:xfrm>
            <a:off x="4409181" y="4205059"/>
            <a:ext cx="96577" cy="965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484738" y="4114847"/>
            <a:ext cx="756938" cy="276999"/>
          </a:xfrm>
          <a:prstGeom prst="rect">
            <a:avLst/>
          </a:prstGeom>
          <a:noFill/>
        </p:spPr>
        <p:txBody>
          <a:bodyPr wrap="none" rtlCol="0">
            <a:spAutoFit/>
          </a:bodyPr>
          <a:lstStyle/>
          <a:p>
            <a:r>
              <a:rPr lang="en-US" sz="1200" smtClean="0">
                <a:latin typeface="Arial" charset="0"/>
                <a:ea typeface="Arial" charset="0"/>
                <a:cs typeface="Arial" charset="0"/>
              </a:rPr>
              <a:t>PHENIX</a:t>
            </a:r>
            <a:endParaRPr lang="en-US" sz="1200" dirty="0">
              <a:latin typeface="Arial" charset="0"/>
              <a:ea typeface="Arial" charset="0"/>
              <a:cs typeface="Arial" charset="0"/>
            </a:endParaRPr>
          </a:p>
        </p:txBody>
      </p:sp>
      <p:sp>
        <p:nvSpPr>
          <p:cNvPr id="23" name="TextBox 22"/>
          <p:cNvSpPr txBox="1"/>
          <p:nvPr/>
        </p:nvSpPr>
        <p:spPr>
          <a:xfrm>
            <a:off x="7067561" y="3181346"/>
            <a:ext cx="1529586" cy="584775"/>
          </a:xfrm>
          <a:prstGeom prst="rect">
            <a:avLst/>
          </a:prstGeom>
          <a:noFill/>
        </p:spPr>
        <p:txBody>
          <a:bodyPr wrap="none" rtlCol="0">
            <a:spAutoFit/>
          </a:bodyPr>
          <a:lstStyle/>
          <a:p>
            <a:r>
              <a:rPr lang="en-US" sz="1600" b="1" dirty="0" smtClean="0">
                <a:solidFill>
                  <a:srgbClr val="008F00"/>
                </a:solidFill>
                <a:latin typeface="Helvetica Light" charset="0"/>
                <a:ea typeface="Helvetica Light" charset="0"/>
                <a:cs typeface="Helvetica Light" charset="0"/>
              </a:rPr>
              <a:t>AMPT Parton </a:t>
            </a:r>
          </a:p>
          <a:p>
            <a:r>
              <a:rPr lang="en-US" sz="1600" b="1" dirty="0" smtClean="0">
                <a:solidFill>
                  <a:srgbClr val="008F00"/>
                </a:solidFill>
                <a:latin typeface="Helvetica Light" charset="0"/>
                <a:ea typeface="Helvetica Light" charset="0"/>
                <a:cs typeface="Helvetica Light" charset="0"/>
              </a:rPr>
              <a:t>+ Hadron</a:t>
            </a:r>
            <a:endParaRPr lang="en-US" sz="1600" b="1" dirty="0">
              <a:solidFill>
                <a:srgbClr val="008F00"/>
              </a:solidFill>
              <a:latin typeface="Helvetica Light" charset="0"/>
              <a:ea typeface="Helvetica Light" charset="0"/>
              <a:cs typeface="Helvetica Light" charset="0"/>
            </a:endParaRPr>
          </a:p>
        </p:txBody>
      </p:sp>
      <p:sp>
        <p:nvSpPr>
          <p:cNvPr id="24" name="TextBox 23"/>
          <p:cNvSpPr txBox="1"/>
          <p:nvPr/>
        </p:nvSpPr>
        <p:spPr>
          <a:xfrm>
            <a:off x="7067561" y="1611686"/>
            <a:ext cx="1771639" cy="1569660"/>
          </a:xfrm>
          <a:prstGeom prst="rect">
            <a:avLst/>
          </a:prstGeom>
          <a:noFill/>
        </p:spPr>
        <p:txBody>
          <a:bodyPr wrap="none" rtlCol="0">
            <a:spAutoFit/>
          </a:bodyPr>
          <a:lstStyle/>
          <a:p>
            <a:r>
              <a:rPr lang="en-US" sz="1600" b="1" dirty="0" smtClean="0">
                <a:solidFill>
                  <a:srgbClr val="FFC000"/>
                </a:solidFill>
                <a:latin typeface="Helvetica Light" charset="0"/>
                <a:ea typeface="Helvetica Light" charset="0"/>
                <a:cs typeface="Helvetica Light" charset="0"/>
              </a:rPr>
              <a:t>Hydro With</a:t>
            </a:r>
            <a:br>
              <a:rPr lang="en-US" sz="1600" b="1" dirty="0" smtClean="0">
                <a:solidFill>
                  <a:srgbClr val="FFC000"/>
                </a:solidFill>
                <a:latin typeface="Helvetica Light" charset="0"/>
                <a:ea typeface="Helvetica Light" charset="0"/>
                <a:cs typeface="Helvetica Light" charset="0"/>
              </a:rPr>
            </a:br>
            <a:r>
              <a:rPr lang="en-US" sz="1600" b="1" dirty="0" smtClean="0">
                <a:solidFill>
                  <a:srgbClr val="FFC000"/>
                </a:solidFill>
                <a:latin typeface="Helvetica Light" charset="0"/>
                <a:ea typeface="Helvetica Light" charset="0"/>
                <a:cs typeface="Helvetica Light" charset="0"/>
              </a:rPr>
              <a:t>Pre-Equilibrium </a:t>
            </a:r>
          </a:p>
          <a:p>
            <a:endParaRPr lang="en-US" sz="1600" b="1" dirty="0">
              <a:solidFill>
                <a:schemeClr val="accent2">
                  <a:lumMod val="75000"/>
                </a:schemeClr>
              </a:solidFill>
              <a:latin typeface="Helvetica Light" charset="0"/>
              <a:ea typeface="Helvetica Light" charset="0"/>
              <a:cs typeface="Helvetica Light" charset="0"/>
            </a:endParaRPr>
          </a:p>
          <a:p>
            <a:r>
              <a:rPr lang="en-US" sz="1600" b="1" dirty="0" smtClean="0">
                <a:solidFill>
                  <a:srgbClr val="00449B"/>
                </a:solidFill>
                <a:latin typeface="Helvetica Light" charset="0"/>
                <a:ea typeface="Helvetica Light" charset="0"/>
                <a:cs typeface="Helvetica Light" charset="0"/>
              </a:rPr>
              <a:t>Hydro Without</a:t>
            </a:r>
            <a:br>
              <a:rPr lang="en-US" sz="1600" b="1" dirty="0" smtClean="0">
                <a:solidFill>
                  <a:srgbClr val="00449B"/>
                </a:solidFill>
                <a:latin typeface="Helvetica Light" charset="0"/>
                <a:ea typeface="Helvetica Light" charset="0"/>
                <a:cs typeface="Helvetica Light" charset="0"/>
              </a:rPr>
            </a:br>
            <a:r>
              <a:rPr lang="en-US" sz="1600" b="1" dirty="0" smtClean="0">
                <a:solidFill>
                  <a:srgbClr val="00449B"/>
                </a:solidFill>
                <a:latin typeface="Helvetica Light" charset="0"/>
                <a:ea typeface="Helvetica Light" charset="0"/>
                <a:cs typeface="Helvetica Light" charset="0"/>
              </a:rPr>
              <a:t>Pre-</a:t>
            </a:r>
            <a:r>
              <a:rPr lang="en-US" sz="1600" b="1" dirty="0" err="1" smtClean="0">
                <a:solidFill>
                  <a:srgbClr val="00449B"/>
                </a:solidFill>
                <a:latin typeface="Helvetica Light" charset="0"/>
                <a:ea typeface="Helvetica Light" charset="0"/>
                <a:cs typeface="Helvetica Light" charset="0"/>
              </a:rPr>
              <a:t>Equlibrium</a:t>
            </a:r>
            <a:endParaRPr lang="en-US" sz="1600" b="1" dirty="0" smtClean="0">
              <a:solidFill>
                <a:srgbClr val="00449B"/>
              </a:solidFill>
              <a:latin typeface="Helvetica Light" charset="0"/>
              <a:ea typeface="Helvetica Light" charset="0"/>
              <a:cs typeface="Helvetica Light" charset="0"/>
            </a:endParaRPr>
          </a:p>
          <a:p>
            <a:endParaRPr lang="en-US" sz="1600" b="1" dirty="0">
              <a:solidFill>
                <a:schemeClr val="accent2">
                  <a:lumMod val="75000"/>
                </a:schemeClr>
              </a:solidFill>
              <a:latin typeface="Helvetica Light" charset="0"/>
              <a:ea typeface="Helvetica Light" charset="0"/>
              <a:cs typeface="Helvetica Light" charset="0"/>
            </a:endParaRPr>
          </a:p>
        </p:txBody>
      </p:sp>
      <p:sp>
        <p:nvSpPr>
          <p:cNvPr id="26" name="TextBox 25"/>
          <p:cNvSpPr txBox="1"/>
          <p:nvPr/>
        </p:nvSpPr>
        <p:spPr>
          <a:xfrm>
            <a:off x="685800" y="152400"/>
            <a:ext cx="7738016" cy="646331"/>
          </a:xfrm>
          <a:prstGeom prst="rect">
            <a:avLst/>
          </a:prstGeom>
          <a:noFill/>
        </p:spPr>
        <p:txBody>
          <a:bodyPr wrap="none" rtlCol="0">
            <a:spAutoFit/>
          </a:bodyPr>
          <a:lstStyle/>
          <a:p>
            <a:r>
              <a:rPr lang="en-US" sz="3600" u="sng" dirty="0" smtClean="0">
                <a:solidFill>
                  <a:schemeClr val="bg1"/>
                </a:solidFill>
              </a:rPr>
              <a:t>Push Further:  </a:t>
            </a:r>
            <a:r>
              <a:rPr lang="en-US" sz="3600" u="sng" dirty="0" err="1" smtClean="0">
                <a:solidFill>
                  <a:schemeClr val="bg1"/>
                </a:solidFill>
              </a:rPr>
              <a:t>d+Au</a:t>
            </a:r>
            <a:r>
              <a:rPr lang="en-US" sz="3600" u="sng" dirty="0" smtClean="0">
                <a:solidFill>
                  <a:schemeClr val="bg1"/>
                </a:solidFill>
              </a:rPr>
              <a:t> Energy Scan at RHIC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23</a:t>
            </a:fld>
            <a:endParaRPr lang="en-US"/>
          </a:p>
        </p:txBody>
      </p:sp>
      <p:grpSp>
        <p:nvGrpSpPr>
          <p:cNvPr id="24" name="Group 23"/>
          <p:cNvGrpSpPr/>
          <p:nvPr/>
        </p:nvGrpSpPr>
        <p:grpSpPr>
          <a:xfrm>
            <a:off x="228600" y="886476"/>
            <a:ext cx="8696325" cy="5895324"/>
            <a:chOff x="1219200" y="637880"/>
            <a:chExt cx="6715125" cy="5372100"/>
          </a:xfrm>
        </p:grpSpPr>
        <p:pic>
          <p:nvPicPr>
            <p:cNvPr id="5" name="Picture 4"/>
            <p:cNvPicPr>
              <a:picLocks noChangeAspect="1"/>
            </p:cNvPicPr>
            <p:nvPr/>
          </p:nvPicPr>
          <p:blipFill>
            <a:blip r:embed="rId2" cstate="print"/>
            <a:stretch>
              <a:fillRect/>
            </a:stretch>
          </p:blipFill>
          <p:spPr>
            <a:xfrm>
              <a:off x="1219200" y="637880"/>
              <a:ext cx="6715125" cy="5372100"/>
            </a:xfrm>
            <a:prstGeom prst="rect">
              <a:avLst/>
            </a:prstGeom>
          </p:spPr>
        </p:pic>
        <p:sp>
          <p:nvSpPr>
            <p:cNvPr id="8" name="Rectangle 7"/>
            <p:cNvSpPr/>
            <p:nvPr/>
          </p:nvSpPr>
          <p:spPr>
            <a:xfrm rot="5400000">
              <a:off x="5522903" y="2789219"/>
              <a:ext cx="4237057" cy="253916"/>
            </a:xfrm>
            <a:prstGeom prst="rect">
              <a:avLst/>
            </a:prstGeom>
          </p:spPr>
          <p:txBody>
            <a:bodyPr wrap="none">
              <a:spAutoFit/>
            </a:bodyPr>
            <a:lstStyle/>
            <a:p>
              <a:r>
                <a:rPr lang="sk-SK" sz="1050" i="1" dirty="0" err="1" smtClean="0">
                  <a:solidFill>
                    <a:srgbClr val="555555"/>
                  </a:solidFill>
                  <a:latin typeface="Helvetica Light" charset="0"/>
                  <a:ea typeface="Helvetica Light" charset="0"/>
                  <a:cs typeface="Helvetica Light" charset="0"/>
                </a:rPr>
                <a:t>Orjuela-Koop</a:t>
              </a:r>
              <a:r>
                <a:rPr lang="sk-SK" sz="1050" i="1" dirty="0" smtClean="0">
                  <a:solidFill>
                    <a:srgbClr val="555555"/>
                  </a:solidFill>
                  <a:latin typeface="Helvetica Light" charset="0"/>
                  <a:ea typeface="Helvetica Light" charset="0"/>
                  <a:cs typeface="Helvetica Light" charset="0"/>
                </a:rPr>
                <a:t>, </a:t>
              </a:r>
              <a:r>
                <a:rPr lang="sk-SK" sz="1050" i="1" dirty="0" err="1" smtClean="0">
                  <a:solidFill>
                    <a:srgbClr val="555555"/>
                  </a:solidFill>
                  <a:latin typeface="Helvetica Light" charset="0"/>
                  <a:ea typeface="Helvetica Light" charset="0"/>
                  <a:cs typeface="Helvetica Light" charset="0"/>
                </a:rPr>
                <a:t>Belmont</a:t>
              </a:r>
              <a:r>
                <a:rPr lang="sk-SK" sz="1050" i="1" dirty="0" smtClean="0">
                  <a:solidFill>
                    <a:srgbClr val="555555"/>
                  </a:solidFill>
                  <a:latin typeface="Helvetica Light" charset="0"/>
                  <a:ea typeface="Helvetica Light" charset="0"/>
                  <a:cs typeface="Helvetica Light" charset="0"/>
                </a:rPr>
                <a:t>, </a:t>
              </a:r>
              <a:r>
                <a:rPr lang="sk-SK" sz="1050" i="1" dirty="0" err="1" smtClean="0">
                  <a:solidFill>
                    <a:srgbClr val="555555"/>
                  </a:solidFill>
                  <a:latin typeface="Helvetica Light" charset="0"/>
                  <a:ea typeface="Helvetica Light" charset="0"/>
                  <a:cs typeface="Helvetica Light" charset="0"/>
                </a:rPr>
                <a:t>Yin</a:t>
              </a:r>
              <a:r>
                <a:rPr lang="sk-SK" sz="1050" i="1" dirty="0" smtClean="0">
                  <a:solidFill>
                    <a:srgbClr val="555555"/>
                  </a:solidFill>
                  <a:latin typeface="Helvetica Light" charset="0"/>
                  <a:ea typeface="Helvetica Light" charset="0"/>
                  <a:cs typeface="Helvetica Light" charset="0"/>
                </a:rPr>
                <a:t>, </a:t>
              </a:r>
              <a:r>
                <a:rPr lang="sk-SK" sz="1050" i="1" dirty="0" err="1" smtClean="0">
                  <a:solidFill>
                    <a:srgbClr val="555555"/>
                  </a:solidFill>
                  <a:latin typeface="Helvetica Light" charset="0"/>
                  <a:ea typeface="Helvetica Light" charset="0"/>
                  <a:cs typeface="Helvetica Light" charset="0"/>
                </a:rPr>
                <a:t>Nagle</a:t>
              </a:r>
              <a:r>
                <a:rPr lang="sk-SK" sz="1050" dirty="0">
                  <a:solidFill>
                    <a:srgbClr val="555555"/>
                  </a:solidFill>
                  <a:latin typeface="Helvetica Light" charset="0"/>
                  <a:ea typeface="Helvetica Light" charset="0"/>
                  <a:cs typeface="Helvetica Light" charset="0"/>
                </a:rPr>
                <a:t>:</a:t>
              </a:r>
              <a:r>
                <a:rPr lang="sk-SK" sz="1050" dirty="0" smtClean="0">
                  <a:solidFill>
                    <a:srgbClr val="555555"/>
                  </a:solidFill>
                  <a:latin typeface="Helvetica Light" charset="0"/>
                  <a:ea typeface="Helvetica Light" charset="0"/>
                  <a:cs typeface="Helvetica Light" charset="0"/>
                </a:rPr>
                <a:t> </a:t>
              </a:r>
              <a:r>
                <a:rPr lang="sk-SK" sz="1050" dirty="0" err="1" smtClean="0">
                  <a:solidFill>
                    <a:srgbClr val="555555"/>
                  </a:solidFill>
                  <a:latin typeface="Helvetica Light" charset="0"/>
                  <a:ea typeface="Helvetica Light" charset="0"/>
                  <a:cs typeface="Helvetica Light" charset="0"/>
                </a:rPr>
                <a:t>Phys</a:t>
              </a:r>
              <a:r>
                <a:rPr lang="sk-SK" sz="1050" dirty="0">
                  <a:solidFill>
                    <a:srgbClr val="555555"/>
                  </a:solidFill>
                  <a:latin typeface="Helvetica Light" charset="0"/>
                  <a:ea typeface="Helvetica Light" charset="0"/>
                  <a:cs typeface="Helvetica Light" charset="0"/>
                </a:rPr>
                <a:t>. Rev. C 93, </a:t>
              </a:r>
              <a:r>
                <a:rPr lang="sk-SK" sz="1050" dirty="0" smtClean="0">
                  <a:solidFill>
                    <a:srgbClr val="555555"/>
                  </a:solidFill>
                  <a:latin typeface="Helvetica Light" charset="0"/>
                  <a:ea typeface="Helvetica Light" charset="0"/>
                  <a:cs typeface="Helvetica Light" charset="0"/>
                </a:rPr>
                <a:t>044910 (2016)</a:t>
              </a:r>
              <a:endParaRPr lang="sk-SK" sz="1050" dirty="0">
                <a:solidFill>
                  <a:srgbClr val="555555"/>
                </a:solidFill>
                <a:effectLst/>
                <a:latin typeface="Helvetica Light" charset="0"/>
                <a:ea typeface="Helvetica Light" charset="0"/>
                <a:cs typeface="Helvetica Light" charset="0"/>
              </a:endParaRPr>
            </a:p>
          </p:txBody>
        </p:sp>
        <p:sp>
          <p:nvSpPr>
            <p:cNvPr id="9" name="TextBox 8"/>
            <p:cNvSpPr txBox="1"/>
            <p:nvPr/>
          </p:nvSpPr>
          <p:spPr>
            <a:xfrm>
              <a:off x="1984121" y="811148"/>
              <a:ext cx="5232073" cy="461665"/>
            </a:xfrm>
            <a:prstGeom prst="rect">
              <a:avLst/>
            </a:prstGeom>
            <a:noFill/>
          </p:spPr>
          <p:txBody>
            <a:bodyPr wrap="none" rtlCol="0">
              <a:spAutoFit/>
            </a:bodyPr>
            <a:lstStyle/>
            <a:p>
              <a:r>
                <a:rPr lang="en-US" sz="2400" b="1" dirty="0" smtClean="0">
                  <a:latin typeface="Helvetica Light" charset="0"/>
                  <a:ea typeface="Helvetica Light" charset="0"/>
                  <a:cs typeface="Helvetica Light" charset="0"/>
                </a:rPr>
                <a:t>2+1D </a:t>
              </a:r>
              <a:r>
                <a:rPr lang="en-US" sz="2400" b="1" dirty="0">
                  <a:latin typeface="Helvetica Light" charset="0"/>
                  <a:ea typeface="Helvetica Light" charset="0"/>
                  <a:cs typeface="Helvetica Light" charset="0"/>
                </a:rPr>
                <a:t>QGP </a:t>
              </a:r>
              <a:r>
                <a:rPr lang="en-US" sz="2400" b="1" dirty="0" smtClean="0">
                  <a:latin typeface="Helvetica Light" charset="0"/>
                  <a:ea typeface="Helvetica Light" charset="0"/>
                  <a:cs typeface="Helvetica Light" charset="0"/>
                </a:rPr>
                <a:t>Volume in Central </a:t>
              </a:r>
              <a:r>
                <a:rPr lang="en-US" sz="2400" b="1" dirty="0" err="1" smtClean="0">
                  <a:latin typeface="Helvetica Light" charset="0"/>
                  <a:ea typeface="Helvetica Light" charset="0"/>
                  <a:cs typeface="Helvetica Light" charset="0"/>
                </a:rPr>
                <a:t>d+Au</a:t>
              </a:r>
              <a:endParaRPr lang="en-US" b="1" dirty="0" smtClean="0">
                <a:latin typeface="Helvetica Light" charset="0"/>
                <a:ea typeface="Helvetica Light" charset="0"/>
                <a:cs typeface="Helvetica Light" charset="0"/>
              </a:endParaRPr>
            </a:p>
          </p:txBody>
        </p:sp>
        <p:sp>
          <p:nvSpPr>
            <p:cNvPr id="10" name="TextBox 9"/>
            <p:cNvSpPr txBox="1"/>
            <p:nvPr/>
          </p:nvSpPr>
          <p:spPr>
            <a:xfrm>
              <a:off x="6102927" y="941074"/>
              <a:ext cx="619151" cy="420691"/>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2400" dirty="0" smtClean="0">
                  <a:solidFill>
                    <a:srgbClr val="0432FF"/>
                  </a:solidFill>
                  <a:latin typeface="Helvetica" charset="0"/>
                  <a:ea typeface="Helvetica" charset="0"/>
                  <a:cs typeface="Helvetica" charset="0"/>
                </a:rPr>
                <a:t>LHC</a:t>
              </a:r>
              <a:endParaRPr lang="en-US" sz="2400" dirty="0">
                <a:solidFill>
                  <a:srgbClr val="0432FF"/>
                </a:solidFill>
                <a:latin typeface="Helvetica" charset="0"/>
                <a:ea typeface="Helvetica" charset="0"/>
                <a:cs typeface="Helvetica" charset="0"/>
              </a:endParaRPr>
            </a:p>
          </p:txBody>
        </p:sp>
        <p:sp>
          <p:nvSpPr>
            <p:cNvPr id="11" name="TextBox 10"/>
            <p:cNvSpPr txBox="1"/>
            <p:nvPr/>
          </p:nvSpPr>
          <p:spPr>
            <a:xfrm>
              <a:off x="3749324" y="2954749"/>
              <a:ext cx="724364" cy="420691"/>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2400" dirty="0" smtClean="0">
                  <a:solidFill>
                    <a:srgbClr val="0432FF"/>
                  </a:solidFill>
                  <a:latin typeface="Helvetica" charset="0"/>
                  <a:ea typeface="Helvetica" charset="0"/>
                  <a:cs typeface="Helvetica" charset="0"/>
                </a:rPr>
                <a:t>RHIC</a:t>
              </a:r>
              <a:endParaRPr lang="en-US" sz="2400" dirty="0">
                <a:solidFill>
                  <a:srgbClr val="0432FF"/>
                </a:solidFill>
                <a:latin typeface="Helvetica" charset="0"/>
                <a:ea typeface="Helvetica" charset="0"/>
                <a:cs typeface="Helvetica" charset="0"/>
              </a:endParaRPr>
            </a:p>
          </p:txBody>
        </p:sp>
        <p:sp>
          <p:nvSpPr>
            <p:cNvPr id="12" name="Rectangle 11"/>
            <p:cNvSpPr/>
            <p:nvPr/>
          </p:nvSpPr>
          <p:spPr>
            <a:xfrm>
              <a:off x="6358098" y="1828788"/>
              <a:ext cx="649769" cy="896328"/>
            </a:xfrm>
            <a:prstGeom prst="rect">
              <a:avLst/>
            </a:prstGeom>
            <a:solidFill>
              <a:srgbClr val="FFC000"/>
            </a:solidFill>
            <a:scene3d>
              <a:camera prst="isometricOffAxis2Top">
                <a:rot lat="19079197" lon="2051634" rev="18991504"/>
              </a:camera>
              <a:lightRig rig="glow" dir="t"/>
            </a:scene3d>
            <a:sp3d extrusionH="69215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142593">
              <a:off x="6759990" y="1793290"/>
              <a:ext cx="411200" cy="280461"/>
            </a:xfrm>
            <a:prstGeom prst="rect">
              <a:avLst/>
            </a:prstGeom>
            <a:noFill/>
          </p:spPr>
          <p:txBody>
            <a:bodyPr wrap="none" rtlCol="0">
              <a:spAutoFit/>
            </a:bodyPr>
            <a:lstStyle/>
            <a:p>
              <a:r>
                <a:rPr lang="en-US" sz="1400" dirty="0" smtClean="0">
                  <a:latin typeface="Helvetica Light" charset="0"/>
                  <a:ea typeface="Helvetica Light" charset="0"/>
                  <a:cs typeface="Helvetica Light" charset="0"/>
                </a:rPr>
                <a:t>3 </a:t>
              </a:r>
              <a:r>
                <a:rPr lang="en-US" sz="1400" dirty="0" err="1" smtClean="0">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4" name="TextBox 13"/>
            <p:cNvSpPr txBox="1"/>
            <p:nvPr/>
          </p:nvSpPr>
          <p:spPr>
            <a:xfrm rot="18718822">
              <a:off x="6041087" y="1976925"/>
              <a:ext cx="485256" cy="237659"/>
            </a:xfrm>
            <a:prstGeom prst="rect">
              <a:avLst/>
            </a:prstGeom>
            <a:noFill/>
          </p:spPr>
          <p:txBody>
            <a:bodyPr wrap="none" rtlCol="0">
              <a:spAutoFit/>
            </a:bodyPr>
            <a:lstStyle/>
            <a:p>
              <a:r>
                <a:rPr lang="en-US" sz="1400" dirty="0">
                  <a:latin typeface="Helvetica Light" charset="0"/>
                  <a:ea typeface="Helvetica Light" charset="0"/>
                  <a:cs typeface="Helvetica Light" charset="0"/>
                </a:rPr>
                <a:t>4</a:t>
              </a:r>
              <a:r>
                <a:rPr lang="en-US" sz="1400" smtClean="0">
                  <a:latin typeface="Helvetica Light" charset="0"/>
                  <a:ea typeface="Helvetica Light" charset="0"/>
                  <a:cs typeface="Helvetica Light" charset="0"/>
                </a:rPr>
                <a:t> </a:t>
              </a:r>
              <a:r>
                <a:rPr lang="en-US" sz="1400" dirty="0" err="1" smtClean="0">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5" name="TextBox 14"/>
            <p:cNvSpPr txBox="1"/>
            <p:nvPr/>
          </p:nvSpPr>
          <p:spPr>
            <a:xfrm>
              <a:off x="5422050" y="2651299"/>
              <a:ext cx="1052864" cy="280461"/>
            </a:xfrm>
            <a:prstGeom prst="rect">
              <a:avLst/>
            </a:prstGeom>
            <a:noFill/>
          </p:spPr>
          <p:txBody>
            <a:bodyPr wrap="square" rtlCol="0">
              <a:spAutoFit/>
            </a:bodyPr>
            <a:lstStyle/>
            <a:p>
              <a:r>
                <a:rPr lang="en-US" sz="1400" dirty="0">
                  <a:latin typeface="Helvetica Light" charset="0"/>
                  <a:ea typeface="Helvetica Light" charset="0"/>
                  <a:cs typeface="Helvetica Light" charset="0"/>
                </a:rPr>
                <a:t>t</a:t>
              </a:r>
              <a:r>
                <a:rPr lang="en-US" sz="1400" smtClean="0">
                  <a:latin typeface="Helvetica Light" charset="0"/>
                  <a:ea typeface="Helvetica Light" charset="0"/>
                  <a:cs typeface="Helvetica Light" charset="0"/>
                </a:rPr>
                <a:t> </a:t>
              </a:r>
              <a:r>
                <a:rPr lang="en-US" sz="1400" dirty="0" smtClean="0">
                  <a:latin typeface="Helvetica Light" charset="0"/>
                  <a:ea typeface="Helvetica Light" charset="0"/>
                  <a:cs typeface="Helvetica Light" charset="0"/>
                </a:rPr>
                <a:t>= 3 </a:t>
              </a:r>
              <a:r>
                <a:rPr lang="en-US" sz="1400" dirty="0" err="1" smtClean="0">
                  <a:latin typeface="Helvetica Light" charset="0"/>
                  <a:ea typeface="Helvetica Light" charset="0"/>
                  <a:cs typeface="Helvetica Light" charset="0"/>
                </a:rPr>
                <a:t>fm</a:t>
              </a:r>
              <a:r>
                <a:rPr lang="en-US" sz="1400" dirty="0" smtClean="0">
                  <a:latin typeface="Helvetica Light" charset="0"/>
                  <a:ea typeface="Helvetica Light" charset="0"/>
                  <a:cs typeface="Helvetica Light" charset="0"/>
                </a:rPr>
                <a:t>/c</a:t>
              </a:r>
              <a:endParaRPr lang="en-US" sz="1400" dirty="0">
                <a:latin typeface="Helvetica Light" charset="0"/>
                <a:ea typeface="Helvetica Light" charset="0"/>
                <a:cs typeface="Helvetica Light" charset="0"/>
              </a:endParaRPr>
            </a:p>
          </p:txBody>
        </p:sp>
        <p:sp>
          <p:nvSpPr>
            <p:cNvPr id="16" name="Rectangle 15"/>
            <p:cNvSpPr/>
            <p:nvPr/>
          </p:nvSpPr>
          <p:spPr>
            <a:xfrm>
              <a:off x="2307962" y="3328561"/>
              <a:ext cx="445962" cy="489590"/>
            </a:xfrm>
            <a:prstGeom prst="rect">
              <a:avLst/>
            </a:prstGeom>
            <a:solidFill>
              <a:srgbClr val="FFC000"/>
            </a:solidFill>
            <a:scene3d>
              <a:camera prst="isometricOffAxis2Top">
                <a:rot lat="19079197" lon="2051634" rev="18991504"/>
              </a:camera>
              <a:lightRig rig="glow" dir="t"/>
            </a:scene3d>
            <a:sp3d extrusionH="41910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142593">
              <a:off x="2504672" y="3188329"/>
              <a:ext cx="411200" cy="280461"/>
            </a:xfrm>
            <a:prstGeom prst="rect">
              <a:avLst/>
            </a:prstGeom>
            <a:noFill/>
          </p:spPr>
          <p:txBody>
            <a:bodyPr wrap="none" rtlCol="0">
              <a:spAutoFit/>
            </a:bodyPr>
            <a:lstStyle/>
            <a:p>
              <a:r>
                <a:rPr lang="en-US" sz="1400" dirty="0">
                  <a:latin typeface="Helvetica Light" charset="0"/>
                  <a:ea typeface="Helvetica Light" charset="0"/>
                  <a:cs typeface="Helvetica Light" charset="0"/>
                </a:rPr>
                <a:t>2</a:t>
              </a:r>
              <a:r>
                <a:rPr lang="en-US" sz="1400" dirty="0" smtClean="0">
                  <a:latin typeface="Helvetica Light" charset="0"/>
                  <a:ea typeface="Helvetica Light" charset="0"/>
                  <a:cs typeface="Helvetica Light" charset="0"/>
                </a:rPr>
                <a:t> </a:t>
              </a:r>
              <a:r>
                <a:rPr lang="en-US" sz="1400" dirty="0" err="1" smtClean="0">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8" name="TextBox 17"/>
            <p:cNvSpPr txBox="1"/>
            <p:nvPr/>
          </p:nvSpPr>
          <p:spPr>
            <a:xfrm rot="18578557">
              <a:off x="1973231" y="3307764"/>
              <a:ext cx="485256" cy="237659"/>
            </a:xfrm>
            <a:prstGeom prst="rect">
              <a:avLst/>
            </a:prstGeom>
            <a:noFill/>
          </p:spPr>
          <p:txBody>
            <a:bodyPr wrap="none" rtlCol="0">
              <a:spAutoFit/>
            </a:bodyPr>
            <a:lstStyle/>
            <a:p>
              <a:r>
                <a:rPr lang="en-US" sz="1400" dirty="0" smtClean="0">
                  <a:latin typeface="Helvetica Light" charset="0"/>
                  <a:ea typeface="Helvetica Light" charset="0"/>
                  <a:cs typeface="Helvetica Light" charset="0"/>
                </a:rPr>
                <a:t>2 </a:t>
              </a:r>
              <a:r>
                <a:rPr lang="en-US" sz="1400" dirty="0" err="1" smtClean="0">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9" name="TextBox 18"/>
            <p:cNvSpPr txBox="1"/>
            <p:nvPr/>
          </p:nvSpPr>
          <p:spPr>
            <a:xfrm>
              <a:off x="2837474" y="3574126"/>
              <a:ext cx="1052864" cy="280461"/>
            </a:xfrm>
            <a:prstGeom prst="rect">
              <a:avLst/>
            </a:prstGeom>
            <a:noFill/>
          </p:spPr>
          <p:txBody>
            <a:bodyPr wrap="square" rtlCol="0">
              <a:spAutoFit/>
            </a:bodyPr>
            <a:lstStyle/>
            <a:p>
              <a:r>
                <a:rPr lang="en-US" sz="1400" dirty="0">
                  <a:latin typeface="Helvetica Light" charset="0"/>
                  <a:ea typeface="Helvetica Light" charset="0"/>
                  <a:cs typeface="Helvetica Light" charset="0"/>
                </a:rPr>
                <a:t>t</a:t>
              </a:r>
              <a:r>
                <a:rPr lang="en-US" sz="1400" dirty="0" smtClean="0">
                  <a:latin typeface="Helvetica Light" charset="0"/>
                  <a:ea typeface="Helvetica Light" charset="0"/>
                  <a:cs typeface="Helvetica Light" charset="0"/>
                </a:rPr>
                <a:t> = 2 </a:t>
              </a:r>
              <a:r>
                <a:rPr lang="en-US" sz="1400" dirty="0" err="1" smtClean="0">
                  <a:latin typeface="Helvetica Light" charset="0"/>
                  <a:ea typeface="Helvetica Light" charset="0"/>
                  <a:cs typeface="Helvetica Light" charset="0"/>
                </a:rPr>
                <a:t>fm</a:t>
              </a:r>
              <a:r>
                <a:rPr lang="en-US" sz="1400" dirty="0" smtClean="0">
                  <a:latin typeface="Helvetica Light" charset="0"/>
                  <a:ea typeface="Helvetica Light" charset="0"/>
                  <a:cs typeface="Helvetica Light" charset="0"/>
                </a:rPr>
                <a:t>/c</a:t>
              </a:r>
              <a:endParaRPr lang="en-US" sz="1400" dirty="0">
                <a:latin typeface="Helvetica Light" charset="0"/>
                <a:ea typeface="Helvetica Light" charset="0"/>
                <a:cs typeface="Helvetica Light" charset="0"/>
              </a:endParaRPr>
            </a:p>
          </p:txBody>
        </p:sp>
        <p:sp>
          <p:nvSpPr>
            <p:cNvPr id="20" name="TextBox 19"/>
            <p:cNvSpPr txBox="1"/>
            <p:nvPr/>
          </p:nvSpPr>
          <p:spPr>
            <a:xfrm>
              <a:off x="4210315" y="3687346"/>
              <a:ext cx="688468" cy="280461"/>
            </a:xfrm>
            <a:prstGeom prst="rect">
              <a:avLst/>
            </a:prstGeom>
            <a:noFill/>
          </p:spPr>
          <p:txBody>
            <a:bodyPr wrap="none" rtlCol="0">
              <a:spAutoFit/>
            </a:bodyPr>
            <a:lstStyle/>
            <a:p>
              <a:r>
                <a:rPr lang="en-US" sz="1400" dirty="0" smtClean="0">
                  <a:solidFill>
                    <a:srgbClr val="FF0000"/>
                  </a:solidFill>
                  <a:latin typeface="Helvetica Light" charset="0"/>
                  <a:ea typeface="Helvetica Light" charset="0"/>
                  <a:cs typeface="Helvetica Light" charset="0"/>
                </a:rPr>
                <a:t>200 </a:t>
              </a:r>
              <a:r>
                <a:rPr lang="en-US" sz="1400" dirty="0" err="1" smtClean="0">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1" name="TextBox 20"/>
            <p:cNvSpPr txBox="1"/>
            <p:nvPr/>
          </p:nvSpPr>
          <p:spPr>
            <a:xfrm>
              <a:off x="3376496" y="4114105"/>
              <a:ext cx="611725" cy="280461"/>
            </a:xfrm>
            <a:prstGeom prst="rect">
              <a:avLst/>
            </a:prstGeom>
            <a:noFill/>
          </p:spPr>
          <p:txBody>
            <a:bodyPr wrap="none" rtlCol="0">
              <a:spAutoFit/>
            </a:bodyPr>
            <a:lstStyle/>
            <a:p>
              <a:r>
                <a:rPr lang="en-US" sz="1400" smtClean="0">
                  <a:solidFill>
                    <a:srgbClr val="FF0000"/>
                  </a:solidFill>
                  <a:latin typeface="Helvetica Light" charset="0"/>
                  <a:ea typeface="Helvetica Light" charset="0"/>
                  <a:cs typeface="Helvetica Light" charset="0"/>
                </a:rPr>
                <a:t>62 </a:t>
              </a:r>
              <a:r>
                <a:rPr lang="en-US" sz="1400" dirty="0" err="1" smtClean="0">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2" name="TextBox 21"/>
            <p:cNvSpPr txBox="1"/>
            <p:nvPr/>
          </p:nvSpPr>
          <p:spPr>
            <a:xfrm>
              <a:off x="2739160" y="4376676"/>
              <a:ext cx="611725" cy="280461"/>
            </a:xfrm>
            <a:prstGeom prst="rect">
              <a:avLst/>
            </a:prstGeom>
            <a:noFill/>
          </p:spPr>
          <p:txBody>
            <a:bodyPr wrap="none" rtlCol="0">
              <a:spAutoFit/>
            </a:bodyPr>
            <a:lstStyle/>
            <a:p>
              <a:r>
                <a:rPr lang="en-US" sz="1400" dirty="0" smtClean="0">
                  <a:solidFill>
                    <a:srgbClr val="FF0000"/>
                  </a:solidFill>
                  <a:latin typeface="Helvetica Light" charset="0"/>
                  <a:ea typeface="Helvetica Light" charset="0"/>
                  <a:cs typeface="Helvetica Light" charset="0"/>
                </a:rPr>
                <a:t>20 </a:t>
              </a:r>
              <a:r>
                <a:rPr lang="en-US" sz="1400" dirty="0" err="1" smtClean="0">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3" name="TextBox 22"/>
            <p:cNvSpPr txBox="1"/>
            <p:nvPr/>
          </p:nvSpPr>
          <p:spPr>
            <a:xfrm>
              <a:off x="1969296" y="4449761"/>
              <a:ext cx="611725" cy="280461"/>
            </a:xfrm>
            <a:prstGeom prst="rect">
              <a:avLst/>
            </a:prstGeom>
            <a:noFill/>
          </p:spPr>
          <p:txBody>
            <a:bodyPr wrap="none" rtlCol="0">
              <a:spAutoFit/>
            </a:bodyPr>
            <a:lstStyle/>
            <a:p>
              <a:r>
                <a:rPr lang="en-US" sz="1400" dirty="0" smtClean="0">
                  <a:solidFill>
                    <a:srgbClr val="FF0000"/>
                  </a:solidFill>
                  <a:latin typeface="Helvetica Light" charset="0"/>
                  <a:ea typeface="Helvetica Light" charset="0"/>
                  <a:cs typeface="Helvetica Light" charset="0"/>
                </a:rPr>
                <a:t>7.7GeV</a:t>
              </a:r>
              <a:endParaRPr lang="en-US" sz="1400" dirty="0">
                <a:solidFill>
                  <a:srgbClr val="FF0000"/>
                </a:solidFill>
                <a:latin typeface="Helvetica Light" charset="0"/>
                <a:ea typeface="Helvetica Light" charset="0"/>
                <a:cs typeface="Helvetica Light" charset="0"/>
              </a:endParaRPr>
            </a:p>
          </p:txBody>
        </p:sp>
      </p:grpSp>
      <p:sp>
        <p:nvSpPr>
          <p:cNvPr id="25" name="TextBox 24"/>
          <p:cNvSpPr txBox="1"/>
          <p:nvPr/>
        </p:nvSpPr>
        <p:spPr>
          <a:xfrm>
            <a:off x="425422" y="76200"/>
            <a:ext cx="8413778" cy="646331"/>
          </a:xfrm>
          <a:prstGeom prst="rect">
            <a:avLst/>
          </a:prstGeom>
          <a:noFill/>
        </p:spPr>
        <p:txBody>
          <a:bodyPr wrap="none" rtlCol="0">
            <a:spAutoFit/>
          </a:bodyPr>
          <a:lstStyle/>
          <a:p>
            <a:r>
              <a:rPr lang="en-US" sz="3600" u="sng" dirty="0" smtClean="0">
                <a:solidFill>
                  <a:schemeClr val="bg1"/>
                </a:solidFill>
              </a:rPr>
              <a:t>Hydrodynamic Results for </a:t>
            </a:r>
            <a:r>
              <a:rPr lang="en-US" sz="3600" u="sng" dirty="0" err="1" smtClean="0">
                <a:solidFill>
                  <a:schemeClr val="bg1"/>
                </a:solidFill>
              </a:rPr>
              <a:t>d+Au</a:t>
            </a:r>
            <a:r>
              <a:rPr lang="en-US" sz="3600" u="sng" dirty="0" smtClean="0">
                <a:solidFill>
                  <a:schemeClr val="bg1"/>
                </a:solidFill>
              </a:rPr>
              <a:t> Energy Scan</a:t>
            </a:r>
          </a:p>
        </p:txBody>
      </p:sp>
      <p:pic>
        <p:nvPicPr>
          <p:cNvPr id="26" name="Picture 6" descr="Image result for espress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48400" y="3581400"/>
            <a:ext cx="2286000" cy="1705709"/>
          </a:xfrm>
          <a:prstGeom prst="rect">
            <a:avLst/>
          </a:prstGeom>
          <a:noFill/>
        </p:spPr>
      </p:pic>
      <p:pic>
        <p:nvPicPr>
          <p:cNvPr id="27" name="Picture 6" descr="Image result for espress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5105400"/>
            <a:ext cx="1123359" cy="838200"/>
          </a:xfrm>
          <a:prstGeom prst="rect">
            <a:avLst/>
          </a:prstGeom>
          <a:noFill/>
        </p:spPr>
      </p:pic>
      <p:pic>
        <p:nvPicPr>
          <p:cNvPr id="28" name="Picture 6" descr="Image result for espress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0" y="4267200"/>
            <a:ext cx="1752600" cy="1307711"/>
          </a:xfrm>
          <a:prstGeom prst="rect">
            <a:avLst/>
          </a:prstGeom>
          <a:noFill/>
        </p:spPr>
      </p:pic>
      <p:pic>
        <p:nvPicPr>
          <p:cNvPr id="29" name="Picture 6" descr="Image result for espress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4800600"/>
            <a:ext cx="1429730" cy="106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24</a:t>
            </a:fld>
            <a:endParaRPr lang="en-US"/>
          </a:p>
        </p:txBody>
      </p:sp>
      <p:sp>
        <p:nvSpPr>
          <p:cNvPr id="5" name="TextBox 4"/>
          <p:cNvSpPr txBox="1"/>
          <p:nvPr/>
        </p:nvSpPr>
        <p:spPr>
          <a:xfrm>
            <a:off x="228600" y="228600"/>
            <a:ext cx="8686800" cy="6740307"/>
          </a:xfrm>
          <a:prstGeom prst="rect">
            <a:avLst/>
          </a:prstGeom>
          <a:noFill/>
        </p:spPr>
        <p:txBody>
          <a:bodyPr wrap="square" rtlCol="0">
            <a:spAutoFit/>
          </a:bodyPr>
          <a:lstStyle/>
          <a:p>
            <a:pPr algn="ctr"/>
            <a:r>
              <a:rPr lang="en-US" sz="3600" u="sng" dirty="0" err="1" smtClean="0">
                <a:solidFill>
                  <a:schemeClr val="bg1"/>
                </a:solidFill>
              </a:rPr>
              <a:t>Bjorken</a:t>
            </a:r>
            <a:r>
              <a:rPr lang="en-US" sz="3600" u="sng" dirty="0" smtClean="0">
                <a:solidFill>
                  <a:schemeClr val="bg1"/>
                </a:solidFill>
              </a:rPr>
              <a:t> Baked Alaska Picture</a:t>
            </a: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pPr algn="ctr"/>
            <a:r>
              <a:rPr lang="en-US" sz="4400" dirty="0" smtClean="0">
                <a:solidFill>
                  <a:schemeClr val="bg1"/>
                </a:solidFill>
              </a:rPr>
              <a:t> </a:t>
            </a:r>
          </a:p>
          <a:p>
            <a:pPr algn="ctr"/>
            <a:r>
              <a:rPr lang="en-US" sz="3200" dirty="0" smtClean="0">
                <a:solidFill>
                  <a:schemeClr val="bg1"/>
                </a:solidFill>
              </a:rPr>
              <a:t>Proposed looking for disoriented </a:t>
            </a:r>
            <a:r>
              <a:rPr lang="en-US" sz="3200" dirty="0" err="1" smtClean="0">
                <a:solidFill>
                  <a:schemeClr val="bg1"/>
                </a:solidFill>
              </a:rPr>
              <a:t>chiral</a:t>
            </a:r>
            <a:r>
              <a:rPr lang="en-US" sz="3200" dirty="0" smtClean="0">
                <a:solidFill>
                  <a:schemeClr val="bg1"/>
                </a:solidFill>
              </a:rPr>
              <a:t> fields in proton + antiproton collisions at the </a:t>
            </a:r>
            <a:r>
              <a:rPr lang="en-US" sz="3200" dirty="0" err="1" smtClean="0">
                <a:solidFill>
                  <a:schemeClr val="bg1"/>
                </a:solidFill>
              </a:rPr>
              <a:t>Tevatron</a:t>
            </a:r>
            <a:endParaRPr lang="en-US" sz="3200" dirty="0" smtClean="0">
              <a:solidFill>
                <a:schemeClr val="bg1"/>
              </a:solidFill>
            </a:endParaRPr>
          </a:p>
          <a:p>
            <a:pPr algn="ctr"/>
            <a:endParaRPr lang="en-US" sz="1600" dirty="0" smtClean="0">
              <a:solidFill>
                <a:schemeClr val="bg1"/>
              </a:solidFill>
            </a:endParaRPr>
          </a:p>
          <a:p>
            <a:pPr algn="ctr"/>
            <a:r>
              <a:rPr lang="en-US" sz="3200" dirty="0" smtClean="0">
                <a:solidFill>
                  <a:schemeClr val="bg1"/>
                </a:solidFill>
              </a:rPr>
              <a:t>No particles </a:t>
            </a:r>
            <a:r>
              <a:rPr lang="en-US" sz="3200" dirty="0" smtClean="0">
                <a:solidFill>
                  <a:schemeClr val="bg1"/>
                </a:solidFill>
                <a:sym typeface="Wingdings" pitchFamily="2" charset="2"/>
              </a:rPr>
              <a:t> think fields / disturbed vacuum</a:t>
            </a:r>
          </a:p>
          <a:p>
            <a:pPr algn="ctr"/>
            <a:endParaRPr lang="en-US" sz="2400" dirty="0" smtClean="0">
              <a:solidFill>
                <a:schemeClr val="bg1"/>
              </a:solidFill>
              <a:sym typeface="Wingdings" pitchFamily="2" charset="2"/>
            </a:endParaRPr>
          </a:p>
          <a:p>
            <a:pPr algn="ctr"/>
            <a:r>
              <a:rPr lang="en-US" sz="3200" dirty="0" smtClean="0">
                <a:solidFill>
                  <a:srgbClr val="FFFF00"/>
                </a:solidFill>
                <a:sym typeface="Wingdings" pitchFamily="2" charset="2"/>
              </a:rPr>
              <a:t>Maybe particle # and mean free path arguments are just not relevant (?)</a:t>
            </a:r>
            <a:endParaRPr lang="en-US" sz="3600" dirty="0" smtClean="0">
              <a:solidFill>
                <a:srgbClr val="FFFF00"/>
              </a:solidFill>
            </a:endParaRPr>
          </a:p>
        </p:txBody>
      </p:sp>
      <p:sp>
        <p:nvSpPr>
          <p:cNvPr id="61442" name="AutoShape 2" descr="Image result for baked alas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4" name="AutoShape 4" descr="Image result for baked alas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46" name="Picture 6" descr="http://www.recipestation.com/wp-content/uploads/sites/736/2016/03/n-BAKED-ALASKA-628x314-680x365.jpg"/>
          <p:cNvPicPr>
            <a:picLocks noChangeAspect="1" noChangeArrowheads="1"/>
          </p:cNvPicPr>
          <p:nvPr/>
        </p:nvPicPr>
        <p:blipFill>
          <a:blip r:embed="rId2" cstate="print"/>
          <a:srcRect/>
          <a:stretch>
            <a:fillRect/>
          </a:stretch>
        </p:blipFill>
        <p:spPr bwMode="auto">
          <a:xfrm>
            <a:off x="304800" y="1067920"/>
            <a:ext cx="4114800" cy="2208680"/>
          </a:xfrm>
          <a:prstGeom prst="rect">
            <a:avLst/>
          </a:prstGeom>
          <a:noFill/>
          <a:ln>
            <a:solidFill>
              <a:schemeClr val="bg1"/>
            </a:solidFill>
          </a:ln>
        </p:spPr>
      </p:pic>
      <p:pic>
        <p:nvPicPr>
          <p:cNvPr id="9" name="Picture 6" descr="alaska"/>
          <p:cNvPicPr>
            <a:picLocks noChangeAspect="1" noChangeArrowheads="1"/>
          </p:cNvPicPr>
          <p:nvPr/>
        </p:nvPicPr>
        <p:blipFill>
          <a:blip r:embed="rId3" cstate="print"/>
          <a:srcRect l="10258" t="13689" r="11987" b="29575"/>
          <a:stretch>
            <a:fillRect/>
          </a:stretch>
        </p:blipFill>
        <p:spPr bwMode="auto">
          <a:xfrm>
            <a:off x="4724400" y="990600"/>
            <a:ext cx="4115524"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0" y="228600"/>
            <a:ext cx="4343400" cy="3383280"/>
          </a:xfrm>
          <a:prstGeom prst="rect">
            <a:avLst/>
          </a:prstGeom>
          <a:solidFill>
            <a:schemeClr val="tx2"/>
          </a:solidFill>
        </p:spPr>
        <p:txBody>
          <a:bodyPr wrap="none" rtlCol="0" anchor="ctr">
            <a:spAutoFit/>
          </a:bodyPr>
          <a:lstStyle/>
          <a:p>
            <a:pPr algn="ctr"/>
            <a:endParaRPr lang="en-US" sz="2800" dirty="0" smtClean="0">
              <a:solidFill>
                <a:schemeClr val="bg1"/>
              </a:solidFill>
            </a:endParaRPr>
          </a:p>
        </p:txBody>
      </p:sp>
      <p:sp>
        <p:nvSpPr>
          <p:cNvPr id="4" name="TextBox 3"/>
          <p:cNvSpPr txBox="1"/>
          <p:nvPr/>
        </p:nvSpPr>
        <p:spPr>
          <a:xfrm>
            <a:off x="152400" y="76200"/>
            <a:ext cx="3424720" cy="646331"/>
          </a:xfrm>
          <a:prstGeom prst="rect">
            <a:avLst/>
          </a:prstGeom>
          <a:noFill/>
        </p:spPr>
        <p:txBody>
          <a:bodyPr wrap="none" rtlCol="0">
            <a:spAutoFit/>
          </a:bodyPr>
          <a:lstStyle/>
          <a:p>
            <a:r>
              <a:rPr lang="en-US" sz="3600" dirty="0" smtClean="0">
                <a:solidFill>
                  <a:schemeClr val="bg1"/>
                </a:solidFill>
              </a:rPr>
              <a:t>Phase Transitions</a:t>
            </a:r>
          </a:p>
        </p:txBody>
      </p:sp>
      <p:sp>
        <p:nvSpPr>
          <p:cNvPr id="6" name="Oval 5"/>
          <p:cNvSpPr/>
          <p:nvPr/>
        </p:nvSpPr>
        <p:spPr>
          <a:xfrm>
            <a:off x="5791200" y="781689"/>
            <a:ext cx="762000" cy="735747"/>
          </a:xfrm>
          <a:prstGeom prst="ellipse">
            <a:avLst/>
          </a:prstGeom>
          <a:solidFill>
            <a:srgbClr val="FF0000"/>
          </a:solidFill>
        </p:spPr>
        <p:txBody>
          <a:bodyPr wrap="square" rtlCol="0" anchor="ctr">
            <a:spAutoFit/>
          </a:bodyPr>
          <a:lstStyle/>
          <a:p>
            <a:pPr algn="ctr"/>
            <a:endParaRPr lang="en-US" sz="2800" dirty="0" smtClean="0">
              <a:solidFill>
                <a:schemeClr val="bg1"/>
              </a:solidFill>
            </a:endParaRPr>
          </a:p>
        </p:txBody>
      </p:sp>
      <p:sp>
        <p:nvSpPr>
          <p:cNvPr id="7" name="Oval 6"/>
          <p:cNvSpPr/>
          <p:nvPr/>
        </p:nvSpPr>
        <p:spPr>
          <a:xfrm>
            <a:off x="6934200" y="2134238"/>
            <a:ext cx="1295400" cy="1280160"/>
          </a:xfrm>
          <a:prstGeom prst="ellipse">
            <a:avLst/>
          </a:prstGeom>
          <a:solidFill>
            <a:srgbClr val="FF0000"/>
          </a:solidFill>
        </p:spPr>
        <p:txBody>
          <a:bodyPr wrap="square" rtlCol="0" anchor="ctr">
            <a:spAutoFit/>
          </a:bodyPr>
          <a:lstStyle/>
          <a:p>
            <a:pPr algn="ctr"/>
            <a:endParaRPr lang="en-US" sz="2800" dirty="0" smtClean="0">
              <a:solidFill>
                <a:schemeClr val="bg1"/>
              </a:solidFill>
            </a:endParaRPr>
          </a:p>
        </p:txBody>
      </p:sp>
      <p:sp>
        <p:nvSpPr>
          <p:cNvPr id="8" name="Oval 7"/>
          <p:cNvSpPr/>
          <p:nvPr/>
        </p:nvSpPr>
        <p:spPr>
          <a:xfrm>
            <a:off x="5105400" y="2133600"/>
            <a:ext cx="457200" cy="457200"/>
          </a:xfrm>
          <a:prstGeom prst="ellipse">
            <a:avLst/>
          </a:prstGeom>
          <a:solidFill>
            <a:srgbClr val="FF0000"/>
          </a:solidFill>
        </p:spPr>
        <p:txBody>
          <a:bodyPr wrap="square" rtlCol="0" anchor="ctr">
            <a:spAutoFit/>
          </a:bodyPr>
          <a:lstStyle/>
          <a:p>
            <a:pPr algn="ctr"/>
            <a:endParaRPr lang="en-US" sz="2800" dirty="0" smtClean="0">
              <a:solidFill>
                <a:schemeClr val="bg1"/>
              </a:solidFill>
            </a:endParaRPr>
          </a:p>
        </p:txBody>
      </p:sp>
      <p:sp>
        <p:nvSpPr>
          <p:cNvPr id="10" name="Oval 9"/>
          <p:cNvSpPr/>
          <p:nvPr/>
        </p:nvSpPr>
        <p:spPr>
          <a:xfrm>
            <a:off x="8229600" y="533400"/>
            <a:ext cx="457200" cy="457200"/>
          </a:xfrm>
          <a:prstGeom prst="ellipse">
            <a:avLst/>
          </a:prstGeom>
          <a:solidFill>
            <a:srgbClr val="FF0000"/>
          </a:solidFill>
        </p:spPr>
        <p:txBody>
          <a:bodyPr wrap="square" rtlCol="0" anchor="ctr">
            <a:spAutoFit/>
          </a:bodyPr>
          <a:lstStyle/>
          <a:p>
            <a:pPr algn="ctr"/>
            <a:endParaRPr lang="en-US" sz="2800" dirty="0" smtClean="0">
              <a:solidFill>
                <a:schemeClr val="bg1"/>
              </a:solidFill>
            </a:endParaRPr>
          </a:p>
        </p:txBody>
      </p:sp>
      <p:sp>
        <p:nvSpPr>
          <p:cNvPr id="11" name="Slide Number Placeholder 10"/>
          <p:cNvSpPr>
            <a:spLocks noGrp="1"/>
          </p:cNvSpPr>
          <p:nvPr>
            <p:ph type="sldNum" sz="quarter" idx="12"/>
          </p:nvPr>
        </p:nvSpPr>
        <p:spPr/>
        <p:txBody>
          <a:bodyPr/>
          <a:lstStyle/>
          <a:p>
            <a:fld id="{D23D7F4A-5900-41CB-B165-8E91248E228B}" type="slidenum">
              <a:rPr lang="en-US" smtClean="0"/>
              <a:pPr/>
              <a:t>25</a:t>
            </a:fld>
            <a:endParaRPr lang="en-US"/>
          </a:p>
        </p:txBody>
      </p:sp>
      <p:sp>
        <p:nvSpPr>
          <p:cNvPr id="12" name="TextBox 11"/>
          <p:cNvSpPr txBox="1"/>
          <p:nvPr/>
        </p:nvSpPr>
        <p:spPr>
          <a:xfrm>
            <a:off x="304800" y="990600"/>
            <a:ext cx="3962400" cy="2677656"/>
          </a:xfrm>
          <a:prstGeom prst="rect">
            <a:avLst/>
          </a:prstGeom>
          <a:noFill/>
        </p:spPr>
        <p:txBody>
          <a:bodyPr wrap="square" rtlCol="0">
            <a:spAutoFit/>
          </a:bodyPr>
          <a:lstStyle/>
          <a:p>
            <a:r>
              <a:rPr lang="en-US" sz="2800" dirty="0" smtClean="0">
                <a:solidFill>
                  <a:schemeClr val="bg1"/>
                </a:solidFill>
              </a:rPr>
              <a:t>1</a:t>
            </a:r>
            <a:r>
              <a:rPr lang="en-US" sz="2800" baseline="30000" dirty="0" smtClean="0">
                <a:solidFill>
                  <a:schemeClr val="bg1"/>
                </a:solidFill>
              </a:rPr>
              <a:t>st</a:t>
            </a:r>
            <a:r>
              <a:rPr lang="en-US" sz="2800" dirty="0" smtClean="0">
                <a:solidFill>
                  <a:schemeClr val="bg1"/>
                </a:solidFill>
              </a:rPr>
              <a:t> order – bubbles, mixed phase, </a:t>
            </a:r>
            <a:r>
              <a:rPr lang="en-US" sz="2800" dirty="0" err="1" smtClean="0">
                <a:solidFill>
                  <a:schemeClr val="bg1"/>
                </a:solidFill>
              </a:rPr>
              <a:t>supercooling</a:t>
            </a:r>
            <a:endParaRPr lang="en-US" sz="2800" dirty="0" smtClean="0">
              <a:solidFill>
                <a:schemeClr val="bg1"/>
              </a:solidFill>
            </a:endParaRPr>
          </a:p>
          <a:p>
            <a:endParaRPr lang="en-US" sz="2800" dirty="0" smtClean="0">
              <a:solidFill>
                <a:schemeClr val="bg1"/>
              </a:solidFill>
            </a:endParaRPr>
          </a:p>
          <a:p>
            <a:r>
              <a:rPr lang="en-US" sz="2800" dirty="0" smtClean="0">
                <a:solidFill>
                  <a:schemeClr val="bg1"/>
                </a:solidFill>
              </a:rPr>
              <a:t>However, QCD transition at zero net baryon density is a smooth crossover…</a:t>
            </a:r>
          </a:p>
        </p:txBody>
      </p:sp>
      <p:grpSp>
        <p:nvGrpSpPr>
          <p:cNvPr id="13" name="Group 12"/>
          <p:cNvGrpSpPr/>
          <p:nvPr/>
        </p:nvGrpSpPr>
        <p:grpSpPr>
          <a:xfrm>
            <a:off x="228601" y="3790108"/>
            <a:ext cx="4648200" cy="2829471"/>
            <a:chOff x="1219200" y="449024"/>
            <a:chExt cx="6715125" cy="5560956"/>
          </a:xfrm>
        </p:grpSpPr>
        <p:pic>
          <p:nvPicPr>
            <p:cNvPr id="14" name="Picture 13"/>
            <p:cNvPicPr>
              <a:picLocks noChangeAspect="1"/>
            </p:cNvPicPr>
            <p:nvPr/>
          </p:nvPicPr>
          <p:blipFill>
            <a:blip r:embed="rId2" cstate="print"/>
            <a:stretch>
              <a:fillRect/>
            </a:stretch>
          </p:blipFill>
          <p:spPr>
            <a:xfrm>
              <a:off x="1219200" y="637880"/>
              <a:ext cx="6715125" cy="5372100"/>
            </a:xfrm>
            <a:prstGeom prst="rect">
              <a:avLst/>
            </a:prstGeom>
          </p:spPr>
        </p:pic>
        <p:sp>
          <p:nvSpPr>
            <p:cNvPr id="15" name="Rectangle 14"/>
            <p:cNvSpPr/>
            <p:nvPr/>
          </p:nvSpPr>
          <p:spPr>
            <a:xfrm rot="5400000">
              <a:off x="5174278" y="2782785"/>
              <a:ext cx="4934303" cy="266782"/>
            </a:xfrm>
            <a:prstGeom prst="rect">
              <a:avLst/>
            </a:prstGeom>
          </p:spPr>
          <p:txBody>
            <a:bodyPr wrap="none">
              <a:spAutoFit/>
            </a:bodyPr>
            <a:lstStyle/>
            <a:p>
              <a:r>
                <a:rPr lang="sk-SK" sz="600" i="1" dirty="0" err="1" smtClean="0">
                  <a:solidFill>
                    <a:srgbClr val="555555"/>
                  </a:solidFill>
                  <a:latin typeface="Helvetica Light" charset="0"/>
                  <a:ea typeface="Helvetica Light" charset="0"/>
                  <a:cs typeface="Helvetica Light" charset="0"/>
                </a:rPr>
                <a:t>Orjuela-Koop</a:t>
              </a:r>
              <a:r>
                <a:rPr lang="sk-SK" sz="600" i="1" dirty="0" smtClean="0">
                  <a:solidFill>
                    <a:srgbClr val="555555"/>
                  </a:solidFill>
                  <a:latin typeface="Helvetica Light" charset="0"/>
                  <a:ea typeface="Helvetica Light" charset="0"/>
                  <a:cs typeface="Helvetica Light" charset="0"/>
                </a:rPr>
                <a:t>, </a:t>
              </a:r>
              <a:r>
                <a:rPr lang="sk-SK" sz="600" i="1" dirty="0" err="1" smtClean="0">
                  <a:solidFill>
                    <a:srgbClr val="555555"/>
                  </a:solidFill>
                  <a:latin typeface="Helvetica Light" charset="0"/>
                  <a:ea typeface="Helvetica Light" charset="0"/>
                  <a:cs typeface="Helvetica Light" charset="0"/>
                </a:rPr>
                <a:t>Belmont</a:t>
              </a:r>
              <a:r>
                <a:rPr lang="sk-SK" sz="600" i="1" dirty="0" smtClean="0">
                  <a:solidFill>
                    <a:srgbClr val="555555"/>
                  </a:solidFill>
                  <a:latin typeface="Helvetica Light" charset="0"/>
                  <a:ea typeface="Helvetica Light" charset="0"/>
                  <a:cs typeface="Helvetica Light" charset="0"/>
                </a:rPr>
                <a:t>, </a:t>
              </a:r>
              <a:r>
                <a:rPr lang="sk-SK" sz="600" i="1" dirty="0" err="1" smtClean="0">
                  <a:solidFill>
                    <a:srgbClr val="555555"/>
                  </a:solidFill>
                  <a:latin typeface="Helvetica Light" charset="0"/>
                  <a:ea typeface="Helvetica Light" charset="0"/>
                  <a:cs typeface="Helvetica Light" charset="0"/>
                </a:rPr>
                <a:t>Yin</a:t>
              </a:r>
              <a:r>
                <a:rPr lang="sk-SK" sz="600" i="1" dirty="0" smtClean="0">
                  <a:solidFill>
                    <a:srgbClr val="555555"/>
                  </a:solidFill>
                  <a:latin typeface="Helvetica Light" charset="0"/>
                  <a:ea typeface="Helvetica Light" charset="0"/>
                  <a:cs typeface="Helvetica Light" charset="0"/>
                </a:rPr>
                <a:t>, </a:t>
              </a:r>
              <a:r>
                <a:rPr lang="sk-SK" sz="600" i="1" dirty="0" err="1" smtClean="0">
                  <a:solidFill>
                    <a:srgbClr val="555555"/>
                  </a:solidFill>
                  <a:latin typeface="Helvetica Light" charset="0"/>
                  <a:ea typeface="Helvetica Light" charset="0"/>
                  <a:cs typeface="Helvetica Light" charset="0"/>
                </a:rPr>
                <a:t>Nagle</a:t>
              </a:r>
              <a:r>
                <a:rPr lang="sk-SK" sz="600" dirty="0">
                  <a:solidFill>
                    <a:srgbClr val="555555"/>
                  </a:solidFill>
                  <a:latin typeface="Helvetica Light" charset="0"/>
                  <a:ea typeface="Helvetica Light" charset="0"/>
                  <a:cs typeface="Helvetica Light" charset="0"/>
                </a:rPr>
                <a:t>:</a:t>
              </a:r>
              <a:r>
                <a:rPr lang="sk-SK" sz="600" dirty="0" smtClean="0">
                  <a:solidFill>
                    <a:srgbClr val="555555"/>
                  </a:solidFill>
                  <a:latin typeface="Helvetica Light" charset="0"/>
                  <a:ea typeface="Helvetica Light" charset="0"/>
                  <a:cs typeface="Helvetica Light" charset="0"/>
                </a:rPr>
                <a:t> </a:t>
              </a:r>
              <a:r>
                <a:rPr lang="sk-SK" sz="600" dirty="0" err="1" smtClean="0">
                  <a:solidFill>
                    <a:srgbClr val="555555"/>
                  </a:solidFill>
                  <a:latin typeface="Helvetica Light" charset="0"/>
                  <a:ea typeface="Helvetica Light" charset="0"/>
                  <a:cs typeface="Helvetica Light" charset="0"/>
                </a:rPr>
                <a:t>Phys</a:t>
              </a:r>
              <a:r>
                <a:rPr lang="sk-SK" sz="600" dirty="0">
                  <a:solidFill>
                    <a:srgbClr val="555555"/>
                  </a:solidFill>
                  <a:latin typeface="Helvetica Light" charset="0"/>
                  <a:ea typeface="Helvetica Light" charset="0"/>
                  <a:cs typeface="Helvetica Light" charset="0"/>
                </a:rPr>
                <a:t>. Rev. C 93, </a:t>
              </a:r>
              <a:r>
                <a:rPr lang="sk-SK" sz="600" dirty="0" smtClean="0">
                  <a:solidFill>
                    <a:srgbClr val="555555"/>
                  </a:solidFill>
                  <a:latin typeface="Helvetica Light" charset="0"/>
                  <a:ea typeface="Helvetica Light" charset="0"/>
                  <a:cs typeface="Helvetica Light" charset="0"/>
                </a:rPr>
                <a:t>044910 (2016)</a:t>
              </a:r>
              <a:endParaRPr lang="sk-SK" sz="600" dirty="0">
                <a:solidFill>
                  <a:srgbClr val="555555"/>
                </a:solidFill>
                <a:effectLst/>
                <a:latin typeface="Helvetica Light" charset="0"/>
                <a:ea typeface="Helvetica Light" charset="0"/>
                <a:cs typeface="Helvetica Light" charset="0"/>
              </a:endParaRPr>
            </a:p>
          </p:txBody>
        </p:sp>
        <p:sp>
          <p:nvSpPr>
            <p:cNvPr id="16" name="TextBox 15"/>
            <p:cNvSpPr txBox="1"/>
            <p:nvPr/>
          </p:nvSpPr>
          <p:spPr>
            <a:xfrm>
              <a:off x="1984121" y="811149"/>
              <a:ext cx="3919192" cy="544405"/>
            </a:xfrm>
            <a:prstGeom prst="rect">
              <a:avLst/>
            </a:prstGeom>
            <a:noFill/>
          </p:spPr>
          <p:txBody>
            <a:bodyPr wrap="none" rtlCol="0">
              <a:spAutoFit/>
            </a:bodyPr>
            <a:lstStyle/>
            <a:p>
              <a:r>
                <a:rPr lang="en-US" sz="1200" b="1" dirty="0" smtClean="0">
                  <a:latin typeface="Helvetica Light" charset="0"/>
                  <a:ea typeface="Helvetica Light" charset="0"/>
                  <a:cs typeface="Helvetica Light" charset="0"/>
                </a:rPr>
                <a:t>2+1D </a:t>
              </a:r>
              <a:r>
                <a:rPr lang="en-US" sz="1200" b="1" dirty="0">
                  <a:latin typeface="Helvetica Light" charset="0"/>
                  <a:ea typeface="Helvetica Light" charset="0"/>
                  <a:cs typeface="Helvetica Light" charset="0"/>
                </a:rPr>
                <a:t>QGP </a:t>
              </a:r>
              <a:r>
                <a:rPr lang="en-US" sz="1200" b="1" dirty="0" smtClean="0">
                  <a:latin typeface="Helvetica Light" charset="0"/>
                  <a:ea typeface="Helvetica Light" charset="0"/>
                  <a:cs typeface="Helvetica Light" charset="0"/>
                </a:rPr>
                <a:t>Volume in Central </a:t>
              </a:r>
              <a:r>
                <a:rPr lang="en-US" sz="1200" b="1" dirty="0" err="1" smtClean="0">
                  <a:latin typeface="Helvetica Light" charset="0"/>
                  <a:ea typeface="Helvetica Light" charset="0"/>
                  <a:cs typeface="Helvetica Light" charset="0"/>
                </a:rPr>
                <a:t>d+Au</a:t>
              </a:r>
              <a:endParaRPr lang="en-US" sz="1050" b="1" dirty="0" smtClean="0">
                <a:latin typeface="Helvetica Light" charset="0"/>
                <a:ea typeface="Helvetica Light" charset="0"/>
                <a:cs typeface="Helvetica Light" charset="0"/>
              </a:endParaRPr>
            </a:p>
          </p:txBody>
        </p:sp>
        <p:sp>
          <p:nvSpPr>
            <p:cNvPr id="17" name="TextBox 16"/>
            <p:cNvSpPr txBox="1"/>
            <p:nvPr/>
          </p:nvSpPr>
          <p:spPr>
            <a:xfrm>
              <a:off x="6106657" y="1071138"/>
              <a:ext cx="709103" cy="544405"/>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1200" dirty="0" smtClean="0">
                  <a:solidFill>
                    <a:srgbClr val="0432FF"/>
                  </a:solidFill>
                  <a:latin typeface="Helvetica" charset="0"/>
                  <a:ea typeface="Helvetica" charset="0"/>
                  <a:cs typeface="Helvetica" charset="0"/>
                </a:rPr>
                <a:t>LHC</a:t>
              </a:r>
              <a:endParaRPr lang="en-US" sz="1200" dirty="0">
                <a:solidFill>
                  <a:srgbClr val="0432FF"/>
                </a:solidFill>
                <a:latin typeface="Helvetica" charset="0"/>
                <a:ea typeface="Helvetica" charset="0"/>
                <a:cs typeface="Helvetica" charset="0"/>
              </a:endParaRPr>
            </a:p>
          </p:txBody>
        </p:sp>
        <p:sp>
          <p:nvSpPr>
            <p:cNvPr id="18" name="TextBox 17"/>
            <p:cNvSpPr txBox="1"/>
            <p:nvPr/>
          </p:nvSpPr>
          <p:spPr>
            <a:xfrm>
              <a:off x="3953882" y="3092118"/>
              <a:ext cx="808683" cy="544405"/>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1200" dirty="0" smtClean="0">
                  <a:solidFill>
                    <a:srgbClr val="0432FF"/>
                  </a:solidFill>
                  <a:latin typeface="Helvetica" charset="0"/>
                  <a:ea typeface="Helvetica" charset="0"/>
                  <a:cs typeface="Helvetica" charset="0"/>
                </a:rPr>
                <a:t>RHIC</a:t>
              </a:r>
              <a:endParaRPr lang="en-US" sz="1200" dirty="0">
                <a:solidFill>
                  <a:srgbClr val="0432FF"/>
                </a:solidFill>
                <a:latin typeface="Helvetica" charset="0"/>
                <a:ea typeface="Helvetica" charset="0"/>
                <a:cs typeface="Helvetica" charset="0"/>
              </a:endParaRPr>
            </a:p>
          </p:txBody>
        </p:sp>
        <p:sp>
          <p:nvSpPr>
            <p:cNvPr id="19" name="Rectangle 18"/>
            <p:cNvSpPr/>
            <p:nvPr/>
          </p:nvSpPr>
          <p:spPr>
            <a:xfrm>
              <a:off x="6358098" y="1985731"/>
              <a:ext cx="649769" cy="896328"/>
            </a:xfrm>
            <a:prstGeom prst="rect">
              <a:avLst/>
            </a:prstGeom>
            <a:solidFill>
              <a:srgbClr val="FFC000"/>
            </a:solidFill>
            <a:scene3d>
              <a:camera prst="isometricOffAxis2Top">
                <a:rot lat="19079197" lon="2051634" rev="18991504"/>
              </a:camera>
              <a:lightRig rig="glow" dir="t"/>
            </a:scene3d>
            <a:sp3d extrusionH="69215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p:cNvSpPr txBox="1"/>
            <p:nvPr/>
          </p:nvSpPr>
          <p:spPr>
            <a:xfrm rot="1142593">
              <a:off x="6670092" y="1706684"/>
              <a:ext cx="590995" cy="453670"/>
            </a:xfrm>
            <a:prstGeom prst="rect">
              <a:avLst/>
            </a:prstGeom>
            <a:noFill/>
          </p:spPr>
          <p:txBody>
            <a:bodyPr wrap="none" rtlCol="0">
              <a:spAutoFit/>
            </a:bodyPr>
            <a:lstStyle/>
            <a:p>
              <a:r>
                <a:rPr lang="en-US" sz="900" dirty="0" smtClean="0">
                  <a:latin typeface="Helvetica Light" charset="0"/>
                  <a:ea typeface="Helvetica Light" charset="0"/>
                  <a:cs typeface="Helvetica Light" charset="0"/>
                </a:rPr>
                <a:t>3 </a:t>
              </a:r>
              <a:r>
                <a:rPr lang="en-US" sz="900" dirty="0" err="1" smtClean="0">
                  <a:latin typeface="Helvetica Light" charset="0"/>
                  <a:ea typeface="Helvetica Light" charset="0"/>
                  <a:cs typeface="Helvetica Light" charset="0"/>
                </a:rPr>
                <a:t>fm</a:t>
              </a:r>
              <a:endParaRPr lang="en-US" sz="900" dirty="0">
                <a:latin typeface="Helvetica Light" charset="0"/>
                <a:ea typeface="Helvetica Light" charset="0"/>
                <a:cs typeface="Helvetica Light" charset="0"/>
              </a:endParaRPr>
            </a:p>
          </p:txBody>
        </p:sp>
        <p:sp>
          <p:nvSpPr>
            <p:cNvPr id="21" name="TextBox 20"/>
            <p:cNvSpPr txBox="1"/>
            <p:nvPr/>
          </p:nvSpPr>
          <p:spPr>
            <a:xfrm rot="18718822">
              <a:off x="5881712" y="1929014"/>
              <a:ext cx="804005" cy="333477"/>
            </a:xfrm>
            <a:prstGeom prst="rect">
              <a:avLst/>
            </a:prstGeom>
            <a:noFill/>
          </p:spPr>
          <p:txBody>
            <a:bodyPr wrap="none" rtlCol="0">
              <a:spAutoFit/>
            </a:bodyPr>
            <a:lstStyle/>
            <a:p>
              <a:r>
                <a:rPr lang="en-US" sz="900" dirty="0">
                  <a:latin typeface="Helvetica Light" charset="0"/>
                  <a:ea typeface="Helvetica Light" charset="0"/>
                  <a:cs typeface="Helvetica Light" charset="0"/>
                </a:rPr>
                <a:t>4</a:t>
              </a:r>
              <a:r>
                <a:rPr lang="en-US" sz="900" smtClean="0">
                  <a:latin typeface="Helvetica Light" charset="0"/>
                  <a:ea typeface="Helvetica Light" charset="0"/>
                  <a:cs typeface="Helvetica Light" charset="0"/>
                </a:rPr>
                <a:t> </a:t>
              </a:r>
              <a:r>
                <a:rPr lang="en-US" sz="900" dirty="0" err="1" smtClean="0">
                  <a:latin typeface="Helvetica Light" charset="0"/>
                  <a:ea typeface="Helvetica Light" charset="0"/>
                  <a:cs typeface="Helvetica Light" charset="0"/>
                </a:rPr>
                <a:t>fm</a:t>
              </a:r>
              <a:endParaRPr lang="en-US" sz="900" dirty="0">
                <a:latin typeface="Helvetica Light" charset="0"/>
                <a:ea typeface="Helvetica Light" charset="0"/>
                <a:cs typeface="Helvetica Light" charset="0"/>
              </a:endParaRPr>
            </a:p>
          </p:txBody>
        </p:sp>
        <p:sp>
          <p:nvSpPr>
            <p:cNvPr id="22" name="TextBox 21"/>
            <p:cNvSpPr txBox="1"/>
            <p:nvPr/>
          </p:nvSpPr>
          <p:spPr>
            <a:xfrm>
              <a:off x="5422050" y="2651299"/>
              <a:ext cx="1052864" cy="453670"/>
            </a:xfrm>
            <a:prstGeom prst="rect">
              <a:avLst/>
            </a:prstGeom>
            <a:noFill/>
          </p:spPr>
          <p:txBody>
            <a:bodyPr wrap="square" rtlCol="0">
              <a:spAutoFit/>
            </a:bodyPr>
            <a:lstStyle/>
            <a:p>
              <a:r>
                <a:rPr lang="en-US" sz="900" dirty="0">
                  <a:latin typeface="Helvetica Light" charset="0"/>
                  <a:ea typeface="Helvetica Light" charset="0"/>
                  <a:cs typeface="Helvetica Light" charset="0"/>
                </a:rPr>
                <a:t>t</a:t>
              </a:r>
              <a:r>
                <a:rPr lang="en-US" sz="900" smtClean="0">
                  <a:latin typeface="Helvetica Light" charset="0"/>
                  <a:ea typeface="Helvetica Light" charset="0"/>
                  <a:cs typeface="Helvetica Light" charset="0"/>
                </a:rPr>
                <a:t> </a:t>
              </a:r>
              <a:r>
                <a:rPr lang="en-US" sz="900" dirty="0" smtClean="0">
                  <a:latin typeface="Helvetica Light" charset="0"/>
                  <a:ea typeface="Helvetica Light" charset="0"/>
                  <a:cs typeface="Helvetica Light" charset="0"/>
                </a:rPr>
                <a:t>= 3 </a:t>
              </a:r>
              <a:r>
                <a:rPr lang="en-US" sz="900" dirty="0" err="1" smtClean="0">
                  <a:latin typeface="Helvetica Light" charset="0"/>
                  <a:ea typeface="Helvetica Light" charset="0"/>
                  <a:cs typeface="Helvetica Light" charset="0"/>
                </a:rPr>
                <a:t>fm</a:t>
              </a:r>
              <a:r>
                <a:rPr lang="en-US" sz="900" dirty="0" smtClean="0">
                  <a:latin typeface="Helvetica Light" charset="0"/>
                  <a:ea typeface="Helvetica Light" charset="0"/>
                  <a:cs typeface="Helvetica Light" charset="0"/>
                </a:rPr>
                <a:t>/c</a:t>
              </a:r>
              <a:endParaRPr lang="en-US" sz="900" dirty="0">
                <a:latin typeface="Helvetica Light" charset="0"/>
                <a:ea typeface="Helvetica Light" charset="0"/>
                <a:cs typeface="Helvetica Light" charset="0"/>
              </a:endParaRPr>
            </a:p>
          </p:txBody>
        </p:sp>
        <p:sp>
          <p:nvSpPr>
            <p:cNvPr id="23" name="Rectangle 22"/>
            <p:cNvSpPr/>
            <p:nvPr/>
          </p:nvSpPr>
          <p:spPr>
            <a:xfrm>
              <a:off x="2307962" y="3328561"/>
              <a:ext cx="445962" cy="489590"/>
            </a:xfrm>
            <a:prstGeom prst="rect">
              <a:avLst/>
            </a:prstGeom>
            <a:solidFill>
              <a:srgbClr val="FFC000"/>
            </a:solidFill>
            <a:scene3d>
              <a:camera prst="isometricOffAxis2Top">
                <a:rot lat="19079197" lon="2051634" rev="18991504"/>
              </a:camera>
              <a:lightRig rig="glow" dir="t"/>
            </a:scene3d>
            <a:sp3d extrusionH="41910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rot="1142593">
              <a:off x="2414775" y="3101723"/>
              <a:ext cx="590995" cy="453670"/>
            </a:xfrm>
            <a:prstGeom prst="rect">
              <a:avLst/>
            </a:prstGeom>
            <a:noFill/>
          </p:spPr>
          <p:txBody>
            <a:bodyPr wrap="none" rtlCol="0">
              <a:spAutoFit/>
            </a:bodyPr>
            <a:lstStyle/>
            <a:p>
              <a:r>
                <a:rPr lang="en-US" sz="900" dirty="0">
                  <a:latin typeface="Helvetica Light" charset="0"/>
                  <a:ea typeface="Helvetica Light" charset="0"/>
                  <a:cs typeface="Helvetica Light" charset="0"/>
                </a:rPr>
                <a:t>2</a:t>
              </a:r>
              <a:r>
                <a:rPr lang="en-US" sz="900" dirty="0" smtClean="0">
                  <a:latin typeface="Helvetica Light" charset="0"/>
                  <a:ea typeface="Helvetica Light" charset="0"/>
                  <a:cs typeface="Helvetica Light" charset="0"/>
                </a:rPr>
                <a:t> </a:t>
              </a:r>
              <a:r>
                <a:rPr lang="en-US" sz="900" dirty="0" err="1" smtClean="0">
                  <a:latin typeface="Helvetica Light" charset="0"/>
                  <a:ea typeface="Helvetica Light" charset="0"/>
                  <a:cs typeface="Helvetica Light" charset="0"/>
                </a:rPr>
                <a:t>fm</a:t>
              </a:r>
              <a:endParaRPr lang="en-US" sz="900" dirty="0">
                <a:latin typeface="Helvetica Light" charset="0"/>
                <a:ea typeface="Helvetica Light" charset="0"/>
                <a:cs typeface="Helvetica Light" charset="0"/>
              </a:endParaRPr>
            </a:p>
          </p:txBody>
        </p:sp>
        <p:sp>
          <p:nvSpPr>
            <p:cNvPr id="25" name="TextBox 24"/>
            <p:cNvSpPr txBox="1"/>
            <p:nvPr/>
          </p:nvSpPr>
          <p:spPr>
            <a:xfrm rot="18578557">
              <a:off x="1813857" y="3259854"/>
              <a:ext cx="804005" cy="333477"/>
            </a:xfrm>
            <a:prstGeom prst="rect">
              <a:avLst/>
            </a:prstGeom>
            <a:noFill/>
          </p:spPr>
          <p:txBody>
            <a:bodyPr wrap="none" rtlCol="0">
              <a:spAutoFit/>
            </a:bodyPr>
            <a:lstStyle/>
            <a:p>
              <a:r>
                <a:rPr lang="en-US" sz="900" dirty="0" smtClean="0">
                  <a:latin typeface="Helvetica Light" charset="0"/>
                  <a:ea typeface="Helvetica Light" charset="0"/>
                  <a:cs typeface="Helvetica Light" charset="0"/>
                </a:rPr>
                <a:t>2 </a:t>
              </a:r>
              <a:r>
                <a:rPr lang="en-US" sz="900" dirty="0" err="1" smtClean="0">
                  <a:latin typeface="Helvetica Light" charset="0"/>
                  <a:ea typeface="Helvetica Light" charset="0"/>
                  <a:cs typeface="Helvetica Light" charset="0"/>
                </a:rPr>
                <a:t>fm</a:t>
              </a:r>
              <a:endParaRPr lang="en-US" sz="900" dirty="0">
                <a:latin typeface="Helvetica Light" charset="0"/>
                <a:ea typeface="Helvetica Light" charset="0"/>
                <a:cs typeface="Helvetica Light" charset="0"/>
              </a:endParaRPr>
            </a:p>
          </p:txBody>
        </p:sp>
        <p:sp>
          <p:nvSpPr>
            <p:cNvPr id="26" name="TextBox 25"/>
            <p:cNvSpPr txBox="1"/>
            <p:nvPr/>
          </p:nvSpPr>
          <p:spPr>
            <a:xfrm>
              <a:off x="2837474" y="3574127"/>
              <a:ext cx="1052864" cy="453670"/>
            </a:xfrm>
            <a:prstGeom prst="rect">
              <a:avLst/>
            </a:prstGeom>
            <a:noFill/>
          </p:spPr>
          <p:txBody>
            <a:bodyPr wrap="square" rtlCol="0">
              <a:spAutoFit/>
            </a:bodyPr>
            <a:lstStyle/>
            <a:p>
              <a:r>
                <a:rPr lang="en-US" sz="900" dirty="0">
                  <a:latin typeface="Helvetica Light" charset="0"/>
                  <a:ea typeface="Helvetica Light" charset="0"/>
                  <a:cs typeface="Helvetica Light" charset="0"/>
                </a:rPr>
                <a:t>t</a:t>
              </a:r>
              <a:r>
                <a:rPr lang="en-US" sz="900" dirty="0" smtClean="0">
                  <a:latin typeface="Helvetica Light" charset="0"/>
                  <a:ea typeface="Helvetica Light" charset="0"/>
                  <a:cs typeface="Helvetica Light" charset="0"/>
                </a:rPr>
                <a:t> = 2 </a:t>
              </a:r>
              <a:r>
                <a:rPr lang="en-US" sz="900" dirty="0" err="1" smtClean="0">
                  <a:latin typeface="Helvetica Light" charset="0"/>
                  <a:ea typeface="Helvetica Light" charset="0"/>
                  <a:cs typeface="Helvetica Light" charset="0"/>
                </a:rPr>
                <a:t>fm</a:t>
              </a:r>
              <a:r>
                <a:rPr lang="en-US" sz="900" dirty="0" smtClean="0">
                  <a:latin typeface="Helvetica Light" charset="0"/>
                  <a:ea typeface="Helvetica Light" charset="0"/>
                  <a:cs typeface="Helvetica Light" charset="0"/>
                </a:rPr>
                <a:t>/c</a:t>
              </a:r>
              <a:endParaRPr lang="en-US" sz="900" dirty="0">
                <a:latin typeface="Helvetica Light" charset="0"/>
                <a:ea typeface="Helvetica Light" charset="0"/>
                <a:cs typeface="Helvetica Light" charset="0"/>
              </a:endParaRPr>
            </a:p>
          </p:txBody>
        </p:sp>
        <p:sp>
          <p:nvSpPr>
            <p:cNvPr id="27" name="TextBox 26"/>
            <p:cNvSpPr txBox="1"/>
            <p:nvPr/>
          </p:nvSpPr>
          <p:spPr>
            <a:xfrm>
              <a:off x="4210316" y="3687348"/>
              <a:ext cx="924473" cy="453670"/>
            </a:xfrm>
            <a:prstGeom prst="rect">
              <a:avLst/>
            </a:prstGeom>
            <a:noFill/>
          </p:spPr>
          <p:txBody>
            <a:bodyPr wrap="none" rtlCol="0">
              <a:spAutoFit/>
            </a:bodyPr>
            <a:lstStyle/>
            <a:p>
              <a:r>
                <a:rPr lang="en-US" sz="900" dirty="0" smtClean="0">
                  <a:solidFill>
                    <a:srgbClr val="FF0000"/>
                  </a:solidFill>
                  <a:latin typeface="Helvetica Light" charset="0"/>
                  <a:ea typeface="Helvetica Light" charset="0"/>
                  <a:cs typeface="Helvetica Light" charset="0"/>
                </a:rPr>
                <a:t>200 </a:t>
              </a:r>
              <a:r>
                <a:rPr lang="en-US" sz="900" dirty="0" err="1" smtClean="0">
                  <a:solidFill>
                    <a:srgbClr val="FF0000"/>
                  </a:solidFill>
                  <a:latin typeface="Helvetica Light" charset="0"/>
                  <a:ea typeface="Helvetica Light" charset="0"/>
                  <a:cs typeface="Helvetica Light" charset="0"/>
                </a:rPr>
                <a:t>GeV</a:t>
              </a:r>
              <a:endParaRPr lang="en-US" sz="900" dirty="0">
                <a:solidFill>
                  <a:srgbClr val="FF0000"/>
                </a:solidFill>
                <a:latin typeface="Helvetica Light" charset="0"/>
                <a:ea typeface="Helvetica Light" charset="0"/>
                <a:cs typeface="Helvetica Light" charset="0"/>
              </a:endParaRPr>
            </a:p>
          </p:txBody>
        </p:sp>
        <p:sp>
          <p:nvSpPr>
            <p:cNvPr id="28" name="TextBox 27"/>
            <p:cNvSpPr txBox="1"/>
            <p:nvPr/>
          </p:nvSpPr>
          <p:spPr>
            <a:xfrm>
              <a:off x="3376496" y="4114106"/>
              <a:ext cx="831841" cy="453670"/>
            </a:xfrm>
            <a:prstGeom prst="rect">
              <a:avLst/>
            </a:prstGeom>
            <a:noFill/>
          </p:spPr>
          <p:txBody>
            <a:bodyPr wrap="none" rtlCol="0">
              <a:spAutoFit/>
            </a:bodyPr>
            <a:lstStyle/>
            <a:p>
              <a:r>
                <a:rPr lang="en-US" sz="900" smtClean="0">
                  <a:solidFill>
                    <a:srgbClr val="FF0000"/>
                  </a:solidFill>
                  <a:latin typeface="Helvetica Light" charset="0"/>
                  <a:ea typeface="Helvetica Light" charset="0"/>
                  <a:cs typeface="Helvetica Light" charset="0"/>
                </a:rPr>
                <a:t>62 </a:t>
              </a:r>
              <a:r>
                <a:rPr lang="en-US" sz="900" dirty="0" err="1" smtClean="0">
                  <a:solidFill>
                    <a:srgbClr val="FF0000"/>
                  </a:solidFill>
                  <a:latin typeface="Helvetica Light" charset="0"/>
                  <a:ea typeface="Helvetica Light" charset="0"/>
                  <a:cs typeface="Helvetica Light" charset="0"/>
                </a:rPr>
                <a:t>GeV</a:t>
              </a:r>
              <a:endParaRPr lang="en-US" sz="900" dirty="0">
                <a:solidFill>
                  <a:srgbClr val="FF0000"/>
                </a:solidFill>
                <a:latin typeface="Helvetica Light" charset="0"/>
                <a:ea typeface="Helvetica Light" charset="0"/>
                <a:cs typeface="Helvetica Light" charset="0"/>
              </a:endParaRPr>
            </a:p>
          </p:txBody>
        </p:sp>
        <p:sp>
          <p:nvSpPr>
            <p:cNvPr id="29" name="TextBox 28"/>
            <p:cNvSpPr txBox="1"/>
            <p:nvPr/>
          </p:nvSpPr>
          <p:spPr>
            <a:xfrm>
              <a:off x="2739160" y="4376677"/>
              <a:ext cx="831841" cy="453670"/>
            </a:xfrm>
            <a:prstGeom prst="rect">
              <a:avLst/>
            </a:prstGeom>
            <a:noFill/>
          </p:spPr>
          <p:txBody>
            <a:bodyPr wrap="none" rtlCol="0">
              <a:spAutoFit/>
            </a:bodyPr>
            <a:lstStyle/>
            <a:p>
              <a:r>
                <a:rPr lang="en-US" sz="900" dirty="0" smtClean="0">
                  <a:solidFill>
                    <a:srgbClr val="FF0000"/>
                  </a:solidFill>
                  <a:latin typeface="Helvetica Light" charset="0"/>
                  <a:ea typeface="Helvetica Light" charset="0"/>
                  <a:cs typeface="Helvetica Light" charset="0"/>
                </a:rPr>
                <a:t>20 </a:t>
              </a:r>
              <a:r>
                <a:rPr lang="en-US" sz="900" dirty="0" err="1" smtClean="0">
                  <a:solidFill>
                    <a:srgbClr val="FF0000"/>
                  </a:solidFill>
                  <a:latin typeface="Helvetica Light" charset="0"/>
                  <a:ea typeface="Helvetica Light" charset="0"/>
                  <a:cs typeface="Helvetica Light" charset="0"/>
                </a:rPr>
                <a:t>GeV</a:t>
              </a:r>
              <a:endParaRPr lang="en-US" sz="900" dirty="0">
                <a:solidFill>
                  <a:srgbClr val="FF0000"/>
                </a:solidFill>
                <a:latin typeface="Helvetica Light" charset="0"/>
                <a:ea typeface="Helvetica Light" charset="0"/>
                <a:cs typeface="Helvetica Light" charset="0"/>
              </a:endParaRPr>
            </a:p>
          </p:txBody>
        </p:sp>
        <p:sp>
          <p:nvSpPr>
            <p:cNvPr id="30" name="TextBox 29"/>
            <p:cNvSpPr txBox="1"/>
            <p:nvPr/>
          </p:nvSpPr>
          <p:spPr>
            <a:xfrm>
              <a:off x="1969295" y="4449762"/>
              <a:ext cx="831841" cy="453670"/>
            </a:xfrm>
            <a:prstGeom prst="rect">
              <a:avLst/>
            </a:prstGeom>
            <a:noFill/>
          </p:spPr>
          <p:txBody>
            <a:bodyPr wrap="none" rtlCol="0">
              <a:spAutoFit/>
            </a:bodyPr>
            <a:lstStyle/>
            <a:p>
              <a:r>
                <a:rPr lang="en-US" sz="900" dirty="0" smtClean="0">
                  <a:solidFill>
                    <a:srgbClr val="FF0000"/>
                  </a:solidFill>
                  <a:latin typeface="Helvetica Light" charset="0"/>
                  <a:ea typeface="Helvetica Light" charset="0"/>
                  <a:cs typeface="Helvetica Light" charset="0"/>
                </a:rPr>
                <a:t>7.7GeV</a:t>
              </a:r>
              <a:endParaRPr lang="en-US" sz="900" dirty="0">
                <a:solidFill>
                  <a:srgbClr val="FF0000"/>
                </a:solidFill>
                <a:latin typeface="Helvetica Light" charset="0"/>
                <a:ea typeface="Helvetica Light" charset="0"/>
                <a:cs typeface="Helvetica Light" charset="0"/>
              </a:endParaRPr>
            </a:p>
          </p:txBody>
        </p:sp>
      </p:grpSp>
      <p:sp>
        <p:nvSpPr>
          <p:cNvPr id="31" name="TextBox 30"/>
          <p:cNvSpPr txBox="1"/>
          <p:nvPr/>
        </p:nvSpPr>
        <p:spPr>
          <a:xfrm>
            <a:off x="5105400" y="4186297"/>
            <a:ext cx="3962400" cy="2062103"/>
          </a:xfrm>
          <a:prstGeom prst="rect">
            <a:avLst/>
          </a:prstGeom>
          <a:noFill/>
        </p:spPr>
        <p:txBody>
          <a:bodyPr wrap="square" rtlCol="0">
            <a:spAutoFit/>
          </a:bodyPr>
          <a:lstStyle/>
          <a:p>
            <a:pPr algn="ctr"/>
            <a:r>
              <a:rPr lang="en-US" sz="3200" dirty="0" smtClean="0">
                <a:solidFill>
                  <a:srgbClr val="FFFF00"/>
                </a:solidFill>
              </a:rPr>
              <a:t>Maybe it is okay to just have a shorter and shorter duration (influence) QGP stage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26</a:t>
            </a:fld>
            <a:endParaRPr lang="en-US"/>
          </a:p>
        </p:txBody>
      </p:sp>
      <p:sp>
        <p:nvSpPr>
          <p:cNvPr id="5" name="TextBox 4"/>
          <p:cNvSpPr txBox="1"/>
          <p:nvPr/>
        </p:nvSpPr>
        <p:spPr>
          <a:xfrm rot="20985705">
            <a:off x="415975" y="3547933"/>
            <a:ext cx="5683287" cy="646331"/>
          </a:xfrm>
          <a:prstGeom prst="rect">
            <a:avLst/>
          </a:prstGeom>
          <a:noFill/>
        </p:spPr>
        <p:txBody>
          <a:bodyPr wrap="none" rtlCol="0">
            <a:spAutoFit/>
          </a:bodyPr>
          <a:lstStyle/>
          <a:p>
            <a:r>
              <a:rPr lang="en-US" sz="3600" i="1" dirty="0" smtClean="0">
                <a:solidFill>
                  <a:schemeClr val="bg1"/>
                </a:solidFill>
              </a:rPr>
              <a:t>Some things to think about…</a:t>
            </a:r>
          </a:p>
        </p:txBody>
      </p:sp>
      <p:pic>
        <p:nvPicPr>
          <p:cNvPr id="6"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2" y="457200"/>
            <a:ext cx="2286000" cy="1705709"/>
          </a:xfrm>
          <a:prstGeom prst="rect">
            <a:avLst/>
          </a:prstGeom>
          <a:noFill/>
        </p:spPr>
      </p:pic>
      <p:pic>
        <p:nvPicPr>
          <p:cNvPr id="7"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37382" y="1066800"/>
            <a:ext cx="1752600" cy="1307711"/>
          </a:xfrm>
          <a:prstGeom prst="rect">
            <a:avLst/>
          </a:prstGeom>
          <a:noFill/>
        </p:spPr>
      </p:pic>
      <p:pic>
        <p:nvPicPr>
          <p:cNvPr id="8"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89982" y="1752600"/>
            <a:ext cx="1429730" cy="1066800"/>
          </a:xfrm>
          <a:prstGeom prst="rect">
            <a:avLst/>
          </a:prstGeom>
          <a:noFill/>
        </p:spPr>
      </p:pic>
      <p:pic>
        <p:nvPicPr>
          <p:cNvPr id="9"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813982" y="2362200"/>
            <a:ext cx="1123359" cy="838200"/>
          </a:xfrm>
          <a:prstGeom prst="rect">
            <a:avLst/>
          </a:prstGeom>
          <a:noFill/>
        </p:spPr>
      </p:pic>
      <p:pic>
        <p:nvPicPr>
          <p:cNvPr id="10"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37982" y="2819400"/>
            <a:ext cx="714865" cy="533400"/>
          </a:xfrm>
          <a:prstGeom prst="rect">
            <a:avLst/>
          </a:prstGeom>
          <a:noFill/>
        </p:spPr>
      </p:pic>
      <p:pic>
        <p:nvPicPr>
          <p:cNvPr id="11"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04782" y="3429000"/>
            <a:ext cx="510618" cy="381000"/>
          </a:xfrm>
          <a:prstGeom prst="rect">
            <a:avLst/>
          </a:prstGeom>
          <a:noFill/>
        </p:spPr>
      </p:pic>
      <p:pic>
        <p:nvPicPr>
          <p:cNvPr id="12"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37982" y="3657600"/>
            <a:ext cx="714865" cy="533400"/>
          </a:xfrm>
          <a:prstGeom prst="rect">
            <a:avLst/>
          </a:prstGeom>
          <a:noFill/>
        </p:spPr>
      </p:pic>
      <p:pic>
        <p:nvPicPr>
          <p:cNvPr id="13"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813982" y="3733800"/>
            <a:ext cx="1123359" cy="838200"/>
          </a:xfrm>
          <a:prstGeom prst="rect">
            <a:avLst/>
          </a:prstGeom>
          <a:noFill/>
        </p:spPr>
      </p:pic>
      <p:pic>
        <p:nvPicPr>
          <p:cNvPr id="15"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89982" y="3962400"/>
            <a:ext cx="1429730" cy="1066800"/>
          </a:xfrm>
          <a:prstGeom prst="rect">
            <a:avLst/>
          </a:prstGeom>
          <a:noFill/>
        </p:spPr>
      </p:pic>
      <p:pic>
        <p:nvPicPr>
          <p:cNvPr id="16" name="Picture 15"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37382" y="4331089"/>
            <a:ext cx="1752600" cy="1307711"/>
          </a:xfrm>
          <a:prstGeom prst="rect">
            <a:avLst/>
          </a:prstGeom>
          <a:noFill/>
        </p:spPr>
      </p:pic>
      <p:pic>
        <p:nvPicPr>
          <p:cNvPr id="17" name="Picture 6" descr="Image result for espress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2" y="4724400"/>
            <a:ext cx="2286000" cy="170570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Extras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D23D7F4A-5900-41CB-B165-8E91248E228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28</a:t>
            </a:fld>
            <a:endParaRPr lang="en-US"/>
          </a:p>
        </p:txBody>
      </p:sp>
      <p:sp>
        <p:nvSpPr>
          <p:cNvPr id="5" name="TextBox 4"/>
          <p:cNvSpPr txBox="1"/>
          <p:nvPr/>
        </p:nvSpPr>
        <p:spPr>
          <a:xfrm>
            <a:off x="381894" y="5657671"/>
            <a:ext cx="8457306" cy="1200329"/>
          </a:xfrm>
          <a:prstGeom prst="rect">
            <a:avLst/>
          </a:prstGeom>
          <a:noFill/>
        </p:spPr>
        <p:txBody>
          <a:bodyPr wrap="square" rtlCol="0">
            <a:spAutoFit/>
          </a:bodyPr>
          <a:lstStyle/>
          <a:p>
            <a:pPr algn="ctr"/>
            <a:r>
              <a:rPr lang="en-US" sz="3600" dirty="0" smtClean="0">
                <a:solidFill>
                  <a:srgbClr val="FFFF00"/>
                </a:solidFill>
              </a:rPr>
              <a:t>Goal is to use jet probes to connect particle and fluid pictures as a function of scale</a:t>
            </a:r>
            <a:endParaRPr lang="en-US" sz="3600" dirty="0">
              <a:solidFill>
                <a:srgbClr val="FFFF00"/>
              </a:solidFill>
            </a:endParaRPr>
          </a:p>
        </p:txBody>
      </p:sp>
      <p:pic>
        <p:nvPicPr>
          <p:cNvPr id="6"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1067276"/>
            <a:ext cx="6096000" cy="4283676"/>
          </a:xfrm>
          <a:prstGeom prst="rect">
            <a:avLst/>
          </a:prstGeom>
          <a:noFill/>
        </p:spPr>
      </p:pic>
      <p:sp>
        <p:nvSpPr>
          <p:cNvPr id="7" name="TextBox 6"/>
          <p:cNvSpPr txBox="1"/>
          <p:nvPr/>
        </p:nvSpPr>
        <p:spPr>
          <a:xfrm>
            <a:off x="6248400" y="1009471"/>
            <a:ext cx="3048000" cy="3662541"/>
          </a:xfrm>
          <a:prstGeom prst="rect">
            <a:avLst/>
          </a:prstGeom>
          <a:noFill/>
        </p:spPr>
        <p:txBody>
          <a:bodyPr wrap="square" rtlCol="0">
            <a:spAutoFit/>
          </a:bodyPr>
          <a:lstStyle/>
          <a:p>
            <a:pPr algn="ctr"/>
            <a:r>
              <a:rPr lang="en-US" sz="2400" dirty="0" err="1" smtClean="0">
                <a:solidFill>
                  <a:schemeClr val="bg1"/>
                </a:solidFill>
              </a:rPr>
              <a:t>BaBar</a:t>
            </a:r>
            <a:r>
              <a:rPr lang="en-US" sz="2400" dirty="0" smtClean="0">
                <a:solidFill>
                  <a:schemeClr val="bg1"/>
                </a:solidFill>
              </a:rPr>
              <a:t> Magnet 1.5 T</a:t>
            </a:r>
          </a:p>
          <a:p>
            <a:pPr algn="ctr"/>
            <a:endParaRPr lang="en-US" sz="1600" dirty="0" smtClean="0">
              <a:solidFill>
                <a:schemeClr val="bg1"/>
              </a:solidFill>
            </a:endParaRPr>
          </a:p>
          <a:p>
            <a:pPr algn="ctr"/>
            <a:r>
              <a:rPr lang="en-US" sz="2400" dirty="0" smtClean="0">
                <a:solidFill>
                  <a:schemeClr val="bg1"/>
                </a:solidFill>
              </a:rPr>
              <a:t>Coverage |</a:t>
            </a:r>
            <a:r>
              <a:rPr lang="en-US" sz="2400" dirty="0" smtClean="0">
                <a:solidFill>
                  <a:schemeClr val="bg1"/>
                </a:solidFill>
                <a:latin typeface="Symbol" pitchFamily="18" charset="2"/>
              </a:rPr>
              <a:t>h</a:t>
            </a:r>
            <a:r>
              <a:rPr lang="en-US" sz="2400" dirty="0" smtClean="0">
                <a:solidFill>
                  <a:schemeClr val="bg1"/>
                </a:solidFill>
              </a:rPr>
              <a:t>| &lt; 1.1</a:t>
            </a:r>
          </a:p>
          <a:p>
            <a:pPr algn="ctr"/>
            <a:endParaRPr lang="en-US" sz="1600" dirty="0" smtClean="0">
              <a:solidFill>
                <a:schemeClr val="bg1"/>
              </a:solidFill>
            </a:endParaRPr>
          </a:p>
          <a:p>
            <a:pPr algn="ctr"/>
            <a:r>
              <a:rPr lang="en-US" sz="2400" dirty="0" smtClean="0">
                <a:solidFill>
                  <a:schemeClr val="bg1"/>
                </a:solidFill>
              </a:rPr>
              <a:t>All silicon tracking</a:t>
            </a:r>
          </a:p>
          <a:p>
            <a:pPr algn="ctr"/>
            <a:r>
              <a:rPr lang="en-US" sz="2400" dirty="0" smtClean="0">
                <a:solidFill>
                  <a:schemeClr val="bg1"/>
                </a:solidFill>
              </a:rPr>
              <a:t>Heavy flavor tagging</a:t>
            </a:r>
          </a:p>
          <a:p>
            <a:pPr algn="ctr"/>
            <a:endParaRPr lang="en-US" sz="1600" dirty="0" smtClean="0">
              <a:solidFill>
                <a:schemeClr val="bg1"/>
              </a:solidFill>
            </a:endParaRPr>
          </a:p>
          <a:p>
            <a:pPr algn="ctr"/>
            <a:r>
              <a:rPr lang="en-US" sz="2400" dirty="0" smtClean="0">
                <a:solidFill>
                  <a:schemeClr val="bg1"/>
                </a:solidFill>
              </a:rPr>
              <a:t>Electromagnetic</a:t>
            </a:r>
          </a:p>
          <a:p>
            <a:pPr algn="ctr"/>
            <a:r>
              <a:rPr lang="en-US" sz="2400" dirty="0" smtClean="0">
                <a:solidFill>
                  <a:schemeClr val="bg1"/>
                </a:solidFill>
              </a:rPr>
              <a:t>Calorimeter</a:t>
            </a:r>
          </a:p>
          <a:p>
            <a:pPr algn="ctr"/>
            <a:endParaRPr lang="en-US" sz="1600" dirty="0" smtClean="0">
              <a:solidFill>
                <a:schemeClr val="bg1"/>
              </a:solidFill>
            </a:endParaRPr>
          </a:p>
          <a:p>
            <a:pPr algn="ctr"/>
            <a:r>
              <a:rPr lang="en-US" sz="2400" dirty="0" err="1" smtClean="0">
                <a:solidFill>
                  <a:schemeClr val="bg1"/>
                </a:solidFill>
              </a:rPr>
              <a:t>Hadronic</a:t>
            </a:r>
            <a:r>
              <a:rPr lang="en-US" sz="2400" dirty="0" smtClean="0">
                <a:solidFill>
                  <a:schemeClr val="bg1"/>
                </a:solidFill>
              </a:rPr>
              <a:t> Calorimeter</a:t>
            </a:r>
          </a:p>
        </p:txBody>
      </p:sp>
      <p:cxnSp>
        <p:nvCxnSpPr>
          <p:cNvPr id="8" name="Straight Arrow Connector 7"/>
          <p:cNvCxnSpPr/>
          <p:nvPr/>
        </p:nvCxnSpPr>
        <p:spPr>
          <a:xfrm rot="10800000" flipV="1">
            <a:off x="3886200" y="2438874"/>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4343400" y="1219676"/>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4572000" y="3124676"/>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4495800" y="3658076"/>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81000" y="1085671"/>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PHENIX_front.jpg"/>
          <p:cNvPicPr>
            <a:picLocks noChangeAspect="1"/>
          </p:cNvPicPr>
          <p:nvPr/>
        </p:nvPicPr>
        <p:blipFill>
          <a:blip r:embed="rId3" cstate="print"/>
          <a:stretch>
            <a:fillRect/>
          </a:stretch>
        </p:blipFill>
        <p:spPr>
          <a:xfrm>
            <a:off x="228600" y="1161871"/>
            <a:ext cx="1815448" cy="551795"/>
          </a:xfrm>
          <a:prstGeom prst="rect">
            <a:avLst/>
          </a:prstGeom>
        </p:spPr>
      </p:pic>
      <p:sp>
        <p:nvSpPr>
          <p:cNvPr id="14" name="TextBox 13"/>
          <p:cNvSpPr txBox="1"/>
          <p:nvPr/>
        </p:nvSpPr>
        <p:spPr>
          <a:xfrm>
            <a:off x="188767" y="4076342"/>
            <a:ext cx="5983433" cy="1200329"/>
          </a:xfrm>
          <a:prstGeom prst="rect">
            <a:avLst/>
          </a:prstGeom>
          <a:solidFill>
            <a:srgbClr val="C00000"/>
          </a:solidFill>
        </p:spPr>
        <p:txBody>
          <a:bodyPr wrap="none" rtlCol="0">
            <a:spAutoFit/>
          </a:bodyPr>
          <a:lstStyle/>
          <a:p>
            <a:pPr algn="ctr"/>
            <a:r>
              <a:rPr lang="en-US" sz="3600" dirty="0" smtClean="0">
                <a:solidFill>
                  <a:schemeClr val="bg1"/>
                </a:solidFill>
              </a:rPr>
              <a:t>Successful DOE Science Review</a:t>
            </a:r>
          </a:p>
          <a:p>
            <a:pPr algn="ctr"/>
            <a:r>
              <a:rPr lang="en-US" sz="3600" dirty="0" smtClean="0">
                <a:solidFill>
                  <a:schemeClr val="bg1"/>
                </a:solidFill>
              </a:rPr>
              <a:t>in June 2015!</a:t>
            </a:r>
          </a:p>
        </p:txBody>
      </p:sp>
      <p:sp>
        <p:nvSpPr>
          <p:cNvPr id="15" name="TextBox 14"/>
          <p:cNvSpPr txBox="1"/>
          <p:nvPr/>
        </p:nvSpPr>
        <p:spPr>
          <a:xfrm>
            <a:off x="1297999" y="54114"/>
            <a:ext cx="6474401" cy="707886"/>
          </a:xfrm>
          <a:prstGeom prst="rect">
            <a:avLst/>
          </a:prstGeom>
          <a:noFill/>
        </p:spPr>
        <p:txBody>
          <a:bodyPr wrap="none" rtlCol="0">
            <a:spAutoFit/>
          </a:bodyPr>
          <a:lstStyle/>
          <a:p>
            <a:r>
              <a:rPr lang="en-US" sz="4000" u="sng" dirty="0" smtClean="0">
                <a:solidFill>
                  <a:schemeClr val="bg1"/>
                </a:solidFill>
              </a:rPr>
              <a:t>Advertising the Future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57350" y="914400"/>
            <a:ext cx="5962650" cy="5629275"/>
          </a:xfrm>
          <a:prstGeom prst="rect">
            <a:avLst/>
          </a:prstGeom>
          <a:noFill/>
          <a:ln w="9525">
            <a:noFill/>
            <a:miter lim="800000"/>
            <a:headEnd/>
            <a:tailEnd/>
          </a:ln>
        </p:spPr>
      </p:pic>
      <p:sp>
        <p:nvSpPr>
          <p:cNvPr id="5" name="TextBox 4"/>
          <p:cNvSpPr txBox="1"/>
          <p:nvPr/>
        </p:nvSpPr>
        <p:spPr>
          <a:xfrm>
            <a:off x="952184" y="152400"/>
            <a:ext cx="7353616" cy="646331"/>
          </a:xfrm>
          <a:prstGeom prst="rect">
            <a:avLst/>
          </a:prstGeom>
          <a:noFill/>
        </p:spPr>
        <p:txBody>
          <a:bodyPr wrap="none" rtlCol="0">
            <a:spAutoFit/>
          </a:bodyPr>
          <a:lstStyle/>
          <a:p>
            <a:r>
              <a:rPr lang="en-US" sz="3600" u="sng" dirty="0" smtClean="0">
                <a:solidFill>
                  <a:schemeClr val="bg1"/>
                </a:solidFill>
              </a:rPr>
              <a:t>IP </a:t>
            </a:r>
            <a:r>
              <a:rPr lang="en-US" sz="3600" u="sng" dirty="0" err="1" smtClean="0">
                <a:solidFill>
                  <a:schemeClr val="bg1"/>
                </a:solidFill>
              </a:rPr>
              <a:t>Glasma+Hydrodynamics</a:t>
            </a:r>
            <a:r>
              <a:rPr lang="en-US" sz="3600" u="sng" dirty="0" smtClean="0">
                <a:solidFill>
                  <a:schemeClr val="bg1"/>
                </a:solidFill>
              </a:rPr>
              <a:t> Predictions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64368" t="73889" r="11494" b="13002"/>
          <a:stretch>
            <a:fillRect/>
          </a:stretch>
        </p:blipFill>
        <p:spPr bwMode="auto">
          <a:xfrm>
            <a:off x="5562600" y="1143000"/>
            <a:ext cx="16002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76200" y="6477000"/>
            <a:ext cx="9448800" cy="369332"/>
          </a:xfrm>
          <a:prstGeom prst="rect">
            <a:avLst/>
          </a:prstGeom>
        </p:spPr>
        <p:txBody>
          <a:bodyPr wrap="square">
            <a:spAutoFit/>
          </a:bodyPr>
          <a:lstStyle/>
          <a:p>
            <a:r>
              <a:rPr lang="en-US" dirty="0" err="1" smtClean="0">
                <a:solidFill>
                  <a:schemeClr val="bg1"/>
                </a:solidFill>
              </a:rPr>
              <a:t>Schenke</a:t>
            </a:r>
            <a:r>
              <a:rPr lang="en-US" dirty="0" smtClean="0">
                <a:solidFill>
                  <a:schemeClr val="bg1"/>
                </a:solidFill>
              </a:rPr>
              <a:t>, </a:t>
            </a:r>
            <a:r>
              <a:rPr lang="en-US" dirty="0" err="1" smtClean="0">
                <a:solidFill>
                  <a:schemeClr val="bg1"/>
                </a:solidFill>
              </a:rPr>
              <a:t>Venugopalan</a:t>
            </a:r>
            <a:r>
              <a:rPr lang="en-US" dirty="0" smtClean="0">
                <a:solidFill>
                  <a:schemeClr val="bg1"/>
                </a:solidFill>
              </a:rPr>
              <a:t>, http://www.sciencedirect.com/science/article/pii/S0375947414003522</a:t>
            </a:r>
            <a:endParaRPr lang="en-US" dirty="0">
              <a:solidFill>
                <a:schemeClr val="bg1"/>
              </a:solidFill>
            </a:endParaRPr>
          </a:p>
        </p:txBody>
      </p:sp>
      <p:sp>
        <p:nvSpPr>
          <p:cNvPr id="8" name="TextBox 7"/>
          <p:cNvSpPr txBox="1"/>
          <p:nvPr/>
        </p:nvSpPr>
        <p:spPr>
          <a:xfrm>
            <a:off x="0" y="914400"/>
            <a:ext cx="9144000" cy="1815882"/>
          </a:xfrm>
          <a:prstGeom prst="rect">
            <a:avLst/>
          </a:prstGeom>
          <a:solidFill>
            <a:schemeClr val="tx2">
              <a:lumMod val="50000"/>
            </a:schemeClr>
          </a:solidFill>
          <a:ln>
            <a:solidFill>
              <a:schemeClr val="bg1"/>
            </a:solidFill>
          </a:ln>
        </p:spPr>
        <p:txBody>
          <a:bodyPr wrap="square" rtlCol="0">
            <a:spAutoFit/>
          </a:bodyPr>
          <a:lstStyle/>
          <a:p>
            <a:pPr algn="ctr"/>
            <a:r>
              <a:rPr lang="en-US" sz="3200" dirty="0" smtClean="0">
                <a:solidFill>
                  <a:schemeClr val="bg1"/>
                </a:solidFill>
              </a:rPr>
              <a:t>With larger </a:t>
            </a:r>
            <a:r>
              <a:rPr lang="en-US" sz="3200" dirty="0" smtClean="0">
                <a:solidFill>
                  <a:schemeClr val="bg1"/>
                </a:solidFill>
                <a:latin typeface="Symbol" pitchFamily="18" charset="2"/>
              </a:rPr>
              <a:t>h</a:t>
            </a:r>
            <a:r>
              <a:rPr lang="en-US" sz="3200" dirty="0" smtClean="0">
                <a:solidFill>
                  <a:schemeClr val="bg1"/>
                </a:solidFill>
              </a:rPr>
              <a:t>/s, one can match </a:t>
            </a:r>
            <a:r>
              <a:rPr lang="en-US" sz="3200" baseline="30000" dirty="0" smtClean="0">
                <a:solidFill>
                  <a:schemeClr val="bg1"/>
                </a:solidFill>
              </a:rPr>
              <a:t>3</a:t>
            </a:r>
            <a:r>
              <a:rPr lang="en-US" sz="3200" dirty="0" smtClean="0">
                <a:solidFill>
                  <a:schemeClr val="bg1"/>
                </a:solidFill>
              </a:rPr>
              <a:t>He/</a:t>
            </a:r>
            <a:r>
              <a:rPr lang="en-US" sz="3200" dirty="0" err="1" smtClean="0">
                <a:solidFill>
                  <a:schemeClr val="bg1"/>
                </a:solidFill>
              </a:rPr>
              <a:t>d+Au</a:t>
            </a:r>
            <a:r>
              <a:rPr lang="en-US" sz="3200" dirty="0" smtClean="0">
                <a:solidFill>
                  <a:schemeClr val="bg1"/>
                </a:solidFill>
              </a:rPr>
              <a:t>.</a:t>
            </a:r>
          </a:p>
          <a:p>
            <a:pPr algn="ctr"/>
            <a:endParaRPr lang="en-US" sz="1600" dirty="0" smtClean="0">
              <a:solidFill>
                <a:schemeClr val="bg1"/>
              </a:solidFill>
            </a:endParaRPr>
          </a:p>
          <a:p>
            <a:pPr algn="ctr"/>
            <a:r>
              <a:rPr lang="en-US" sz="3200" dirty="0" err="1" smtClean="0">
                <a:solidFill>
                  <a:schemeClr val="bg1"/>
                </a:solidFill>
              </a:rPr>
              <a:t>p+A</a:t>
            </a:r>
            <a:r>
              <a:rPr lang="en-US" sz="3200" dirty="0" smtClean="0">
                <a:solidFill>
                  <a:schemeClr val="bg1"/>
                </a:solidFill>
              </a:rPr>
              <a:t> is because initial </a:t>
            </a:r>
            <a:r>
              <a:rPr lang="en-US" sz="3200" dirty="0" smtClean="0">
                <a:solidFill>
                  <a:schemeClr val="bg1"/>
                </a:solidFill>
                <a:latin typeface="Symbol" pitchFamily="18" charset="2"/>
              </a:rPr>
              <a:t>e</a:t>
            </a:r>
            <a:r>
              <a:rPr lang="en-US" sz="3200" baseline="-25000" dirty="0" smtClean="0">
                <a:solidFill>
                  <a:schemeClr val="bg1"/>
                </a:solidFill>
              </a:rPr>
              <a:t>2</a:t>
            </a:r>
            <a:r>
              <a:rPr lang="en-US" sz="3200" dirty="0" smtClean="0">
                <a:solidFill>
                  <a:schemeClr val="bg1"/>
                </a:solidFill>
              </a:rPr>
              <a:t> is very small.</a:t>
            </a:r>
          </a:p>
          <a:p>
            <a:pPr algn="ctr"/>
            <a:r>
              <a:rPr lang="en-US" sz="3200" dirty="0" smtClean="0">
                <a:solidFill>
                  <a:schemeClr val="bg1"/>
                </a:solidFill>
              </a:rPr>
              <a:t>Possible solution is giving proton more substructure</a:t>
            </a:r>
          </a:p>
        </p:txBody>
      </p:sp>
      <p:sp>
        <p:nvSpPr>
          <p:cNvPr id="9" name="Slide Number Placeholder 8"/>
          <p:cNvSpPr>
            <a:spLocks noGrp="1"/>
          </p:cNvSpPr>
          <p:nvPr>
            <p:ph type="sldNum" sz="quarter" idx="12"/>
          </p:nvPr>
        </p:nvSpPr>
        <p:spPr/>
        <p:txBody>
          <a:bodyPr/>
          <a:lstStyle/>
          <a:p>
            <a:fld id="{D23D7F4A-5900-41CB-B165-8E91248E228B}"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3</a:t>
            </a:fld>
            <a:endParaRPr lang="en-US"/>
          </a:p>
        </p:txBody>
      </p:sp>
      <p:pic>
        <p:nvPicPr>
          <p:cNvPr id="5" name="Picture 1"/>
          <p:cNvPicPr>
            <a:picLocks noChangeAspect="1" noChangeArrowheads="1"/>
          </p:cNvPicPr>
          <p:nvPr/>
        </p:nvPicPr>
        <p:blipFill>
          <a:blip r:embed="rId3" cstate="print"/>
          <a:srcRect/>
          <a:stretch>
            <a:fillRect/>
          </a:stretch>
        </p:blipFill>
        <p:spPr bwMode="auto">
          <a:xfrm>
            <a:off x="228600" y="762000"/>
            <a:ext cx="7655691" cy="4191000"/>
          </a:xfrm>
          <a:prstGeom prst="rect">
            <a:avLst/>
          </a:prstGeom>
          <a:noFill/>
          <a:ln w="9525">
            <a:noFill/>
            <a:miter lim="800000"/>
            <a:headEnd/>
            <a:tailEnd/>
          </a:ln>
        </p:spPr>
      </p:pic>
      <p:pic>
        <p:nvPicPr>
          <p:cNvPr id="6" name="Picture 1"/>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7994073" y="1066800"/>
            <a:ext cx="997527" cy="914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7994073" y="1905000"/>
            <a:ext cx="997527" cy="91440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8001000" y="2819400"/>
            <a:ext cx="997527" cy="914400"/>
          </a:xfrm>
          <a:prstGeom prst="rect">
            <a:avLst/>
          </a:prstGeom>
          <a:noFill/>
          <a:ln w="9525">
            <a:noFill/>
            <a:miter lim="800000"/>
            <a:headEnd/>
            <a:tailEnd/>
          </a:ln>
        </p:spPr>
      </p:pic>
      <p:pic>
        <p:nvPicPr>
          <p:cNvPr id="9" name="Picture 4"/>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7994073" y="3581400"/>
            <a:ext cx="997527" cy="914400"/>
          </a:xfrm>
          <a:prstGeom prst="rect">
            <a:avLst/>
          </a:prstGeom>
          <a:noFill/>
          <a:ln w="9525">
            <a:noFill/>
            <a:miter lim="800000"/>
            <a:headEnd/>
            <a:tailEnd/>
          </a:ln>
        </p:spPr>
      </p:pic>
      <p:grpSp>
        <p:nvGrpSpPr>
          <p:cNvPr id="10" name="Group 9"/>
          <p:cNvGrpSpPr/>
          <p:nvPr/>
        </p:nvGrpSpPr>
        <p:grpSpPr>
          <a:xfrm>
            <a:off x="0" y="5257800"/>
            <a:ext cx="9144000" cy="1371600"/>
            <a:chOff x="0" y="5105400"/>
            <a:chExt cx="9144000" cy="1371600"/>
          </a:xfrm>
        </p:grpSpPr>
        <p:sp>
          <p:nvSpPr>
            <p:cNvPr id="11" name="Rectangle 10"/>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nvGraphicFramePr>
          <p:xfrm>
            <a:off x="152400" y="5105400"/>
            <a:ext cx="8915400" cy="685800"/>
          </p:xfrm>
          <a:graphic>
            <a:graphicData uri="http://schemas.openxmlformats.org/presentationml/2006/ole">
              <p:oleObj spid="_x0000_s1026" name="Equation" r:id="rId8" imgW="4787640" imgH="368280" progId="Equation.3">
                <p:embed/>
              </p:oleObj>
            </a:graphicData>
          </a:graphic>
        </p:graphicFrame>
        <p:pic>
          <p:nvPicPr>
            <p:cNvPr id="13" name="Picture 1"/>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16" name="Picture 4"/>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17" name="TextBox 16"/>
          <p:cNvSpPr txBox="1"/>
          <p:nvPr/>
        </p:nvSpPr>
        <p:spPr>
          <a:xfrm>
            <a:off x="2667000" y="1428690"/>
            <a:ext cx="1384866" cy="400110"/>
          </a:xfrm>
          <a:prstGeom prst="rect">
            <a:avLst/>
          </a:prstGeom>
          <a:solidFill>
            <a:schemeClr val="bg1"/>
          </a:solidFill>
        </p:spPr>
        <p:txBody>
          <a:bodyPr wrap="none" rtlCol="0">
            <a:spAutoFit/>
          </a:bodyPr>
          <a:lstStyle/>
          <a:p>
            <a:r>
              <a:rPr lang="en-US" sz="2000" b="1" dirty="0" smtClean="0">
                <a:latin typeface="Symbol" pitchFamily="18" charset="2"/>
              </a:rPr>
              <a:t>h</a:t>
            </a:r>
            <a:r>
              <a:rPr lang="en-US" sz="2000" b="1" dirty="0" smtClean="0"/>
              <a:t>/s=1.5/4</a:t>
            </a:r>
            <a:r>
              <a:rPr lang="en-US" sz="2000" b="1" dirty="0" smtClean="0">
                <a:latin typeface="Symbol" pitchFamily="18" charset="2"/>
              </a:rPr>
              <a:t>p</a:t>
            </a:r>
          </a:p>
        </p:txBody>
      </p:sp>
      <p:sp>
        <p:nvSpPr>
          <p:cNvPr id="18" name="TextBox 17"/>
          <p:cNvSpPr txBox="1"/>
          <p:nvPr/>
        </p:nvSpPr>
        <p:spPr>
          <a:xfrm>
            <a:off x="4724400" y="1447800"/>
            <a:ext cx="1384866" cy="400110"/>
          </a:xfrm>
          <a:prstGeom prst="rect">
            <a:avLst/>
          </a:prstGeom>
          <a:solidFill>
            <a:schemeClr val="bg1"/>
          </a:solidFill>
        </p:spPr>
        <p:txBody>
          <a:bodyPr wrap="none" rtlCol="0">
            <a:spAutoFit/>
          </a:bodyPr>
          <a:lstStyle/>
          <a:p>
            <a:r>
              <a:rPr lang="en-US" sz="2000" b="1" dirty="0" smtClean="0">
                <a:latin typeface="Symbol" pitchFamily="18" charset="2"/>
              </a:rPr>
              <a:t>h</a:t>
            </a:r>
            <a:r>
              <a:rPr lang="en-US" sz="2000" b="1" dirty="0" smtClean="0"/>
              <a:t>/s=2.5/4</a:t>
            </a:r>
            <a:r>
              <a:rPr lang="en-US" sz="2000" b="1" dirty="0" smtClean="0">
                <a:latin typeface="Symbol" pitchFamily="18" charset="2"/>
              </a:rPr>
              <a:t>p</a:t>
            </a:r>
          </a:p>
        </p:txBody>
      </p:sp>
      <p:sp>
        <p:nvSpPr>
          <p:cNvPr id="19" name="TextBox 18"/>
          <p:cNvSpPr txBox="1"/>
          <p:nvPr/>
        </p:nvSpPr>
        <p:spPr>
          <a:xfrm>
            <a:off x="914400" y="76200"/>
            <a:ext cx="7559185" cy="646331"/>
          </a:xfrm>
          <a:prstGeom prst="rect">
            <a:avLst/>
          </a:prstGeom>
          <a:noFill/>
        </p:spPr>
        <p:txBody>
          <a:bodyPr wrap="none" rtlCol="0">
            <a:spAutoFit/>
          </a:bodyPr>
          <a:lstStyle/>
          <a:p>
            <a:r>
              <a:rPr lang="en-US" sz="3600" dirty="0" smtClean="0">
                <a:solidFill>
                  <a:schemeClr val="bg1"/>
                </a:solidFill>
              </a:rPr>
              <a:t>Detailed Description of 99% of Particles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A.png"/>
          <p:cNvPicPr>
            <a:picLocks noChangeAspect="1"/>
          </p:cNvPicPr>
          <p:nvPr/>
        </p:nvPicPr>
        <p:blipFill>
          <a:blip r:embed="rId2" cstate="print"/>
          <a:srcRect t="52222" r="52670"/>
          <a:stretch>
            <a:fillRect/>
          </a:stretch>
        </p:blipFill>
        <p:spPr>
          <a:xfrm>
            <a:off x="1295400" y="1066800"/>
            <a:ext cx="6781800" cy="5484437"/>
          </a:xfrm>
          <a:prstGeom prst="rect">
            <a:avLst/>
          </a:prstGeom>
        </p:spPr>
      </p:pic>
      <p:sp>
        <p:nvSpPr>
          <p:cNvPr id="6" name="TextBox 5"/>
          <p:cNvSpPr txBox="1"/>
          <p:nvPr/>
        </p:nvSpPr>
        <p:spPr>
          <a:xfrm>
            <a:off x="3806757" y="1214497"/>
            <a:ext cx="5108643" cy="2062103"/>
          </a:xfrm>
          <a:prstGeom prst="rect">
            <a:avLst/>
          </a:prstGeom>
          <a:solidFill>
            <a:schemeClr val="tx1">
              <a:lumMod val="85000"/>
              <a:lumOff val="15000"/>
            </a:schemeClr>
          </a:solidFill>
          <a:ln>
            <a:solidFill>
              <a:schemeClr val="tx1">
                <a:lumMod val="95000"/>
                <a:lumOff val="5000"/>
              </a:schemeClr>
            </a:solidFill>
          </a:ln>
        </p:spPr>
        <p:txBody>
          <a:bodyPr wrap="none" rtlCol="0">
            <a:spAutoFit/>
          </a:bodyPr>
          <a:lstStyle/>
          <a:p>
            <a:pPr algn="ctr"/>
            <a:r>
              <a:rPr lang="en-US" sz="3200" dirty="0" smtClean="0">
                <a:solidFill>
                  <a:srgbClr val="FFC000"/>
                </a:solidFill>
                <a:sym typeface="Wingdings" pitchFamily="2" charset="2"/>
              </a:rPr>
              <a:t>No Parton or </a:t>
            </a:r>
            <a:r>
              <a:rPr lang="en-US" sz="3200" dirty="0" err="1" smtClean="0">
                <a:solidFill>
                  <a:srgbClr val="FFC000"/>
                </a:solidFill>
                <a:sym typeface="Wingdings" pitchFamily="2" charset="2"/>
              </a:rPr>
              <a:t>Hadron</a:t>
            </a:r>
            <a:r>
              <a:rPr lang="en-US" sz="3200" dirty="0" smtClean="0">
                <a:solidFill>
                  <a:srgbClr val="FFC000"/>
                </a:solidFill>
                <a:sym typeface="Wingdings" pitchFamily="2" charset="2"/>
              </a:rPr>
              <a:t> Cascade</a:t>
            </a:r>
          </a:p>
          <a:p>
            <a:pPr algn="ctr"/>
            <a:r>
              <a:rPr lang="en-US" sz="3200" dirty="0" err="1" smtClean="0">
                <a:solidFill>
                  <a:srgbClr val="00B050"/>
                </a:solidFill>
                <a:sym typeface="Wingdings" pitchFamily="2" charset="2"/>
              </a:rPr>
              <a:t>Hadron</a:t>
            </a:r>
            <a:r>
              <a:rPr lang="en-US" sz="3200" dirty="0" smtClean="0">
                <a:solidFill>
                  <a:srgbClr val="00B050"/>
                </a:solidFill>
                <a:sym typeface="Wingdings" pitchFamily="2" charset="2"/>
              </a:rPr>
              <a:t> Cascade Only</a:t>
            </a:r>
            <a:endParaRPr lang="en-US" sz="3200" dirty="0" smtClean="0">
              <a:solidFill>
                <a:srgbClr val="FFC000"/>
              </a:solidFill>
            </a:endParaRPr>
          </a:p>
          <a:p>
            <a:pPr algn="ctr"/>
            <a:r>
              <a:rPr lang="en-US" sz="3200" dirty="0" smtClean="0">
                <a:solidFill>
                  <a:srgbClr val="0070C0"/>
                </a:solidFill>
              </a:rPr>
              <a:t>Parton Cascade </a:t>
            </a:r>
            <a:r>
              <a:rPr lang="en-US" sz="3200" dirty="0" smtClean="0">
                <a:solidFill>
                  <a:srgbClr val="0070C0"/>
                </a:solidFill>
                <a:sym typeface="Wingdings" pitchFamily="2" charset="2"/>
              </a:rPr>
              <a:t> Hadrons</a:t>
            </a:r>
          </a:p>
          <a:p>
            <a:pPr algn="ctr"/>
            <a:r>
              <a:rPr lang="en-US" sz="3200" dirty="0" smtClean="0">
                <a:solidFill>
                  <a:srgbClr val="CC0099"/>
                </a:solidFill>
                <a:sym typeface="Wingdings" pitchFamily="2" charset="2"/>
              </a:rPr>
              <a:t>Also </a:t>
            </a:r>
            <a:r>
              <a:rPr lang="en-US" sz="3200" dirty="0" err="1" smtClean="0">
                <a:solidFill>
                  <a:srgbClr val="CC0099"/>
                </a:solidFill>
                <a:sym typeface="Wingdings" pitchFamily="2" charset="2"/>
              </a:rPr>
              <a:t>Hadron</a:t>
            </a:r>
            <a:r>
              <a:rPr lang="en-US" sz="3200" dirty="0" smtClean="0">
                <a:solidFill>
                  <a:srgbClr val="CC0099"/>
                </a:solidFill>
                <a:sym typeface="Wingdings" pitchFamily="2" charset="2"/>
              </a:rPr>
              <a:t> Cascade</a:t>
            </a:r>
          </a:p>
        </p:txBody>
      </p:sp>
      <p:sp>
        <p:nvSpPr>
          <p:cNvPr id="4" name="TextBox 3"/>
          <p:cNvSpPr txBox="1"/>
          <p:nvPr/>
        </p:nvSpPr>
        <p:spPr>
          <a:xfrm>
            <a:off x="1905000" y="228600"/>
            <a:ext cx="5493107" cy="646331"/>
          </a:xfrm>
          <a:prstGeom prst="rect">
            <a:avLst/>
          </a:prstGeom>
          <a:noFill/>
        </p:spPr>
        <p:txBody>
          <a:bodyPr wrap="none" rtlCol="0">
            <a:spAutoFit/>
          </a:bodyPr>
          <a:lstStyle/>
          <a:p>
            <a:r>
              <a:rPr lang="en-US" sz="3600" u="sng" dirty="0" smtClean="0">
                <a:solidFill>
                  <a:schemeClr val="bg1"/>
                </a:solidFill>
              </a:rPr>
              <a:t>Contributions for Each Stage</a:t>
            </a:r>
          </a:p>
        </p:txBody>
      </p:sp>
      <p:sp>
        <p:nvSpPr>
          <p:cNvPr id="7" name="Slide Number Placeholder 6"/>
          <p:cNvSpPr>
            <a:spLocks noGrp="1"/>
          </p:cNvSpPr>
          <p:nvPr>
            <p:ph type="sldNum" sz="quarter" idx="12"/>
          </p:nvPr>
        </p:nvSpPr>
        <p:spPr/>
        <p:txBody>
          <a:bodyPr/>
          <a:lstStyle/>
          <a:p>
            <a:fld id="{D23D7F4A-5900-41CB-B165-8E91248E228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_dAu_zoom.gif"/>
          <p:cNvPicPr>
            <a:picLocks noChangeAspect="1"/>
          </p:cNvPicPr>
          <p:nvPr/>
        </p:nvPicPr>
        <p:blipFill>
          <a:blip r:embed="rId2" cstate="print"/>
          <a:stretch>
            <a:fillRect/>
          </a:stretch>
        </p:blipFill>
        <p:spPr>
          <a:xfrm>
            <a:off x="0" y="0"/>
            <a:ext cx="4502632" cy="6858000"/>
          </a:xfrm>
          <a:prstGeom prst="rect">
            <a:avLst/>
          </a:prstGeom>
        </p:spPr>
      </p:pic>
      <p:sp>
        <p:nvSpPr>
          <p:cNvPr id="7" name="Freeform 6"/>
          <p:cNvSpPr/>
          <p:nvPr/>
        </p:nvSpPr>
        <p:spPr>
          <a:xfrm>
            <a:off x="1252025" y="1121542"/>
            <a:ext cx="1083212" cy="960476"/>
          </a:xfrm>
          <a:custGeom>
            <a:avLst/>
            <a:gdLst>
              <a:gd name="connsiteX0" fmla="*/ 970670 w 1083212"/>
              <a:gd name="connsiteY0" fmla="*/ 144550 h 960476"/>
              <a:gd name="connsiteX1" fmla="*/ 956603 w 1083212"/>
              <a:gd name="connsiteY1" fmla="*/ 102347 h 960476"/>
              <a:gd name="connsiteX2" fmla="*/ 914400 w 1083212"/>
              <a:gd name="connsiteY2" fmla="*/ 88280 h 960476"/>
              <a:gd name="connsiteX3" fmla="*/ 787790 w 1083212"/>
              <a:gd name="connsiteY3" fmla="*/ 46076 h 960476"/>
              <a:gd name="connsiteX4" fmla="*/ 689317 w 1083212"/>
              <a:gd name="connsiteY4" fmla="*/ 17941 h 960476"/>
              <a:gd name="connsiteX5" fmla="*/ 576775 w 1083212"/>
              <a:gd name="connsiteY5" fmla="*/ 3873 h 960476"/>
              <a:gd name="connsiteX6" fmla="*/ 365760 w 1083212"/>
              <a:gd name="connsiteY6" fmla="*/ 17941 h 960476"/>
              <a:gd name="connsiteX7" fmla="*/ 309489 w 1083212"/>
              <a:gd name="connsiteY7" fmla="*/ 74212 h 960476"/>
              <a:gd name="connsiteX8" fmla="*/ 295421 w 1083212"/>
              <a:gd name="connsiteY8" fmla="*/ 116415 h 960476"/>
              <a:gd name="connsiteX9" fmla="*/ 281353 w 1083212"/>
              <a:gd name="connsiteY9" fmla="*/ 200821 h 960476"/>
              <a:gd name="connsiteX10" fmla="*/ 182880 w 1083212"/>
              <a:gd name="connsiteY10" fmla="*/ 313363 h 960476"/>
              <a:gd name="connsiteX11" fmla="*/ 84406 w 1083212"/>
              <a:gd name="connsiteY11" fmla="*/ 397769 h 960476"/>
              <a:gd name="connsiteX12" fmla="*/ 42203 w 1083212"/>
              <a:gd name="connsiteY12" fmla="*/ 439972 h 960476"/>
              <a:gd name="connsiteX13" fmla="*/ 14067 w 1083212"/>
              <a:gd name="connsiteY13" fmla="*/ 524378 h 960476"/>
              <a:gd name="connsiteX14" fmla="*/ 0 w 1083212"/>
              <a:gd name="connsiteY14" fmla="*/ 566581 h 960476"/>
              <a:gd name="connsiteX15" fmla="*/ 28135 w 1083212"/>
              <a:gd name="connsiteY15" fmla="*/ 735393 h 960476"/>
              <a:gd name="connsiteX16" fmla="*/ 112541 w 1083212"/>
              <a:gd name="connsiteY16" fmla="*/ 805732 h 960476"/>
              <a:gd name="connsiteX17" fmla="*/ 168812 w 1083212"/>
              <a:gd name="connsiteY17" fmla="*/ 862003 h 960476"/>
              <a:gd name="connsiteX18" fmla="*/ 253218 w 1083212"/>
              <a:gd name="connsiteY18" fmla="*/ 890138 h 960476"/>
              <a:gd name="connsiteX19" fmla="*/ 295421 w 1083212"/>
              <a:gd name="connsiteY19" fmla="*/ 918273 h 960476"/>
              <a:gd name="connsiteX20" fmla="*/ 436098 w 1083212"/>
              <a:gd name="connsiteY20" fmla="*/ 960476 h 960476"/>
              <a:gd name="connsiteX21" fmla="*/ 731520 w 1083212"/>
              <a:gd name="connsiteY21" fmla="*/ 946409 h 960476"/>
              <a:gd name="connsiteX22" fmla="*/ 815926 w 1083212"/>
              <a:gd name="connsiteY22" fmla="*/ 918273 h 960476"/>
              <a:gd name="connsiteX23" fmla="*/ 858129 w 1083212"/>
              <a:gd name="connsiteY23" fmla="*/ 904206 h 960476"/>
              <a:gd name="connsiteX24" fmla="*/ 914400 w 1083212"/>
              <a:gd name="connsiteY24" fmla="*/ 833867 h 960476"/>
              <a:gd name="connsiteX25" fmla="*/ 956603 w 1083212"/>
              <a:gd name="connsiteY25" fmla="*/ 749461 h 960476"/>
              <a:gd name="connsiteX26" fmla="*/ 998806 w 1083212"/>
              <a:gd name="connsiteY26" fmla="*/ 665055 h 960476"/>
              <a:gd name="connsiteX27" fmla="*/ 1055077 w 1083212"/>
              <a:gd name="connsiteY27" fmla="*/ 566581 h 960476"/>
              <a:gd name="connsiteX28" fmla="*/ 1069144 w 1083212"/>
              <a:gd name="connsiteY28" fmla="*/ 510310 h 960476"/>
              <a:gd name="connsiteX29" fmla="*/ 1083212 w 1083212"/>
              <a:gd name="connsiteY29" fmla="*/ 468107 h 960476"/>
              <a:gd name="connsiteX30" fmla="*/ 1069144 w 1083212"/>
              <a:gd name="connsiteY30" fmla="*/ 257092 h 960476"/>
              <a:gd name="connsiteX31" fmla="*/ 1026941 w 1083212"/>
              <a:gd name="connsiteY31" fmla="*/ 186753 h 960476"/>
              <a:gd name="connsiteX32" fmla="*/ 970670 w 1083212"/>
              <a:gd name="connsiteY32" fmla="*/ 144550 h 9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3212" h="960476">
                <a:moveTo>
                  <a:pt x="970670" y="144550"/>
                </a:moveTo>
                <a:cubicBezTo>
                  <a:pt x="958947" y="130482"/>
                  <a:pt x="967088" y="112832"/>
                  <a:pt x="956603" y="102347"/>
                </a:cubicBezTo>
                <a:cubicBezTo>
                  <a:pt x="946118" y="91862"/>
                  <a:pt x="927663" y="94912"/>
                  <a:pt x="914400" y="88280"/>
                </a:cubicBezTo>
                <a:cubicBezTo>
                  <a:pt x="796917" y="29539"/>
                  <a:pt x="975837" y="87863"/>
                  <a:pt x="787790" y="46076"/>
                </a:cubicBezTo>
                <a:cubicBezTo>
                  <a:pt x="687453" y="23779"/>
                  <a:pt x="811855" y="38365"/>
                  <a:pt x="689317" y="17941"/>
                </a:cubicBezTo>
                <a:cubicBezTo>
                  <a:pt x="652025" y="11726"/>
                  <a:pt x="614289" y="8562"/>
                  <a:pt x="576775" y="3873"/>
                </a:cubicBezTo>
                <a:cubicBezTo>
                  <a:pt x="506437" y="8562"/>
                  <a:pt x="433933" y="0"/>
                  <a:pt x="365760" y="17941"/>
                </a:cubicBezTo>
                <a:cubicBezTo>
                  <a:pt x="340107" y="24692"/>
                  <a:pt x="309489" y="74212"/>
                  <a:pt x="309489" y="74212"/>
                </a:cubicBezTo>
                <a:cubicBezTo>
                  <a:pt x="304800" y="88280"/>
                  <a:pt x="298638" y="101939"/>
                  <a:pt x="295421" y="116415"/>
                </a:cubicBezTo>
                <a:cubicBezTo>
                  <a:pt x="289233" y="144259"/>
                  <a:pt x="290373" y="173761"/>
                  <a:pt x="281353" y="200821"/>
                </a:cubicBezTo>
                <a:cubicBezTo>
                  <a:pt x="269721" y="235717"/>
                  <a:pt x="196737" y="299506"/>
                  <a:pt x="182880" y="313363"/>
                </a:cubicBezTo>
                <a:cubicBezTo>
                  <a:pt x="78166" y="418078"/>
                  <a:pt x="210725" y="289496"/>
                  <a:pt x="84406" y="397769"/>
                </a:cubicBezTo>
                <a:cubicBezTo>
                  <a:pt x="69301" y="410716"/>
                  <a:pt x="56271" y="425904"/>
                  <a:pt x="42203" y="439972"/>
                </a:cubicBezTo>
                <a:lnTo>
                  <a:pt x="14067" y="524378"/>
                </a:lnTo>
                <a:lnTo>
                  <a:pt x="0" y="566581"/>
                </a:lnTo>
                <a:cubicBezTo>
                  <a:pt x="9378" y="622852"/>
                  <a:pt x="10095" y="681274"/>
                  <a:pt x="28135" y="735393"/>
                </a:cubicBezTo>
                <a:cubicBezTo>
                  <a:pt x="37891" y="764660"/>
                  <a:pt x="91520" y="787714"/>
                  <a:pt x="112541" y="805732"/>
                </a:cubicBezTo>
                <a:cubicBezTo>
                  <a:pt x="132681" y="822995"/>
                  <a:pt x="143647" y="853615"/>
                  <a:pt x="168812" y="862003"/>
                </a:cubicBezTo>
                <a:cubicBezTo>
                  <a:pt x="196947" y="871381"/>
                  <a:pt x="228542" y="873687"/>
                  <a:pt x="253218" y="890138"/>
                </a:cubicBezTo>
                <a:cubicBezTo>
                  <a:pt x="267286" y="899516"/>
                  <a:pt x="279971" y="911406"/>
                  <a:pt x="295421" y="918273"/>
                </a:cubicBezTo>
                <a:cubicBezTo>
                  <a:pt x="339463" y="937848"/>
                  <a:pt x="389326" y="948784"/>
                  <a:pt x="436098" y="960476"/>
                </a:cubicBezTo>
                <a:cubicBezTo>
                  <a:pt x="534572" y="955787"/>
                  <a:pt x="633537" y="957296"/>
                  <a:pt x="731520" y="946409"/>
                </a:cubicBezTo>
                <a:cubicBezTo>
                  <a:pt x="760996" y="943134"/>
                  <a:pt x="787791" y="927651"/>
                  <a:pt x="815926" y="918273"/>
                </a:cubicBezTo>
                <a:lnTo>
                  <a:pt x="858129" y="904206"/>
                </a:lnTo>
                <a:cubicBezTo>
                  <a:pt x="884296" y="878038"/>
                  <a:pt x="896655" y="869356"/>
                  <a:pt x="914400" y="833867"/>
                </a:cubicBezTo>
                <a:cubicBezTo>
                  <a:pt x="972643" y="717381"/>
                  <a:pt x="875969" y="870410"/>
                  <a:pt x="956603" y="749461"/>
                </a:cubicBezTo>
                <a:cubicBezTo>
                  <a:pt x="982395" y="672083"/>
                  <a:pt x="955172" y="741414"/>
                  <a:pt x="998806" y="665055"/>
                </a:cubicBezTo>
                <a:cubicBezTo>
                  <a:pt x="1070199" y="540117"/>
                  <a:pt x="986528" y="669402"/>
                  <a:pt x="1055077" y="566581"/>
                </a:cubicBezTo>
                <a:cubicBezTo>
                  <a:pt x="1059766" y="547824"/>
                  <a:pt x="1063833" y="528900"/>
                  <a:pt x="1069144" y="510310"/>
                </a:cubicBezTo>
                <a:cubicBezTo>
                  <a:pt x="1073218" y="496052"/>
                  <a:pt x="1083212" y="482936"/>
                  <a:pt x="1083212" y="468107"/>
                </a:cubicBezTo>
                <a:cubicBezTo>
                  <a:pt x="1083212" y="397613"/>
                  <a:pt x="1076929" y="327155"/>
                  <a:pt x="1069144" y="257092"/>
                </a:cubicBezTo>
                <a:cubicBezTo>
                  <a:pt x="1065472" y="224043"/>
                  <a:pt x="1052513" y="205932"/>
                  <a:pt x="1026941" y="186753"/>
                </a:cubicBezTo>
                <a:cubicBezTo>
                  <a:pt x="1018553" y="180462"/>
                  <a:pt x="982393" y="158618"/>
                  <a:pt x="970670" y="144550"/>
                </a:cubicBezTo>
                <a:close/>
              </a:path>
            </a:pathLst>
          </a:custGeom>
          <a:ln w="19050">
            <a:solidFill>
              <a:schemeClr val="bg1"/>
            </a:solidFill>
          </a:ln>
        </p:spPr>
        <p:txBody>
          <a:bodyPr wrap="none" rtlCol="0" anchor="ctr">
            <a:spAutoFit/>
          </a:bodyPr>
          <a:lstStyle/>
          <a:p>
            <a:pPr algn="ctr"/>
            <a:endParaRPr lang="en-US" sz="2800" dirty="0" smtClean="0">
              <a:solidFill>
                <a:schemeClr val="bg1"/>
              </a:solidFill>
            </a:endParaRPr>
          </a:p>
        </p:txBody>
      </p:sp>
      <p:sp>
        <p:nvSpPr>
          <p:cNvPr id="8" name="Freeform 7"/>
          <p:cNvSpPr/>
          <p:nvPr/>
        </p:nvSpPr>
        <p:spPr>
          <a:xfrm>
            <a:off x="2124222" y="2152357"/>
            <a:ext cx="928467" cy="900332"/>
          </a:xfrm>
          <a:custGeom>
            <a:avLst/>
            <a:gdLst>
              <a:gd name="connsiteX0" fmla="*/ 633046 w 928467"/>
              <a:gd name="connsiteY0" fmla="*/ 0 h 900332"/>
              <a:gd name="connsiteX1" fmla="*/ 548640 w 928467"/>
              <a:gd name="connsiteY1" fmla="*/ 42203 h 900332"/>
              <a:gd name="connsiteX2" fmla="*/ 506436 w 928467"/>
              <a:gd name="connsiteY2" fmla="*/ 84406 h 900332"/>
              <a:gd name="connsiteX3" fmla="*/ 464233 w 928467"/>
              <a:gd name="connsiteY3" fmla="*/ 98474 h 900332"/>
              <a:gd name="connsiteX4" fmla="*/ 422030 w 928467"/>
              <a:gd name="connsiteY4" fmla="*/ 126609 h 900332"/>
              <a:gd name="connsiteX5" fmla="*/ 281353 w 928467"/>
              <a:gd name="connsiteY5" fmla="*/ 140677 h 900332"/>
              <a:gd name="connsiteX6" fmla="*/ 168812 w 928467"/>
              <a:gd name="connsiteY6" fmla="*/ 154745 h 900332"/>
              <a:gd name="connsiteX7" fmla="*/ 126609 w 928467"/>
              <a:gd name="connsiteY7" fmla="*/ 182880 h 900332"/>
              <a:gd name="connsiteX8" fmla="*/ 84406 w 928467"/>
              <a:gd name="connsiteY8" fmla="*/ 196948 h 900332"/>
              <a:gd name="connsiteX9" fmla="*/ 70338 w 928467"/>
              <a:gd name="connsiteY9" fmla="*/ 239151 h 900332"/>
              <a:gd name="connsiteX10" fmla="*/ 42203 w 928467"/>
              <a:gd name="connsiteY10" fmla="*/ 281354 h 900332"/>
              <a:gd name="connsiteX11" fmla="*/ 14067 w 928467"/>
              <a:gd name="connsiteY11" fmla="*/ 365760 h 900332"/>
              <a:gd name="connsiteX12" fmla="*/ 0 w 928467"/>
              <a:gd name="connsiteY12" fmla="*/ 407963 h 900332"/>
              <a:gd name="connsiteX13" fmla="*/ 14067 w 928467"/>
              <a:gd name="connsiteY13" fmla="*/ 548640 h 900332"/>
              <a:gd name="connsiteX14" fmla="*/ 42203 w 928467"/>
              <a:gd name="connsiteY14" fmla="*/ 633046 h 900332"/>
              <a:gd name="connsiteX15" fmla="*/ 84406 w 928467"/>
              <a:gd name="connsiteY15" fmla="*/ 773723 h 900332"/>
              <a:gd name="connsiteX16" fmla="*/ 126609 w 928467"/>
              <a:gd name="connsiteY16" fmla="*/ 844061 h 900332"/>
              <a:gd name="connsiteX17" fmla="*/ 182880 w 928467"/>
              <a:gd name="connsiteY17" fmla="*/ 872197 h 900332"/>
              <a:gd name="connsiteX18" fmla="*/ 267286 w 928467"/>
              <a:gd name="connsiteY18" fmla="*/ 900332 h 900332"/>
              <a:gd name="connsiteX19" fmla="*/ 576775 w 928467"/>
              <a:gd name="connsiteY19" fmla="*/ 886265 h 900332"/>
              <a:gd name="connsiteX20" fmla="*/ 647113 w 928467"/>
              <a:gd name="connsiteY20" fmla="*/ 844061 h 900332"/>
              <a:gd name="connsiteX21" fmla="*/ 689316 w 928467"/>
              <a:gd name="connsiteY21" fmla="*/ 829994 h 900332"/>
              <a:gd name="connsiteX22" fmla="*/ 815926 w 928467"/>
              <a:gd name="connsiteY22" fmla="*/ 675249 h 900332"/>
              <a:gd name="connsiteX23" fmla="*/ 844061 w 928467"/>
              <a:gd name="connsiteY23" fmla="*/ 633046 h 900332"/>
              <a:gd name="connsiteX24" fmla="*/ 886264 w 928467"/>
              <a:gd name="connsiteY24" fmla="*/ 534572 h 900332"/>
              <a:gd name="connsiteX25" fmla="*/ 914400 w 928467"/>
              <a:gd name="connsiteY25" fmla="*/ 450166 h 900332"/>
              <a:gd name="connsiteX26" fmla="*/ 928467 w 928467"/>
              <a:gd name="connsiteY26" fmla="*/ 407963 h 900332"/>
              <a:gd name="connsiteX27" fmla="*/ 886264 w 928467"/>
              <a:gd name="connsiteY27" fmla="*/ 84406 h 900332"/>
              <a:gd name="connsiteX28" fmla="*/ 872196 w 928467"/>
              <a:gd name="connsiteY28" fmla="*/ 42203 h 900332"/>
              <a:gd name="connsiteX29" fmla="*/ 844061 w 928467"/>
              <a:gd name="connsiteY29" fmla="*/ 14068 h 9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467" h="900332">
                <a:moveTo>
                  <a:pt x="633046" y="0"/>
                </a:moveTo>
                <a:cubicBezTo>
                  <a:pt x="590749" y="14099"/>
                  <a:pt x="585001" y="11903"/>
                  <a:pt x="548640" y="42203"/>
                </a:cubicBezTo>
                <a:cubicBezTo>
                  <a:pt x="533356" y="54939"/>
                  <a:pt x="522990" y="73370"/>
                  <a:pt x="506436" y="84406"/>
                </a:cubicBezTo>
                <a:cubicBezTo>
                  <a:pt x="494098" y="92631"/>
                  <a:pt x="477496" y="91842"/>
                  <a:pt x="464233" y="98474"/>
                </a:cubicBezTo>
                <a:cubicBezTo>
                  <a:pt x="449111" y="106035"/>
                  <a:pt x="438504" y="122807"/>
                  <a:pt x="422030" y="126609"/>
                </a:cubicBezTo>
                <a:cubicBezTo>
                  <a:pt x="376111" y="137206"/>
                  <a:pt x="328191" y="135473"/>
                  <a:pt x="281353" y="140677"/>
                </a:cubicBezTo>
                <a:cubicBezTo>
                  <a:pt x="243779" y="144852"/>
                  <a:pt x="206326" y="150056"/>
                  <a:pt x="168812" y="154745"/>
                </a:cubicBezTo>
                <a:cubicBezTo>
                  <a:pt x="154744" y="164123"/>
                  <a:pt x="141731" y="175319"/>
                  <a:pt x="126609" y="182880"/>
                </a:cubicBezTo>
                <a:cubicBezTo>
                  <a:pt x="113346" y="189512"/>
                  <a:pt x="94891" y="186463"/>
                  <a:pt x="84406" y="196948"/>
                </a:cubicBezTo>
                <a:cubicBezTo>
                  <a:pt x="73921" y="207433"/>
                  <a:pt x="76970" y="225888"/>
                  <a:pt x="70338" y="239151"/>
                </a:cubicBezTo>
                <a:cubicBezTo>
                  <a:pt x="62777" y="254273"/>
                  <a:pt x="49070" y="265904"/>
                  <a:pt x="42203" y="281354"/>
                </a:cubicBezTo>
                <a:cubicBezTo>
                  <a:pt x="30158" y="308455"/>
                  <a:pt x="23445" y="337625"/>
                  <a:pt x="14067" y="365760"/>
                </a:cubicBezTo>
                <a:lnTo>
                  <a:pt x="0" y="407963"/>
                </a:lnTo>
                <a:cubicBezTo>
                  <a:pt x="4689" y="454855"/>
                  <a:pt x="5382" y="502321"/>
                  <a:pt x="14067" y="548640"/>
                </a:cubicBezTo>
                <a:cubicBezTo>
                  <a:pt x="19532" y="577789"/>
                  <a:pt x="42203" y="633046"/>
                  <a:pt x="42203" y="633046"/>
                </a:cubicBezTo>
                <a:cubicBezTo>
                  <a:pt x="67786" y="812136"/>
                  <a:pt x="33224" y="671359"/>
                  <a:pt x="84406" y="773723"/>
                </a:cubicBezTo>
                <a:cubicBezTo>
                  <a:pt x="105571" y="816053"/>
                  <a:pt x="85390" y="816582"/>
                  <a:pt x="126609" y="844061"/>
                </a:cubicBezTo>
                <a:cubicBezTo>
                  <a:pt x="144058" y="855694"/>
                  <a:pt x="163409" y="864409"/>
                  <a:pt x="182880" y="872197"/>
                </a:cubicBezTo>
                <a:cubicBezTo>
                  <a:pt x="210416" y="883211"/>
                  <a:pt x="267286" y="900332"/>
                  <a:pt x="267286" y="900332"/>
                </a:cubicBezTo>
                <a:cubicBezTo>
                  <a:pt x="370449" y="895643"/>
                  <a:pt x="473834" y="894500"/>
                  <a:pt x="576775" y="886265"/>
                </a:cubicBezTo>
                <a:cubicBezTo>
                  <a:pt x="638086" y="881360"/>
                  <a:pt x="602656" y="870735"/>
                  <a:pt x="647113" y="844061"/>
                </a:cubicBezTo>
                <a:cubicBezTo>
                  <a:pt x="659828" y="836432"/>
                  <a:pt x="675248" y="834683"/>
                  <a:pt x="689316" y="829994"/>
                </a:cubicBezTo>
                <a:cubicBezTo>
                  <a:pt x="783564" y="735746"/>
                  <a:pt x="741263" y="787243"/>
                  <a:pt x="815926" y="675249"/>
                </a:cubicBezTo>
                <a:lnTo>
                  <a:pt x="844061" y="633046"/>
                </a:lnTo>
                <a:cubicBezTo>
                  <a:pt x="881274" y="484195"/>
                  <a:pt x="830750" y="659477"/>
                  <a:pt x="886264" y="534572"/>
                </a:cubicBezTo>
                <a:cubicBezTo>
                  <a:pt x="898309" y="507471"/>
                  <a:pt x="905022" y="478301"/>
                  <a:pt x="914400" y="450166"/>
                </a:cubicBezTo>
                <a:lnTo>
                  <a:pt x="928467" y="407963"/>
                </a:lnTo>
                <a:cubicBezTo>
                  <a:pt x="918699" y="261442"/>
                  <a:pt x="927728" y="208796"/>
                  <a:pt x="886264" y="84406"/>
                </a:cubicBezTo>
                <a:cubicBezTo>
                  <a:pt x="881575" y="70338"/>
                  <a:pt x="879825" y="54918"/>
                  <a:pt x="872196" y="42203"/>
                </a:cubicBezTo>
                <a:cubicBezTo>
                  <a:pt x="865372" y="30830"/>
                  <a:pt x="853439" y="23446"/>
                  <a:pt x="844061" y="14068"/>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nim_He3Au_zoom.gif"/>
          <p:cNvPicPr>
            <a:picLocks noChangeAspect="1"/>
          </p:cNvPicPr>
          <p:nvPr/>
        </p:nvPicPr>
        <p:blipFill>
          <a:blip r:embed="rId3" cstate="print"/>
          <a:stretch>
            <a:fillRect/>
          </a:stretch>
        </p:blipFill>
        <p:spPr>
          <a:xfrm>
            <a:off x="4641368" y="0"/>
            <a:ext cx="4502632" cy="6858000"/>
          </a:xfrm>
          <a:prstGeom prst="rect">
            <a:avLst/>
          </a:prstGeom>
        </p:spPr>
      </p:pic>
      <p:sp>
        <p:nvSpPr>
          <p:cNvPr id="10" name="Freeform 9"/>
          <p:cNvSpPr/>
          <p:nvPr/>
        </p:nvSpPr>
        <p:spPr>
          <a:xfrm>
            <a:off x="6285353" y="1059352"/>
            <a:ext cx="1092188" cy="960918"/>
          </a:xfrm>
          <a:custGeom>
            <a:avLst/>
            <a:gdLst>
              <a:gd name="connsiteX0" fmla="*/ 790696 w 1092188"/>
              <a:gd name="connsiteY0" fmla="*/ 37928 h 960918"/>
              <a:gd name="connsiteX1" fmla="*/ 495275 w 1092188"/>
              <a:gd name="connsiteY1" fmla="*/ 37928 h 960918"/>
              <a:gd name="connsiteX2" fmla="*/ 453072 w 1092188"/>
              <a:gd name="connsiteY2" fmla="*/ 66063 h 960918"/>
              <a:gd name="connsiteX3" fmla="*/ 396801 w 1092188"/>
              <a:gd name="connsiteY3" fmla="*/ 80131 h 960918"/>
              <a:gd name="connsiteX4" fmla="*/ 326462 w 1092188"/>
              <a:gd name="connsiteY4" fmla="*/ 108266 h 960918"/>
              <a:gd name="connsiteX5" fmla="*/ 242056 w 1092188"/>
              <a:gd name="connsiteY5" fmla="*/ 136402 h 960918"/>
              <a:gd name="connsiteX6" fmla="*/ 199853 w 1092188"/>
              <a:gd name="connsiteY6" fmla="*/ 164537 h 960918"/>
              <a:gd name="connsiteX7" fmla="*/ 101379 w 1092188"/>
              <a:gd name="connsiteY7" fmla="*/ 234876 h 960918"/>
              <a:gd name="connsiteX8" fmla="*/ 73244 w 1092188"/>
              <a:gd name="connsiteY8" fmla="*/ 291146 h 960918"/>
              <a:gd name="connsiteX9" fmla="*/ 45109 w 1092188"/>
              <a:gd name="connsiteY9" fmla="*/ 333350 h 960918"/>
              <a:gd name="connsiteX10" fmla="*/ 87312 w 1092188"/>
              <a:gd name="connsiteY10" fmla="*/ 628771 h 960918"/>
              <a:gd name="connsiteX11" fmla="*/ 115447 w 1092188"/>
              <a:gd name="connsiteY11" fmla="*/ 713177 h 960918"/>
              <a:gd name="connsiteX12" fmla="*/ 185785 w 1092188"/>
              <a:gd name="connsiteY12" fmla="*/ 783516 h 960918"/>
              <a:gd name="connsiteX13" fmla="*/ 270192 w 1092188"/>
              <a:gd name="connsiteY13" fmla="*/ 853854 h 960918"/>
              <a:gd name="connsiteX14" fmla="*/ 354598 w 1092188"/>
              <a:gd name="connsiteY14" fmla="*/ 881990 h 960918"/>
              <a:gd name="connsiteX15" fmla="*/ 396801 w 1092188"/>
              <a:gd name="connsiteY15" fmla="*/ 896057 h 960918"/>
              <a:gd name="connsiteX16" fmla="*/ 439004 w 1092188"/>
              <a:gd name="connsiteY16" fmla="*/ 910125 h 960918"/>
              <a:gd name="connsiteX17" fmla="*/ 551545 w 1092188"/>
              <a:gd name="connsiteY17" fmla="*/ 924193 h 960918"/>
              <a:gd name="connsiteX18" fmla="*/ 621884 w 1092188"/>
              <a:gd name="connsiteY18" fmla="*/ 952328 h 960918"/>
              <a:gd name="connsiteX19" fmla="*/ 917305 w 1092188"/>
              <a:gd name="connsiteY19" fmla="*/ 924193 h 960918"/>
              <a:gd name="connsiteX20" fmla="*/ 945441 w 1092188"/>
              <a:gd name="connsiteY20" fmla="*/ 896057 h 960918"/>
              <a:gd name="connsiteX21" fmla="*/ 1001712 w 1092188"/>
              <a:gd name="connsiteY21" fmla="*/ 853854 h 960918"/>
              <a:gd name="connsiteX22" fmla="*/ 1029847 w 1092188"/>
              <a:gd name="connsiteY22" fmla="*/ 797583 h 960918"/>
              <a:gd name="connsiteX23" fmla="*/ 1057982 w 1092188"/>
              <a:gd name="connsiteY23" fmla="*/ 755380 h 960918"/>
              <a:gd name="connsiteX24" fmla="*/ 1043915 w 1092188"/>
              <a:gd name="connsiteY24" fmla="*/ 206740 h 960918"/>
              <a:gd name="connsiteX25" fmla="*/ 945441 w 1092188"/>
              <a:gd name="connsiteY25" fmla="*/ 94199 h 960918"/>
              <a:gd name="connsiteX26" fmla="*/ 903238 w 1092188"/>
              <a:gd name="connsiteY26" fmla="*/ 80131 h 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2188" h="960918">
                <a:moveTo>
                  <a:pt x="790696" y="37928"/>
                </a:moveTo>
                <a:cubicBezTo>
                  <a:pt x="676914" y="0"/>
                  <a:pt x="714163" y="6658"/>
                  <a:pt x="495275" y="37928"/>
                </a:cubicBezTo>
                <a:cubicBezTo>
                  <a:pt x="478538" y="40319"/>
                  <a:pt x="468612" y="59403"/>
                  <a:pt x="453072" y="66063"/>
                </a:cubicBezTo>
                <a:cubicBezTo>
                  <a:pt x="435301" y="73679"/>
                  <a:pt x="415143" y="74017"/>
                  <a:pt x="396801" y="80131"/>
                </a:cubicBezTo>
                <a:cubicBezTo>
                  <a:pt x="372844" y="88116"/>
                  <a:pt x="350194" y="99636"/>
                  <a:pt x="326462" y="108266"/>
                </a:cubicBezTo>
                <a:cubicBezTo>
                  <a:pt x="298590" y="118401"/>
                  <a:pt x="266732" y="119951"/>
                  <a:pt x="242056" y="136402"/>
                </a:cubicBezTo>
                <a:cubicBezTo>
                  <a:pt x="227988" y="145780"/>
                  <a:pt x="213611" y="154710"/>
                  <a:pt x="199853" y="164537"/>
                </a:cubicBezTo>
                <a:cubicBezTo>
                  <a:pt x="77683" y="251801"/>
                  <a:pt x="200857" y="168555"/>
                  <a:pt x="101379" y="234876"/>
                </a:cubicBezTo>
                <a:cubicBezTo>
                  <a:pt x="92001" y="253633"/>
                  <a:pt x="83648" y="272938"/>
                  <a:pt x="73244" y="291146"/>
                </a:cubicBezTo>
                <a:cubicBezTo>
                  <a:pt x="64856" y="305826"/>
                  <a:pt x="45877" y="316460"/>
                  <a:pt x="45109" y="333350"/>
                </a:cubicBezTo>
                <a:cubicBezTo>
                  <a:pt x="33554" y="587562"/>
                  <a:pt x="0" y="541463"/>
                  <a:pt x="87312" y="628771"/>
                </a:cubicBezTo>
                <a:cubicBezTo>
                  <a:pt x="96690" y="656906"/>
                  <a:pt x="94476" y="692206"/>
                  <a:pt x="115447" y="713177"/>
                </a:cubicBezTo>
                <a:lnTo>
                  <a:pt x="185785" y="783516"/>
                </a:lnTo>
                <a:cubicBezTo>
                  <a:pt x="211581" y="809312"/>
                  <a:pt x="236756" y="837136"/>
                  <a:pt x="270192" y="853854"/>
                </a:cubicBezTo>
                <a:cubicBezTo>
                  <a:pt x="296718" y="867117"/>
                  <a:pt x="326463" y="872612"/>
                  <a:pt x="354598" y="881990"/>
                </a:cubicBezTo>
                <a:lnTo>
                  <a:pt x="396801" y="896057"/>
                </a:lnTo>
                <a:cubicBezTo>
                  <a:pt x="410869" y="900746"/>
                  <a:pt x="424290" y="908286"/>
                  <a:pt x="439004" y="910125"/>
                </a:cubicBezTo>
                <a:lnTo>
                  <a:pt x="551545" y="924193"/>
                </a:lnTo>
                <a:cubicBezTo>
                  <a:pt x="574991" y="933571"/>
                  <a:pt x="596655" y="951231"/>
                  <a:pt x="621884" y="952328"/>
                </a:cubicBezTo>
                <a:cubicBezTo>
                  <a:pt x="819463" y="960918"/>
                  <a:pt x="807260" y="960873"/>
                  <a:pt x="917305" y="924193"/>
                </a:cubicBezTo>
                <a:cubicBezTo>
                  <a:pt x="926684" y="914814"/>
                  <a:pt x="935252" y="904548"/>
                  <a:pt x="945441" y="896057"/>
                </a:cubicBezTo>
                <a:cubicBezTo>
                  <a:pt x="963453" y="881047"/>
                  <a:pt x="986453" y="871656"/>
                  <a:pt x="1001712" y="853854"/>
                </a:cubicBezTo>
                <a:cubicBezTo>
                  <a:pt x="1015360" y="837932"/>
                  <a:pt x="1019443" y="815791"/>
                  <a:pt x="1029847" y="797583"/>
                </a:cubicBezTo>
                <a:cubicBezTo>
                  <a:pt x="1038235" y="782903"/>
                  <a:pt x="1048604" y="769448"/>
                  <a:pt x="1057982" y="755380"/>
                </a:cubicBezTo>
                <a:cubicBezTo>
                  <a:pt x="1065700" y="577873"/>
                  <a:pt x="1092188" y="383741"/>
                  <a:pt x="1043915" y="206740"/>
                </a:cubicBezTo>
                <a:cubicBezTo>
                  <a:pt x="1030588" y="157873"/>
                  <a:pt x="989619" y="116288"/>
                  <a:pt x="945441" y="94199"/>
                </a:cubicBezTo>
                <a:cubicBezTo>
                  <a:pt x="932178" y="87567"/>
                  <a:pt x="903238" y="80131"/>
                  <a:pt x="903238" y="8013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527409" y="2104957"/>
            <a:ext cx="881292" cy="981594"/>
          </a:xfrm>
          <a:custGeom>
            <a:avLst/>
            <a:gdLst>
              <a:gd name="connsiteX0" fmla="*/ 689317 w 881292"/>
              <a:gd name="connsiteY0" fmla="*/ 117738 h 981594"/>
              <a:gd name="connsiteX1" fmla="*/ 534573 w 881292"/>
              <a:gd name="connsiteY1" fmla="*/ 89603 h 981594"/>
              <a:gd name="connsiteX2" fmla="*/ 450166 w 881292"/>
              <a:gd name="connsiteY2" fmla="*/ 61468 h 981594"/>
              <a:gd name="connsiteX3" fmla="*/ 281354 w 881292"/>
              <a:gd name="connsiteY3" fmla="*/ 75535 h 981594"/>
              <a:gd name="connsiteX4" fmla="*/ 253219 w 881292"/>
              <a:gd name="connsiteY4" fmla="*/ 103671 h 981594"/>
              <a:gd name="connsiteX5" fmla="*/ 211016 w 881292"/>
              <a:gd name="connsiteY5" fmla="*/ 131806 h 981594"/>
              <a:gd name="connsiteX6" fmla="*/ 140677 w 881292"/>
              <a:gd name="connsiteY6" fmla="*/ 145874 h 981594"/>
              <a:gd name="connsiteX7" fmla="*/ 98474 w 881292"/>
              <a:gd name="connsiteY7" fmla="*/ 159941 h 981594"/>
              <a:gd name="connsiteX8" fmla="*/ 42203 w 881292"/>
              <a:gd name="connsiteY8" fmla="*/ 216212 h 981594"/>
              <a:gd name="connsiteX9" fmla="*/ 0 w 881292"/>
              <a:gd name="connsiteY9" fmla="*/ 328754 h 981594"/>
              <a:gd name="connsiteX10" fmla="*/ 14068 w 881292"/>
              <a:gd name="connsiteY10" fmla="*/ 581972 h 981594"/>
              <a:gd name="connsiteX11" fmla="*/ 70339 w 881292"/>
              <a:gd name="connsiteY11" fmla="*/ 666378 h 981594"/>
              <a:gd name="connsiteX12" fmla="*/ 98474 w 881292"/>
              <a:gd name="connsiteY12" fmla="*/ 708581 h 981594"/>
              <a:gd name="connsiteX13" fmla="*/ 140677 w 881292"/>
              <a:gd name="connsiteY13" fmla="*/ 792988 h 981594"/>
              <a:gd name="connsiteX14" fmla="*/ 182880 w 881292"/>
              <a:gd name="connsiteY14" fmla="*/ 821123 h 981594"/>
              <a:gd name="connsiteX15" fmla="*/ 253219 w 881292"/>
              <a:gd name="connsiteY15" fmla="*/ 891461 h 981594"/>
              <a:gd name="connsiteX16" fmla="*/ 365760 w 881292"/>
              <a:gd name="connsiteY16" fmla="*/ 933665 h 981594"/>
              <a:gd name="connsiteX17" fmla="*/ 506437 w 881292"/>
              <a:gd name="connsiteY17" fmla="*/ 947732 h 981594"/>
              <a:gd name="connsiteX18" fmla="*/ 717453 w 881292"/>
              <a:gd name="connsiteY18" fmla="*/ 947732 h 981594"/>
              <a:gd name="connsiteX19" fmla="*/ 801859 w 881292"/>
              <a:gd name="connsiteY19" fmla="*/ 863326 h 981594"/>
              <a:gd name="connsiteX20" fmla="*/ 858129 w 881292"/>
              <a:gd name="connsiteY20" fmla="*/ 778920 h 981594"/>
              <a:gd name="connsiteX21" fmla="*/ 858129 w 881292"/>
              <a:gd name="connsiteY21" fmla="*/ 342821 h 981594"/>
              <a:gd name="connsiteX22" fmla="*/ 844062 w 881292"/>
              <a:gd name="connsiteY22" fmla="*/ 300618 h 981594"/>
              <a:gd name="connsiteX23" fmla="*/ 829994 w 881292"/>
              <a:gd name="connsiteY23" fmla="*/ 103671 h 981594"/>
              <a:gd name="connsiteX24" fmla="*/ 801859 w 881292"/>
              <a:gd name="connsiteY24" fmla="*/ 75535 h 981594"/>
              <a:gd name="connsiteX25" fmla="*/ 759656 w 881292"/>
              <a:gd name="connsiteY25" fmla="*/ 47400 h 981594"/>
              <a:gd name="connsiteX26" fmla="*/ 703385 w 881292"/>
              <a:gd name="connsiteY26" fmla="*/ 5197 h 98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1292" h="981594">
                <a:moveTo>
                  <a:pt x="689317" y="117738"/>
                </a:moveTo>
                <a:cubicBezTo>
                  <a:pt x="619951" y="107829"/>
                  <a:pt x="594878" y="107694"/>
                  <a:pt x="534573" y="89603"/>
                </a:cubicBezTo>
                <a:cubicBezTo>
                  <a:pt x="506166" y="81081"/>
                  <a:pt x="450166" y="61468"/>
                  <a:pt x="450166" y="61468"/>
                </a:cubicBezTo>
                <a:cubicBezTo>
                  <a:pt x="393895" y="66157"/>
                  <a:pt x="336566" y="63704"/>
                  <a:pt x="281354" y="75535"/>
                </a:cubicBezTo>
                <a:cubicBezTo>
                  <a:pt x="268385" y="78314"/>
                  <a:pt x="263576" y="95385"/>
                  <a:pt x="253219" y="103671"/>
                </a:cubicBezTo>
                <a:cubicBezTo>
                  <a:pt x="240017" y="114233"/>
                  <a:pt x="226847" y="125870"/>
                  <a:pt x="211016" y="131806"/>
                </a:cubicBezTo>
                <a:cubicBezTo>
                  <a:pt x="188628" y="140202"/>
                  <a:pt x="163874" y="140075"/>
                  <a:pt x="140677" y="145874"/>
                </a:cubicBezTo>
                <a:cubicBezTo>
                  <a:pt x="126291" y="149470"/>
                  <a:pt x="112542" y="155252"/>
                  <a:pt x="98474" y="159941"/>
                </a:cubicBezTo>
                <a:cubicBezTo>
                  <a:pt x="79717" y="178698"/>
                  <a:pt x="52054" y="191583"/>
                  <a:pt x="42203" y="216212"/>
                </a:cubicBezTo>
                <a:cubicBezTo>
                  <a:pt x="8561" y="300319"/>
                  <a:pt x="22054" y="262595"/>
                  <a:pt x="0" y="328754"/>
                </a:cubicBezTo>
                <a:cubicBezTo>
                  <a:pt x="4689" y="413160"/>
                  <a:pt x="6053" y="497817"/>
                  <a:pt x="14068" y="581972"/>
                </a:cubicBezTo>
                <a:cubicBezTo>
                  <a:pt x="18853" y="632214"/>
                  <a:pt x="38546" y="628226"/>
                  <a:pt x="70339" y="666378"/>
                </a:cubicBezTo>
                <a:cubicBezTo>
                  <a:pt x="81163" y="679366"/>
                  <a:pt x="90913" y="693459"/>
                  <a:pt x="98474" y="708581"/>
                </a:cubicBezTo>
                <a:cubicBezTo>
                  <a:pt x="121356" y="754346"/>
                  <a:pt x="100363" y="752674"/>
                  <a:pt x="140677" y="792988"/>
                </a:cubicBezTo>
                <a:cubicBezTo>
                  <a:pt x="152632" y="804943"/>
                  <a:pt x="170156" y="809990"/>
                  <a:pt x="182880" y="821123"/>
                </a:cubicBezTo>
                <a:cubicBezTo>
                  <a:pt x="207834" y="842957"/>
                  <a:pt x="222433" y="879146"/>
                  <a:pt x="253219" y="891461"/>
                </a:cubicBezTo>
                <a:cubicBezTo>
                  <a:pt x="255173" y="892243"/>
                  <a:pt x="347842" y="930908"/>
                  <a:pt x="365760" y="933665"/>
                </a:cubicBezTo>
                <a:cubicBezTo>
                  <a:pt x="412338" y="940831"/>
                  <a:pt x="459545" y="943043"/>
                  <a:pt x="506437" y="947732"/>
                </a:cubicBezTo>
                <a:cubicBezTo>
                  <a:pt x="578809" y="962207"/>
                  <a:pt x="640055" y="981594"/>
                  <a:pt x="717453" y="947732"/>
                </a:cubicBezTo>
                <a:cubicBezTo>
                  <a:pt x="753906" y="931784"/>
                  <a:pt x="779788" y="896433"/>
                  <a:pt x="801859" y="863326"/>
                </a:cubicBezTo>
                <a:lnTo>
                  <a:pt x="858129" y="778920"/>
                </a:lnTo>
                <a:cubicBezTo>
                  <a:pt x="873576" y="562668"/>
                  <a:pt x="881292" y="574455"/>
                  <a:pt x="858129" y="342821"/>
                </a:cubicBezTo>
                <a:cubicBezTo>
                  <a:pt x="856654" y="328066"/>
                  <a:pt x="848751" y="314686"/>
                  <a:pt x="844062" y="300618"/>
                </a:cubicBezTo>
                <a:cubicBezTo>
                  <a:pt x="839373" y="234969"/>
                  <a:pt x="842123" y="168360"/>
                  <a:pt x="829994" y="103671"/>
                </a:cubicBezTo>
                <a:cubicBezTo>
                  <a:pt x="827550" y="90635"/>
                  <a:pt x="812216" y="83821"/>
                  <a:pt x="801859" y="75535"/>
                </a:cubicBezTo>
                <a:cubicBezTo>
                  <a:pt x="788657" y="64973"/>
                  <a:pt x="772858" y="57962"/>
                  <a:pt x="759656" y="47400"/>
                </a:cubicBezTo>
                <a:cubicBezTo>
                  <a:pt x="700405" y="0"/>
                  <a:pt x="762120" y="34565"/>
                  <a:pt x="703385" y="519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964591" y="1589649"/>
            <a:ext cx="966592" cy="956603"/>
          </a:xfrm>
          <a:custGeom>
            <a:avLst/>
            <a:gdLst>
              <a:gd name="connsiteX0" fmla="*/ 758572 w 966592"/>
              <a:gd name="connsiteY0" fmla="*/ 239151 h 956603"/>
              <a:gd name="connsiteX1" fmla="*/ 702301 w 966592"/>
              <a:gd name="connsiteY1" fmla="*/ 211016 h 956603"/>
              <a:gd name="connsiteX2" fmla="*/ 561624 w 966592"/>
              <a:gd name="connsiteY2" fmla="*/ 168813 h 956603"/>
              <a:gd name="connsiteX3" fmla="*/ 167729 w 966592"/>
              <a:gd name="connsiteY3" fmla="*/ 182880 h 956603"/>
              <a:gd name="connsiteX4" fmla="*/ 83323 w 966592"/>
              <a:gd name="connsiteY4" fmla="*/ 239151 h 956603"/>
              <a:gd name="connsiteX5" fmla="*/ 55187 w 966592"/>
              <a:gd name="connsiteY5" fmla="*/ 281354 h 956603"/>
              <a:gd name="connsiteX6" fmla="*/ 27052 w 966592"/>
              <a:gd name="connsiteY6" fmla="*/ 393896 h 956603"/>
              <a:gd name="connsiteX7" fmla="*/ 27052 w 966592"/>
              <a:gd name="connsiteY7" fmla="*/ 731520 h 956603"/>
              <a:gd name="connsiteX8" fmla="*/ 69255 w 966592"/>
              <a:gd name="connsiteY8" fmla="*/ 829994 h 956603"/>
              <a:gd name="connsiteX9" fmla="*/ 209932 w 966592"/>
              <a:gd name="connsiteY9" fmla="*/ 900333 h 956603"/>
              <a:gd name="connsiteX10" fmla="*/ 294338 w 966592"/>
              <a:gd name="connsiteY10" fmla="*/ 928468 h 956603"/>
              <a:gd name="connsiteX11" fmla="*/ 406880 w 966592"/>
              <a:gd name="connsiteY11" fmla="*/ 956603 h 956603"/>
              <a:gd name="connsiteX12" fmla="*/ 744504 w 966592"/>
              <a:gd name="connsiteY12" fmla="*/ 928468 h 956603"/>
              <a:gd name="connsiteX13" fmla="*/ 786707 w 966592"/>
              <a:gd name="connsiteY13" fmla="*/ 844062 h 956603"/>
              <a:gd name="connsiteX14" fmla="*/ 828911 w 966592"/>
              <a:gd name="connsiteY14" fmla="*/ 745588 h 956603"/>
              <a:gd name="connsiteX15" fmla="*/ 871114 w 966592"/>
              <a:gd name="connsiteY15" fmla="*/ 689317 h 956603"/>
              <a:gd name="connsiteX16" fmla="*/ 941452 w 966592"/>
              <a:gd name="connsiteY16" fmla="*/ 534573 h 956603"/>
              <a:gd name="connsiteX17" fmla="*/ 899249 w 966592"/>
              <a:gd name="connsiteY17" fmla="*/ 225083 h 956603"/>
              <a:gd name="connsiteX18" fmla="*/ 885181 w 966592"/>
              <a:gd name="connsiteY18" fmla="*/ 182880 h 956603"/>
              <a:gd name="connsiteX19" fmla="*/ 857046 w 966592"/>
              <a:gd name="connsiteY19" fmla="*/ 140677 h 956603"/>
              <a:gd name="connsiteX20" fmla="*/ 800775 w 966592"/>
              <a:gd name="connsiteY20" fmla="*/ 42203 h 956603"/>
              <a:gd name="connsiteX21" fmla="*/ 758572 w 966592"/>
              <a:gd name="connsiteY21" fmla="*/ 0 h 95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6592" h="956603">
                <a:moveTo>
                  <a:pt x="758572" y="239151"/>
                </a:moveTo>
                <a:cubicBezTo>
                  <a:pt x="739815" y="229773"/>
                  <a:pt x="721772" y="218804"/>
                  <a:pt x="702301" y="211016"/>
                </a:cubicBezTo>
                <a:cubicBezTo>
                  <a:pt x="645210" y="188179"/>
                  <a:pt x="616902" y="182632"/>
                  <a:pt x="561624" y="168813"/>
                </a:cubicBezTo>
                <a:cubicBezTo>
                  <a:pt x="430326" y="173502"/>
                  <a:pt x="297713" y="163765"/>
                  <a:pt x="167729" y="182880"/>
                </a:cubicBezTo>
                <a:cubicBezTo>
                  <a:pt x="134274" y="187800"/>
                  <a:pt x="83323" y="239151"/>
                  <a:pt x="83323" y="239151"/>
                </a:cubicBezTo>
                <a:cubicBezTo>
                  <a:pt x="73944" y="253219"/>
                  <a:pt x="62748" y="266232"/>
                  <a:pt x="55187" y="281354"/>
                </a:cubicBezTo>
                <a:cubicBezTo>
                  <a:pt x="40770" y="310189"/>
                  <a:pt x="32401" y="367149"/>
                  <a:pt x="27052" y="393896"/>
                </a:cubicBezTo>
                <a:cubicBezTo>
                  <a:pt x="15109" y="596927"/>
                  <a:pt x="0" y="582736"/>
                  <a:pt x="27052" y="731520"/>
                </a:cubicBezTo>
                <a:cubicBezTo>
                  <a:pt x="33323" y="766008"/>
                  <a:pt x="40800" y="805095"/>
                  <a:pt x="69255" y="829994"/>
                </a:cubicBezTo>
                <a:cubicBezTo>
                  <a:pt x="146883" y="897919"/>
                  <a:pt x="133930" y="877532"/>
                  <a:pt x="209932" y="900333"/>
                </a:cubicBezTo>
                <a:cubicBezTo>
                  <a:pt x="238338" y="908855"/>
                  <a:pt x="265566" y="921275"/>
                  <a:pt x="294338" y="928468"/>
                </a:cubicBezTo>
                <a:lnTo>
                  <a:pt x="406880" y="956603"/>
                </a:lnTo>
                <a:cubicBezTo>
                  <a:pt x="519421" y="947225"/>
                  <a:pt x="632886" y="945640"/>
                  <a:pt x="744504" y="928468"/>
                </a:cubicBezTo>
                <a:cubicBezTo>
                  <a:pt x="777512" y="923390"/>
                  <a:pt x="782250" y="859661"/>
                  <a:pt x="786707" y="844062"/>
                </a:cubicBezTo>
                <a:cubicBezTo>
                  <a:pt x="796783" y="808795"/>
                  <a:pt x="809167" y="777178"/>
                  <a:pt x="828911" y="745588"/>
                </a:cubicBezTo>
                <a:cubicBezTo>
                  <a:pt x="841337" y="725706"/>
                  <a:pt x="859300" y="709569"/>
                  <a:pt x="871114" y="689317"/>
                </a:cubicBezTo>
                <a:cubicBezTo>
                  <a:pt x="920036" y="605450"/>
                  <a:pt x="919063" y="601738"/>
                  <a:pt x="941452" y="534573"/>
                </a:cubicBezTo>
                <a:cubicBezTo>
                  <a:pt x="920565" y="158622"/>
                  <a:pt x="966592" y="382218"/>
                  <a:pt x="899249" y="225083"/>
                </a:cubicBezTo>
                <a:cubicBezTo>
                  <a:pt x="893408" y="211453"/>
                  <a:pt x="891813" y="196143"/>
                  <a:pt x="885181" y="182880"/>
                </a:cubicBezTo>
                <a:cubicBezTo>
                  <a:pt x="877620" y="167758"/>
                  <a:pt x="865434" y="155357"/>
                  <a:pt x="857046" y="140677"/>
                </a:cubicBezTo>
                <a:cubicBezTo>
                  <a:pt x="832026" y="96892"/>
                  <a:pt x="831936" y="79596"/>
                  <a:pt x="800775" y="42203"/>
                </a:cubicBezTo>
                <a:cubicBezTo>
                  <a:pt x="788039" y="26920"/>
                  <a:pt x="758572" y="0"/>
                  <a:pt x="758572"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D23D7F4A-5900-41CB-B165-8E91248E228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colorado.edu/~nagle/HydroMovies/hydro_movie_156.gif"/>
          <p:cNvPicPr>
            <a:picLocks noChangeAspect="1" noChangeArrowheads="1" noCrop="1"/>
          </p:cNvPicPr>
          <p:nvPr/>
        </p:nvPicPr>
        <p:blipFill>
          <a:blip r:embed="rId2" cstate="print"/>
          <a:srcRect/>
          <a:stretch>
            <a:fillRect/>
          </a:stretch>
        </p:blipFill>
        <p:spPr bwMode="auto">
          <a:xfrm>
            <a:off x="3019264" y="0"/>
            <a:ext cx="3152936" cy="2667000"/>
          </a:xfrm>
          <a:prstGeom prst="rect">
            <a:avLst/>
          </a:prstGeom>
          <a:noFill/>
        </p:spPr>
      </p:pic>
      <p:pic>
        <p:nvPicPr>
          <p:cNvPr id="5" name="Picture 2" descr="http://up.colorado.edu/~nagle/HydroMovies/hydro_movie_261.gif"/>
          <p:cNvPicPr>
            <a:picLocks noChangeAspect="1" noChangeArrowheads="1" noCrop="1"/>
          </p:cNvPicPr>
          <p:nvPr/>
        </p:nvPicPr>
        <p:blipFill>
          <a:blip r:embed="rId3" cstate="print"/>
          <a:srcRect/>
          <a:stretch>
            <a:fillRect/>
          </a:stretch>
        </p:blipFill>
        <p:spPr bwMode="auto">
          <a:xfrm>
            <a:off x="1" y="0"/>
            <a:ext cx="3152936" cy="2667000"/>
          </a:xfrm>
          <a:prstGeom prst="rect">
            <a:avLst/>
          </a:prstGeom>
          <a:noFill/>
        </p:spPr>
      </p:pic>
      <p:pic>
        <p:nvPicPr>
          <p:cNvPr id="6" name="Picture 2" descr="http://up.colorado.edu/~nagle/HydroMovies/hydro_movie_064.gif"/>
          <p:cNvPicPr>
            <a:picLocks noChangeAspect="1" noChangeArrowheads="1" noCrop="1"/>
          </p:cNvPicPr>
          <p:nvPr/>
        </p:nvPicPr>
        <p:blipFill>
          <a:blip r:embed="rId4" cstate="print"/>
          <a:srcRect/>
          <a:stretch>
            <a:fillRect/>
          </a:stretch>
        </p:blipFill>
        <p:spPr bwMode="auto">
          <a:xfrm>
            <a:off x="5991064" y="0"/>
            <a:ext cx="3152936" cy="2667000"/>
          </a:xfrm>
          <a:prstGeom prst="rect">
            <a:avLst/>
          </a:prstGeom>
          <a:noFill/>
        </p:spPr>
      </p:pic>
      <p:pic>
        <p:nvPicPr>
          <p:cNvPr id="7" name="Picture 6" descr="anim_pAu_zoom.gif"/>
          <p:cNvPicPr>
            <a:picLocks noChangeAspect="1"/>
          </p:cNvPicPr>
          <p:nvPr/>
        </p:nvPicPr>
        <p:blipFill>
          <a:blip r:embed="rId5" cstate="print"/>
          <a:stretch>
            <a:fillRect/>
          </a:stretch>
        </p:blipFill>
        <p:spPr>
          <a:xfrm>
            <a:off x="1" y="2667000"/>
            <a:ext cx="3051784" cy="4648200"/>
          </a:xfrm>
          <a:prstGeom prst="rect">
            <a:avLst/>
          </a:prstGeom>
        </p:spPr>
      </p:pic>
      <p:pic>
        <p:nvPicPr>
          <p:cNvPr id="8" name="Picture 7" descr="anim_dAu_zoom.gif"/>
          <p:cNvPicPr>
            <a:picLocks noChangeAspect="1"/>
          </p:cNvPicPr>
          <p:nvPr/>
        </p:nvPicPr>
        <p:blipFill>
          <a:blip r:embed="rId6" cstate="print"/>
          <a:stretch>
            <a:fillRect/>
          </a:stretch>
        </p:blipFill>
        <p:spPr>
          <a:xfrm>
            <a:off x="2917987" y="2667000"/>
            <a:ext cx="3101813" cy="4724400"/>
          </a:xfrm>
          <a:prstGeom prst="rect">
            <a:avLst/>
          </a:prstGeom>
        </p:spPr>
      </p:pic>
      <p:pic>
        <p:nvPicPr>
          <p:cNvPr id="9" name="Picture 8" descr="anim_He3Au_zoom.gif"/>
          <p:cNvPicPr>
            <a:picLocks noChangeAspect="1"/>
          </p:cNvPicPr>
          <p:nvPr/>
        </p:nvPicPr>
        <p:blipFill>
          <a:blip r:embed="rId7" cstate="print"/>
          <a:stretch>
            <a:fillRect/>
          </a:stretch>
        </p:blipFill>
        <p:spPr>
          <a:xfrm>
            <a:off x="5987533" y="2659956"/>
            <a:ext cx="3156467" cy="4807644"/>
          </a:xfrm>
          <a:prstGeom prst="rect">
            <a:avLst/>
          </a:prstGeom>
        </p:spPr>
      </p:pic>
      <p:sp>
        <p:nvSpPr>
          <p:cNvPr id="12" name="Rectangle 11"/>
          <p:cNvSpPr/>
          <p:nvPr/>
        </p:nvSpPr>
        <p:spPr>
          <a:xfrm>
            <a:off x="0" y="5410200"/>
            <a:ext cx="9144000" cy="1828800"/>
          </a:xfrm>
          <a:prstGeom prst="rect">
            <a:avLst/>
          </a:prstGeom>
          <a:solidFill>
            <a:schemeClr val="bg1"/>
          </a:solidFill>
        </p:spPr>
        <p:txBody>
          <a:bodyPr wrap="none" rtlCol="0" anchor="ctr">
            <a:spAutoFit/>
          </a:bodyPr>
          <a:lstStyle/>
          <a:p>
            <a:pPr algn="ctr"/>
            <a:endParaRPr lang="en-US" sz="2800" dirty="0" smtClean="0">
              <a:solidFill>
                <a:schemeClr val="bg1"/>
              </a:solidFill>
            </a:endParaRPr>
          </a:p>
        </p:txBody>
      </p:sp>
      <p:sp>
        <p:nvSpPr>
          <p:cNvPr id="11" name="TextBox 10"/>
          <p:cNvSpPr txBox="1"/>
          <p:nvPr/>
        </p:nvSpPr>
        <p:spPr>
          <a:xfrm>
            <a:off x="0" y="5426095"/>
            <a:ext cx="9144000" cy="1508105"/>
          </a:xfrm>
          <a:prstGeom prst="rect">
            <a:avLst/>
          </a:prstGeom>
          <a:noFill/>
        </p:spPr>
        <p:txBody>
          <a:bodyPr wrap="square" rtlCol="0">
            <a:spAutoFit/>
          </a:bodyPr>
          <a:lstStyle/>
          <a:p>
            <a:pPr algn="ctr"/>
            <a:r>
              <a:rPr lang="en-US" sz="2400" b="1" dirty="0" smtClean="0">
                <a:solidFill>
                  <a:srgbClr val="FF0000"/>
                </a:solidFill>
              </a:rPr>
              <a:t>Definitive evidence for geometry, not initial momentum correlations</a:t>
            </a:r>
          </a:p>
          <a:p>
            <a:pPr algn="ctr"/>
            <a:endParaRPr lang="en-US" sz="2000" b="1" dirty="0" smtClean="0">
              <a:solidFill>
                <a:srgbClr val="FF0000"/>
              </a:solidFill>
            </a:endParaRPr>
          </a:p>
          <a:p>
            <a:pPr algn="ctr"/>
            <a:r>
              <a:rPr lang="en-US" sz="2400" b="1" dirty="0" smtClean="0">
                <a:solidFill>
                  <a:srgbClr val="FF0000"/>
                </a:solidFill>
              </a:rPr>
              <a:t>However, competing final state explanations </a:t>
            </a:r>
          </a:p>
          <a:p>
            <a:pPr algn="ctr"/>
            <a:r>
              <a:rPr lang="en-US" sz="2400" b="1" dirty="0" smtClean="0">
                <a:solidFill>
                  <a:srgbClr val="FF0000"/>
                </a:solidFill>
              </a:rPr>
              <a:t>needs work to discriminate.</a:t>
            </a:r>
          </a:p>
        </p:txBody>
      </p:sp>
      <p:sp>
        <p:nvSpPr>
          <p:cNvPr id="10" name="Slide Number Placeholder 9"/>
          <p:cNvSpPr>
            <a:spLocks noGrp="1"/>
          </p:cNvSpPr>
          <p:nvPr>
            <p:ph type="sldNum" sz="quarter" idx="12"/>
          </p:nvPr>
        </p:nvSpPr>
        <p:spPr/>
        <p:txBody>
          <a:bodyPr/>
          <a:lstStyle/>
          <a:p>
            <a:fld id="{D23D7F4A-5900-41CB-B165-8E91248E228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49195" t="19792" r="3367" b="12500"/>
          <a:stretch>
            <a:fillRect/>
          </a:stretch>
        </p:blipFill>
        <p:spPr bwMode="auto">
          <a:xfrm>
            <a:off x="267925" y="838200"/>
            <a:ext cx="7121769" cy="5715000"/>
          </a:xfrm>
          <a:prstGeom prst="rect">
            <a:avLst/>
          </a:prstGeom>
          <a:noFill/>
          <a:ln w="9525">
            <a:noFill/>
            <a:miter lim="800000"/>
            <a:headEnd/>
            <a:tailEnd/>
          </a:ln>
        </p:spPr>
      </p:pic>
      <p:sp>
        <p:nvSpPr>
          <p:cNvPr id="5" name="TextBox 4"/>
          <p:cNvSpPr txBox="1"/>
          <p:nvPr/>
        </p:nvSpPr>
        <p:spPr>
          <a:xfrm>
            <a:off x="304800" y="838200"/>
            <a:ext cx="623042" cy="646331"/>
          </a:xfrm>
          <a:prstGeom prst="rect">
            <a:avLst/>
          </a:prstGeom>
          <a:noFill/>
        </p:spPr>
        <p:txBody>
          <a:bodyPr wrap="square" rtlCol="0">
            <a:spAutoFit/>
          </a:bodyPr>
          <a:lstStyle/>
          <a:p>
            <a:r>
              <a:rPr lang="en-US" sz="3600" dirty="0" smtClean="0"/>
              <a:t>v</a:t>
            </a:r>
            <a:r>
              <a:rPr lang="en-US" sz="3600" baseline="-25000" dirty="0" smtClean="0"/>
              <a:t>2</a:t>
            </a:r>
          </a:p>
        </p:txBody>
      </p:sp>
      <p:sp>
        <p:nvSpPr>
          <p:cNvPr id="6" name="TextBox 5"/>
          <p:cNvSpPr txBox="1"/>
          <p:nvPr/>
        </p:nvSpPr>
        <p:spPr>
          <a:xfrm>
            <a:off x="4534723" y="6182380"/>
            <a:ext cx="3085277" cy="523220"/>
          </a:xfrm>
          <a:prstGeom prst="rect">
            <a:avLst/>
          </a:prstGeom>
          <a:noFill/>
        </p:spPr>
        <p:txBody>
          <a:bodyPr wrap="square" rtlCol="0">
            <a:spAutoFit/>
          </a:bodyPr>
          <a:lstStyle/>
          <a:p>
            <a:r>
              <a:rPr lang="en-US" sz="2800" dirty="0" smtClean="0"/>
              <a:t>Parton </a:t>
            </a:r>
            <a:r>
              <a:rPr lang="en-US" sz="2800" dirty="0" err="1" smtClean="0"/>
              <a:t>p</a:t>
            </a:r>
            <a:r>
              <a:rPr lang="en-US" sz="2800" baseline="-25000" dirty="0" err="1" smtClean="0"/>
              <a:t>T</a:t>
            </a:r>
            <a:r>
              <a:rPr lang="en-US" sz="2800" dirty="0" smtClean="0"/>
              <a:t> (</a:t>
            </a:r>
            <a:r>
              <a:rPr lang="en-US" sz="2800" dirty="0" err="1" smtClean="0"/>
              <a:t>GeV</a:t>
            </a:r>
            <a:r>
              <a:rPr lang="en-US" sz="2800" dirty="0" smtClean="0"/>
              <a:t>/c)</a:t>
            </a:r>
          </a:p>
        </p:txBody>
      </p:sp>
      <p:sp>
        <p:nvSpPr>
          <p:cNvPr id="7" name="TextBox 6"/>
          <p:cNvSpPr txBox="1"/>
          <p:nvPr/>
        </p:nvSpPr>
        <p:spPr>
          <a:xfrm>
            <a:off x="3810000" y="2773740"/>
            <a:ext cx="5029200" cy="1569660"/>
          </a:xfrm>
          <a:prstGeom prst="rect">
            <a:avLst/>
          </a:prstGeom>
          <a:solidFill>
            <a:schemeClr val="tx1"/>
          </a:solidFill>
          <a:ln>
            <a:solidFill>
              <a:srgbClr val="FFC000"/>
            </a:solidFill>
          </a:ln>
        </p:spPr>
        <p:txBody>
          <a:bodyPr wrap="square" rtlCol="0">
            <a:spAutoFit/>
          </a:bodyPr>
          <a:lstStyle/>
          <a:p>
            <a:pPr algn="ctr"/>
            <a:r>
              <a:rPr lang="en-US" sz="3200" dirty="0" smtClean="0">
                <a:solidFill>
                  <a:srgbClr val="FFC000"/>
                </a:solidFill>
              </a:rPr>
              <a:t>Why isn’t this flat with </a:t>
            </a:r>
            <a:r>
              <a:rPr lang="en-US" sz="3200" dirty="0" err="1" smtClean="0">
                <a:solidFill>
                  <a:srgbClr val="FFC000"/>
                </a:solidFill>
              </a:rPr>
              <a:t>p</a:t>
            </a:r>
            <a:r>
              <a:rPr lang="en-US" sz="3200" baseline="-25000" dirty="0" err="1" smtClean="0">
                <a:solidFill>
                  <a:srgbClr val="FFC000"/>
                </a:solidFill>
              </a:rPr>
              <a:t>T</a:t>
            </a:r>
            <a:r>
              <a:rPr lang="en-US" sz="3200" dirty="0" smtClean="0">
                <a:solidFill>
                  <a:srgbClr val="FFC000"/>
                </a:solidFill>
              </a:rPr>
              <a:t> since </a:t>
            </a:r>
            <a:r>
              <a:rPr lang="en-US" sz="3200" dirty="0" smtClean="0">
                <a:solidFill>
                  <a:srgbClr val="FFC000"/>
                </a:solidFill>
                <a:latin typeface="Symbol" pitchFamily="18" charset="2"/>
              </a:rPr>
              <a:t>s</a:t>
            </a:r>
            <a:r>
              <a:rPr lang="en-US" sz="3200" dirty="0" smtClean="0">
                <a:solidFill>
                  <a:srgbClr val="FFC000"/>
                </a:solidFill>
              </a:rPr>
              <a:t>=1.5 </a:t>
            </a:r>
            <a:r>
              <a:rPr lang="en-US" sz="3200" dirty="0" err="1" smtClean="0">
                <a:solidFill>
                  <a:srgbClr val="FFC000"/>
                </a:solidFill>
              </a:rPr>
              <a:t>mb</a:t>
            </a:r>
            <a:r>
              <a:rPr lang="en-US" sz="3200" dirty="0" smtClean="0">
                <a:solidFill>
                  <a:srgbClr val="FFC000"/>
                </a:solidFill>
              </a:rPr>
              <a:t> is momentum independent?</a:t>
            </a:r>
          </a:p>
        </p:txBody>
      </p:sp>
      <p:sp>
        <p:nvSpPr>
          <p:cNvPr id="8" name="TextBox 7"/>
          <p:cNvSpPr txBox="1"/>
          <p:nvPr/>
        </p:nvSpPr>
        <p:spPr>
          <a:xfrm>
            <a:off x="971427" y="152400"/>
            <a:ext cx="5810373" cy="646331"/>
          </a:xfrm>
          <a:prstGeom prst="rect">
            <a:avLst/>
          </a:prstGeom>
          <a:noFill/>
        </p:spPr>
        <p:txBody>
          <a:bodyPr wrap="none" rtlCol="0">
            <a:spAutoFit/>
          </a:bodyPr>
          <a:lstStyle/>
          <a:p>
            <a:r>
              <a:rPr lang="en-US" sz="3600" u="sng" dirty="0" smtClean="0">
                <a:solidFill>
                  <a:schemeClr val="bg1"/>
                </a:solidFill>
              </a:rPr>
              <a:t>AMPT – Just the </a:t>
            </a:r>
            <a:r>
              <a:rPr lang="en-US" sz="3600" u="sng" dirty="0" err="1" smtClean="0">
                <a:solidFill>
                  <a:schemeClr val="bg1"/>
                </a:solidFill>
              </a:rPr>
              <a:t>Partons</a:t>
            </a:r>
            <a:r>
              <a:rPr lang="en-US" sz="3600" u="sng" dirty="0" smtClean="0">
                <a:solidFill>
                  <a:schemeClr val="bg1"/>
                </a:solidFill>
              </a:rPr>
              <a:t> (ZPC)</a:t>
            </a:r>
          </a:p>
        </p:txBody>
      </p:sp>
      <p:sp>
        <p:nvSpPr>
          <p:cNvPr id="9" name="TextBox 8"/>
          <p:cNvSpPr txBox="1"/>
          <p:nvPr/>
        </p:nvSpPr>
        <p:spPr>
          <a:xfrm>
            <a:off x="4268348" y="1929825"/>
            <a:ext cx="4037452" cy="584775"/>
          </a:xfrm>
          <a:prstGeom prst="rect">
            <a:avLst/>
          </a:prstGeom>
          <a:solidFill>
            <a:schemeClr val="tx1"/>
          </a:solidFill>
          <a:ln>
            <a:solidFill>
              <a:srgbClr val="FFC000"/>
            </a:solidFill>
          </a:ln>
        </p:spPr>
        <p:txBody>
          <a:bodyPr wrap="none" rtlCol="0">
            <a:spAutoFit/>
          </a:bodyPr>
          <a:lstStyle/>
          <a:p>
            <a:r>
              <a:rPr lang="en-US" sz="3200" dirty="0" smtClean="0">
                <a:solidFill>
                  <a:srgbClr val="FFC000"/>
                </a:solidFill>
              </a:rPr>
              <a:t>Prob. to Not Scatter (</a:t>
            </a:r>
            <a:r>
              <a:rPr lang="en-US" sz="3200" dirty="0" smtClean="0">
                <a:solidFill>
                  <a:srgbClr val="FFC000"/>
                </a:solidFill>
                <a:latin typeface="Symbol" pitchFamily="18" charset="2"/>
              </a:rPr>
              <a:t>f</a:t>
            </a:r>
            <a:r>
              <a:rPr lang="en-US" sz="3200" dirty="0" smtClean="0">
                <a:solidFill>
                  <a:srgbClr val="FFC000"/>
                </a:solidFill>
              </a:rPr>
              <a:t>)</a:t>
            </a:r>
          </a:p>
        </p:txBody>
      </p:sp>
      <p:sp>
        <p:nvSpPr>
          <p:cNvPr id="10" name="Slide Number Placeholder 9"/>
          <p:cNvSpPr>
            <a:spLocks noGrp="1"/>
          </p:cNvSpPr>
          <p:nvPr>
            <p:ph type="sldNum" sz="quarter" idx="12"/>
          </p:nvPr>
        </p:nvSpPr>
        <p:spPr/>
        <p:txBody>
          <a:bodyPr/>
          <a:lstStyle/>
          <a:p>
            <a:fld id="{D23D7F4A-5900-41CB-B165-8E91248E228B}"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944222"/>
            <a:ext cx="4267200" cy="398085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944223"/>
            <a:ext cx="4343400" cy="4008777"/>
          </a:xfrm>
          <a:prstGeom prst="rect">
            <a:avLst/>
          </a:prstGeom>
          <a:noFill/>
          <a:ln w="9525">
            <a:noFill/>
            <a:miter lim="800000"/>
            <a:headEnd/>
            <a:tailEnd/>
          </a:ln>
        </p:spPr>
      </p:pic>
      <p:sp>
        <p:nvSpPr>
          <p:cNvPr id="4" name="TextBox 3"/>
          <p:cNvSpPr txBox="1"/>
          <p:nvPr/>
        </p:nvSpPr>
        <p:spPr>
          <a:xfrm>
            <a:off x="228600" y="4953000"/>
            <a:ext cx="8635889" cy="1915909"/>
          </a:xfrm>
          <a:prstGeom prst="rect">
            <a:avLst/>
          </a:prstGeom>
          <a:noFill/>
        </p:spPr>
        <p:txBody>
          <a:bodyPr wrap="none" rtlCol="0">
            <a:spAutoFit/>
          </a:bodyPr>
          <a:lstStyle/>
          <a:p>
            <a:pPr algn="ctr"/>
            <a:r>
              <a:rPr lang="en-US" sz="3200" dirty="0" smtClean="0">
                <a:solidFill>
                  <a:schemeClr val="bg1"/>
                </a:solidFill>
              </a:rPr>
              <a:t>Low </a:t>
            </a:r>
            <a:r>
              <a:rPr lang="en-US" sz="3200" dirty="0" err="1" smtClean="0">
                <a:solidFill>
                  <a:schemeClr val="bg1"/>
                </a:solidFill>
              </a:rPr>
              <a:t>p</a:t>
            </a:r>
            <a:r>
              <a:rPr lang="en-US" sz="3200" baseline="-25000" dirty="0" err="1" smtClean="0">
                <a:solidFill>
                  <a:schemeClr val="bg1"/>
                </a:solidFill>
              </a:rPr>
              <a:t>T</a:t>
            </a:r>
            <a:r>
              <a:rPr lang="en-US" sz="3200" dirty="0" smtClean="0">
                <a:solidFill>
                  <a:schemeClr val="bg1"/>
                </a:solidFill>
              </a:rPr>
              <a:t> </a:t>
            </a:r>
            <a:r>
              <a:rPr lang="en-US" sz="3200" dirty="0" err="1" smtClean="0">
                <a:solidFill>
                  <a:schemeClr val="bg1"/>
                </a:solidFill>
              </a:rPr>
              <a:t>partons</a:t>
            </a:r>
            <a:r>
              <a:rPr lang="en-US" sz="3200" dirty="0" smtClean="0">
                <a:solidFill>
                  <a:schemeClr val="bg1"/>
                </a:solidFill>
              </a:rPr>
              <a:t> do not interact for &gt; 1 fm/c</a:t>
            </a:r>
          </a:p>
          <a:p>
            <a:pPr algn="ctr"/>
            <a:endParaRPr lang="en-US" sz="1100" dirty="0" smtClean="0">
              <a:solidFill>
                <a:schemeClr val="bg1"/>
              </a:solidFill>
            </a:endParaRPr>
          </a:p>
          <a:p>
            <a:pPr algn="ctr"/>
            <a:r>
              <a:rPr lang="en-US" sz="3200" dirty="0" smtClean="0">
                <a:solidFill>
                  <a:schemeClr val="bg1"/>
                </a:solidFill>
              </a:rPr>
              <a:t>v</a:t>
            </a:r>
            <a:r>
              <a:rPr lang="en-US" sz="3200" baseline="-25000" dirty="0" smtClean="0">
                <a:solidFill>
                  <a:schemeClr val="bg1"/>
                </a:solidFill>
              </a:rPr>
              <a:t>2</a:t>
            </a:r>
            <a:r>
              <a:rPr lang="en-US" sz="3200" dirty="0" smtClean="0">
                <a:solidFill>
                  <a:schemeClr val="bg1"/>
                </a:solidFill>
              </a:rPr>
              <a:t>(</a:t>
            </a:r>
            <a:r>
              <a:rPr lang="en-US" sz="3200" dirty="0" err="1" smtClean="0">
                <a:solidFill>
                  <a:schemeClr val="bg1"/>
                </a:solidFill>
              </a:rPr>
              <a:t>p</a:t>
            </a:r>
            <a:r>
              <a:rPr lang="en-US" sz="3200" baseline="-25000" dirty="0" err="1" smtClean="0">
                <a:solidFill>
                  <a:schemeClr val="bg1"/>
                </a:solidFill>
              </a:rPr>
              <a:t>T</a:t>
            </a:r>
            <a:r>
              <a:rPr lang="en-US" sz="3200" dirty="0" smtClean="0">
                <a:solidFill>
                  <a:schemeClr val="bg1"/>
                </a:solidFill>
              </a:rPr>
              <a:t>) depends on formation time</a:t>
            </a:r>
          </a:p>
          <a:p>
            <a:pPr algn="ctr"/>
            <a:endParaRPr lang="en-US" sz="1100" dirty="0" smtClean="0">
              <a:solidFill>
                <a:schemeClr val="bg1"/>
              </a:solidFill>
            </a:endParaRPr>
          </a:p>
          <a:p>
            <a:pPr algn="ctr"/>
            <a:r>
              <a:rPr lang="en-US" sz="3200" dirty="0" smtClean="0">
                <a:solidFill>
                  <a:schemeClr val="tx2">
                    <a:lumMod val="40000"/>
                    <a:lumOff val="60000"/>
                  </a:schemeClr>
                </a:solidFill>
              </a:rPr>
              <a:t>Not yet clear why &lt;</a:t>
            </a:r>
            <a:r>
              <a:rPr lang="en-US" sz="3200" dirty="0" err="1" smtClean="0">
                <a:solidFill>
                  <a:schemeClr val="tx2">
                    <a:lumMod val="40000"/>
                    <a:lumOff val="60000"/>
                  </a:schemeClr>
                </a:solidFill>
              </a:rPr>
              <a:t>N</a:t>
            </a:r>
            <a:r>
              <a:rPr lang="en-US" sz="3200" baseline="-25000" dirty="0" err="1" smtClean="0">
                <a:solidFill>
                  <a:schemeClr val="tx2">
                    <a:lumMod val="40000"/>
                    <a:lumOff val="60000"/>
                  </a:schemeClr>
                </a:solidFill>
              </a:rPr>
              <a:t>scatt</a:t>
            </a:r>
            <a:r>
              <a:rPr lang="en-US" sz="3200" dirty="0" smtClean="0">
                <a:solidFill>
                  <a:schemeClr val="tx2">
                    <a:lumMod val="40000"/>
                    <a:lumOff val="60000"/>
                  </a:schemeClr>
                </a:solidFill>
              </a:rPr>
              <a:t>&gt; drops for high </a:t>
            </a:r>
            <a:r>
              <a:rPr lang="en-US" sz="3200" dirty="0" err="1" smtClean="0">
                <a:solidFill>
                  <a:schemeClr val="tx2">
                    <a:lumMod val="40000"/>
                    <a:lumOff val="60000"/>
                  </a:schemeClr>
                </a:solidFill>
              </a:rPr>
              <a:t>p</a:t>
            </a:r>
            <a:r>
              <a:rPr lang="en-US" sz="3200" baseline="-25000" dirty="0" err="1" smtClean="0">
                <a:solidFill>
                  <a:schemeClr val="tx2">
                    <a:lumMod val="40000"/>
                    <a:lumOff val="60000"/>
                  </a:schemeClr>
                </a:solidFill>
              </a:rPr>
              <a:t>T</a:t>
            </a:r>
            <a:r>
              <a:rPr lang="en-US" sz="3200" dirty="0" smtClean="0">
                <a:solidFill>
                  <a:schemeClr val="tx2">
                    <a:lumMod val="40000"/>
                    <a:lumOff val="60000"/>
                  </a:schemeClr>
                </a:solidFill>
              </a:rPr>
              <a:t> </a:t>
            </a:r>
            <a:r>
              <a:rPr lang="en-US" sz="3200" dirty="0" err="1" smtClean="0">
                <a:solidFill>
                  <a:schemeClr val="tx2">
                    <a:lumMod val="40000"/>
                    <a:lumOff val="60000"/>
                  </a:schemeClr>
                </a:solidFill>
              </a:rPr>
              <a:t>partons</a:t>
            </a:r>
            <a:endParaRPr lang="en-US" sz="3200" dirty="0" smtClean="0">
              <a:solidFill>
                <a:schemeClr val="tx2">
                  <a:lumMod val="40000"/>
                  <a:lumOff val="60000"/>
                </a:schemeClr>
              </a:solidFill>
            </a:endParaRPr>
          </a:p>
        </p:txBody>
      </p:sp>
      <p:sp>
        <p:nvSpPr>
          <p:cNvPr id="5" name="TextBox 4"/>
          <p:cNvSpPr txBox="1"/>
          <p:nvPr/>
        </p:nvSpPr>
        <p:spPr>
          <a:xfrm>
            <a:off x="2438400" y="115669"/>
            <a:ext cx="4507003" cy="646331"/>
          </a:xfrm>
          <a:prstGeom prst="rect">
            <a:avLst/>
          </a:prstGeom>
          <a:noFill/>
        </p:spPr>
        <p:txBody>
          <a:bodyPr wrap="none" rtlCol="0">
            <a:spAutoFit/>
          </a:bodyPr>
          <a:lstStyle/>
          <a:p>
            <a:r>
              <a:rPr lang="en-US" sz="3600" u="sng" dirty="0" smtClean="0">
                <a:solidFill>
                  <a:schemeClr val="bg1"/>
                </a:solidFill>
              </a:rPr>
              <a:t>Parton Formation Time</a:t>
            </a:r>
          </a:p>
        </p:txBody>
      </p:sp>
      <p:sp>
        <p:nvSpPr>
          <p:cNvPr id="7" name="Freeform 6"/>
          <p:cNvSpPr/>
          <p:nvPr/>
        </p:nvSpPr>
        <p:spPr>
          <a:xfrm>
            <a:off x="661182" y="1322363"/>
            <a:ext cx="3263704" cy="3024554"/>
          </a:xfrm>
          <a:custGeom>
            <a:avLst/>
            <a:gdLst>
              <a:gd name="connsiteX0" fmla="*/ 0 w 3263704"/>
              <a:gd name="connsiteY0" fmla="*/ 0 h 3024554"/>
              <a:gd name="connsiteX1" fmla="*/ 70338 w 3263704"/>
              <a:gd name="connsiteY1" fmla="*/ 1041009 h 3024554"/>
              <a:gd name="connsiteX2" fmla="*/ 154744 w 3263704"/>
              <a:gd name="connsiteY2" fmla="*/ 1856935 h 3024554"/>
              <a:gd name="connsiteX3" fmla="*/ 407963 w 3263704"/>
              <a:gd name="connsiteY3" fmla="*/ 2349305 h 3024554"/>
              <a:gd name="connsiteX4" fmla="*/ 1308295 w 3263704"/>
              <a:gd name="connsiteY4" fmla="*/ 2743200 h 3024554"/>
              <a:gd name="connsiteX5" fmla="*/ 3263704 w 3263704"/>
              <a:gd name="connsiteY5" fmla="*/ 3024554 h 302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3704" h="3024554">
                <a:moveTo>
                  <a:pt x="0" y="0"/>
                </a:moveTo>
                <a:cubicBezTo>
                  <a:pt x="22273" y="365760"/>
                  <a:pt x="44547" y="731520"/>
                  <a:pt x="70338" y="1041009"/>
                </a:cubicBezTo>
                <a:cubicBezTo>
                  <a:pt x="96129" y="1350498"/>
                  <a:pt x="98473" y="1638886"/>
                  <a:pt x="154744" y="1856935"/>
                </a:cubicBezTo>
                <a:cubicBezTo>
                  <a:pt x="211015" y="2074984"/>
                  <a:pt x="215705" y="2201594"/>
                  <a:pt x="407963" y="2349305"/>
                </a:cubicBezTo>
                <a:cubicBezTo>
                  <a:pt x="600221" y="2497016"/>
                  <a:pt x="832338" y="2630659"/>
                  <a:pt x="1308295" y="2743200"/>
                </a:cubicBezTo>
                <a:cubicBezTo>
                  <a:pt x="1784252" y="2855742"/>
                  <a:pt x="2523978" y="2940148"/>
                  <a:pt x="3263704" y="3024554"/>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914400" y="2173069"/>
            <a:ext cx="3157275" cy="646331"/>
          </a:xfrm>
          <a:prstGeom prst="rect">
            <a:avLst/>
          </a:prstGeom>
          <a:noFill/>
        </p:spPr>
        <p:txBody>
          <a:bodyPr wrap="none" rtlCol="0">
            <a:spAutoFit/>
          </a:bodyPr>
          <a:lstStyle/>
          <a:p>
            <a:r>
              <a:rPr lang="en-US" sz="3600" dirty="0" smtClean="0">
                <a:solidFill>
                  <a:srgbClr val="FF0000"/>
                </a:solidFill>
              </a:rPr>
              <a:t>Formation Time</a:t>
            </a:r>
          </a:p>
        </p:txBody>
      </p:sp>
      <p:sp>
        <p:nvSpPr>
          <p:cNvPr id="9" name="TextBox 8"/>
          <p:cNvSpPr txBox="1"/>
          <p:nvPr/>
        </p:nvSpPr>
        <p:spPr>
          <a:xfrm>
            <a:off x="6019800" y="1334869"/>
            <a:ext cx="1534203" cy="646331"/>
          </a:xfrm>
          <a:prstGeom prst="rect">
            <a:avLst/>
          </a:prstGeom>
          <a:noFill/>
        </p:spPr>
        <p:txBody>
          <a:bodyPr wrap="none" rtlCol="0">
            <a:spAutoFit/>
          </a:bodyPr>
          <a:lstStyle/>
          <a:p>
            <a:r>
              <a:rPr lang="en-US" sz="3600" dirty="0" smtClean="0">
                <a:solidFill>
                  <a:schemeClr val="tx2"/>
                </a:solidFill>
              </a:rPr>
              <a:t>&lt;</a:t>
            </a:r>
            <a:r>
              <a:rPr lang="en-US" sz="3600" dirty="0" err="1" smtClean="0">
                <a:solidFill>
                  <a:schemeClr val="tx2"/>
                </a:solidFill>
              </a:rPr>
              <a:t>N</a:t>
            </a:r>
            <a:r>
              <a:rPr lang="en-US" sz="3600" baseline="-25000" dirty="0" err="1" smtClean="0">
                <a:solidFill>
                  <a:schemeClr val="tx2"/>
                </a:solidFill>
              </a:rPr>
              <a:t>scatt</a:t>
            </a:r>
            <a:r>
              <a:rPr lang="en-US" sz="3600" dirty="0" smtClean="0">
                <a:solidFill>
                  <a:schemeClr val="tx2"/>
                </a:solidFill>
              </a:rPr>
              <a:t>&gt;</a:t>
            </a:r>
          </a:p>
        </p:txBody>
      </p:sp>
      <p:sp>
        <p:nvSpPr>
          <p:cNvPr id="10" name="Slide Number Placeholder 9"/>
          <p:cNvSpPr>
            <a:spLocks noGrp="1"/>
          </p:cNvSpPr>
          <p:nvPr>
            <p:ph type="sldNum" sz="quarter" idx="12"/>
          </p:nvPr>
        </p:nvSpPr>
        <p:spPr/>
        <p:txBody>
          <a:bodyPr/>
          <a:lstStyle/>
          <a:p>
            <a:fld id="{D23D7F4A-5900-41CB-B165-8E91248E228B}" type="slidenum">
              <a:rPr lang="en-US" smtClean="0"/>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A.png"/>
          <p:cNvPicPr>
            <a:picLocks noChangeAspect="1"/>
          </p:cNvPicPr>
          <p:nvPr/>
        </p:nvPicPr>
        <p:blipFill>
          <a:blip r:embed="rId2" cstate="print"/>
          <a:srcRect r="51933" b="48889"/>
          <a:stretch>
            <a:fillRect/>
          </a:stretch>
        </p:blipFill>
        <p:spPr>
          <a:xfrm>
            <a:off x="1656522" y="1066800"/>
            <a:ext cx="6496878" cy="5534378"/>
          </a:xfrm>
          <a:prstGeom prst="rect">
            <a:avLst/>
          </a:prstGeom>
        </p:spPr>
      </p:pic>
      <p:sp>
        <p:nvSpPr>
          <p:cNvPr id="3" name="TextBox 2"/>
          <p:cNvSpPr txBox="1"/>
          <p:nvPr/>
        </p:nvSpPr>
        <p:spPr>
          <a:xfrm>
            <a:off x="2077509" y="228600"/>
            <a:ext cx="5313891" cy="646331"/>
          </a:xfrm>
          <a:prstGeom prst="rect">
            <a:avLst/>
          </a:prstGeom>
          <a:noFill/>
        </p:spPr>
        <p:txBody>
          <a:bodyPr wrap="none" rtlCol="0">
            <a:spAutoFit/>
          </a:bodyPr>
          <a:lstStyle/>
          <a:p>
            <a:r>
              <a:rPr lang="en-US" sz="3600" u="sng" dirty="0" smtClean="0">
                <a:solidFill>
                  <a:schemeClr val="bg1"/>
                </a:solidFill>
              </a:rPr>
              <a:t>Different Picture in </a:t>
            </a:r>
            <a:r>
              <a:rPr lang="en-US" sz="3600" u="sng" baseline="30000" dirty="0" smtClean="0">
                <a:solidFill>
                  <a:schemeClr val="bg1"/>
                </a:solidFill>
              </a:rPr>
              <a:t>3</a:t>
            </a:r>
            <a:r>
              <a:rPr lang="en-US" sz="3600" u="sng" dirty="0" smtClean="0">
                <a:solidFill>
                  <a:schemeClr val="bg1"/>
                </a:solidFill>
              </a:rPr>
              <a:t>He+Au</a:t>
            </a:r>
          </a:p>
        </p:txBody>
      </p:sp>
      <p:sp>
        <p:nvSpPr>
          <p:cNvPr id="5" name="Rectangle 4"/>
          <p:cNvSpPr/>
          <p:nvPr/>
        </p:nvSpPr>
        <p:spPr>
          <a:xfrm>
            <a:off x="7162800" y="1752600"/>
            <a:ext cx="381000" cy="304800"/>
          </a:xfrm>
          <a:prstGeom prst="rect">
            <a:avLst/>
          </a:prstGeom>
          <a:solidFill>
            <a:schemeClr val="bg1"/>
          </a:solidFill>
        </p:spPr>
        <p:txBody>
          <a:bodyPr wrap="none" rtlCol="0" anchor="ctr">
            <a:spAutoFit/>
          </a:bodyPr>
          <a:lstStyle/>
          <a:p>
            <a:pPr algn="ctr"/>
            <a:endParaRPr lang="en-US" sz="2800" dirty="0" smtClean="0">
              <a:solidFill>
                <a:schemeClr val="bg1"/>
              </a:solidFill>
            </a:endParaRPr>
          </a:p>
        </p:txBody>
      </p:sp>
      <p:sp>
        <p:nvSpPr>
          <p:cNvPr id="6" name="Slide Number Placeholder 5"/>
          <p:cNvSpPr>
            <a:spLocks noGrp="1"/>
          </p:cNvSpPr>
          <p:nvPr>
            <p:ph type="sldNum" sz="quarter" idx="12"/>
          </p:nvPr>
        </p:nvSpPr>
        <p:spPr/>
        <p:txBody>
          <a:bodyPr/>
          <a:lstStyle/>
          <a:p>
            <a:fld id="{D23D7F4A-5900-41CB-B165-8E91248E228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727455" y="871538"/>
            <a:ext cx="3187945" cy="2960234"/>
          </a:xfrm>
          <a:prstGeom prst="rect">
            <a:avLst/>
          </a:prstGeom>
          <a:noFill/>
          <a:ln w="9525">
            <a:noFill/>
            <a:miter lim="800000"/>
            <a:headEnd/>
            <a:tailEnd/>
          </a:ln>
        </p:spPr>
      </p:pic>
      <p:pic>
        <p:nvPicPr>
          <p:cNvPr id="4" name="Picture 3"/>
          <p:cNvPicPr>
            <a:picLocks noChangeAspect="1"/>
          </p:cNvPicPr>
          <p:nvPr/>
        </p:nvPicPr>
        <p:blipFill>
          <a:blip r:embed="rId3" cstate="print"/>
          <a:stretch>
            <a:fillRect/>
          </a:stretch>
        </p:blipFill>
        <p:spPr>
          <a:xfrm>
            <a:off x="381000" y="3124200"/>
            <a:ext cx="4724400" cy="3429000"/>
          </a:xfrm>
          <a:prstGeom prst="rect">
            <a:avLst/>
          </a:prstGeom>
        </p:spPr>
      </p:pic>
      <p:sp>
        <p:nvSpPr>
          <p:cNvPr id="5" name="TextBox 4"/>
          <p:cNvSpPr txBox="1"/>
          <p:nvPr/>
        </p:nvSpPr>
        <p:spPr>
          <a:xfrm>
            <a:off x="1828800" y="152400"/>
            <a:ext cx="5997924" cy="646331"/>
          </a:xfrm>
          <a:prstGeom prst="rect">
            <a:avLst/>
          </a:prstGeom>
          <a:noFill/>
        </p:spPr>
        <p:txBody>
          <a:bodyPr wrap="none" rtlCol="0">
            <a:spAutoFit/>
          </a:bodyPr>
          <a:lstStyle/>
          <a:p>
            <a:r>
              <a:rPr lang="en-US" sz="3600" u="sng" dirty="0" smtClean="0">
                <a:solidFill>
                  <a:schemeClr val="bg1"/>
                </a:solidFill>
              </a:rPr>
              <a:t>Further Discriminating (?) Tests</a:t>
            </a:r>
          </a:p>
        </p:txBody>
      </p:sp>
      <p:sp>
        <p:nvSpPr>
          <p:cNvPr id="6" name="TextBox 5"/>
          <p:cNvSpPr txBox="1"/>
          <p:nvPr/>
        </p:nvSpPr>
        <p:spPr>
          <a:xfrm>
            <a:off x="381000" y="838200"/>
            <a:ext cx="4800599" cy="2062103"/>
          </a:xfrm>
          <a:prstGeom prst="rect">
            <a:avLst/>
          </a:prstGeom>
          <a:noFill/>
        </p:spPr>
        <p:txBody>
          <a:bodyPr wrap="square" rtlCol="0">
            <a:spAutoFit/>
          </a:bodyPr>
          <a:lstStyle/>
          <a:p>
            <a:pPr algn="ctr"/>
            <a:r>
              <a:rPr lang="en-US" sz="3200" dirty="0" smtClean="0">
                <a:solidFill>
                  <a:schemeClr val="bg1"/>
                </a:solidFill>
              </a:rPr>
              <a:t>Species dependence signature of velocity field, though coalescence can mimic some features (all?)</a:t>
            </a:r>
          </a:p>
        </p:txBody>
      </p:sp>
      <p:sp>
        <p:nvSpPr>
          <p:cNvPr id="7" name="TextBox 6"/>
          <p:cNvSpPr txBox="1"/>
          <p:nvPr/>
        </p:nvSpPr>
        <p:spPr>
          <a:xfrm>
            <a:off x="7162800" y="990600"/>
            <a:ext cx="1414618" cy="400110"/>
          </a:xfrm>
          <a:prstGeom prst="rect">
            <a:avLst/>
          </a:prstGeom>
          <a:noFill/>
        </p:spPr>
        <p:txBody>
          <a:bodyPr wrap="none" rtlCol="0">
            <a:spAutoFit/>
          </a:bodyPr>
          <a:lstStyle/>
          <a:p>
            <a:r>
              <a:rPr lang="en-US" sz="2000" dirty="0" smtClean="0"/>
              <a:t>AMPT </a:t>
            </a:r>
            <a:r>
              <a:rPr lang="en-US" sz="2000" dirty="0" err="1" smtClean="0"/>
              <a:t>p+Au</a:t>
            </a:r>
            <a:endParaRPr lang="en-US" sz="2000" dirty="0" smtClean="0"/>
          </a:p>
        </p:txBody>
      </p:sp>
      <p:sp>
        <p:nvSpPr>
          <p:cNvPr id="8" name="TextBox 7"/>
          <p:cNvSpPr txBox="1"/>
          <p:nvPr/>
        </p:nvSpPr>
        <p:spPr>
          <a:xfrm>
            <a:off x="5410200" y="4114800"/>
            <a:ext cx="3505200" cy="2308324"/>
          </a:xfrm>
          <a:prstGeom prst="rect">
            <a:avLst/>
          </a:prstGeom>
          <a:noFill/>
        </p:spPr>
        <p:txBody>
          <a:bodyPr wrap="square" rtlCol="0">
            <a:spAutoFit/>
          </a:bodyPr>
          <a:lstStyle/>
          <a:p>
            <a:pPr algn="ctr"/>
            <a:r>
              <a:rPr lang="en-US" sz="3600" dirty="0" smtClean="0">
                <a:solidFill>
                  <a:schemeClr val="accent1">
                    <a:lumMod val="60000"/>
                    <a:lumOff val="40000"/>
                  </a:schemeClr>
                </a:solidFill>
              </a:rPr>
              <a:t>PHENIX proposed </a:t>
            </a:r>
            <a:r>
              <a:rPr lang="en-US" sz="3600" dirty="0" err="1" smtClean="0">
                <a:solidFill>
                  <a:schemeClr val="accent1">
                    <a:lumMod val="60000"/>
                    <a:lumOff val="40000"/>
                  </a:schemeClr>
                </a:solidFill>
              </a:rPr>
              <a:t>d+Au</a:t>
            </a:r>
            <a:r>
              <a:rPr lang="en-US" sz="3600" dirty="0" smtClean="0">
                <a:solidFill>
                  <a:schemeClr val="accent1">
                    <a:lumMod val="60000"/>
                    <a:lumOff val="40000"/>
                  </a:schemeClr>
                </a:solidFill>
              </a:rPr>
              <a:t> energy scan 20-200 </a:t>
            </a:r>
            <a:r>
              <a:rPr lang="en-US" sz="3600" dirty="0" err="1" smtClean="0">
                <a:solidFill>
                  <a:schemeClr val="accent1">
                    <a:lumMod val="60000"/>
                    <a:lumOff val="40000"/>
                  </a:schemeClr>
                </a:solidFill>
              </a:rPr>
              <a:t>GeV</a:t>
            </a:r>
            <a:r>
              <a:rPr lang="en-US" sz="3600" dirty="0" smtClean="0">
                <a:solidFill>
                  <a:schemeClr val="accent1">
                    <a:lumMod val="60000"/>
                    <a:lumOff val="40000"/>
                  </a:schemeClr>
                </a:solidFill>
              </a:rPr>
              <a:t> and will run in 2016.</a:t>
            </a:r>
          </a:p>
        </p:txBody>
      </p:sp>
      <p:sp>
        <p:nvSpPr>
          <p:cNvPr id="9" name="TextBox 8"/>
          <p:cNvSpPr txBox="1"/>
          <p:nvPr/>
        </p:nvSpPr>
        <p:spPr>
          <a:xfrm>
            <a:off x="990600" y="3352800"/>
            <a:ext cx="1414618" cy="400110"/>
          </a:xfrm>
          <a:prstGeom prst="rect">
            <a:avLst/>
          </a:prstGeom>
          <a:noFill/>
        </p:spPr>
        <p:txBody>
          <a:bodyPr wrap="none" rtlCol="0">
            <a:spAutoFit/>
          </a:bodyPr>
          <a:lstStyle/>
          <a:p>
            <a:r>
              <a:rPr lang="en-US" sz="2000" dirty="0" smtClean="0"/>
              <a:t>AMPT </a:t>
            </a:r>
            <a:r>
              <a:rPr lang="en-US" sz="2000" dirty="0" err="1" smtClean="0"/>
              <a:t>p+Au</a:t>
            </a:r>
            <a:endParaRPr lang="en-US" sz="2000" dirty="0" smtClean="0"/>
          </a:p>
        </p:txBody>
      </p:sp>
      <p:pic>
        <p:nvPicPr>
          <p:cNvPr id="10" name="Picture 2"/>
          <p:cNvPicPr>
            <a:picLocks noChangeAspect="1" noChangeArrowheads="1"/>
          </p:cNvPicPr>
          <p:nvPr/>
        </p:nvPicPr>
        <p:blipFill>
          <a:blip r:embed="rId4" cstate="print"/>
          <a:srcRect/>
          <a:stretch>
            <a:fillRect/>
          </a:stretch>
        </p:blipFill>
        <p:spPr bwMode="auto">
          <a:xfrm>
            <a:off x="-106187" y="3505200"/>
            <a:ext cx="9326387" cy="3276600"/>
          </a:xfrm>
          <a:prstGeom prst="rect">
            <a:avLst/>
          </a:prstGeom>
          <a:noFill/>
          <a:ln w="9525">
            <a:noFill/>
            <a:miter lim="800000"/>
            <a:headEnd/>
            <a:tailEnd/>
          </a:ln>
        </p:spPr>
      </p:pic>
      <p:sp>
        <p:nvSpPr>
          <p:cNvPr id="11" name="TextBox 10"/>
          <p:cNvSpPr txBox="1"/>
          <p:nvPr/>
        </p:nvSpPr>
        <p:spPr>
          <a:xfrm>
            <a:off x="439567" y="3733800"/>
            <a:ext cx="2039341" cy="954107"/>
          </a:xfrm>
          <a:prstGeom prst="rect">
            <a:avLst/>
          </a:prstGeom>
          <a:noFill/>
        </p:spPr>
        <p:txBody>
          <a:bodyPr wrap="none" rtlCol="0">
            <a:spAutoFit/>
          </a:bodyPr>
          <a:lstStyle/>
          <a:p>
            <a:pPr algn="ctr"/>
            <a:r>
              <a:rPr lang="en-US" sz="2800" b="1" dirty="0" err="1" smtClean="0"/>
              <a:t>superSONIC</a:t>
            </a:r>
            <a:r>
              <a:rPr lang="en-US" sz="2800" b="1" dirty="0" smtClean="0"/>
              <a:t> </a:t>
            </a:r>
          </a:p>
          <a:p>
            <a:pPr algn="ctr"/>
            <a:r>
              <a:rPr lang="en-US" sz="2800" b="1" dirty="0" smtClean="0"/>
              <a:t>predictions</a:t>
            </a:r>
          </a:p>
        </p:txBody>
      </p:sp>
      <p:sp>
        <p:nvSpPr>
          <p:cNvPr id="12" name="Slide Number Placeholder 11"/>
          <p:cNvSpPr>
            <a:spLocks noGrp="1"/>
          </p:cNvSpPr>
          <p:nvPr>
            <p:ph type="sldNum" sz="quarter" idx="12"/>
          </p:nvPr>
        </p:nvSpPr>
        <p:spPr/>
        <p:txBody>
          <a:bodyPr/>
          <a:lstStyle/>
          <a:p>
            <a:fld id="{D23D7F4A-5900-41CB-B165-8E91248E228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525731" cy="584775"/>
          </a:xfrm>
          <a:prstGeom prst="rect">
            <a:avLst/>
          </a:prstGeom>
          <a:noFill/>
        </p:spPr>
        <p:txBody>
          <a:bodyPr wrap="none" rtlCol="0">
            <a:spAutoFit/>
          </a:bodyPr>
          <a:lstStyle/>
          <a:p>
            <a:pPr algn="ctr"/>
            <a:r>
              <a:rPr lang="en-US" sz="3200" u="sng" dirty="0" smtClean="0">
                <a:solidFill>
                  <a:schemeClr val="bg1"/>
                </a:solidFill>
              </a:rPr>
              <a:t>Geometry Rules – but what final-state mechanism</a:t>
            </a:r>
          </a:p>
        </p:txBody>
      </p:sp>
      <p:pic>
        <p:nvPicPr>
          <p:cNvPr id="5" name="Picture 2" descr="http://up.colorado.edu/~nagle/HydroMovies/hydro_movie_156.gif"/>
          <p:cNvPicPr>
            <a:picLocks noChangeAspect="1" noChangeArrowheads="1" noCrop="1"/>
          </p:cNvPicPr>
          <p:nvPr/>
        </p:nvPicPr>
        <p:blipFill>
          <a:blip r:embed="rId2" cstate="print"/>
          <a:srcRect/>
          <a:stretch>
            <a:fillRect/>
          </a:stretch>
        </p:blipFill>
        <p:spPr bwMode="auto">
          <a:xfrm>
            <a:off x="228599" y="1219200"/>
            <a:ext cx="4191001" cy="3545076"/>
          </a:xfrm>
          <a:prstGeom prst="rect">
            <a:avLst/>
          </a:prstGeom>
          <a:noFill/>
        </p:spPr>
      </p:pic>
      <p:pic>
        <p:nvPicPr>
          <p:cNvPr id="6" name="Picture 5" descr="anim_dAu_zoom.gif"/>
          <p:cNvPicPr>
            <a:picLocks noChangeAspect="1"/>
          </p:cNvPicPr>
          <p:nvPr/>
        </p:nvPicPr>
        <p:blipFill>
          <a:blip r:embed="rId3" cstate="print"/>
          <a:stretch>
            <a:fillRect/>
          </a:stretch>
        </p:blipFill>
        <p:spPr>
          <a:xfrm>
            <a:off x="4791456" y="990600"/>
            <a:ext cx="4352544" cy="6629400"/>
          </a:xfrm>
          <a:prstGeom prst="rect">
            <a:avLst/>
          </a:prstGeom>
        </p:spPr>
      </p:pic>
      <p:sp>
        <p:nvSpPr>
          <p:cNvPr id="7" name="Rectangle 6"/>
          <p:cNvSpPr/>
          <p:nvPr/>
        </p:nvSpPr>
        <p:spPr>
          <a:xfrm>
            <a:off x="0" y="4800600"/>
            <a:ext cx="9144000" cy="1828800"/>
          </a:xfrm>
          <a:prstGeom prst="rect">
            <a:avLst/>
          </a:prstGeom>
          <a:solidFill>
            <a:schemeClr val="tx1"/>
          </a:solidFill>
        </p:spPr>
        <p:txBody>
          <a:bodyPr wrap="none" rtlCol="0" anchor="ctr">
            <a:spAutoFit/>
          </a:bodyPr>
          <a:lstStyle/>
          <a:p>
            <a:pPr algn="ctr"/>
            <a:endParaRPr lang="en-US" sz="2800" dirty="0" smtClean="0">
              <a:solidFill>
                <a:schemeClr val="bg1"/>
              </a:solidFill>
            </a:endParaRPr>
          </a:p>
        </p:txBody>
      </p:sp>
      <p:sp>
        <p:nvSpPr>
          <p:cNvPr id="8" name="Slide Number Placeholder 7"/>
          <p:cNvSpPr>
            <a:spLocks noGrp="1"/>
          </p:cNvSpPr>
          <p:nvPr>
            <p:ph type="sldNum" sz="quarter" idx="12"/>
          </p:nvPr>
        </p:nvSpPr>
        <p:spPr/>
        <p:txBody>
          <a:bodyPr/>
          <a:lstStyle/>
          <a:p>
            <a:fld id="{D23D7F4A-5900-41CB-B165-8E91248E228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0" y="700089"/>
            <a:ext cx="9144000" cy="483349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23D7F4A-5900-41CB-B165-8E91248E228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100" t="19792" r="47877" b="11458"/>
          <a:stretch>
            <a:fillRect/>
          </a:stretch>
        </p:blipFill>
        <p:spPr bwMode="auto">
          <a:xfrm>
            <a:off x="685800" y="380999"/>
            <a:ext cx="7543800" cy="6071839"/>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23D7F4A-5900-41CB-B165-8E91248E228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600200"/>
            <a:ext cx="3733800" cy="3962400"/>
          </a:xfrm>
          <a:prstGeom prst="rect">
            <a:avLst/>
          </a:prstGeom>
          <a:solidFill>
            <a:schemeClr val="bg2"/>
          </a:solidFill>
        </p:spPr>
        <p:txBody>
          <a:bodyPr wrap="none" rtlCol="0" anchor="ctr">
            <a:spAutoFit/>
          </a:bodyPr>
          <a:lstStyle/>
          <a:p>
            <a:pPr algn="ctr"/>
            <a:endParaRPr lang="en-US" sz="2800" dirty="0" smtClean="0">
              <a:solidFill>
                <a:schemeClr val="bg1"/>
              </a:solidFill>
            </a:endParaRPr>
          </a:p>
        </p:txBody>
      </p:sp>
      <p:sp>
        <p:nvSpPr>
          <p:cNvPr id="6" name="TextBox 5"/>
          <p:cNvSpPr txBox="1"/>
          <p:nvPr/>
        </p:nvSpPr>
        <p:spPr>
          <a:xfrm>
            <a:off x="2416955" y="5754469"/>
            <a:ext cx="707245" cy="646331"/>
          </a:xfrm>
          <a:prstGeom prst="rect">
            <a:avLst/>
          </a:prstGeom>
          <a:noFill/>
        </p:spPr>
        <p:txBody>
          <a:bodyPr wrap="none" rtlCol="0">
            <a:spAutoFit/>
          </a:bodyPr>
          <a:lstStyle/>
          <a:p>
            <a:r>
              <a:rPr lang="en-US" sz="3600" dirty="0" err="1" smtClean="0">
                <a:solidFill>
                  <a:schemeClr val="bg1"/>
                </a:solidFill>
                <a:latin typeface="Symbol" pitchFamily="18" charset="2"/>
              </a:rPr>
              <a:t>Df</a:t>
            </a:r>
            <a:endParaRPr lang="en-US" sz="3600" dirty="0" smtClean="0">
              <a:solidFill>
                <a:schemeClr val="bg1"/>
              </a:solidFill>
              <a:latin typeface="Symbol" pitchFamily="18" charset="2"/>
            </a:endParaRPr>
          </a:p>
        </p:txBody>
      </p:sp>
      <p:sp>
        <p:nvSpPr>
          <p:cNvPr id="7" name="TextBox 6"/>
          <p:cNvSpPr txBox="1"/>
          <p:nvPr/>
        </p:nvSpPr>
        <p:spPr>
          <a:xfrm>
            <a:off x="0" y="2630269"/>
            <a:ext cx="745717" cy="646331"/>
          </a:xfrm>
          <a:prstGeom prst="rect">
            <a:avLst/>
          </a:prstGeom>
          <a:noFill/>
        </p:spPr>
        <p:txBody>
          <a:bodyPr wrap="none" rtlCol="0">
            <a:spAutoFit/>
          </a:bodyPr>
          <a:lstStyle/>
          <a:p>
            <a:r>
              <a:rPr lang="en-US" sz="3600" dirty="0" smtClean="0">
                <a:solidFill>
                  <a:schemeClr val="bg1"/>
                </a:solidFill>
                <a:latin typeface="Symbol" pitchFamily="18" charset="2"/>
              </a:rPr>
              <a:t>Dh</a:t>
            </a:r>
          </a:p>
        </p:txBody>
      </p:sp>
      <p:cxnSp>
        <p:nvCxnSpPr>
          <p:cNvPr id="9" name="Straight Connector 8"/>
          <p:cNvCxnSpPr/>
          <p:nvPr/>
        </p:nvCxnSpPr>
        <p:spPr>
          <a:xfrm rot="5400000">
            <a:off x="1409700" y="5563969"/>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695700" y="5563969"/>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21842" y="3387804"/>
            <a:ext cx="340158" cy="461665"/>
          </a:xfrm>
          <a:prstGeom prst="rect">
            <a:avLst/>
          </a:prstGeom>
          <a:noFill/>
        </p:spPr>
        <p:txBody>
          <a:bodyPr wrap="none" rtlCol="0">
            <a:spAutoFit/>
          </a:bodyPr>
          <a:lstStyle/>
          <a:p>
            <a:r>
              <a:rPr lang="en-US" sz="2400" dirty="0" smtClean="0">
                <a:solidFill>
                  <a:schemeClr val="bg1"/>
                </a:solidFill>
              </a:rPr>
              <a:t>0</a:t>
            </a:r>
          </a:p>
        </p:txBody>
      </p:sp>
      <p:cxnSp>
        <p:nvCxnSpPr>
          <p:cNvPr id="11" name="Straight Connector 10"/>
          <p:cNvCxnSpPr/>
          <p:nvPr/>
        </p:nvCxnSpPr>
        <p:spPr>
          <a:xfrm>
            <a:off x="762000" y="3620869"/>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12442" y="5678269"/>
            <a:ext cx="340158" cy="461665"/>
          </a:xfrm>
          <a:prstGeom prst="rect">
            <a:avLst/>
          </a:prstGeom>
          <a:noFill/>
        </p:spPr>
        <p:txBody>
          <a:bodyPr wrap="none" rtlCol="0">
            <a:spAutoFit/>
          </a:bodyPr>
          <a:lstStyle/>
          <a:p>
            <a:r>
              <a:rPr lang="en-US" sz="2400" dirty="0" smtClean="0">
                <a:solidFill>
                  <a:schemeClr val="bg1"/>
                </a:solidFill>
              </a:rPr>
              <a:t>0</a:t>
            </a:r>
          </a:p>
        </p:txBody>
      </p:sp>
      <p:sp>
        <p:nvSpPr>
          <p:cNvPr id="15" name="TextBox 14"/>
          <p:cNvSpPr txBox="1"/>
          <p:nvPr/>
        </p:nvSpPr>
        <p:spPr>
          <a:xfrm>
            <a:off x="3774642" y="5678269"/>
            <a:ext cx="352982" cy="461665"/>
          </a:xfrm>
          <a:prstGeom prst="rect">
            <a:avLst/>
          </a:prstGeom>
          <a:noFill/>
        </p:spPr>
        <p:txBody>
          <a:bodyPr wrap="none" rtlCol="0">
            <a:spAutoFit/>
          </a:bodyPr>
          <a:lstStyle/>
          <a:p>
            <a:r>
              <a:rPr lang="en-US" sz="2400" dirty="0" smtClean="0">
                <a:solidFill>
                  <a:schemeClr val="bg1"/>
                </a:solidFill>
                <a:latin typeface="Symbol" pitchFamily="18" charset="2"/>
              </a:rPr>
              <a:t>p</a:t>
            </a:r>
          </a:p>
        </p:txBody>
      </p:sp>
      <p:sp>
        <p:nvSpPr>
          <p:cNvPr id="17" name="Slide Number Placeholder 16"/>
          <p:cNvSpPr>
            <a:spLocks noGrp="1"/>
          </p:cNvSpPr>
          <p:nvPr>
            <p:ph type="sldNum" sz="quarter" idx="12"/>
          </p:nvPr>
        </p:nvSpPr>
        <p:spPr/>
        <p:txBody>
          <a:bodyPr/>
          <a:lstStyle/>
          <a:p>
            <a:fld id="{D23D7F4A-5900-41CB-B165-8E91248E228B}" type="slidenum">
              <a:rPr lang="en-US" smtClean="0"/>
              <a:pPr/>
              <a:t>4</a:t>
            </a:fld>
            <a:endParaRPr lang="en-US"/>
          </a:p>
        </p:txBody>
      </p:sp>
      <p:sp>
        <p:nvSpPr>
          <p:cNvPr id="20" name="Oval 19"/>
          <p:cNvSpPr/>
          <p:nvPr/>
        </p:nvSpPr>
        <p:spPr>
          <a:xfrm>
            <a:off x="3657600" y="1752600"/>
            <a:ext cx="457200" cy="3581400"/>
          </a:xfrm>
          <a:prstGeom prst="ellipse">
            <a:avLst/>
          </a:prstGeom>
          <a:solidFill>
            <a:srgbClr val="FFC000"/>
          </a:solidFill>
          <a:ln>
            <a:solidFill>
              <a:schemeClr val="tx1"/>
            </a:solidFill>
          </a:ln>
        </p:spPr>
        <p:txBody>
          <a:bodyPr wrap="none" rtlCol="0" anchor="ctr">
            <a:spAutoFit/>
          </a:bodyPr>
          <a:lstStyle/>
          <a:p>
            <a:pPr algn="ctr"/>
            <a:endParaRPr lang="en-US" sz="2800" dirty="0" smtClean="0">
              <a:solidFill>
                <a:schemeClr val="bg1"/>
              </a:solidFill>
            </a:endParaRPr>
          </a:p>
        </p:txBody>
      </p:sp>
      <p:sp>
        <p:nvSpPr>
          <p:cNvPr id="18" name="Oval 17"/>
          <p:cNvSpPr/>
          <p:nvPr/>
        </p:nvSpPr>
        <p:spPr>
          <a:xfrm>
            <a:off x="1219200" y="3316069"/>
            <a:ext cx="762000" cy="735747"/>
          </a:xfrm>
          <a:prstGeom prst="ellipse">
            <a:avLst/>
          </a:prstGeom>
          <a:solidFill>
            <a:srgbClr val="FF0000"/>
          </a:solidFill>
          <a:ln>
            <a:solidFill>
              <a:schemeClr val="tx1"/>
            </a:solidFill>
          </a:ln>
        </p:spPr>
        <p:txBody>
          <a:bodyPr wrap="square" rtlCol="0" anchor="ctr">
            <a:spAutoFit/>
          </a:bodyPr>
          <a:lstStyle/>
          <a:p>
            <a:pPr algn="ctr"/>
            <a:endParaRPr lang="en-US" sz="2800" dirty="0" smtClean="0">
              <a:solidFill>
                <a:schemeClr val="bg1"/>
              </a:solidFill>
            </a:endParaRPr>
          </a:p>
        </p:txBody>
      </p:sp>
      <p:sp>
        <p:nvSpPr>
          <p:cNvPr id="21" name="TextBox 20"/>
          <p:cNvSpPr txBox="1"/>
          <p:nvPr/>
        </p:nvSpPr>
        <p:spPr>
          <a:xfrm>
            <a:off x="228600" y="344269"/>
            <a:ext cx="5948360" cy="646331"/>
          </a:xfrm>
          <a:prstGeom prst="rect">
            <a:avLst/>
          </a:prstGeom>
          <a:noFill/>
        </p:spPr>
        <p:txBody>
          <a:bodyPr wrap="none" rtlCol="0">
            <a:spAutoFit/>
          </a:bodyPr>
          <a:lstStyle/>
          <a:p>
            <a:r>
              <a:rPr lang="en-US" sz="3600" u="sng" dirty="0" smtClean="0">
                <a:solidFill>
                  <a:schemeClr val="bg1"/>
                </a:solidFill>
              </a:rPr>
              <a:t>Two-Particle Correlation Basics</a:t>
            </a:r>
          </a:p>
        </p:txBody>
      </p:sp>
      <p:sp>
        <p:nvSpPr>
          <p:cNvPr id="22" name="TextBox 21"/>
          <p:cNvSpPr txBox="1"/>
          <p:nvPr/>
        </p:nvSpPr>
        <p:spPr>
          <a:xfrm>
            <a:off x="5286957" y="1371600"/>
            <a:ext cx="3780843" cy="4524315"/>
          </a:xfrm>
          <a:prstGeom prst="rect">
            <a:avLst/>
          </a:prstGeom>
          <a:noFill/>
        </p:spPr>
        <p:txBody>
          <a:bodyPr wrap="none" rtlCol="0">
            <a:spAutoFit/>
          </a:bodyPr>
          <a:lstStyle/>
          <a:p>
            <a:r>
              <a:rPr lang="en-US" sz="3600" dirty="0" smtClean="0">
                <a:solidFill>
                  <a:schemeClr val="bg1"/>
                </a:solidFill>
              </a:rPr>
              <a:t>Jet Correlations…</a:t>
            </a:r>
          </a:p>
          <a:p>
            <a:pPr>
              <a:buFontTx/>
              <a:buChar char="-"/>
            </a:pPr>
            <a:r>
              <a:rPr lang="en-US" sz="3600" dirty="0" smtClean="0">
                <a:solidFill>
                  <a:schemeClr val="bg1"/>
                </a:solidFill>
              </a:rPr>
              <a:t> </a:t>
            </a:r>
            <a:r>
              <a:rPr lang="en-US" sz="3600" dirty="0" smtClean="0">
                <a:solidFill>
                  <a:srgbClr val="FF0000"/>
                </a:solidFill>
              </a:rPr>
              <a:t>Same jet</a:t>
            </a:r>
          </a:p>
          <a:p>
            <a:pPr>
              <a:buFontTx/>
              <a:buChar char="-"/>
            </a:pPr>
            <a:r>
              <a:rPr lang="en-US" sz="3600" dirty="0" smtClean="0">
                <a:solidFill>
                  <a:schemeClr val="bg1"/>
                </a:solidFill>
              </a:rPr>
              <a:t> </a:t>
            </a:r>
            <a:r>
              <a:rPr lang="en-US" sz="3600" dirty="0" smtClean="0">
                <a:solidFill>
                  <a:srgbClr val="FFC000"/>
                </a:solidFill>
              </a:rPr>
              <a:t>Opposing jet</a:t>
            </a:r>
          </a:p>
          <a:p>
            <a:pPr>
              <a:buFontTx/>
              <a:buChar char="-"/>
            </a:pPr>
            <a:endParaRPr lang="en-US" sz="3600" dirty="0" smtClean="0">
              <a:solidFill>
                <a:srgbClr val="FFC000"/>
              </a:solidFill>
            </a:endParaRPr>
          </a:p>
          <a:p>
            <a:r>
              <a:rPr lang="en-US" sz="3600" dirty="0" smtClean="0">
                <a:solidFill>
                  <a:schemeClr val="bg1"/>
                </a:solidFill>
              </a:rPr>
              <a:t>Flow Correlations…</a:t>
            </a:r>
          </a:p>
          <a:p>
            <a:pPr>
              <a:buFontTx/>
              <a:buChar char="-"/>
            </a:pPr>
            <a:r>
              <a:rPr lang="en-US" sz="3600" dirty="0" smtClean="0">
                <a:solidFill>
                  <a:srgbClr val="92D050"/>
                </a:solidFill>
              </a:rPr>
              <a:t>Elliptic (v</a:t>
            </a:r>
            <a:r>
              <a:rPr lang="en-US" sz="3600" baseline="-25000" dirty="0" smtClean="0">
                <a:solidFill>
                  <a:srgbClr val="92D050"/>
                </a:solidFill>
              </a:rPr>
              <a:t>2</a:t>
            </a:r>
            <a:r>
              <a:rPr lang="en-US" sz="3600" dirty="0" smtClean="0">
                <a:solidFill>
                  <a:srgbClr val="92D050"/>
                </a:solidFill>
              </a:rPr>
              <a:t>)</a:t>
            </a:r>
          </a:p>
          <a:p>
            <a:pPr>
              <a:buFontTx/>
              <a:buChar char="-"/>
            </a:pPr>
            <a:r>
              <a:rPr lang="en-US" sz="3600" dirty="0" smtClean="0">
                <a:solidFill>
                  <a:schemeClr val="bg1"/>
                </a:solidFill>
              </a:rPr>
              <a:t> </a:t>
            </a:r>
            <a:r>
              <a:rPr lang="en-US" sz="3600" dirty="0" smtClean="0">
                <a:solidFill>
                  <a:srgbClr val="00B050"/>
                </a:solidFill>
              </a:rPr>
              <a:t>Triangular (v</a:t>
            </a:r>
            <a:r>
              <a:rPr lang="en-US" sz="3600" baseline="-25000" dirty="0" smtClean="0">
                <a:solidFill>
                  <a:srgbClr val="00B050"/>
                </a:solidFill>
              </a:rPr>
              <a:t>3</a:t>
            </a:r>
            <a:r>
              <a:rPr lang="en-US" sz="3600" dirty="0" smtClean="0">
                <a:solidFill>
                  <a:srgbClr val="00B050"/>
                </a:solidFill>
              </a:rPr>
              <a:t>)</a:t>
            </a:r>
          </a:p>
          <a:p>
            <a:pPr>
              <a:buFontTx/>
              <a:buChar char="-"/>
            </a:pPr>
            <a:r>
              <a:rPr lang="en-US" sz="3600" dirty="0" smtClean="0">
                <a:solidFill>
                  <a:schemeClr val="bg1"/>
                </a:solidFill>
              </a:rPr>
              <a:t> </a:t>
            </a:r>
            <a:r>
              <a:rPr lang="en-US" sz="3600" dirty="0" smtClean="0">
                <a:solidFill>
                  <a:srgbClr val="003300"/>
                </a:solidFill>
              </a:rPr>
              <a:t>etc.</a:t>
            </a:r>
          </a:p>
        </p:txBody>
      </p:sp>
      <p:sp>
        <p:nvSpPr>
          <p:cNvPr id="25" name="Rectangle 24"/>
          <p:cNvSpPr/>
          <p:nvPr/>
        </p:nvSpPr>
        <p:spPr>
          <a:xfrm>
            <a:off x="914400" y="1676400"/>
            <a:ext cx="3733800" cy="3886200"/>
          </a:xfrm>
          <a:prstGeom prst="rect">
            <a:avLst/>
          </a:prstGeom>
        </p:spPr>
        <p:txBody>
          <a:bodyPr wrap="none" rtlCol="0" anchor="ctr">
            <a:spAutoFit/>
          </a:bodyPr>
          <a:lstStyle/>
          <a:p>
            <a:pPr algn="ctr"/>
            <a:endParaRPr lang="en-US" sz="2800" dirty="0" smtClean="0">
              <a:solidFill>
                <a:schemeClr val="bg1"/>
              </a:solidFill>
            </a:endParaRPr>
          </a:p>
        </p:txBody>
      </p:sp>
      <p:sp>
        <p:nvSpPr>
          <p:cNvPr id="26" name="Rounded Rectangle 25"/>
          <p:cNvSpPr/>
          <p:nvPr/>
        </p:nvSpPr>
        <p:spPr>
          <a:xfrm>
            <a:off x="1143000" y="1676400"/>
            <a:ext cx="914400" cy="3886200"/>
          </a:xfrm>
          <a:prstGeom prst="roundRect">
            <a:avLst/>
          </a:prstGeom>
          <a:solidFill>
            <a:srgbClr val="92D050"/>
          </a:solidFill>
        </p:spPr>
        <p:txBody>
          <a:bodyPr wrap="none" rtlCol="0" anchor="ctr">
            <a:spAutoFit/>
          </a:bodyPr>
          <a:lstStyle/>
          <a:p>
            <a:pPr algn="ctr"/>
            <a:endParaRPr lang="en-US" sz="2800" dirty="0" smtClean="0">
              <a:solidFill>
                <a:schemeClr val="bg1"/>
              </a:solidFill>
            </a:endParaRPr>
          </a:p>
        </p:txBody>
      </p:sp>
      <p:sp>
        <p:nvSpPr>
          <p:cNvPr id="27" name="Rounded Rectangle 26"/>
          <p:cNvSpPr/>
          <p:nvPr/>
        </p:nvSpPr>
        <p:spPr>
          <a:xfrm>
            <a:off x="3505200" y="1676400"/>
            <a:ext cx="914400" cy="3886200"/>
          </a:xfrm>
          <a:prstGeom prst="roundRect">
            <a:avLst/>
          </a:prstGeom>
          <a:solidFill>
            <a:srgbClr val="92D050"/>
          </a:solidFill>
        </p:spPr>
        <p:txBody>
          <a:bodyPr wrap="none" rtlCol="0" anchor="ctr">
            <a:spAutoFit/>
          </a:bodyPr>
          <a:lstStyle/>
          <a:p>
            <a:pPr algn="ctr"/>
            <a:endParaRPr lang="en-US" sz="2800" dirty="0" smtClean="0">
              <a:solidFill>
                <a:schemeClr val="bg1"/>
              </a:solidFill>
            </a:endParaRPr>
          </a:p>
        </p:txBody>
      </p:sp>
      <p:sp>
        <p:nvSpPr>
          <p:cNvPr id="28" name="Rounded Rectangle 27"/>
          <p:cNvSpPr/>
          <p:nvPr/>
        </p:nvSpPr>
        <p:spPr>
          <a:xfrm>
            <a:off x="1143000" y="1676400"/>
            <a:ext cx="914400" cy="3886200"/>
          </a:xfrm>
          <a:prstGeom prst="roundRect">
            <a:avLst/>
          </a:prstGeom>
          <a:solidFill>
            <a:srgbClr val="00B050"/>
          </a:solidFill>
        </p:spPr>
        <p:txBody>
          <a:bodyPr wrap="none" rtlCol="0" anchor="ctr">
            <a:spAutoFit/>
          </a:bodyPr>
          <a:lstStyle/>
          <a:p>
            <a:pPr algn="ctr"/>
            <a:endParaRPr lang="en-US" sz="2800" dirty="0" smtClean="0">
              <a:solidFill>
                <a:schemeClr val="bg1"/>
              </a:solidFill>
            </a:endParaRPr>
          </a:p>
        </p:txBody>
      </p:sp>
      <p:sp>
        <p:nvSpPr>
          <p:cNvPr id="29" name="Rounded Rectangle 28"/>
          <p:cNvSpPr/>
          <p:nvPr/>
        </p:nvSpPr>
        <p:spPr>
          <a:xfrm>
            <a:off x="2667000" y="1676400"/>
            <a:ext cx="914400" cy="3886200"/>
          </a:xfrm>
          <a:prstGeom prst="roundRect">
            <a:avLst/>
          </a:prstGeom>
          <a:solidFill>
            <a:srgbClr val="00B050"/>
          </a:solidFill>
        </p:spPr>
        <p:txBody>
          <a:bodyPr wrap="none" rtlCol="0" anchor="ctr">
            <a:spAutoFit/>
          </a:bodyPr>
          <a:lstStyle/>
          <a:p>
            <a:pPr algn="ctr"/>
            <a:endParaRPr lang="en-US" sz="2800" dirty="0" smtClean="0">
              <a:solidFill>
                <a:schemeClr val="bg1"/>
              </a:solidFill>
            </a:endParaRPr>
          </a:p>
        </p:txBody>
      </p:sp>
      <p:sp>
        <p:nvSpPr>
          <p:cNvPr id="30" name="Rounded Rectangle 29"/>
          <p:cNvSpPr/>
          <p:nvPr/>
        </p:nvSpPr>
        <p:spPr>
          <a:xfrm>
            <a:off x="4114800" y="1676400"/>
            <a:ext cx="914400" cy="3886200"/>
          </a:xfrm>
          <a:prstGeom prst="roundRect">
            <a:avLst/>
          </a:prstGeom>
          <a:solidFill>
            <a:srgbClr val="00B050"/>
          </a:solidFill>
        </p:spPr>
        <p:txBody>
          <a:bodyPr wrap="none" rtlCol="0" anchor="ctr">
            <a:spAutoFit/>
          </a:bodyPr>
          <a:lstStyle/>
          <a:p>
            <a:pPr algn="ct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27"/>
                                        </p:tgtEl>
                                      </p:cBhvr>
                                    </p:animEffect>
                                    <p:set>
                                      <p:cBhvr>
                                        <p:cTn id="28" dur="1" fill="hold">
                                          <p:stCondLst>
                                            <p:cond delay="1999"/>
                                          </p:stCondLst>
                                        </p:cTn>
                                        <p:tgtEl>
                                          <p:spTgt spid="2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30"/>
                                        </p:tgtEl>
                                      </p:cBhvr>
                                    </p:animEffect>
                                    <p:set>
                                      <p:cBhvr>
                                        <p:cTn id="39" dur="1" fill="hold">
                                          <p:stCondLst>
                                            <p:cond delay="1999"/>
                                          </p:stCondLst>
                                        </p:cTn>
                                        <p:tgtEl>
                                          <p:spTgt spid="3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29"/>
                                        </p:tgtEl>
                                      </p:cBhvr>
                                    </p:animEffect>
                                    <p:set>
                                      <p:cBhvr>
                                        <p:cTn id="45"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_He3Au_zoom.gif"/>
          <p:cNvPicPr>
            <a:picLocks noChangeAspect="1"/>
          </p:cNvPicPr>
          <p:nvPr/>
        </p:nvPicPr>
        <p:blipFill>
          <a:blip r:embed="rId2" cstate="print"/>
          <a:stretch>
            <a:fillRect/>
          </a:stretch>
        </p:blipFill>
        <p:spPr>
          <a:xfrm>
            <a:off x="4641368" y="0"/>
            <a:ext cx="4502632" cy="6858000"/>
          </a:xfrm>
          <a:prstGeom prst="rect">
            <a:avLst/>
          </a:prstGeom>
        </p:spPr>
      </p:pic>
      <p:sp>
        <p:nvSpPr>
          <p:cNvPr id="3" name="Slide Number Placeholder 2"/>
          <p:cNvSpPr>
            <a:spLocks noGrp="1"/>
          </p:cNvSpPr>
          <p:nvPr>
            <p:ph type="sldNum" sz="quarter" idx="12"/>
          </p:nvPr>
        </p:nvSpPr>
        <p:spPr/>
        <p:txBody>
          <a:bodyPr/>
          <a:lstStyle/>
          <a:p>
            <a:fld id="{D23D7F4A-5900-41CB-B165-8E91248E228B}"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im_dAu_zoom.gif"/>
          <p:cNvPicPr>
            <a:picLocks noChangeAspect="1"/>
          </p:cNvPicPr>
          <p:nvPr/>
        </p:nvPicPr>
        <p:blipFill>
          <a:blip r:embed="rId2" cstate="print"/>
          <a:stretch>
            <a:fillRect/>
          </a:stretch>
        </p:blipFill>
        <p:spPr>
          <a:xfrm>
            <a:off x="0" y="0"/>
            <a:ext cx="4502632" cy="6858000"/>
          </a:xfrm>
          <a:prstGeom prst="rect">
            <a:avLst/>
          </a:prstGeom>
        </p:spPr>
      </p:pic>
      <p:pic>
        <p:nvPicPr>
          <p:cNvPr id="3" name="Picture 2" descr="anim_dAu_2_zoom.gif"/>
          <p:cNvPicPr>
            <a:picLocks noChangeAspect="1"/>
          </p:cNvPicPr>
          <p:nvPr/>
        </p:nvPicPr>
        <p:blipFill>
          <a:blip r:embed="rId3" cstate="print"/>
          <a:stretch>
            <a:fillRect/>
          </a:stretch>
        </p:blipFill>
        <p:spPr>
          <a:xfrm>
            <a:off x="4641368" y="0"/>
            <a:ext cx="4502632" cy="6858000"/>
          </a:xfrm>
          <a:prstGeom prst="rect">
            <a:avLst/>
          </a:prstGeom>
        </p:spPr>
      </p:pic>
      <p:sp>
        <p:nvSpPr>
          <p:cNvPr id="4" name="Slide Number Placeholder 3"/>
          <p:cNvSpPr>
            <a:spLocks noGrp="1"/>
          </p:cNvSpPr>
          <p:nvPr>
            <p:ph type="sldNum" sz="quarter" idx="12"/>
          </p:nvPr>
        </p:nvSpPr>
        <p:spPr/>
        <p:txBody>
          <a:bodyPr/>
          <a:lstStyle/>
          <a:p>
            <a:fld id="{D23D7F4A-5900-41CB-B165-8E91248E228B}"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757" t="17708" r="1025" b="12500"/>
          <a:stretch>
            <a:fillRect/>
          </a:stretch>
        </p:blipFill>
        <p:spPr bwMode="auto">
          <a:xfrm>
            <a:off x="0" y="-1"/>
            <a:ext cx="9144000" cy="369065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23D7F4A-5900-41CB-B165-8E91248E228B}"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2796" t="22917" r="34993" b="18750"/>
          <a:stretch>
            <a:fillRect/>
          </a:stretch>
        </p:blipFill>
        <p:spPr bwMode="auto">
          <a:xfrm>
            <a:off x="1524000" y="228599"/>
            <a:ext cx="6324600" cy="643959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23D7F4A-5900-41CB-B165-8E91248E228B}"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44</a:t>
            </a:fld>
            <a:endParaRPr lang="en-US"/>
          </a:p>
        </p:txBody>
      </p:sp>
      <p:sp>
        <p:nvSpPr>
          <p:cNvPr id="5" name="Rectangle 4"/>
          <p:cNvSpPr/>
          <p:nvPr/>
        </p:nvSpPr>
        <p:spPr>
          <a:xfrm>
            <a:off x="0" y="1066800"/>
            <a:ext cx="91440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101025"/>
            <a:ext cx="4731552" cy="646331"/>
          </a:xfrm>
          <a:prstGeom prst="rect">
            <a:avLst/>
          </a:prstGeom>
          <a:noFill/>
        </p:spPr>
        <p:txBody>
          <a:bodyPr wrap="none" rtlCol="0">
            <a:spAutoFit/>
          </a:bodyPr>
          <a:lstStyle/>
          <a:p>
            <a:r>
              <a:rPr lang="en-US" sz="3600" u="sng" dirty="0" smtClean="0">
                <a:solidFill>
                  <a:schemeClr val="bg1"/>
                </a:solidFill>
              </a:rPr>
              <a:t>Quantitative Constraints</a:t>
            </a:r>
          </a:p>
        </p:txBody>
      </p:sp>
      <p:grpSp>
        <p:nvGrpSpPr>
          <p:cNvPr id="2" name="Group 6"/>
          <p:cNvGrpSpPr/>
          <p:nvPr/>
        </p:nvGrpSpPr>
        <p:grpSpPr>
          <a:xfrm>
            <a:off x="0" y="1143000"/>
            <a:ext cx="4876799" cy="4648200"/>
            <a:chOff x="2133601" y="990600"/>
            <a:chExt cx="4876799" cy="4648200"/>
          </a:xfrm>
        </p:grpSpPr>
        <p:sp>
          <p:nvSpPr>
            <p:cNvPr id="8" name="Rectangle 7"/>
            <p:cNvSpPr/>
            <p:nvPr/>
          </p:nvSpPr>
          <p:spPr>
            <a:xfrm>
              <a:off x="2209800" y="990600"/>
              <a:ext cx="48006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priorvpost.pdf"/>
            <p:cNvPicPr>
              <a:picLocks noChangeAspect="1"/>
            </p:cNvPicPr>
            <p:nvPr/>
          </p:nvPicPr>
          <p:blipFill>
            <a:blip r:embed="rId2" cstate="print">
              <a:grayscl/>
            </a:blip>
            <a:srcRect l="3603" t="6653" r="46857" b="6551"/>
            <a:stretch>
              <a:fillRect/>
            </a:stretch>
          </p:blipFill>
          <p:spPr bwMode="auto">
            <a:xfrm>
              <a:off x="2590800" y="1066800"/>
              <a:ext cx="4191000" cy="4038600"/>
            </a:xfrm>
            <a:prstGeom prst="rect">
              <a:avLst/>
            </a:prstGeom>
            <a:solidFill>
              <a:schemeClr val="bg1"/>
            </a:solidFill>
            <a:ln w="9525">
              <a:noFill/>
              <a:miter lim="800000"/>
              <a:headEnd/>
              <a:tailEnd/>
            </a:ln>
          </p:spPr>
        </p:pic>
        <p:sp>
          <p:nvSpPr>
            <p:cNvPr id="10" name="TextBox 9"/>
            <p:cNvSpPr txBox="1"/>
            <p:nvPr/>
          </p:nvSpPr>
          <p:spPr>
            <a:xfrm>
              <a:off x="3352800" y="5029200"/>
              <a:ext cx="3045129" cy="523220"/>
            </a:xfrm>
            <a:prstGeom prst="rect">
              <a:avLst/>
            </a:prstGeom>
            <a:noFill/>
          </p:spPr>
          <p:txBody>
            <a:bodyPr wrap="none" rtlCol="0">
              <a:spAutoFit/>
            </a:bodyPr>
            <a:lstStyle/>
            <a:p>
              <a:r>
                <a:rPr lang="en-US" sz="2800" dirty="0" smtClean="0"/>
                <a:t>Temperature [</a:t>
              </a:r>
              <a:r>
                <a:rPr lang="en-US" sz="2800" dirty="0" err="1" smtClean="0"/>
                <a:t>MeV</a:t>
              </a:r>
              <a:r>
                <a:rPr lang="en-US" sz="2800" dirty="0" smtClean="0"/>
                <a:t>]</a:t>
              </a:r>
            </a:p>
          </p:txBody>
        </p:sp>
        <p:sp>
          <p:nvSpPr>
            <p:cNvPr id="11" name="TextBox 10"/>
            <p:cNvSpPr txBox="1"/>
            <p:nvPr/>
          </p:nvSpPr>
          <p:spPr>
            <a:xfrm rot="16200000">
              <a:off x="961164" y="2467836"/>
              <a:ext cx="2868093" cy="523220"/>
            </a:xfrm>
            <a:prstGeom prst="rect">
              <a:avLst/>
            </a:prstGeom>
            <a:noFill/>
          </p:spPr>
          <p:txBody>
            <a:bodyPr wrap="none" rtlCol="0">
              <a:spAutoFit/>
            </a:bodyPr>
            <a:lstStyle/>
            <a:p>
              <a:r>
                <a:rPr lang="en-US" sz="2800" dirty="0" smtClean="0"/>
                <a:t>(Speed of Sound)</a:t>
              </a:r>
              <a:r>
                <a:rPr lang="en-US" sz="2800" baseline="30000" dirty="0" smtClean="0"/>
                <a:t>2</a:t>
              </a:r>
            </a:p>
          </p:txBody>
        </p:sp>
      </p:grpSp>
      <p:pic>
        <p:nvPicPr>
          <p:cNvPr id="12" name="Picture 5" descr="priorvpost.pdf"/>
          <p:cNvPicPr>
            <a:picLocks noChangeAspect="1"/>
          </p:cNvPicPr>
          <p:nvPr/>
        </p:nvPicPr>
        <p:blipFill>
          <a:blip r:embed="rId2" cstate="print"/>
          <a:srcRect l="53143" t="6551" b="13203"/>
          <a:stretch>
            <a:fillRect/>
          </a:stretch>
        </p:blipFill>
        <p:spPr bwMode="auto">
          <a:xfrm>
            <a:off x="836612" y="1219200"/>
            <a:ext cx="3963987" cy="3733800"/>
          </a:xfrm>
          <a:prstGeom prst="rect">
            <a:avLst/>
          </a:prstGeom>
          <a:solidFill>
            <a:schemeClr val="bg1"/>
          </a:solidFill>
          <a:ln w="9525">
            <a:noFill/>
            <a:miter lim="800000"/>
            <a:headEnd/>
            <a:tailEnd/>
          </a:ln>
        </p:spPr>
      </p:pic>
      <p:pic>
        <p:nvPicPr>
          <p:cNvPr id="13" name="Picture 2"/>
          <p:cNvPicPr>
            <a:picLocks noChangeAspect="1" noChangeArrowheads="1"/>
          </p:cNvPicPr>
          <p:nvPr/>
        </p:nvPicPr>
        <p:blipFill>
          <a:blip r:embed="rId3" cstate="print">
            <a:grayscl/>
          </a:blip>
          <a:srcRect/>
          <a:stretch>
            <a:fillRect/>
          </a:stretch>
        </p:blipFill>
        <p:spPr bwMode="auto">
          <a:xfrm>
            <a:off x="4754881" y="1219201"/>
            <a:ext cx="4389119" cy="4419599"/>
          </a:xfrm>
          <a:prstGeom prst="rect">
            <a:avLst/>
          </a:prstGeom>
          <a:noFill/>
          <a:ln w="9525">
            <a:noFill/>
            <a:miter lim="800000"/>
            <a:headEnd/>
            <a:tailEnd/>
          </a:ln>
        </p:spPr>
      </p:pic>
      <p:pic>
        <p:nvPicPr>
          <p:cNvPr id="14" name="Picture 13"/>
          <p:cNvPicPr>
            <a:picLocks noChangeAspect="1"/>
          </p:cNvPicPr>
          <p:nvPr/>
        </p:nvPicPr>
        <p:blipFill>
          <a:blip r:embed="rId4" cstate="print"/>
          <a:srcRect/>
          <a:stretch>
            <a:fillRect/>
          </a:stretch>
        </p:blipFill>
        <p:spPr bwMode="auto">
          <a:xfrm>
            <a:off x="4793124" y="1219200"/>
            <a:ext cx="4350876" cy="4343400"/>
          </a:xfrm>
          <a:prstGeom prst="rect">
            <a:avLst/>
          </a:prstGeom>
          <a:noFill/>
          <a:ln w="9525">
            <a:noFill/>
            <a:miter lim="800000"/>
            <a:headEnd/>
            <a:tailEnd/>
          </a:ln>
        </p:spPr>
      </p:pic>
      <p:sp>
        <p:nvSpPr>
          <p:cNvPr id="15" name="TextBox 14"/>
          <p:cNvSpPr txBox="1"/>
          <p:nvPr/>
        </p:nvSpPr>
        <p:spPr>
          <a:xfrm>
            <a:off x="5791200" y="5181600"/>
            <a:ext cx="3045129" cy="523220"/>
          </a:xfrm>
          <a:prstGeom prst="rect">
            <a:avLst/>
          </a:prstGeom>
          <a:solidFill>
            <a:schemeClr val="bg1"/>
          </a:solidFill>
        </p:spPr>
        <p:txBody>
          <a:bodyPr wrap="none" rtlCol="0">
            <a:spAutoFit/>
          </a:bodyPr>
          <a:lstStyle/>
          <a:p>
            <a:r>
              <a:rPr lang="en-US" sz="2800" dirty="0" smtClean="0"/>
              <a:t>Temperature [</a:t>
            </a:r>
            <a:r>
              <a:rPr lang="en-US" sz="2800" dirty="0" err="1" smtClean="0"/>
              <a:t>MeV</a:t>
            </a:r>
            <a:r>
              <a:rPr lang="en-US" sz="2800" dirty="0" smtClean="0"/>
              <a:t>]</a:t>
            </a:r>
          </a:p>
        </p:txBody>
      </p:sp>
      <p:sp>
        <p:nvSpPr>
          <p:cNvPr id="16" name="TextBox 15"/>
          <p:cNvSpPr txBox="1"/>
          <p:nvPr/>
        </p:nvSpPr>
        <p:spPr>
          <a:xfrm>
            <a:off x="4648200" y="2524780"/>
            <a:ext cx="674736" cy="523220"/>
          </a:xfrm>
          <a:prstGeom prst="rect">
            <a:avLst/>
          </a:prstGeom>
          <a:solidFill>
            <a:schemeClr val="bg1"/>
          </a:solidFill>
        </p:spPr>
        <p:txBody>
          <a:bodyPr wrap="none" rtlCol="0">
            <a:spAutoFit/>
          </a:bodyPr>
          <a:lstStyle/>
          <a:p>
            <a:r>
              <a:rPr lang="en-US" sz="2800" dirty="0" smtClean="0">
                <a:latin typeface="Symbol" pitchFamily="18" charset="2"/>
              </a:rPr>
              <a:t>h</a:t>
            </a:r>
            <a:r>
              <a:rPr lang="en-US" sz="2800" dirty="0" smtClean="0"/>
              <a:t>/s</a:t>
            </a:r>
          </a:p>
        </p:txBody>
      </p:sp>
      <p:sp>
        <p:nvSpPr>
          <p:cNvPr id="17" name="Rectangle 16"/>
          <p:cNvSpPr/>
          <p:nvPr/>
        </p:nvSpPr>
        <p:spPr>
          <a:xfrm>
            <a:off x="4876800" y="29718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
            <a:ext cx="4832349" cy="6986528"/>
          </a:xfrm>
          <a:prstGeom prst="rect">
            <a:avLst/>
          </a:prstGeom>
          <a:noFill/>
        </p:spPr>
        <p:txBody>
          <a:bodyPr wrap="none" rtlCol="0">
            <a:spAutoFit/>
          </a:bodyPr>
          <a:lstStyle/>
          <a:p>
            <a:r>
              <a:rPr lang="en-US" sz="3600" dirty="0" smtClean="0">
                <a:solidFill>
                  <a:schemeClr val="bg1"/>
                </a:solidFill>
              </a:rPr>
              <a:t>Flow paradigm review … </a:t>
            </a: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r>
              <a:rPr lang="en-US" sz="4000" dirty="0" smtClean="0">
                <a:solidFill>
                  <a:schemeClr val="bg1"/>
                </a:solidFill>
              </a:rPr>
              <a:t> </a:t>
            </a:r>
            <a:r>
              <a:rPr lang="en-US" sz="1600" dirty="0" smtClean="0">
                <a:solidFill>
                  <a:schemeClr val="bg1"/>
                </a:solidFill>
              </a:rPr>
              <a:t> </a:t>
            </a:r>
            <a:endParaRPr lang="en-US" sz="1400" dirty="0" smtClean="0">
              <a:solidFill>
                <a:schemeClr val="bg1"/>
              </a:solidFill>
            </a:endParaRPr>
          </a:p>
          <a:p>
            <a:r>
              <a:rPr lang="en-US" sz="2800" dirty="0" smtClean="0">
                <a:solidFill>
                  <a:schemeClr val="bg1"/>
                </a:solidFill>
              </a:rPr>
              <a:t>Higher moments</a:t>
            </a:r>
          </a:p>
          <a:p>
            <a:r>
              <a:rPr lang="en-US" sz="2800" dirty="0" smtClean="0">
                <a:solidFill>
                  <a:schemeClr val="bg1"/>
                </a:solidFill>
              </a:rPr>
              <a:t>Mass ordering</a:t>
            </a:r>
          </a:p>
          <a:p>
            <a:r>
              <a:rPr lang="en-US" sz="2800" dirty="0" err="1" smtClean="0">
                <a:solidFill>
                  <a:schemeClr val="bg1"/>
                </a:solidFill>
              </a:rPr>
              <a:t>Cumulants</a:t>
            </a:r>
            <a:r>
              <a:rPr lang="en-US" sz="2800" dirty="0" smtClean="0">
                <a:solidFill>
                  <a:schemeClr val="bg1"/>
                </a:solidFill>
              </a:rPr>
              <a:t> (2,4,6)…</a:t>
            </a:r>
          </a:p>
          <a:p>
            <a:r>
              <a:rPr lang="en-US" sz="2800" dirty="0" smtClean="0">
                <a:solidFill>
                  <a:schemeClr val="bg1"/>
                </a:solidFill>
              </a:rPr>
              <a:t>Correlations between moments</a:t>
            </a:r>
          </a:p>
        </p:txBody>
      </p:sp>
      <p:sp>
        <p:nvSpPr>
          <p:cNvPr id="5" name="Slide Number Placeholder 4"/>
          <p:cNvSpPr>
            <a:spLocks noGrp="1"/>
          </p:cNvSpPr>
          <p:nvPr>
            <p:ph type="sldNum" sz="quarter" idx="12"/>
          </p:nvPr>
        </p:nvSpPr>
        <p:spPr/>
        <p:txBody>
          <a:bodyPr/>
          <a:lstStyle/>
          <a:p>
            <a:fld id="{D23D7F4A-5900-41CB-B165-8E91248E228B}" type="slidenum">
              <a:rPr lang="en-US" smtClean="0"/>
              <a:pPr/>
              <a:t>45</a:t>
            </a:fld>
            <a:endParaRPr lang="en-US" dirty="0"/>
          </a:p>
        </p:txBody>
      </p:sp>
      <p:pic>
        <p:nvPicPr>
          <p:cNvPr id="7" name="Picture 1"/>
          <p:cNvPicPr>
            <a:picLocks noChangeAspect="1" noChangeArrowheads="1"/>
          </p:cNvPicPr>
          <p:nvPr/>
        </p:nvPicPr>
        <p:blipFill>
          <a:blip r:embed="rId2" cstate="print"/>
          <a:srcRect/>
          <a:stretch>
            <a:fillRect/>
          </a:stretch>
        </p:blipFill>
        <p:spPr bwMode="auto">
          <a:xfrm>
            <a:off x="4654295" y="914400"/>
            <a:ext cx="4114801" cy="4038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t="2469" r="47791" b="49794"/>
          <a:stretch>
            <a:fillRect/>
          </a:stretch>
        </p:blipFill>
        <p:spPr bwMode="auto">
          <a:xfrm>
            <a:off x="228600" y="1219200"/>
            <a:ext cx="4197096" cy="3745101"/>
          </a:xfrm>
          <a:prstGeom prst="rect">
            <a:avLst/>
          </a:prstGeom>
          <a:noFill/>
          <a:ln w="9525">
            <a:noFill/>
            <a:miter lim="800000"/>
            <a:headEnd/>
            <a:tailEnd/>
          </a:ln>
        </p:spPr>
      </p:pic>
      <p:sp>
        <p:nvSpPr>
          <p:cNvPr id="9" name="TextBox 8"/>
          <p:cNvSpPr txBox="1"/>
          <p:nvPr/>
        </p:nvSpPr>
        <p:spPr>
          <a:xfrm>
            <a:off x="234696" y="914400"/>
            <a:ext cx="4191000" cy="400110"/>
          </a:xfrm>
          <a:prstGeom prst="rect">
            <a:avLst/>
          </a:prstGeom>
          <a:solidFill>
            <a:schemeClr val="bg1"/>
          </a:solidFill>
        </p:spPr>
        <p:txBody>
          <a:bodyPr wrap="square" rtlCol="0">
            <a:spAutoFit/>
          </a:bodyPr>
          <a:lstStyle/>
          <a:p>
            <a:r>
              <a:rPr lang="en-US" sz="2000" dirty="0" smtClean="0">
                <a:solidFill>
                  <a:srgbClr val="FF0000"/>
                </a:solidFill>
              </a:rPr>
              <a:t>Temperature Profile + Velocity Vectors</a:t>
            </a:r>
          </a:p>
        </p:txBody>
      </p:sp>
      <p:sp>
        <p:nvSpPr>
          <p:cNvPr id="10" name="Rectangle 9"/>
          <p:cNvSpPr/>
          <p:nvPr/>
        </p:nvSpPr>
        <p:spPr>
          <a:xfrm>
            <a:off x="844296" y="12954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a:spLocks noChangeArrowheads="1"/>
          </p:cNvSpPr>
          <p:nvPr/>
        </p:nvSpPr>
        <p:spPr bwMode="auto">
          <a:xfrm>
            <a:off x="4501896" y="9144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2" name="Picture 11"/>
          <p:cNvPicPr>
            <a:picLocks noChangeAspect="1" noChangeArrowheads="1"/>
          </p:cNvPicPr>
          <p:nvPr/>
        </p:nvPicPr>
        <p:blipFill>
          <a:blip r:embed="rId4" cstate="print"/>
          <a:srcRect l="6516" t="5548"/>
          <a:stretch>
            <a:fillRect/>
          </a:stretch>
        </p:blipFill>
        <p:spPr>
          <a:xfrm>
            <a:off x="4578096" y="1160463"/>
            <a:ext cx="4343400" cy="3563937"/>
          </a:xfrm>
          <a:prstGeom prst="rect">
            <a:avLst/>
          </a:prstGeom>
          <a:noFill/>
          <a:ln/>
        </p:spPr>
      </p:pic>
      <p:sp>
        <p:nvSpPr>
          <p:cNvPr id="13" name="Text Box 10"/>
          <p:cNvSpPr txBox="1">
            <a:spLocks noChangeArrowheads="1"/>
          </p:cNvSpPr>
          <p:nvPr/>
        </p:nvSpPr>
        <p:spPr bwMode="auto">
          <a:xfrm>
            <a:off x="3663696" y="11430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4" name="Text Box 11"/>
          <p:cNvSpPr txBox="1">
            <a:spLocks noChangeArrowheads="1"/>
          </p:cNvSpPr>
          <p:nvPr/>
        </p:nvSpPr>
        <p:spPr bwMode="auto">
          <a:xfrm>
            <a:off x="7644326" y="45862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5" name="Text Box 11"/>
          <p:cNvSpPr txBox="1">
            <a:spLocks noChangeArrowheads="1"/>
          </p:cNvSpPr>
          <p:nvPr/>
        </p:nvSpPr>
        <p:spPr bwMode="auto">
          <a:xfrm>
            <a:off x="4578096" y="533400"/>
            <a:ext cx="468398" cy="523220"/>
          </a:xfrm>
          <a:prstGeom prst="rect">
            <a:avLst/>
          </a:prstGeom>
          <a:noFill/>
          <a:ln w="9525">
            <a:noFill/>
            <a:miter lim="800000"/>
            <a:headEnd/>
            <a:tailEnd/>
          </a:ln>
          <a:effectLst/>
        </p:spPr>
        <p:txBody>
          <a:bodyPr wrap="none">
            <a:spAutoFit/>
          </a:bodyPr>
          <a:lstStyle/>
          <a:p>
            <a:r>
              <a:rPr lang="en-US" sz="2800" dirty="0" smtClean="0">
                <a:solidFill>
                  <a:schemeClr val="tx1"/>
                </a:solidFill>
                <a:cs typeface="Arial" charset="0"/>
              </a:rPr>
              <a:t>v</a:t>
            </a:r>
            <a:r>
              <a:rPr lang="en-US" sz="2800" baseline="-25000" dirty="0" smtClean="0">
                <a:solidFill>
                  <a:schemeClr val="tx1"/>
                </a:solidFill>
                <a:cs typeface="Arial" charset="0"/>
              </a:rPr>
              <a:t>2</a:t>
            </a:r>
            <a:endParaRPr lang="en-US" sz="2800" baseline="-25000" dirty="0">
              <a:solidFill>
                <a:schemeClr val="tx1"/>
              </a:solidFill>
              <a:cs typeface="Arial" charset="0"/>
            </a:endParaRPr>
          </a:p>
        </p:txBody>
      </p:sp>
      <p:sp>
        <p:nvSpPr>
          <p:cNvPr id="16" name="Rectangle 15"/>
          <p:cNvSpPr/>
          <p:nvPr/>
        </p:nvSpPr>
        <p:spPr>
          <a:xfrm>
            <a:off x="8159496" y="12954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97496" y="40386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0"/>
            <a:ext cx="6949146" cy="646331"/>
          </a:xfrm>
          <a:prstGeom prst="rect">
            <a:avLst/>
          </a:prstGeom>
          <a:noFill/>
        </p:spPr>
        <p:txBody>
          <a:bodyPr wrap="none" rtlCol="0">
            <a:spAutoFit/>
          </a:bodyPr>
          <a:lstStyle/>
          <a:p>
            <a:r>
              <a:rPr lang="en-US" sz="3600" u="sng" dirty="0" smtClean="0">
                <a:solidFill>
                  <a:schemeClr val="bg1"/>
                </a:solidFill>
              </a:rPr>
              <a:t>Initial State Geometry + Interactions</a:t>
            </a:r>
          </a:p>
        </p:txBody>
      </p:sp>
      <p:pic>
        <p:nvPicPr>
          <p:cNvPr id="14"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95400" y="685800"/>
            <a:ext cx="6324600" cy="4464939"/>
          </a:xfrm>
        </p:spPr>
      </p:pic>
      <p:sp>
        <p:nvSpPr>
          <p:cNvPr id="16" name="TextBox 15"/>
          <p:cNvSpPr txBox="1"/>
          <p:nvPr/>
        </p:nvSpPr>
        <p:spPr>
          <a:xfrm>
            <a:off x="0" y="5212140"/>
            <a:ext cx="9144000" cy="1569660"/>
          </a:xfrm>
          <a:prstGeom prst="rect">
            <a:avLst/>
          </a:prstGeom>
          <a:noFill/>
        </p:spPr>
        <p:txBody>
          <a:bodyPr wrap="square" rtlCol="0">
            <a:spAutoFit/>
          </a:bodyPr>
          <a:lstStyle/>
          <a:p>
            <a:pPr algn="ctr"/>
            <a:r>
              <a:rPr lang="en-US" sz="3200" dirty="0" smtClean="0">
                <a:solidFill>
                  <a:schemeClr val="bg1"/>
                </a:solidFill>
              </a:rPr>
              <a:t>Hydrodynamics is one model for the interactions</a:t>
            </a:r>
          </a:p>
          <a:p>
            <a:pPr algn="ctr"/>
            <a:endParaRPr lang="en-US" sz="800" dirty="0" smtClean="0">
              <a:solidFill>
                <a:schemeClr val="bg1"/>
              </a:solidFill>
            </a:endParaRPr>
          </a:p>
          <a:p>
            <a:pPr algn="ctr"/>
            <a:r>
              <a:rPr lang="en-US" sz="2800" dirty="0" smtClean="0">
                <a:solidFill>
                  <a:srgbClr val="FFFF00"/>
                </a:solidFill>
              </a:rPr>
              <a:t>v</a:t>
            </a:r>
            <a:r>
              <a:rPr lang="en-US" sz="2800" baseline="-25000" dirty="0" smtClean="0">
                <a:solidFill>
                  <a:srgbClr val="FFFF00"/>
                </a:solidFill>
              </a:rPr>
              <a:t>2</a:t>
            </a:r>
            <a:r>
              <a:rPr lang="en-US" sz="2800" dirty="0" smtClean="0">
                <a:solidFill>
                  <a:srgbClr val="FFFF00"/>
                </a:solidFill>
              </a:rPr>
              <a:t>(</a:t>
            </a:r>
            <a:r>
              <a:rPr lang="en-US" sz="2800" baseline="30000" dirty="0" smtClean="0">
                <a:solidFill>
                  <a:srgbClr val="FFFF00"/>
                </a:solidFill>
              </a:rPr>
              <a:t>3</a:t>
            </a:r>
            <a:r>
              <a:rPr lang="en-US" sz="2800" dirty="0" smtClean="0">
                <a:solidFill>
                  <a:srgbClr val="FFFF00"/>
                </a:solidFill>
              </a:rPr>
              <a:t>HeAu) ~ v</a:t>
            </a:r>
            <a:r>
              <a:rPr lang="en-US" sz="2800" baseline="-25000" dirty="0" smtClean="0">
                <a:solidFill>
                  <a:srgbClr val="FFFF00"/>
                </a:solidFill>
              </a:rPr>
              <a:t>2</a:t>
            </a:r>
            <a:r>
              <a:rPr lang="en-US" sz="2800" dirty="0" smtClean="0">
                <a:solidFill>
                  <a:srgbClr val="FFFF00"/>
                </a:solidFill>
              </a:rPr>
              <a:t>(</a:t>
            </a:r>
            <a:r>
              <a:rPr lang="en-US" sz="2800" dirty="0" err="1" smtClean="0">
                <a:solidFill>
                  <a:srgbClr val="FFFF00"/>
                </a:solidFill>
              </a:rPr>
              <a:t>dAu</a:t>
            </a:r>
            <a:r>
              <a:rPr lang="en-US" sz="2800" dirty="0" smtClean="0">
                <a:solidFill>
                  <a:srgbClr val="FFFF00"/>
                </a:solidFill>
              </a:rPr>
              <a:t>) &gt; v</a:t>
            </a:r>
            <a:r>
              <a:rPr lang="en-US" sz="2800" baseline="-25000" dirty="0" smtClean="0">
                <a:solidFill>
                  <a:srgbClr val="FFFF00"/>
                </a:solidFill>
              </a:rPr>
              <a:t>2</a:t>
            </a:r>
            <a:r>
              <a:rPr lang="en-US" sz="2800" dirty="0" smtClean="0">
                <a:solidFill>
                  <a:srgbClr val="FFFF00"/>
                </a:solidFill>
              </a:rPr>
              <a:t>(</a:t>
            </a:r>
            <a:r>
              <a:rPr lang="en-US" sz="2800" dirty="0" err="1" smtClean="0">
                <a:solidFill>
                  <a:srgbClr val="FFFF00"/>
                </a:solidFill>
              </a:rPr>
              <a:t>pAu</a:t>
            </a:r>
            <a:r>
              <a:rPr lang="en-US" sz="2800" dirty="0" smtClean="0">
                <a:solidFill>
                  <a:srgbClr val="FFFF00"/>
                </a:solidFill>
              </a:rPr>
              <a:t>)</a:t>
            </a:r>
          </a:p>
          <a:p>
            <a:pPr algn="ctr"/>
            <a:r>
              <a:rPr lang="en-US" sz="2800" dirty="0" smtClean="0">
                <a:solidFill>
                  <a:srgbClr val="FFFF00"/>
                </a:solidFill>
              </a:rPr>
              <a:t>v</a:t>
            </a:r>
            <a:r>
              <a:rPr lang="en-US" sz="2800" baseline="-25000" dirty="0" smtClean="0">
                <a:solidFill>
                  <a:srgbClr val="FFFF00"/>
                </a:solidFill>
              </a:rPr>
              <a:t>3</a:t>
            </a:r>
            <a:r>
              <a:rPr lang="en-US" sz="2800" dirty="0" smtClean="0">
                <a:solidFill>
                  <a:srgbClr val="FFFF00"/>
                </a:solidFill>
              </a:rPr>
              <a:t>(</a:t>
            </a:r>
            <a:r>
              <a:rPr lang="en-US" sz="2800" baseline="30000" dirty="0" smtClean="0">
                <a:solidFill>
                  <a:srgbClr val="FFFF00"/>
                </a:solidFill>
              </a:rPr>
              <a:t>3</a:t>
            </a:r>
            <a:r>
              <a:rPr lang="en-US" sz="2800" dirty="0" smtClean="0">
                <a:solidFill>
                  <a:srgbClr val="FFFF00"/>
                </a:solidFill>
              </a:rPr>
              <a:t>HeAu) &gt; v</a:t>
            </a:r>
            <a:r>
              <a:rPr lang="en-US" sz="2800" baseline="-25000" dirty="0" smtClean="0">
                <a:solidFill>
                  <a:srgbClr val="FFFF00"/>
                </a:solidFill>
              </a:rPr>
              <a:t>3</a:t>
            </a:r>
            <a:r>
              <a:rPr lang="en-US" sz="2800" dirty="0" smtClean="0">
                <a:solidFill>
                  <a:srgbClr val="FFFF00"/>
                </a:solidFill>
              </a:rPr>
              <a:t>(</a:t>
            </a:r>
            <a:r>
              <a:rPr lang="en-US" sz="2800" dirty="0" err="1" smtClean="0">
                <a:solidFill>
                  <a:srgbClr val="FFFF00"/>
                </a:solidFill>
              </a:rPr>
              <a:t>dAu</a:t>
            </a:r>
            <a:r>
              <a:rPr lang="en-US" sz="2800" dirty="0" smtClean="0">
                <a:solidFill>
                  <a:srgbClr val="FFFF00"/>
                </a:solidFill>
              </a:rPr>
              <a:t>) &gt; v</a:t>
            </a:r>
            <a:r>
              <a:rPr lang="en-US" sz="2800" baseline="-25000" dirty="0" smtClean="0">
                <a:solidFill>
                  <a:srgbClr val="FFFF00"/>
                </a:solidFill>
              </a:rPr>
              <a:t>3</a:t>
            </a:r>
            <a:r>
              <a:rPr lang="en-US" sz="2800" dirty="0" smtClean="0">
                <a:solidFill>
                  <a:srgbClr val="FFFF00"/>
                </a:solidFill>
              </a:rPr>
              <a:t>(</a:t>
            </a:r>
            <a:r>
              <a:rPr lang="en-US" sz="2800" dirty="0" err="1" smtClean="0">
                <a:solidFill>
                  <a:srgbClr val="FFFF00"/>
                </a:solidFill>
              </a:rPr>
              <a:t>pAu</a:t>
            </a:r>
            <a:r>
              <a:rPr lang="en-US" sz="2800" dirty="0" smtClean="0">
                <a:solidFill>
                  <a:srgbClr val="FFFF00"/>
                </a:solidFill>
              </a:rPr>
              <a:t>)</a:t>
            </a:r>
          </a:p>
        </p:txBody>
      </p:sp>
      <p:sp>
        <p:nvSpPr>
          <p:cNvPr id="12" name="TextBox 11"/>
          <p:cNvSpPr txBox="1"/>
          <p:nvPr/>
        </p:nvSpPr>
        <p:spPr>
          <a:xfrm>
            <a:off x="6019800" y="762000"/>
            <a:ext cx="1147943" cy="276999"/>
          </a:xfrm>
          <a:prstGeom prst="rect">
            <a:avLst/>
          </a:prstGeom>
          <a:noFill/>
        </p:spPr>
        <p:txBody>
          <a:bodyPr wrap="none" rtlCol="0">
            <a:spAutoFit/>
          </a:bodyPr>
          <a:lstStyle/>
          <a:p>
            <a:r>
              <a:rPr lang="en-US" sz="1200" dirty="0" err="1" smtClean="0"/>
              <a:t>Bjoern</a:t>
            </a:r>
            <a:r>
              <a:rPr lang="en-US" sz="1200" dirty="0" smtClean="0"/>
              <a:t> </a:t>
            </a:r>
            <a:r>
              <a:rPr lang="en-US" sz="1200" dirty="0" err="1" smtClean="0"/>
              <a:t>Schenke</a:t>
            </a:r>
            <a:endParaRPr lang="en-US" sz="1200" dirty="0" smtClean="0"/>
          </a:p>
        </p:txBody>
      </p:sp>
      <p:sp>
        <p:nvSpPr>
          <p:cNvPr id="18" name="Slide Number Placeholder 17"/>
          <p:cNvSpPr>
            <a:spLocks noGrp="1"/>
          </p:cNvSpPr>
          <p:nvPr>
            <p:ph type="sldNum" sz="quarter" idx="12"/>
          </p:nvPr>
        </p:nvSpPr>
        <p:spPr/>
        <p:txBody>
          <a:bodyPr/>
          <a:lstStyle/>
          <a:p>
            <a:fld id="{D23D7F4A-5900-41CB-B165-8E91248E228B}"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23D7F4A-5900-41CB-B165-8E91248E228B}" type="slidenum">
              <a:rPr lang="en-US" smtClean="0"/>
              <a:pPr/>
              <a:t>5</a:t>
            </a:fld>
            <a:endParaRPr lang="en-US"/>
          </a:p>
        </p:txBody>
      </p:sp>
      <p:pic>
        <p:nvPicPr>
          <p:cNvPr id="1638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r="64758" b="52162"/>
          <a:stretch>
            <a:fillRect/>
          </a:stretch>
        </p:blipFill>
        <p:spPr bwMode="auto">
          <a:xfrm>
            <a:off x="5562600" y="3581400"/>
            <a:ext cx="3581400" cy="3276600"/>
          </a:xfrm>
          <a:prstGeom prst="rect">
            <a:avLst/>
          </a:prstGeom>
          <a:noFill/>
        </p:spPr>
      </p:pic>
      <p:pic>
        <p:nvPicPr>
          <p:cNvPr id="7"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t="47838" r="64758"/>
          <a:stretch>
            <a:fillRect/>
          </a:stretch>
        </p:blipFill>
        <p:spPr bwMode="auto">
          <a:xfrm>
            <a:off x="0" y="0"/>
            <a:ext cx="3581400" cy="3572828"/>
          </a:xfrm>
          <a:prstGeom prst="rect">
            <a:avLst/>
          </a:prstGeom>
          <a:noFill/>
        </p:spPr>
      </p:pic>
      <p:sp>
        <p:nvSpPr>
          <p:cNvPr id="8" name="Rectangle 7"/>
          <p:cNvSpPr/>
          <p:nvPr/>
        </p:nvSpPr>
        <p:spPr>
          <a:xfrm>
            <a:off x="0" y="0"/>
            <a:ext cx="457200" cy="381000"/>
          </a:xfrm>
          <a:prstGeom prst="rect">
            <a:avLst/>
          </a:prstGeom>
          <a:solidFill>
            <a:schemeClr val="bg1"/>
          </a:solidFill>
          <a:ln>
            <a:solidFill>
              <a:schemeClr val="bg1"/>
            </a:solidFill>
          </a:ln>
        </p:spPr>
        <p:txBody>
          <a:bodyPr wrap="none" rtlCol="0" anchor="ctr">
            <a:spAutoFit/>
          </a:bodyPr>
          <a:lstStyle/>
          <a:p>
            <a:pPr algn="ctr"/>
            <a:endParaRPr lang="en-US" sz="2800" dirty="0" smtClean="0">
              <a:solidFill>
                <a:schemeClr val="bg1"/>
              </a:solidFill>
            </a:endParaRPr>
          </a:p>
        </p:txBody>
      </p:sp>
      <p:sp>
        <p:nvSpPr>
          <p:cNvPr id="9" name="TextBox 8"/>
          <p:cNvSpPr txBox="1"/>
          <p:nvPr/>
        </p:nvSpPr>
        <p:spPr>
          <a:xfrm>
            <a:off x="3657600" y="152400"/>
            <a:ext cx="5486400" cy="2923877"/>
          </a:xfrm>
          <a:prstGeom prst="rect">
            <a:avLst/>
          </a:prstGeom>
          <a:noFill/>
        </p:spPr>
        <p:txBody>
          <a:bodyPr wrap="square" rtlCol="0">
            <a:spAutoFit/>
          </a:bodyPr>
          <a:lstStyle/>
          <a:p>
            <a:pPr algn="ctr"/>
            <a:r>
              <a:rPr lang="en-US" sz="3600" u="sng" dirty="0" err="1" smtClean="0">
                <a:solidFill>
                  <a:schemeClr val="bg1"/>
                </a:solidFill>
              </a:rPr>
              <a:t>Pb+Pb</a:t>
            </a:r>
            <a:r>
              <a:rPr lang="en-US" sz="3600" u="sng" dirty="0" smtClean="0">
                <a:solidFill>
                  <a:schemeClr val="bg1"/>
                </a:solidFill>
              </a:rPr>
              <a:t> at the LHC</a:t>
            </a:r>
          </a:p>
          <a:p>
            <a:pPr algn="ctr"/>
            <a:endParaRPr lang="en-US" u="sng" dirty="0" smtClean="0">
              <a:solidFill>
                <a:schemeClr val="bg1"/>
              </a:solidFill>
            </a:endParaRPr>
          </a:p>
          <a:p>
            <a:pPr algn="ctr"/>
            <a:r>
              <a:rPr lang="en-US" sz="3200" dirty="0" smtClean="0">
                <a:solidFill>
                  <a:schemeClr val="bg1"/>
                </a:solidFill>
              </a:rPr>
              <a:t>Near side jet peak and dominant flow correlations, including long-range </a:t>
            </a:r>
          </a:p>
          <a:p>
            <a:pPr algn="ctr"/>
            <a:r>
              <a:rPr lang="en-US" sz="3200" dirty="0" smtClean="0">
                <a:solidFill>
                  <a:schemeClr val="bg1"/>
                </a:solidFill>
              </a:rPr>
              <a:t>near-side ridge</a:t>
            </a:r>
          </a:p>
        </p:txBody>
      </p:sp>
      <p:sp>
        <p:nvSpPr>
          <p:cNvPr id="10" name="Rectangle 9"/>
          <p:cNvSpPr/>
          <p:nvPr/>
        </p:nvSpPr>
        <p:spPr>
          <a:xfrm>
            <a:off x="5638800" y="3810000"/>
            <a:ext cx="457200" cy="381000"/>
          </a:xfrm>
          <a:prstGeom prst="rect">
            <a:avLst/>
          </a:prstGeom>
          <a:solidFill>
            <a:schemeClr val="bg1"/>
          </a:solidFill>
          <a:ln>
            <a:solidFill>
              <a:schemeClr val="bg1"/>
            </a:solidFill>
          </a:ln>
        </p:spPr>
        <p:txBody>
          <a:bodyPr wrap="none" rtlCol="0" anchor="ctr">
            <a:spAutoFit/>
          </a:bodyPr>
          <a:lstStyle/>
          <a:p>
            <a:pPr algn="ctr"/>
            <a:endParaRPr lang="en-US" sz="2800" dirty="0" smtClean="0">
              <a:solidFill>
                <a:schemeClr val="bg1"/>
              </a:solidFill>
            </a:endParaRPr>
          </a:p>
        </p:txBody>
      </p:sp>
      <p:sp>
        <p:nvSpPr>
          <p:cNvPr id="11" name="TextBox 10"/>
          <p:cNvSpPr txBox="1"/>
          <p:nvPr/>
        </p:nvSpPr>
        <p:spPr>
          <a:xfrm>
            <a:off x="304800" y="3810000"/>
            <a:ext cx="4876800" cy="2893100"/>
          </a:xfrm>
          <a:prstGeom prst="rect">
            <a:avLst/>
          </a:prstGeom>
          <a:noFill/>
        </p:spPr>
        <p:txBody>
          <a:bodyPr wrap="square" rtlCol="0">
            <a:spAutoFit/>
          </a:bodyPr>
          <a:lstStyle/>
          <a:p>
            <a:pPr algn="ctr"/>
            <a:r>
              <a:rPr lang="en-US" sz="3600" u="sng" dirty="0" err="1" smtClean="0">
                <a:solidFill>
                  <a:schemeClr val="bg1"/>
                </a:solidFill>
              </a:rPr>
              <a:t>p+p</a:t>
            </a:r>
            <a:r>
              <a:rPr lang="en-US" sz="3600" u="sng" dirty="0" smtClean="0">
                <a:solidFill>
                  <a:schemeClr val="bg1"/>
                </a:solidFill>
              </a:rPr>
              <a:t> at the LHC</a:t>
            </a:r>
          </a:p>
          <a:p>
            <a:pPr algn="ctr"/>
            <a:endParaRPr lang="en-US" u="sng" dirty="0" smtClean="0">
              <a:solidFill>
                <a:schemeClr val="bg1"/>
              </a:solidFill>
            </a:endParaRPr>
          </a:p>
          <a:p>
            <a:pPr algn="ctr"/>
            <a:r>
              <a:rPr lang="en-US" sz="3200" dirty="0" smtClean="0">
                <a:solidFill>
                  <a:schemeClr val="bg1"/>
                </a:solidFill>
              </a:rPr>
              <a:t>Near and away side jet peaks dominant.</a:t>
            </a:r>
          </a:p>
          <a:p>
            <a:pPr algn="ctr"/>
            <a:r>
              <a:rPr lang="en-US" sz="3200" i="1" dirty="0" smtClean="0">
                <a:solidFill>
                  <a:schemeClr val="bg1"/>
                </a:solidFill>
              </a:rPr>
              <a:t>And yet, clear small  </a:t>
            </a:r>
          </a:p>
          <a:p>
            <a:pPr algn="ctr"/>
            <a:r>
              <a:rPr lang="en-US" sz="3200" i="1" dirty="0" smtClean="0">
                <a:solidFill>
                  <a:schemeClr val="bg1"/>
                </a:solidFill>
              </a:rPr>
              <a:t>long-range near-side ridge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6</a:t>
            </a:fld>
            <a:endParaRPr lang="en-US"/>
          </a:p>
        </p:txBody>
      </p:sp>
      <p:sp>
        <p:nvSpPr>
          <p:cNvPr id="5" name="TextBox 4"/>
          <p:cNvSpPr txBox="1"/>
          <p:nvPr/>
        </p:nvSpPr>
        <p:spPr>
          <a:xfrm>
            <a:off x="304801" y="1187946"/>
            <a:ext cx="4571999" cy="3231654"/>
          </a:xfrm>
          <a:prstGeom prst="rect">
            <a:avLst/>
          </a:prstGeom>
          <a:noFill/>
        </p:spPr>
        <p:txBody>
          <a:bodyPr wrap="square" rtlCol="0">
            <a:spAutoFit/>
          </a:bodyPr>
          <a:lstStyle/>
          <a:p>
            <a:pPr algn="ctr"/>
            <a:endParaRPr lang="en-US" sz="1200" dirty="0" smtClean="0">
              <a:solidFill>
                <a:srgbClr val="FFFF00"/>
              </a:solidFill>
            </a:endParaRPr>
          </a:p>
          <a:p>
            <a:pPr algn="ctr"/>
            <a:r>
              <a:rPr lang="en-US" sz="3200" i="1" dirty="0" smtClean="0">
                <a:solidFill>
                  <a:srgbClr val="FFFF00"/>
                </a:solidFill>
              </a:rPr>
              <a:t>“Momentum Domains”</a:t>
            </a:r>
          </a:p>
          <a:p>
            <a:pPr algn="ctr"/>
            <a:r>
              <a:rPr lang="en-US" sz="3200" i="1" dirty="0" smtClean="0">
                <a:solidFill>
                  <a:srgbClr val="FFFF00"/>
                </a:solidFill>
              </a:rPr>
              <a:t>Think Color Electric Fields</a:t>
            </a:r>
          </a:p>
          <a:p>
            <a:pPr algn="ctr"/>
            <a:endParaRPr lang="en-US" sz="3200" i="1" dirty="0" smtClean="0">
              <a:solidFill>
                <a:srgbClr val="FFFF00"/>
              </a:solidFill>
            </a:endParaRPr>
          </a:p>
          <a:p>
            <a:pPr algn="ctr"/>
            <a:r>
              <a:rPr lang="en-US" sz="3200" dirty="0" smtClean="0">
                <a:solidFill>
                  <a:srgbClr val="FFFF00"/>
                </a:solidFill>
              </a:rPr>
              <a:t>Non-Geometry correlations in momentum space</a:t>
            </a:r>
          </a:p>
        </p:txBody>
      </p:sp>
      <p:pic>
        <p:nvPicPr>
          <p:cNvPr id="6" name="Picture 1"/>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4952998" y="1071282"/>
            <a:ext cx="3962401" cy="2796989"/>
          </a:xfrm>
          <a:prstGeom prst="rect">
            <a:avLst/>
          </a:prstGeom>
          <a:noFill/>
          <a:ln w="9525">
            <a:noFill/>
            <a:miter lim="800000"/>
            <a:headEnd/>
            <a:tailEnd/>
          </a:ln>
        </p:spPr>
      </p:pic>
      <p:pic>
        <p:nvPicPr>
          <p:cNvPr id="7" name="Picture 1"/>
          <p:cNvPicPr>
            <a:picLocks noChangeAspect="1" noChangeArrowheads="1"/>
          </p:cNvPicPr>
          <p:nvPr/>
        </p:nvPicPr>
        <p:blipFill>
          <a:blip r:embed="rId2" cstate="print"/>
          <a:srcRect l="4525" t="90535" r="60183" b="-412"/>
          <a:stretch>
            <a:fillRect/>
          </a:stretch>
        </p:blipFill>
        <p:spPr bwMode="auto">
          <a:xfrm>
            <a:off x="5124450" y="3962400"/>
            <a:ext cx="3714750" cy="762000"/>
          </a:xfrm>
          <a:prstGeom prst="rect">
            <a:avLst/>
          </a:prstGeom>
          <a:noFill/>
          <a:ln w="9525">
            <a:noFill/>
            <a:miter lim="800000"/>
            <a:headEnd/>
            <a:tailEnd/>
          </a:ln>
        </p:spPr>
      </p:pic>
      <p:sp>
        <p:nvSpPr>
          <p:cNvPr id="8" name="TextBox 7"/>
          <p:cNvSpPr txBox="1"/>
          <p:nvPr/>
        </p:nvSpPr>
        <p:spPr>
          <a:xfrm>
            <a:off x="228600" y="5124271"/>
            <a:ext cx="8610600" cy="1077218"/>
          </a:xfrm>
          <a:prstGeom prst="rect">
            <a:avLst/>
          </a:prstGeom>
          <a:noFill/>
        </p:spPr>
        <p:txBody>
          <a:bodyPr wrap="square" rtlCol="0">
            <a:spAutoFit/>
          </a:bodyPr>
          <a:lstStyle/>
          <a:p>
            <a:pPr algn="ctr"/>
            <a:r>
              <a:rPr lang="en-US" sz="3200" i="1" dirty="0" smtClean="0">
                <a:solidFill>
                  <a:schemeClr val="bg1"/>
                </a:solidFill>
              </a:rPr>
              <a:t>Important in small systems with a </a:t>
            </a:r>
          </a:p>
          <a:p>
            <a:pPr algn="ctr"/>
            <a:r>
              <a:rPr lang="en-US" sz="3200" i="1" dirty="0" smtClean="0">
                <a:solidFill>
                  <a:schemeClr val="bg1"/>
                </a:solidFill>
              </a:rPr>
              <a:t>finite number of these domains!</a:t>
            </a:r>
          </a:p>
        </p:txBody>
      </p:sp>
      <p:sp>
        <p:nvSpPr>
          <p:cNvPr id="10" name="TextBox 9"/>
          <p:cNvSpPr txBox="1"/>
          <p:nvPr/>
        </p:nvSpPr>
        <p:spPr>
          <a:xfrm>
            <a:off x="7924800" y="3200400"/>
            <a:ext cx="934871" cy="584775"/>
          </a:xfrm>
          <a:prstGeom prst="rect">
            <a:avLst/>
          </a:prstGeom>
          <a:solidFill>
            <a:schemeClr val="tx1"/>
          </a:solidFill>
        </p:spPr>
        <p:txBody>
          <a:bodyPr wrap="none" rtlCol="0">
            <a:spAutoFit/>
          </a:bodyPr>
          <a:lstStyle/>
          <a:p>
            <a:r>
              <a:rPr lang="en-US" sz="3200" dirty="0" smtClean="0">
                <a:solidFill>
                  <a:schemeClr val="bg1"/>
                </a:solidFill>
              </a:rPr>
              <a:t>1/Q</a:t>
            </a:r>
            <a:r>
              <a:rPr lang="en-US" sz="3200" baseline="-25000" dirty="0" smtClean="0">
                <a:solidFill>
                  <a:schemeClr val="bg1"/>
                </a:solidFill>
              </a:rPr>
              <a:t>s</a:t>
            </a:r>
          </a:p>
        </p:txBody>
      </p:sp>
      <p:sp>
        <p:nvSpPr>
          <p:cNvPr id="12" name="TextBox 11"/>
          <p:cNvSpPr txBox="1"/>
          <p:nvPr/>
        </p:nvSpPr>
        <p:spPr>
          <a:xfrm>
            <a:off x="609600" y="228600"/>
            <a:ext cx="7851445" cy="646331"/>
          </a:xfrm>
          <a:prstGeom prst="rect">
            <a:avLst/>
          </a:prstGeom>
          <a:noFill/>
        </p:spPr>
        <p:txBody>
          <a:bodyPr wrap="none" rtlCol="0">
            <a:spAutoFit/>
          </a:bodyPr>
          <a:lstStyle/>
          <a:p>
            <a:r>
              <a:rPr lang="en-US" sz="3600" u="sng" dirty="0" smtClean="0">
                <a:solidFill>
                  <a:schemeClr val="bg1"/>
                </a:solidFill>
              </a:rPr>
              <a:t>Looks Similar, but Maybe Different Origin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u="sng" dirty="0" smtClean="0">
                <a:solidFill>
                  <a:schemeClr val="bg1"/>
                </a:solidFill>
              </a:rPr>
              <a:t>Fall 2012 Revolution – </a:t>
            </a:r>
            <a:r>
              <a:rPr lang="en-US" sz="3600" u="sng" dirty="0" err="1" smtClean="0">
                <a:solidFill>
                  <a:schemeClr val="bg1"/>
                </a:solidFill>
              </a:rPr>
              <a:t>p+Pb</a:t>
            </a:r>
            <a:r>
              <a:rPr lang="en-US" sz="3600" u="sng" dirty="0" smtClean="0">
                <a:solidFill>
                  <a:schemeClr val="bg1"/>
                </a:solidFill>
              </a:rPr>
              <a:t> Collisions</a:t>
            </a:r>
          </a:p>
        </p:txBody>
      </p:sp>
      <p:sp>
        <p:nvSpPr>
          <p:cNvPr id="5" name="TextBox 4"/>
          <p:cNvSpPr txBox="1"/>
          <p:nvPr/>
        </p:nvSpPr>
        <p:spPr>
          <a:xfrm>
            <a:off x="5257800" y="1266885"/>
            <a:ext cx="3886200" cy="5016758"/>
          </a:xfrm>
          <a:prstGeom prst="rect">
            <a:avLst/>
          </a:prstGeom>
          <a:noFill/>
        </p:spPr>
        <p:txBody>
          <a:bodyPr wrap="square" rtlCol="0">
            <a:spAutoFit/>
          </a:bodyPr>
          <a:lstStyle/>
          <a:p>
            <a:pPr>
              <a:buFont typeface="Arial" pitchFamily="34" charset="0"/>
              <a:buChar char="•"/>
            </a:pPr>
            <a:r>
              <a:rPr lang="en-US" sz="3200" dirty="0" smtClean="0">
                <a:solidFill>
                  <a:schemeClr val="bg1"/>
                </a:solidFill>
              </a:rPr>
              <a:t> Very clear ridge</a:t>
            </a:r>
          </a:p>
          <a:p>
            <a:pPr>
              <a:buFont typeface="Arial" pitchFamily="34" charset="0"/>
              <a:buChar char="•"/>
            </a:pPr>
            <a:r>
              <a:rPr lang="en-US" sz="3200" dirty="0" smtClean="0">
                <a:solidFill>
                  <a:schemeClr val="bg1"/>
                </a:solidFill>
              </a:rPr>
              <a:t> Higher moments</a:t>
            </a:r>
          </a:p>
          <a:p>
            <a:pPr>
              <a:buFont typeface="Arial" pitchFamily="34" charset="0"/>
              <a:buChar char="•"/>
            </a:pPr>
            <a:r>
              <a:rPr lang="en-US" sz="3200" dirty="0" smtClean="0">
                <a:solidFill>
                  <a:schemeClr val="bg1"/>
                </a:solidFill>
              </a:rPr>
              <a:t> Particle dependence</a:t>
            </a:r>
          </a:p>
          <a:p>
            <a:pPr>
              <a:buFont typeface="Arial" pitchFamily="34" charset="0"/>
              <a:buChar char="•"/>
            </a:pPr>
            <a:r>
              <a:rPr lang="en-US" sz="3200" dirty="0" smtClean="0">
                <a:solidFill>
                  <a:schemeClr val="bg1"/>
                </a:solidFill>
              </a:rPr>
              <a:t> </a:t>
            </a:r>
            <a:r>
              <a:rPr lang="en-US" sz="3200" dirty="0" err="1" smtClean="0">
                <a:solidFill>
                  <a:schemeClr val="bg1"/>
                </a:solidFill>
              </a:rPr>
              <a:t>Cumulants</a:t>
            </a:r>
            <a:endParaRPr lang="en-US" sz="3200" dirty="0" smtClean="0">
              <a:solidFill>
                <a:schemeClr val="bg1"/>
              </a:solidFill>
            </a:endParaRPr>
          </a:p>
          <a:p>
            <a:pPr>
              <a:buFont typeface="Arial" pitchFamily="34" charset="0"/>
              <a:buChar char="•"/>
            </a:pPr>
            <a:endParaRPr lang="en-US" sz="3200" dirty="0" smtClean="0">
              <a:solidFill>
                <a:schemeClr val="bg1"/>
              </a:solidFill>
            </a:endParaRPr>
          </a:p>
          <a:p>
            <a:pPr algn="ctr"/>
            <a:r>
              <a:rPr lang="en-US" sz="3200" dirty="0" smtClean="0">
                <a:solidFill>
                  <a:srgbClr val="FFFF00"/>
                </a:solidFill>
              </a:rPr>
              <a:t>Almost every </a:t>
            </a:r>
            <a:r>
              <a:rPr lang="en-US" sz="3200" dirty="0" err="1" smtClean="0">
                <a:solidFill>
                  <a:srgbClr val="FFFF00"/>
                </a:solidFill>
              </a:rPr>
              <a:t>Pb+Pb</a:t>
            </a:r>
            <a:r>
              <a:rPr lang="en-US" sz="3200" dirty="0" smtClean="0">
                <a:solidFill>
                  <a:srgbClr val="FFFF00"/>
                </a:solidFill>
              </a:rPr>
              <a:t> collective flow signature by </a:t>
            </a:r>
          </a:p>
          <a:p>
            <a:pPr algn="ctr"/>
            <a:r>
              <a:rPr lang="en-US" sz="3200" dirty="0" smtClean="0">
                <a:solidFill>
                  <a:srgbClr val="FFFF00"/>
                </a:solidFill>
              </a:rPr>
              <a:t>ALICE, ATLAS, CMS now seen in </a:t>
            </a:r>
            <a:r>
              <a:rPr lang="en-US" sz="3200" dirty="0" err="1" smtClean="0">
                <a:solidFill>
                  <a:srgbClr val="FFFF00"/>
                </a:solidFill>
              </a:rPr>
              <a:t>p+Pb</a:t>
            </a:r>
            <a:r>
              <a:rPr lang="en-US" sz="3200" dirty="0" smtClean="0">
                <a:solidFill>
                  <a:srgbClr val="FFFF00"/>
                </a:solidFill>
              </a:rPr>
              <a:t>!</a:t>
            </a:r>
          </a:p>
        </p:txBody>
      </p:sp>
      <p:sp>
        <p:nvSpPr>
          <p:cNvPr id="7" name="Slide Number Placeholder 6"/>
          <p:cNvSpPr>
            <a:spLocks noGrp="1"/>
          </p:cNvSpPr>
          <p:nvPr>
            <p:ph type="sldNum" sz="quarter" idx="12"/>
          </p:nvPr>
        </p:nvSpPr>
        <p:spPr/>
        <p:txBody>
          <a:bodyPr/>
          <a:lstStyle/>
          <a:p>
            <a:fld id="{D23D7F4A-5900-41CB-B165-8E91248E228B}" type="slidenum">
              <a:rPr lang="en-US" smtClean="0"/>
              <a:pPr/>
              <a:t>7</a:t>
            </a:fld>
            <a:endParaRPr lang="en-US" dirty="0"/>
          </a:p>
        </p:txBody>
      </p:sp>
      <p:grpSp>
        <p:nvGrpSpPr>
          <p:cNvPr id="13" name="Group 12"/>
          <p:cNvGrpSpPr/>
          <p:nvPr/>
        </p:nvGrpSpPr>
        <p:grpSpPr>
          <a:xfrm>
            <a:off x="76200" y="1123950"/>
            <a:ext cx="5181600" cy="5505450"/>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smtClean="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smtClean="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smtClean="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smtClean="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8</a:t>
            </a:fld>
            <a:endParaRPr lang="en-US"/>
          </a:p>
        </p:txBody>
      </p:sp>
      <p:sp>
        <p:nvSpPr>
          <p:cNvPr id="8" name="TextBox 7"/>
          <p:cNvSpPr txBox="1"/>
          <p:nvPr/>
        </p:nvSpPr>
        <p:spPr>
          <a:xfrm>
            <a:off x="1" y="-11370"/>
            <a:ext cx="9144000" cy="6863417"/>
          </a:xfrm>
          <a:prstGeom prst="rect">
            <a:avLst/>
          </a:prstGeom>
          <a:noFill/>
          <a:ln>
            <a:solidFill>
              <a:srgbClr val="FFFF00"/>
            </a:solidFill>
          </a:ln>
        </p:spPr>
        <p:txBody>
          <a:bodyPr wrap="square" rtlCol="0">
            <a:spAutoFit/>
          </a:bodyPr>
          <a:lstStyle/>
          <a:p>
            <a:r>
              <a:rPr lang="en-US" sz="2000" dirty="0" smtClean="0">
                <a:solidFill>
                  <a:srgbClr val="FFFF00"/>
                </a:solidFill>
              </a:rPr>
              <a:t>December 23, 2012</a:t>
            </a:r>
          </a:p>
          <a:p>
            <a:r>
              <a:rPr lang="en-US" sz="2000" dirty="0" smtClean="0">
                <a:solidFill>
                  <a:srgbClr val="FFFF00"/>
                </a:solidFill>
              </a:rPr>
              <a:t>Hello Anne, </a:t>
            </a:r>
            <a:r>
              <a:rPr lang="en-US" sz="2000" dirty="0" err="1" smtClean="0">
                <a:solidFill>
                  <a:srgbClr val="FFFF00"/>
                </a:solidFill>
              </a:rPr>
              <a:t>Jiangyong</a:t>
            </a:r>
            <a:r>
              <a:rPr lang="en-US" sz="2000" dirty="0" smtClean="0">
                <a:solidFill>
                  <a:srgbClr val="FFFF00"/>
                </a:solidFill>
              </a:rPr>
              <a:t>, Julia, </a:t>
            </a:r>
            <a:r>
              <a:rPr lang="en-US" sz="2000" dirty="0" err="1" smtClean="0">
                <a:solidFill>
                  <a:srgbClr val="FFFF00"/>
                </a:solidFill>
              </a:rPr>
              <a:t>ShinIchi</a:t>
            </a:r>
            <a:r>
              <a:rPr lang="en-US" sz="2000" dirty="0" smtClean="0">
                <a:solidFill>
                  <a:srgbClr val="FFFF00"/>
                </a:solidFill>
              </a:rPr>
              <a:t>, Mike, Nathan, Peter, and Dave,</a:t>
            </a:r>
            <a:br>
              <a:rPr lang="en-US" sz="2000" dirty="0" smtClean="0">
                <a:solidFill>
                  <a:srgbClr val="FFFF00"/>
                </a:solidFill>
              </a:rPr>
            </a:br>
            <a:r>
              <a:rPr lang="en-US" sz="2000" dirty="0" smtClean="0">
                <a:solidFill>
                  <a:srgbClr val="FFFF00"/>
                </a:solidFill>
              </a:rPr>
              <a:t/>
            </a:r>
            <a:br>
              <a:rPr lang="en-US" sz="2000" dirty="0" smtClean="0">
                <a:solidFill>
                  <a:srgbClr val="FFFF00"/>
                </a:solidFill>
              </a:rPr>
            </a:br>
            <a:r>
              <a:rPr lang="en-US" sz="2000" dirty="0" smtClean="0">
                <a:solidFill>
                  <a:srgbClr val="FFFF00"/>
                </a:solidFill>
              </a:rPr>
              <a:t>Happy holidays, good egg </a:t>
            </a:r>
            <a:r>
              <a:rPr lang="en-US" sz="2000" dirty="0" err="1" smtClean="0">
                <a:solidFill>
                  <a:srgbClr val="FFFF00"/>
                </a:solidFill>
              </a:rPr>
              <a:t>nog</a:t>
            </a:r>
            <a:r>
              <a:rPr lang="en-US" sz="2000" dirty="0" smtClean="0">
                <a:solidFill>
                  <a:srgbClr val="FFFF00"/>
                </a:solidFill>
              </a:rPr>
              <a:t> and crispy potato pancakes!</a:t>
            </a:r>
            <a:br>
              <a:rPr lang="en-US" sz="2000" dirty="0" smtClean="0">
                <a:solidFill>
                  <a:srgbClr val="FFFF00"/>
                </a:solidFill>
              </a:rPr>
            </a:br>
            <a:r>
              <a:rPr lang="en-US" sz="2000" dirty="0" smtClean="0">
                <a:solidFill>
                  <a:srgbClr val="FFFF00"/>
                </a:solidFill>
              </a:rPr>
              <a:t/>
            </a:r>
            <a:br>
              <a:rPr lang="en-US" sz="2000" dirty="0" smtClean="0">
                <a:solidFill>
                  <a:srgbClr val="FFFF00"/>
                </a:solidFill>
              </a:rPr>
            </a:br>
            <a:r>
              <a:rPr lang="en-US" sz="2000" dirty="0" smtClean="0">
                <a:solidFill>
                  <a:srgbClr val="FFFF00"/>
                </a:solidFill>
              </a:rPr>
              <a:t>I have been reading with great interest the 3 experimental papers on LHC </a:t>
            </a:r>
            <a:r>
              <a:rPr lang="en-US" sz="2000" dirty="0" err="1" smtClean="0">
                <a:solidFill>
                  <a:srgbClr val="FFFF00"/>
                </a:solidFill>
              </a:rPr>
              <a:t>p+Pb</a:t>
            </a:r>
            <a:r>
              <a:rPr lang="en-US" sz="2000" dirty="0" smtClean="0">
                <a:solidFill>
                  <a:srgbClr val="FFFF00"/>
                </a:solidFill>
              </a:rPr>
              <a:t> and the possible explanation of hydrodynamic expansion of the system.  I am quite curious if this can be the right underlying physics and how the different moments arise and higher order corrections might be needed to viscous hydrodynamic calculations.</a:t>
            </a:r>
            <a:br>
              <a:rPr lang="en-US" sz="2000" dirty="0" smtClean="0">
                <a:solidFill>
                  <a:srgbClr val="FFFF00"/>
                </a:solidFill>
              </a:rPr>
            </a:br>
            <a:r>
              <a:rPr lang="en-US" sz="2000" dirty="0" smtClean="0">
                <a:solidFill>
                  <a:srgbClr val="FFFF00"/>
                </a:solidFill>
              </a:rPr>
              <a:t/>
            </a:r>
            <a:br>
              <a:rPr lang="en-US" sz="2000" dirty="0" smtClean="0">
                <a:solidFill>
                  <a:srgbClr val="FFFF00"/>
                </a:solidFill>
              </a:rPr>
            </a:br>
            <a:r>
              <a:rPr lang="en-US" sz="2000" dirty="0" smtClean="0">
                <a:solidFill>
                  <a:srgbClr val="FFFF00"/>
                </a:solidFill>
                <a:hlinkClick r:id="rId2"/>
              </a:rPr>
              <a:t>http://arxiv.org/abs/arXiv:1210.5482</a:t>
            </a:r>
            <a:r>
              <a:rPr lang="en-US" sz="2000" dirty="0" smtClean="0">
                <a:solidFill>
                  <a:srgbClr val="FFFF00"/>
                </a:solidFill>
              </a:rPr>
              <a:t> (CMS)</a:t>
            </a:r>
            <a:br>
              <a:rPr lang="en-US" sz="2000" dirty="0" smtClean="0">
                <a:solidFill>
                  <a:srgbClr val="FFFF00"/>
                </a:solidFill>
              </a:rPr>
            </a:br>
            <a:r>
              <a:rPr lang="en-US" sz="2000" dirty="0" smtClean="0">
                <a:solidFill>
                  <a:srgbClr val="FFFF00"/>
                </a:solidFill>
                <a:hlinkClick r:id="rId3"/>
              </a:rPr>
              <a:t>http://arxiv.org/abs/arXiv:1212.2001</a:t>
            </a:r>
            <a:r>
              <a:rPr lang="en-US" sz="2000" dirty="0" smtClean="0">
                <a:solidFill>
                  <a:srgbClr val="FFFF00"/>
                </a:solidFill>
              </a:rPr>
              <a:t> (ALICE)</a:t>
            </a:r>
            <a:br>
              <a:rPr lang="en-US" sz="2000" dirty="0" smtClean="0">
                <a:solidFill>
                  <a:srgbClr val="FFFF00"/>
                </a:solidFill>
              </a:rPr>
            </a:br>
            <a:r>
              <a:rPr lang="en-US" sz="2000" dirty="0" smtClean="0">
                <a:solidFill>
                  <a:srgbClr val="FFFF00"/>
                </a:solidFill>
                <a:hlinkClick r:id="rId4"/>
              </a:rPr>
              <a:t>http://arxiv.org/abs/arXiv:1212.5198</a:t>
            </a:r>
            <a:r>
              <a:rPr lang="en-US" sz="2000" dirty="0" smtClean="0">
                <a:solidFill>
                  <a:srgbClr val="FFFF00"/>
                </a:solidFill>
              </a:rPr>
              <a:t> (ATLAS)</a:t>
            </a:r>
            <a:br>
              <a:rPr lang="en-US" sz="2000" dirty="0" smtClean="0">
                <a:solidFill>
                  <a:srgbClr val="FFFF00"/>
                </a:solidFill>
              </a:rPr>
            </a:br>
            <a:r>
              <a:rPr lang="en-US" sz="2000" dirty="0" smtClean="0">
                <a:solidFill>
                  <a:srgbClr val="FFFF00"/>
                </a:solidFill>
                <a:hlinkClick r:id="rId5"/>
              </a:rPr>
              <a:t>http://arxiv.org/abs/arXiv:1211.0845</a:t>
            </a:r>
            <a:r>
              <a:rPr lang="en-US" sz="2000" dirty="0" smtClean="0">
                <a:solidFill>
                  <a:srgbClr val="FFFF00"/>
                </a:solidFill>
              </a:rPr>
              <a:t> (hydro in </a:t>
            </a:r>
            <a:r>
              <a:rPr lang="en-US" sz="2000" dirty="0" err="1" smtClean="0">
                <a:solidFill>
                  <a:srgbClr val="FFFF00"/>
                </a:solidFill>
              </a:rPr>
              <a:t>p+Pb</a:t>
            </a:r>
            <a:r>
              <a:rPr lang="en-US" sz="2000" dirty="0" smtClean="0">
                <a:solidFill>
                  <a:srgbClr val="FFFF00"/>
                </a:solidFill>
              </a:rPr>
              <a:t>)</a:t>
            </a:r>
            <a:br>
              <a:rPr lang="en-US" sz="2000" dirty="0" smtClean="0">
                <a:solidFill>
                  <a:srgbClr val="FFFF00"/>
                </a:solidFill>
              </a:rPr>
            </a:br>
            <a:r>
              <a:rPr lang="en-US" sz="2000" dirty="0" smtClean="0">
                <a:solidFill>
                  <a:srgbClr val="FFFF00"/>
                </a:solidFill>
              </a:rPr>
              <a:t/>
            </a:r>
            <a:br>
              <a:rPr lang="en-US" sz="2000" dirty="0" smtClean="0">
                <a:solidFill>
                  <a:srgbClr val="FFFF00"/>
                </a:solidFill>
              </a:rPr>
            </a:br>
            <a:r>
              <a:rPr lang="en-US" sz="2000" u="sng" dirty="0" smtClean="0">
                <a:solidFill>
                  <a:srgbClr val="FFFF00"/>
                </a:solidFill>
              </a:rPr>
              <a:t>My holiday question to all of you is what can we measure with PHENIX at RHIC to test this picture further.   What do PHENIX </a:t>
            </a:r>
            <a:r>
              <a:rPr lang="en-US" sz="2000" u="sng" dirty="0" err="1" smtClean="0">
                <a:solidFill>
                  <a:srgbClr val="FFFF00"/>
                </a:solidFill>
              </a:rPr>
              <a:t>d+Au</a:t>
            </a:r>
            <a:r>
              <a:rPr lang="en-US" sz="2000" u="sng" dirty="0" smtClean="0">
                <a:solidFill>
                  <a:srgbClr val="FFFF00"/>
                </a:solidFill>
              </a:rPr>
              <a:t> results already tell us?  If there is something PHENIX can measure and be part of this interesting discussion and provide constraints, we might try a targeted analysis with a relatively short time scale </a:t>
            </a:r>
          </a:p>
          <a:p>
            <a:r>
              <a:rPr lang="en-US" sz="2000" dirty="0" smtClean="0">
                <a:solidFill>
                  <a:srgbClr val="FFFF00"/>
                </a:solidFill>
              </a:rPr>
              <a:t>(3-4 months).  Let me know what you think!</a:t>
            </a:r>
            <a:br>
              <a:rPr lang="en-US" sz="2000" dirty="0" smtClean="0">
                <a:solidFill>
                  <a:srgbClr val="FFFF00"/>
                </a:solidFill>
              </a:rPr>
            </a:br>
            <a:r>
              <a:rPr lang="en-US" sz="2000" dirty="0" smtClean="0">
                <a:solidFill>
                  <a:srgbClr val="FFFF00"/>
                </a:solidFill>
              </a:rPr>
              <a:t/>
            </a:r>
            <a:br>
              <a:rPr lang="en-US" sz="2000" dirty="0" smtClean="0">
                <a:solidFill>
                  <a:srgbClr val="FFFF00"/>
                </a:solidFill>
              </a:rPr>
            </a:br>
            <a:r>
              <a:rPr lang="en-US" sz="2000" dirty="0" smtClean="0">
                <a:solidFill>
                  <a:srgbClr val="FFFF00"/>
                </a:solidFill>
              </a:rPr>
              <a:t>Sincerely,     Jamie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181290"/>
            <a:ext cx="7543800" cy="400110"/>
          </a:xfrm>
          <a:prstGeom prst="rect">
            <a:avLst/>
          </a:prstGeom>
        </p:spPr>
        <p:txBody>
          <a:bodyPr wrap="square">
            <a:spAutoFit/>
          </a:bodyPr>
          <a:lstStyle/>
          <a:p>
            <a:r>
              <a:rPr lang="en-US" sz="2000" dirty="0" smtClean="0">
                <a:solidFill>
                  <a:schemeClr val="bg1"/>
                </a:solidFill>
              </a:rPr>
              <a:t>http://journals.aps.org/prl/abstract/10.1103/PhysRevLett.113.112301</a:t>
            </a:r>
            <a:endParaRPr lang="en-US" sz="2000" dirty="0">
              <a:solidFill>
                <a:schemeClr val="bg1"/>
              </a:solidFill>
            </a:endParaRPr>
          </a:p>
        </p:txBody>
      </p:sp>
      <p:pic>
        <p:nvPicPr>
          <p:cNvPr id="14339" name="Picture 3"/>
          <p:cNvPicPr>
            <a:picLocks noChangeAspect="1" noChangeArrowheads="1"/>
          </p:cNvPicPr>
          <p:nvPr/>
        </p:nvPicPr>
        <p:blipFill>
          <a:blip r:embed="rId2" cstate="print"/>
          <a:srcRect/>
          <a:stretch>
            <a:fillRect/>
          </a:stretch>
        </p:blipFill>
        <p:spPr bwMode="auto">
          <a:xfrm>
            <a:off x="228600" y="1195625"/>
            <a:ext cx="8567738" cy="1907693"/>
          </a:xfrm>
          <a:prstGeom prst="rect">
            <a:avLst/>
          </a:prstGeom>
          <a:noFill/>
          <a:ln w="9525">
            <a:noFill/>
            <a:miter lim="800000"/>
            <a:headEnd/>
            <a:tailEnd/>
          </a:ln>
        </p:spPr>
      </p:pic>
      <p:sp>
        <p:nvSpPr>
          <p:cNvPr id="8" name="TextBox 7"/>
          <p:cNvSpPr txBox="1"/>
          <p:nvPr/>
        </p:nvSpPr>
        <p:spPr>
          <a:xfrm>
            <a:off x="2204393" y="268069"/>
            <a:ext cx="4577407" cy="646331"/>
          </a:xfrm>
          <a:prstGeom prst="rect">
            <a:avLst/>
          </a:prstGeom>
          <a:noFill/>
        </p:spPr>
        <p:txBody>
          <a:bodyPr wrap="none" rtlCol="0">
            <a:spAutoFit/>
          </a:bodyPr>
          <a:lstStyle/>
          <a:p>
            <a:r>
              <a:rPr lang="en-US" sz="3600" u="sng" dirty="0" smtClean="0">
                <a:solidFill>
                  <a:schemeClr val="bg1"/>
                </a:solidFill>
              </a:rPr>
              <a:t>Geometry Tests at RHIC</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2800" dirty="0" smtClean="0">
            <a:solidFill>
              <a:schemeClr val="bg1"/>
            </a:solidFill>
          </a:defRPr>
        </a:defPPr>
      </a:lstStyle>
    </a:spDef>
    <a:txDef>
      <a:spPr>
        <a:noFill/>
      </a:spPr>
      <a:bodyPr wrap="none" rtlCol="0">
        <a:spAutoFit/>
      </a:bodyPr>
      <a:lstStyle>
        <a:defPPr>
          <a:defRPr sz="36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26131</TotalTime>
  <Words>1143</Words>
  <Application>Microsoft Office PowerPoint</Application>
  <PresentationFormat>On-screen Show (4:3)</PresentationFormat>
  <Paragraphs>343</Paragraphs>
  <Slides>46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Extras</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84</cp:revision>
  <dcterms:created xsi:type="dcterms:W3CDTF">2015-09-01T21:56:54Z</dcterms:created>
  <dcterms:modified xsi:type="dcterms:W3CDTF">2016-06-11T22:57:50Z</dcterms:modified>
</cp:coreProperties>
</file>