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6"/>
  </p:handoutMasterIdLst>
  <p:sldIdLst>
    <p:sldId id="256" r:id="rId2"/>
    <p:sldId id="548" r:id="rId3"/>
    <p:sldId id="488" r:id="rId4"/>
    <p:sldId id="489" r:id="rId5"/>
    <p:sldId id="490" r:id="rId6"/>
    <p:sldId id="491" r:id="rId7"/>
    <p:sldId id="492" r:id="rId8"/>
    <p:sldId id="497" r:id="rId9"/>
    <p:sldId id="493" r:id="rId10"/>
    <p:sldId id="494" r:id="rId11"/>
    <p:sldId id="410" r:id="rId12"/>
    <p:sldId id="431" r:id="rId13"/>
    <p:sldId id="432" r:id="rId14"/>
    <p:sldId id="433" r:id="rId15"/>
    <p:sldId id="496" r:id="rId16"/>
    <p:sldId id="529" r:id="rId17"/>
    <p:sldId id="504" r:id="rId18"/>
    <p:sldId id="418" r:id="rId19"/>
    <p:sldId id="421" r:id="rId20"/>
    <p:sldId id="371" r:id="rId21"/>
    <p:sldId id="372" r:id="rId22"/>
    <p:sldId id="506" r:id="rId23"/>
    <p:sldId id="498" r:id="rId24"/>
    <p:sldId id="552" r:id="rId25"/>
    <p:sldId id="553" r:id="rId26"/>
    <p:sldId id="536" r:id="rId27"/>
    <p:sldId id="535" r:id="rId28"/>
    <p:sldId id="554" r:id="rId29"/>
    <p:sldId id="558" r:id="rId30"/>
    <p:sldId id="560" r:id="rId31"/>
    <p:sldId id="566" r:id="rId32"/>
    <p:sldId id="550" r:id="rId33"/>
    <p:sldId id="511" r:id="rId34"/>
    <p:sldId id="501" r:id="rId35"/>
    <p:sldId id="542" r:id="rId36"/>
    <p:sldId id="543" r:id="rId37"/>
    <p:sldId id="544" r:id="rId38"/>
    <p:sldId id="580" r:id="rId39"/>
    <p:sldId id="509" r:id="rId40"/>
    <p:sldId id="523" r:id="rId41"/>
    <p:sldId id="526" r:id="rId42"/>
    <p:sldId id="545" r:id="rId43"/>
    <p:sldId id="503" r:id="rId44"/>
    <p:sldId id="427"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CC"/>
    <a:srgbClr val="22FE22"/>
    <a:srgbClr val="F517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693" autoAdjust="0"/>
    <p:restoredTop sz="94624" autoAdjust="0"/>
  </p:normalViewPr>
  <p:slideViewPr>
    <p:cSldViewPr>
      <p:cViewPr varScale="1">
        <p:scale>
          <a:sx n="66" d="100"/>
          <a:sy n="66" d="100"/>
        </p:scale>
        <p:origin x="1206" y="30"/>
      </p:cViewPr>
      <p:guideLst>
        <p:guide orient="horz" pos="2160"/>
        <p:guide pos="2880"/>
      </p:guideLst>
    </p:cSldViewPr>
  </p:slideViewPr>
  <p:outlineViewPr>
    <p:cViewPr>
      <p:scale>
        <a:sx n="33" d="100"/>
        <a:sy n="33" d="100"/>
      </p:scale>
      <p:origin x="0" y="1218"/>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5" d="100"/>
          <a:sy n="55" d="100"/>
        </p:scale>
        <p:origin x="-29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6A7F5F-8397-4642-8CA8-62A78307AFD5}" type="datetimeFigureOut">
              <a:rPr lang="en-US" smtClean="0"/>
              <a:pPr/>
              <a:t>9/20/2016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3B0CB1-231F-4F88-B3FC-8005E75AC8C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F711207-3D22-40FA-89C2-408CEF8F0141}" type="datetimeFigureOut">
              <a:rPr lang="en-US" smtClean="0"/>
              <a:pPr/>
              <a:t>9/20/2016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711207-3D22-40FA-89C2-408CEF8F0141}" type="datetimeFigureOut">
              <a:rPr lang="en-US" smtClean="0"/>
              <a:pPr/>
              <a:t>9/20/2016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711207-3D22-40FA-89C2-408CEF8F0141}" type="datetimeFigureOut">
              <a:rPr lang="en-US" smtClean="0"/>
              <a:pPr/>
              <a:t>9/20/2016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711207-3D22-40FA-89C2-408CEF8F0141}" type="datetimeFigureOut">
              <a:rPr lang="en-US" smtClean="0"/>
              <a:pPr/>
              <a:t>9/20/2016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711207-3D22-40FA-89C2-408CEF8F0141}" type="datetimeFigureOut">
              <a:rPr lang="en-US" smtClean="0"/>
              <a:pPr/>
              <a:t>9/20/2016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711207-3D22-40FA-89C2-408CEF8F0141}" type="datetimeFigureOut">
              <a:rPr lang="en-US" smtClean="0"/>
              <a:pPr/>
              <a:t>9/20/2016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711207-3D22-40FA-89C2-408CEF8F0141}" type="datetimeFigureOut">
              <a:rPr lang="en-US" smtClean="0"/>
              <a:pPr/>
              <a:t>9/20/2016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711207-3D22-40FA-89C2-408CEF8F0141}" type="datetimeFigureOut">
              <a:rPr lang="en-US" smtClean="0"/>
              <a:pPr/>
              <a:t>9/20/2016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711207-3D22-40FA-89C2-408CEF8F0141}" type="datetimeFigureOut">
              <a:rPr lang="en-US" smtClean="0"/>
              <a:pPr/>
              <a:t>9/20/2016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711207-3D22-40FA-89C2-408CEF8F0141}" type="datetimeFigureOut">
              <a:rPr lang="en-US" smtClean="0"/>
              <a:pPr/>
              <a:t>9/20/2016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711207-3D22-40FA-89C2-408CEF8F0141}" type="datetimeFigureOut">
              <a:rPr lang="en-US" smtClean="0"/>
              <a:pPr/>
              <a:t>9/20/2016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711207-3D22-40FA-89C2-408CEF8F0141}" type="datetimeFigureOut">
              <a:rPr lang="en-US" smtClean="0"/>
              <a:pPr/>
              <a:t>9/20/2016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2EE13E-175B-46ED-911B-514F7D1D654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32" Type="http://schemas.openxmlformats.org/officeDocument/2006/relationships/image" Target="../media/image64.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png"/><Relationship Id="rId10" Type="http://schemas.openxmlformats.org/officeDocument/2006/relationships/image" Target="../media/image42.png"/><Relationship Id="rId19" Type="http://schemas.openxmlformats.org/officeDocument/2006/relationships/image" Target="../media/image51.png"/><Relationship Id="rId31" Type="http://schemas.openxmlformats.org/officeDocument/2006/relationships/image" Target="../media/image63.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png"/><Relationship Id="rId30"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72.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71.png"/><Relationship Id="rId5" Type="http://schemas.openxmlformats.org/officeDocument/2006/relationships/hyperlink" Target="http://www.nyu.edu/classes/tuckerman/stat.mech/lectures/lecture_21/node6.html" TargetMode="External"/><Relationship Id="rId4" Type="http://schemas.openxmlformats.org/officeDocument/2006/relationships/image" Target="../media/image70.wmf"/></Relationships>
</file>

<file path=ppt/slides/_rels/slide16.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gif"/></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77.wmf"/><Relationship Id="rId4"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79.gif"/></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gif"/><Relationship Id="rId4" Type="http://schemas.openxmlformats.org/officeDocument/2006/relationships/image" Target="../media/image88.gif"/></Relationships>
</file>

<file path=ppt/slides/_rels/slide2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image" Target="../media/image3.wmf"/></Relationships>
</file>

<file path=ppt/slides/_rels/slide3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emf"/><Relationship Id="rId4" Type="http://schemas.openxmlformats.org/officeDocument/2006/relationships/image" Target="../media/image97.emf"/></Relationships>
</file>

<file path=ppt/slides/_rels/slide31.xml.rels><?xml version="1.0" encoding="UTF-8" standalone="yes"?>
<Relationships xmlns="http://schemas.openxmlformats.org/package/2006/relationships"><Relationship Id="rId3" Type="http://schemas.openxmlformats.org/officeDocument/2006/relationships/hyperlink" Target="https://inspirehep.net/author/profile/Orjuela%20Koop,%20J.D.?recid=1411139&amp;ln=en" TargetMode="External"/><Relationship Id="rId7" Type="http://schemas.openxmlformats.org/officeDocument/2006/relationships/hyperlink" Target="https://inspirehep.net/search?cc=Institutions&amp;p=institution:%22Colorado%20U.%22&amp;ln=en" TargetMode="External"/><Relationship Id="rId2" Type="http://schemas.openxmlformats.org/officeDocument/2006/relationships/hyperlink" Target="https://inspirehep.net/record/1411139" TargetMode="External"/><Relationship Id="rId1" Type="http://schemas.openxmlformats.org/officeDocument/2006/relationships/slideLayout" Target="../slideLayouts/slideLayout6.xml"/><Relationship Id="rId6" Type="http://schemas.openxmlformats.org/officeDocument/2006/relationships/hyperlink" Target="https://inspirehep.net/author/profile/Nagle,%20J.L.?recid=1411139&amp;ln=en" TargetMode="External"/><Relationship Id="rId5" Type="http://schemas.openxmlformats.org/officeDocument/2006/relationships/hyperlink" Target="https://inspirehep.net/author/profile/Yin,%20P.?recid=1411139&amp;ln=en" TargetMode="External"/><Relationship Id="rId4" Type="http://schemas.openxmlformats.org/officeDocument/2006/relationships/hyperlink" Target="https://inspirehep.net/author/profile/Belmont,%20R.?recid=1411139&amp;ln=en"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79.gif"/><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3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6.png"/><Relationship Id="rId7" Type="http://schemas.openxmlformats.org/officeDocument/2006/relationships/image" Target="../media/image103.jpe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jpeg"/></Relationships>
</file>

<file path=ppt/slides/_rels/slide3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3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wmf"/><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jpeg"/><Relationship Id="rId7" Type="http://schemas.openxmlformats.org/officeDocument/2006/relationships/image" Target="../media/image128.png"/><Relationship Id="rId2"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jpeg"/><Relationship Id="rId9" Type="http://schemas.openxmlformats.org/officeDocument/2006/relationships/image" Target="../media/image130.jpeg"/></Relationships>
</file>

<file path=ppt/slides/_rels/slide4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43.xml.rels><?xml version="1.0" encoding="UTF-8" standalone="yes"?>
<Relationships xmlns="http://schemas.openxmlformats.org/package/2006/relationships"><Relationship Id="rId3" Type="http://schemas.openxmlformats.org/officeDocument/2006/relationships/hyperlink" Target="http://arxiv.org/abs/arXiv:1402.1209" TargetMode="External"/><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wmf"/><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3.emf"/><Relationship Id="rId4" Type="http://schemas.openxmlformats.org/officeDocument/2006/relationships/oleObject" Target="../embeddings/oleObject2.bin"/><Relationship Id="rId9"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106740"/>
            <a:ext cx="9296400" cy="1569660"/>
          </a:xfrm>
          <a:prstGeom prst="rect">
            <a:avLst/>
          </a:prstGeom>
          <a:noFill/>
        </p:spPr>
        <p:txBody>
          <a:bodyPr wrap="square" rtlCol="0">
            <a:spAutoFit/>
          </a:bodyPr>
          <a:lstStyle/>
          <a:p>
            <a:pPr algn="ctr"/>
            <a:r>
              <a:rPr lang="en-US" sz="4800" dirty="0">
                <a:solidFill>
                  <a:schemeClr val="bg1"/>
                </a:solidFill>
              </a:rPr>
              <a:t>How does the </a:t>
            </a:r>
          </a:p>
          <a:p>
            <a:pPr algn="ctr"/>
            <a:r>
              <a:rPr lang="en-US" sz="4800" dirty="0">
                <a:solidFill>
                  <a:schemeClr val="bg1"/>
                </a:solidFill>
              </a:rPr>
              <a:t>Quark-Gluon Plasma really work?</a:t>
            </a:r>
            <a:endParaRPr lang="en-US" sz="11500" i="1" dirty="0">
              <a:solidFill>
                <a:schemeClr val="bg1"/>
              </a:solidFill>
            </a:endParaRPr>
          </a:p>
        </p:txBody>
      </p:sp>
      <p:sp>
        <p:nvSpPr>
          <p:cNvPr id="9" name="TextBox 8"/>
          <p:cNvSpPr txBox="1"/>
          <p:nvPr/>
        </p:nvSpPr>
        <p:spPr>
          <a:xfrm>
            <a:off x="0" y="6457890"/>
            <a:ext cx="9167766" cy="400110"/>
          </a:xfrm>
          <a:prstGeom prst="rect">
            <a:avLst/>
          </a:prstGeom>
          <a:noFill/>
        </p:spPr>
        <p:txBody>
          <a:bodyPr wrap="none" rtlCol="0">
            <a:spAutoFit/>
          </a:bodyPr>
          <a:lstStyle/>
          <a:p>
            <a:r>
              <a:rPr lang="en-US" sz="2000" dirty="0">
                <a:solidFill>
                  <a:schemeClr val="bg1"/>
                </a:solidFill>
              </a:rPr>
              <a:t>University of Houston                                                                                September 20, 2015</a:t>
            </a:r>
          </a:p>
        </p:txBody>
      </p:sp>
      <p:sp>
        <p:nvSpPr>
          <p:cNvPr id="7" name="TextBox 6"/>
          <p:cNvSpPr txBox="1"/>
          <p:nvPr/>
        </p:nvSpPr>
        <p:spPr>
          <a:xfrm>
            <a:off x="2215795" y="5188803"/>
            <a:ext cx="4721997" cy="830997"/>
          </a:xfrm>
          <a:prstGeom prst="rect">
            <a:avLst/>
          </a:prstGeom>
          <a:noFill/>
        </p:spPr>
        <p:txBody>
          <a:bodyPr wrap="none" rtlCol="0">
            <a:spAutoFit/>
          </a:bodyPr>
          <a:lstStyle/>
          <a:p>
            <a:pPr algn="ctr"/>
            <a:r>
              <a:rPr lang="en-US" sz="2400" dirty="0">
                <a:solidFill>
                  <a:schemeClr val="bg1">
                    <a:lumMod val="75000"/>
                  </a:schemeClr>
                </a:solidFill>
              </a:rPr>
              <a:t>Jamie Nagle</a:t>
            </a:r>
          </a:p>
          <a:p>
            <a:pPr algn="ctr"/>
            <a:r>
              <a:rPr lang="en-US" sz="2400" dirty="0">
                <a:solidFill>
                  <a:schemeClr val="bg1">
                    <a:lumMod val="75000"/>
                  </a:schemeClr>
                </a:solidFill>
              </a:rPr>
              <a:t>University of Colorado, Boulder, USA</a:t>
            </a:r>
          </a:p>
        </p:txBody>
      </p:sp>
      <p:pic>
        <p:nvPicPr>
          <p:cNvPr id="21" name="Picture 2" descr="cmb_Edensities_horizontal_v1"/>
          <p:cNvPicPr>
            <a:picLocks noChangeAspect="1" noChangeArrowheads="1"/>
          </p:cNvPicPr>
          <p:nvPr/>
        </p:nvPicPr>
        <p:blipFill>
          <a:blip r:embed="rId2" cstate="print"/>
          <a:srcRect/>
          <a:stretch>
            <a:fillRect/>
          </a:stretch>
        </p:blipFill>
        <p:spPr bwMode="auto">
          <a:xfrm>
            <a:off x="0" y="1981200"/>
            <a:ext cx="9144000" cy="31242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184900"/>
            <a:ext cx="2133600" cy="476250"/>
          </a:xfrm>
        </p:spPr>
        <p:txBody>
          <a:bodyPr/>
          <a:lstStyle/>
          <a:p>
            <a:fld id="{D66F6FE4-8F63-428E-8AD0-6A2BC5AE0FBE}" type="slidenum">
              <a:rPr lang="en-US"/>
              <a:pPr/>
              <a:t>10</a:t>
            </a:fld>
            <a:endParaRPr lang="en-US"/>
          </a:p>
        </p:txBody>
      </p:sp>
      <p:grpSp>
        <p:nvGrpSpPr>
          <p:cNvPr id="5" name="Group 2"/>
          <p:cNvGrpSpPr>
            <a:grpSpLocks/>
          </p:cNvGrpSpPr>
          <p:nvPr/>
        </p:nvGrpSpPr>
        <p:grpSpPr bwMode="auto">
          <a:xfrm>
            <a:off x="0" y="866308"/>
            <a:ext cx="9144000" cy="5991692"/>
            <a:chOff x="1440" y="1056"/>
            <a:chExt cx="4320" cy="3290"/>
          </a:xfrm>
        </p:grpSpPr>
        <p:sp>
          <p:nvSpPr>
            <p:cNvPr id="6" name="Rectangle 3"/>
            <p:cNvSpPr>
              <a:spLocks noChangeArrowheads="1"/>
            </p:cNvSpPr>
            <p:nvPr/>
          </p:nvSpPr>
          <p:spPr bwMode="auto">
            <a:xfrm>
              <a:off x="1440" y="1056"/>
              <a:ext cx="4320" cy="3264"/>
            </a:xfrm>
            <a:prstGeom prst="rect">
              <a:avLst/>
            </a:prstGeom>
            <a:solidFill>
              <a:schemeClr val="tx2"/>
            </a:solidFill>
            <a:ln w="9525" algn="ctr">
              <a:solidFill>
                <a:schemeClr val="tx1"/>
              </a:solidFill>
              <a:miter lim="800000"/>
              <a:headEnd/>
              <a:tailEnd/>
            </a:ln>
            <a:effectLst/>
          </p:spPr>
          <p:txBody>
            <a:bodyPr wrap="none" anchor="ctr"/>
            <a:lstStyle/>
            <a:p>
              <a:pPr algn="ctr" eaLnBrk="0" hangingPunct="0"/>
              <a:endParaRPr lang="en-US" sz="3600">
                <a:solidFill>
                  <a:schemeClr val="bg1"/>
                </a:solidFill>
              </a:endParaRPr>
            </a:p>
          </p:txBody>
        </p:sp>
        <p:grpSp>
          <p:nvGrpSpPr>
            <p:cNvPr id="7" name="Group 6"/>
            <p:cNvGrpSpPr>
              <a:grpSpLocks noChangeAspect="1"/>
            </p:cNvGrpSpPr>
            <p:nvPr/>
          </p:nvGrpSpPr>
          <p:grpSpPr bwMode="auto">
            <a:xfrm>
              <a:off x="1734" y="1275"/>
              <a:ext cx="3304" cy="2895"/>
              <a:chOff x="1883" y="699"/>
              <a:chExt cx="3637" cy="3189"/>
            </a:xfrm>
          </p:grpSpPr>
          <p:grpSp>
            <p:nvGrpSpPr>
              <p:cNvPr id="17" name="Group 5"/>
              <p:cNvGrpSpPr>
                <a:grpSpLocks noChangeAspect="1"/>
              </p:cNvGrpSpPr>
              <p:nvPr/>
            </p:nvGrpSpPr>
            <p:grpSpPr bwMode="auto">
              <a:xfrm>
                <a:off x="1883" y="795"/>
                <a:ext cx="1061" cy="608"/>
                <a:chOff x="3936" y="2904"/>
                <a:chExt cx="1632" cy="936"/>
              </a:xfrm>
            </p:grpSpPr>
            <p:grpSp>
              <p:nvGrpSpPr>
                <p:cNvPr id="474" name="Group 6"/>
                <p:cNvGrpSpPr>
                  <a:grpSpLocks noChangeAspect="1"/>
                </p:cNvGrpSpPr>
                <p:nvPr/>
              </p:nvGrpSpPr>
              <p:grpSpPr bwMode="auto">
                <a:xfrm rot="6537213" flipV="1">
                  <a:off x="4539" y="3607"/>
                  <a:ext cx="446" cy="20"/>
                  <a:chOff x="2400" y="1776"/>
                  <a:chExt cx="1008" cy="0"/>
                </a:xfrm>
              </p:grpSpPr>
              <p:sp>
                <p:nvSpPr>
                  <p:cNvPr id="515" name="Line 7"/>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516" name="Line 8"/>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75" name="Group 9"/>
                <p:cNvGrpSpPr>
                  <a:grpSpLocks noChangeAspect="1"/>
                </p:cNvGrpSpPr>
                <p:nvPr/>
              </p:nvGrpSpPr>
              <p:grpSpPr bwMode="auto">
                <a:xfrm rot="10795524" flipV="1">
                  <a:off x="4846" y="3387"/>
                  <a:ext cx="446" cy="20"/>
                  <a:chOff x="2400" y="1776"/>
                  <a:chExt cx="1008" cy="0"/>
                </a:xfrm>
              </p:grpSpPr>
              <p:sp>
                <p:nvSpPr>
                  <p:cNvPr id="513" name="Line 10"/>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514" name="Line 11"/>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76" name="Group 12"/>
                <p:cNvGrpSpPr>
                  <a:grpSpLocks noChangeAspect="1"/>
                </p:cNvGrpSpPr>
                <p:nvPr/>
              </p:nvGrpSpPr>
              <p:grpSpPr bwMode="auto">
                <a:xfrm rot="-2316081">
                  <a:off x="4276" y="3009"/>
                  <a:ext cx="842" cy="469"/>
                  <a:chOff x="1152" y="1164"/>
                  <a:chExt cx="1177" cy="853"/>
                </a:xfrm>
              </p:grpSpPr>
              <p:grpSp>
                <p:nvGrpSpPr>
                  <p:cNvPr id="485" name="Group 13"/>
                  <p:cNvGrpSpPr>
                    <a:grpSpLocks noChangeAspect="1"/>
                  </p:cNvGrpSpPr>
                  <p:nvPr/>
                </p:nvGrpSpPr>
                <p:grpSpPr bwMode="auto">
                  <a:xfrm rot="-5370107">
                    <a:off x="1505" y="1607"/>
                    <a:ext cx="620" cy="169"/>
                    <a:chOff x="480" y="3696"/>
                    <a:chExt cx="3360" cy="240"/>
                  </a:xfrm>
                </p:grpSpPr>
                <p:cxnSp>
                  <p:nvCxnSpPr>
                    <p:cNvPr id="503" name="AutoShape 14"/>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504" name="AutoShape 15"/>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505" name="AutoShape 16"/>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506" name="AutoShape 17"/>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507" name="AutoShape 18"/>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508" name="AutoShape 19"/>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509" name="AutoShape 20"/>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510" name="AutoShape 21"/>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511" name="AutoShape 22"/>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512" name="AutoShape 23"/>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486" name="Group 24"/>
                  <p:cNvGrpSpPr>
                    <a:grpSpLocks noChangeAspect="1"/>
                  </p:cNvGrpSpPr>
                  <p:nvPr/>
                </p:nvGrpSpPr>
                <p:grpSpPr bwMode="auto">
                  <a:xfrm rot="2264111">
                    <a:off x="1152" y="1164"/>
                    <a:ext cx="624" cy="49"/>
                    <a:chOff x="2400" y="1776"/>
                    <a:chExt cx="1008" cy="0"/>
                  </a:xfrm>
                </p:grpSpPr>
                <p:sp>
                  <p:nvSpPr>
                    <p:cNvPr id="501" name="Line 25"/>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502" name="Line 26"/>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87" name="Group 27"/>
                  <p:cNvGrpSpPr>
                    <a:grpSpLocks noChangeAspect="1"/>
                  </p:cNvGrpSpPr>
                  <p:nvPr/>
                </p:nvGrpSpPr>
                <p:grpSpPr bwMode="auto">
                  <a:xfrm rot="-1879563">
                    <a:off x="1705" y="1194"/>
                    <a:ext cx="624" cy="49"/>
                    <a:chOff x="2400" y="1776"/>
                    <a:chExt cx="1008" cy="0"/>
                  </a:xfrm>
                </p:grpSpPr>
                <p:sp>
                  <p:nvSpPr>
                    <p:cNvPr id="499" name="Line 28"/>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500" name="Line 29"/>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88" name="Group 30"/>
                  <p:cNvGrpSpPr>
                    <a:grpSpLocks noChangeAspect="1"/>
                  </p:cNvGrpSpPr>
                  <p:nvPr/>
                </p:nvGrpSpPr>
                <p:grpSpPr bwMode="auto">
                  <a:xfrm rot="-5370107">
                    <a:off x="1484" y="1622"/>
                    <a:ext cx="620" cy="169"/>
                    <a:chOff x="480" y="3696"/>
                    <a:chExt cx="3360" cy="240"/>
                  </a:xfrm>
                </p:grpSpPr>
                <p:cxnSp>
                  <p:nvCxnSpPr>
                    <p:cNvPr id="489" name="AutoShape 31"/>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490" name="AutoShape 32"/>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491" name="AutoShape 33"/>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492" name="AutoShape 34"/>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493" name="AutoShape 35"/>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494" name="AutoShape 36"/>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495" name="AutoShape 37"/>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496" name="AutoShape 38"/>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497" name="AutoShape 39"/>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498" name="AutoShape 40"/>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477" name="Oval 41"/>
                <p:cNvSpPr>
                  <a:spLocks noChangeAspect="1" noChangeArrowheads="1"/>
                </p:cNvSpPr>
                <p:nvPr/>
              </p:nvSpPr>
              <p:spPr bwMode="auto">
                <a:xfrm>
                  <a:off x="5184" y="3283"/>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478" name="Oval 42"/>
                <p:cNvSpPr>
                  <a:spLocks noChangeAspect="1" noChangeArrowheads="1"/>
                </p:cNvSpPr>
                <p:nvPr/>
              </p:nvSpPr>
              <p:spPr bwMode="auto">
                <a:xfrm>
                  <a:off x="5280" y="3359"/>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479" name="Oval 43"/>
                <p:cNvSpPr>
                  <a:spLocks noChangeAspect="1" noChangeArrowheads="1"/>
                </p:cNvSpPr>
                <p:nvPr/>
              </p:nvSpPr>
              <p:spPr bwMode="auto">
                <a:xfrm>
                  <a:off x="5285" y="3505"/>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480" name="Oval 44"/>
                <p:cNvSpPr>
                  <a:spLocks noChangeAspect="1" noChangeArrowheads="1"/>
                </p:cNvSpPr>
                <p:nvPr/>
              </p:nvSpPr>
              <p:spPr bwMode="auto">
                <a:xfrm>
                  <a:off x="5419" y="3417"/>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sp>
              <p:nvSpPr>
                <p:cNvPr id="481" name="Oval 45"/>
                <p:cNvSpPr>
                  <a:spLocks noChangeAspect="1" noChangeArrowheads="1"/>
                </p:cNvSpPr>
                <p:nvPr/>
              </p:nvSpPr>
              <p:spPr bwMode="auto">
                <a:xfrm>
                  <a:off x="3936" y="2904"/>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482" name="Oval 46"/>
                <p:cNvSpPr>
                  <a:spLocks noChangeAspect="1" noChangeArrowheads="1"/>
                </p:cNvSpPr>
                <p:nvPr/>
              </p:nvSpPr>
              <p:spPr bwMode="auto">
                <a:xfrm>
                  <a:off x="4128" y="2962"/>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483" name="Oval 47"/>
                <p:cNvSpPr>
                  <a:spLocks noChangeAspect="1" noChangeArrowheads="1"/>
                </p:cNvSpPr>
                <p:nvPr/>
              </p:nvSpPr>
              <p:spPr bwMode="auto">
                <a:xfrm>
                  <a:off x="4123" y="3126"/>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484" name="Oval 48"/>
                <p:cNvSpPr>
                  <a:spLocks noChangeAspect="1" noChangeArrowheads="1"/>
                </p:cNvSpPr>
                <p:nvPr/>
              </p:nvSpPr>
              <p:spPr bwMode="auto">
                <a:xfrm>
                  <a:off x="3984" y="3038"/>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18" name="Group 49"/>
              <p:cNvGrpSpPr>
                <a:grpSpLocks noChangeAspect="1"/>
              </p:cNvGrpSpPr>
              <p:nvPr/>
            </p:nvGrpSpPr>
            <p:grpSpPr bwMode="auto">
              <a:xfrm>
                <a:off x="3083" y="699"/>
                <a:ext cx="1061" cy="608"/>
                <a:chOff x="3936" y="2904"/>
                <a:chExt cx="1632" cy="936"/>
              </a:xfrm>
            </p:grpSpPr>
            <p:grpSp>
              <p:nvGrpSpPr>
                <p:cNvPr id="431" name="Group 50"/>
                <p:cNvGrpSpPr>
                  <a:grpSpLocks noChangeAspect="1"/>
                </p:cNvGrpSpPr>
                <p:nvPr/>
              </p:nvGrpSpPr>
              <p:grpSpPr bwMode="auto">
                <a:xfrm rot="6537213" flipV="1">
                  <a:off x="4539" y="3607"/>
                  <a:ext cx="446" cy="20"/>
                  <a:chOff x="2400" y="1776"/>
                  <a:chExt cx="1008" cy="0"/>
                </a:xfrm>
              </p:grpSpPr>
              <p:sp>
                <p:nvSpPr>
                  <p:cNvPr id="472" name="Line 51"/>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473" name="Line 52"/>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32" name="Group 53"/>
                <p:cNvGrpSpPr>
                  <a:grpSpLocks noChangeAspect="1"/>
                </p:cNvGrpSpPr>
                <p:nvPr/>
              </p:nvGrpSpPr>
              <p:grpSpPr bwMode="auto">
                <a:xfrm rot="10795524" flipV="1">
                  <a:off x="4846" y="3387"/>
                  <a:ext cx="446" cy="20"/>
                  <a:chOff x="2400" y="1776"/>
                  <a:chExt cx="1008" cy="0"/>
                </a:xfrm>
              </p:grpSpPr>
              <p:sp>
                <p:nvSpPr>
                  <p:cNvPr id="470" name="Line 54"/>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471" name="Line 55"/>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33" name="Group 56"/>
                <p:cNvGrpSpPr>
                  <a:grpSpLocks noChangeAspect="1"/>
                </p:cNvGrpSpPr>
                <p:nvPr/>
              </p:nvGrpSpPr>
              <p:grpSpPr bwMode="auto">
                <a:xfrm rot="-2316081">
                  <a:off x="4276" y="3009"/>
                  <a:ext cx="842" cy="469"/>
                  <a:chOff x="1152" y="1164"/>
                  <a:chExt cx="1177" cy="853"/>
                </a:xfrm>
              </p:grpSpPr>
              <p:grpSp>
                <p:nvGrpSpPr>
                  <p:cNvPr id="442" name="Group 57"/>
                  <p:cNvGrpSpPr>
                    <a:grpSpLocks noChangeAspect="1"/>
                  </p:cNvGrpSpPr>
                  <p:nvPr/>
                </p:nvGrpSpPr>
                <p:grpSpPr bwMode="auto">
                  <a:xfrm rot="-5370107">
                    <a:off x="1505" y="1607"/>
                    <a:ext cx="620" cy="169"/>
                    <a:chOff x="480" y="3696"/>
                    <a:chExt cx="3360" cy="240"/>
                  </a:xfrm>
                </p:grpSpPr>
                <p:cxnSp>
                  <p:nvCxnSpPr>
                    <p:cNvPr id="460" name="AutoShape 58"/>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461" name="AutoShape 59"/>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462" name="AutoShape 60"/>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463" name="AutoShape 61"/>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464" name="AutoShape 62"/>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465" name="AutoShape 63"/>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466" name="AutoShape 64"/>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467" name="AutoShape 65"/>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468" name="AutoShape 66"/>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469" name="AutoShape 67"/>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443" name="Group 68"/>
                  <p:cNvGrpSpPr>
                    <a:grpSpLocks noChangeAspect="1"/>
                  </p:cNvGrpSpPr>
                  <p:nvPr/>
                </p:nvGrpSpPr>
                <p:grpSpPr bwMode="auto">
                  <a:xfrm rot="2264111">
                    <a:off x="1152" y="1164"/>
                    <a:ext cx="624" cy="49"/>
                    <a:chOff x="2400" y="1776"/>
                    <a:chExt cx="1008" cy="0"/>
                  </a:xfrm>
                </p:grpSpPr>
                <p:sp>
                  <p:nvSpPr>
                    <p:cNvPr id="458" name="Line 69"/>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459" name="Line 70"/>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44" name="Group 71"/>
                  <p:cNvGrpSpPr>
                    <a:grpSpLocks noChangeAspect="1"/>
                  </p:cNvGrpSpPr>
                  <p:nvPr/>
                </p:nvGrpSpPr>
                <p:grpSpPr bwMode="auto">
                  <a:xfrm rot="-1879563">
                    <a:off x="1705" y="1194"/>
                    <a:ext cx="624" cy="49"/>
                    <a:chOff x="2400" y="1776"/>
                    <a:chExt cx="1008" cy="0"/>
                  </a:xfrm>
                </p:grpSpPr>
                <p:sp>
                  <p:nvSpPr>
                    <p:cNvPr id="456" name="Line 72"/>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457" name="Line 73"/>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45" name="Group 74"/>
                  <p:cNvGrpSpPr>
                    <a:grpSpLocks noChangeAspect="1"/>
                  </p:cNvGrpSpPr>
                  <p:nvPr/>
                </p:nvGrpSpPr>
                <p:grpSpPr bwMode="auto">
                  <a:xfrm rot="-5370107">
                    <a:off x="1484" y="1622"/>
                    <a:ext cx="620" cy="169"/>
                    <a:chOff x="480" y="3696"/>
                    <a:chExt cx="3360" cy="240"/>
                  </a:xfrm>
                </p:grpSpPr>
                <p:cxnSp>
                  <p:nvCxnSpPr>
                    <p:cNvPr id="446" name="AutoShape 75"/>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447" name="AutoShape 76"/>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448" name="AutoShape 77"/>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449" name="AutoShape 78"/>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450" name="AutoShape 79"/>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451" name="AutoShape 80"/>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452" name="AutoShape 81"/>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453" name="AutoShape 82"/>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454" name="AutoShape 83"/>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455" name="AutoShape 84"/>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434" name="Oval 85"/>
                <p:cNvSpPr>
                  <a:spLocks noChangeAspect="1" noChangeArrowheads="1"/>
                </p:cNvSpPr>
                <p:nvPr/>
              </p:nvSpPr>
              <p:spPr bwMode="auto">
                <a:xfrm>
                  <a:off x="5184" y="3283"/>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435" name="Oval 86"/>
                <p:cNvSpPr>
                  <a:spLocks noChangeAspect="1" noChangeArrowheads="1"/>
                </p:cNvSpPr>
                <p:nvPr/>
              </p:nvSpPr>
              <p:spPr bwMode="auto">
                <a:xfrm>
                  <a:off x="5280" y="3359"/>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436" name="Oval 87"/>
                <p:cNvSpPr>
                  <a:spLocks noChangeAspect="1" noChangeArrowheads="1"/>
                </p:cNvSpPr>
                <p:nvPr/>
              </p:nvSpPr>
              <p:spPr bwMode="auto">
                <a:xfrm>
                  <a:off x="5285" y="3505"/>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437" name="Oval 88"/>
                <p:cNvSpPr>
                  <a:spLocks noChangeAspect="1" noChangeArrowheads="1"/>
                </p:cNvSpPr>
                <p:nvPr/>
              </p:nvSpPr>
              <p:spPr bwMode="auto">
                <a:xfrm>
                  <a:off x="5419" y="3417"/>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sp>
              <p:nvSpPr>
                <p:cNvPr id="438" name="Oval 89"/>
                <p:cNvSpPr>
                  <a:spLocks noChangeAspect="1" noChangeArrowheads="1"/>
                </p:cNvSpPr>
                <p:nvPr/>
              </p:nvSpPr>
              <p:spPr bwMode="auto">
                <a:xfrm>
                  <a:off x="3936" y="2904"/>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439" name="Oval 90"/>
                <p:cNvSpPr>
                  <a:spLocks noChangeAspect="1" noChangeArrowheads="1"/>
                </p:cNvSpPr>
                <p:nvPr/>
              </p:nvSpPr>
              <p:spPr bwMode="auto">
                <a:xfrm>
                  <a:off x="4128" y="2962"/>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440" name="Oval 91"/>
                <p:cNvSpPr>
                  <a:spLocks noChangeAspect="1" noChangeArrowheads="1"/>
                </p:cNvSpPr>
                <p:nvPr/>
              </p:nvSpPr>
              <p:spPr bwMode="auto">
                <a:xfrm>
                  <a:off x="4123" y="3126"/>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441" name="Oval 92"/>
                <p:cNvSpPr>
                  <a:spLocks noChangeAspect="1" noChangeArrowheads="1"/>
                </p:cNvSpPr>
                <p:nvPr/>
              </p:nvSpPr>
              <p:spPr bwMode="auto">
                <a:xfrm>
                  <a:off x="3984" y="3038"/>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19" name="Group 93"/>
              <p:cNvGrpSpPr>
                <a:grpSpLocks noChangeAspect="1"/>
              </p:cNvGrpSpPr>
              <p:nvPr/>
            </p:nvGrpSpPr>
            <p:grpSpPr bwMode="auto">
              <a:xfrm rot="15062787" flipH="1" flipV="1">
                <a:off x="4768" y="1327"/>
                <a:ext cx="429" cy="14"/>
                <a:chOff x="2400" y="1776"/>
                <a:chExt cx="1008" cy="0"/>
              </a:xfrm>
            </p:grpSpPr>
            <p:sp>
              <p:nvSpPr>
                <p:cNvPr id="429" name="Line 94"/>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430" name="Line 95"/>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20" name="Group 96"/>
              <p:cNvGrpSpPr>
                <a:grpSpLocks noChangeAspect="1"/>
              </p:cNvGrpSpPr>
              <p:nvPr/>
            </p:nvGrpSpPr>
            <p:grpSpPr bwMode="auto">
              <a:xfrm rot="10804476" flipH="1" flipV="1">
                <a:off x="4602" y="1118"/>
                <a:ext cx="301" cy="47"/>
                <a:chOff x="2400" y="1776"/>
                <a:chExt cx="1008" cy="0"/>
              </a:xfrm>
            </p:grpSpPr>
            <p:sp>
              <p:nvSpPr>
                <p:cNvPr id="427" name="Line 97"/>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428" name="Line 98"/>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21" name="Group 99"/>
              <p:cNvGrpSpPr>
                <a:grpSpLocks noChangeAspect="1"/>
              </p:cNvGrpSpPr>
              <p:nvPr/>
            </p:nvGrpSpPr>
            <p:grpSpPr bwMode="auto">
              <a:xfrm rot="2316081" flipH="1">
                <a:off x="4718" y="874"/>
                <a:ext cx="570" cy="304"/>
                <a:chOff x="1152" y="1164"/>
                <a:chExt cx="1177" cy="853"/>
              </a:xfrm>
            </p:grpSpPr>
            <p:grpSp>
              <p:nvGrpSpPr>
                <p:cNvPr id="399" name="Group 100"/>
                <p:cNvGrpSpPr>
                  <a:grpSpLocks noChangeAspect="1"/>
                </p:cNvGrpSpPr>
                <p:nvPr/>
              </p:nvGrpSpPr>
              <p:grpSpPr bwMode="auto">
                <a:xfrm rot="-5370107">
                  <a:off x="1505" y="1607"/>
                  <a:ext cx="620" cy="169"/>
                  <a:chOff x="480" y="3696"/>
                  <a:chExt cx="3360" cy="240"/>
                </a:xfrm>
              </p:grpSpPr>
              <p:cxnSp>
                <p:nvCxnSpPr>
                  <p:cNvPr id="417" name="AutoShape 101"/>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418" name="AutoShape 102"/>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419" name="AutoShape 103"/>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420" name="AutoShape 104"/>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421" name="AutoShape 105"/>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422" name="AutoShape 106"/>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423" name="AutoShape 107"/>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424" name="AutoShape 108"/>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425" name="AutoShape 109"/>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426" name="AutoShape 110"/>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400" name="Group 111"/>
                <p:cNvGrpSpPr>
                  <a:grpSpLocks noChangeAspect="1"/>
                </p:cNvGrpSpPr>
                <p:nvPr/>
              </p:nvGrpSpPr>
              <p:grpSpPr bwMode="auto">
                <a:xfrm rot="2264111">
                  <a:off x="1152" y="1164"/>
                  <a:ext cx="624" cy="49"/>
                  <a:chOff x="2400" y="1776"/>
                  <a:chExt cx="1008" cy="0"/>
                </a:xfrm>
              </p:grpSpPr>
              <p:sp>
                <p:nvSpPr>
                  <p:cNvPr id="415" name="Line 112"/>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416" name="Line 113"/>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01" name="Group 114"/>
                <p:cNvGrpSpPr>
                  <a:grpSpLocks noChangeAspect="1"/>
                </p:cNvGrpSpPr>
                <p:nvPr/>
              </p:nvGrpSpPr>
              <p:grpSpPr bwMode="auto">
                <a:xfrm rot="-1879563">
                  <a:off x="1705" y="1194"/>
                  <a:ext cx="624" cy="49"/>
                  <a:chOff x="2400" y="1776"/>
                  <a:chExt cx="1008" cy="0"/>
                </a:xfrm>
              </p:grpSpPr>
              <p:sp>
                <p:nvSpPr>
                  <p:cNvPr id="413" name="Line 115"/>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414" name="Line 116"/>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02" name="Group 117"/>
                <p:cNvGrpSpPr>
                  <a:grpSpLocks noChangeAspect="1"/>
                </p:cNvGrpSpPr>
                <p:nvPr/>
              </p:nvGrpSpPr>
              <p:grpSpPr bwMode="auto">
                <a:xfrm rot="-5370107">
                  <a:off x="1484" y="1622"/>
                  <a:ext cx="620" cy="169"/>
                  <a:chOff x="480" y="3696"/>
                  <a:chExt cx="3360" cy="240"/>
                </a:xfrm>
              </p:grpSpPr>
              <p:cxnSp>
                <p:nvCxnSpPr>
                  <p:cNvPr id="403" name="AutoShape 118"/>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404" name="AutoShape 119"/>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405" name="AutoShape 120"/>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406" name="AutoShape 121"/>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407" name="AutoShape 122"/>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408" name="AutoShape 123"/>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409" name="AutoShape 124"/>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410" name="AutoShape 125"/>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411" name="AutoShape 126"/>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412" name="AutoShape 127"/>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22" name="Oval 128"/>
              <p:cNvSpPr>
                <a:spLocks noChangeAspect="1" noChangeArrowheads="1"/>
              </p:cNvSpPr>
              <p:nvPr/>
            </p:nvSpPr>
            <p:spPr bwMode="auto">
              <a:xfrm flipH="1">
                <a:off x="4416" y="1051"/>
                <a:ext cx="260" cy="377"/>
              </a:xfrm>
              <a:prstGeom prst="ellipse">
                <a:avLst/>
              </a:prstGeom>
              <a:noFill/>
              <a:ln w="6350">
                <a:solidFill>
                  <a:srgbClr val="FFFF00"/>
                </a:solidFill>
                <a:round/>
                <a:headEnd/>
                <a:tailEnd/>
              </a:ln>
              <a:effectLst/>
            </p:spPr>
            <p:txBody>
              <a:bodyPr wrap="none" anchor="ctr">
                <a:spAutoFit/>
              </a:bodyPr>
              <a:lstStyle/>
              <a:p>
                <a:endParaRPr lang="en-US"/>
              </a:p>
            </p:txBody>
          </p:sp>
          <p:sp>
            <p:nvSpPr>
              <p:cNvPr id="23" name="Oval 129"/>
              <p:cNvSpPr>
                <a:spLocks noChangeAspect="1" noChangeArrowheads="1"/>
              </p:cNvSpPr>
              <p:nvPr/>
            </p:nvSpPr>
            <p:spPr bwMode="auto">
              <a:xfrm flipH="1">
                <a:off x="4546" y="1101"/>
                <a:ext cx="65" cy="94"/>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4" name="Oval 130"/>
              <p:cNvSpPr>
                <a:spLocks noChangeAspect="1" noChangeArrowheads="1"/>
              </p:cNvSpPr>
              <p:nvPr/>
            </p:nvSpPr>
            <p:spPr bwMode="auto">
              <a:xfrm flipH="1">
                <a:off x="4543" y="1195"/>
                <a:ext cx="64" cy="94"/>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25" name="Oval 131"/>
              <p:cNvSpPr>
                <a:spLocks noChangeAspect="1" noChangeArrowheads="1"/>
              </p:cNvSpPr>
              <p:nvPr/>
            </p:nvSpPr>
            <p:spPr bwMode="auto">
              <a:xfrm flipH="1">
                <a:off x="4452" y="1138"/>
                <a:ext cx="65" cy="94"/>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nvGrpSpPr>
              <p:cNvPr id="26" name="Group 132"/>
              <p:cNvGrpSpPr>
                <a:grpSpLocks noChangeAspect="1"/>
              </p:cNvGrpSpPr>
              <p:nvPr/>
            </p:nvGrpSpPr>
            <p:grpSpPr bwMode="auto">
              <a:xfrm>
                <a:off x="5260" y="816"/>
                <a:ext cx="260" cy="249"/>
                <a:chOff x="5260" y="806"/>
                <a:chExt cx="260" cy="249"/>
              </a:xfrm>
            </p:grpSpPr>
            <p:sp>
              <p:nvSpPr>
                <p:cNvPr id="395" name="Oval 133"/>
                <p:cNvSpPr>
                  <a:spLocks noChangeAspect="1" noChangeArrowheads="1"/>
                </p:cNvSpPr>
                <p:nvPr/>
              </p:nvSpPr>
              <p:spPr bwMode="auto">
                <a:xfrm flipH="1">
                  <a:off x="5260" y="806"/>
                  <a:ext cx="260" cy="249"/>
                </a:xfrm>
                <a:prstGeom prst="ellipse">
                  <a:avLst/>
                </a:prstGeom>
                <a:noFill/>
                <a:ln w="6350">
                  <a:solidFill>
                    <a:srgbClr val="FFFF00"/>
                  </a:solidFill>
                  <a:round/>
                  <a:headEnd/>
                  <a:tailEnd/>
                </a:ln>
                <a:effectLst/>
              </p:spPr>
              <p:txBody>
                <a:bodyPr wrap="none" anchor="ctr">
                  <a:spAutoFit/>
                </a:bodyPr>
                <a:lstStyle/>
                <a:p>
                  <a:endParaRPr lang="en-US"/>
                </a:p>
              </p:txBody>
            </p:sp>
            <p:sp>
              <p:nvSpPr>
                <p:cNvPr id="396" name="Oval 134"/>
                <p:cNvSpPr>
                  <a:spLocks noChangeAspect="1" noChangeArrowheads="1"/>
                </p:cNvSpPr>
                <p:nvPr/>
              </p:nvSpPr>
              <p:spPr bwMode="auto">
                <a:xfrm flipH="1">
                  <a:off x="5325" y="844"/>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97" name="Oval 135"/>
                <p:cNvSpPr>
                  <a:spLocks noChangeAspect="1" noChangeArrowheads="1"/>
                </p:cNvSpPr>
                <p:nvPr/>
              </p:nvSpPr>
              <p:spPr bwMode="auto">
                <a:xfrm flipH="1">
                  <a:off x="5329" y="950"/>
                  <a:ext cx="65" cy="62"/>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98" name="Oval 136"/>
                <p:cNvSpPr>
                  <a:spLocks noChangeAspect="1" noChangeArrowheads="1"/>
                </p:cNvSpPr>
                <p:nvPr/>
              </p:nvSpPr>
              <p:spPr bwMode="auto">
                <a:xfrm flipH="1">
                  <a:off x="5423" y="893"/>
                  <a:ext cx="65" cy="62"/>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sp>
            <p:nvSpPr>
              <p:cNvPr id="27" name="Line 137"/>
              <p:cNvSpPr>
                <a:spLocks noChangeAspect="1" noChangeShapeType="1"/>
              </p:cNvSpPr>
              <p:nvPr/>
            </p:nvSpPr>
            <p:spPr bwMode="auto">
              <a:xfrm flipH="1">
                <a:off x="3370" y="1301"/>
                <a:ext cx="192" cy="727"/>
              </a:xfrm>
              <a:prstGeom prst="line">
                <a:avLst/>
              </a:prstGeom>
              <a:noFill/>
              <a:ln w="28575">
                <a:solidFill>
                  <a:srgbClr val="66FFCC"/>
                </a:solidFill>
                <a:round/>
                <a:headEnd/>
                <a:tailEnd type="triangle" w="med" len="med"/>
              </a:ln>
              <a:effectLst/>
            </p:spPr>
            <p:txBody>
              <a:bodyPr wrap="none">
                <a:spAutoFit/>
              </a:bodyPr>
              <a:lstStyle/>
              <a:p>
                <a:endParaRPr lang="en-US"/>
              </a:p>
            </p:txBody>
          </p:sp>
          <p:sp>
            <p:nvSpPr>
              <p:cNvPr id="28" name="Line 138"/>
              <p:cNvSpPr>
                <a:spLocks noChangeAspect="1" noChangeShapeType="1"/>
              </p:cNvSpPr>
              <p:nvPr/>
            </p:nvSpPr>
            <p:spPr bwMode="auto">
              <a:xfrm flipH="1">
                <a:off x="2188" y="1359"/>
                <a:ext cx="192" cy="727"/>
              </a:xfrm>
              <a:prstGeom prst="line">
                <a:avLst/>
              </a:prstGeom>
              <a:noFill/>
              <a:ln w="28575">
                <a:solidFill>
                  <a:srgbClr val="66FFCC"/>
                </a:solidFill>
                <a:round/>
                <a:headEnd/>
                <a:tailEnd type="triangle" w="med" len="med"/>
              </a:ln>
              <a:effectLst/>
            </p:spPr>
            <p:txBody>
              <a:bodyPr wrap="none">
                <a:spAutoFit/>
              </a:bodyPr>
              <a:lstStyle/>
              <a:p>
                <a:endParaRPr lang="en-US"/>
              </a:p>
            </p:txBody>
          </p:sp>
          <p:sp>
            <p:nvSpPr>
              <p:cNvPr id="29" name="Line 139"/>
              <p:cNvSpPr>
                <a:spLocks noChangeAspect="1" noChangeShapeType="1"/>
              </p:cNvSpPr>
              <p:nvPr/>
            </p:nvSpPr>
            <p:spPr bwMode="auto">
              <a:xfrm>
                <a:off x="4967" y="1316"/>
                <a:ext cx="192" cy="734"/>
              </a:xfrm>
              <a:prstGeom prst="line">
                <a:avLst/>
              </a:prstGeom>
              <a:noFill/>
              <a:ln w="28575">
                <a:solidFill>
                  <a:srgbClr val="66FFCC"/>
                </a:solidFill>
                <a:round/>
                <a:headEnd/>
                <a:tailEnd type="triangle" w="med" len="med"/>
              </a:ln>
              <a:effectLst/>
            </p:spPr>
            <p:txBody>
              <a:bodyPr>
                <a:spAutoFit/>
              </a:bodyPr>
              <a:lstStyle/>
              <a:p>
                <a:endParaRPr lang="en-US"/>
              </a:p>
            </p:txBody>
          </p:sp>
          <p:grpSp>
            <p:nvGrpSpPr>
              <p:cNvPr id="30" name="Group 140"/>
              <p:cNvGrpSpPr>
                <a:grpSpLocks noChangeAspect="1"/>
              </p:cNvGrpSpPr>
              <p:nvPr/>
            </p:nvGrpSpPr>
            <p:grpSpPr bwMode="auto">
              <a:xfrm flipH="1">
                <a:off x="3562" y="843"/>
                <a:ext cx="1143" cy="608"/>
                <a:chOff x="3936" y="2904"/>
                <a:chExt cx="1632" cy="936"/>
              </a:xfrm>
            </p:grpSpPr>
            <p:grpSp>
              <p:nvGrpSpPr>
                <p:cNvPr id="352" name="Group 141"/>
                <p:cNvGrpSpPr>
                  <a:grpSpLocks noChangeAspect="1"/>
                </p:cNvGrpSpPr>
                <p:nvPr/>
              </p:nvGrpSpPr>
              <p:grpSpPr bwMode="auto">
                <a:xfrm rot="6537213" flipV="1">
                  <a:off x="4539" y="3607"/>
                  <a:ext cx="446" cy="20"/>
                  <a:chOff x="2400" y="1776"/>
                  <a:chExt cx="1008" cy="0"/>
                </a:xfrm>
              </p:grpSpPr>
              <p:sp>
                <p:nvSpPr>
                  <p:cNvPr id="393" name="Line 142"/>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94" name="Line 143"/>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53" name="Group 144"/>
                <p:cNvGrpSpPr>
                  <a:grpSpLocks noChangeAspect="1"/>
                </p:cNvGrpSpPr>
                <p:nvPr/>
              </p:nvGrpSpPr>
              <p:grpSpPr bwMode="auto">
                <a:xfrm rot="10795524" flipV="1">
                  <a:off x="4846" y="3387"/>
                  <a:ext cx="446" cy="20"/>
                  <a:chOff x="2400" y="1776"/>
                  <a:chExt cx="1008" cy="0"/>
                </a:xfrm>
              </p:grpSpPr>
              <p:sp>
                <p:nvSpPr>
                  <p:cNvPr id="391" name="Line 145"/>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92" name="Line 146"/>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54" name="Group 147"/>
                <p:cNvGrpSpPr>
                  <a:grpSpLocks noChangeAspect="1"/>
                </p:cNvGrpSpPr>
                <p:nvPr/>
              </p:nvGrpSpPr>
              <p:grpSpPr bwMode="auto">
                <a:xfrm rot="-2316081">
                  <a:off x="4276" y="3009"/>
                  <a:ext cx="842" cy="469"/>
                  <a:chOff x="1152" y="1164"/>
                  <a:chExt cx="1177" cy="853"/>
                </a:xfrm>
              </p:grpSpPr>
              <p:grpSp>
                <p:nvGrpSpPr>
                  <p:cNvPr id="363" name="Group 148"/>
                  <p:cNvGrpSpPr>
                    <a:grpSpLocks noChangeAspect="1"/>
                  </p:cNvGrpSpPr>
                  <p:nvPr/>
                </p:nvGrpSpPr>
                <p:grpSpPr bwMode="auto">
                  <a:xfrm rot="-5370107">
                    <a:off x="1505" y="1607"/>
                    <a:ext cx="620" cy="169"/>
                    <a:chOff x="480" y="3696"/>
                    <a:chExt cx="3360" cy="240"/>
                  </a:xfrm>
                </p:grpSpPr>
                <p:cxnSp>
                  <p:nvCxnSpPr>
                    <p:cNvPr id="381" name="AutoShape 149"/>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82" name="AutoShape 150"/>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83" name="AutoShape 151"/>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84" name="AutoShape 152"/>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85" name="AutoShape 153"/>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86" name="AutoShape 154"/>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87" name="AutoShape 155"/>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88" name="AutoShape 156"/>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89" name="AutoShape 157"/>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90" name="AutoShape 158"/>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364" name="Group 159"/>
                  <p:cNvGrpSpPr>
                    <a:grpSpLocks noChangeAspect="1"/>
                  </p:cNvGrpSpPr>
                  <p:nvPr/>
                </p:nvGrpSpPr>
                <p:grpSpPr bwMode="auto">
                  <a:xfrm rot="2264111">
                    <a:off x="1152" y="1164"/>
                    <a:ext cx="624" cy="49"/>
                    <a:chOff x="2400" y="1776"/>
                    <a:chExt cx="1008" cy="0"/>
                  </a:xfrm>
                </p:grpSpPr>
                <p:sp>
                  <p:nvSpPr>
                    <p:cNvPr id="379" name="Line 160"/>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80" name="Line 161"/>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65" name="Group 162"/>
                  <p:cNvGrpSpPr>
                    <a:grpSpLocks noChangeAspect="1"/>
                  </p:cNvGrpSpPr>
                  <p:nvPr/>
                </p:nvGrpSpPr>
                <p:grpSpPr bwMode="auto">
                  <a:xfrm rot="-1879563">
                    <a:off x="1705" y="1194"/>
                    <a:ext cx="624" cy="49"/>
                    <a:chOff x="2400" y="1776"/>
                    <a:chExt cx="1008" cy="0"/>
                  </a:xfrm>
                </p:grpSpPr>
                <p:sp>
                  <p:nvSpPr>
                    <p:cNvPr id="377" name="Line 163"/>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78" name="Line 164"/>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66" name="Group 165"/>
                  <p:cNvGrpSpPr>
                    <a:grpSpLocks noChangeAspect="1"/>
                  </p:cNvGrpSpPr>
                  <p:nvPr/>
                </p:nvGrpSpPr>
                <p:grpSpPr bwMode="auto">
                  <a:xfrm rot="-5370107">
                    <a:off x="1484" y="1622"/>
                    <a:ext cx="620" cy="169"/>
                    <a:chOff x="480" y="3696"/>
                    <a:chExt cx="3360" cy="240"/>
                  </a:xfrm>
                </p:grpSpPr>
                <p:cxnSp>
                  <p:nvCxnSpPr>
                    <p:cNvPr id="367" name="AutoShape 166"/>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68" name="AutoShape 167"/>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69" name="AutoShape 168"/>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70" name="AutoShape 169"/>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71" name="AutoShape 170"/>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72" name="AutoShape 171"/>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73" name="AutoShape 172"/>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74" name="AutoShape 173"/>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75" name="AutoShape 174"/>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76" name="AutoShape 175"/>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355" name="Oval 176"/>
                <p:cNvSpPr>
                  <a:spLocks noChangeAspect="1" noChangeArrowheads="1"/>
                </p:cNvSpPr>
                <p:nvPr/>
              </p:nvSpPr>
              <p:spPr bwMode="auto">
                <a:xfrm>
                  <a:off x="5184" y="3283"/>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56" name="Oval 177"/>
                <p:cNvSpPr>
                  <a:spLocks noChangeAspect="1" noChangeArrowheads="1"/>
                </p:cNvSpPr>
                <p:nvPr/>
              </p:nvSpPr>
              <p:spPr bwMode="auto">
                <a:xfrm>
                  <a:off x="5280" y="3359"/>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57" name="Oval 178"/>
                <p:cNvSpPr>
                  <a:spLocks noChangeAspect="1" noChangeArrowheads="1"/>
                </p:cNvSpPr>
                <p:nvPr/>
              </p:nvSpPr>
              <p:spPr bwMode="auto">
                <a:xfrm>
                  <a:off x="5285" y="3505"/>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58" name="Oval 179"/>
                <p:cNvSpPr>
                  <a:spLocks noChangeAspect="1" noChangeArrowheads="1"/>
                </p:cNvSpPr>
                <p:nvPr/>
              </p:nvSpPr>
              <p:spPr bwMode="auto">
                <a:xfrm>
                  <a:off x="5419" y="3417"/>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sp>
              <p:nvSpPr>
                <p:cNvPr id="359" name="Oval 180"/>
                <p:cNvSpPr>
                  <a:spLocks noChangeAspect="1" noChangeArrowheads="1"/>
                </p:cNvSpPr>
                <p:nvPr/>
              </p:nvSpPr>
              <p:spPr bwMode="auto">
                <a:xfrm>
                  <a:off x="3936" y="2904"/>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60" name="Oval 181"/>
                <p:cNvSpPr>
                  <a:spLocks noChangeAspect="1" noChangeArrowheads="1"/>
                </p:cNvSpPr>
                <p:nvPr/>
              </p:nvSpPr>
              <p:spPr bwMode="auto">
                <a:xfrm>
                  <a:off x="4128" y="2962"/>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61" name="Oval 182"/>
                <p:cNvSpPr>
                  <a:spLocks noChangeAspect="1" noChangeArrowheads="1"/>
                </p:cNvSpPr>
                <p:nvPr/>
              </p:nvSpPr>
              <p:spPr bwMode="auto">
                <a:xfrm>
                  <a:off x="4123" y="3126"/>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62" name="Oval 183"/>
                <p:cNvSpPr>
                  <a:spLocks noChangeAspect="1" noChangeArrowheads="1"/>
                </p:cNvSpPr>
                <p:nvPr/>
              </p:nvSpPr>
              <p:spPr bwMode="auto">
                <a:xfrm>
                  <a:off x="3984" y="3038"/>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31" name="Group 184"/>
              <p:cNvGrpSpPr>
                <a:grpSpLocks noChangeAspect="1"/>
              </p:cNvGrpSpPr>
              <p:nvPr/>
            </p:nvGrpSpPr>
            <p:grpSpPr bwMode="auto">
              <a:xfrm>
                <a:off x="2555" y="699"/>
                <a:ext cx="1061" cy="608"/>
                <a:chOff x="3936" y="2904"/>
                <a:chExt cx="1632" cy="936"/>
              </a:xfrm>
            </p:grpSpPr>
            <p:grpSp>
              <p:nvGrpSpPr>
                <p:cNvPr id="309" name="Group 185"/>
                <p:cNvGrpSpPr>
                  <a:grpSpLocks noChangeAspect="1"/>
                </p:cNvGrpSpPr>
                <p:nvPr/>
              </p:nvGrpSpPr>
              <p:grpSpPr bwMode="auto">
                <a:xfrm rot="6537213" flipV="1">
                  <a:off x="4539" y="3607"/>
                  <a:ext cx="446" cy="20"/>
                  <a:chOff x="2400" y="1776"/>
                  <a:chExt cx="1008" cy="0"/>
                </a:xfrm>
              </p:grpSpPr>
              <p:sp>
                <p:nvSpPr>
                  <p:cNvPr id="350" name="Line 186"/>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51" name="Line 187"/>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10" name="Group 188"/>
                <p:cNvGrpSpPr>
                  <a:grpSpLocks noChangeAspect="1"/>
                </p:cNvGrpSpPr>
                <p:nvPr/>
              </p:nvGrpSpPr>
              <p:grpSpPr bwMode="auto">
                <a:xfrm rot="10795524" flipV="1">
                  <a:off x="4846" y="3387"/>
                  <a:ext cx="446" cy="20"/>
                  <a:chOff x="2400" y="1776"/>
                  <a:chExt cx="1008" cy="0"/>
                </a:xfrm>
              </p:grpSpPr>
              <p:sp>
                <p:nvSpPr>
                  <p:cNvPr id="348" name="Line 189"/>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49" name="Line 190"/>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11" name="Group 191"/>
                <p:cNvGrpSpPr>
                  <a:grpSpLocks noChangeAspect="1"/>
                </p:cNvGrpSpPr>
                <p:nvPr/>
              </p:nvGrpSpPr>
              <p:grpSpPr bwMode="auto">
                <a:xfrm rot="-2316081">
                  <a:off x="4276" y="3009"/>
                  <a:ext cx="842" cy="469"/>
                  <a:chOff x="1152" y="1164"/>
                  <a:chExt cx="1177" cy="853"/>
                </a:xfrm>
              </p:grpSpPr>
              <p:grpSp>
                <p:nvGrpSpPr>
                  <p:cNvPr id="320" name="Group 192"/>
                  <p:cNvGrpSpPr>
                    <a:grpSpLocks noChangeAspect="1"/>
                  </p:cNvGrpSpPr>
                  <p:nvPr/>
                </p:nvGrpSpPr>
                <p:grpSpPr bwMode="auto">
                  <a:xfrm rot="-5370107">
                    <a:off x="1505" y="1607"/>
                    <a:ext cx="620" cy="169"/>
                    <a:chOff x="480" y="3696"/>
                    <a:chExt cx="3360" cy="240"/>
                  </a:xfrm>
                </p:grpSpPr>
                <p:cxnSp>
                  <p:nvCxnSpPr>
                    <p:cNvPr id="338" name="AutoShape 193"/>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39" name="AutoShape 194"/>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40" name="AutoShape 195"/>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41" name="AutoShape 196"/>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42" name="AutoShape 197"/>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43" name="AutoShape 198"/>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44" name="AutoShape 199"/>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45" name="AutoShape 200"/>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46" name="AutoShape 201"/>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47" name="AutoShape 202"/>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321" name="Group 203"/>
                  <p:cNvGrpSpPr>
                    <a:grpSpLocks noChangeAspect="1"/>
                  </p:cNvGrpSpPr>
                  <p:nvPr/>
                </p:nvGrpSpPr>
                <p:grpSpPr bwMode="auto">
                  <a:xfrm rot="2264111">
                    <a:off x="1152" y="1164"/>
                    <a:ext cx="624" cy="49"/>
                    <a:chOff x="2400" y="1776"/>
                    <a:chExt cx="1008" cy="0"/>
                  </a:xfrm>
                </p:grpSpPr>
                <p:sp>
                  <p:nvSpPr>
                    <p:cNvPr id="336" name="Line 204"/>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37" name="Line 205"/>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22" name="Group 206"/>
                  <p:cNvGrpSpPr>
                    <a:grpSpLocks noChangeAspect="1"/>
                  </p:cNvGrpSpPr>
                  <p:nvPr/>
                </p:nvGrpSpPr>
                <p:grpSpPr bwMode="auto">
                  <a:xfrm rot="-1879563">
                    <a:off x="1705" y="1194"/>
                    <a:ext cx="624" cy="49"/>
                    <a:chOff x="2400" y="1776"/>
                    <a:chExt cx="1008" cy="0"/>
                  </a:xfrm>
                </p:grpSpPr>
                <p:sp>
                  <p:nvSpPr>
                    <p:cNvPr id="334" name="Line 207"/>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35" name="Line 208"/>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23" name="Group 209"/>
                  <p:cNvGrpSpPr>
                    <a:grpSpLocks noChangeAspect="1"/>
                  </p:cNvGrpSpPr>
                  <p:nvPr/>
                </p:nvGrpSpPr>
                <p:grpSpPr bwMode="auto">
                  <a:xfrm rot="-5370107">
                    <a:off x="1484" y="1622"/>
                    <a:ext cx="620" cy="169"/>
                    <a:chOff x="480" y="3696"/>
                    <a:chExt cx="3360" cy="240"/>
                  </a:xfrm>
                </p:grpSpPr>
                <p:cxnSp>
                  <p:nvCxnSpPr>
                    <p:cNvPr id="324" name="AutoShape 210"/>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25" name="AutoShape 211"/>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26" name="AutoShape 212"/>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27" name="AutoShape 213"/>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28" name="AutoShape 214"/>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29" name="AutoShape 215"/>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30" name="AutoShape 216"/>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31" name="AutoShape 217"/>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32" name="AutoShape 218"/>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33" name="AutoShape 219"/>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312" name="Oval 220"/>
                <p:cNvSpPr>
                  <a:spLocks noChangeAspect="1" noChangeArrowheads="1"/>
                </p:cNvSpPr>
                <p:nvPr/>
              </p:nvSpPr>
              <p:spPr bwMode="auto">
                <a:xfrm>
                  <a:off x="5184" y="3283"/>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13" name="Oval 221"/>
                <p:cNvSpPr>
                  <a:spLocks noChangeAspect="1" noChangeArrowheads="1"/>
                </p:cNvSpPr>
                <p:nvPr/>
              </p:nvSpPr>
              <p:spPr bwMode="auto">
                <a:xfrm>
                  <a:off x="5280" y="3359"/>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14" name="Oval 222"/>
                <p:cNvSpPr>
                  <a:spLocks noChangeAspect="1" noChangeArrowheads="1"/>
                </p:cNvSpPr>
                <p:nvPr/>
              </p:nvSpPr>
              <p:spPr bwMode="auto">
                <a:xfrm>
                  <a:off x="5285" y="3505"/>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15" name="Oval 223"/>
                <p:cNvSpPr>
                  <a:spLocks noChangeAspect="1" noChangeArrowheads="1"/>
                </p:cNvSpPr>
                <p:nvPr/>
              </p:nvSpPr>
              <p:spPr bwMode="auto">
                <a:xfrm>
                  <a:off x="5419" y="3417"/>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sp>
              <p:nvSpPr>
                <p:cNvPr id="316" name="Oval 224"/>
                <p:cNvSpPr>
                  <a:spLocks noChangeAspect="1" noChangeArrowheads="1"/>
                </p:cNvSpPr>
                <p:nvPr/>
              </p:nvSpPr>
              <p:spPr bwMode="auto">
                <a:xfrm>
                  <a:off x="3936" y="2904"/>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17" name="Oval 225"/>
                <p:cNvSpPr>
                  <a:spLocks noChangeAspect="1" noChangeArrowheads="1"/>
                </p:cNvSpPr>
                <p:nvPr/>
              </p:nvSpPr>
              <p:spPr bwMode="auto">
                <a:xfrm>
                  <a:off x="4128" y="2962"/>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18" name="Oval 226"/>
                <p:cNvSpPr>
                  <a:spLocks noChangeAspect="1" noChangeArrowheads="1"/>
                </p:cNvSpPr>
                <p:nvPr/>
              </p:nvSpPr>
              <p:spPr bwMode="auto">
                <a:xfrm>
                  <a:off x="4123" y="3126"/>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19" name="Oval 227"/>
                <p:cNvSpPr>
                  <a:spLocks noChangeAspect="1" noChangeArrowheads="1"/>
                </p:cNvSpPr>
                <p:nvPr/>
              </p:nvSpPr>
              <p:spPr bwMode="auto">
                <a:xfrm>
                  <a:off x="3984" y="3038"/>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sp>
            <p:nvSpPr>
              <p:cNvPr id="32" name="Line 228"/>
              <p:cNvSpPr>
                <a:spLocks noChangeAspect="1" noChangeShapeType="1"/>
              </p:cNvSpPr>
              <p:nvPr/>
            </p:nvSpPr>
            <p:spPr bwMode="auto">
              <a:xfrm flipH="1">
                <a:off x="2855" y="1296"/>
                <a:ext cx="192" cy="727"/>
              </a:xfrm>
              <a:prstGeom prst="line">
                <a:avLst/>
              </a:prstGeom>
              <a:noFill/>
              <a:ln w="28575">
                <a:solidFill>
                  <a:srgbClr val="66FFCC"/>
                </a:solidFill>
                <a:round/>
                <a:headEnd/>
                <a:tailEnd type="triangle" w="med" len="med"/>
              </a:ln>
              <a:effectLst/>
            </p:spPr>
            <p:txBody>
              <a:bodyPr wrap="none">
                <a:spAutoFit/>
              </a:bodyPr>
              <a:lstStyle/>
              <a:p>
                <a:endParaRPr lang="en-US"/>
              </a:p>
            </p:txBody>
          </p:sp>
          <p:sp>
            <p:nvSpPr>
              <p:cNvPr id="33" name="Line 229"/>
              <p:cNvSpPr>
                <a:spLocks noChangeAspect="1" noChangeShapeType="1"/>
              </p:cNvSpPr>
              <p:nvPr/>
            </p:nvSpPr>
            <p:spPr bwMode="auto">
              <a:xfrm>
                <a:off x="4264" y="1387"/>
                <a:ext cx="192" cy="734"/>
              </a:xfrm>
              <a:prstGeom prst="line">
                <a:avLst/>
              </a:prstGeom>
              <a:noFill/>
              <a:ln w="28575">
                <a:solidFill>
                  <a:srgbClr val="66FFCC"/>
                </a:solidFill>
                <a:round/>
                <a:headEnd/>
                <a:tailEnd type="triangle" w="med" len="med"/>
              </a:ln>
              <a:effectLst/>
            </p:spPr>
            <p:txBody>
              <a:bodyPr>
                <a:spAutoFit/>
              </a:bodyPr>
              <a:lstStyle/>
              <a:p>
                <a:endParaRPr lang="en-US"/>
              </a:p>
            </p:txBody>
          </p:sp>
          <p:sp>
            <p:nvSpPr>
              <p:cNvPr id="34" name="Freeform 230"/>
              <p:cNvSpPr>
                <a:spLocks noChangeAspect="1"/>
              </p:cNvSpPr>
              <p:nvPr/>
            </p:nvSpPr>
            <p:spPr bwMode="auto">
              <a:xfrm>
                <a:off x="3648" y="1268"/>
                <a:ext cx="339" cy="1132"/>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66FFCC"/>
                </a:solidFill>
                <a:prstDash val="solid"/>
                <a:round/>
                <a:headEnd type="none" w="med" len="med"/>
                <a:tailEnd type="triangle" w="med" len="med"/>
              </a:ln>
              <a:effectLst/>
            </p:spPr>
            <p:txBody>
              <a:bodyPr>
                <a:spAutoFit/>
              </a:bodyPr>
              <a:lstStyle/>
              <a:p>
                <a:endParaRPr lang="en-US"/>
              </a:p>
            </p:txBody>
          </p:sp>
          <p:sp>
            <p:nvSpPr>
              <p:cNvPr id="35" name="Freeform 231"/>
              <p:cNvSpPr>
                <a:spLocks noChangeAspect="1"/>
              </p:cNvSpPr>
              <p:nvPr/>
            </p:nvSpPr>
            <p:spPr bwMode="auto">
              <a:xfrm>
                <a:off x="4587" y="1230"/>
                <a:ext cx="107"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66FFCC"/>
                </a:solidFill>
                <a:prstDash val="solid"/>
                <a:round/>
                <a:headEnd type="none" w="med" len="med"/>
                <a:tailEnd type="triangle" w="med" len="med"/>
              </a:ln>
              <a:effectLst/>
            </p:spPr>
            <p:txBody>
              <a:bodyPr>
                <a:spAutoFit/>
              </a:bodyPr>
              <a:lstStyle/>
              <a:p>
                <a:endParaRPr lang="en-US"/>
              </a:p>
            </p:txBody>
          </p:sp>
          <p:sp>
            <p:nvSpPr>
              <p:cNvPr id="36" name="Freeform 232"/>
              <p:cNvSpPr>
                <a:spLocks noChangeAspect="1"/>
              </p:cNvSpPr>
              <p:nvPr/>
            </p:nvSpPr>
            <p:spPr bwMode="auto">
              <a:xfrm flipH="1">
                <a:off x="4389" y="1162"/>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37" name="Freeform 233"/>
              <p:cNvSpPr>
                <a:spLocks noChangeAspect="1"/>
              </p:cNvSpPr>
              <p:nvPr/>
            </p:nvSpPr>
            <p:spPr bwMode="auto">
              <a:xfrm flipH="1">
                <a:off x="3264" y="1028"/>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38" name="Freeform 234"/>
              <p:cNvSpPr>
                <a:spLocks noChangeAspect="1"/>
              </p:cNvSpPr>
              <p:nvPr/>
            </p:nvSpPr>
            <p:spPr bwMode="auto">
              <a:xfrm flipH="1">
                <a:off x="2559" y="1124"/>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39" name="Freeform 235"/>
              <p:cNvSpPr>
                <a:spLocks noChangeAspect="1"/>
              </p:cNvSpPr>
              <p:nvPr/>
            </p:nvSpPr>
            <p:spPr bwMode="auto">
              <a:xfrm>
                <a:off x="3744" y="1178"/>
                <a:ext cx="102"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0" name="Freeform 236"/>
              <p:cNvSpPr>
                <a:spLocks noChangeAspect="1"/>
              </p:cNvSpPr>
              <p:nvPr/>
            </p:nvSpPr>
            <p:spPr bwMode="auto">
              <a:xfrm>
                <a:off x="4506" y="1172"/>
                <a:ext cx="102"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1" name="Freeform 237"/>
              <p:cNvSpPr>
                <a:spLocks noChangeAspect="1"/>
              </p:cNvSpPr>
              <p:nvPr/>
            </p:nvSpPr>
            <p:spPr bwMode="auto">
              <a:xfrm flipH="1">
                <a:off x="2016" y="1220"/>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2" name="Freeform 238"/>
              <p:cNvSpPr>
                <a:spLocks noChangeAspect="1"/>
              </p:cNvSpPr>
              <p:nvPr/>
            </p:nvSpPr>
            <p:spPr bwMode="auto">
              <a:xfrm flipH="1">
                <a:off x="2565" y="1316"/>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3" name="Freeform 239"/>
              <p:cNvSpPr>
                <a:spLocks noChangeAspect="1"/>
              </p:cNvSpPr>
              <p:nvPr/>
            </p:nvSpPr>
            <p:spPr bwMode="auto">
              <a:xfrm flipH="1">
                <a:off x="3141" y="1316"/>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4" name="Freeform 240"/>
              <p:cNvSpPr>
                <a:spLocks noChangeAspect="1"/>
              </p:cNvSpPr>
              <p:nvPr/>
            </p:nvSpPr>
            <p:spPr bwMode="auto">
              <a:xfrm flipH="1">
                <a:off x="3573" y="1316"/>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5" name="Freeform 241"/>
              <p:cNvSpPr>
                <a:spLocks noChangeAspect="1"/>
              </p:cNvSpPr>
              <p:nvPr/>
            </p:nvSpPr>
            <p:spPr bwMode="auto">
              <a:xfrm flipH="1">
                <a:off x="4197" y="1316"/>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6" name="Freeform 242"/>
              <p:cNvSpPr>
                <a:spLocks noChangeAspect="1"/>
              </p:cNvSpPr>
              <p:nvPr/>
            </p:nvSpPr>
            <p:spPr bwMode="auto">
              <a:xfrm>
                <a:off x="2304" y="1152"/>
                <a:ext cx="144"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47" name="Freeform 243"/>
              <p:cNvSpPr>
                <a:spLocks noChangeAspect="1"/>
              </p:cNvSpPr>
              <p:nvPr/>
            </p:nvSpPr>
            <p:spPr bwMode="auto">
              <a:xfrm>
                <a:off x="2928" y="1248"/>
                <a:ext cx="144"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48" name="Freeform 244"/>
              <p:cNvSpPr>
                <a:spLocks noChangeAspect="1"/>
              </p:cNvSpPr>
              <p:nvPr/>
            </p:nvSpPr>
            <p:spPr bwMode="auto">
              <a:xfrm>
                <a:off x="4032" y="1248"/>
                <a:ext cx="144" cy="1344"/>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49" name="Freeform 245"/>
              <p:cNvSpPr>
                <a:spLocks noChangeAspect="1"/>
              </p:cNvSpPr>
              <p:nvPr/>
            </p:nvSpPr>
            <p:spPr bwMode="auto">
              <a:xfrm>
                <a:off x="4752" y="1248"/>
                <a:ext cx="144"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50" name="Freeform 246"/>
              <p:cNvSpPr>
                <a:spLocks noChangeAspect="1"/>
              </p:cNvSpPr>
              <p:nvPr/>
            </p:nvSpPr>
            <p:spPr bwMode="auto">
              <a:xfrm>
                <a:off x="5184" y="1200"/>
                <a:ext cx="144"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grpSp>
            <p:nvGrpSpPr>
              <p:cNvPr id="51" name="Group 247"/>
              <p:cNvGrpSpPr>
                <a:grpSpLocks noChangeAspect="1"/>
              </p:cNvGrpSpPr>
              <p:nvPr/>
            </p:nvGrpSpPr>
            <p:grpSpPr bwMode="auto">
              <a:xfrm>
                <a:off x="4466" y="1326"/>
                <a:ext cx="87" cy="350"/>
                <a:chOff x="5014" y="2390"/>
                <a:chExt cx="87" cy="230"/>
              </a:xfrm>
            </p:grpSpPr>
            <p:grpSp>
              <p:nvGrpSpPr>
                <p:cNvPr id="287" name="Group 248"/>
                <p:cNvGrpSpPr>
                  <a:grpSpLocks noChangeAspect="1"/>
                </p:cNvGrpSpPr>
                <p:nvPr/>
              </p:nvGrpSpPr>
              <p:grpSpPr bwMode="auto">
                <a:xfrm rot="7686188" flipH="1">
                  <a:off x="4945" y="2459"/>
                  <a:ext cx="220" cy="82"/>
                  <a:chOff x="480" y="3696"/>
                  <a:chExt cx="3360" cy="240"/>
                </a:xfrm>
              </p:grpSpPr>
              <p:cxnSp>
                <p:nvCxnSpPr>
                  <p:cNvPr id="299" name="AutoShape 249"/>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00" name="AutoShape 250"/>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01" name="AutoShape 251"/>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02" name="AutoShape 252"/>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03" name="AutoShape 253"/>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04" name="AutoShape 254"/>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05" name="AutoShape 255"/>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06" name="AutoShape 256"/>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07" name="AutoShape 257"/>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08" name="AutoShape 258"/>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288" name="Group 259"/>
                <p:cNvGrpSpPr>
                  <a:grpSpLocks noChangeAspect="1"/>
                </p:cNvGrpSpPr>
                <p:nvPr/>
              </p:nvGrpSpPr>
              <p:grpSpPr bwMode="auto">
                <a:xfrm rot="7686188" flipH="1">
                  <a:off x="4950" y="2469"/>
                  <a:ext cx="220" cy="82"/>
                  <a:chOff x="480" y="3696"/>
                  <a:chExt cx="3360" cy="240"/>
                </a:xfrm>
              </p:grpSpPr>
              <p:cxnSp>
                <p:nvCxnSpPr>
                  <p:cNvPr id="289" name="AutoShape 260"/>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290" name="AutoShape 261"/>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291" name="AutoShape 262"/>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292" name="AutoShape 263"/>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293" name="AutoShape 264"/>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294" name="AutoShape 265"/>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295" name="AutoShape 266"/>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296" name="AutoShape 267"/>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297" name="AutoShape 268"/>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298" name="AutoShape 269"/>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grpSp>
            <p:nvGrpSpPr>
              <p:cNvPr id="52" name="Group 270"/>
              <p:cNvGrpSpPr>
                <a:grpSpLocks noChangeAspect="1"/>
              </p:cNvGrpSpPr>
              <p:nvPr/>
            </p:nvGrpSpPr>
            <p:grpSpPr bwMode="auto">
              <a:xfrm>
                <a:off x="2882" y="1278"/>
                <a:ext cx="87" cy="350"/>
                <a:chOff x="5110" y="2486"/>
                <a:chExt cx="87" cy="230"/>
              </a:xfrm>
            </p:grpSpPr>
            <p:grpSp>
              <p:nvGrpSpPr>
                <p:cNvPr id="265" name="Group 271"/>
                <p:cNvGrpSpPr>
                  <a:grpSpLocks noChangeAspect="1"/>
                </p:cNvGrpSpPr>
                <p:nvPr/>
              </p:nvGrpSpPr>
              <p:grpSpPr bwMode="auto">
                <a:xfrm rot="7686188" flipH="1">
                  <a:off x="5041" y="2555"/>
                  <a:ext cx="220" cy="82"/>
                  <a:chOff x="480" y="3696"/>
                  <a:chExt cx="3360" cy="240"/>
                </a:xfrm>
              </p:grpSpPr>
              <p:cxnSp>
                <p:nvCxnSpPr>
                  <p:cNvPr id="277" name="AutoShape 272"/>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278" name="AutoShape 273"/>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279" name="AutoShape 274"/>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280" name="AutoShape 275"/>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281" name="AutoShape 276"/>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282" name="AutoShape 277"/>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283" name="AutoShape 278"/>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284" name="AutoShape 279"/>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285" name="AutoShape 280"/>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286" name="AutoShape 281"/>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266" name="Group 282"/>
                <p:cNvGrpSpPr>
                  <a:grpSpLocks noChangeAspect="1"/>
                </p:cNvGrpSpPr>
                <p:nvPr/>
              </p:nvGrpSpPr>
              <p:grpSpPr bwMode="auto">
                <a:xfrm rot="7686188" flipH="1">
                  <a:off x="5046" y="2565"/>
                  <a:ext cx="220" cy="82"/>
                  <a:chOff x="480" y="3696"/>
                  <a:chExt cx="3360" cy="240"/>
                </a:xfrm>
              </p:grpSpPr>
              <p:cxnSp>
                <p:nvCxnSpPr>
                  <p:cNvPr id="267" name="AutoShape 283"/>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00CC00"/>
                    </a:solidFill>
                    <a:round/>
                    <a:headEnd/>
                    <a:tailEnd/>
                  </a:ln>
                  <a:effectLst/>
                </p:spPr>
              </p:cxnSp>
              <p:cxnSp>
                <p:nvCxnSpPr>
                  <p:cNvPr id="268" name="AutoShape 284"/>
                  <p:cNvCxnSpPr>
                    <a:cxnSpLocks noChangeAspect="1" noChangeShapeType="1"/>
                  </p:cNvCxnSpPr>
                  <p:nvPr/>
                </p:nvCxnSpPr>
                <p:spPr bwMode="auto">
                  <a:xfrm>
                    <a:off x="480" y="3696"/>
                    <a:ext cx="336" cy="240"/>
                  </a:xfrm>
                  <a:prstGeom prst="curvedConnector3">
                    <a:avLst>
                      <a:gd name="adj1" fmla="val 50000"/>
                    </a:avLst>
                  </a:prstGeom>
                  <a:noFill/>
                  <a:ln w="28575">
                    <a:solidFill>
                      <a:srgbClr val="00CC00"/>
                    </a:solidFill>
                    <a:round/>
                    <a:headEnd/>
                    <a:tailEnd/>
                  </a:ln>
                  <a:effectLst/>
                </p:spPr>
              </p:cxnSp>
              <p:cxnSp>
                <p:nvCxnSpPr>
                  <p:cNvPr id="269" name="AutoShape 285"/>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00CC00"/>
                    </a:solidFill>
                    <a:round/>
                    <a:headEnd/>
                    <a:tailEnd/>
                  </a:ln>
                  <a:effectLst/>
                </p:spPr>
              </p:cxnSp>
              <p:cxnSp>
                <p:nvCxnSpPr>
                  <p:cNvPr id="270" name="AutoShape 286"/>
                  <p:cNvCxnSpPr>
                    <a:cxnSpLocks noChangeAspect="1" noChangeShapeType="1"/>
                  </p:cNvCxnSpPr>
                  <p:nvPr/>
                </p:nvCxnSpPr>
                <p:spPr bwMode="auto">
                  <a:xfrm>
                    <a:off x="1152" y="3696"/>
                    <a:ext cx="336" cy="240"/>
                  </a:xfrm>
                  <a:prstGeom prst="curvedConnector3">
                    <a:avLst>
                      <a:gd name="adj1" fmla="val 50000"/>
                    </a:avLst>
                  </a:prstGeom>
                  <a:noFill/>
                  <a:ln w="28575">
                    <a:solidFill>
                      <a:srgbClr val="00CC00"/>
                    </a:solidFill>
                    <a:round/>
                    <a:headEnd/>
                    <a:tailEnd/>
                  </a:ln>
                  <a:effectLst/>
                </p:spPr>
              </p:cxnSp>
              <p:cxnSp>
                <p:nvCxnSpPr>
                  <p:cNvPr id="271" name="AutoShape 287"/>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00CC00"/>
                    </a:solidFill>
                    <a:round/>
                    <a:headEnd/>
                    <a:tailEnd/>
                  </a:ln>
                  <a:effectLst/>
                </p:spPr>
              </p:cxnSp>
              <p:cxnSp>
                <p:nvCxnSpPr>
                  <p:cNvPr id="272" name="AutoShape 288"/>
                  <p:cNvCxnSpPr>
                    <a:cxnSpLocks noChangeAspect="1" noChangeShapeType="1"/>
                  </p:cNvCxnSpPr>
                  <p:nvPr/>
                </p:nvCxnSpPr>
                <p:spPr bwMode="auto">
                  <a:xfrm>
                    <a:off x="1824" y="3696"/>
                    <a:ext cx="336" cy="240"/>
                  </a:xfrm>
                  <a:prstGeom prst="curvedConnector3">
                    <a:avLst>
                      <a:gd name="adj1" fmla="val 50000"/>
                    </a:avLst>
                  </a:prstGeom>
                  <a:noFill/>
                  <a:ln w="28575">
                    <a:solidFill>
                      <a:srgbClr val="00CC00"/>
                    </a:solidFill>
                    <a:round/>
                    <a:headEnd/>
                    <a:tailEnd/>
                  </a:ln>
                  <a:effectLst/>
                </p:spPr>
              </p:cxnSp>
              <p:cxnSp>
                <p:nvCxnSpPr>
                  <p:cNvPr id="273" name="AutoShape 289"/>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00CC00"/>
                    </a:solidFill>
                    <a:round/>
                    <a:headEnd/>
                    <a:tailEnd/>
                  </a:ln>
                  <a:effectLst/>
                </p:spPr>
              </p:cxnSp>
              <p:cxnSp>
                <p:nvCxnSpPr>
                  <p:cNvPr id="274" name="AutoShape 290"/>
                  <p:cNvCxnSpPr>
                    <a:cxnSpLocks noChangeAspect="1" noChangeShapeType="1"/>
                  </p:cNvCxnSpPr>
                  <p:nvPr/>
                </p:nvCxnSpPr>
                <p:spPr bwMode="auto">
                  <a:xfrm>
                    <a:off x="2496" y="3696"/>
                    <a:ext cx="336" cy="240"/>
                  </a:xfrm>
                  <a:prstGeom prst="curvedConnector3">
                    <a:avLst>
                      <a:gd name="adj1" fmla="val 50000"/>
                    </a:avLst>
                  </a:prstGeom>
                  <a:noFill/>
                  <a:ln w="28575">
                    <a:solidFill>
                      <a:srgbClr val="00CC00"/>
                    </a:solidFill>
                    <a:round/>
                    <a:headEnd/>
                    <a:tailEnd/>
                  </a:ln>
                  <a:effectLst/>
                </p:spPr>
              </p:cxnSp>
              <p:cxnSp>
                <p:nvCxnSpPr>
                  <p:cNvPr id="275" name="AutoShape 291"/>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00CC00"/>
                    </a:solidFill>
                    <a:round/>
                    <a:headEnd/>
                    <a:tailEnd/>
                  </a:ln>
                  <a:effectLst/>
                </p:spPr>
              </p:cxnSp>
              <p:cxnSp>
                <p:nvCxnSpPr>
                  <p:cNvPr id="276" name="AutoShape 292"/>
                  <p:cNvCxnSpPr>
                    <a:cxnSpLocks noChangeAspect="1" noChangeShapeType="1"/>
                  </p:cNvCxnSpPr>
                  <p:nvPr/>
                </p:nvCxnSpPr>
                <p:spPr bwMode="auto">
                  <a:xfrm>
                    <a:off x="3168" y="3696"/>
                    <a:ext cx="336" cy="240"/>
                  </a:xfrm>
                  <a:prstGeom prst="curvedConnector3">
                    <a:avLst>
                      <a:gd name="adj1" fmla="val 50000"/>
                    </a:avLst>
                  </a:prstGeom>
                  <a:noFill/>
                  <a:ln w="28575">
                    <a:solidFill>
                      <a:srgbClr val="00CC00"/>
                    </a:solidFill>
                    <a:round/>
                    <a:headEnd/>
                    <a:tailEnd/>
                  </a:ln>
                  <a:effectLst/>
                </p:spPr>
              </p:cxnSp>
            </p:grpSp>
          </p:grpSp>
          <p:grpSp>
            <p:nvGrpSpPr>
              <p:cNvPr id="53" name="Group 293"/>
              <p:cNvGrpSpPr>
                <a:grpSpLocks noChangeAspect="1"/>
              </p:cNvGrpSpPr>
              <p:nvPr/>
            </p:nvGrpSpPr>
            <p:grpSpPr bwMode="auto">
              <a:xfrm>
                <a:off x="2210" y="1242"/>
                <a:ext cx="87" cy="360"/>
                <a:chOff x="5206" y="2582"/>
                <a:chExt cx="87" cy="236"/>
              </a:xfrm>
            </p:grpSpPr>
            <p:grpSp>
              <p:nvGrpSpPr>
                <p:cNvPr id="243" name="Group 294"/>
                <p:cNvGrpSpPr>
                  <a:grpSpLocks noChangeAspect="1"/>
                </p:cNvGrpSpPr>
                <p:nvPr/>
              </p:nvGrpSpPr>
              <p:grpSpPr bwMode="auto">
                <a:xfrm rot="7686188" flipH="1">
                  <a:off x="5137" y="2651"/>
                  <a:ext cx="220" cy="82"/>
                  <a:chOff x="480" y="3696"/>
                  <a:chExt cx="3360" cy="240"/>
                </a:xfrm>
              </p:grpSpPr>
              <p:cxnSp>
                <p:nvCxnSpPr>
                  <p:cNvPr id="255" name="AutoShape 295"/>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00CC00"/>
                    </a:solidFill>
                    <a:round/>
                    <a:headEnd/>
                    <a:tailEnd/>
                  </a:ln>
                  <a:effectLst/>
                </p:spPr>
              </p:cxnSp>
              <p:cxnSp>
                <p:nvCxnSpPr>
                  <p:cNvPr id="256" name="AutoShape 296"/>
                  <p:cNvCxnSpPr>
                    <a:cxnSpLocks noChangeAspect="1" noChangeShapeType="1"/>
                  </p:cNvCxnSpPr>
                  <p:nvPr/>
                </p:nvCxnSpPr>
                <p:spPr bwMode="auto">
                  <a:xfrm>
                    <a:off x="480" y="3696"/>
                    <a:ext cx="336" cy="240"/>
                  </a:xfrm>
                  <a:prstGeom prst="curvedConnector3">
                    <a:avLst>
                      <a:gd name="adj1" fmla="val 50000"/>
                    </a:avLst>
                  </a:prstGeom>
                  <a:noFill/>
                  <a:ln w="28575">
                    <a:solidFill>
                      <a:srgbClr val="00CC00"/>
                    </a:solidFill>
                    <a:round/>
                    <a:headEnd/>
                    <a:tailEnd/>
                  </a:ln>
                  <a:effectLst/>
                </p:spPr>
              </p:cxnSp>
              <p:cxnSp>
                <p:nvCxnSpPr>
                  <p:cNvPr id="257" name="AutoShape 297"/>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00CC00"/>
                    </a:solidFill>
                    <a:round/>
                    <a:headEnd/>
                    <a:tailEnd/>
                  </a:ln>
                  <a:effectLst/>
                </p:spPr>
              </p:cxnSp>
              <p:cxnSp>
                <p:nvCxnSpPr>
                  <p:cNvPr id="258" name="AutoShape 298"/>
                  <p:cNvCxnSpPr>
                    <a:cxnSpLocks noChangeAspect="1" noChangeShapeType="1"/>
                  </p:cNvCxnSpPr>
                  <p:nvPr/>
                </p:nvCxnSpPr>
                <p:spPr bwMode="auto">
                  <a:xfrm>
                    <a:off x="1152" y="3696"/>
                    <a:ext cx="336" cy="240"/>
                  </a:xfrm>
                  <a:prstGeom prst="curvedConnector3">
                    <a:avLst>
                      <a:gd name="adj1" fmla="val 50000"/>
                    </a:avLst>
                  </a:prstGeom>
                  <a:noFill/>
                  <a:ln w="28575">
                    <a:solidFill>
                      <a:srgbClr val="00CC00"/>
                    </a:solidFill>
                    <a:round/>
                    <a:headEnd/>
                    <a:tailEnd/>
                  </a:ln>
                  <a:effectLst/>
                </p:spPr>
              </p:cxnSp>
              <p:cxnSp>
                <p:nvCxnSpPr>
                  <p:cNvPr id="259" name="AutoShape 299"/>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00CC00"/>
                    </a:solidFill>
                    <a:round/>
                    <a:headEnd/>
                    <a:tailEnd/>
                  </a:ln>
                  <a:effectLst/>
                </p:spPr>
              </p:cxnSp>
              <p:cxnSp>
                <p:nvCxnSpPr>
                  <p:cNvPr id="260" name="AutoShape 300"/>
                  <p:cNvCxnSpPr>
                    <a:cxnSpLocks noChangeAspect="1" noChangeShapeType="1"/>
                  </p:cNvCxnSpPr>
                  <p:nvPr/>
                </p:nvCxnSpPr>
                <p:spPr bwMode="auto">
                  <a:xfrm>
                    <a:off x="1824" y="3696"/>
                    <a:ext cx="336" cy="240"/>
                  </a:xfrm>
                  <a:prstGeom prst="curvedConnector3">
                    <a:avLst>
                      <a:gd name="adj1" fmla="val 50000"/>
                    </a:avLst>
                  </a:prstGeom>
                  <a:noFill/>
                  <a:ln w="28575">
                    <a:solidFill>
                      <a:srgbClr val="00CC00"/>
                    </a:solidFill>
                    <a:round/>
                    <a:headEnd/>
                    <a:tailEnd/>
                  </a:ln>
                  <a:effectLst/>
                </p:spPr>
              </p:cxnSp>
              <p:cxnSp>
                <p:nvCxnSpPr>
                  <p:cNvPr id="261" name="AutoShape 301"/>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00CC00"/>
                    </a:solidFill>
                    <a:round/>
                    <a:headEnd/>
                    <a:tailEnd/>
                  </a:ln>
                  <a:effectLst/>
                </p:spPr>
              </p:cxnSp>
              <p:cxnSp>
                <p:nvCxnSpPr>
                  <p:cNvPr id="262" name="AutoShape 302"/>
                  <p:cNvCxnSpPr>
                    <a:cxnSpLocks noChangeAspect="1" noChangeShapeType="1"/>
                  </p:cNvCxnSpPr>
                  <p:nvPr/>
                </p:nvCxnSpPr>
                <p:spPr bwMode="auto">
                  <a:xfrm>
                    <a:off x="2496" y="3696"/>
                    <a:ext cx="336" cy="240"/>
                  </a:xfrm>
                  <a:prstGeom prst="curvedConnector3">
                    <a:avLst>
                      <a:gd name="adj1" fmla="val 50000"/>
                    </a:avLst>
                  </a:prstGeom>
                  <a:noFill/>
                  <a:ln w="28575">
                    <a:solidFill>
                      <a:srgbClr val="00CC00"/>
                    </a:solidFill>
                    <a:round/>
                    <a:headEnd/>
                    <a:tailEnd/>
                  </a:ln>
                  <a:effectLst/>
                </p:spPr>
              </p:cxnSp>
              <p:cxnSp>
                <p:nvCxnSpPr>
                  <p:cNvPr id="263" name="AutoShape 303"/>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00CC00"/>
                    </a:solidFill>
                    <a:round/>
                    <a:headEnd/>
                    <a:tailEnd/>
                  </a:ln>
                  <a:effectLst/>
                </p:spPr>
              </p:cxnSp>
              <p:cxnSp>
                <p:nvCxnSpPr>
                  <p:cNvPr id="264" name="AutoShape 304"/>
                  <p:cNvCxnSpPr>
                    <a:cxnSpLocks noChangeAspect="1" noChangeShapeType="1"/>
                  </p:cNvCxnSpPr>
                  <p:nvPr/>
                </p:nvCxnSpPr>
                <p:spPr bwMode="auto">
                  <a:xfrm>
                    <a:off x="3168" y="3696"/>
                    <a:ext cx="336" cy="240"/>
                  </a:xfrm>
                  <a:prstGeom prst="curvedConnector3">
                    <a:avLst>
                      <a:gd name="adj1" fmla="val 50000"/>
                    </a:avLst>
                  </a:prstGeom>
                  <a:noFill/>
                  <a:ln w="28575">
                    <a:solidFill>
                      <a:srgbClr val="00CC00"/>
                    </a:solidFill>
                    <a:round/>
                    <a:headEnd/>
                    <a:tailEnd/>
                  </a:ln>
                  <a:effectLst/>
                </p:spPr>
              </p:cxnSp>
            </p:grpSp>
            <p:grpSp>
              <p:nvGrpSpPr>
                <p:cNvPr id="244" name="Group 305"/>
                <p:cNvGrpSpPr>
                  <a:grpSpLocks noChangeAspect="1"/>
                </p:cNvGrpSpPr>
                <p:nvPr/>
              </p:nvGrpSpPr>
              <p:grpSpPr bwMode="auto">
                <a:xfrm rot="7686188" flipH="1">
                  <a:off x="5142" y="2667"/>
                  <a:ext cx="220" cy="82"/>
                  <a:chOff x="480" y="3696"/>
                  <a:chExt cx="3360" cy="240"/>
                </a:xfrm>
              </p:grpSpPr>
              <p:cxnSp>
                <p:nvCxnSpPr>
                  <p:cNvPr id="245" name="AutoShape 306"/>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246" name="AutoShape 307"/>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247" name="AutoShape 308"/>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248" name="AutoShape 309"/>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249" name="AutoShape 310"/>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250" name="AutoShape 311"/>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251" name="AutoShape 312"/>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252" name="AutoShape 313"/>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253" name="AutoShape 314"/>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254" name="AutoShape 315"/>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grpSp>
            <p:nvGrpSpPr>
              <p:cNvPr id="54" name="Group 316"/>
              <p:cNvGrpSpPr>
                <a:grpSpLocks noChangeAspect="1"/>
              </p:cNvGrpSpPr>
              <p:nvPr/>
            </p:nvGrpSpPr>
            <p:grpSpPr bwMode="auto">
              <a:xfrm>
                <a:off x="4588" y="2064"/>
                <a:ext cx="260" cy="249"/>
                <a:chOff x="5136" y="1911"/>
                <a:chExt cx="260" cy="249"/>
              </a:xfrm>
            </p:grpSpPr>
            <p:sp>
              <p:nvSpPr>
                <p:cNvPr id="239" name="Oval 317"/>
                <p:cNvSpPr>
                  <a:spLocks noChangeAspect="1" noChangeArrowheads="1"/>
                </p:cNvSpPr>
                <p:nvPr/>
              </p:nvSpPr>
              <p:spPr bwMode="auto">
                <a:xfrm flipH="1">
                  <a:off x="5136" y="1911"/>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40" name="Oval 318"/>
                <p:cNvSpPr>
                  <a:spLocks noChangeAspect="1" noChangeArrowheads="1"/>
                </p:cNvSpPr>
                <p:nvPr/>
              </p:nvSpPr>
              <p:spPr bwMode="auto">
                <a:xfrm flipH="1">
                  <a:off x="5201" y="1949"/>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41" name="Oval 319"/>
                <p:cNvSpPr>
                  <a:spLocks noChangeAspect="1" noChangeArrowheads="1"/>
                </p:cNvSpPr>
                <p:nvPr/>
              </p:nvSpPr>
              <p:spPr bwMode="auto">
                <a:xfrm flipH="1">
                  <a:off x="5205" y="2055"/>
                  <a:ext cx="65" cy="62"/>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242" name="Oval 320"/>
                <p:cNvSpPr>
                  <a:spLocks noChangeAspect="1" noChangeArrowheads="1"/>
                </p:cNvSpPr>
                <p:nvPr/>
              </p:nvSpPr>
              <p:spPr bwMode="auto">
                <a:xfrm flipH="1">
                  <a:off x="5299" y="1998"/>
                  <a:ext cx="65" cy="62"/>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55" name="Group 321"/>
              <p:cNvGrpSpPr>
                <a:grpSpLocks noChangeAspect="1"/>
              </p:cNvGrpSpPr>
              <p:nvPr/>
            </p:nvGrpSpPr>
            <p:grpSpPr bwMode="auto">
              <a:xfrm>
                <a:off x="4012" y="2064"/>
                <a:ext cx="207" cy="201"/>
                <a:chOff x="4146" y="2007"/>
                <a:chExt cx="207" cy="201"/>
              </a:xfrm>
            </p:grpSpPr>
            <p:sp>
              <p:nvSpPr>
                <p:cNvPr id="236" name="Oval 322"/>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37" name="Oval 323"/>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38" name="Oval 324"/>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56" name="Group 325"/>
              <p:cNvGrpSpPr>
                <a:grpSpLocks noChangeAspect="1"/>
              </p:cNvGrpSpPr>
              <p:nvPr/>
            </p:nvGrpSpPr>
            <p:grpSpPr bwMode="auto">
              <a:xfrm>
                <a:off x="3484" y="2199"/>
                <a:ext cx="207" cy="201"/>
                <a:chOff x="4146" y="2007"/>
                <a:chExt cx="207" cy="201"/>
              </a:xfrm>
            </p:grpSpPr>
            <p:sp>
              <p:nvSpPr>
                <p:cNvPr id="233" name="Oval 326"/>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34" name="Oval 327"/>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35" name="Oval 328"/>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57" name="Group 329"/>
              <p:cNvGrpSpPr>
                <a:grpSpLocks noChangeAspect="1"/>
              </p:cNvGrpSpPr>
              <p:nvPr/>
            </p:nvGrpSpPr>
            <p:grpSpPr bwMode="auto">
              <a:xfrm>
                <a:off x="2764" y="2160"/>
                <a:ext cx="207" cy="201"/>
                <a:chOff x="4146" y="2007"/>
                <a:chExt cx="207" cy="201"/>
              </a:xfrm>
            </p:grpSpPr>
            <p:sp>
              <p:nvSpPr>
                <p:cNvPr id="230" name="Oval 330"/>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31" name="Oval 331"/>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32" name="Oval 332"/>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58" name="Group 333"/>
              <p:cNvGrpSpPr>
                <a:grpSpLocks noChangeAspect="1"/>
              </p:cNvGrpSpPr>
              <p:nvPr/>
            </p:nvGrpSpPr>
            <p:grpSpPr bwMode="auto">
              <a:xfrm>
                <a:off x="2092" y="2151"/>
                <a:ext cx="260" cy="249"/>
                <a:chOff x="5136" y="1911"/>
                <a:chExt cx="260" cy="249"/>
              </a:xfrm>
            </p:grpSpPr>
            <p:sp>
              <p:nvSpPr>
                <p:cNvPr id="226" name="Oval 334"/>
                <p:cNvSpPr>
                  <a:spLocks noChangeAspect="1" noChangeArrowheads="1"/>
                </p:cNvSpPr>
                <p:nvPr/>
              </p:nvSpPr>
              <p:spPr bwMode="auto">
                <a:xfrm flipH="1">
                  <a:off x="5136" y="1911"/>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27" name="Oval 335"/>
                <p:cNvSpPr>
                  <a:spLocks noChangeAspect="1" noChangeArrowheads="1"/>
                </p:cNvSpPr>
                <p:nvPr/>
              </p:nvSpPr>
              <p:spPr bwMode="auto">
                <a:xfrm flipH="1">
                  <a:off x="5201" y="1949"/>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28" name="Oval 336"/>
                <p:cNvSpPr>
                  <a:spLocks noChangeAspect="1" noChangeArrowheads="1"/>
                </p:cNvSpPr>
                <p:nvPr/>
              </p:nvSpPr>
              <p:spPr bwMode="auto">
                <a:xfrm flipH="1">
                  <a:off x="5205" y="2055"/>
                  <a:ext cx="65" cy="62"/>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229" name="Oval 337"/>
                <p:cNvSpPr>
                  <a:spLocks noChangeAspect="1" noChangeArrowheads="1"/>
                </p:cNvSpPr>
                <p:nvPr/>
              </p:nvSpPr>
              <p:spPr bwMode="auto">
                <a:xfrm flipH="1">
                  <a:off x="5299" y="1998"/>
                  <a:ext cx="65" cy="62"/>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59" name="Group 338"/>
              <p:cNvGrpSpPr>
                <a:grpSpLocks noChangeAspect="1"/>
              </p:cNvGrpSpPr>
              <p:nvPr/>
            </p:nvGrpSpPr>
            <p:grpSpPr bwMode="auto">
              <a:xfrm>
                <a:off x="5020" y="2151"/>
                <a:ext cx="260" cy="249"/>
                <a:chOff x="4896" y="1767"/>
                <a:chExt cx="260" cy="249"/>
              </a:xfrm>
            </p:grpSpPr>
            <p:sp>
              <p:nvSpPr>
                <p:cNvPr id="222" name="Oval 339"/>
                <p:cNvSpPr>
                  <a:spLocks noChangeAspect="1" noChangeArrowheads="1"/>
                </p:cNvSpPr>
                <p:nvPr/>
              </p:nvSpPr>
              <p:spPr bwMode="auto">
                <a:xfrm flipH="1">
                  <a:off x="4896" y="1767"/>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23" name="Oval 340"/>
                <p:cNvSpPr>
                  <a:spLocks noChangeAspect="1" noChangeArrowheads="1"/>
                </p:cNvSpPr>
                <p:nvPr/>
              </p:nvSpPr>
              <p:spPr bwMode="auto">
                <a:xfrm flipH="1">
                  <a:off x="4961" y="1805"/>
                  <a:ext cx="65" cy="62"/>
                </a:xfrm>
                <a:prstGeom prst="ellipse">
                  <a:avLst/>
                </a:prstGeom>
                <a:noFill/>
                <a:ln w="6350">
                  <a:solidFill>
                    <a:srgbClr val="FF0000"/>
                  </a:solidFill>
                  <a:round/>
                  <a:headEnd/>
                  <a:tailEnd/>
                </a:ln>
                <a:effectLst/>
              </p:spPr>
              <p:txBody>
                <a:bodyPr wrap="none" anchor="ctr">
                  <a:spAutoFit/>
                </a:bodyPr>
                <a:lstStyle/>
                <a:p>
                  <a:endParaRPr lang="en-US"/>
                </a:p>
              </p:txBody>
            </p:sp>
            <p:sp>
              <p:nvSpPr>
                <p:cNvPr id="224" name="Oval 341"/>
                <p:cNvSpPr>
                  <a:spLocks noChangeAspect="1" noChangeArrowheads="1"/>
                </p:cNvSpPr>
                <p:nvPr/>
              </p:nvSpPr>
              <p:spPr bwMode="auto">
                <a:xfrm flipH="1">
                  <a:off x="4965" y="1911"/>
                  <a:ext cx="65" cy="62"/>
                </a:xfrm>
                <a:prstGeom prst="ellipse">
                  <a:avLst/>
                </a:prstGeom>
                <a:noFill/>
                <a:ln w="6350">
                  <a:solidFill>
                    <a:srgbClr val="66FFCC"/>
                  </a:solidFill>
                  <a:round/>
                  <a:headEnd/>
                  <a:tailEnd/>
                </a:ln>
                <a:effectLst/>
              </p:spPr>
              <p:txBody>
                <a:bodyPr wrap="none" anchor="ctr">
                  <a:spAutoFit/>
                </a:bodyPr>
                <a:lstStyle/>
                <a:p>
                  <a:endParaRPr lang="en-US"/>
                </a:p>
              </p:txBody>
            </p:sp>
            <p:sp>
              <p:nvSpPr>
                <p:cNvPr id="225" name="Oval 342"/>
                <p:cNvSpPr>
                  <a:spLocks noChangeAspect="1" noChangeArrowheads="1"/>
                </p:cNvSpPr>
                <p:nvPr/>
              </p:nvSpPr>
              <p:spPr bwMode="auto">
                <a:xfrm flipH="1">
                  <a:off x="5059" y="1854"/>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60" name="Group 343"/>
              <p:cNvGrpSpPr>
                <a:grpSpLocks noChangeAspect="1"/>
              </p:cNvGrpSpPr>
              <p:nvPr/>
            </p:nvGrpSpPr>
            <p:grpSpPr bwMode="auto">
              <a:xfrm>
                <a:off x="3004" y="2343"/>
                <a:ext cx="207" cy="201"/>
                <a:chOff x="3456" y="2103"/>
                <a:chExt cx="207" cy="201"/>
              </a:xfrm>
            </p:grpSpPr>
            <p:sp>
              <p:nvSpPr>
                <p:cNvPr id="219" name="Oval 344"/>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20" name="Oval 345"/>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221" name="Oval 346"/>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61" name="Group 347"/>
              <p:cNvGrpSpPr>
                <a:grpSpLocks noChangeAspect="1"/>
              </p:cNvGrpSpPr>
              <p:nvPr/>
            </p:nvGrpSpPr>
            <p:grpSpPr bwMode="auto">
              <a:xfrm>
                <a:off x="3820" y="2112"/>
                <a:ext cx="207" cy="201"/>
                <a:chOff x="3729" y="2256"/>
                <a:chExt cx="207" cy="201"/>
              </a:xfrm>
            </p:grpSpPr>
            <p:sp>
              <p:nvSpPr>
                <p:cNvPr id="216" name="Oval 348"/>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17" name="Oval 349"/>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218" name="Oval 350"/>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sp>
            <p:nvSpPr>
              <p:cNvPr id="62" name="Freeform 351"/>
              <p:cNvSpPr>
                <a:spLocks noChangeAspect="1"/>
              </p:cNvSpPr>
              <p:nvPr/>
            </p:nvSpPr>
            <p:spPr bwMode="auto">
              <a:xfrm>
                <a:off x="3067" y="1273"/>
                <a:ext cx="107"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66FFCC"/>
                </a:solidFill>
                <a:prstDash val="solid"/>
                <a:round/>
                <a:headEnd type="none" w="med" len="med"/>
                <a:tailEnd type="triangle" w="med" len="med"/>
              </a:ln>
              <a:effectLst/>
            </p:spPr>
            <p:txBody>
              <a:bodyPr>
                <a:spAutoFit/>
              </a:bodyPr>
              <a:lstStyle/>
              <a:p>
                <a:endParaRPr lang="en-US"/>
              </a:p>
            </p:txBody>
          </p:sp>
          <p:grpSp>
            <p:nvGrpSpPr>
              <p:cNvPr id="63" name="Group 352"/>
              <p:cNvGrpSpPr>
                <a:grpSpLocks noChangeAspect="1"/>
              </p:cNvGrpSpPr>
              <p:nvPr/>
            </p:nvGrpSpPr>
            <p:grpSpPr bwMode="auto">
              <a:xfrm>
                <a:off x="3148" y="2103"/>
                <a:ext cx="260" cy="249"/>
                <a:chOff x="5136" y="1911"/>
                <a:chExt cx="260" cy="249"/>
              </a:xfrm>
            </p:grpSpPr>
            <p:sp>
              <p:nvSpPr>
                <p:cNvPr id="212" name="Oval 353"/>
                <p:cNvSpPr>
                  <a:spLocks noChangeAspect="1" noChangeArrowheads="1"/>
                </p:cNvSpPr>
                <p:nvPr/>
              </p:nvSpPr>
              <p:spPr bwMode="auto">
                <a:xfrm flipH="1">
                  <a:off x="5136" y="1911"/>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13" name="Oval 354"/>
                <p:cNvSpPr>
                  <a:spLocks noChangeAspect="1" noChangeArrowheads="1"/>
                </p:cNvSpPr>
                <p:nvPr/>
              </p:nvSpPr>
              <p:spPr bwMode="auto">
                <a:xfrm flipH="1">
                  <a:off x="5201" y="1949"/>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14" name="Oval 355"/>
                <p:cNvSpPr>
                  <a:spLocks noChangeAspect="1" noChangeArrowheads="1"/>
                </p:cNvSpPr>
                <p:nvPr/>
              </p:nvSpPr>
              <p:spPr bwMode="auto">
                <a:xfrm flipH="1">
                  <a:off x="5205" y="2055"/>
                  <a:ext cx="65" cy="62"/>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215" name="Oval 356"/>
                <p:cNvSpPr>
                  <a:spLocks noChangeAspect="1" noChangeArrowheads="1"/>
                </p:cNvSpPr>
                <p:nvPr/>
              </p:nvSpPr>
              <p:spPr bwMode="auto">
                <a:xfrm flipH="1">
                  <a:off x="5299" y="1998"/>
                  <a:ext cx="65" cy="62"/>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64" name="Group 357"/>
              <p:cNvGrpSpPr>
                <a:grpSpLocks noChangeAspect="1"/>
              </p:cNvGrpSpPr>
              <p:nvPr/>
            </p:nvGrpSpPr>
            <p:grpSpPr bwMode="auto">
              <a:xfrm>
                <a:off x="2428" y="2247"/>
                <a:ext cx="260" cy="249"/>
                <a:chOff x="4896" y="1767"/>
                <a:chExt cx="260" cy="249"/>
              </a:xfrm>
            </p:grpSpPr>
            <p:sp>
              <p:nvSpPr>
                <p:cNvPr id="208" name="Oval 358"/>
                <p:cNvSpPr>
                  <a:spLocks noChangeAspect="1" noChangeArrowheads="1"/>
                </p:cNvSpPr>
                <p:nvPr/>
              </p:nvSpPr>
              <p:spPr bwMode="auto">
                <a:xfrm flipH="1">
                  <a:off x="4896" y="1767"/>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09" name="Oval 359"/>
                <p:cNvSpPr>
                  <a:spLocks noChangeAspect="1" noChangeArrowheads="1"/>
                </p:cNvSpPr>
                <p:nvPr/>
              </p:nvSpPr>
              <p:spPr bwMode="auto">
                <a:xfrm flipH="1">
                  <a:off x="4961" y="1805"/>
                  <a:ext cx="65" cy="62"/>
                </a:xfrm>
                <a:prstGeom prst="ellipse">
                  <a:avLst/>
                </a:prstGeom>
                <a:noFill/>
                <a:ln w="6350">
                  <a:solidFill>
                    <a:srgbClr val="FF0000"/>
                  </a:solidFill>
                  <a:round/>
                  <a:headEnd/>
                  <a:tailEnd/>
                </a:ln>
                <a:effectLst/>
              </p:spPr>
              <p:txBody>
                <a:bodyPr wrap="none" anchor="ctr">
                  <a:spAutoFit/>
                </a:bodyPr>
                <a:lstStyle/>
                <a:p>
                  <a:endParaRPr lang="en-US"/>
                </a:p>
              </p:txBody>
            </p:sp>
            <p:sp>
              <p:nvSpPr>
                <p:cNvPr id="210" name="Oval 360"/>
                <p:cNvSpPr>
                  <a:spLocks noChangeAspect="1" noChangeArrowheads="1"/>
                </p:cNvSpPr>
                <p:nvPr/>
              </p:nvSpPr>
              <p:spPr bwMode="auto">
                <a:xfrm flipH="1">
                  <a:off x="4965" y="1911"/>
                  <a:ext cx="65" cy="62"/>
                </a:xfrm>
                <a:prstGeom prst="ellipse">
                  <a:avLst/>
                </a:prstGeom>
                <a:noFill/>
                <a:ln w="6350">
                  <a:solidFill>
                    <a:srgbClr val="66FFCC"/>
                  </a:solidFill>
                  <a:round/>
                  <a:headEnd/>
                  <a:tailEnd/>
                </a:ln>
                <a:effectLst/>
              </p:spPr>
              <p:txBody>
                <a:bodyPr wrap="none" anchor="ctr">
                  <a:spAutoFit/>
                </a:bodyPr>
                <a:lstStyle/>
                <a:p>
                  <a:endParaRPr lang="en-US"/>
                </a:p>
              </p:txBody>
            </p:sp>
            <p:sp>
              <p:nvSpPr>
                <p:cNvPr id="211" name="Oval 361"/>
                <p:cNvSpPr>
                  <a:spLocks noChangeAspect="1" noChangeArrowheads="1"/>
                </p:cNvSpPr>
                <p:nvPr/>
              </p:nvSpPr>
              <p:spPr bwMode="auto">
                <a:xfrm flipH="1">
                  <a:off x="5059" y="1854"/>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65" name="Group 362"/>
              <p:cNvGrpSpPr>
                <a:grpSpLocks noChangeAspect="1"/>
              </p:cNvGrpSpPr>
              <p:nvPr/>
            </p:nvGrpSpPr>
            <p:grpSpPr bwMode="auto">
              <a:xfrm>
                <a:off x="3580" y="1968"/>
                <a:ext cx="207" cy="201"/>
                <a:chOff x="3456" y="2103"/>
                <a:chExt cx="207" cy="201"/>
              </a:xfrm>
            </p:grpSpPr>
            <p:sp>
              <p:nvSpPr>
                <p:cNvPr id="205" name="Oval 363"/>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06" name="Oval 364"/>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207" name="Oval 365"/>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66" name="Group 366"/>
              <p:cNvGrpSpPr>
                <a:grpSpLocks noChangeAspect="1"/>
              </p:cNvGrpSpPr>
              <p:nvPr/>
            </p:nvGrpSpPr>
            <p:grpSpPr bwMode="auto">
              <a:xfrm>
                <a:off x="4333" y="2103"/>
                <a:ext cx="207" cy="201"/>
                <a:chOff x="3456" y="2103"/>
                <a:chExt cx="207" cy="201"/>
              </a:xfrm>
            </p:grpSpPr>
            <p:sp>
              <p:nvSpPr>
                <p:cNvPr id="202" name="Oval 367"/>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03" name="Oval 368"/>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204" name="Oval 369"/>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67" name="Group 370"/>
              <p:cNvGrpSpPr>
                <a:grpSpLocks noChangeAspect="1"/>
              </p:cNvGrpSpPr>
              <p:nvPr/>
            </p:nvGrpSpPr>
            <p:grpSpPr bwMode="auto">
              <a:xfrm>
                <a:off x="4189" y="2208"/>
                <a:ext cx="207" cy="201"/>
                <a:chOff x="3729" y="2256"/>
                <a:chExt cx="207" cy="201"/>
              </a:xfrm>
            </p:grpSpPr>
            <p:sp>
              <p:nvSpPr>
                <p:cNvPr id="199" name="Oval 371"/>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00" name="Oval 372"/>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201" name="Oval 373"/>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68" name="Group 374"/>
              <p:cNvGrpSpPr>
                <a:grpSpLocks noChangeAspect="1"/>
              </p:cNvGrpSpPr>
              <p:nvPr/>
            </p:nvGrpSpPr>
            <p:grpSpPr bwMode="auto">
              <a:xfrm>
                <a:off x="4881" y="2016"/>
                <a:ext cx="207" cy="201"/>
                <a:chOff x="3456" y="2103"/>
                <a:chExt cx="207" cy="201"/>
              </a:xfrm>
            </p:grpSpPr>
            <p:sp>
              <p:nvSpPr>
                <p:cNvPr id="196" name="Oval 375"/>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97" name="Oval 376"/>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98" name="Oval 377"/>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sp>
            <p:nvSpPr>
              <p:cNvPr id="69" name="Freeform 378"/>
              <p:cNvSpPr>
                <a:spLocks noChangeAspect="1"/>
              </p:cNvSpPr>
              <p:nvPr/>
            </p:nvSpPr>
            <p:spPr bwMode="auto">
              <a:xfrm flipH="1">
                <a:off x="2661" y="1488"/>
                <a:ext cx="267" cy="1132"/>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grpSp>
            <p:nvGrpSpPr>
              <p:cNvPr id="70" name="Group 379"/>
              <p:cNvGrpSpPr>
                <a:grpSpLocks noChangeAspect="1"/>
              </p:cNvGrpSpPr>
              <p:nvPr/>
            </p:nvGrpSpPr>
            <p:grpSpPr bwMode="auto">
              <a:xfrm>
                <a:off x="3938" y="2319"/>
                <a:ext cx="87" cy="350"/>
                <a:chOff x="5014" y="2390"/>
                <a:chExt cx="87" cy="230"/>
              </a:xfrm>
            </p:grpSpPr>
            <p:grpSp>
              <p:nvGrpSpPr>
                <p:cNvPr id="174" name="Group 380"/>
                <p:cNvGrpSpPr>
                  <a:grpSpLocks noChangeAspect="1"/>
                </p:cNvGrpSpPr>
                <p:nvPr/>
              </p:nvGrpSpPr>
              <p:grpSpPr bwMode="auto">
                <a:xfrm rot="7686188" flipH="1">
                  <a:off x="4945" y="2459"/>
                  <a:ext cx="220" cy="82"/>
                  <a:chOff x="480" y="3696"/>
                  <a:chExt cx="3360" cy="240"/>
                </a:xfrm>
              </p:grpSpPr>
              <p:cxnSp>
                <p:nvCxnSpPr>
                  <p:cNvPr id="186" name="AutoShape 381"/>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187" name="AutoShape 382"/>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188" name="AutoShape 383"/>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189" name="AutoShape 384"/>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190" name="AutoShape 385"/>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191" name="AutoShape 386"/>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192" name="AutoShape 387"/>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193" name="AutoShape 388"/>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194" name="AutoShape 389"/>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195" name="AutoShape 390"/>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175" name="Group 391"/>
                <p:cNvGrpSpPr>
                  <a:grpSpLocks noChangeAspect="1"/>
                </p:cNvGrpSpPr>
                <p:nvPr/>
              </p:nvGrpSpPr>
              <p:grpSpPr bwMode="auto">
                <a:xfrm rot="7686188" flipH="1">
                  <a:off x="4950" y="2469"/>
                  <a:ext cx="220" cy="82"/>
                  <a:chOff x="480" y="3696"/>
                  <a:chExt cx="3360" cy="240"/>
                </a:xfrm>
              </p:grpSpPr>
              <p:cxnSp>
                <p:nvCxnSpPr>
                  <p:cNvPr id="176" name="AutoShape 392"/>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177" name="AutoShape 393"/>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178" name="AutoShape 394"/>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179" name="AutoShape 395"/>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180" name="AutoShape 396"/>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181" name="AutoShape 397"/>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182" name="AutoShape 398"/>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183" name="AutoShape 399"/>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184" name="AutoShape 400"/>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185" name="AutoShape 401"/>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grpSp>
            <p:nvGrpSpPr>
              <p:cNvPr id="71" name="Group 402"/>
              <p:cNvGrpSpPr>
                <a:grpSpLocks noChangeAspect="1"/>
              </p:cNvGrpSpPr>
              <p:nvPr/>
            </p:nvGrpSpPr>
            <p:grpSpPr bwMode="auto">
              <a:xfrm>
                <a:off x="2603" y="2367"/>
                <a:ext cx="87" cy="350"/>
                <a:chOff x="5014" y="2390"/>
                <a:chExt cx="87" cy="230"/>
              </a:xfrm>
            </p:grpSpPr>
            <p:grpSp>
              <p:nvGrpSpPr>
                <p:cNvPr id="152" name="Group 403"/>
                <p:cNvGrpSpPr>
                  <a:grpSpLocks noChangeAspect="1"/>
                </p:cNvGrpSpPr>
                <p:nvPr/>
              </p:nvGrpSpPr>
              <p:grpSpPr bwMode="auto">
                <a:xfrm rot="7686188" flipH="1">
                  <a:off x="4945" y="2459"/>
                  <a:ext cx="220" cy="82"/>
                  <a:chOff x="480" y="3696"/>
                  <a:chExt cx="3360" cy="240"/>
                </a:xfrm>
              </p:grpSpPr>
              <p:cxnSp>
                <p:nvCxnSpPr>
                  <p:cNvPr id="164" name="AutoShape 404"/>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165" name="AutoShape 405"/>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166" name="AutoShape 406"/>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167" name="AutoShape 407"/>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168" name="AutoShape 408"/>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169" name="AutoShape 409"/>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170" name="AutoShape 410"/>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171" name="AutoShape 411"/>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172" name="AutoShape 412"/>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173" name="AutoShape 413"/>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153" name="Group 414"/>
                <p:cNvGrpSpPr>
                  <a:grpSpLocks noChangeAspect="1"/>
                </p:cNvGrpSpPr>
                <p:nvPr/>
              </p:nvGrpSpPr>
              <p:grpSpPr bwMode="auto">
                <a:xfrm rot="7686188" flipH="1">
                  <a:off x="4950" y="2469"/>
                  <a:ext cx="220" cy="82"/>
                  <a:chOff x="480" y="3696"/>
                  <a:chExt cx="3360" cy="240"/>
                </a:xfrm>
              </p:grpSpPr>
              <p:cxnSp>
                <p:nvCxnSpPr>
                  <p:cNvPr id="154" name="AutoShape 415"/>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155" name="AutoShape 416"/>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156" name="AutoShape 417"/>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157" name="AutoShape 418"/>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158" name="AutoShape 419"/>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159" name="AutoShape 420"/>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160" name="AutoShape 421"/>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161" name="AutoShape 422"/>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162" name="AutoShape 423"/>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163" name="AutoShape 424"/>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grpSp>
            <p:nvGrpSpPr>
              <p:cNvPr id="72" name="Group 425"/>
              <p:cNvGrpSpPr>
                <a:grpSpLocks noChangeAspect="1"/>
              </p:cNvGrpSpPr>
              <p:nvPr/>
            </p:nvGrpSpPr>
            <p:grpSpPr bwMode="auto">
              <a:xfrm>
                <a:off x="2400" y="2583"/>
                <a:ext cx="207" cy="201"/>
                <a:chOff x="3456" y="2103"/>
                <a:chExt cx="207" cy="201"/>
              </a:xfrm>
            </p:grpSpPr>
            <p:sp>
              <p:nvSpPr>
                <p:cNvPr id="149" name="Oval 426"/>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50" name="Oval 427"/>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51" name="Oval 428"/>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73" name="Group 429"/>
              <p:cNvGrpSpPr>
                <a:grpSpLocks noChangeAspect="1"/>
              </p:cNvGrpSpPr>
              <p:nvPr/>
            </p:nvGrpSpPr>
            <p:grpSpPr bwMode="auto">
              <a:xfrm>
                <a:off x="3729" y="2544"/>
                <a:ext cx="207" cy="201"/>
                <a:chOff x="3456" y="2103"/>
                <a:chExt cx="207" cy="201"/>
              </a:xfrm>
            </p:grpSpPr>
            <p:sp>
              <p:nvSpPr>
                <p:cNvPr id="146" name="Oval 430"/>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47" name="Oval 431"/>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48" name="Oval 432"/>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74" name="Group 433"/>
              <p:cNvGrpSpPr>
                <a:grpSpLocks noChangeAspect="1"/>
              </p:cNvGrpSpPr>
              <p:nvPr/>
            </p:nvGrpSpPr>
            <p:grpSpPr bwMode="auto">
              <a:xfrm>
                <a:off x="4017" y="2583"/>
                <a:ext cx="207" cy="201"/>
                <a:chOff x="4146" y="2007"/>
                <a:chExt cx="207" cy="201"/>
              </a:xfrm>
            </p:grpSpPr>
            <p:sp>
              <p:nvSpPr>
                <p:cNvPr id="143" name="Oval 434"/>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44" name="Oval 435"/>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145" name="Oval 436"/>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75" name="Group 437"/>
              <p:cNvGrpSpPr>
                <a:grpSpLocks noChangeAspect="1"/>
              </p:cNvGrpSpPr>
              <p:nvPr/>
            </p:nvGrpSpPr>
            <p:grpSpPr bwMode="auto">
              <a:xfrm>
                <a:off x="2817" y="2592"/>
                <a:ext cx="207" cy="201"/>
                <a:chOff x="3729" y="2256"/>
                <a:chExt cx="207" cy="201"/>
              </a:xfrm>
            </p:grpSpPr>
            <p:sp>
              <p:nvSpPr>
                <p:cNvPr id="140" name="Oval 438"/>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41" name="Oval 439"/>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142" name="Oval 440"/>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sp>
            <p:nvSpPr>
              <p:cNvPr id="76" name="Oval 441"/>
              <p:cNvSpPr>
                <a:spLocks noChangeAspect="1" noChangeArrowheads="1"/>
              </p:cNvSpPr>
              <p:nvPr/>
            </p:nvSpPr>
            <p:spPr bwMode="auto">
              <a:xfrm>
                <a:off x="2880" y="2784"/>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77" name="Oval 442"/>
              <p:cNvSpPr>
                <a:spLocks noChangeAspect="1" noChangeArrowheads="1"/>
              </p:cNvSpPr>
              <p:nvPr/>
            </p:nvSpPr>
            <p:spPr bwMode="auto">
              <a:xfrm>
                <a:off x="3792" y="2928"/>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78" name="Oval 443"/>
              <p:cNvSpPr>
                <a:spLocks noChangeAspect="1" noChangeArrowheads="1"/>
              </p:cNvSpPr>
              <p:nvPr/>
            </p:nvSpPr>
            <p:spPr bwMode="auto">
              <a:xfrm>
                <a:off x="4608" y="273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79" name="Oval 444"/>
              <p:cNvSpPr>
                <a:spLocks noChangeAspect="1" noChangeArrowheads="1"/>
              </p:cNvSpPr>
              <p:nvPr/>
            </p:nvSpPr>
            <p:spPr bwMode="auto">
              <a:xfrm>
                <a:off x="5232" y="2832"/>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0" name="Oval 445"/>
              <p:cNvSpPr>
                <a:spLocks noChangeAspect="1" noChangeArrowheads="1"/>
              </p:cNvSpPr>
              <p:nvPr/>
            </p:nvSpPr>
            <p:spPr bwMode="auto">
              <a:xfrm>
                <a:off x="2016" y="2784"/>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1" name="Oval 446"/>
              <p:cNvSpPr>
                <a:spLocks noChangeAspect="1" noChangeArrowheads="1"/>
              </p:cNvSpPr>
              <p:nvPr/>
            </p:nvSpPr>
            <p:spPr bwMode="auto">
              <a:xfrm>
                <a:off x="3408" y="297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2" name="Oval 447"/>
              <p:cNvSpPr>
                <a:spLocks noChangeAspect="1" noChangeArrowheads="1"/>
              </p:cNvSpPr>
              <p:nvPr/>
            </p:nvSpPr>
            <p:spPr bwMode="auto">
              <a:xfrm>
                <a:off x="2112" y="2880"/>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3" name="Oval 448"/>
              <p:cNvSpPr>
                <a:spLocks noChangeAspect="1" noChangeArrowheads="1"/>
              </p:cNvSpPr>
              <p:nvPr/>
            </p:nvSpPr>
            <p:spPr bwMode="auto">
              <a:xfrm>
                <a:off x="4368" y="297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4" name="Oval 449"/>
              <p:cNvSpPr>
                <a:spLocks noChangeAspect="1" noChangeArrowheads="1"/>
              </p:cNvSpPr>
              <p:nvPr/>
            </p:nvSpPr>
            <p:spPr bwMode="auto">
              <a:xfrm>
                <a:off x="3024" y="3024"/>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5" name="Oval 450"/>
              <p:cNvSpPr>
                <a:spLocks noChangeAspect="1" noChangeArrowheads="1"/>
              </p:cNvSpPr>
              <p:nvPr/>
            </p:nvSpPr>
            <p:spPr bwMode="auto">
              <a:xfrm>
                <a:off x="4032" y="2880"/>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6" name="Oval 451"/>
              <p:cNvSpPr>
                <a:spLocks noChangeAspect="1" noChangeArrowheads="1"/>
              </p:cNvSpPr>
              <p:nvPr/>
            </p:nvSpPr>
            <p:spPr bwMode="auto">
              <a:xfrm>
                <a:off x="4800" y="2928"/>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7" name="Oval 452"/>
              <p:cNvSpPr>
                <a:spLocks noChangeAspect="1" noChangeArrowheads="1"/>
              </p:cNvSpPr>
              <p:nvPr/>
            </p:nvSpPr>
            <p:spPr bwMode="auto">
              <a:xfrm>
                <a:off x="3216" y="2832"/>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8" name="Oval 453"/>
              <p:cNvSpPr>
                <a:spLocks noChangeAspect="1" noChangeArrowheads="1"/>
              </p:cNvSpPr>
              <p:nvPr/>
            </p:nvSpPr>
            <p:spPr bwMode="auto">
              <a:xfrm>
                <a:off x="3648" y="3120"/>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9" name="Oval 454"/>
              <p:cNvSpPr>
                <a:spLocks noChangeAspect="1" noChangeArrowheads="1"/>
              </p:cNvSpPr>
              <p:nvPr/>
            </p:nvSpPr>
            <p:spPr bwMode="auto">
              <a:xfrm>
                <a:off x="2688" y="3072"/>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90" name="Oval 455"/>
              <p:cNvSpPr>
                <a:spLocks noChangeAspect="1" noChangeArrowheads="1"/>
              </p:cNvSpPr>
              <p:nvPr/>
            </p:nvSpPr>
            <p:spPr bwMode="auto">
              <a:xfrm>
                <a:off x="2352" y="2928"/>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91" name="Line 456"/>
              <p:cNvSpPr>
                <a:spLocks noChangeAspect="1" noChangeShapeType="1"/>
              </p:cNvSpPr>
              <p:nvPr/>
            </p:nvSpPr>
            <p:spPr bwMode="auto">
              <a:xfrm>
                <a:off x="3024" y="2928"/>
                <a:ext cx="96" cy="192"/>
              </a:xfrm>
              <a:prstGeom prst="line">
                <a:avLst/>
              </a:prstGeom>
              <a:noFill/>
              <a:ln w="9525">
                <a:solidFill>
                  <a:schemeClr val="bg1"/>
                </a:solidFill>
                <a:round/>
                <a:headEnd/>
                <a:tailEnd type="triangle" w="med" len="med"/>
              </a:ln>
              <a:effectLst/>
            </p:spPr>
            <p:txBody>
              <a:bodyPr wrap="none">
                <a:spAutoFit/>
              </a:bodyPr>
              <a:lstStyle/>
              <a:p>
                <a:endParaRPr lang="en-US"/>
              </a:p>
            </p:txBody>
          </p:sp>
          <p:sp>
            <p:nvSpPr>
              <p:cNvPr id="92" name="Line 457"/>
              <p:cNvSpPr>
                <a:spLocks noChangeAspect="1" noChangeShapeType="1"/>
              </p:cNvSpPr>
              <p:nvPr/>
            </p:nvSpPr>
            <p:spPr bwMode="auto">
              <a:xfrm flipH="1">
                <a:off x="2832" y="2928"/>
                <a:ext cx="96" cy="192"/>
              </a:xfrm>
              <a:prstGeom prst="line">
                <a:avLst/>
              </a:prstGeom>
              <a:noFill/>
              <a:ln w="9525">
                <a:solidFill>
                  <a:schemeClr val="bg1"/>
                </a:solidFill>
                <a:round/>
                <a:headEnd/>
                <a:tailEnd type="triangle" w="med" len="med"/>
              </a:ln>
              <a:effectLst/>
            </p:spPr>
            <p:txBody>
              <a:bodyPr>
                <a:spAutoFit/>
              </a:bodyPr>
              <a:lstStyle/>
              <a:p>
                <a:endParaRPr lang="en-US"/>
              </a:p>
            </p:txBody>
          </p:sp>
          <p:sp>
            <p:nvSpPr>
              <p:cNvPr id="93" name="Oval 458"/>
              <p:cNvSpPr>
                <a:spLocks noChangeAspect="1" noChangeArrowheads="1"/>
              </p:cNvSpPr>
              <p:nvPr/>
            </p:nvSpPr>
            <p:spPr bwMode="auto">
              <a:xfrm>
                <a:off x="3168" y="3120"/>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94" name="Oval 459"/>
              <p:cNvSpPr>
                <a:spLocks noChangeAspect="1" noChangeArrowheads="1"/>
              </p:cNvSpPr>
              <p:nvPr/>
            </p:nvSpPr>
            <p:spPr bwMode="auto">
              <a:xfrm>
                <a:off x="2400" y="3120"/>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95" name="Oval 460"/>
              <p:cNvSpPr>
                <a:spLocks noChangeAspect="1" noChangeArrowheads="1"/>
              </p:cNvSpPr>
              <p:nvPr/>
            </p:nvSpPr>
            <p:spPr bwMode="auto">
              <a:xfrm>
                <a:off x="2592" y="2832"/>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96" name="Oval 461"/>
              <p:cNvSpPr>
                <a:spLocks noChangeAspect="1" noChangeArrowheads="1"/>
              </p:cNvSpPr>
              <p:nvPr/>
            </p:nvSpPr>
            <p:spPr bwMode="auto">
              <a:xfrm>
                <a:off x="3504" y="3168"/>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97" name="Oval 462"/>
              <p:cNvSpPr>
                <a:spLocks noChangeAspect="1" noChangeArrowheads="1"/>
              </p:cNvSpPr>
              <p:nvPr/>
            </p:nvSpPr>
            <p:spPr bwMode="auto">
              <a:xfrm>
                <a:off x="4032" y="3120"/>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98" name="Oval 463"/>
              <p:cNvSpPr>
                <a:spLocks noChangeAspect="1" noChangeArrowheads="1"/>
              </p:cNvSpPr>
              <p:nvPr/>
            </p:nvSpPr>
            <p:spPr bwMode="auto">
              <a:xfrm>
                <a:off x="4848" y="3168"/>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99" name="Oval 464"/>
              <p:cNvSpPr>
                <a:spLocks noChangeAspect="1" noChangeArrowheads="1"/>
              </p:cNvSpPr>
              <p:nvPr/>
            </p:nvSpPr>
            <p:spPr bwMode="auto">
              <a:xfrm>
                <a:off x="5040" y="2688"/>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100" name="Line 465"/>
              <p:cNvSpPr>
                <a:spLocks noChangeAspect="1" noChangeShapeType="1"/>
              </p:cNvSpPr>
              <p:nvPr/>
            </p:nvSpPr>
            <p:spPr bwMode="auto">
              <a:xfrm>
                <a:off x="3279" y="3264"/>
                <a:ext cx="144" cy="432"/>
              </a:xfrm>
              <a:prstGeom prst="line">
                <a:avLst/>
              </a:prstGeom>
              <a:noFill/>
              <a:ln w="9525">
                <a:solidFill>
                  <a:schemeClr val="bg1"/>
                </a:solidFill>
                <a:round/>
                <a:headEnd/>
                <a:tailEnd type="triangle" w="med" len="med"/>
              </a:ln>
              <a:effectLst/>
            </p:spPr>
            <p:txBody>
              <a:bodyPr>
                <a:spAutoFit/>
              </a:bodyPr>
              <a:lstStyle/>
              <a:p>
                <a:endParaRPr lang="en-US"/>
              </a:p>
            </p:txBody>
          </p:sp>
          <p:sp>
            <p:nvSpPr>
              <p:cNvPr id="101" name="Line 466"/>
              <p:cNvSpPr>
                <a:spLocks noChangeAspect="1" noChangeShapeType="1"/>
              </p:cNvSpPr>
              <p:nvPr/>
            </p:nvSpPr>
            <p:spPr bwMode="auto">
              <a:xfrm>
                <a:off x="3888" y="3072"/>
                <a:ext cx="240" cy="768"/>
              </a:xfrm>
              <a:prstGeom prst="line">
                <a:avLst/>
              </a:prstGeom>
              <a:noFill/>
              <a:ln w="9525">
                <a:solidFill>
                  <a:schemeClr val="bg1"/>
                </a:solidFill>
                <a:round/>
                <a:headEnd/>
                <a:tailEnd type="triangle" w="med" len="med"/>
              </a:ln>
              <a:effectLst/>
            </p:spPr>
            <p:txBody>
              <a:bodyPr wrap="none">
                <a:spAutoFit/>
              </a:bodyPr>
              <a:lstStyle/>
              <a:p>
                <a:endParaRPr lang="en-US"/>
              </a:p>
            </p:txBody>
          </p:sp>
          <p:sp>
            <p:nvSpPr>
              <p:cNvPr id="102" name="Line 467"/>
              <p:cNvSpPr>
                <a:spLocks noChangeAspect="1" noChangeShapeType="1"/>
              </p:cNvSpPr>
              <p:nvPr/>
            </p:nvSpPr>
            <p:spPr bwMode="auto">
              <a:xfrm>
                <a:off x="4464" y="3120"/>
                <a:ext cx="240" cy="768"/>
              </a:xfrm>
              <a:prstGeom prst="line">
                <a:avLst/>
              </a:prstGeom>
              <a:noFill/>
              <a:ln w="9525">
                <a:solidFill>
                  <a:schemeClr val="bg1"/>
                </a:solidFill>
                <a:round/>
                <a:headEnd/>
                <a:tailEnd type="triangle" w="med" len="med"/>
              </a:ln>
              <a:effectLst/>
            </p:spPr>
            <p:txBody>
              <a:bodyPr wrap="none">
                <a:spAutoFit/>
              </a:bodyPr>
              <a:lstStyle/>
              <a:p>
                <a:endParaRPr lang="en-US"/>
              </a:p>
            </p:txBody>
          </p:sp>
          <p:sp>
            <p:nvSpPr>
              <p:cNvPr id="103" name="Line 468"/>
              <p:cNvSpPr>
                <a:spLocks noChangeAspect="1" noChangeShapeType="1"/>
              </p:cNvSpPr>
              <p:nvPr/>
            </p:nvSpPr>
            <p:spPr bwMode="auto">
              <a:xfrm flipH="1">
                <a:off x="4674" y="3077"/>
                <a:ext cx="192" cy="480"/>
              </a:xfrm>
              <a:prstGeom prst="line">
                <a:avLst/>
              </a:prstGeom>
              <a:noFill/>
              <a:ln w="9525">
                <a:solidFill>
                  <a:schemeClr val="bg1"/>
                </a:solidFill>
                <a:round/>
                <a:headEnd/>
                <a:tailEnd type="triangle" w="med" len="med"/>
              </a:ln>
              <a:effectLst/>
            </p:spPr>
            <p:txBody>
              <a:bodyPr>
                <a:spAutoFit/>
              </a:bodyPr>
              <a:lstStyle/>
              <a:p>
                <a:endParaRPr lang="en-US"/>
              </a:p>
            </p:txBody>
          </p:sp>
          <p:sp>
            <p:nvSpPr>
              <p:cNvPr id="104" name="Line 469"/>
              <p:cNvSpPr>
                <a:spLocks noChangeAspect="1" noChangeShapeType="1"/>
              </p:cNvSpPr>
              <p:nvPr/>
            </p:nvSpPr>
            <p:spPr bwMode="auto">
              <a:xfrm flipH="1">
                <a:off x="3537" y="3269"/>
                <a:ext cx="192" cy="480"/>
              </a:xfrm>
              <a:prstGeom prst="line">
                <a:avLst/>
              </a:prstGeom>
              <a:noFill/>
              <a:ln w="9525">
                <a:solidFill>
                  <a:schemeClr val="bg1"/>
                </a:solidFill>
                <a:round/>
                <a:headEnd/>
                <a:tailEnd type="triangle" w="med" len="med"/>
              </a:ln>
              <a:effectLst/>
            </p:spPr>
            <p:txBody>
              <a:bodyPr>
                <a:spAutoFit/>
              </a:bodyPr>
              <a:lstStyle/>
              <a:p>
                <a:endParaRPr lang="en-US"/>
              </a:p>
            </p:txBody>
          </p:sp>
          <p:sp>
            <p:nvSpPr>
              <p:cNvPr id="105" name="Line 470"/>
              <p:cNvSpPr>
                <a:spLocks noChangeAspect="1" noChangeShapeType="1"/>
              </p:cNvSpPr>
              <p:nvPr/>
            </p:nvSpPr>
            <p:spPr bwMode="auto">
              <a:xfrm flipH="1">
                <a:off x="2577" y="3234"/>
                <a:ext cx="192" cy="480"/>
              </a:xfrm>
              <a:prstGeom prst="line">
                <a:avLst/>
              </a:prstGeom>
              <a:noFill/>
              <a:ln w="9525">
                <a:solidFill>
                  <a:schemeClr val="bg1"/>
                </a:solidFill>
                <a:round/>
                <a:headEnd/>
                <a:tailEnd type="triangle" w="med" len="med"/>
              </a:ln>
              <a:effectLst/>
            </p:spPr>
            <p:txBody>
              <a:bodyPr>
                <a:spAutoFit/>
              </a:bodyPr>
              <a:lstStyle/>
              <a:p>
                <a:endParaRPr lang="en-US"/>
              </a:p>
            </p:txBody>
          </p:sp>
          <p:sp>
            <p:nvSpPr>
              <p:cNvPr id="106" name="Line 471"/>
              <p:cNvSpPr>
                <a:spLocks noChangeAspect="1" noChangeShapeType="1"/>
              </p:cNvSpPr>
              <p:nvPr/>
            </p:nvSpPr>
            <p:spPr bwMode="auto">
              <a:xfrm flipH="1">
                <a:off x="2208" y="3072"/>
                <a:ext cx="192" cy="480"/>
              </a:xfrm>
              <a:prstGeom prst="line">
                <a:avLst/>
              </a:prstGeom>
              <a:noFill/>
              <a:ln w="9525">
                <a:solidFill>
                  <a:schemeClr val="bg1"/>
                </a:solidFill>
                <a:round/>
                <a:headEnd/>
                <a:tailEnd type="triangle" w="med" len="med"/>
              </a:ln>
              <a:effectLst/>
            </p:spPr>
            <p:txBody>
              <a:bodyPr>
                <a:spAutoFit/>
              </a:bodyPr>
              <a:lstStyle/>
              <a:p>
                <a:endParaRPr lang="en-US"/>
              </a:p>
            </p:txBody>
          </p:sp>
          <p:grpSp>
            <p:nvGrpSpPr>
              <p:cNvPr id="107" name="Group 472"/>
              <p:cNvGrpSpPr>
                <a:grpSpLocks noChangeAspect="1"/>
              </p:cNvGrpSpPr>
              <p:nvPr/>
            </p:nvGrpSpPr>
            <p:grpSpPr bwMode="auto">
              <a:xfrm>
                <a:off x="4848" y="2439"/>
                <a:ext cx="260" cy="249"/>
                <a:chOff x="4896" y="1767"/>
                <a:chExt cx="260" cy="249"/>
              </a:xfrm>
            </p:grpSpPr>
            <p:sp>
              <p:nvSpPr>
                <p:cNvPr id="136" name="Oval 473"/>
                <p:cNvSpPr>
                  <a:spLocks noChangeAspect="1" noChangeArrowheads="1"/>
                </p:cNvSpPr>
                <p:nvPr/>
              </p:nvSpPr>
              <p:spPr bwMode="auto">
                <a:xfrm flipH="1">
                  <a:off x="4896" y="1767"/>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137" name="Oval 474"/>
                <p:cNvSpPr>
                  <a:spLocks noChangeAspect="1" noChangeArrowheads="1"/>
                </p:cNvSpPr>
                <p:nvPr/>
              </p:nvSpPr>
              <p:spPr bwMode="auto">
                <a:xfrm flipH="1">
                  <a:off x="4961" y="1805"/>
                  <a:ext cx="65" cy="62"/>
                </a:xfrm>
                <a:prstGeom prst="ellipse">
                  <a:avLst/>
                </a:prstGeom>
                <a:noFill/>
                <a:ln w="6350">
                  <a:solidFill>
                    <a:srgbClr val="FF0000"/>
                  </a:solidFill>
                  <a:round/>
                  <a:headEnd/>
                  <a:tailEnd/>
                </a:ln>
                <a:effectLst/>
              </p:spPr>
              <p:txBody>
                <a:bodyPr wrap="none" anchor="ctr">
                  <a:spAutoFit/>
                </a:bodyPr>
                <a:lstStyle/>
                <a:p>
                  <a:endParaRPr lang="en-US"/>
                </a:p>
              </p:txBody>
            </p:sp>
            <p:sp>
              <p:nvSpPr>
                <p:cNvPr id="138" name="Oval 475"/>
                <p:cNvSpPr>
                  <a:spLocks noChangeAspect="1" noChangeArrowheads="1"/>
                </p:cNvSpPr>
                <p:nvPr/>
              </p:nvSpPr>
              <p:spPr bwMode="auto">
                <a:xfrm flipH="1">
                  <a:off x="4965" y="1911"/>
                  <a:ext cx="65" cy="62"/>
                </a:xfrm>
                <a:prstGeom prst="ellipse">
                  <a:avLst/>
                </a:prstGeom>
                <a:noFill/>
                <a:ln w="6350">
                  <a:solidFill>
                    <a:srgbClr val="66FFCC"/>
                  </a:solidFill>
                  <a:round/>
                  <a:headEnd/>
                  <a:tailEnd/>
                </a:ln>
                <a:effectLst/>
              </p:spPr>
              <p:txBody>
                <a:bodyPr wrap="none" anchor="ctr">
                  <a:spAutoFit/>
                </a:bodyPr>
                <a:lstStyle/>
                <a:p>
                  <a:endParaRPr lang="en-US"/>
                </a:p>
              </p:txBody>
            </p:sp>
            <p:sp>
              <p:nvSpPr>
                <p:cNvPr id="139" name="Oval 476"/>
                <p:cNvSpPr>
                  <a:spLocks noChangeAspect="1" noChangeArrowheads="1"/>
                </p:cNvSpPr>
                <p:nvPr/>
              </p:nvSpPr>
              <p:spPr bwMode="auto">
                <a:xfrm flipH="1">
                  <a:off x="5059" y="1854"/>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108" name="Group 477"/>
              <p:cNvGrpSpPr>
                <a:grpSpLocks noChangeAspect="1"/>
              </p:cNvGrpSpPr>
              <p:nvPr/>
            </p:nvGrpSpPr>
            <p:grpSpPr bwMode="auto">
              <a:xfrm>
                <a:off x="4429" y="2535"/>
                <a:ext cx="207" cy="201"/>
                <a:chOff x="3456" y="2103"/>
                <a:chExt cx="207" cy="201"/>
              </a:xfrm>
            </p:grpSpPr>
            <p:sp>
              <p:nvSpPr>
                <p:cNvPr id="133" name="Oval 478"/>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34" name="Oval 479"/>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35" name="Oval 480"/>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109" name="Group 481"/>
              <p:cNvGrpSpPr>
                <a:grpSpLocks noChangeAspect="1"/>
              </p:cNvGrpSpPr>
              <p:nvPr/>
            </p:nvGrpSpPr>
            <p:grpSpPr bwMode="auto">
              <a:xfrm>
                <a:off x="3120" y="2583"/>
                <a:ext cx="207" cy="201"/>
                <a:chOff x="4146" y="2007"/>
                <a:chExt cx="207" cy="201"/>
              </a:xfrm>
            </p:grpSpPr>
            <p:sp>
              <p:nvSpPr>
                <p:cNvPr id="130" name="Oval 482"/>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31" name="Oval 483"/>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132" name="Oval 484"/>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110" name="Group 485"/>
              <p:cNvGrpSpPr>
                <a:grpSpLocks noChangeAspect="1"/>
              </p:cNvGrpSpPr>
              <p:nvPr/>
            </p:nvGrpSpPr>
            <p:grpSpPr bwMode="auto">
              <a:xfrm>
                <a:off x="3441" y="2400"/>
                <a:ext cx="207" cy="201"/>
                <a:chOff x="3729" y="2256"/>
                <a:chExt cx="207" cy="201"/>
              </a:xfrm>
            </p:grpSpPr>
            <p:sp>
              <p:nvSpPr>
                <p:cNvPr id="127" name="Oval 486"/>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28" name="Oval 487"/>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129" name="Oval 488"/>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111" name="Group 489"/>
              <p:cNvGrpSpPr>
                <a:grpSpLocks noChangeAspect="1"/>
              </p:cNvGrpSpPr>
              <p:nvPr/>
            </p:nvGrpSpPr>
            <p:grpSpPr bwMode="auto">
              <a:xfrm>
                <a:off x="3456" y="2631"/>
                <a:ext cx="207" cy="201"/>
                <a:chOff x="3456" y="2103"/>
                <a:chExt cx="207" cy="201"/>
              </a:xfrm>
            </p:grpSpPr>
            <p:sp>
              <p:nvSpPr>
                <p:cNvPr id="124" name="Oval 490"/>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25" name="Oval 491"/>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26" name="Oval 492"/>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sp>
            <p:nvSpPr>
              <p:cNvPr id="112" name="Oval 493"/>
              <p:cNvSpPr>
                <a:spLocks noChangeAspect="1" noChangeArrowheads="1"/>
              </p:cNvSpPr>
              <p:nvPr/>
            </p:nvSpPr>
            <p:spPr bwMode="auto">
              <a:xfrm>
                <a:off x="2208" y="249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113" name="Oval 494"/>
              <p:cNvSpPr>
                <a:spLocks noChangeAspect="1" noChangeArrowheads="1"/>
              </p:cNvSpPr>
              <p:nvPr/>
            </p:nvSpPr>
            <p:spPr bwMode="auto">
              <a:xfrm>
                <a:off x="3696" y="2736"/>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114" name="Oval 495"/>
              <p:cNvSpPr>
                <a:spLocks noChangeAspect="1" noChangeArrowheads="1"/>
              </p:cNvSpPr>
              <p:nvPr/>
            </p:nvSpPr>
            <p:spPr bwMode="auto">
              <a:xfrm>
                <a:off x="4224" y="273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grpSp>
            <p:nvGrpSpPr>
              <p:cNvPr id="115" name="Group 496"/>
              <p:cNvGrpSpPr>
                <a:grpSpLocks noChangeAspect="1"/>
              </p:cNvGrpSpPr>
              <p:nvPr/>
            </p:nvGrpSpPr>
            <p:grpSpPr bwMode="auto">
              <a:xfrm>
                <a:off x="4305" y="2391"/>
                <a:ext cx="207" cy="201"/>
                <a:chOff x="4146" y="2007"/>
                <a:chExt cx="207" cy="201"/>
              </a:xfrm>
            </p:grpSpPr>
            <p:sp>
              <p:nvSpPr>
                <p:cNvPr id="121" name="Oval 497"/>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22" name="Oval 498"/>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123" name="Oval 499"/>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116" name="Group 500"/>
              <p:cNvGrpSpPr>
                <a:grpSpLocks noChangeAspect="1"/>
              </p:cNvGrpSpPr>
              <p:nvPr/>
            </p:nvGrpSpPr>
            <p:grpSpPr bwMode="auto">
              <a:xfrm>
                <a:off x="4608" y="2295"/>
                <a:ext cx="207" cy="201"/>
                <a:chOff x="3729" y="2256"/>
                <a:chExt cx="207" cy="201"/>
              </a:xfrm>
            </p:grpSpPr>
            <p:sp>
              <p:nvSpPr>
                <p:cNvPr id="118" name="Oval 501"/>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19" name="Oval 502"/>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120" name="Oval 503"/>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sp>
            <p:nvSpPr>
              <p:cNvPr id="117" name="Line 504"/>
              <p:cNvSpPr>
                <a:spLocks noChangeAspect="1" noChangeShapeType="1"/>
              </p:cNvSpPr>
              <p:nvPr/>
            </p:nvSpPr>
            <p:spPr bwMode="auto">
              <a:xfrm>
                <a:off x="4982" y="3317"/>
                <a:ext cx="318" cy="528"/>
              </a:xfrm>
              <a:prstGeom prst="line">
                <a:avLst/>
              </a:prstGeom>
              <a:noFill/>
              <a:ln w="9525">
                <a:solidFill>
                  <a:schemeClr val="bg1"/>
                </a:solidFill>
                <a:round/>
                <a:headEnd/>
                <a:tailEnd type="triangle" w="med" len="med"/>
              </a:ln>
              <a:effectLst/>
            </p:spPr>
            <p:txBody>
              <a:bodyPr>
                <a:spAutoFit/>
              </a:bodyPr>
              <a:lstStyle/>
              <a:p>
                <a:endParaRPr lang="en-US"/>
              </a:p>
            </p:txBody>
          </p:sp>
        </p:grpSp>
        <p:pic>
          <p:nvPicPr>
            <p:cNvPr id="8" name="Picture 505"/>
            <p:cNvPicPr>
              <a:picLocks noChangeAspect="1" noChangeArrowheads="1"/>
            </p:cNvPicPr>
            <p:nvPr/>
          </p:nvPicPr>
          <p:blipFill>
            <a:blip r:embed="rId2" cstate="print"/>
            <a:srcRect/>
            <a:stretch>
              <a:fillRect/>
            </a:stretch>
          </p:blipFill>
          <p:spPr bwMode="auto">
            <a:xfrm>
              <a:off x="5336" y="1152"/>
              <a:ext cx="376" cy="624"/>
            </a:xfrm>
            <a:prstGeom prst="rect">
              <a:avLst/>
            </a:prstGeom>
            <a:noFill/>
          </p:spPr>
        </p:pic>
        <p:pic>
          <p:nvPicPr>
            <p:cNvPr id="9" name="Picture 506"/>
            <p:cNvPicPr>
              <a:picLocks noChangeAspect="1" noChangeArrowheads="1"/>
            </p:cNvPicPr>
            <p:nvPr/>
          </p:nvPicPr>
          <p:blipFill>
            <a:blip r:embed="rId3" cstate="print"/>
            <a:srcRect/>
            <a:stretch>
              <a:fillRect/>
            </a:stretch>
          </p:blipFill>
          <p:spPr bwMode="auto">
            <a:xfrm>
              <a:off x="5209" y="1824"/>
              <a:ext cx="498" cy="624"/>
            </a:xfrm>
            <a:prstGeom prst="rect">
              <a:avLst/>
            </a:prstGeom>
            <a:noFill/>
          </p:spPr>
        </p:pic>
        <p:pic>
          <p:nvPicPr>
            <p:cNvPr id="10" name="Picture 507" descr="ev2_front"/>
            <p:cNvPicPr>
              <a:picLocks noChangeAspect="1" noChangeArrowheads="1"/>
            </p:cNvPicPr>
            <p:nvPr/>
          </p:nvPicPr>
          <p:blipFill>
            <a:blip r:embed="rId4" cstate="print"/>
            <a:srcRect/>
            <a:stretch>
              <a:fillRect/>
            </a:stretch>
          </p:blipFill>
          <p:spPr bwMode="auto">
            <a:xfrm>
              <a:off x="4747" y="3408"/>
              <a:ext cx="960" cy="741"/>
            </a:xfrm>
            <a:prstGeom prst="rect">
              <a:avLst/>
            </a:prstGeom>
            <a:noFill/>
          </p:spPr>
        </p:pic>
        <p:pic>
          <p:nvPicPr>
            <p:cNvPr id="11" name="Picture 508"/>
            <p:cNvPicPr>
              <a:picLocks noChangeAspect="1" noChangeArrowheads="1"/>
            </p:cNvPicPr>
            <p:nvPr/>
          </p:nvPicPr>
          <p:blipFill>
            <a:blip r:embed="rId5" cstate="print"/>
            <a:srcRect/>
            <a:stretch>
              <a:fillRect/>
            </a:stretch>
          </p:blipFill>
          <p:spPr bwMode="auto">
            <a:xfrm>
              <a:off x="5004" y="2544"/>
              <a:ext cx="703" cy="720"/>
            </a:xfrm>
            <a:prstGeom prst="rect">
              <a:avLst/>
            </a:prstGeom>
            <a:noFill/>
          </p:spPr>
        </p:pic>
        <p:sp>
          <p:nvSpPr>
            <p:cNvPr id="12" name="Text Box 509"/>
            <p:cNvSpPr txBox="1">
              <a:spLocks noChangeArrowheads="1"/>
            </p:cNvSpPr>
            <p:nvPr/>
          </p:nvSpPr>
          <p:spPr bwMode="auto">
            <a:xfrm>
              <a:off x="4833" y="1577"/>
              <a:ext cx="603" cy="287"/>
            </a:xfrm>
            <a:prstGeom prst="rect">
              <a:avLst/>
            </a:prstGeom>
            <a:noFill/>
            <a:ln w="9525">
              <a:noFill/>
              <a:miter lim="800000"/>
              <a:headEnd/>
              <a:tailEnd/>
            </a:ln>
            <a:effectLst/>
          </p:spPr>
          <p:txBody>
            <a:bodyPr wrap="none">
              <a:spAutoFit/>
            </a:bodyPr>
            <a:lstStyle/>
            <a:p>
              <a:pPr algn="ctr"/>
              <a:r>
                <a:rPr lang="en-US" sz="2800" dirty="0">
                  <a:solidFill>
                    <a:schemeClr val="bg1"/>
                  </a:solidFill>
                  <a:latin typeface="Trebuchet MS" pitchFamily="34" charset="0"/>
                </a:rPr>
                <a:t>0 fm/c</a:t>
              </a:r>
            </a:p>
          </p:txBody>
        </p:sp>
        <p:sp>
          <p:nvSpPr>
            <p:cNvPr id="13" name="Text Box 510"/>
            <p:cNvSpPr txBox="1">
              <a:spLocks noChangeArrowheads="1"/>
            </p:cNvSpPr>
            <p:nvPr/>
          </p:nvSpPr>
          <p:spPr bwMode="auto">
            <a:xfrm>
              <a:off x="4722" y="2269"/>
              <a:ext cx="603" cy="287"/>
            </a:xfrm>
            <a:prstGeom prst="rect">
              <a:avLst/>
            </a:prstGeom>
            <a:noFill/>
            <a:ln w="9525">
              <a:noFill/>
              <a:miter lim="800000"/>
              <a:headEnd/>
              <a:tailEnd/>
            </a:ln>
            <a:effectLst/>
          </p:spPr>
          <p:txBody>
            <a:bodyPr wrap="none">
              <a:spAutoFit/>
            </a:bodyPr>
            <a:lstStyle/>
            <a:p>
              <a:pPr algn="ctr"/>
              <a:r>
                <a:rPr lang="en-US" sz="2800" dirty="0">
                  <a:solidFill>
                    <a:schemeClr val="bg1"/>
                  </a:solidFill>
                  <a:latin typeface="Trebuchet MS" pitchFamily="34" charset="0"/>
                </a:rPr>
                <a:t>5 fm/c</a:t>
              </a:r>
            </a:p>
          </p:txBody>
        </p:sp>
        <p:sp>
          <p:nvSpPr>
            <p:cNvPr id="14" name="Text Box 511"/>
            <p:cNvSpPr txBox="1">
              <a:spLocks noChangeArrowheads="1"/>
            </p:cNvSpPr>
            <p:nvPr/>
          </p:nvSpPr>
          <p:spPr bwMode="auto">
            <a:xfrm>
              <a:off x="4509" y="2844"/>
              <a:ext cx="692" cy="287"/>
            </a:xfrm>
            <a:prstGeom prst="rect">
              <a:avLst/>
            </a:prstGeom>
            <a:noFill/>
            <a:ln w="9525">
              <a:noFill/>
              <a:miter lim="800000"/>
              <a:headEnd/>
              <a:tailEnd/>
            </a:ln>
            <a:effectLst/>
          </p:spPr>
          <p:txBody>
            <a:bodyPr wrap="none">
              <a:spAutoFit/>
            </a:bodyPr>
            <a:lstStyle/>
            <a:p>
              <a:pPr algn="ctr"/>
              <a:r>
                <a:rPr lang="en-US" sz="2800" dirty="0">
                  <a:solidFill>
                    <a:schemeClr val="bg1"/>
                  </a:solidFill>
                  <a:latin typeface="Trebuchet MS" pitchFamily="34" charset="0"/>
                </a:rPr>
                <a:t>10 fm/c</a:t>
              </a:r>
            </a:p>
          </p:txBody>
        </p:sp>
        <p:sp>
          <p:nvSpPr>
            <p:cNvPr id="15" name="Text Box 512"/>
            <p:cNvSpPr txBox="1">
              <a:spLocks noChangeArrowheads="1"/>
            </p:cNvSpPr>
            <p:nvPr/>
          </p:nvSpPr>
          <p:spPr bwMode="auto">
            <a:xfrm>
              <a:off x="4129" y="3948"/>
              <a:ext cx="780" cy="287"/>
            </a:xfrm>
            <a:prstGeom prst="rect">
              <a:avLst/>
            </a:prstGeom>
            <a:noFill/>
            <a:ln w="9525">
              <a:noFill/>
              <a:miter lim="800000"/>
              <a:headEnd/>
              <a:tailEnd/>
            </a:ln>
            <a:effectLst/>
          </p:spPr>
          <p:txBody>
            <a:bodyPr wrap="none">
              <a:spAutoFit/>
            </a:bodyPr>
            <a:lstStyle/>
            <a:p>
              <a:pPr algn="ctr"/>
              <a:r>
                <a:rPr lang="en-US" sz="2800" dirty="0">
                  <a:solidFill>
                    <a:schemeClr val="bg1"/>
                  </a:solidFill>
                  <a:latin typeface="Trebuchet MS" pitchFamily="34" charset="0"/>
                </a:rPr>
                <a:t>&gt;15 fm/c</a:t>
              </a:r>
            </a:p>
          </p:txBody>
        </p:sp>
        <p:sp>
          <p:nvSpPr>
            <p:cNvPr id="16" name="Text Box 513"/>
            <p:cNvSpPr txBox="1">
              <a:spLocks noChangeArrowheads="1"/>
            </p:cNvSpPr>
            <p:nvPr/>
          </p:nvSpPr>
          <p:spPr bwMode="auto">
            <a:xfrm>
              <a:off x="1440" y="4160"/>
              <a:ext cx="97" cy="186"/>
            </a:xfrm>
            <a:prstGeom prst="rect">
              <a:avLst/>
            </a:prstGeom>
            <a:noFill/>
            <a:ln w="9525" algn="ctr">
              <a:noFill/>
              <a:miter lim="800000"/>
              <a:headEnd/>
              <a:tailEnd/>
            </a:ln>
            <a:effectLst/>
          </p:spPr>
          <p:txBody>
            <a:bodyPr wrap="none">
              <a:spAutoFit/>
            </a:bodyPr>
            <a:lstStyle/>
            <a:p>
              <a:pPr eaLnBrk="0" hangingPunct="0"/>
              <a:endParaRPr lang="en-US" sz="1600" dirty="0">
                <a:solidFill>
                  <a:schemeClr val="bg1"/>
                </a:solidFill>
              </a:endParaRPr>
            </a:p>
          </p:txBody>
        </p:sp>
      </p:grpSp>
      <p:sp>
        <p:nvSpPr>
          <p:cNvPr id="517" name="Text Box 514"/>
          <p:cNvSpPr txBox="1">
            <a:spLocks noChangeArrowheads="1"/>
          </p:cNvSpPr>
          <p:nvPr/>
        </p:nvSpPr>
        <p:spPr bwMode="auto">
          <a:xfrm>
            <a:off x="2933700" y="60325"/>
            <a:ext cx="3543300" cy="701675"/>
          </a:xfrm>
          <a:prstGeom prst="rect">
            <a:avLst/>
          </a:prstGeom>
          <a:noFill/>
          <a:ln w="9525" algn="ctr">
            <a:noFill/>
            <a:miter lim="800000"/>
            <a:headEnd/>
            <a:tailEnd/>
          </a:ln>
          <a:effectLst/>
        </p:spPr>
        <p:txBody>
          <a:bodyPr wrap="none">
            <a:spAutoFit/>
          </a:bodyPr>
          <a:lstStyle/>
          <a:p>
            <a:r>
              <a:rPr lang="en-US" sz="4000" u="sng" dirty="0">
                <a:solidFill>
                  <a:schemeClr val="bg1"/>
                </a:solidFill>
              </a:rPr>
              <a:t>Time Evolution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52400" y="-76200"/>
            <a:ext cx="8991600" cy="838200"/>
          </a:xfrm>
        </p:spPr>
        <p:txBody>
          <a:bodyPr/>
          <a:lstStyle/>
          <a:p>
            <a:r>
              <a:rPr lang="en-US" u="sng" dirty="0">
                <a:solidFill>
                  <a:schemeClr val="bg1"/>
                </a:solidFill>
              </a:rPr>
              <a:t>Non-Central A+A Geometry</a:t>
            </a:r>
          </a:p>
        </p:txBody>
      </p:sp>
      <p:pic>
        <p:nvPicPr>
          <p:cNvPr id="6" name="Picture 3"/>
          <p:cNvPicPr>
            <a:picLocks noChangeAspect="1" noChangeArrowheads="1"/>
          </p:cNvPicPr>
          <p:nvPr/>
        </p:nvPicPr>
        <p:blipFill>
          <a:blip r:embed="rId2" cstate="print"/>
          <a:srcRect/>
          <a:stretch>
            <a:fillRect/>
          </a:stretch>
        </p:blipFill>
        <p:spPr bwMode="auto">
          <a:xfrm>
            <a:off x="2514600" y="838200"/>
            <a:ext cx="4191000" cy="4156747"/>
          </a:xfrm>
          <a:prstGeom prst="rect">
            <a:avLst/>
          </a:prstGeom>
          <a:noFill/>
        </p:spPr>
      </p:pic>
      <p:pic>
        <p:nvPicPr>
          <p:cNvPr id="8" name="Picture 5"/>
          <p:cNvPicPr>
            <a:picLocks noChangeAspect="1" noChangeArrowheads="1"/>
          </p:cNvPicPr>
          <p:nvPr/>
        </p:nvPicPr>
        <p:blipFill>
          <a:blip r:embed="rId3" cstate="print"/>
          <a:srcRect/>
          <a:stretch>
            <a:fillRect/>
          </a:stretch>
        </p:blipFill>
        <p:spPr bwMode="auto">
          <a:xfrm>
            <a:off x="228600" y="5145088"/>
            <a:ext cx="8736013" cy="798512"/>
          </a:xfrm>
          <a:prstGeom prst="rect">
            <a:avLst/>
          </a:prstGeom>
          <a:noFill/>
        </p:spPr>
      </p:pic>
      <p:grpSp>
        <p:nvGrpSpPr>
          <p:cNvPr id="9" name="Group 8"/>
          <p:cNvGrpSpPr>
            <a:grpSpLocks/>
          </p:cNvGrpSpPr>
          <p:nvPr/>
        </p:nvGrpSpPr>
        <p:grpSpPr bwMode="auto">
          <a:xfrm>
            <a:off x="4800600" y="1219200"/>
            <a:ext cx="1949450" cy="1524000"/>
            <a:chOff x="1549" y="1568"/>
            <a:chExt cx="1228" cy="960"/>
          </a:xfrm>
        </p:grpSpPr>
        <p:sp>
          <p:nvSpPr>
            <p:cNvPr id="11" name="Line 7"/>
            <p:cNvSpPr>
              <a:spLocks noChangeShapeType="1"/>
            </p:cNvSpPr>
            <p:nvPr/>
          </p:nvSpPr>
          <p:spPr bwMode="auto">
            <a:xfrm>
              <a:off x="1591" y="2433"/>
              <a:ext cx="96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2" name="Line 8"/>
            <p:cNvSpPr>
              <a:spLocks noChangeShapeType="1"/>
            </p:cNvSpPr>
            <p:nvPr/>
          </p:nvSpPr>
          <p:spPr bwMode="auto">
            <a:xfrm rot="-5400000">
              <a:off x="1184" y="2048"/>
              <a:ext cx="96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3" name="Line 9"/>
            <p:cNvSpPr>
              <a:spLocks noChangeShapeType="1"/>
            </p:cNvSpPr>
            <p:nvPr/>
          </p:nvSpPr>
          <p:spPr bwMode="auto">
            <a:xfrm rot="-2664560">
              <a:off x="1549" y="1974"/>
              <a:ext cx="1228" cy="118"/>
            </a:xfrm>
            <a:prstGeom prst="line">
              <a:avLst/>
            </a:prstGeom>
            <a:noFill/>
            <a:ln w="38100">
              <a:solidFill>
                <a:srgbClr val="FF0000"/>
              </a:solidFill>
              <a:round/>
              <a:headEnd/>
              <a:tailEnd type="triangle" w="med" len="med"/>
            </a:ln>
            <a:effectLst/>
          </p:spPr>
          <p:txBody>
            <a:bodyPr wrap="none" anchor="ctr"/>
            <a:lstStyle/>
            <a:p>
              <a:endParaRPr lang="en-US"/>
            </a:p>
          </p:txBody>
        </p:sp>
        <p:pic>
          <p:nvPicPr>
            <p:cNvPr id="14" name="Picture 10"/>
            <p:cNvPicPr>
              <a:picLocks noChangeAspect="1" noChangeArrowheads="1"/>
            </p:cNvPicPr>
            <p:nvPr/>
          </p:nvPicPr>
          <p:blipFill>
            <a:blip r:embed="rId4" cstate="print"/>
            <a:srcRect/>
            <a:stretch>
              <a:fillRect/>
            </a:stretch>
          </p:blipFill>
          <p:spPr bwMode="auto">
            <a:xfrm>
              <a:off x="2119" y="2145"/>
              <a:ext cx="248" cy="200"/>
            </a:xfrm>
            <a:prstGeom prst="rect">
              <a:avLst/>
            </a:prstGeom>
            <a:noFill/>
          </p:spPr>
        </p:pic>
        <p:sp>
          <p:nvSpPr>
            <p:cNvPr id="15" name="Arc 11"/>
            <p:cNvSpPr>
              <a:spLocks/>
            </p:cNvSpPr>
            <p:nvPr/>
          </p:nvSpPr>
          <p:spPr bwMode="auto">
            <a:xfrm>
              <a:off x="2104" y="2000"/>
              <a:ext cx="288" cy="439"/>
            </a:xfrm>
            <a:custGeom>
              <a:avLst/>
              <a:gdLst>
                <a:gd name="G0" fmla="+- 0 0 0"/>
                <a:gd name="G1" fmla="+- 19610 0 0"/>
                <a:gd name="G2" fmla="+- 21600 0 0"/>
                <a:gd name="T0" fmla="*/ 9054 w 21595"/>
                <a:gd name="T1" fmla="*/ 0 h 19610"/>
                <a:gd name="T2" fmla="*/ 21595 w 21595"/>
                <a:gd name="T3" fmla="*/ 19188 h 19610"/>
                <a:gd name="T4" fmla="*/ 0 w 21595"/>
                <a:gd name="T5" fmla="*/ 19610 h 19610"/>
              </a:gdLst>
              <a:ahLst/>
              <a:cxnLst>
                <a:cxn ang="0">
                  <a:pos x="T0" y="T1"/>
                </a:cxn>
                <a:cxn ang="0">
                  <a:pos x="T2" y="T3"/>
                </a:cxn>
                <a:cxn ang="0">
                  <a:pos x="T4" y="T5"/>
                </a:cxn>
              </a:cxnLst>
              <a:rect l="0" t="0" r="r" b="b"/>
              <a:pathLst>
                <a:path w="21595" h="19610" fill="none" extrusionOk="0">
                  <a:moveTo>
                    <a:pt x="9054" y="-1"/>
                  </a:moveTo>
                  <a:cubicBezTo>
                    <a:pt x="16564" y="3466"/>
                    <a:pt x="21434" y="10918"/>
                    <a:pt x="21595" y="19187"/>
                  </a:cubicBezTo>
                </a:path>
                <a:path w="21595" h="19610" stroke="0" extrusionOk="0">
                  <a:moveTo>
                    <a:pt x="9054" y="-1"/>
                  </a:moveTo>
                  <a:cubicBezTo>
                    <a:pt x="16564" y="3466"/>
                    <a:pt x="21434" y="10918"/>
                    <a:pt x="21595" y="19187"/>
                  </a:cubicBezTo>
                  <a:lnTo>
                    <a:pt x="0" y="19610"/>
                  </a:lnTo>
                  <a:close/>
                </a:path>
              </a:pathLst>
            </a:custGeom>
            <a:noFill/>
            <a:ln w="38100">
              <a:solidFill>
                <a:srgbClr val="FF0000"/>
              </a:solidFill>
              <a:round/>
              <a:headEnd/>
              <a:tailEnd/>
            </a:ln>
            <a:effectLst/>
          </p:spPr>
          <p:txBody>
            <a:bodyPr wrap="none" anchor="ctr"/>
            <a:lstStyle/>
            <a:p>
              <a:endParaRPr lang="en-US"/>
            </a:p>
          </p:txBody>
        </p:sp>
      </p:grpSp>
      <p:sp>
        <p:nvSpPr>
          <p:cNvPr id="10" name="Line 12"/>
          <p:cNvSpPr>
            <a:spLocks noChangeShapeType="1"/>
          </p:cNvSpPr>
          <p:nvPr/>
        </p:nvSpPr>
        <p:spPr bwMode="auto">
          <a:xfrm>
            <a:off x="5943600" y="5791200"/>
            <a:ext cx="304800" cy="0"/>
          </a:xfrm>
          <a:prstGeom prst="line">
            <a:avLst/>
          </a:prstGeom>
          <a:noFill/>
          <a:ln w="38100">
            <a:solidFill>
              <a:srgbClr val="FF0000"/>
            </a:solidFill>
            <a:round/>
            <a:headEnd/>
            <a:tailEnd/>
          </a:ln>
          <a:effectLst/>
        </p:spPr>
        <p:txBody>
          <a:bodyPr>
            <a:spAutoFit/>
          </a:bodyPr>
          <a:lstStyle/>
          <a:p>
            <a:endParaRPr lang="en-US"/>
          </a:p>
        </p:txBody>
      </p:sp>
      <p:sp>
        <p:nvSpPr>
          <p:cNvPr id="51" name="TextBox 50"/>
          <p:cNvSpPr txBox="1"/>
          <p:nvPr/>
        </p:nvSpPr>
        <p:spPr>
          <a:xfrm>
            <a:off x="2867782" y="6096000"/>
            <a:ext cx="3533018" cy="646331"/>
          </a:xfrm>
          <a:prstGeom prst="rect">
            <a:avLst/>
          </a:prstGeom>
          <a:solidFill>
            <a:schemeClr val="bg2"/>
          </a:solidFill>
        </p:spPr>
        <p:txBody>
          <a:bodyPr wrap="none" rtlCol="0">
            <a:spAutoFit/>
          </a:bodyPr>
          <a:lstStyle/>
          <a:p>
            <a:r>
              <a:rPr lang="en-US" sz="3600" dirty="0">
                <a:solidFill>
                  <a:srgbClr val="FF0000"/>
                </a:solidFill>
              </a:rPr>
              <a:t>v</a:t>
            </a:r>
            <a:r>
              <a:rPr lang="en-US" sz="3600" baseline="-25000" dirty="0">
                <a:solidFill>
                  <a:srgbClr val="FF0000"/>
                </a:solidFill>
              </a:rPr>
              <a:t>2</a:t>
            </a:r>
            <a:r>
              <a:rPr lang="en-US" sz="3600" dirty="0">
                <a:solidFill>
                  <a:srgbClr val="FF0000"/>
                </a:solidFill>
              </a:rPr>
              <a:t> = “elliptic flow”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3"/>
          <p:cNvGrpSpPr>
            <a:grpSpLocks/>
          </p:cNvGrpSpPr>
          <p:nvPr/>
        </p:nvGrpSpPr>
        <p:grpSpPr bwMode="auto">
          <a:xfrm>
            <a:off x="1447800" y="1066800"/>
            <a:ext cx="6248400" cy="5791200"/>
            <a:chOff x="384" y="288"/>
            <a:chExt cx="2256" cy="2640"/>
          </a:xfrm>
        </p:grpSpPr>
        <p:grpSp>
          <p:nvGrpSpPr>
            <p:cNvPr id="5" name="Group 16"/>
            <p:cNvGrpSpPr>
              <a:grpSpLocks/>
            </p:cNvGrpSpPr>
            <p:nvPr/>
          </p:nvGrpSpPr>
          <p:grpSpPr bwMode="auto">
            <a:xfrm>
              <a:off x="384" y="275"/>
              <a:ext cx="2256" cy="2619"/>
              <a:chOff x="576" y="1184"/>
              <a:chExt cx="1584" cy="1875"/>
            </a:xfrm>
          </p:grpSpPr>
          <p:pic>
            <p:nvPicPr>
              <p:cNvPr id="7" name="Picture 15"/>
              <p:cNvPicPr>
                <a:picLocks noChangeAspect="1" noChangeArrowheads="1"/>
              </p:cNvPicPr>
              <p:nvPr/>
            </p:nvPicPr>
            <p:blipFill>
              <a:blip r:embed="rId2" cstate="print"/>
              <a:srcRect/>
              <a:stretch>
                <a:fillRect/>
              </a:stretch>
            </p:blipFill>
            <p:spPr bwMode="auto">
              <a:xfrm>
                <a:off x="576" y="2999"/>
                <a:ext cx="1584" cy="60"/>
              </a:xfrm>
              <a:prstGeom prst="rect">
                <a:avLst/>
              </a:prstGeom>
              <a:noFill/>
              <a:ln w="9525">
                <a:noFill/>
                <a:miter lim="800000"/>
                <a:headEnd/>
                <a:tailEnd/>
              </a:ln>
            </p:spPr>
          </p:pic>
          <p:pic>
            <p:nvPicPr>
              <p:cNvPr id="8" name="Picture 16"/>
              <p:cNvPicPr>
                <a:picLocks noChangeAspect="1" noChangeArrowheads="1"/>
              </p:cNvPicPr>
              <p:nvPr/>
            </p:nvPicPr>
            <p:blipFill>
              <a:blip r:embed="rId3" cstate="print"/>
              <a:srcRect/>
              <a:stretch>
                <a:fillRect/>
              </a:stretch>
            </p:blipFill>
            <p:spPr bwMode="auto">
              <a:xfrm>
                <a:off x="576" y="2938"/>
                <a:ext cx="1584" cy="61"/>
              </a:xfrm>
              <a:prstGeom prst="rect">
                <a:avLst/>
              </a:prstGeom>
              <a:noFill/>
              <a:ln w="9525">
                <a:noFill/>
                <a:miter lim="800000"/>
                <a:headEnd/>
                <a:tailEnd/>
              </a:ln>
            </p:spPr>
          </p:pic>
          <p:pic>
            <p:nvPicPr>
              <p:cNvPr id="9" name="Picture 17"/>
              <p:cNvPicPr>
                <a:picLocks noChangeAspect="1" noChangeArrowheads="1"/>
              </p:cNvPicPr>
              <p:nvPr/>
            </p:nvPicPr>
            <p:blipFill>
              <a:blip r:embed="rId4" cstate="print"/>
              <a:srcRect/>
              <a:stretch>
                <a:fillRect/>
              </a:stretch>
            </p:blipFill>
            <p:spPr bwMode="auto">
              <a:xfrm>
                <a:off x="576" y="2878"/>
                <a:ext cx="1584" cy="60"/>
              </a:xfrm>
              <a:prstGeom prst="rect">
                <a:avLst/>
              </a:prstGeom>
              <a:noFill/>
              <a:ln w="9525">
                <a:noFill/>
                <a:miter lim="800000"/>
                <a:headEnd/>
                <a:tailEnd/>
              </a:ln>
            </p:spPr>
          </p:pic>
          <p:pic>
            <p:nvPicPr>
              <p:cNvPr id="10" name="Picture 18"/>
              <p:cNvPicPr>
                <a:picLocks noChangeAspect="1" noChangeArrowheads="1"/>
              </p:cNvPicPr>
              <p:nvPr/>
            </p:nvPicPr>
            <p:blipFill>
              <a:blip r:embed="rId5" cstate="print"/>
              <a:srcRect/>
              <a:stretch>
                <a:fillRect/>
              </a:stretch>
            </p:blipFill>
            <p:spPr bwMode="auto">
              <a:xfrm>
                <a:off x="576" y="2817"/>
                <a:ext cx="1584" cy="61"/>
              </a:xfrm>
              <a:prstGeom prst="rect">
                <a:avLst/>
              </a:prstGeom>
              <a:noFill/>
              <a:ln w="9525">
                <a:noFill/>
                <a:miter lim="800000"/>
                <a:headEnd/>
                <a:tailEnd/>
              </a:ln>
            </p:spPr>
          </p:pic>
          <p:pic>
            <p:nvPicPr>
              <p:cNvPr id="11" name="Picture 19"/>
              <p:cNvPicPr>
                <a:picLocks noChangeAspect="1" noChangeArrowheads="1"/>
              </p:cNvPicPr>
              <p:nvPr/>
            </p:nvPicPr>
            <p:blipFill>
              <a:blip r:embed="rId6" cstate="print"/>
              <a:srcRect/>
              <a:stretch>
                <a:fillRect/>
              </a:stretch>
            </p:blipFill>
            <p:spPr bwMode="auto">
              <a:xfrm>
                <a:off x="576" y="2757"/>
                <a:ext cx="1584" cy="60"/>
              </a:xfrm>
              <a:prstGeom prst="rect">
                <a:avLst/>
              </a:prstGeom>
              <a:noFill/>
              <a:ln w="9525">
                <a:noFill/>
                <a:miter lim="800000"/>
                <a:headEnd/>
                <a:tailEnd/>
              </a:ln>
            </p:spPr>
          </p:pic>
          <p:pic>
            <p:nvPicPr>
              <p:cNvPr id="12" name="Picture 20"/>
              <p:cNvPicPr>
                <a:picLocks noChangeAspect="1" noChangeArrowheads="1"/>
              </p:cNvPicPr>
              <p:nvPr/>
            </p:nvPicPr>
            <p:blipFill>
              <a:blip r:embed="rId7" cstate="print"/>
              <a:srcRect/>
              <a:stretch>
                <a:fillRect/>
              </a:stretch>
            </p:blipFill>
            <p:spPr bwMode="auto">
              <a:xfrm>
                <a:off x="576" y="2696"/>
                <a:ext cx="1584" cy="61"/>
              </a:xfrm>
              <a:prstGeom prst="rect">
                <a:avLst/>
              </a:prstGeom>
              <a:noFill/>
              <a:ln w="9525">
                <a:noFill/>
                <a:miter lim="800000"/>
                <a:headEnd/>
                <a:tailEnd/>
              </a:ln>
            </p:spPr>
          </p:pic>
          <p:pic>
            <p:nvPicPr>
              <p:cNvPr id="13" name="Picture 21"/>
              <p:cNvPicPr>
                <a:picLocks noChangeAspect="1" noChangeArrowheads="1"/>
              </p:cNvPicPr>
              <p:nvPr/>
            </p:nvPicPr>
            <p:blipFill>
              <a:blip r:embed="rId8" cstate="print"/>
              <a:srcRect/>
              <a:stretch>
                <a:fillRect/>
              </a:stretch>
            </p:blipFill>
            <p:spPr bwMode="auto">
              <a:xfrm>
                <a:off x="576" y="2636"/>
                <a:ext cx="1584" cy="60"/>
              </a:xfrm>
              <a:prstGeom prst="rect">
                <a:avLst/>
              </a:prstGeom>
              <a:noFill/>
              <a:ln w="9525">
                <a:noFill/>
                <a:miter lim="800000"/>
                <a:headEnd/>
                <a:tailEnd/>
              </a:ln>
            </p:spPr>
          </p:pic>
          <p:pic>
            <p:nvPicPr>
              <p:cNvPr id="14" name="Picture 22"/>
              <p:cNvPicPr>
                <a:picLocks noChangeAspect="1" noChangeArrowheads="1"/>
              </p:cNvPicPr>
              <p:nvPr/>
            </p:nvPicPr>
            <p:blipFill>
              <a:blip r:embed="rId9" cstate="print"/>
              <a:srcRect/>
              <a:stretch>
                <a:fillRect/>
              </a:stretch>
            </p:blipFill>
            <p:spPr bwMode="auto">
              <a:xfrm>
                <a:off x="576" y="2575"/>
                <a:ext cx="1584" cy="61"/>
              </a:xfrm>
              <a:prstGeom prst="rect">
                <a:avLst/>
              </a:prstGeom>
              <a:noFill/>
              <a:ln w="9525">
                <a:noFill/>
                <a:miter lim="800000"/>
                <a:headEnd/>
                <a:tailEnd/>
              </a:ln>
            </p:spPr>
          </p:pic>
          <p:pic>
            <p:nvPicPr>
              <p:cNvPr id="15" name="Picture 23"/>
              <p:cNvPicPr>
                <a:picLocks noChangeAspect="1" noChangeArrowheads="1"/>
              </p:cNvPicPr>
              <p:nvPr/>
            </p:nvPicPr>
            <p:blipFill>
              <a:blip r:embed="rId10" cstate="print"/>
              <a:srcRect/>
              <a:stretch>
                <a:fillRect/>
              </a:stretch>
            </p:blipFill>
            <p:spPr bwMode="auto">
              <a:xfrm>
                <a:off x="576" y="2515"/>
                <a:ext cx="1584" cy="60"/>
              </a:xfrm>
              <a:prstGeom prst="rect">
                <a:avLst/>
              </a:prstGeom>
              <a:noFill/>
              <a:ln w="9525">
                <a:noFill/>
                <a:miter lim="800000"/>
                <a:headEnd/>
                <a:tailEnd/>
              </a:ln>
            </p:spPr>
          </p:pic>
          <p:pic>
            <p:nvPicPr>
              <p:cNvPr id="16" name="Picture 24"/>
              <p:cNvPicPr>
                <a:picLocks noChangeAspect="1" noChangeArrowheads="1"/>
              </p:cNvPicPr>
              <p:nvPr/>
            </p:nvPicPr>
            <p:blipFill>
              <a:blip r:embed="rId11" cstate="print"/>
              <a:srcRect/>
              <a:stretch>
                <a:fillRect/>
              </a:stretch>
            </p:blipFill>
            <p:spPr bwMode="auto">
              <a:xfrm>
                <a:off x="576" y="2454"/>
                <a:ext cx="1584" cy="61"/>
              </a:xfrm>
              <a:prstGeom prst="rect">
                <a:avLst/>
              </a:prstGeom>
              <a:noFill/>
              <a:ln w="9525">
                <a:noFill/>
                <a:miter lim="800000"/>
                <a:headEnd/>
                <a:tailEnd/>
              </a:ln>
            </p:spPr>
          </p:pic>
          <p:pic>
            <p:nvPicPr>
              <p:cNvPr id="17" name="Picture 25"/>
              <p:cNvPicPr>
                <a:picLocks noChangeAspect="1" noChangeArrowheads="1"/>
              </p:cNvPicPr>
              <p:nvPr/>
            </p:nvPicPr>
            <p:blipFill>
              <a:blip r:embed="rId12" cstate="print"/>
              <a:srcRect/>
              <a:stretch>
                <a:fillRect/>
              </a:stretch>
            </p:blipFill>
            <p:spPr bwMode="auto">
              <a:xfrm>
                <a:off x="576" y="2394"/>
                <a:ext cx="1584" cy="60"/>
              </a:xfrm>
              <a:prstGeom prst="rect">
                <a:avLst/>
              </a:prstGeom>
              <a:noFill/>
              <a:ln w="9525">
                <a:noFill/>
                <a:miter lim="800000"/>
                <a:headEnd/>
                <a:tailEnd/>
              </a:ln>
            </p:spPr>
          </p:pic>
          <p:pic>
            <p:nvPicPr>
              <p:cNvPr id="18" name="Picture 26"/>
              <p:cNvPicPr>
                <a:picLocks noChangeAspect="1" noChangeArrowheads="1"/>
              </p:cNvPicPr>
              <p:nvPr/>
            </p:nvPicPr>
            <p:blipFill>
              <a:blip r:embed="rId13" cstate="print"/>
              <a:srcRect/>
              <a:stretch>
                <a:fillRect/>
              </a:stretch>
            </p:blipFill>
            <p:spPr bwMode="auto">
              <a:xfrm>
                <a:off x="576" y="2333"/>
                <a:ext cx="1584" cy="61"/>
              </a:xfrm>
              <a:prstGeom prst="rect">
                <a:avLst/>
              </a:prstGeom>
              <a:noFill/>
              <a:ln w="9525">
                <a:noFill/>
                <a:miter lim="800000"/>
                <a:headEnd/>
                <a:tailEnd/>
              </a:ln>
            </p:spPr>
          </p:pic>
          <p:pic>
            <p:nvPicPr>
              <p:cNvPr id="19" name="Picture 27"/>
              <p:cNvPicPr>
                <a:picLocks noChangeAspect="1" noChangeArrowheads="1"/>
              </p:cNvPicPr>
              <p:nvPr/>
            </p:nvPicPr>
            <p:blipFill>
              <a:blip r:embed="rId14" cstate="print"/>
              <a:srcRect/>
              <a:stretch>
                <a:fillRect/>
              </a:stretch>
            </p:blipFill>
            <p:spPr bwMode="auto">
              <a:xfrm>
                <a:off x="576" y="2273"/>
                <a:ext cx="1584" cy="60"/>
              </a:xfrm>
              <a:prstGeom prst="rect">
                <a:avLst/>
              </a:prstGeom>
              <a:noFill/>
              <a:ln w="9525">
                <a:noFill/>
                <a:miter lim="800000"/>
                <a:headEnd/>
                <a:tailEnd/>
              </a:ln>
            </p:spPr>
          </p:pic>
          <p:pic>
            <p:nvPicPr>
              <p:cNvPr id="20" name="Picture 28"/>
              <p:cNvPicPr>
                <a:picLocks noChangeAspect="1" noChangeArrowheads="1"/>
              </p:cNvPicPr>
              <p:nvPr/>
            </p:nvPicPr>
            <p:blipFill>
              <a:blip r:embed="rId15" cstate="print"/>
              <a:srcRect/>
              <a:stretch>
                <a:fillRect/>
              </a:stretch>
            </p:blipFill>
            <p:spPr bwMode="auto">
              <a:xfrm>
                <a:off x="576" y="2212"/>
                <a:ext cx="1584" cy="61"/>
              </a:xfrm>
              <a:prstGeom prst="rect">
                <a:avLst/>
              </a:prstGeom>
              <a:noFill/>
              <a:ln w="9525">
                <a:noFill/>
                <a:miter lim="800000"/>
                <a:headEnd/>
                <a:tailEnd/>
              </a:ln>
            </p:spPr>
          </p:pic>
          <p:pic>
            <p:nvPicPr>
              <p:cNvPr id="21" name="Picture 29"/>
              <p:cNvPicPr>
                <a:picLocks noChangeAspect="1" noChangeArrowheads="1"/>
              </p:cNvPicPr>
              <p:nvPr/>
            </p:nvPicPr>
            <p:blipFill>
              <a:blip r:embed="rId16" cstate="print"/>
              <a:srcRect/>
              <a:stretch>
                <a:fillRect/>
              </a:stretch>
            </p:blipFill>
            <p:spPr bwMode="auto">
              <a:xfrm>
                <a:off x="576" y="2152"/>
                <a:ext cx="1584" cy="60"/>
              </a:xfrm>
              <a:prstGeom prst="rect">
                <a:avLst/>
              </a:prstGeom>
              <a:noFill/>
              <a:ln w="9525">
                <a:noFill/>
                <a:miter lim="800000"/>
                <a:headEnd/>
                <a:tailEnd/>
              </a:ln>
            </p:spPr>
          </p:pic>
          <p:pic>
            <p:nvPicPr>
              <p:cNvPr id="22" name="Picture 30"/>
              <p:cNvPicPr>
                <a:picLocks noChangeAspect="1" noChangeArrowheads="1"/>
              </p:cNvPicPr>
              <p:nvPr/>
            </p:nvPicPr>
            <p:blipFill>
              <a:blip r:embed="rId17" cstate="print"/>
              <a:srcRect/>
              <a:stretch>
                <a:fillRect/>
              </a:stretch>
            </p:blipFill>
            <p:spPr bwMode="auto">
              <a:xfrm>
                <a:off x="576" y="2091"/>
                <a:ext cx="1584" cy="61"/>
              </a:xfrm>
              <a:prstGeom prst="rect">
                <a:avLst/>
              </a:prstGeom>
              <a:noFill/>
              <a:ln w="9525">
                <a:noFill/>
                <a:miter lim="800000"/>
                <a:headEnd/>
                <a:tailEnd/>
              </a:ln>
            </p:spPr>
          </p:pic>
          <p:pic>
            <p:nvPicPr>
              <p:cNvPr id="23" name="Picture 31"/>
              <p:cNvPicPr>
                <a:picLocks noChangeAspect="1" noChangeArrowheads="1"/>
              </p:cNvPicPr>
              <p:nvPr/>
            </p:nvPicPr>
            <p:blipFill>
              <a:blip r:embed="rId18" cstate="print"/>
              <a:srcRect/>
              <a:stretch>
                <a:fillRect/>
              </a:stretch>
            </p:blipFill>
            <p:spPr bwMode="auto">
              <a:xfrm>
                <a:off x="576" y="2031"/>
                <a:ext cx="1584" cy="60"/>
              </a:xfrm>
              <a:prstGeom prst="rect">
                <a:avLst/>
              </a:prstGeom>
              <a:noFill/>
              <a:ln w="9525">
                <a:noFill/>
                <a:miter lim="800000"/>
                <a:headEnd/>
                <a:tailEnd/>
              </a:ln>
            </p:spPr>
          </p:pic>
          <p:pic>
            <p:nvPicPr>
              <p:cNvPr id="24" name="Picture 32"/>
              <p:cNvPicPr>
                <a:picLocks noChangeAspect="1" noChangeArrowheads="1"/>
              </p:cNvPicPr>
              <p:nvPr/>
            </p:nvPicPr>
            <p:blipFill>
              <a:blip r:embed="rId19" cstate="print"/>
              <a:srcRect/>
              <a:stretch>
                <a:fillRect/>
              </a:stretch>
            </p:blipFill>
            <p:spPr bwMode="auto">
              <a:xfrm>
                <a:off x="576" y="1970"/>
                <a:ext cx="1584" cy="61"/>
              </a:xfrm>
              <a:prstGeom prst="rect">
                <a:avLst/>
              </a:prstGeom>
              <a:noFill/>
              <a:ln w="9525">
                <a:noFill/>
                <a:miter lim="800000"/>
                <a:headEnd/>
                <a:tailEnd/>
              </a:ln>
            </p:spPr>
          </p:pic>
          <p:pic>
            <p:nvPicPr>
              <p:cNvPr id="25" name="Picture 33"/>
              <p:cNvPicPr>
                <a:picLocks noChangeAspect="1" noChangeArrowheads="1"/>
              </p:cNvPicPr>
              <p:nvPr/>
            </p:nvPicPr>
            <p:blipFill>
              <a:blip r:embed="rId20" cstate="print"/>
              <a:srcRect/>
              <a:stretch>
                <a:fillRect/>
              </a:stretch>
            </p:blipFill>
            <p:spPr bwMode="auto">
              <a:xfrm>
                <a:off x="576" y="1910"/>
                <a:ext cx="1584" cy="60"/>
              </a:xfrm>
              <a:prstGeom prst="rect">
                <a:avLst/>
              </a:prstGeom>
              <a:noFill/>
              <a:ln w="9525">
                <a:noFill/>
                <a:miter lim="800000"/>
                <a:headEnd/>
                <a:tailEnd/>
              </a:ln>
            </p:spPr>
          </p:pic>
          <p:pic>
            <p:nvPicPr>
              <p:cNvPr id="26" name="Picture 34"/>
              <p:cNvPicPr>
                <a:picLocks noChangeAspect="1" noChangeArrowheads="1"/>
              </p:cNvPicPr>
              <p:nvPr/>
            </p:nvPicPr>
            <p:blipFill>
              <a:blip r:embed="rId21" cstate="print"/>
              <a:srcRect/>
              <a:stretch>
                <a:fillRect/>
              </a:stretch>
            </p:blipFill>
            <p:spPr bwMode="auto">
              <a:xfrm>
                <a:off x="576" y="1849"/>
                <a:ext cx="1584" cy="61"/>
              </a:xfrm>
              <a:prstGeom prst="rect">
                <a:avLst/>
              </a:prstGeom>
              <a:noFill/>
              <a:ln w="9525">
                <a:noFill/>
                <a:miter lim="800000"/>
                <a:headEnd/>
                <a:tailEnd/>
              </a:ln>
            </p:spPr>
          </p:pic>
          <p:pic>
            <p:nvPicPr>
              <p:cNvPr id="27" name="Picture 35"/>
              <p:cNvPicPr>
                <a:picLocks noChangeAspect="1" noChangeArrowheads="1"/>
              </p:cNvPicPr>
              <p:nvPr/>
            </p:nvPicPr>
            <p:blipFill>
              <a:blip r:embed="rId22" cstate="print"/>
              <a:srcRect/>
              <a:stretch>
                <a:fillRect/>
              </a:stretch>
            </p:blipFill>
            <p:spPr bwMode="auto">
              <a:xfrm>
                <a:off x="576" y="1788"/>
                <a:ext cx="1584" cy="61"/>
              </a:xfrm>
              <a:prstGeom prst="rect">
                <a:avLst/>
              </a:prstGeom>
              <a:noFill/>
              <a:ln w="9525">
                <a:noFill/>
                <a:miter lim="800000"/>
                <a:headEnd/>
                <a:tailEnd/>
              </a:ln>
            </p:spPr>
          </p:pic>
          <p:pic>
            <p:nvPicPr>
              <p:cNvPr id="28" name="Picture 36"/>
              <p:cNvPicPr>
                <a:picLocks noChangeAspect="1" noChangeArrowheads="1"/>
              </p:cNvPicPr>
              <p:nvPr/>
            </p:nvPicPr>
            <p:blipFill>
              <a:blip r:embed="rId23" cstate="print"/>
              <a:srcRect/>
              <a:stretch>
                <a:fillRect/>
              </a:stretch>
            </p:blipFill>
            <p:spPr bwMode="auto">
              <a:xfrm>
                <a:off x="576" y="1728"/>
                <a:ext cx="1584" cy="60"/>
              </a:xfrm>
              <a:prstGeom prst="rect">
                <a:avLst/>
              </a:prstGeom>
              <a:noFill/>
              <a:ln w="9525">
                <a:noFill/>
                <a:miter lim="800000"/>
                <a:headEnd/>
                <a:tailEnd/>
              </a:ln>
            </p:spPr>
          </p:pic>
          <p:pic>
            <p:nvPicPr>
              <p:cNvPr id="29" name="Picture 37"/>
              <p:cNvPicPr>
                <a:picLocks noChangeAspect="1" noChangeArrowheads="1"/>
              </p:cNvPicPr>
              <p:nvPr/>
            </p:nvPicPr>
            <p:blipFill>
              <a:blip r:embed="rId24" cstate="print"/>
              <a:srcRect/>
              <a:stretch>
                <a:fillRect/>
              </a:stretch>
            </p:blipFill>
            <p:spPr bwMode="auto">
              <a:xfrm>
                <a:off x="576" y="1668"/>
                <a:ext cx="1584" cy="60"/>
              </a:xfrm>
              <a:prstGeom prst="rect">
                <a:avLst/>
              </a:prstGeom>
              <a:noFill/>
              <a:ln w="9525">
                <a:noFill/>
                <a:miter lim="800000"/>
                <a:headEnd/>
                <a:tailEnd/>
              </a:ln>
            </p:spPr>
          </p:pic>
          <p:pic>
            <p:nvPicPr>
              <p:cNvPr id="30" name="Picture 38"/>
              <p:cNvPicPr>
                <a:picLocks noChangeAspect="1" noChangeArrowheads="1"/>
              </p:cNvPicPr>
              <p:nvPr/>
            </p:nvPicPr>
            <p:blipFill>
              <a:blip r:embed="rId25" cstate="print"/>
              <a:srcRect/>
              <a:stretch>
                <a:fillRect/>
              </a:stretch>
            </p:blipFill>
            <p:spPr bwMode="auto">
              <a:xfrm>
                <a:off x="576" y="1607"/>
                <a:ext cx="1584" cy="61"/>
              </a:xfrm>
              <a:prstGeom prst="rect">
                <a:avLst/>
              </a:prstGeom>
              <a:noFill/>
              <a:ln w="9525">
                <a:noFill/>
                <a:miter lim="800000"/>
                <a:headEnd/>
                <a:tailEnd/>
              </a:ln>
            </p:spPr>
          </p:pic>
          <p:pic>
            <p:nvPicPr>
              <p:cNvPr id="31" name="Picture 39"/>
              <p:cNvPicPr>
                <a:picLocks noChangeAspect="1" noChangeArrowheads="1"/>
              </p:cNvPicPr>
              <p:nvPr/>
            </p:nvPicPr>
            <p:blipFill>
              <a:blip r:embed="rId26" cstate="print"/>
              <a:srcRect/>
              <a:stretch>
                <a:fillRect/>
              </a:stretch>
            </p:blipFill>
            <p:spPr bwMode="auto">
              <a:xfrm>
                <a:off x="576" y="1547"/>
                <a:ext cx="1584" cy="60"/>
              </a:xfrm>
              <a:prstGeom prst="rect">
                <a:avLst/>
              </a:prstGeom>
              <a:noFill/>
              <a:ln w="9525">
                <a:noFill/>
                <a:miter lim="800000"/>
                <a:headEnd/>
                <a:tailEnd/>
              </a:ln>
            </p:spPr>
          </p:pic>
          <p:pic>
            <p:nvPicPr>
              <p:cNvPr id="32" name="Picture 40"/>
              <p:cNvPicPr>
                <a:picLocks noChangeAspect="1" noChangeArrowheads="1"/>
              </p:cNvPicPr>
              <p:nvPr/>
            </p:nvPicPr>
            <p:blipFill>
              <a:blip r:embed="rId27" cstate="print"/>
              <a:srcRect/>
              <a:stretch>
                <a:fillRect/>
              </a:stretch>
            </p:blipFill>
            <p:spPr bwMode="auto">
              <a:xfrm>
                <a:off x="576" y="1486"/>
                <a:ext cx="1584" cy="61"/>
              </a:xfrm>
              <a:prstGeom prst="rect">
                <a:avLst/>
              </a:prstGeom>
              <a:noFill/>
              <a:ln w="9525">
                <a:noFill/>
                <a:miter lim="800000"/>
                <a:headEnd/>
                <a:tailEnd/>
              </a:ln>
            </p:spPr>
          </p:pic>
          <p:pic>
            <p:nvPicPr>
              <p:cNvPr id="33" name="Picture 41"/>
              <p:cNvPicPr>
                <a:picLocks noChangeAspect="1" noChangeArrowheads="1"/>
              </p:cNvPicPr>
              <p:nvPr/>
            </p:nvPicPr>
            <p:blipFill>
              <a:blip r:embed="rId28" cstate="print"/>
              <a:srcRect/>
              <a:stretch>
                <a:fillRect/>
              </a:stretch>
            </p:blipFill>
            <p:spPr bwMode="auto">
              <a:xfrm>
                <a:off x="576" y="1425"/>
                <a:ext cx="1584" cy="61"/>
              </a:xfrm>
              <a:prstGeom prst="rect">
                <a:avLst/>
              </a:prstGeom>
              <a:noFill/>
              <a:ln w="9525">
                <a:noFill/>
                <a:miter lim="800000"/>
                <a:headEnd/>
                <a:tailEnd/>
              </a:ln>
            </p:spPr>
          </p:pic>
          <p:pic>
            <p:nvPicPr>
              <p:cNvPr id="34" name="Picture 42"/>
              <p:cNvPicPr>
                <a:picLocks noChangeAspect="1" noChangeArrowheads="1"/>
              </p:cNvPicPr>
              <p:nvPr/>
            </p:nvPicPr>
            <p:blipFill>
              <a:blip r:embed="rId29" cstate="print"/>
              <a:srcRect/>
              <a:stretch>
                <a:fillRect/>
              </a:stretch>
            </p:blipFill>
            <p:spPr bwMode="auto">
              <a:xfrm>
                <a:off x="576" y="1365"/>
                <a:ext cx="1584" cy="60"/>
              </a:xfrm>
              <a:prstGeom prst="rect">
                <a:avLst/>
              </a:prstGeom>
              <a:noFill/>
              <a:ln w="9525">
                <a:noFill/>
                <a:miter lim="800000"/>
                <a:headEnd/>
                <a:tailEnd/>
              </a:ln>
            </p:spPr>
          </p:pic>
          <p:pic>
            <p:nvPicPr>
              <p:cNvPr id="35" name="Picture 43"/>
              <p:cNvPicPr>
                <a:picLocks noChangeAspect="1" noChangeArrowheads="1"/>
              </p:cNvPicPr>
              <p:nvPr/>
            </p:nvPicPr>
            <p:blipFill>
              <a:blip r:embed="rId30" cstate="print"/>
              <a:srcRect/>
              <a:stretch>
                <a:fillRect/>
              </a:stretch>
            </p:blipFill>
            <p:spPr bwMode="auto">
              <a:xfrm>
                <a:off x="576" y="1305"/>
                <a:ext cx="1584" cy="60"/>
              </a:xfrm>
              <a:prstGeom prst="rect">
                <a:avLst/>
              </a:prstGeom>
              <a:noFill/>
              <a:ln w="9525">
                <a:noFill/>
                <a:miter lim="800000"/>
                <a:headEnd/>
                <a:tailEnd/>
              </a:ln>
            </p:spPr>
          </p:pic>
          <p:pic>
            <p:nvPicPr>
              <p:cNvPr id="36" name="Picture 44"/>
              <p:cNvPicPr>
                <a:picLocks noChangeAspect="1" noChangeArrowheads="1"/>
              </p:cNvPicPr>
              <p:nvPr/>
            </p:nvPicPr>
            <p:blipFill>
              <a:blip r:embed="rId31" cstate="print"/>
              <a:srcRect/>
              <a:stretch>
                <a:fillRect/>
              </a:stretch>
            </p:blipFill>
            <p:spPr bwMode="auto">
              <a:xfrm>
                <a:off x="576" y="1244"/>
                <a:ext cx="1584" cy="61"/>
              </a:xfrm>
              <a:prstGeom prst="rect">
                <a:avLst/>
              </a:prstGeom>
              <a:noFill/>
              <a:ln w="9525">
                <a:noFill/>
                <a:miter lim="800000"/>
                <a:headEnd/>
                <a:tailEnd/>
              </a:ln>
            </p:spPr>
          </p:pic>
          <p:pic>
            <p:nvPicPr>
              <p:cNvPr id="37" name="Picture 45"/>
              <p:cNvPicPr>
                <a:picLocks noChangeAspect="1" noChangeArrowheads="1"/>
              </p:cNvPicPr>
              <p:nvPr/>
            </p:nvPicPr>
            <p:blipFill>
              <a:blip r:embed="rId6" cstate="print"/>
              <a:srcRect/>
              <a:stretch>
                <a:fillRect/>
              </a:stretch>
            </p:blipFill>
            <p:spPr bwMode="auto">
              <a:xfrm>
                <a:off x="576" y="1184"/>
                <a:ext cx="1584" cy="60"/>
              </a:xfrm>
              <a:prstGeom prst="rect">
                <a:avLst/>
              </a:prstGeom>
              <a:noFill/>
              <a:ln w="9525">
                <a:noFill/>
                <a:miter lim="800000"/>
                <a:headEnd/>
                <a:tailEnd/>
              </a:ln>
            </p:spPr>
          </p:pic>
        </p:grpSp>
        <p:sp>
          <p:nvSpPr>
            <p:cNvPr id="6" name="Text Box 46"/>
            <p:cNvSpPr txBox="1">
              <a:spLocks noChangeArrowheads="1"/>
            </p:cNvSpPr>
            <p:nvPr/>
          </p:nvSpPr>
          <p:spPr bwMode="auto">
            <a:xfrm>
              <a:off x="384" y="2640"/>
              <a:ext cx="92" cy="260"/>
            </a:xfrm>
            <a:prstGeom prst="rect">
              <a:avLst/>
            </a:prstGeom>
            <a:noFill/>
            <a:ln w="9525" algn="ctr">
              <a:noFill/>
              <a:miter lim="800000"/>
              <a:headEnd/>
              <a:tailEnd/>
            </a:ln>
            <a:effectLst/>
          </p:spPr>
          <p:txBody>
            <a:bodyPr wrap="none">
              <a:spAutoFit/>
            </a:bodyPr>
            <a:lstStyle/>
            <a:p>
              <a:pPr eaLnBrk="0" hangingPunct="0"/>
              <a:endParaRPr lang="en-US" sz="2400">
                <a:solidFill>
                  <a:srgbClr val="000066"/>
                </a:solidFill>
                <a:cs typeface="Arial" charset="0"/>
              </a:endParaRPr>
            </a:p>
          </p:txBody>
        </p:sp>
      </p:grpSp>
      <p:sp>
        <p:nvSpPr>
          <p:cNvPr id="38" name="TextBox 37"/>
          <p:cNvSpPr txBox="1"/>
          <p:nvPr/>
        </p:nvSpPr>
        <p:spPr>
          <a:xfrm>
            <a:off x="2572790" y="76200"/>
            <a:ext cx="3904210" cy="707886"/>
          </a:xfrm>
          <a:prstGeom prst="rect">
            <a:avLst/>
          </a:prstGeom>
          <a:noFill/>
        </p:spPr>
        <p:txBody>
          <a:bodyPr wrap="none" rtlCol="0">
            <a:spAutoFit/>
          </a:bodyPr>
          <a:lstStyle/>
          <a:p>
            <a:r>
              <a:rPr lang="en-US" sz="4000" u="sng" dirty="0">
                <a:solidFill>
                  <a:schemeClr val="bg1"/>
                </a:solidFill>
              </a:rPr>
              <a:t>Large Elliptic Flow</a:t>
            </a:r>
          </a:p>
        </p:txBody>
      </p:sp>
      <p:pic>
        <p:nvPicPr>
          <p:cNvPr id="124930" name="Picture 2"/>
          <p:cNvPicPr>
            <a:picLocks noChangeAspect="1" noChangeArrowheads="1"/>
          </p:cNvPicPr>
          <p:nvPr/>
        </p:nvPicPr>
        <p:blipFill>
          <a:blip r:embed="rId32" cstate="print"/>
          <a:srcRect/>
          <a:stretch>
            <a:fillRect/>
          </a:stretch>
        </p:blipFill>
        <p:spPr bwMode="auto">
          <a:xfrm>
            <a:off x="0" y="0"/>
            <a:ext cx="1752600" cy="1314450"/>
          </a:xfrm>
          <a:prstGeom prst="rect">
            <a:avLst/>
          </a:prstGeom>
          <a:noFill/>
          <a:ln w="9525">
            <a:noFill/>
            <a:miter lim="800000"/>
            <a:headEnd/>
            <a:tailEnd/>
          </a:ln>
        </p:spPr>
      </p:pic>
      <p:pic>
        <p:nvPicPr>
          <p:cNvPr id="39" name="Picture 2"/>
          <p:cNvPicPr>
            <a:picLocks noChangeAspect="1" noChangeArrowheads="1"/>
          </p:cNvPicPr>
          <p:nvPr/>
        </p:nvPicPr>
        <p:blipFill>
          <a:blip r:embed="rId32" cstate="print"/>
          <a:srcRect/>
          <a:stretch>
            <a:fillRect/>
          </a:stretch>
        </p:blipFill>
        <p:spPr bwMode="auto">
          <a:xfrm>
            <a:off x="7391400" y="0"/>
            <a:ext cx="1752600" cy="1314450"/>
          </a:xfrm>
          <a:prstGeom prst="rect">
            <a:avLst/>
          </a:prstGeom>
          <a:noFill/>
          <a:ln w="9525">
            <a:noFill/>
            <a:miter lim="800000"/>
            <a:headEnd/>
            <a:tailEnd/>
          </a:ln>
          <a:scene3d>
            <a:camera prst="orthographicFront">
              <a:rot lat="0" lon="10800000" rev="0"/>
            </a:camera>
            <a:lightRig rig="threePt" dir="t"/>
          </a:scene3d>
        </p:spPr>
      </p:pic>
      <p:sp>
        <p:nvSpPr>
          <p:cNvPr id="40" name="Freeform 39"/>
          <p:cNvSpPr/>
          <p:nvPr/>
        </p:nvSpPr>
        <p:spPr>
          <a:xfrm>
            <a:off x="2701636" y="1524000"/>
            <a:ext cx="4350328" cy="406400"/>
          </a:xfrm>
          <a:custGeom>
            <a:avLst/>
            <a:gdLst>
              <a:gd name="connsiteX0" fmla="*/ 0 w 4350328"/>
              <a:gd name="connsiteY0" fmla="*/ 0 h 406400"/>
              <a:gd name="connsiteX1" fmla="*/ 1122219 w 4350328"/>
              <a:gd name="connsiteY1" fmla="*/ 374073 h 406400"/>
              <a:gd name="connsiteX2" fmla="*/ 2175164 w 4350328"/>
              <a:gd name="connsiteY2" fmla="*/ 124691 h 406400"/>
              <a:gd name="connsiteX3" fmla="*/ 3269673 w 4350328"/>
              <a:gd name="connsiteY3" fmla="*/ 401782 h 406400"/>
              <a:gd name="connsiteX4" fmla="*/ 4114800 w 4350328"/>
              <a:gd name="connsiteY4" fmla="*/ 96982 h 406400"/>
              <a:gd name="connsiteX5" fmla="*/ 4350328 w 4350328"/>
              <a:gd name="connsiteY5" fmla="*/ 55418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0328" h="406400">
                <a:moveTo>
                  <a:pt x="0" y="0"/>
                </a:moveTo>
                <a:cubicBezTo>
                  <a:pt x="379846" y="176645"/>
                  <a:pt x="759692" y="353291"/>
                  <a:pt x="1122219" y="374073"/>
                </a:cubicBezTo>
                <a:cubicBezTo>
                  <a:pt x="1484746" y="394855"/>
                  <a:pt x="1817255" y="120073"/>
                  <a:pt x="2175164" y="124691"/>
                </a:cubicBezTo>
                <a:cubicBezTo>
                  <a:pt x="2533073" y="129309"/>
                  <a:pt x="2946400" y="406400"/>
                  <a:pt x="3269673" y="401782"/>
                </a:cubicBezTo>
                <a:cubicBezTo>
                  <a:pt x="3592946" y="397164"/>
                  <a:pt x="3934691" y="154709"/>
                  <a:pt x="4114800" y="96982"/>
                </a:cubicBezTo>
                <a:cubicBezTo>
                  <a:pt x="4294909" y="39255"/>
                  <a:pt x="4322618" y="47336"/>
                  <a:pt x="4350328" y="55418"/>
                </a:cubicBezTo>
              </a:path>
            </a:pathLst>
          </a:cu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a:off x="76200" y="2217003"/>
            <a:ext cx="8921160" cy="830997"/>
          </a:xfrm>
          <a:prstGeom prst="rect">
            <a:avLst/>
          </a:prstGeom>
          <a:solidFill>
            <a:schemeClr val="bg2"/>
          </a:solidFill>
        </p:spPr>
        <p:txBody>
          <a:bodyPr wrap="none" rtlCol="0">
            <a:spAutoFit/>
          </a:bodyPr>
          <a:lstStyle/>
          <a:p>
            <a:r>
              <a:rPr lang="en-US" sz="4800" dirty="0">
                <a:solidFill>
                  <a:srgbClr val="FF0000"/>
                </a:solidFill>
              </a:rPr>
              <a:t>Literally “seen” in first days at RHIC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down)">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4930"/>
                                        </p:tgtEl>
                                        <p:attrNameLst>
                                          <p:attrName>style.visibility</p:attrName>
                                        </p:attrNameLst>
                                      </p:cBhvr>
                                      <p:to>
                                        <p:strVal val="visible"/>
                                      </p:to>
                                    </p:set>
                                    <p:animEffect transition="in" filter="blinds(horizontal)">
                                      <p:cBhvr>
                                        <p:cTn id="16" dur="500"/>
                                        <p:tgtEl>
                                          <p:spTgt spid="12493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linds(horizontal)">
                                      <p:cBhvr>
                                        <p:cTn id="19" dur="500"/>
                                        <p:tgtEl>
                                          <p:spTgt spid="41"/>
                                        </p:tgtEl>
                                      </p:cBhvr>
                                    </p:animEffect>
                                  </p:childTnLst>
                                </p:cTn>
                              </p:par>
                              <p:par>
                                <p:cTn id="20" presetID="3" presetClass="entr" presetSubtype="1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linds(horizontal)">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76200"/>
            <a:ext cx="6319166" cy="707886"/>
          </a:xfrm>
          <a:prstGeom prst="rect">
            <a:avLst/>
          </a:prstGeom>
          <a:noFill/>
        </p:spPr>
        <p:txBody>
          <a:bodyPr wrap="none" rtlCol="0">
            <a:spAutoFit/>
          </a:bodyPr>
          <a:lstStyle/>
          <a:p>
            <a:r>
              <a:rPr lang="en-US" sz="4000" u="sng" dirty="0">
                <a:solidFill>
                  <a:schemeClr val="bg1"/>
                </a:solidFill>
              </a:rPr>
              <a:t>How Large is the Flow Really?</a:t>
            </a:r>
          </a:p>
        </p:txBody>
      </p:sp>
      <p:sp>
        <p:nvSpPr>
          <p:cNvPr id="8" name="TextBox 7"/>
          <p:cNvSpPr txBox="1"/>
          <p:nvPr/>
        </p:nvSpPr>
        <p:spPr>
          <a:xfrm>
            <a:off x="152400" y="838200"/>
            <a:ext cx="8763000" cy="954107"/>
          </a:xfrm>
          <a:prstGeom prst="rect">
            <a:avLst/>
          </a:prstGeom>
          <a:noFill/>
        </p:spPr>
        <p:txBody>
          <a:bodyPr wrap="square" rtlCol="0">
            <a:spAutoFit/>
          </a:bodyPr>
          <a:lstStyle/>
          <a:p>
            <a:pPr algn="ctr"/>
            <a:r>
              <a:rPr lang="en-US" sz="2800" dirty="0">
                <a:solidFill>
                  <a:srgbClr val="FFFF00"/>
                </a:solidFill>
              </a:rPr>
              <a:t>Assume </a:t>
            </a:r>
            <a:r>
              <a:rPr lang="en-US" sz="2800" u="sng" dirty="0">
                <a:solidFill>
                  <a:srgbClr val="FFFF00"/>
                </a:solidFill>
              </a:rPr>
              <a:t>early </a:t>
            </a:r>
            <a:r>
              <a:rPr lang="en-US" sz="2800" u="sng" dirty="0" err="1">
                <a:solidFill>
                  <a:srgbClr val="FFFF00"/>
                </a:solidFill>
              </a:rPr>
              <a:t>thermalization</a:t>
            </a:r>
            <a:r>
              <a:rPr lang="en-US" sz="2800" dirty="0">
                <a:solidFill>
                  <a:srgbClr val="FFFF00"/>
                </a:solidFill>
              </a:rPr>
              <a:t> and run </a:t>
            </a:r>
            <a:r>
              <a:rPr lang="en-US" sz="2800" u="sng" dirty="0">
                <a:solidFill>
                  <a:srgbClr val="FFFF00"/>
                </a:solidFill>
              </a:rPr>
              <a:t>ideal hydrodynamics</a:t>
            </a:r>
            <a:r>
              <a:rPr lang="en-US" sz="2800" dirty="0">
                <a:solidFill>
                  <a:srgbClr val="FFFF00"/>
                </a:solidFill>
              </a:rPr>
              <a:t> (i.e. no dissipation </a:t>
            </a:r>
            <a:r>
              <a:rPr lang="en-US" sz="2800" dirty="0">
                <a:solidFill>
                  <a:srgbClr val="FFFF00"/>
                </a:solidFill>
                <a:sym typeface="Wingdings" pitchFamily="2" charset="2"/>
              </a:rPr>
              <a:t></a:t>
            </a:r>
            <a:r>
              <a:rPr lang="en-US" sz="2800" dirty="0">
                <a:solidFill>
                  <a:srgbClr val="FFFF00"/>
                </a:solidFill>
              </a:rPr>
              <a:t> zero shear + zero bulk viscosity)</a:t>
            </a:r>
          </a:p>
        </p:txBody>
      </p:sp>
      <p:sp>
        <p:nvSpPr>
          <p:cNvPr id="9" name="TextBox 8"/>
          <p:cNvSpPr txBox="1"/>
          <p:nvPr/>
        </p:nvSpPr>
        <p:spPr>
          <a:xfrm>
            <a:off x="228601" y="1981200"/>
            <a:ext cx="3733800" cy="1600438"/>
          </a:xfrm>
          <a:prstGeom prst="rect">
            <a:avLst/>
          </a:prstGeom>
          <a:noFill/>
        </p:spPr>
        <p:txBody>
          <a:bodyPr wrap="square" rtlCol="0">
            <a:spAutoFit/>
          </a:bodyPr>
          <a:lstStyle/>
          <a:p>
            <a:r>
              <a:rPr lang="en-US" sz="2800" dirty="0">
                <a:solidFill>
                  <a:schemeClr val="bg1"/>
                </a:solidFill>
              </a:rPr>
              <a:t>Key Inputs:</a:t>
            </a:r>
          </a:p>
          <a:p>
            <a:r>
              <a:rPr lang="en-US" sz="1100" dirty="0">
                <a:solidFill>
                  <a:schemeClr val="bg1"/>
                </a:solidFill>
              </a:rPr>
              <a:t> </a:t>
            </a:r>
          </a:p>
          <a:p>
            <a:pPr>
              <a:buFont typeface="Arial" pitchFamily="34" charset="0"/>
              <a:buChar char="•"/>
            </a:pPr>
            <a:r>
              <a:rPr lang="en-US" sz="2800" dirty="0">
                <a:solidFill>
                  <a:schemeClr val="bg1"/>
                </a:solidFill>
              </a:rPr>
              <a:t> Initial Geometry</a:t>
            </a:r>
          </a:p>
          <a:p>
            <a:pPr>
              <a:buFont typeface="Arial" pitchFamily="34" charset="0"/>
              <a:buChar char="•"/>
            </a:pPr>
            <a:r>
              <a:rPr lang="en-US" sz="2800" dirty="0">
                <a:solidFill>
                  <a:schemeClr val="bg1"/>
                </a:solidFill>
              </a:rPr>
              <a:t> QCD Equation of State</a:t>
            </a:r>
          </a:p>
        </p:txBody>
      </p:sp>
      <p:pic>
        <p:nvPicPr>
          <p:cNvPr id="10" name="Picture 9"/>
          <p:cNvPicPr>
            <a:picLocks noChangeAspect="1" noChangeArrowheads="1"/>
          </p:cNvPicPr>
          <p:nvPr/>
        </p:nvPicPr>
        <p:blipFill>
          <a:blip r:embed="rId2" cstate="print"/>
          <a:srcRect/>
          <a:stretch>
            <a:fillRect/>
          </a:stretch>
        </p:blipFill>
        <p:spPr bwMode="auto">
          <a:xfrm>
            <a:off x="76200" y="3733800"/>
            <a:ext cx="3962400" cy="2871787"/>
          </a:xfrm>
          <a:prstGeom prst="rect">
            <a:avLst/>
          </a:prstGeom>
          <a:noFill/>
          <a:ln w="9525">
            <a:noFill/>
            <a:miter lim="800000"/>
            <a:headEnd/>
            <a:tailEnd/>
          </a:ln>
          <a:effectLst/>
        </p:spPr>
      </p:pic>
      <p:pic>
        <p:nvPicPr>
          <p:cNvPr id="11" name="Picture 34" descr="movie_smooth"/>
          <p:cNvPicPr>
            <a:picLocks noChangeAspect="1" noChangeArrowheads="1"/>
          </p:cNvPicPr>
          <p:nvPr/>
        </p:nvPicPr>
        <p:blipFill>
          <a:blip r:embed="rId3" cstate="print"/>
          <a:srcRect/>
          <a:stretch>
            <a:fillRect/>
          </a:stretch>
        </p:blipFill>
        <p:spPr bwMode="auto">
          <a:xfrm>
            <a:off x="4210957" y="1960562"/>
            <a:ext cx="4780643" cy="4668838"/>
          </a:xfrm>
          <a:prstGeom prst="rect">
            <a:avLst/>
          </a:prstGeom>
          <a:noFill/>
        </p:spPr>
      </p:pic>
      <p:sp>
        <p:nvSpPr>
          <p:cNvPr id="12" name="Oval 11"/>
          <p:cNvSpPr/>
          <p:nvPr/>
        </p:nvSpPr>
        <p:spPr>
          <a:xfrm>
            <a:off x="5430157" y="3352800"/>
            <a:ext cx="1447800" cy="1600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056547" y="3352800"/>
            <a:ext cx="1447800" cy="1600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0" presetClass="exit" presetSubtype="0" fill="hold" grpId="1" nodeType="withEffect">
                                  <p:stCondLst>
                                    <p:cond delay="1000"/>
                                  </p:stCondLst>
                                  <p:childTnLst>
                                    <p:animEffect transition="out" filter="fade">
                                      <p:cBhvr>
                                        <p:cTn id="22" dur="2000"/>
                                        <p:tgtEl>
                                          <p:spTgt spid="12"/>
                                        </p:tgtEl>
                                      </p:cBhvr>
                                    </p:animEffect>
                                    <p:set>
                                      <p:cBhvr>
                                        <p:cTn id="23" dur="1" fill="hold">
                                          <p:stCondLst>
                                            <p:cond delay="1999"/>
                                          </p:stCondLst>
                                        </p:cTn>
                                        <p:tgtEl>
                                          <p:spTgt spid="12"/>
                                        </p:tgtEl>
                                        <p:attrNameLst>
                                          <p:attrName>style.visibility</p:attrName>
                                        </p:attrNameLst>
                                      </p:cBhvr>
                                      <p:to>
                                        <p:strVal val="hidden"/>
                                      </p:to>
                                    </p:set>
                                  </p:childTnLst>
                                </p:cTn>
                              </p:par>
                              <p:par>
                                <p:cTn id="24" presetID="10" presetClass="exit" presetSubtype="0" fill="hold" grpId="1" nodeType="withEffect">
                                  <p:stCondLst>
                                    <p:cond delay="1000"/>
                                  </p:stCondLst>
                                  <p:childTnLst>
                                    <p:animEffect transition="out" filter="fade">
                                      <p:cBhvr>
                                        <p:cTn id="25" dur="2000"/>
                                        <p:tgtEl>
                                          <p:spTgt spid="13"/>
                                        </p:tgtEl>
                                      </p:cBhvr>
                                    </p:animEffect>
                                    <p:set>
                                      <p:cBhvr>
                                        <p:cTn id="26"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animBg="1"/>
      <p:bldP spid="12" grpId="1" animBg="1"/>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4148" y="141982"/>
            <a:ext cx="8385052" cy="1077218"/>
          </a:xfrm>
          <a:prstGeom prst="rect">
            <a:avLst/>
          </a:prstGeom>
          <a:noFill/>
        </p:spPr>
        <p:txBody>
          <a:bodyPr wrap="none" rtlCol="0">
            <a:spAutoFit/>
          </a:bodyPr>
          <a:lstStyle/>
          <a:p>
            <a:pPr algn="ctr"/>
            <a:r>
              <a:rPr lang="en-US" sz="3200" dirty="0">
                <a:solidFill>
                  <a:schemeClr val="bg1"/>
                </a:solidFill>
              </a:rPr>
              <a:t>Fluid cells “freeze-out” below </a:t>
            </a:r>
            <a:r>
              <a:rPr lang="en-US" sz="3200" dirty="0" err="1">
                <a:solidFill>
                  <a:schemeClr val="bg1"/>
                </a:solidFill>
              </a:rPr>
              <a:t>T</a:t>
            </a:r>
            <a:r>
              <a:rPr lang="en-US" sz="3200" baseline="-25000" dirty="0" err="1">
                <a:solidFill>
                  <a:schemeClr val="bg1"/>
                </a:solidFill>
              </a:rPr>
              <a:t>f</a:t>
            </a:r>
            <a:endParaRPr lang="en-US" sz="3200" baseline="-25000" dirty="0">
              <a:solidFill>
                <a:schemeClr val="bg1"/>
              </a:solidFill>
            </a:endParaRPr>
          </a:p>
          <a:p>
            <a:pPr algn="ctr"/>
            <a:r>
              <a:rPr lang="en-US" sz="3200" dirty="0">
                <a:solidFill>
                  <a:schemeClr val="bg1"/>
                </a:solidFill>
              </a:rPr>
              <a:t>Isotropic hadrons in cell rest frame, then boosted</a:t>
            </a:r>
          </a:p>
        </p:txBody>
      </p:sp>
      <p:sp>
        <p:nvSpPr>
          <p:cNvPr id="5" name="TextBox 4"/>
          <p:cNvSpPr txBox="1"/>
          <p:nvPr/>
        </p:nvSpPr>
        <p:spPr>
          <a:xfrm>
            <a:off x="1" y="6059269"/>
            <a:ext cx="9144000" cy="646331"/>
          </a:xfrm>
          <a:prstGeom prst="rect">
            <a:avLst/>
          </a:prstGeom>
          <a:solidFill>
            <a:schemeClr val="bg2"/>
          </a:solidFill>
        </p:spPr>
        <p:txBody>
          <a:bodyPr wrap="square" rtlCol="0">
            <a:spAutoFit/>
          </a:bodyPr>
          <a:lstStyle/>
          <a:p>
            <a:r>
              <a:rPr lang="en-US" sz="3600" i="1" dirty="0">
                <a:solidFill>
                  <a:srgbClr val="FF0000"/>
                </a:solidFill>
              </a:rPr>
              <a:t>Circa</a:t>
            </a:r>
            <a:r>
              <a:rPr lang="en-US" sz="3600" dirty="0">
                <a:solidFill>
                  <a:srgbClr val="FF0000"/>
                </a:solidFill>
              </a:rPr>
              <a:t> 2005:</a:t>
            </a:r>
            <a:r>
              <a:rPr lang="en-US" sz="3600" dirty="0">
                <a:solidFill>
                  <a:srgbClr val="FF0000"/>
                </a:solidFill>
                <a:sym typeface="Wingdings" pitchFamily="2" charset="2"/>
              </a:rPr>
              <a:t>  Quark-Gluon Plasma = Perfect Fluid</a:t>
            </a:r>
            <a:endParaRPr lang="en-US" sz="3600" dirty="0">
              <a:solidFill>
                <a:srgbClr val="FF0000"/>
              </a:solidFill>
            </a:endParaRPr>
          </a:p>
        </p:txBody>
      </p:sp>
      <p:pic>
        <p:nvPicPr>
          <p:cNvPr id="83969" name="Picture 1"/>
          <p:cNvPicPr>
            <a:picLocks noChangeAspect="1" noChangeArrowheads="1"/>
          </p:cNvPicPr>
          <p:nvPr/>
        </p:nvPicPr>
        <p:blipFill>
          <a:blip r:embed="rId2" cstate="print"/>
          <a:srcRect/>
          <a:stretch>
            <a:fillRect/>
          </a:stretch>
        </p:blipFill>
        <p:spPr bwMode="auto">
          <a:xfrm>
            <a:off x="4724399" y="1371600"/>
            <a:ext cx="4114801" cy="4038600"/>
          </a:xfrm>
          <a:prstGeom prst="rect">
            <a:avLst/>
          </a:prstGeom>
          <a:noFill/>
          <a:ln w="9525">
            <a:noFill/>
            <a:miter lim="800000"/>
            <a:headEnd/>
            <a:tailEnd/>
          </a:ln>
        </p:spPr>
      </p:pic>
      <p:pic>
        <p:nvPicPr>
          <p:cNvPr id="2" name="Picture 1"/>
          <p:cNvPicPr>
            <a:picLocks noChangeAspect="1" noChangeArrowheads="1"/>
          </p:cNvPicPr>
          <p:nvPr/>
        </p:nvPicPr>
        <p:blipFill>
          <a:blip r:embed="rId3" cstate="print"/>
          <a:srcRect t="2469" r="47791" b="49794"/>
          <a:stretch>
            <a:fillRect/>
          </a:stretch>
        </p:blipFill>
        <p:spPr bwMode="auto">
          <a:xfrm>
            <a:off x="298704" y="1676400"/>
            <a:ext cx="4197096" cy="3745101"/>
          </a:xfrm>
          <a:prstGeom prst="rect">
            <a:avLst/>
          </a:prstGeom>
          <a:noFill/>
          <a:ln w="9525">
            <a:noFill/>
            <a:miter lim="800000"/>
            <a:headEnd/>
            <a:tailEnd/>
          </a:ln>
        </p:spPr>
      </p:pic>
      <p:sp>
        <p:nvSpPr>
          <p:cNvPr id="6" name="TextBox 5"/>
          <p:cNvSpPr txBox="1"/>
          <p:nvPr/>
        </p:nvSpPr>
        <p:spPr>
          <a:xfrm>
            <a:off x="304800" y="1371600"/>
            <a:ext cx="4191000" cy="400110"/>
          </a:xfrm>
          <a:prstGeom prst="rect">
            <a:avLst/>
          </a:prstGeom>
          <a:solidFill>
            <a:schemeClr val="bg1"/>
          </a:solidFill>
        </p:spPr>
        <p:txBody>
          <a:bodyPr wrap="square" rtlCol="0">
            <a:spAutoFit/>
          </a:bodyPr>
          <a:lstStyle/>
          <a:p>
            <a:r>
              <a:rPr lang="en-US" sz="2000" dirty="0">
                <a:solidFill>
                  <a:srgbClr val="FF0000"/>
                </a:solidFill>
              </a:rPr>
              <a:t>Temperature Profile + Velocity Vectors</a:t>
            </a:r>
          </a:p>
        </p:txBody>
      </p:sp>
      <p:sp>
        <p:nvSpPr>
          <p:cNvPr id="7" name="Rectangle 6"/>
          <p:cNvSpPr/>
          <p:nvPr/>
        </p:nvSpPr>
        <p:spPr>
          <a:xfrm>
            <a:off x="914400" y="1752600"/>
            <a:ext cx="1143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95400" y="5435025"/>
            <a:ext cx="6836743" cy="584775"/>
          </a:xfrm>
          <a:prstGeom prst="rect">
            <a:avLst/>
          </a:prstGeom>
          <a:noFill/>
        </p:spPr>
        <p:txBody>
          <a:bodyPr wrap="none" rtlCol="0">
            <a:spAutoFit/>
          </a:bodyPr>
          <a:lstStyle/>
          <a:p>
            <a:r>
              <a:rPr lang="en-US" sz="3200" dirty="0">
                <a:solidFill>
                  <a:schemeClr val="bg1"/>
                </a:solidFill>
              </a:rPr>
              <a:t>Characteristic “fingerprint” flow pattern</a:t>
            </a:r>
          </a:p>
        </p:txBody>
      </p:sp>
      <p:sp>
        <p:nvSpPr>
          <p:cNvPr id="9" name="Rectangle 2"/>
          <p:cNvSpPr>
            <a:spLocks noChangeArrowheads="1"/>
          </p:cNvSpPr>
          <p:nvPr/>
        </p:nvSpPr>
        <p:spPr bwMode="auto">
          <a:xfrm>
            <a:off x="4572000" y="1371600"/>
            <a:ext cx="4419600" cy="4038600"/>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0" name="Picture 9"/>
          <p:cNvPicPr>
            <a:picLocks noChangeAspect="1" noChangeArrowheads="1"/>
          </p:cNvPicPr>
          <p:nvPr/>
        </p:nvPicPr>
        <p:blipFill>
          <a:blip r:embed="rId4" cstate="print"/>
          <a:srcRect l="6516" t="5548"/>
          <a:stretch>
            <a:fillRect/>
          </a:stretch>
        </p:blipFill>
        <p:spPr>
          <a:xfrm>
            <a:off x="4648200" y="1617663"/>
            <a:ext cx="4343400" cy="3563937"/>
          </a:xfrm>
          <a:prstGeom prst="rect">
            <a:avLst/>
          </a:prstGeom>
          <a:noFill/>
          <a:ln/>
        </p:spPr>
      </p:pic>
      <p:sp>
        <p:nvSpPr>
          <p:cNvPr id="11" name="Text Box 10"/>
          <p:cNvSpPr txBox="1">
            <a:spLocks noChangeArrowheads="1"/>
          </p:cNvSpPr>
          <p:nvPr/>
        </p:nvSpPr>
        <p:spPr bwMode="auto">
          <a:xfrm>
            <a:off x="3733800" y="1600200"/>
            <a:ext cx="560388" cy="519113"/>
          </a:xfrm>
          <a:prstGeom prst="rect">
            <a:avLst/>
          </a:prstGeom>
          <a:noFill/>
          <a:ln w="9525">
            <a:noFill/>
            <a:miter lim="800000"/>
            <a:headEnd/>
            <a:tailEnd/>
          </a:ln>
          <a:effectLst/>
        </p:spPr>
        <p:txBody>
          <a:bodyPr wrap="none">
            <a:spAutoFit/>
          </a:bodyPr>
          <a:lstStyle/>
          <a:p>
            <a:r>
              <a:rPr lang="en-US">
                <a:solidFill>
                  <a:schemeClr val="tx1"/>
                </a:solidFill>
                <a:cs typeface="Arial" charset="0"/>
              </a:rPr>
              <a:t>v2</a:t>
            </a:r>
          </a:p>
        </p:txBody>
      </p:sp>
      <p:sp>
        <p:nvSpPr>
          <p:cNvPr id="12" name="Text Box 11"/>
          <p:cNvSpPr txBox="1">
            <a:spLocks noChangeArrowheads="1"/>
          </p:cNvSpPr>
          <p:nvPr/>
        </p:nvSpPr>
        <p:spPr bwMode="auto">
          <a:xfrm>
            <a:off x="7714430" y="5043488"/>
            <a:ext cx="1200970" cy="461665"/>
          </a:xfrm>
          <a:prstGeom prst="rect">
            <a:avLst/>
          </a:prstGeom>
          <a:noFill/>
          <a:ln w="9525">
            <a:noFill/>
            <a:miter lim="800000"/>
            <a:headEnd/>
            <a:tailEnd/>
          </a:ln>
          <a:effectLst/>
        </p:spPr>
        <p:txBody>
          <a:bodyPr wrap="none">
            <a:spAutoFit/>
          </a:bodyPr>
          <a:lstStyle/>
          <a:p>
            <a:r>
              <a:rPr lang="en-US" sz="2400" dirty="0" err="1">
                <a:solidFill>
                  <a:schemeClr val="tx1"/>
                </a:solidFill>
                <a:cs typeface="Arial" charset="0"/>
              </a:rPr>
              <a:t>p</a:t>
            </a:r>
            <a:r>
              <a:rPr lang="en-US" sz="2400" baseline="-25000" dirty="0" err="1">
                <a:solidFill>
                  <a:schemeClr val="tx1"/>
                </a:solidFill>
                <a:cs typeface="Arial" charset="0"/>
              </a:rPr>
              <a:t>T</a:t>
            </a:r>
            <a:r>
              <a:rPr lang="en-US" sz="2400" baseline="-25000" dirty="0">
                <a:solidFill>
                  <a:schemeClr val="tx1"/>
                </a:solidFill>
                <a:cs typeface="Arial" charset="0"/>
              </a:rPr>
              <a:t> </a:t>
            </a:r>
            <a:r>
              <a:rPr lang="en-US" sz="2400" dirty="0">
                <a:solidFill>
                  <a:schemeClr val="tx1"/>
                </a:solidFill>
                <a:cs typeface="Arial" charset="0"/>
              </a:rPr>
              <a:t>(</a:t>
            </a:r>
            <a:r>
              <a:rPr lang="en-US" sz="2400" dirty="0" err="1">
                <a:solidFill>
                  <a:schemeClr val="tx1"/>
                </a:solidFill>
                <a:cs typeface="Arial" charset="0"/>
              </a:rPr>
              <a:t>GeV</a:t>
            </a:r>
            <a:r>
              <a:rPr lang="en-US" sz="2400" dirty="0">
                <a:solidFill>
                  <a:schemeClr val="tx1"/>
                </a:solidFill>
                <a:cs typeface="Arial" charset="0"/>
              </a:rPr>
              <a:t>)</a:t>
            </a:r>
          </a:p>
        </p:txBody>
      </p:sp>
      <p:sp>
        <p:nvSpPr>
          <p:cNvPr id="13" name="Text Box 11"/>
          <p:cNvSpPr txBox="1">
            <a:spLocks noChangeArrowheads="1"/>
          </p:cNvSpPr>
          <p:nvPr/>
        </p:nvSpPr>
        <p:spPr bwMode="auto">
          <a:xfrm>
            <a:off x="4648200" y="1219200"/>
            <a:ext cx="468398" cy="523220"/>
          </a:xfrm>
          <a:prstGeom prst="rect">
            <a:avLst/>
          </a:prstGeom>
          <a:noFill/>
          <a:ln w="9525">
            <a:noFill/>
            <a:miter lim="800000"/>
            <a:headEnd/>
            <a:tailEnd/>
          </a:ln>
          <a:effectLst/>
        </p:spPr>
        <p:txBody>
          <a:bodyPr wrap="none">
            <a:spAutoFit/>
          </a:bodyPr>
          <a:lstStyle/>
          <a:p>
            <a:r>
              <a:rPr lang="en-US" sz="2800" dirty="0">
                <a:solidFill>
                  <a:schemeClr val="tx1"/>
                </a:solidFill>
                <a:cs typeface="Arial" charset="0"/>
              </a:rPr>
              <a:t>v</a:t>
            </a:r>
            <a:r>
              <a:rPr lang="en-US" sz="2800" baseline="-25000" dirty="0">
                <a:solidFill>
                  <a:schemeClr val="tx1"/>
                </a:solidFill>
                <a:cs typeface="Arial" charset="0"/>
              </a:rPr>
              <a:t>2</a:t>
            </a:r>
          </a:p>
        </p:txBody>
      </p:sp>
      <p:sp>
        <p:nvSpPr>
          <p:cNvPr id="14" name="Rectangle 13"/>
          <p:cNvSpPr/>
          <p:nvPr/>
        </p:nvSpPr>
        <p:spPr>
          <a:xfrm>
            <a:off x="8229600" y="1752600"/>
            <a:ext cx="304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467600" y="4495800"/>
            <a:ext cx="838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2" grpId="0"/>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245225"/>
            <a:ext cx="2133600" cy="476250"/>
          </a:xfrm>
        </p:spPr>
        <p:txBody>
          <a:bodyPr/>
          <a:lstStyle/>
          <a:p>
            <a:fld id="{EE43C922-EF3A-469E-A8EE-DA95480D0E69}" type="slidenum">
              <a:rPr lang="en-US"/>
              <a:pPr/>
              <a:t>15</a:t>
            </a:fld>
            <a:endParaRPr lang="en-US"/>
          </a:p>
        </p:txBody>
      </p:sp>
      <p:graphicFrame>
        <p:nvGraphicFramePr>
          <p:cNvPr id="9" name="Object 13"/>
          <p:cNvGraphicFramePr>
            <a:graphicFrameLocks noChangeAspect="1"/>
          </p:cNvGraphicFramePr>
          <p:nvPr/>
        </p:nvGraphicFramePr>
        <p:xfrm>
          <a:off x="6553200" y="1828800"/>
          <a:ext cx="1981200" cy="1036638"/>
        </p:xfrm>
        <a:graphic>
          <a:graphicData uri="http://schemas.openxmlformats.org/presentationml/2006/ole">
            <mc:AlternateContent xmlns:mc="http://schemas.openxmlformats.org/markup-compatibility/2006">
              <mc:Choice xmlns:v="urn:schemas-microsoft-com:vml" Requires="v">
                <p:oleObj spid="_x0000_s173094" name="Equation" r:id="rId3" imgW="799920" imgH="419040" progId="Equation.3">
                  <p:embed/>
                </p:oleObj>
              </mc:Choice>
              <mc:Fallback>
                <p:oleObj name="Equation" r:id="rId3" imgW="799920" imgH="4190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828800"/>
                        <a:ext cx="1981200" cy="1036638"/>
                      </a:xfrm>
                      <a:prstGeom prst="rect">
                        <a:avLst/>
                      </a:prstGeom>
                      <a:solidFill>
                        <a:srgbClr val="F3F3F3"/>
                      </a:solidFill>
                    </p:spPr>
                  </p:pic>
                </p:oleObj>
              </mc:Fallback>
            </mc:AlternateContent>
          </a:graphicData>
        </a:graphic>
      </p:graphicFrame>
      <p:sp>
        <p:nvSpPr>
          <p:cNvPr id="10" name="Text Box 16"/>
          <p:cNvSpPr txBox="1">
            <a:spLocks noChangeArrowheads="1"/>
          </p:cNvSpPr>
          <p:nvPr/>
        </p:nvSpPr>
        <p:spPr bwMode="auto">
          <a:xfrm>
            <a:off x="212725" y="762000"/>
            <a:ext cx="7940675" cy="830997"/>
          </a:xfrm>
          <a:prstGeom prst="rect">
            <a:avLst/>
          </a:prstGeom>
          <a:noFill/>
          <a:ln w="9525" algn="ctr">
            <a:noFill/>
            <a:miter lim="800000"/>
            <a:headEnd/>
            <a:tailEnd/>
          </a:ln>
          <a:effectLst/>
        </p:spPr>
        <p:txBody>
          <a:bodyPr>
            <a:spAutoFit/>
          </a:bodyPr>
          <a:lstStyle/>
          <a:p>
            <a:r>
              <a:rPr lang="en-US" sz="2400" dirty="0">
                <a:solidFill>
                  <a:schemeClr val="bg1"/>
                </a:solidFill>
              </a:rPr>
              <a:t>Honey – viscosity decreases at higher temperatures</a:t>
            </a:r>
          </a:p>
          <a:p>
            <a:r>
              <a:rPr lang="en-US" sz="2400" dirty="0">
                <a:solidFill>
                  <a:schemeClr val="bg1"/>
                </a:solidFill>
              </a:rPr>
              <a:t>                viscosity increases with stronger coupling</a:t>
            </a:r>
          </a:p>
        </p:txBody>
      </p:sp>
      <p:sp>
        <p:nvSpPr>
          <p:cNvPr id="11" name="Line 17"/>
          <p:cNvSpPr>
            <a:spLocks noChangeShapeType="1"/>
          </p:cNvSpPr>
          <p:nvPr/>
        </p:nvSpPr>
        <p:spPr bwMode="auto">
          <a:xfrm>
            <a:off x="0" y="1600200"/>
            <a:ext cx="9144000" cy="0"/>
          </a:xfrm>
          <a:prstGeom prst="line">
            <a:avLst/>
          </a:prstGeom>
          <a:noFill/>
          <a:ln w="9525">
            <a:solidFill>
              <a:schemeClr val="bg1"/>
            </a:solidFill>
            <a:round/>
            <a:headEnd/>
            <a:tailEnd/>
          </a:ln>
          <a:effectLst/>
        </p:spPr>
        <p:txBody>
          <a:bodyPr wrap="none">
            <a:spAutoFit/>
          </a:bodyPr>
          <a:lstStyle/>
          <a:p>
            <a:endParaRPr lang="en-US"/>
          </a:p>
        </p:txBody>
      </p:sp>
      <p:sp>
        <p:nvSpPr>
          <p:cNvPr id="12" name="Text Box 19"/>
          <p:cNvSpPr txBox="1">
            <a:spLocks noChangeArrowheads="1"/>
          </p:cNvSpPr>
          <p:nvPr/>
        </p:nvSpPr>
        <p:spPr bwMode="auto">
          <a:xfrm>
            <a:off x="2362200" y="0"/>
            <a:ext cx="3952429" cy="769441"/>
          </a:xfrm>
          <a:prstGeom prst="rect">
            <a:avLst/>
          </a:prstGeom>
          <a:noFill/>
          <a:ln w="9525" algn="ctr">
            <a:noFill/>
            <a:miter lim="800000"/>
            <a:headEnd/>
            <a:tailEnd/>
          </a:ln>
          <a:effectLst/>
        </p:spPr>
        <p:txBody>
          <a:bodyPr wrap="none">
            <a:spAutoFit/>
          </a:bodyPr>
          <a:lstStyle/>
          <a:p>
            <a:r>
              <a:rPr lang="en-US" sz="4400" u="sng" dirty="0">
                <a:solidFill>
                  <a:schemeClr val="bg1"/>
                </a:solidFill>
              </a:rPr>
              <a:t>Viscosity Review</a:t>
            </a:r>
          </a:p>
        </p:txBody>
      </p:sp>
      <p:pic>
        <p:nvPicPr>
          <p:cNvPr id="13" name="Picture 21" descr="figure265">
            <a:hlinkClick r:id="rId5"/>
          </p:cNvPr>
          <p:cNvPicPr>
            <a:picLocks noChangeAspect="1" noChangeArrowheads="1"/>
          </p:cNvPicPr>
          <p:nvPr/>
        </p:nvPicPr>
        <p:blipFill>
          <a:blip r:embed="rId6" cstate="print"/>
          <a:srcRect/>
          <a:stretch>
            <a:fillRect/>
          </a:stretch>
        </p:blipFill>
        <p:spPr bwMode="auto">
          <a:xfrm>
            <a:off x="6248400" y="2971800"/>
            <a:ext cx="2438400" cy="1670050"/>
          </a:xfrm>
          <a:prstGeom prst="rect">
            <a:avLst/>
          </a:prstGeom>
          <a:noFill/>
        </p:spPr>
      </p:pic>
      <p:pic>
        <p:nvPicPr>
          <p:cNvPr id="15" name="Picture 22"/>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7467600" y="0"/>
            <a:ext cx="1676400" cy="1600200"/>
          </a:xfrm>
          <a:prstGeom prst="rect">
            <a:avLst/>
          </a:prstGeom>
          <a:noFill/>
          <a:ln w="9525" algn="ctr">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245225"/>
            <a:ext cx="2133600" cy="476250"/>
          </a:xfrm>
        </p:spPr>
        <p:txBody>
          <a:bodyPr/>
          <a:lstStyle/>
          <a:p>
            <a:fld id="{EE43C922-EF3A-469E-A8EE-DA95480D0E69}" type="slidenum">
              <a:rPr lang="en-US"/>
              <a:pPr/>
              <a:t>16</a:t>
            </a:fld>
            <a:endParaRPr lang="en-US"/>
          </a:p>
        </p:txBody>
      </p:sp>
      <p:sp>
        <p:nvSpPr>
          <p:cNvPr id="3" name="Text Box 6"/>
          <p:cNvSpPr txBox="1">
            <a:spLocks noChangeArrowheads="1"/>
          </p:cNvSpPr>
          <p:nvPr/>
        </p:nvSpPr>
        <p:spPr bwMode="auto">
          <a:xfrm>
            <a:off x="1219200" y="1686580"/>
            <a:ext cx="3201454" cy="523220"/>
          </a:xfrm>
          <a:prstGeom prst="rect">
            <a:avLst/>
          </a:prstGeom>
          <a:noFill/>
          <a:ln w="9525" algn="ctr">
            <a:noFill/>
            <a:miter lim="800000"/>
            <a:headEnd/>
            <a:tailEnd/>
          </a:ln>
          <a:effectLst/>
        </p:spPr>
        <p:txBody>
          <a:bodyPr wrap="none">
            <a:spAutoFit/>
          </a:bodyPr>
          <a:lstStyle/>
          <a:p>
            <a:r>
              <a:rPr lang="en-US" sz="2800" dirty="0">
                <a:solidFill>
                  <a:schemeClr val="bg1"/>
                </a:solidFill>
              </a:rPr>
              <a:t>Weak coupling (</a:t>
            </a:r>
            <a:r>
              <a:rPr lang="en-US" sz="2800" dirty="0">
                <a:solidFill>
                  <a:schemeClr val="bg1"/>
                </a:solidFill>
                <a:latin typeface="Symbol" pitchFamily="18" charset="2"/>
              </a:rPr>
              <a:t>s</a:t>
            </a:r>
            <a:r>
              <a:rPr lang="en-US" sz="2800" dirty="0">
                <a:solidFill>
                  <a:schemeClr val="bg1"/>
                </a:solidFill>
              </a:rPr>
              <a:t>=0)</a:t>
            </a:r>
          </a:p>
        </p:txBody>
      </p:sp>
      <p:sp>
        <p:nvSpPr>
          <p:cNvPr id="4" name="Text Box 7"/>
          <p:cNvSpPr txBox="1">
            <a:spLocks noChangeArrowheads="1"/>
          </p:cNvSpPr>
          <p:nvPr/>
        </p:nvSpPr>
        <p:spPr bwMode="auto">
          <a:xfrm>
            <a:off x="1066800" y="4267200"/>
            <a:ext cx="3378745" cy="523220"/>
          </a:xfrm>
          <a:prstGeom prst="rect">
            <a:avLst/>
          </a:prstGeom>
          <a:noFill/>
          <a:ln w="9525" algn="ctr">
            <a:noFill/>
            <a:miter lim="800000"/>
            <a:headEnd/>
            <a:tailEnd/>
          </a:ln>
          <a:effectLst/>
        </p:spPr>
        <p:txBody>
          <a:bodyPr wrap="none">
            <a:spAutoFit/>
          </a:bodyPr>
          <a:lstStyle/>
          <a:p>
            <a:r>
              <a:rPr lang="en-US" sz="2800" dirty="0">
                <a:solidFill>
                  <a:schemeClr val="bg1"/>
                </a:solidFill>
              </a:rPr>
              <a:t>Strong coupling (</a:t>
            </a:r>
            <a:r>
              <a:rPr lang="en-US" sz="2800" dirty="0">
                <a:solidFill>
                  <a:schemeClr val="bg1"/>
                </a:solidFill>
                <a:latin typeface="Symbol" pitchFamily="18" charset="2"/>
              </a:rPr>
              <a:t>s</a:t>
            </a:r>
            <a:r>
              <a:rPr lang="en-US" sz="2800" dirty="0">
                <a:solidFill>
                  <a:schemeClr val="bg1"/>
                </a:solidFill>
              </a:rPr>
              <a:t> </a:t>
            </a:r>
            <a:r>
              <a:rPr lang="en-US" sz="2800" dirty="0">
                <a:solidFill>
                  <a:schemeClr val="bg1"/>
                </a:solidFill>
                <a:cs typeface="Arial" pitchFamily="34" charset="0"/>
              </a:rPr>
              <a:t>↑</a:t>
            </a:r>
            <a:r>
              <a:rPr lang="en-US" sz="2800" dirty="0">
                <a:solidFill>
                  <a:schemeClr val="bg1"/>
                </a:solidFill>
              </a:rPr>
              <a:t>)</a:t>
            </a:r>
          </a:p>
        </p:txBody>
      </p:sp>
      <p:sp>
        <p:nvSpPr>
          <p:cNvPr id="5" name="Text Box 8"/>
          <p:cNvSpPr txBox="1">
            <a:spLocks noChangeArrowheads="1"/>
          </p:cNvSpPr>
          <p:nvPr/>
        </p:nvSpPr>
        <p:spPr bwMode="auto">
          <a:xfrm>
            <a:off x="5943600" y="3048000"/>
            <a:ext cx="2603500" cy="519113"/>
          </a:xfrm>
          <a:prstGeom prst="rect">
            <a:avLst/>
          </a:prstGeom>
          <a:noFill/>
          <a:ln w="9525" algn="ctr">
            <a:noFill/>
            <a:miter lim="800000"/>
            <a:headEnd/>
            <a:tailEnd/>
          </a:ln>
          <a:effectLst/>
        </p:spPr>
        <p:txBody>
          <a:bodyPr wrap="none">
            <a:spAutoFit/>
          </a:bodyPr>
          <a:lstStyle/>
          <a:p>
            <a:r>
              <a:rPr lang="en-US">
                <a:solidFill>
                  <a:srgbClr val="FFFF00"/>
                </a:solidFill>
              </a:rPr>
              <a:t>&lt;p</a:t>
            </a:r>
            <a:r>
              <a:rPr lang="en-US" baseline="-25000">
                <a:solidFill>
                  <a:srgbClr val="FFFF00"/>
                </a:solidFill>
              </a:rPr>
              <a:t>x</a:t>
            </a:r>
            <a:r>
              <a:rPr lang="en-US">
                <a:solidFill>
                  <a:srgbClr val="FFFF00"/>
                </a:solidFill>
              </a:rPr>
              <a:t>&gt; top region</a:t>
            </a:r>
          </a:p>
        </p:txBody>
      </p:sp>
      <p:sp>
        <p:nvSpPr>
          <p:cNvPr id="6" name="Text Box 9"/>
          <p:cNvSpPr txBox="1">
            <a:spLocks noChangeArrowheads="1"/>
          </p:cNvSpPr>
          <p:nvPr/>
        </p:nvSpPr>
        <p:spPr bwMode="auto">
          <a:xfrm>
            <a:off x="5943600" y="3519488"/>
            <a:ext cx="3197225" cy="519112"/>
          </a:xfrm>
          <a:prstGeom prst="rect">
            <a:avLst/>
          </a:prstGeom>
          <a:noFill/>
          <a:ln w="9525" algn="ctr">
            <a:noFill/>
            <a:miter lim="800000"/>
            <a:headEnd/>
            <a:tailEnd/>
          </a:ln>
          <a:effectLst/>
        </p:spPr>
        <p:txBody>
          <a:bodyPr wrap="none">
            <a:spAutoFit/>
          </a:bodyPr>
          <a:lstStyle/>
          <a:p>
            <a:r>
              <a:rPr lang="en-US" dirty="0">
                <a:solidFill>
                  <a:srgbClr val="66FF33"/>
                </a:solidFill>
              </a:rPr>
              <a:t>&lt;</a:t>
            </a:r>
            <a:r>
              <a:rPr lang="en-US" dirty="0" err="1">
                <a:solidFill>
                  <a:srgbClr val="66FF33"/>
                </a:solidFill>
              </a:rPr>
              <a:t>p</a:t>
            </a:r>
            <a:r>
              <a:rPr lang="en-US" baseline="-25000" dirty="0" err="1">
                <a:solidFill>
                  <a:srgbClr val="66FF33"/>
                </a:solidFill>
              </a:rPr>
              <a:t>x</a:t>
            </a:r>
            <a:r>
              <a:rPr lang="en-US" dirty="0">
                <a:solidFill>
                  <a:srgbClr val="66FF33"/>
                </a:solidFill>
              </a:rPr>
              <a:t>&gt; bottom region</a:t>
            </a:r>
          </a:p>
        </p:txBody>
      </p:sp>
      <p:sp>
        <p:nvSpPr>
          <p:cNvPr id="8" name="Text Box 16"/>
          <p:cNvSpPr txBox="1">
            <a:spLocks noChangeArrowheads="1"/>
          </p:cNvSpPr>
          <p:nvPr/>
        </p:nvSpPr>
        <p:spPr bwMode="auto">
          <a:xfrm>
            <a:off x="212725" y="762000"/>
            <a:ext cx="7940675" cy="830997"/>
          </a:xfrm>
          <a:prstGeom prst="rect">
            <a:avLst/>
          </a:prstGeom>
          <a:noFill/>
          <a:ln w="9525" algn="ctr">
            <a:noFill/>
            <a:miter lim="800000"/>
            <a:headEnd/>
            <a:tailEnd/>
          </a:ln>
          <a:effectLst/>
        </p:spPr>
        <p:txBody>
          <a:bodyPr>
            <a:spAutoFit/>
          </a:bodyPr>
          <a:lstStyle/>
          <a:p>
            <a:r>
              <a:rPr lang="en-US" sz="2400" dirty="0">
                <a:solidFill>
                  <a:schemeClr val="bg1"/>
                </a:solidFill>
              </a:rPr>
              <a:t>Honey – viscosity decreases at higher temperatures</a:t>
            </a:r>
          </a:p>
          <a:p>
            <a:r>
              <a:rPr lang="en-US" sz="2400" dirty="0">
                <a:solidFill>
                  <a:schemeClr val="bg1"/>
                </a:solidFill>
              </a:rPr>
              <a:t>                viscosity increases with stronger coupling</a:t>
            </a:r>
          </a:p>
        </p:txBody>
      </p:sp>
      <p:sp>
        <p:nvSpPr>
          <p:cNvPr id="9" name="Line 17"/>
          <p:cNvSpPr>
            <a:spLocks noChangeShapeType="1"/>
          </p:cNvSpPr>
          <p:nvPr/>
        </p:nvSpPr>
        <p:spPr bwMode="auto">
          <a:xfrm>
            <a:off x="0" y="1600200"/>
            <a:ext cx="9144000" cy="0"/>
          </a:xfrm>
          <a:prstGeom prst="line">
            <a:avLst/>
          </a:prstGeom>
          <a:noFill/>
          <a:ln w="9525">
            <a:solidFill>
              <a:schemeClr val="bg1"/>
            </a:solidFill>
            <a:round/>
            <a:headEnd/>
            <a:tailEnd/>
          </a:ln>
          <a:effectLst/>
        </p:spPr>
        <p:txBody>
          <a:bodyPr wrap="none">
            <a:spAutoFit/>
          </a:bodyPr>
          <a:lstStyle/>
          <a:p>
            <a:endParaRPr lang="en-US"/>
          </a:p>
        </p:txBody>
      </p:sp>
      <p:sp>
        <p:nvSpPr>
          <p:cNvPr id="10" name="Text Box 19"/>
          <p:cNvSpPr txBox="1">
            <a:spLocks noChangeArrowheads="1"/>
          </p:cNvSpPr>
          <p:nvPr/>
        </p:nvSpPr>
        <p:spPr bwMode="auto">
          <a:xfrm>
            <a:off x="2362200" y="0"/>
            <a:ext cx="3952429" cy="769441"/>
          </a:xfrm>
          <a:prstGeom prst="rect">
            <a:avLst/>
          </a:prstGeom>
          <a:noFill/>
          <a:ln w="9525" algn="ctr">
            <a:noFill/>
            <a:miter lim="800000"/>
            <a:headEnd/>
            <a:tailEnd/>
          </a:ln>
          <a:effectLst/>
        </p:spPr>
        <p:txBody>
          <a:bodyPr wrap="none">
            <a:spAutoFit/>
          </a:bodyPr>
          <a:lstStyle/>
          <a:p>
            <a:r>
              <a:rPr lang="en-US" sz="4400" u="sng" dirty="0">
                <a:solidFill>
                  <a:schemeClr val="bg1"/>
                </a:solidFill>
              </a:rPr>
              <a:t>Viscosity Review</a:t>
            </a:r>
          </a:p>
        </p:txBody>
      </p:sp>
      <p:sp>
        <p:nvSpPr>
          <p:cNvPr id="12" name="Text Box 20"/>
          <p:cNvSpPr txBox="1">
            <a:spLocks noChangeArrowheads="1"/>
          </p:cNvSpPr>
          <p:nvPr/>
        </p:nvSpPr>
        <p:spPr bwMode="auto">
          <a:xfrm>
            <a:off x="5791200" y="2056686"/>
            <a:ext cx="3311525" cy="4801314"/>
          </a:xfrm>
          <a:prstGeom prst="rect">
            <a:avLst/>
          </a:prstGeom>
          <a:solidFill>
            <a:schemeClr val="bg1"/>
          </a:solidFill>
          <a:ln w="28575" algn="ctr">
            <a:solidFill>
              <a:srgbClr val="FF0000"/>
            </a:solidFill>
            <a:miter lim="800000"/>
            <a:headEnd/>
            <a:tailEnd/>
          </a:ln>
          <a:effectLst/>
        </p:spPr>
        <p:txBody>
          <a:bodyPr>
            <a:spAutoFit/>
          </a:bodyPr>
          <a:lstStyle/>
          <a:p>
            <a:pPr algn="ctr"/>
            <a:endParaRPr lang="en-US" sz="1400" b="1" dirty="0">
              <a:solidFill>
                <a:srgbClr val="FF0000"/>
              </a:solidFill>
            </a:endParaRPr>
          </a:p>
          <a:p>
            <a:pPr algn="ctr"/>
            <a:r>
              <a:rPr lang="en-US" sz="2800" b="1" dirty="0">
                <a:solidFill>
                  <a:srgbClr val="FF0000"/>
                </a:solidFill>
              </a:rPr>
              <a:t>Inhibited </a:t>
            </a:r>
          </a:p>
          <a:p>
            <a:pPr algn="ctr"/>
            <a:r>
              <a:rPr lang="en-US" sz="2800" b="1" dirty="0">
                <a:solidFill>
                  <a:srgbClr val="FF0000"/>
                </a:solidFill>
              </a:rPr>
              <a:t>diffusion</a:t>
            </a:r>
          </a:p>
          <a:p>
            <a:pPr algn="ctr"/>
            <a:r>
              <a:rPr lang="en-US" sz="2800" b="1" dirty="0">
                <a:solidFill>
                  <a:srgbClr val="FF0000"/>
                </a:solidFill>
                <a:cs typeface="Arial" pitchFamily="34" charset="0"/>
              </a:rPr>
              <a:t>↓</a:t>
            </a:r>
          </a:p>
          <a:p>
            <a:pPr algn="ctr"/>
            <a:r>
              <a:rPr lang="en-US" sz="2800" b="1" dirty="0">
                <a:solidFill>
                  <a:srgbClr val="FF0000"/>
                </a:solidFill>
              </a:rPr>
              <a:t>Small</a:t>
            </a:r>
          </a:p>
          <a:p>
            <a:pPr algn="ctr"/>
            <a:r>
              <a:rPr lang="en-US" sz="2800" b="1" dirty="0">
                <a:solidFill>
                  <a:srgbClr val="FF0000"/>
                </a:solidFill>
              </a:rPr>
              <a:t> viscosity</a:t>
            </a:r>
          </a:p>
          <a:p>
            <a:pPr algn="ctr"/>
            <a:r>
              <a:rPr lang="en-US" sz="2800" b="1" dirty="0">
                <a:solidFill>
                  <a:srgbClr val="FF0000"/>
                </a:solidFill>
              </a:rPr>
              <a:t>↓</a:t>
            </a:r>
          </a:p>
          <a:p>
            <a:pPr algn="ctr"/>
            <a:r>
              <a:rPr lang="en-US" sz="2800" b="1" dirty="0">
                <a:solidFill>
                  <a:srgbClr val="FF0000"/>
                </a:solidFill>
              </a:rPr>
              <a:t>Perfect fluid</a:t>
            </a:r>
          </a:p>
          <a:p>
            <a:pPr algn="ctr"/>
            <a:r>
              <a:rPr lang="en-US" sz="2800" b="1" dirty="0">
                <a:solidFill>
                  <a:srgbClr val="FF0000"/>
                </a:solidFill>
              </a:rPr>
              <a:t>↓</a:t>
            </a:r>
            <a:endParaRPr lang="en-US" sz="2000" b="1" dirty="0">
              <a:solidFill>
                <a:srgbClr val="FF0000"/>
              </a:solidFill>
            </a:endParaRPr>
          </a:p>
          <a:p>
            <a:pPr algn="ctr"/>
            <a:r>
              <a:rPr lang="en-US" sz="2800" b="1" dirty="0">
                <a:solidFill>
                  <a:srgbClr val="FF0000"/>
                </a:solidFill>
              </a:rPr>
              <a:t>Strong Coupled QGP</a:t>
            </a:r>
          </a:p>
          <a:p>
            <a:pPr algn="ctr"/>
            <a:r>
              <a:rPr lang="en-US" sz="2800" b="1" dirty="0">
                <a:solidFill>
                  <a:srgbClr val="FF0000"/>
                </a:solidFill>
              </a:rPr>
              <a:t>(i.e. </a:t>
            </a:r>
            <a:r>
              <a:rPr lang="en-US" sz="2800" b="1" dirty="0" err="1">
                <a:solidFill>
                  <a:srgbClr val="FF0000"/>
                </a:solidFill>
              </a:rPr>
              <a:t>sQGP</a:t>
            </a:r>
            <a:r>
              <a:rPr lang="en-US" sz="2800" b="1" dirty="0">
                <a:solidFill>
                  <a:srgbClr val="FF0000"/>
                </a:solidFill>
              </a:rPr>
              <a:t>)</a:t>
            </a:r>
            <a:endParaRPr lang="en-US" sz="1200" b="1" dirty="0">
              <a:solidFill>
                <a:srgbClr val="FF0000"/>
              </a:solidFill>
            </a:endParaRPr>
          </a:p>
          <a:p>
            <a:pPr algn="ctr"/>
            <a:r>
              <a:rPr lang="en-US" sz="1200" b="1" dirty="0">
                <a:solidFill>
                  <a:srgbClr val="FF0000"/>
                </a:solidFill>
              </a:rPr>
              <a:t> </a:t>
            </a:r>
            <a:endParaRPr lang="en-US" sz="2400" b="1" dirty="0">
              <a:solidFill>
                <a:srgbClr val="FF0000"/>
              </a:solidFill>
            </a:endParaRPr>
          </a:p>
        </p:txBody>
      </p:sp>
      <p:pic>
        <p:nvPicPr>
          <p:cNvPr id="13" name="Picture 22"/>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467600" y="0"/>
            <a:ext cx="1676400" cy="1600200"/>
          </a:xfrm>
          <a:prstGeom prst="rect">
            <a:avLst/>
          </a:prstGeom>
          <a:noFill/>
          <a:ln w="9525" algn="ctr">
            <a:noFill/>
            <a:miter lim="800000"/>
            <a:headEnd/>
            <a:tailEnd/>
          </a:ln>
          <a:effectLst/>
        </p:spPr>
      </p:pic>
      <p:pic>
        <p:nvPicPr>
          <p:cNvPr id="14" name="Picture 4" descr="http://up.colorado.edu/~nagle/temp/foo2.gif"/>
          <p:cNvPicPr>
            <a:picLocks noChangeAspect="1" noChangeArrowheads="1" noCrop="1"/>
          </p:cNvPicPr>
          <p:nvPr/>
        </p:nvPicPr>
        <p:blipFill>
          <a:blip r:embed="rId3" cstate="print"/>
          <a:srcRect/>
          <a:stretch>
            <a:fillRect/>
          </a:stretch>
        </p:blipFill>
        <p:spPr bwMode="auto">
          <a:xfrm>
            <a:off x="0" y="4743450"/>
            <a:ext cx="5676900" cy="2114550"/>
          </a:xfrm>
          <a:prstGeom prst="rect">
            <a:avLst/>
          </a:prstGeom>
          <a:noFill/>
        </p:spPr>
      </p:pic>
      <p:pic>
        <p:nvPicPr>
          <p:cNvPr id="15" name="Picture 6" descr="http://up.colorado.edu/~nagle/temp/foo.gif"/>
          <p:cNvPicPr>
            <a:picLocks noChangeAspect="1" noChangeArrowheads="1" noCrop="1"/>
          </p:cNvPicPr>
          <p:nvPr/>
        </p:nvPicPr>
        <p:blipFill>
          <a:blip r:embed="rId4" cstate="print"/>
          <a:srcRect/>
          <a:stretch>
            <a:fillRect/>
          </a:stretch>
        </p:blipFill>
        <p:spPr bwMode="auto">
          <a:xfrm>
            <a:off x="0" y="2209800"/>
            <a:ext cx="5676900" cy="21145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245225"/>
            <a:ext cx="2133600" cy="476250"/>
          </a:xfrm>
        </p:spPr>
        <p:txBody>
          <a:bodyPr/>
          <a:lstStyle/>
          <a:p>
            <a:fld id="{1A727AB5-B32F-4F56-B091-5E266882F7A7}" type="slidenum">
              <a:rPr lang="en-US"/>
              <a:pPr/>
              <a:t>17</a:t>
            </a:fld>
            <a:endParaRPr lang="en-US"/>
          </a:p>
        </p:txBody>
      </p:sp>
      <p:pic>
        <p:nvPicPr>
          <p:cNvPr id="3" name="Picture 4"/>
          <p:cNvPicPr>
            <a:picLocks noChangeAspect="1" noChangeArrowheads="1"/>
          </p:cNvPicPr>
          <p:nvPr/>
        </p:nvPicPr>
        <p:blipFill>
          <a:blip r:embed="rId2" cstate="print"/>
          <a:srcRect l="14844" t="29167" r="14063" b="14583"/>
          <a:stretch>
            <a:fillRect/>
          </a:stretch>
        </p:blipFill>
        <p:spPr bwMode="auto">
          <a:xfrm>
            <a:off x="914400" y="1066800"/>
            <a:ext cx="6934200" cy="4343400"/>
          </a:xfrm>
          <a:prstGeom prst="rect">
            <a:avLst/>
          </a:prstGeom>
          <a:noFill/>
          <a:ln w="9525" algn="ctr">
            <a:noFill/>
            <a:miter lim="800000"/>
            <a:headEnd/>
            <a:tailEnd/>
          </a:ln>
          <a:effectLst/>
        </p:spPr>
      </p:pic>
      <p:sp>
        <p:nvSpPr>
          <p:cNvPr id="4" name="Rectangle 5"/>
          <p:cNvSpPr>
            <a:spLocks noChangeArrowheads="1"/>
          </p:cNvSpPr>
          <p:nvPr/>
        </p:nvSpPr>
        <p:spPr bwMode="auto">
          <a:xfrm>
            <a:off x="304800" y="1600200"/>
            <a:ext cx="914400" cy="2971800"/>
          </a:xfrm>
          <a:prstGeom prst="rect">
            <a:avLst/>
          </a:prstGeom>
          <a:solidFill>
            <a:schemeClr val="bg1"/>
          </a:solidFill>
          <a:ln w="9525" algn="ctr">
            <a:solidFill>
              <a:schemeClr val="tx1"/>
            </a:solidFill>
            <a:miter lim="800000"/>
            <a:headEnd/>
            <a:tailEnd/>
          </a:ln>
          <a:effectLst/>
        </p:spPr>
        <p:txBody>
          <a:bodyPr wrap="none" anchor="ctr"/>
          <a:lstStyle/>
          <a:p>
            <a:endParaRPr lang="en-US"/>
          </a:p>
        </p:txBody>
      </p:sp>
      <p:pic>
        <p:nvPicPr>
          <p:cNvPr id="5" name="Picture 6"/>
          <p:cNvPicPr>
            <a:picLocks noChangeAspect="1" noChangeArrowheads="1"/>
          </p:cNvPicPr>
          <p:nvPr/>
        </p:nvPicPr>
        <p:blipFill>
          <a:blip r:embed="rId3" cstate="print"/>
          <a:srcRect l="37907" t="30661" r="58594" b="61865"/>
          <a:stretch>
            <a:fillRect/>
          </a:stretch>
        </p:blipFill>
        <p:spPr bwMode="auto">
          <a:xfrm>
            <a:off x="381000" y="3276600"/>
            <a:ext cx="712788" cy="1143000"/>
          </a:xfrm>
          <a:prstGeom prst="rect">
            <a:avLst/>
          </a:prstGeom>
          <a:noFill/>
          <a:ln w="9525">
            <a:solidFill>
              <a:schemeClr val="bg1"/>
            </a:solidFill>
            <a:miter lim="800000"/>
            <a:headEnd/>
            <a:tailEnd/>
          </a:ln>
          <a:effectLst/>
        </p:spPr>
      </p:pic>
      <p:pic>
        <p:nvPicPr>
          <p:cNvPr id="6" name="Picture 7"/>
          <p:cNvPicPr>
            <a:picLocks noChangeAspect="1" noChangeArrowheads="1"/>
          </p:cNvPicPr>
          <p:nvPr/>
        </p:nvPicPr>
        <p:blipFill>
          <a:blip r:embed="rId3" cstate="print"/>
          <a:srcRect l="34375" t="29166" r="63281" b="61458"/>
          <a:stretch>
            <a:fillRect/>
          </a:stretch>
        </p:blipFill>
        <p:spPr bwMode="auto">
          <a:xfrm>
            <a:off x="457200" y="1676400"/>
            <a:ext cx="584200" cy="1752600"/>
          </a:xfrm>
          <a:prstGeom prst="rect">
            <a:avLst/>
          </a:prstGeom>
          <a:noFill/>
          <a:ln w="9525">
            <a:solidFill>
              <a:schemeClr val="bg1"/>
            </a:solidFill>
            <a:miter lim="800000"/>
            <a:headEnd/>
            <a:tailEnd/>
          </a:ln>
          <a:effectLst/>
        </p:spPr>
      </p:pic>
      <p:sp>
        <p:nvSpPr>
          <p:cNvPr id="7" name="Line 8"/>
          <p:cNvSpPr>
            <a:spLocks noChangeShapeType="1"/>
          </p:cNvSpPr>
          <p:nvPr/>
        </p:nvSpPr>
        <p:spPr bwMode="auto">
          <a:xfrm>
            <a:off x="381000" y="3200400"/>
            <a:ext cx="762000" cy="0"/>
          </a:xfrm>
          <a:prstGeom prst="line">
            <a:avLst/>
          </a:prstGeom>
          <a:noFill/>
          <a:ln w="28575">
            <a:solidFill>
              <a:schemeClr val="tx1"/>
            </a:solidFill>
            <a:round/>
            <a:headEnd/>
            <a:tailEnd/>
          </a:ln>
          <a:effectLst/>
        </p:spPr>
        <p:txBody>
          <a:bodyPr/>
          <a:lstStyle/>
          <a:p>
            <a:endParaRPr lang="en-US"/>
          </a:p>
        </p:txBody>
      </p:sp>
      <p:sp>
        <p:nvSpPr>
          <p:cNvPr id="8" name="Text Box 9"/>
          <p:cNvSpPr txBox="1">
            <a:spLocks noChangeArrowheads="1"/>
          </p:cNvSpPr>
          <p:nvPr/>
        </p:nvSpPr>
        <p:spPr bwMode="auto">
          <a:xfrm>
            <a:off x="3473450" y="5805488"/>
            <a:ext cx="4178580" cy="523220"/>
          </a:xfrm>
          <a:prstGeom prst="rect">
            <a:avLst/>
          </a:prstGeom>
          <a:noFill/>
          <a:ln w="9525" algn="ctr">
            <a:noFill/>
            <a:miter lim="800000"/>
            <a:headEnd/>
            <a:tailEnd/>
          </a:ln>
          <a:effectLst/>
        </p:spPr>
        <p:txBody>
          <a:bodyPr wrap="none">
            <a:spAutoFit/>
          </a:bodyPr>
          <a:lstStyle/>
          <a:p>
            <a:r>
              <a:rPr lang="en-US" sz="2800">
                <a:solidFill>
                  <a:srgbClr val="FFFF00"/>
                </a:solidFill>
              </a:rPr>
              <a:t>Gas-Liquid Phase Transition</a:t>
            </a:r>
          </a:p>
        </p:txBody>
      </p:sp>
      <p:sp>
        <p:nvSpPr>
          <p:cNvPr id="9" name="Line 10"/>
          <p:cNvSpPr>
            <a:spLocks noChangeShapeType="1"/>
          </p:cNvSpPr>
          <p:nvPr/>
        </p:nvSpPr>
        <p:spPr bwMode="auto">
          <a:xfrm flipH="1" flipV="1">
            <a:off x="2895600" y="4648200"/>
            <a:ext cx="533400" cy="1371600"/>
          </a:xfrm>
          <a:prstGeom prst="line">
            <a:avLst/>
          </a:prstGeom>
          <a:noFill/>
          <a:ln w="38100">
            <a:solidFill>
              <a:srgbClr val="FFFF00"/>
            </a:solidFill>
            <a:round/>
            <a:headEnd/>
            <a:tailEnd type="triangle" w="med" len="med"/>
          </a:ln>
          <a:effectLst/>
        </p:spPr>
        <p:txBody>
          <a:bodyPr wrap="none">
            <a:spAutoFit/>
          </a:bodyPr>
          <a:lstStyle/>
          <a:p>
            <a:endParaRPr lang="en-US"/>
          </a:p>
        </p:txBody>
      </p:sp>
      <p:sp>
        <p:nvSpPr>
          <p:cNvPr id="10" name="Text Box 11"/>
          <p:cNvSpPr txBox="1">
            <a:spLocks noChangeArrowheads="1"/>
          </p:cNvSpPr>
          <p:nvPr/>
        </p:nvSpPr>
        <p:spPr bwMode="auto">
          <a:xfrm>
            <a:off x="3049588" y="6262688"/>
            <a:ext cx="3808412" cy="523220"/>
          </a:xfrm>
          <a:prstGeom prst="rect">
            <a:avLst/>
          </a:prstGeom>
          <a:noFill/>
          <a:ln w="9525" algn="ctr">
            <a:noFill/>
            <a:miter lim="800000"/>
            <a:headEnd/>
            <a:tailEnd/>
          </a:ln>
          <a:effectLst/>
        </p:spPr>
        <p:txBody>
          <a:bodyPr>
            <a:spAutoFit/>
          </a:bodyPr>
          <a:lstStyle/>
          <a:p>
            <a:r>
              <a:rPr lang="en-US" sz="2800">
                <a:solidFill>
                  <a:srgbClr val="FF7C80"/>
                </a:solidFill>
              </a:rPr>
              <a:t>Superfluidity Transition</a:t>
            </a:r>
          </a:p>
        </p:txBody>
      </p:sp>
      <p:sp>
        <p:nvSpPr>
          <p:cNvPr id="11" name="Line 12"/>
          <p:cNvSpPr>
            <a:spLocks noChangeShapeType="1"/>
          </p:cNvSpPr>
          <p:nvPr/>
        </p:nvSpPr>
        <p:spPr bwMode="auto">
          <a:xfrm flipH="1" flipV="1">
            <a:off x="2590800" y="4572000"/>
            <a:ext cx="381000" cy="1905000"/>
          </a:xfrm>
          <a:prstGeom prst="line">
            <a:avLst/>
          </a:prstGeom>
          <a:noFill/>
          <a:ln w="38100">
            <a:solidFill>
              <a:srgbClr val="FF7C80"/>
            </a:solidFill>
            <a:round/>
            <a:headEnd/>
            <a:tailEnd type="triangle" w="med" len="med"/>
          </a:ln>
          <a:effectLst/>
        </p:spPr>
        <p:txBody>
          <a:bodyPr>
            <a:spAutoFit/>
          </a:bodyPr>
          <a:lstStyle/>
          <a:p>
            <a:endParaRPr lang="en-US"/>
          </a:p>
        </p:txBody>
      </p:sp>
      <p:sp>
        <p:nvSpPr>
          <p:cNvPr id="12" name="Line 13"/>
          <p:cNvSpPr>
            <a:spLocks noChangeShapeType="1"/>
          </p:cNvSpPr>
          <p:nvPr/>
        </p:nvSpPr>
        <p:spPr bwMode="auto">
          <a:xfrm flipH="1">
            <a:off x="7010400" y="4343400"/>
            <a:ext cx="381000" cy="457200"/>
          </a:xfrm>
          <a:prstGeom prst="line">
            <a:avLst/>
          </a:prstGeom>
          <a:noFill/>
          <a:ln w="38100">
            <a:solidFill>
              <a:schemeClr val="tx1"/>
            </a:solidFill>
            <a:round/>
            <a:headEnd/>
            <a:tailEnd type="triangle" w="med" len="med"/>
          </a:ln>
          <a:effectLst/>
        </p:spPr>
        <p:txBody>
          <a:bodyPr wrap="none">
            <a:spAutoFit/>
          </a:bodyPr>
          <a:lstStyle/>
          <a:p>
            <a:endParaRPr lang="en-US"/>
          </a:p>
        </p:txBody>
      </p:sp>
      <p:sp>
        <p:nvSpPr>
          <p:cNvPr id="13" name="Text Box 15"/>
          <p:cNvSpPr txBox="1">
            <a:spLocks noChangeArrowheads="1"/>
          </p:cNvSpPr>
          <p:nvPr/>
        </p:nvSpPr>
        <p:spPr bwMode="auto">
          <a:xfrm>
            <a:off x="0" y="182563"/>
            <a:ext cx="9144000" cy="646331"/>
          </a:xfrm>
          <a:prstGeom prst="rect">
            <a:avLst/>
          </a:prstGeom>
          <a:noFill/>
          <a:ln w="9525">
            <a:noFill/>
            <a:miter lim="800000"/>
            <a:headEnd/>
            <a:tailEnd/>
          </a:ln>
          <a:effectLst/>
        </p:spPr>
        <p:txBody>
          <a:bodyPr>
            <a:spAutoFit/>
          </a:bodyPr>
          <a:lstStyle/>
          <a:p>
            <a:pPr algn="ctr"/>
            <a:r>
              <a:rPr lang="en-US" sz="3600" u="sng" dirty="0">
                <a:solidFill>
                  <a:schemeClr val="bg1"/>
                </a:solidFill>
                <a:cs typeface="Arial" charset="0"/>
              </a:rPr>
              <a:t>What is</a:t>
            </a:r>
            <a:r>
              <a:rPr lang="en-US" sz="3600" u="sng" dirty="0">
                <a:solidFill>
                  <a:schemeClr val="bg1"/>
                </a:solidFill>
                <a:latin typeface="Symbol" pitchFamily="18" charset="2"/>
                <a:cs typeface="Arial" charset="0"/>
              </a:rPr>
              <a:t> h</a:t>
            </a:r>
            <a:r>
              <a:rPr lang="en-US" sz="3600" u="sng" dirty="0">
                <a:solidFill>
                  <a:schemeClr val="bg1"/>
                </a:solidFill>
                <a:cs typeface="Arial" charset="0"/>
              </a:rPr>
              <a:t>/s for QCD matter at a trillion Kelvin?</a:t>
            </a:r>
          </a:p>
        </p:txBody>
      </p:sp>
      <p:sp>
        <p:nvSpPr>
          <p:cNvPr id="20" name="Text Box 14"/>
          <p:cNvSpPr txBox="1">
            <a:spLocks noChangeArrowheads="1"/>
          </p:cNvSpPr>
          <p:nvPr/>
        </p:nvSpPr>
        <p:spPr bwMode="auto">
          <a:xfrm>
            <a:off x="6400800" y="3352800"/>
            <a:ext cx="2673937" cy="1077218"/>
          </a:xfrm>
          <a:prstGeom prst="rect">
            <a:avLst/>
          </a:prstGeom>
          <a:solidFill>
            <a:schemeClr val="tx1"/>
          </a:solidFill>
          <a:ln w="9525" algn="ctr">
            <a:solidFill>
              <a:schemeClr val="bg1"/>
            </a:solidFill>
            <a:miter lim="800000"/>
            <a:headEnd/>
            <a:tailEnd/>
          </a:ln>
          <a:effectLst/>
        </p:spPr>
        <p:txBody>
          <a:bodyPr wrap="none">
            <a:spAutoFit/>
          </a:bodyPr>
          <a:lstStyle/>
          <a:p>
            <a:r>
              <a:rPr lang="en-US" sz="3200">
                <a:solidFill>
                  <a:schemeClr val="bg2"/>
                </a:solidFill>
              </a:rPr>
              <a:t>String Theory</a:t>
            </a:r>
          </a:p>
          <a:p>
            <a:r>
              <a:rPr lang="en-US" sz="3200">
                <a:solidFill>
                  <a:schemeClr val="bg2"/>
                </a:solidFill>
              </a:rPr>
              <a:t>Lowest Bound!</a:t>
            </a:r>
          </a:p>
        </p:txBody>
      </p:sp>
      <p:grpSp>
        <p:nvGrpSpPr>
          <p:cNvPr id="23" name="Group 22"/>
          <p:cNvGrpSpPr/>
          <p:nvPr/>
        </p:nvGrpSpPr>
        <p:grpSpPr>
          <a:xfrm>
            <a:off x="7391400" y="4572000"/>
            <a:ext cx="1524000" cy="523220"/>
            <a:chOff x="7391400" y="4572000"/>
            <a:chExt cx="1524000" cy="523220"/>
          </a:xfrm>
        </p:grpSpPr>
        <p:sp>
          <p:nvSpPr>
            <p:cNvPr id="22" name="Right Arrow 21"/>
            <p:cNvSpPr/>
            <p:nvPr/>
          </p:nvSpPr>
          <p:spPr>
            <a:xfrm>
              <a:off x="8229600" y="4648200"/>
              <a:ext cx="685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391400" y="4572000"/>
              <a:ext cx="1005403" cy="523220"/>
            </a:xfrm>
            <a:prstGeom prst="rect">
              <a:avLst/>
            </a:prstGeom>
            <a:solidFill>
              <a:schemeClr val="accent1"/>
            </a:solidFill>
          </p:spPr>
          <p:txBody>
            <a:bodyPr wrap="none" rtlCol="0">
              <a:spAutoFit/>
            </a:bodyPr>
            <a:lstStyle/>
            <a:p>
              <a:r>
                <a:rPr lang="en-US" sz="2800" dirty="0">
                  <a:solidFill>
                    <a:schemeClr val="bg1"/>
                  </a:solidFill>
                </a:rPr>
                <a:t>QGP?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animBg="1"/>
      <p:bldP spid="12"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4" name="Picture 4" descr="hydro"/>
          <p:cNvPicPr>
            <a:picLocks noChangeAspect="1" noChangeArrowheads="1"/>
          </p:cNvPicPr>
          <p:nvPr/>
        </p:nvPicPr>
        <p:blipFill>
          <a:blip r:embed="rId3" cstate="print"/>
          <a:srcRect/>
          <a:stretch>
            <a:fillRect/>
          </a:stretch>
        </p:blipFill>
        <p:spPr bwMode="auto">
          <a:xfrm>
            <a:off x="2073275" y="1295400"/>
            <a:ext cx="4805362" cy="4292600"/>
          </a:xfrm>
          <a:prstGeom prst="rect">
            <a:avLst/>
          </a:prstGeom>
          <a:noFill/>
        </p:spPr>
      </p:pic>
      <p:sp>
        <p:nvSpPr>
          <p:cNvPr id="286725" name="Text Box 5"/>
          <p:cNvSpPr txBox="1">
            <a:spLocks noChangeArrowheads="1"/>
          </p:cNvSpPr>
          <p:nvPr/>
        </p:nvSpPr>
        <p:spPr bwMode="auto">
          <a:xfrm>
            <a:off x="1752600" y="0"/>
            <a:ext cx="5712077" cy="707886"/>
          </a:xfrm>
          <a:prstGeom prst="rect">
            <a:avLst/>
          </a:prstGeom>
          <a:noFill/>
          <a:ln w="9525" algn="ctr">
            <a:noFill/>
            <a:miter lim="800000"/>
            <a:headEnd/>
            <a:tailEnd/>
          </a:ln>
          <a:effectLst/>
        </p:spPr>
        <p:txBody>
          <a:bodyPr wrap="none">
            <a:spAutoFit/>
          </a:bodyPr>
          <a:lstStyle/>
          <a:p>
            <a:r>
              <a:rPr lang="en-US" sz="4000" u="sng" dirty="0">
                <a:solidFill>
                  <a:schemeClr val="bg1"/>
                </a:solidFill>
              </a:rPr>
              <a:t>How to Quantify QGP </a:t>
            </a:r>
            <a:r>
              <a:rPr lang="en-US" sz="4000" u="sng" dirty="0">
                <a:solidFill>
                  <a:schemeClr val="bg1"/>
                </a:solidFill>
                <a:latin typeface="Symbol" pitchFamily="18" charset="2"/>
              </a:rPr>
              <a:t>h</a:t>
            </a:r>
            <a:r>
              <a:rPr lang="en-US" sz="4000" u="sng" dirty="0">
                <a:solidFill>
                  <a:schemeClr val="bg1"/>
                </a:solidFill>
              </a:rPr>
              <a:t>/s?</a:t>
            </a:r>
          </a:p>
        </p:txBody>
      </p:sp>
      <p:sp>
        <p:nvSpPr>
          <p:cNvPr id="286726" name="Freeform 6"/>
          <p:cNvSpPr>
            <a:spLocks/>
          </p:cNvSpPr>
          <p:nvPr/>
        </p:nvSpPr>
        <p:spPr bwMode="auto">
          <a:xfrm>
            <a:off x="2606675" y="1778000"/>
            <a:ext cx="3733800" cy="3276600"/>
          </a:xfrm>
          <a:custGeom>
            <a:avLst/>
            <a:gdLst/>
            <a:ahLst/>
            <a:cxnLst>
              <a:cxn ang="0">
                <a:pos x="0" y="2064"/>
              </a:cxn>
              <a:cxn ang="0">
                <a:pos x="96" y="1872"/>
              </a:cxn>
              <a:cxn ang="0">
                <a:pos x="192" y="1728"/>
              </a:cxn>
              <a:cxn ang="0">
                <a:pos x="384" y="1488"/>
              </a:cxn>
              <a:cxn ang="0">
                <a:pos x="672" y="1152"/>
              </a:cxn>
              <a:cxn ang="0">
                <a:pos x="864" y="960"/>
              </a:cxn>
              <a:cxn ang="0">
                <a:pos x="1200" y="672"/>
              </a:cxn>
              <a:cxn ang="0">
                <a:pos x="1488" y="480"/>
              </a:cxn>
              <a:cxn ang="0">
                <a:pos x="1872" y="240"/>
              </a:cxn>
              <a:cxn ang="0">
                <a:pos x="2352" y="0"/>
              </a:cxn>
            </a:cxnLst>
            <a:rect l="0" t="0" r="r" b="b"/>
            <a:pathLst>
              <a:path w="2352" h="2064">
                <a:moveTo>
                  <a:pt x="0" y="2064"/>
                </a:moveTo>
                <a:lnTo>
                  <a:pt x="96" y="1872"/>
                </a:lnTo>
                <a:lnTo>
                  <a:pt x="192" y="1728"/>
                </a:lnTo>
                <a:lnTo>
                  <a:pt x="384" y="1488"/>
                </a:lnTo>
                <a:lnTo>
                  <a:pt x="672" y="1152"/>
                </a:lnTo>
                <a:lnTo>
                  <a:pt x="864" y="960"/>
                </a:lnTo>
                <a:lnTo>
                  <a:pt x="1200" y="672"/>
                </a:lnTo>
                <a:lnTo>
                  <a:pt x="1488" y="480"/>
                </a:lnTo>
                <a:lnTo>
                  <a:pt x="1872" y="240"/>
                </a:lnTo>
                <a:lnTo>
                  <a:pt x="2352" y="0"/>
                </a:lnTo>
              </a:path>
            </a:pathLst>
          </a:custGeom>
          <a:noFill/>
          <a:ln w="38100" cap="flat" cmpd="sng">
            <a:solidFill>
              <a:schemeClr val="tx1"/>
            </a:solidFill>
            <a:prstDash val="solid"/>
            <a:round/>
            <a:headEnd/>
            <a:tailEnd/>
          </a:ln>
          <a:effectLst/>
        </p:spPr>
        <p:txBody>
          <a:bodyPr wrap="none">
            <a:spAutoFit/>
          </a:bodyPr>
          <a:lstStyle/>
          <a:p>
            <a:endParaRPr lang="en-US"/>
          </a:p>
        </p:txBody>
      </p:sp>
      <p:sp>
        <p:nvSpPr>
          <p:cNvPr id="286727" name="Text Box 7"/>
          <p:cNvSpPr txBox="1">
            <a:spLocks noChangeArrowheads="1"/>
          </p:cNvSpPr>
          <p:nvPr/>
        </p:nvSpPr>
        <p:spPr bwMode="auto">
          <a:xfrm>
            <a:off x="6429375" y="1539875"/>
            <a:ext cx="1130300"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chemeClr val="tx1"/>
                </a:solidFill>
                <a:latin typeface="Symbol" pitchFamily="18" charset="2"/>
              </a:rPr>
              <a:t>h</a:t>
            </a:r>
            <a:r>
              <a:rPr lang="en-US" sz="2400">
                <a:solidFill>
                  <a:schemeClr val="tx1"/>
                </a:solidFill>
              </a:rPr>
              <a:t>/s ~ 0</a:t>
            </a:r>
          </a:p>
        </p:txBody>
      </p:sp>
      <p:sp>
        <p:nvSpPr>
          <p:cNvPr id="286728" name="Text Box 8"/>
          <p:cNvSpPr txBox="1">
            <a:spLocks noChangeArrowheads="1"/>
          </p:cNvSpPr>
          <p:nvPr/>
        </p:nvSpPr>
        <p:spPr bwMode="auto">
          <a:xfrm>
            <a:off x="6429375" y="2682875"/>
            <a:ext cx="1550987"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rgbClr val="FF0000"/>
                </a:solidFill>
                <a:latin typeface="Symbol" pitchFamily="18" charset="2"/>
              </a:rPr>
              <a:t>h</a:t>
            </a:r>
            <a:r>
              <a:rPr lang="en-US" sz="2400">
                <a:solidFill>
                  <a:srgbClr val="FF0000"/>
                </a:solidFill>
              </a:rPr>
              <a:t>/s = 1/4</a:t>
            </a:r>
            <a:r>
              <a:rPr lang="en-US" sz="2400">
                <a:solidFill>
                  <a:srgbClr val="FF0000"/>
                </a:solidFill>
                <a:latin typeface="Symbol" pitchFamily="18" charset="2"/>
              </a:rPr>
              <a:t>p</a:t>
            </a:r>
          </a:p>
        </p:txBody>
      </p:sp>
      <p:sp>
        <p:nvSpPr>
          <p:cNvPr id="286729" name="Text Box 9"/>
          <p:cNvSpPr txBox="1">
            <a:spLocks noChangeArrowheads="1"/>
          </p:cNvSpPr>
          <p:nvPr/>
        </p:nvSpPr>
        <p:spPr bwMode="auto">
          <a:xfrm>
            <a:off x="6416675" y="3911600"/>
            <a:ext cx="2041525"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rgbClr val="008000"/>
                </a:solidFill>
                <a:latin typeface="Symbol" pitchFamily="18" charset="2"/>
              </a:rPr>
              <a:t>h</a:t>
            </a:r>
            <a:r>
              <a:rPr lang="en-US" sz="2400">
                <a:solidFill>
                  <a:srgbClr val="008000"/>
                </a:solidFill>
              </a:rPr>
              <a:t>/s = 2 x 1/4</a:t>
            </a:r>
            <a:r>
              <a:rPr lang="en-US" sz="2400">
                <a:solidFill>
                  <a:srgbClr val="008000"/>
                </a:solidFill>
                <a:latin typeface="Symbol" pitchFamily="18" charset="2"/>
              </a:rPr>
              <a:t>p</a:t>
            </a:r>
          </a:p>
        </p:txBody>
      </p:sp>
      <p:sp>
        <p:nvSpPr>
          <p:cNvPr id="286730" name="Text Box 10"/>
          <p:cNvSpPr txBox="1">
            <a:spLocks noChangeArrowheads="1"/>
          </p:cNvSpPr>
          <p:nvPr/>
        </p:nvSpPr>
        <p:spPr bwMode="auto">
          <a:xfrm>
            <a:off x="6416675" y="4740275"/>
            <a:ext cx="2041525"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rgbClr val="800080"/>
                </a:solidFill>
                <a:latin typeface="Symbol" pitchFamily="18" charset="2"/>
              </a:rPr>
              <a:t>h</a:t>
            </a:r>
            <a:r>
              <a:rPr lang="en-US" sz="2400">
                <a:solidFill>
                  <a:srgbClr val="800080"/>
                </a:solidFill>
              </a:rPr>
              <a:t>/s = 3 x 1/4</a:t>
            </a:r>
            <a:r>
              <a:rPr lang="en-US" sz="2400">
                <a:solidFill>
                  <a:srgbClr val="800080"/>
                </a:solidFill>
                <a:latin typeface="Symbol" pitchFamily="18" charset="2"/>
              </a:rPr>
              <a:t>p</a:t>
            </a:r>
          </a:p>
        </p:txBody>
      </p:sp>
      <p:sp>
        <p:nvSpPr>
          <p:cNvPr id="286731" name="Freeform 11"/>
          <p:cNvSpPr>
            <a:spLocks/>
          </p:cNvSpPr>
          <p:nvPr/>
        </p:nvSpPr>
        <p:spPr bwMode="auto">
          <a:xfrm>
            <a:off x="2606675" y="2921000"/>
            <a:ext cx="3733800" cy="2133600"/>
          </a:xfrm>
          <a:custGeom>
            <a:avLst/>
            <a:gdLst/>
            <a:ahLst/>
            <a:cxnLst>
              <a:cxn ang="0">
                <a:pos x="0" y="1344"/>
              </a:cxn>
              <a:cxn ang="0">
                <a:pos x="96" y="1200"/>
              </a:cxn>
              <a:cxn ang="0">
                <a:pos x="336" y="912"/>
              </a:cxn>
              <a:cxn ang="0">
                <a:pos x="576" y="720"/>
              </a:cxn>
              <a:cxn ang="0">
                <a:pos x="768" y="576"/>
              </a:cxn>
              <a:cxn ang="0">
                <a:pos x="1056" y="384"/>
              </a:cxn>
              <a:cxn ang="0">
                <a:pos x="1392" y="240"/>
              </a:cxn>
              <a:cxn ang="0">
                <a:pos x="1680" y="144"/>
              </a:cxn>
              <a:cxn ang="0">
                <a:pos x="2016" y="48"/>
              </a:cxn>
              <a:cxn ang="0">
                <a:pos x="2352" y="0"/>
              </a:cxn>
            </a:cxnLst>
            <a:rect l="0" t="0" r="r" b="b"/>
            <a:pathLst>
              <a:path w="2352" h="1344">
                <a:moveTo>
                  <a:pt x="0" y="1344"/>
                </a:moveTo>
                <a:lnTo>
                  <a:pt x="96" y="1200"/>
                </a:lnTo>
                <a:lnTo>
                  <a:pt x="336" y="912"/>
                </a:lnTo>
                <a:lnTo>
                  <a:pt x="576" y="720"/>
                </a:lnTo>
                <a:lnTo>
                  <a:pt x="768" y="576"/>
                </a:lnTo>
                <a:lnTo>
                  <a:pt x="1056" y="384"/>
                </a:lnTo>
                <a:lnTo>
                  <a:pt x="1392" y="240"/>
                </a:lnTo>
                <a:lnTo>
                  <a:pt x="1680" y="144"/>
                </a:lnTo>
                <a:lnTo>
                  <a:pt x="2016" y="48"/>
                </a:lnTo>
                <a:lnTo>
                  <a:pt x="2352" y="0"/>
                </a:lnTo>
              </a:path>
            </a:pathLst>
          </a:custGeom>
          <a:noFill/>
          <a:ln w="38100" cap="flat" cmpd="sng">
            <a:solidFill>
              <a:srgbClr val="FF0000"/>
            </a:solidFill>
            <a:prstDash val="solid"/>
            <a:round/>
            <a:headEnd/>
            <a:tailEnd/>
          </a:ln>
          <a:effectLst/>
        </p:spPr>
        <p:txBody>
          <a:bodyPr wrap="none">
            <a:spAutoFit/>
          </a:bodyPr>
          <a:lstStyle/>
          <a:p>
            <a:endParaRPr lang="en-US"/>
          </a:p>
        </p:txBody>
      </p:sp>
      <p:sp>
        <p:nvSpPr>
          <p:cNvPr id="286732" name="Freeform 12"/>
          <p:cNvSpPr>
            <a:spLocks/>
          </p:cNvSpPr>
          <p:nvPr/>
        </p:nvSpPr>
        <p:spPr bwMode="auto">
          <a:xfrm>
            <a:off x="2606675" y="3759200"/>
            <a:ext cx="3733800" cy="1295400"/>
          </a:xfrm>
          <a:custGeom>
            <a:avLst/>
            <a:gdLst/>
            <a:ahLst/>
            <a:cxnLst>
              <a:cxn ang="0">
                <a:pos x="0" y="816"/>
              </a:cxn>
              <a:cxn ang="0">
                <a:pos x="144" y="624"/>
              </a:cxn>
              <a:cxn ang="0">
                <a:pos x="336" y="480"/>
              </a:cxn>
              <a:cxn ang="0">
                <a:pos x="624" y="288"/>
              </a:cxn>
              <a:cxn ang="0">
                <a:pos x="912" y="144"/>
              </a:cxn>
              <a:cxn ang="0">
                <a:pos x="1200" y="48"/>
              </a:cxn>
              <a:cxn ang="0">
                <a:pos x="1536" y="0"/>
              </a:cxn>
              <a:cxn ang="0">
                <a:pos x="1680" y="0"/>
              </a:cxn>
              <a:cxn ang="0">
                <a:pos x="2064" y="96"/>
              </a:cxn>
              <a:cxn ang="0">
                <a:pos x="2160" y="144"/>
              </a:cxn>
              <a:cxn ang="0">
                <a:pos x="2208" y="192"/>
              </a:cxn>
              <a:cxn ang="0">
                <a:pos x="2352" y="288"/>
              </a:cxn>
            </a:cxnLst>
            <a:rect l="0" t="0" r="r" b="b"/>
            <a:pathLst>
              <a:path w="2352" h="816">
                <a:moveTo>
                  <a:pt x="0" y="816"/>
                </a:moveTo>
                <a:lnTo>
                  <a:pt x="144" y="624"/>
                </a:lnTo>
                <a:lnTo>
                  <a:pt x="336" y="480"/>
                </a:lnTo>
                <a:lnTo>
                  <a:pt x="624" y="288"/>
                </a:lnTo>
                <a:lnTo>
                  <a:pt x="912" y="144"/>
                </a:lnTo>
                <a:lnTo>
                  <a:pt x="1200" y="48"/>
                </a:lnTo>
                <a:lnTo>
                  <a:pt x="1536" y="0"/>
                </a:lnTo>
                <a:lnTo>
                  <a:pt x="1680" y="0"/>
                </a:lnTo>
                <a:lnTo>
                  <a:pt x="2064" y="96"/>
                </a:lnTo>
                <a:lnTo>
                  <a:pt x="2160" y="144"/>
                </a:lnTo>
                <a:lnTo>
                  <a:pt x="2208" y="192"/>
                </a:lnTo>
                <a:lnTo>
                  <a:pt x="2352" y="288"/>
                </a:lnTo>
              </a:path>
            </a:pathLst>
          </a:custGeom>
          <a:noFill/>
          <a:ln w="38100" cap="flat" cmpd="sng">
            <a:solidFill>
              <a:srgbClr val="008000"/>
            </a:solidFill>
            <a:prstDash val="solid"/>
            <a:round/>
            <a:headEnd/>
            <a:tailEnd/>
          </a:ln>
          <a:effectLst/>
        </p:spPr>
        <p:txBody>
          <a:bodyPr wrap="none">
            <a:spAutoFit/>
          </a:bodyPr>
          <a:lstStyle/>
          <a:p>
            <a:endParaRPr lang="en-US"/>
          </a:p>
        </p:txBody>
      </p:sp>
      <p:sp>
        <p:nvSpPr>
          <p:cNvPr id="286733" name="Freeform 13"/>
          <p:cNvSpPr>
            <a:spLocks/>
          </p:cNvSpPr>
          <p:nvPr/>
        </p:nvSpPr>
        <p:spPr bwMode="auto">
          <a:xfrm>
            <a:off x="2606675" y="4140200"/>
            <a:ext cx="3733800" cy="914400"/>
          </a:xfrm>
          <a:custGeom>
            <a:avLst/>
            <a:gdLst/>
            <a:ahLst/>
            <a:cxnLst>
              <a:cxn ang="0">
                <a:pos x="0" y="576"/>
              </a:cxn>
              <a:cxn ang="0">
                <a:pos x="144" y="432"/>
              </a:cxn>
              <a:cxn ang="0">
                <a:pos x="432" y="240"/>
              </a:cxn>
              <a:cxn ang="0">
                <a:pos x="816" y="96"/>
              </a:cxn>
              <a:cxn ang="0">
                <a:pos x="1056" y="48"/>
              </a:cxn>
              <a:cxn ang="0">
                <a:pos x="1296" y="0"/>
              </a:cxn>
              <a:cxn ang="0">
                <a:pos x="1488" y="0"/>
              </a:cxn>
              <a:cxn ang="0">
                <a:pos x="1680" y="48"/>
              </a:cxn>
              <a:cxn ang="0">
                <a:pos x="1920" y="144"/>
              </a:cxn>
              <a:cxn ang="0">
                <a:pos x="2064" y="240"/>
              </a:cxn>
              <a:cxn ang="0">
                <a:pos x="2208" y="384"/>
              </a:cxn>
              <a:cxn ang="0">
                <a:pos x="2352" y="528"/>
              </a:cxn>
            </a:cxnLst>
            <a:rect l="0" t="0" r="r" b="b"/>
            <a:pathLst>
              <a:path w="2352" h="576">
                <a:moveTo>
                  <a:pt x="0" y="576"/>
                </a:moveTo>
                <a:lnTo>
                  <a:pt x="144" y="432"/>
                </a:lnTo>
                <a:lnTo>
                  <a:pt x="432" y="240"/>
                </a:lnTo>
                <a:lnTo>
                  <a:pt x="816" y="96"/>
                </a:lnTo>
                <a:lnTo>
                  <a:pt x="1056" y="48"/>
                </a:lnTo>
                <a:lnTo>
                  <a:pt x="1296" y="0"/>
                </a:lnTo>
                <a:lnTo>
                  <a:pt x="1488" y="0"/>
                </a:lnTo>
                <a:lnTo>
                  <a:pt x="1680" y="48"/>
                </a:lnTo>
                <a:lnTo>
                  <a:pt x="1920" y="144"/>
                </a:lnTo>
                <a:lnTo>
                  <a:pt x="2064" y="240"/>
                </a:lnTo>
                <a:lnTo>
                  <a:pt x="2208" y="384"/>
                </a:lnTo>
                <a:lnTo>
                  <a:pt x="2352" y="528"/>
                </a:lnTo>
              </a:path>
            </a:pathLst>
          </a:custGeom>
          <a:noFill/>
          <a:ln w="38100" cap="flat" cmpd="sng">
            <a:solidFill>
              <a:srgbClr val="800080"/>
            </a:solidFill>
            <a:prstDash val="solid"/>
            <a:round/>
            <a:headEnd/>
            <a:tailEnd/>
          </a:ln>
          <a:effectLst/>
        </p:spPr>
        <p:txBody>
          <a:bodyPr wrap="none">
            <a:spAutoFit/>
          </a:bodyPr>
          <a:lstStyle/>
          <a:p>
            <a:endParaRPr lang="en-US"/>
          </a:p>
        </p:txBody>
      </p:sp>
      <p:graphicFrame>
        <p:nvGraphicFramePr>
          <p:cNvPr id="286735" name="Object 15"/>
          <p:cNvGraphicFramePr>
            <a:graphicFrameLocks noChangeAspect="1"/>
          </p:cNvGraphicFramePr>
          <p:nvPr/>
        </p:nvGraphicFramePr>
        <p:xfrm>
          <a:off x="533400" y="5715000"/>
          <a:ext cx="7984135" cy="1026868"/>
        </p:xfrm>
        <a:graphic>
          <a:graphicData uri="http://schemas.openxmlformats.org/presentationml/2006/ole">
            <mc:AlternateContent xmlns:mc="http://schemas.openxmlformats.org/markup-compatibility/2006">
              <mc:Choice xmlns:v="urn:schemas-microsoft-com:vml" Requires="v">
                <p:oleObj spid="_x0000_s82982" name="Equation" r:id="rId4" imgW="3416040" imgH="431640" progId="Equation.3">
                  <p:embed/>
                </p:oleObj>
              </mc:Choice>
              <mc:Fallback>
                <p:oleObj name="Equation" r:id="rId4" imgW="3416040" imgH="4316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5715000"/>
                        <a:ext cx="7984135" cy="1026868"/>
                      </a:xfrm>
                      <a:prstGeom prst="rect">
                        <a:avLst/>
                      </a:prstGeom>
                      <a:solidFill>
                        <a:schemeClr val="bg1"/>
                      </a:solidFill>
                    </p:spPr>
                  </p:pic>
                </p:oleObj>
              </mc:Fallback>
            </mc:AlternateContent>
          </a:graphicData>
        </a:graphic>
      </p:graphicFrame>
      <p:sp>
        <p:nvSpPr>
          <p:cNvPr id="286736" name="Text Box 16"/>
          <p:cNvSpPr txBox="1">
            <a:spLocks noChangeArrowheads="1"/>
          </p:cNvSpPr>
          <p:nvPr/>
        </p:nvSpPr>
        <p:spPr bwMode="auto">
          <a:xfrm>
            <a:off x="60325" y="685800"/>
            <a:ext cx="9083675" cy="584775"/>
          </a:xfrm>
          <a:prstGeom prst="rect">
            <a:avLst/>
          </a:prstGeom>
          <a:noFill/>
          <a:ln w="9525" algn="ctr">
            <a:noFill/>
            <a:miter lim="800000"/>
            <a:headEnd/>
            <a:tailEnd/>
          </a:ln>
          <a:effectLst/>
        </p:spPr>
        <p:txBody>
          <a:bodyPr wrap="square">
            <a:spAutoFit/>
          </a:bodyPr>
          <a:lstStyle/>
          <a:p>
            <a:pPr algn="ctr"/>
            <a:r>
              <a:rPr lang="en-US" sz="3200" dirty="0">
                <a:solidFill>
                  <a:srgbClr val="FFFF00"/>
                </a:solidFill>
              </a:rPr>
              <a:t>Relativistic viscous hydrodynamics compared to data</a:t>
            </a:r>
          </a:p>
        </p:txBody>
      </p:sp>
      <p:sp>
        <p:nvSpPr>
          <p:cNvPr id="15" name="TextBox 14"/>
          <p:cNvSpPr txBox="1"/>
          <p:nvPr/>
        </p:nvSpPr>
        <p:spPr>
          <a:xfrm>
            <a:off x="2209800" y="1261646"/>
            <a:ext cx="4425314" cy="338554"/>
          </a:xfrm>
          <a:prstGeom prst="rect">
            <a:avLst/>
          </a:prstGeom>
          <a:noFill/>
        </p:spPr>
        <p:txBody>
          <a:bodyPr wrap="none" rtlCol="0">
            <a:spAutoFit/>
          </a:bodyPr>
          <a:lstStyle/>
          <a:p>
            <a:r>
              <a:rPr lang="en-US" sz="1600" dirty="0" err="1">
                <a:solidFill>
                  <a:schemeClr val="tx2"/>
                </a:solidFill>
              </a:rPr>
              <a:t>Luzum</a:t>
            </a:r>
            <a:r>
              <a:rPr lang="en-US" sz="1600" dirty="0">
                <a:solidFill>
                  <a:schemeClr val="tx2"/>
                </a:solidFill>
              </a:rPr>
              <a:t>, </a:t>
            </a:r>
            <a:r>
              <a:rPr lang="en-US" sz="1600" dirty="0" err="1">
                <a:solidFill>
                  <a:schemeClr val="tx2"/>
                </a:solidFill>
              </a:rPr>
              <a:t>Romatschke</a:t>
            </a:r>
            <a:r>
              <a:rPr lang="en-US" sz="1600" dirty="0">
                <a:solidFill>
                  <a:schemeClr val="tx2"/>
                </a:solidFill>
              </a:rPr>
              <a:t>, Phys. Rev. C78, 034915 (2008)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86726"/>
                                        </p:tgtEl>
                                        <p:attrNameLst>
                                          <p:attrName>style.visibility</p:attrName>
                                        </p:attrNameLst>
                                      </p:cBhvr>
                                      <p:to>
                                        <p:strVal val="visible"/>
                                      </p:to>
                                    </p:set>
                                    <p:animEffect transition="in" filter="wipe(down)">
                                      <p:cBhvr>
                                        <p:cTn id="15" dur="500"/>
                                        <p:tgtEl>
                                          <p:spTgt spid="286726"/>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867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6731"/>
                                        </p:tgtEl>
                                        <p:attrNameLst>
                                          <p:attrName>style.visibility</p:attrName>
                                        </p:attrNameLst>
                                      </p:cBhvr>
                                      <p:to>
                                        <p:strVal val="visible"/>
                                      </p:to>
                                    </p:set>
                                    <p:animEffect transition="in" filter="wipe(down)">
                                      <p:cBhvr>
                                        <p:cTn id="23" dur="500"/>
                                        <p:tgtEl>
                                          <p:spTgt spid="286731"/>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867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6732"/>
                                        </p:tgtEl>
                                        <p:attrNameLst>
                                          <p:attrName>style.visibility</p:attrName>
                                        </p:attrNameLst>
                                      </p:cBhvr>
                                      <p:to>
                                        <p:strVal val="visible"/>
                                      </p:to>
                                    </p:set>
                                    <p:animEffect transition="in" filter="wipe(left)">
                                      <p:cBhvr>
                                        <p:cTn id="31" dur="500"/>
                                        <p:tgtEl>
                                          <p:spTgt spid="286732"/>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867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86733"/>
                                        </p:tgtEl>
                                        <p:attrNameLst>
                                          <p:attrName>style.visibility</p:attrName>
                                        </p:attrNameLst>
                                      </p:cBhvr>
                                      <p:to>
                                        <p:strVal val="visible"/>
                                      </p:to>
                                    </p:set>
                                    <p:animEffect transition="in" filter="wipe(left)">
                                      <p:cBhvr>
                                        <p:cTn id="39" dur="500"/>
                                        <p:tgtEl>
                                          <p:spTgt spid="286733"/>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867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6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6" grpId="0" animBg="1"/>
      <p:bldP spid="286727" grpId="0" animBg="1"/>
      <p:bldP spid="286729" grpId="0" animBg="1"/>
      <p:bldP spid="286730" grpId="0" animBg="1"/>
      <p:bldP spid="286731" grpId="0" animBg="1"/>
      <p:bldP spid="286732" grpId="0" animBg="1"/>
      <p:bldP spid="286733" grpId="0" animBg="1"/>
      <p:bldP spid="286736"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umpy_wBoxSmoothing"/>
          <p:cNvPicPr>
            <a:picLocks noChangeAspect="1" noChangeArrowheads="1"/>
          </p:cNvPicPr>
          <p:nvPr/>
        </p:nvPicPr>
        <p:blipFill>
          <a:blip r:embed="rId2" cstate="print"/>
          <a:srcRect/>
          <a:stretch>
            <a:fillRect/>
          </a:stretch>
        </p:blipFill>
        <p:spPr bwMode="auto">
          <a:xfrm>
            <a:off x="762000" y="0"/>
            <a:ext cx="7543800" cy="6553200"/>
          </a:xfrm>
          <a:prstGeom prst="rect">
            <a:avLst/>
          </a:prstGeom>
          <a:noFill/>
        </p:spPr>
      </p:pic>
      <p:sp>
        <p:nvSpPr>
          <p:cNvPr id="5" name="Oval 5"/>
          <p:cNvSpPr>
            <a:spLocks noChangeArrowheads="1"/>
          </p:cNvSpPr>
          <p:nvPr/>
        </p:nvSpPr>
        <p:spPr bwMode="auto">
          <a:xfrm>
            <a:off x="4486154"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 name="Oval 6"/>
          <p:cNvSpPr>
            <a:spLocks noChangeArrowheads="1"/>
          </p:cNvSpPr>
          <p:nvPr/>
        </p:nvSpPr>
        <p:spPr bwMode="auto">
          <a:xfrm>
            <a:off x="4677137" y="398948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 name="Oval 7"/>
          <p:cNvSpPr>
            <a:spLocks noChangeArrowheads="1"/>
          </p:cNvSpPr>
          <p:nvPr/>
        </p:nvSpPr>
        <p:spPr bwMode="auto">
          <a:xfrm>
            <a:off x="4677137" y="380771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 name="Oval 8"/>
          <p:cNvSpPr>
            <a:spLocks noChangeArrowheads="1"/>
          </p:cNvSpPr>
          <p:nvPr/>
        </p:nvSpPr>
        <p:spPr bwMode="auto">
          <a:xfrm>
            <a:off x="4295172" y="37168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 name="Oval 9"/>
          <p:cNvSpPr>
            <a:spLocks noChangeArrowheads="1"/>
          </p:cNvSpPr>
          <p:nvPr/>
        </p:nvSpPr>
        <p:spPr bwMode="auto">
          <a:xfrm>
            <a:off x="4390663"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0" name="Oval 10"/>
          <p:cNvSpPr>
            <a:spLocks noChangeArrowheads="1"/>
          </p:cNvSpPr>
          <p:nvPr/>
        </p:nvSpPr>
        <p:spPr bwMode="auto">
          <a:xfrm>
            <a:off x="4295172"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1" name="Oval 11"/>
          <p:cNvSpPr>
            <a:spLocks noChangeArrowheads="1"/>
          </p:cNvSpPr>
          <p:nvPr/>
        </p:nvSpPr>
        <p:spPr bwMode="auto">
          <a:xfrm>
            <a:off x="4486154"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2" name="Oval 12"/>
          <p:cNvSpPr>
            <a:spLocks noChangeArrowheads="1"/>
          </p:cNvSpPr>
          <p:nvPr/>
        </p:nvSpPr>
        <p:spPr bwMode="auto">
          <a:xfrm>
            <a:off x="4868119"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3" name="Oval 13"/>
          <p:cNvSpPr>
            <a:spLocks noChangeArrowheads="1"/>
          </p:cNvSpPr>
          <p:nvPr/>
        </p:nvSpPr>
        <p:spPr bwMode="auto">
          <a:xfrm>
            <a:off x="4868119"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4" name="Oval 14"/>
          <p:cNvSpPr>
            <a:spLocks noChangeArrowheads="1"/>
          </p:cNvSpPr>
          <p:nvPr/>
        </p:nvSpPr>
        <p:spPr bwMode="auto">
          <a:xfrm>
            <a:off x="4581646" y="2080892"/>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5" name="Oval 15"/>
          <p:cNvSpPr>
            <a:spLocks noChangeArrowheads="1"/>
          </p:cNvSpPr>
          <p:nvPr/>
        </p:nvSpPr>
        <p:spPr bwMode="auto">
          <a:xfrm>
            <a:off x="4199681"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6" name="Oval 16"/>
          <p:cNvSpPr>
            <a:spLocks noChangeArrowheads="1"/>
          </p:cNvSpPr>
          <p:nvPr/>
        </p:nvSpPr>
        <p:spPr bwMode="auto">
          <a:xfrm>
            <a:off x="3817716"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7" name="Oval 17"/>
          <p:cNvSpPr>
            <a:spLocks noChangeArrowheads="1"/>
          </p:cNvSpPr>
          <p:nvPr/>
        </p:nvSpPr>
        <p:spPr bwMode="auto">
          <a:xfrm>
            <a:off x="3531243" y="24444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8" name="Oval 18"/>
          <p:cNvSpPr>
            <a:spLocks noChangeArrowheads="1"/>
          </p:cNvSpPr>
          <p:nvPr/>
        </p:nvSpPr>
        <p:spPr bwMode="auto">
          <a:xfrm>
            <a:off x="3531243" y="22626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9" name="Oval 19"/>
          <p:cNvSpPr>
            <a:spLocks noChangeArrowheads="1"/>
          </p:cNvSpPr>
          <p:nvPr/>
        </p:nvSpPr>
        <p:spPr bwMode="auto">
          <a:xfrm>
            <a:off x="3722225"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0" name="Oval 20"/>
          <p:cNvSpPr>
            <a:spLocks noChangeArrowheads="1"/>
          </p:cNvSpPr>
          <p:nvPr/>
        </p:nvSpPr>
        <p:spPr bwMode="auto">
          <a:xfrm>
            <a:off x="3435752" y="199000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1" name="Oval 21"/>
          <p:cNvSpPr>
            <a:spLocks noChangeArrowheads="1"/>
          </p:cNvSpPr>
          <p:nvPr/>
        </p:nvSpPr>
        <p:spPr bwMode="auto">
          <a:xfrm>
            <a:off x="3244770" y="22626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2" name="Oval 22"/>
          <p:cNvSpPr>
            <a:spLocks noChangeArrowheads="1"/>
          </p:cNvSpPr>
          <p:nvPr/>
        </p:nvSpPr>
        <p:spPr bwMode="auto">
          <a:xfrm>
            <a:off x="3244770"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3" name="Oval 23"/>
          <p:cNvSpPr>
            <a:spLocks noChangeArrowheads="1"/>
          </p:cNvSpPr>
          <p:nvPr/>
        </p:nvSpPr>
        <p:spPr bwMode="auto">
          <a:xfrm>
            <a:off x="3435752" y="28079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4" name="Oval 24"/>
          <p:cNvSpPr>
            <a:spLocks noChangeArrowheads="1"/>
          </p:cNvSpPr>
          <p:nvPr/>
        </p:nvSpPr>
        <p:spPr bwMode="auto">
          <a:xfrm>
            <a:off x="3817716"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5" name="Oval 25"/>
          <p:cNvSpPr>
            <a:spLocks noChangeArrowheads="1"/>
          </p:cNvSpPr>
          <p:nvPr/>
        </p:nvSpPr>
        <p:spPr bwMode="auto">
          <a:xfrm>
            <a:off x="3913208"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6"/>
          <p:cNvSpPr>
            <a:spLocks noChangeArrowheads="1"/>
          </p:cNvSpPr>
          <p:nvPr/>
        </p:nvSpPr>
        <p:spPr bwMode="auto">
          <a:xfrm>
            <a:off x="3817716"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7"/>
          <p:cNvSpPr>
            <a:spLocks noChangeArrowheads="1"/>
          </p:cNvSpPr>
          <p:nvPr/>
        </p:nvSpPr>
        <p:spPr bwMode="auto">
          <a:xfrm>
            <a:off x="3722225" y="28079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8"/>
          <p:cNvSpPr>
            <a:spLocks noChangeArrowheads="1"/>
          </p:cNvSpPr>
          <p:nvPr/>
        </p:nvSpPr>
        <p:spPr bwMode="auto">
          <a:xfrm>
            <a:off x="3722225"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9"/>
          <p:cNvSpPr>
            <a:spLocks noChangeArrowheads="1"/>
          </p:cNvSpPr>
          <p:nvPr/>
        </p:nvSpPr>
        <p:spPr bwMode="auto">
          <a:xfrm>
            <a:off x="3531243"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30"/>
          <p:cNvSpPr>
            <a:spLocks noChangeArrowheads="1"/>
          </p:cNvSpPr>
          <p:nvPr/>
        </p:nvSpPr>
        <p:spPr bwMode="auto">
          <a:xfrm>
            <a:off x="3626734"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1"/>
          <p:cNvSpPr>
            <a:spLocks noChangeArrowheads="1"/>
          </p:cNvSpPr>
          <p:nvPr/>
        </p:nvSpPr>
        <p:spPr bwMode="auto">
          <a:xfrm>
            <a:off x="3722225"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2"/>
          <p:cNvSpPr>
            <a:spLocks noChangeArrowheads="1"/>
          </p:cNvSpPr>
          <p:nvPr/>
        </p:nvSpPr>
        <p:spPr bwMode="auto">
          <a:xfrm>
            <a:off x="3531243"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3"/>
          <p:cNvSpPr>
            <a:spLocks noChangeArrowheads="1"/>
          </p:cNvSpPr>
          <p:nvPr/>
        </p:nvSpPr>
        <p:spPr bwMode="auto">
          <a:xfrm>
            <a:off x="3626734"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4"/>
          <p:cNvSpPr>
            <a:spLocks noChangeArrowheads="1"/>
          </p:cNvSpPr>
          <p:nvPr/>
        </p:nvSpPr>
        <p:spPr bwMode="auto">
          <a:xfrm>
            <a:off x="3626734"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5"/>
          <p:cNvSpPr>
            <a:spLocks noChangeArrowheads="1"/>
          </p:cNvSpPr>
          <p:nvPr/>
        </p:nvSpPr>
        <p:spPr bwMode="auto">
          <a:xfrm>
            <a:off x="3722225" y="426213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6"/>
          <p:cNvSpPr>
            <a:spLocks noChangeArrowheads="1"/>
          </p:cNvSpPr>
          <p:nvPr/>
        </p:nvSpPr>
        <p:spPr bwMode="auto">
          <a:xfrm>
            <a:off x="3817716" y="417125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7"/>
          <p:cNvSpPr>
            <a:spLocks noChangeArrowheads="1"/>
          </p:cNvSpPr>
          <p:nvPr/>
        </p:nvSpPr>
        <p:spPr bwMode="auto">
          <a:xfrm>
            <a:off x="4008699"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8"/>
          <p:cNvSpPr>
            <a:spLocks noChangeArrowheads="1"/>
          </p:cNvSpPr>
          <p:nvPr/>
        </p:nvSpPr>
        <p:spPr bwMode="auto">
          <a:xfrm>
            <a:off x="3722225" y="39989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9"/>
          <p:cNvSpPr>
            <a:spLocks noChangeArrowheads="1"/>
          </p:cNvSpPr>
          <p:nvPr/>
        </p:nvSpPr>
        <p:spPr bwMode="auto">
          <a:xfrm>
            <a:off x="3817716" y="37168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40"/>
          <p:cNvSpPr>
            <a:spLocks noChangeArrowheads="1"/>
          </p:cNvSpPr>
          <p:nvPr/>
        </p:nvSpPr>
        <p:spPr bwMode="auto">
          <a:xfrm>
            <a:off x="4008699"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1"/>
          <p:cNvSpPr>
            <a:spLocks noChangeArrowheads="1"/>
          </p:cNvSpPr>
          <p:nvPr/>
        </p:nvSpPr>
        <p:spPr bwMode="auto">
          <a:xfrm>
            <a:off x="4199681" y="35350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2"/>
          <p:cNvSpPr>
            <a:spLocks noChangeArrowheads="1"/>
          </p:cNvSpPr>
          <p:nvPr/>
        </p:nvSpPr>
        <p:spPr bwMode="auto">
          <a:xfrm>
            <a:off x="4199681"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3"/>
          <p:cNvSpPr>
            <a:spLocks noChangeArrowheads="1"/>
          </p:cNvSpPr>
          <p:nvPr/>
        </p:nvSpPr>
        <p:spPr bwMode="auto">
          <a:xfrm>
            <a:off x="4390663"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4"/>
          <p:cNvSpPr>
            <a:spLocks noChangeArrowheads="1"/>
          </p:cNvSpPr>
          <p:nvPr/>
        </p:nvSpPr>
        <p:spPr bwMode="auto">
          <a:xfrm>
            <a:off x="4486154" y="24444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5"/>
          <p:cNvSpPr>
            <a:spLocks noChangeArrowheads="1"/>
          </p:cNvSpPr>
          <p:nvPr/>
        </p:nvSpPr>
        <p:spPr bwMode="auto">
          <a:xfrm>
            <a:off x="4295172"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6"/>
          <p:cNvSpPr>
            <a:spLocks noChangeArrowheads="1"/>
          </p:cNvSpPr>
          <p:nvPr/>
        </p:nvSpPr>
        <p:spPr bwMode="auto">
          <a:xfrm>
            <a:off x="4104190" y="235354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7"/>
          <p:cNvSpPr>
            <a:spLocks noChangeArrowheads="1"/>
          </p:cNvSpPr>
          <p:nvPr/>
        </p:nvSpPr>
        <p:spPr bwMode="auto">
          <a:xfrm>
            <a:off x="4104190"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8"/>
          <p:cNvSpPr>
            <a:spLocks noChangeArrowheads="1"/>
          </p:cNvSpPr>
          <p:nvPr/>
        </p:nvSpPr>
        <p:spPr bwMode="auto">
          <a:xfrm>
            <a:off x="4295172" y="281933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9"/>
          <p:cNvSpPr>
            <a:spLocks noChangeArrowheads="1"/>
          </p:cNvSpPr>
          <p:nvPr/>
        </p:nvSpPr>
        <p:spPr bwMode="auto">
          <a:xfrm>
            <a:off x="4581646"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50"/>
          <p:cNvSpPr>
            <a:spLocks noChangeArrowheads="1"/>
          </p:cNvSpPr>
          <p:nvPr/>
        </p:nvSpPr>
        <p:spPr bwMode="auto">
          <a:xfrm>
            <a:off x="4772628" y="30465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1"/>
          <p:cNvSpPr>
            <a:spLocks noChangeArrowheads="1"/>
          </p:cNvSpPr>
          <p:nvPr/>
        </p:nvSpPr>
        <p:spPr bwMode="auto">
          <a:xfrm>
            <a:off x="4677137"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2"/>
          <p:cNvSpPr>
            <a:spLocks noChangeArrowheads="1"/>
          </p:cNvSpPr>
          <p:nvPr/>
        </p:nvSpPr>
        <p:spPr bwMode="auto">
          <a:xfrm>
            <a:off x="4104190"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3"/>
          <p:cNvSpPr>
            <a:spLocks noChangeArrowheads="1"/>
          </p:cNvSpPr>
          <p:nvPr/>
        </p:nvSpPr>
        <p:spPr bwMode="auto">
          <a:xfrm>
            <a:off x="4295172"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4"/>
          <p:cNvSpPr>
            <a:spLocks noChangeArrowheads="1"/>
          </p:cNvSpPr>
          <p:nvPr/>
        </p:nvSpPr>
        <p:spPr bwMode="auto">
          <a:xfrm>
            <a:off x="4104190"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5"/>
          <p:cNvSpPr>
            <a:spLocks noChangeArrowheads="1"/>
          </p:cNvSpPr>
          <p:nvPr/>
        </p:nvSpPr>
        <p:spPr bwMode="auto">
          <a:xfrm>
            <a:off x="3913208"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6"/>
          <p:cNvSpPr>
            <a:spLocks noChangeArrowheads="1"/>
          </p:cNvSpPr>
          <p:nvPr/>
        </p:nvSpPr>
        <p:spPr bwMode="auto">
          <a:xfrm>
            <a:off x="3913208"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7"/>
          <p:cNvSpPr>
            <a:spLocks noChangeArrowheads="1"/>
          </p:cNvSpPr>
          <p:nvPr/>
        </p:nvSpPr>
        <p:spPr bwMode="auto">
          <a:xfrm>
            <a:off x="4199681" y="27170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8"/>
          <p:cNvSpPr>
            <a:spLocks noChangeArrowheads="1"/>
          </p:cNvSpPr>
          <p:nvPr/>
        </p:nvSpPr>
        <p:spPr bwMode="auto">
          <a:xfrm>
            <a:off x="4295172" y="35350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9" name="Oval 59"/>
          <p:cNvSpPr>
            <a:spLocks noChangeArrowheads="1"/>
          </p:cNvSpPr>
          <p:nvPr/>
        </p:nvSpPr>
        <p:spPr bwMode="auto">
          <a:xfrm>
            <a:off x="4008699"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0" name="Oval 60"/>
          <p:cNvSpPr>
            <a:spLocks noChangeArrowheads="1"/>
          </p:cNvSpPr>
          <p:nvPr/>
        </p:nvSpPr>
        <p:spPr bwMode="auto">
          <a:xfrm>
            <a:off x="4295172"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1" name="Oval 61"/>
          <p:cNvSpPr>
            <a:spLocks noChangeArrowheads="1"/>
          </p:cNvSpPr>
          <p:nvPr/>
        </p:nvSpPr>
        <p:spPr bwMode="auto">
          <a:xfrm>
            <a:off x="4295172" y="27170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2" name="TextBox 61"/>
          <p:cNvSpPr txBox="1"/>
          <p:nvPr/>
        </p:nvSpPr>
        <p:spPr>
          <a:xfrm>
            <a:off x="294400" y="6477000"/>
            <a:ext cx="8468600" cy="400110"/>
          </a:xfrm>
          <a:prstGeom prst="rect">
            <a:avLst/>
          </a:prstGeom>
          <a:noFill/>
        </p:spPr>
        <p:txBody>
          <a:bodyPr wrap="none" rtlCol="0">
            <a:spAutoFit/>
          </a:bodyPr>
          <a:lstStyle/>
          <a:p>
            <a:r>
              <a:rPr lang="en-US" sz="2000" dirty="0" err="1">
                <a:solidFill>
                  <a:schemeClr val="bg1"/>
                </a:solidFill>
              </a:rPr>
              <a:t>Romatschke</a:t>
            </a:r>
            <a:r>
              <a:rPr lang="en-US" sz="2000" dirty="0">
                <a:solidFill>
                  <a:schemeClr val="bg1"/>
                </a:solidFill>
              </a:rPr>
              <a:t>=viscous hydrodynamics, </a:t>
            </a:r>
            <a:r>
              <a:rPr lang="en-US" sz="2000" dirty="0" err="1">
                <a:solidFill>
                  <a:schemeClr val="bg1"/>
                </a:solidFill>
              </a:rPr>
              <a:t>McCumber</a:t>
            </a:r>
            <a:r>
              <a:rPr lang="en-US" sz="2000" dirty="0">
                <a:solidFill>
                  <a:schemeClr val="bg1"/>
                </a:solidFill>
              </a:rPr>
              <a:t>=lumpy conditions + animation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10" presetClass="exit" presetSubtype="0" fill="hold" grpId="0" nodeType="withEffect">
                                  <p:stCondLst>
                                    <p:cond delay="1500"/>
                                  </p:stCondLst>
                                  <p:childTnLst>
                                    <p:animEffect transition="out" filter="fade">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150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1500"/>
                                  </p:stCondLst>
                                  <p:childTnLst>
                                    <p:animEffect transition="out" filter="fade">
                                      <p:cBhvr>
                                        <p:cTn id="15" dur="2000"/>
                                        <p:tgtEl>
                                          <p:spTgt spid="8"/>
                                        </p:tgtEl>
                                      </p:cBhvr>
                                    </p:animEffect>
                                    <p:set>
                                      <p:cBhvr>
                                        <p:cTn id="16" dur="1" fill="hold">
                                          <p:stCondLst>
                                            <p:cond delay="1999"/>
                                          </p:stCondLst>
                                        </p:cTn>
                                        <p:tgtEl>
                                          <p:spTgt spid="8"/>
                                        </p:tgtEl>
                                        <p:attrNameLst>
                                          <p:attrName>style.visibility</p:attrName>
                                        </p:attrNameLst>
                                      </p:cBhvr>
                                      <p:to>
                                        <p:strVal val="hidden"/>
                                      </p:to>
                                    </p:set>
                                  </p:childTnLst>
                                </p:cTn>
                              </p:par>
                              <p:par>
                                <p:cTn id="17" presetID="10" presetClass="exit" presetSubtype="0" fill="hold" grpId="0" nodeType="withEffect">
                                  <p:stCondLst>
                                    <p:cond delay="150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par>
                                <p:cTn id="20" presetID="10" presetClass="exit" presetSubtype="0" fill="hold" grpId="0" nodeType="withEffect">
                                  <p:stCondLst>
                                    <p:cond delay="1500"/>
                                  </p:stCondLst>
                                  <p:childTnLst>
                                    <p:animEffect transition="out" filter="fade">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par>
                                <p:cTn id="26" presetID="10" presetClass="exit" presetSubtype="0" fill="hold" grpId="0" nodeType="withEffect">
                                  <p:stCondLst>
                                    <p:cond delay="1500"/>
                                  </p:stCondLst>
                                  <p:childTnLst>
                                    <p:animEffect transition="out" filter="fade">
                                      <p:cBhvr>
                                        <p:cTn id="27" dur="2000"/>
                                        <p:tgtEl>
                                          <p:spTgt spid="12"/>
                                        </p:tgtEl>
                                      </p:cBhvr>
                                    </p:animEffect>
                                    <p:set>
                                      <p:cBhvr>
                                        <p:cTn id="28" dur="1" fill="hold">
                                          <p:stCondLst>
                                            <p:cond delay="1999"/>
                                          </p:stCondLst>
                                        </p:cTn>
                                        <p:tgtEl>
                                          <p:spTgt spid="12"/>
                                        </p:tgtEl>
                                        <p:attrNameLst>
                                          <p:attrName>style.visibility</p:attrName>
                                        </p:attrNameLst>
                                      </p:cBhvr>
                                      <p:to>
                                        <p:strVal val="hidden"/>
                                      </p:to>
                                    </p:set>
                                  </p:childTnLst>
                                </p:cTn>
                              </p:par>
                              <p:par>
                                <p:cTn id="29" presetID="10" presetClass="exit" presetSubtype="0" fill="hold" grpId="0" nodeType="withEffect">
                                  <p:stCondLst>
                                    <p:cond delay="150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par>
                                <p:cTn id="32" presetID="10" presetClass="exit" presetSubtype="0" fill="hold" grpId="0" nodeType="withEffect">
                                  <p:stCondLst>
                                    <p:cond delay="1500"/>
                                  </p:stCondLst>
                                  <p:childTnLst>
                                    <p:animEffect transition="out" filter="fade">
                                      <p:cBhvr>
                                        <p:cTn id="33" dur="2000"/>
                                        <p:tgtEl>
                                          <p:spTgt spid="14"/>
                                        </p:tgtEl>
                                      </p:cBhvr>
                                    </p:animEffect>
                                    <p:set>
                                      <p:cBhvr>
                                        <p:cTn id="34" dur="1" fill="hold">
                                          <p:stCondLst>
                                            <p:cond delay="1999"/>
                                          </p:stCondLst>
                                        </p:cTn>
                                        <p:tgtEl>
                                          <p:spTgt spid="14"/>
                                        </p:tgtEl>
                                        <p:attrNameLst>
                                          <p:attrName>style.visibility</p:attrName>
                                        </p:attrNameLst>
                                      </p:cBhvr>
                                      <p:to>
                                        <p:strVal val="hidden"/>
                                      </p:to>
                                    </p:set>
                                  </p:childTnLst>
                                </p:cTn>
                              </p:par>
                              <p:par>
                                <p:cTn id="35" presetID="10" presetClass="exit" presetSubtype="0" fill="hold" grpId="0" nodeType="withEffect">
                                  <p:stCondLst>
                                    <p:cond delay="1500"/>
                                  </p:stCondLst>
                                  <p:childTnLst>
                                    <p:animEffect transition="out" filter="fade">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par>
                                <p:cTn id="38" presetID="10" presetClass="exit" presetSubtype="0" fill="hold" grpId="0" nodeType="withEffect">
                                  <p:stCondLst>
                                    <p:cond delay="1500"/>
                                  </p:stCondLst>
                                  <p:childTnLst>
                                    <p:animEffect transition="out" filter="fade">
                                      <p:cBhvr>
                                        <p:cTn id="39" dur="2000"/>
                                        <p:tgtEl>
                                          <p:spTgt spid="16"/>
                                        </p:tgtEl>
                                      </p:cBhvr>
                                    </p:animEffect>
                                    <p:set>
                                      <p:cBhvr>
                                        <p:cTn id="40" dur="1" fill="hold">
                                          <p:stCondLst>
                                            <p:cond delay="1999"/>
                                          </p:stCondLst>
                                        </p:cTn>
                                        <p:tgtEl>
                                          <p:spTgt spid="16"/>
                                        </p:tgtEl>
                                        <p:attrNameLst>
                                          <p:attrName>style.visibility</p:attrName>
                                        </p:attrNameLst>
                                      </p:cBhvr>
                                      <p:to>
                                        <p:strVal val="hidden"/>
                                      </p:to>
                                    </p:set>
                                  </p:childTnLst>
                                </p:cTn>
                              </p:par>
                              <p:par>
                                <p:cTn id="41" presetID="10" presetClass="exit" presetSubtype="0" fill="hold" grpId="0" nodeType="withEffect">
                                  <p:stCondLst>
                                    <p:cond delay="1500"/>
                                  </p:stCondLst>
                                  <p:childTnLst>
                                    <p:animEffect transition="out" filter="fade">
                                      <p:cBhvr>
                                        <p:cTn id="42" dur="2000"/>
                                        <p:tgtEl>
                                          <p:spTgt spid="17"/>
                                        </p:tgtEl>
                                      </p:cBhvr>
                                    </p:animEffect>
                                    <p:set>
                                      <p:cBhvr>
                                        <p:cTn id="43" dur="1" fill="hold">
                                          <p:stCondLst>
                                            <p:cond delay="1999"/>
                                          </p:stCondLst>
                                        </p:cTn>
                                        <p:tgtEl>
                                          <p:spTgt spid="17"/>
                                        </p:tgtEl>
                                        <p:attrNameLst>
                                          <p:attrName>style.visibility</p:attrName>
                                        </p:attrNameLst>
                                      </p:cBhvr>
                                      <p:to>
                                        <p:strVal val="hidden"/>
                                      </p:to>
                                    </p:set>
                                  </p:childTnLst>
                                </p:cTn>
                              </p:par>
                              <p:par>
                                <p:cTn id="44" presetID="10" presetClass="exit" presetSubtype="0" fill="hold" grpId="0" nodeType="withEffect">
                                  <p:stCondLst>
                                    <p:cond delay="1500"/>
                                  </p:stCondLst>
                                  <p:childTnLst>
                                    <p:animEffect transition="out" filter="fade">
                                      <p:cBhvr>
                                        <p:cTn id="45" dur="2000"/>
                                        <p:tgtEl>
                                          <p:spTgt spid="18"/>
                                        </p:tgtEl>
                                      </p:cBhvr>
                                    </p:animEffect>
                                    <p:set>
                                      <p:cBhvr>
                                        <p:cTn id="46" dur="1" fill="hold">
                                          <p:stCondLst>
                                            <p:cond delay="1999"/>
                                          </p:stCondLst>
                                        </p:cTn>
                                        <p:tgtEl>
                                          <p:spTgt spid="18"/>
                                        </p:tgtEl>
                                        <p:attrNameLst>
                                          <p:attrName>style.visibility</p:attrName>
                                        </p:attrNameLst>
                                      </p:cBhvr>
                                      <p:to>
                                        <p:strVal val="hidden"/>
                                      </p:to>
                                    </p:set>
                                  </p:childTnLst>
                                </p:cTn>
                              </p:par>
                              <p:par>
                                <p:cTn id="47" presetID="10" presetClass="exit" presetSubtype="0" fill="hold" grpId="0" nodeType="withEffect">
                                  <p:stCondLst>
                                    <p:cond delay="1500"/>
                                  </p:stCondLst>
                                  <p:childTnLst>
                                    <p:animEffect transition="out" filter="fade">
                                      <p:cBhvr>
                                        <p:cTn id="48" dur="2000"/>
                                        <p:tgtEl>
                                          <p:spTgt spid="19"/>
                                        </p:tgtEl>
                                      </p:cBhvr>
                                    </p:animEffect>
                                    <p:set>
                                      <p:cBhvr>
                                        <p:cTn id="49" dur="1" fill="hold">
                                          <p:stCondLst>
                                            <p:cond delay="1999"/>
                                          </p:stCondLst>
                                        </p:cTn>
                                        <p:tgtEl>
                                          <p:spTgt spid="19"/>
                                        </p:tgtEl>
                                        <p:attrNameLst>
                                          <p:attrName>style.visibility</p:attrName>
                                        </p:attrNameLst>
                                      </p:cBhvr>
                                      <p:to>
                                        <p:strVal val="hidden"/>
                                      </p:to>
                                    </p:set>
                                  </p:childTnLst>
                                </p:cTn>
                              </p:par>
                              <p:par>
                                <p:cTn id="50" presetID="10" presetClass="exit" presetSubtype="0" fill="hold" grpId="0" nodeType="withEffect">
                                  <p:stCondLst>
                                    <p:cond delay="1500"/>
                                  </p:stCondLst>
                                  <p:childTnLst>
                                    <p:animEffect transition="out" filter="fade">
                                      <p:cBhvr>
                                        <p:cTn id="51" dur="2000"/>
                                        <p:tgtEl>
                                          <p:spTgt spid="20"/>
                                        </p:tgtEl>
                                      </p:cBhvr>
                                    </p:animEffect>
                                    <p:set>
                                      <p:cBhvr>
                                        <p:cTn id="52" dur="1" fill="hold">
                                          <p:stCondLst>
                                            <p:cond delay="1999"/>
                                          </p:stCondLst>
                                        </p:cTn>
                                        <p:tgtEl>
                                          <p:spTgt spid="20"/>
                                        </p:tgtEl>
                                        <p:attrNameLst>
                                          <p:attrName>style.visibility</p:attrName>
                                        </p:attrNameLst>
                                      </p:cBhvr>
                                      <p:to>
                                        <p:strVal val="hidden"/>
                                      </p:to>
                                    </p:set>
                                  </p:childTnLst>
                                </p:cTn>
                              </p:par>
                              <p:par>
                                <p:cTn id="53" presetID="10" presetClass="exit" presetSubtype="0" fill="hold" grpId="0" nodeType="withEffect">
                                  <p:stCondLst>
                                    <p:cond delay="1500"/>
                                  </p:stCondLst>
                                  <p:childTnLst>
                                    <p:animEffect transition="out" filter="fade">
                                      <p:cBhvr>
                                        <p:cTn id="54" dur="2000"/>
                                        <p:tgtEl>
                                          <p:spTgt spid="21"/>
                                        </p:tgtEl>
                                      </p:cBhvr>
                                    </p:animEffect>
                                    <p:set>
                                      <p:cBhvr>
                                        <p:cTn id="55" dur="1" fill="hold">
                                          <p:stCondLst>
                                            <p:cond delay="1999"/>
                                          </p:stCondLst>
                                        </p:cTn>
                                        <p:tgtEl>
                                          <p:spTgt spid="21"/>
                                        </p:tgtEl>
                                        <p:attrNameLst>
                                          <p:attrName>style.visibility</p:attrName>
                                        </p:attrNameLst>
                                      </p:cBhvr>
                                      <p:to>
                                        <p:strVal val="hidden"/>
                                      </p:to>
                                    </p:set>
                                  </p:childTnLst>
                                </p:cTn>
                              </p:par>
                              <p:par>
                                <p:cTn id="56" presetID="10" presetClass="exit" presetSubtype="0" fill="hold" grpId="0" nodeType="withEffect">
                                  <p:stCondLst>
                                    <p:cond delay="1500"/>
                                  </p:stCondLst>
                                  <p:childTnLst>
                                    <p:animEffect transition="out" filter="fade">
                                      <p:cBhvr>
                                        <p:cTn id="57" dur="2000"/>
                                        <p:tgtEl>
                                          <p:spTgt spid="22"/>
                                        </p:tgtEl>
                                      </p:cBhvr>
                                    </p:animEffect>
                                    <p:set>
                                      <p:cBhvr>
                                        <p:cTn id="58" dur="1" fill="hold">
                                          <p:stCondLst>
                                            <p:cond delay="1999"/>
                                          </p:stCondLst>
                                        </p:cTn>
                                        <p:tgtEl>
                                          <p:spTgt spid="22"/>
                                        </p:tgtEl>
                                        <p:attrNameLst>
                                          <p:attrName>style.visibility</p:attrName>
                                        </p:attrNameLst>
                                      </p:cBhvr>
                                      <p:to>
                                        <p:strVal val="hidden"/>
                                      </p:to>
                                    </p:set>
                                  </p:childTnLst>
                                </p:cTn>
                              </p:par>
                              <p:par>
                                <p:cTn id="59" presetID="10" presetClass="exit" presetSubtype="0" fill="hold" grpId="0" nodeType="withEffect">
                                  <p:stCondLst>
                                    <p:cond delay="1500"/>
                                  </p:stCondLst>
                                  <p:childTnLst>
                                    <p:animEffect transition="out" filter="fade">
                                      <p:cBhvr>
                                        <p:cTn id="60" dur="2000"/>
                                        <p:tgtEl>
                                          <p:spTgt spid="23"/>
                                        </p:tgtEl>
                                      </p:cBhvr>
                                    </p:animEffect>
                                    <p:set>
                                      <p:cBhvr>
                                        <p:cTn id="61" dur="1" fill="hold">
                                          <p:stCondLst>
                                            <p:cond delay="1999"/>
                                          </p:stCondLst>
                                        </p:cTn>
                                        <p:tgtEl>
                                          <p:spTgt spid="23"/>
                                        </p:tgtEl>
                                        <p:attrNameLst>
                                          <p:attrName>style.visibility</p:attrName>
                                        </p:attrNameLst>
                                      </p:cBhvr>
                                      <p:to>
                                        <p:strVal val="hidden"/>
                                      </p:to>
                                    </p:set>
                                  </p:childTnLst>
                                </p:cTn>
                              </p:par>
                              <p:par>
                                <p:cTn id="62" presetID="10" presetClass="exit" presetSubtype="0" fill="hold" grpId="0" nodeType="withEffect">
                                  <p:stCondLst>
                                    <p:cond delay="1500"/>
                                  </p:stCondLst>
                                  <p:childTnLst>
                                    <p:animEffect transition="out" filter="fade">
                                      <p:cBhvr>
                                        <p:cTn id="63" dur="2000"/>
                                        <p:tgtEl>
                                          <p:spTgt spid="24"/>
                                        </p:tgtEl>
                                      </p:cBhvr>
                                    </p:animEffect>
                                    <p:set>
                                      <p:cBhvr>
                                        <p:cTn id="64" dur="1" fill="hold">
                                          <p:stCondLst>
                                            <p:cond delay="1999"/>
                                          </p:stCondLst>
                                        </p:cTn>
                                        <p:tgtEl>
                                          <p:spTgt spid="24"/>
                                        </p:tgtEl>
                                        <p:attrNameLst>
                                          <p:attrName>style.visibility</p:attrName>
                                        </p:attrNameLst>
                                      </p:cBhvr>
                                      <p:to>
                                        <p:strVal val="hidden"/>
                                      </p:to>
                                    </p:set>
                                  </p:childTnLst>
                                </p:cTn>
                              </p:par>
                              <p:par>
                                <p:cTn id="65" presetID="10" presetClass="exit" presetSubtype="0" fill="hold" grpId="0" nodeType="withEffect">
                                  <p:stCondLst>
                                    <p:cond delay="1500"/>
                                  </p:stCondLst>
                                  <p:childTnLst>
                                    <p:animEffect transition="out" filter="fade">
                                      <p:cBhvr>
                                        <p:cTn id="66" dur="2000"/>
                                        <p:tgtEl>
                                          <p:spTgt spid="25"/>
                                        </p:tgtEl>
                                      </p:cBhvr>
                                    </p:animEffect>
                                    <p:set>
                                      <p:cBhvr>
                                        <p:cTn id="67" dur="1" fill="hold">
                                          <p:stCondLst>
                                            <p:cond delay="1999"/>
                                          </p:stCondLst>
                                        </p:cTn>
                                        <p:tgtEl>
                                          <p:spTgt spid="25"/>
                                        </p:tgtEl>
                                        <p:attrNameLst>
                                          <p:attrName>style.visibility</p:attrName>
                                        </p:attrNameLst>
                                      </p:cBhvr>
                                      <p:to>
                                        <p:strVal val="hidden"/>
                                      </p:to>
                                    </p:set>
                                  </p:childTnLst>
                                </p:cTn>
                              </p:par>
                              <p:par>
                                <p:cTn id="68" presetID="10" presetClass="exit" presetSubtype="0" fill="hold" grpId="0" nodeType="withEffect">
                                  <p:stCondLst>
                                    <p:cond delay="1500"/>
                                  </p:stCondLst>
                                  <p:childTnLst>
                                    <p:animEffect transition="out" filter="fade">
                                      <p:cBhvr>
                                        <p:cTn id="69" dur="2000"/>
                                        <p:tgtEl>
                                          <p:spTgt spid="26"/>
                                        </p:tgtEl>
                                      </p:cBhvr>
                                    </p:animEffect>
                                    <p:set>
                                      <p:cBhvr>
                                        <p:cTn id="70" dur="1" fill="hold">
                                          <p:stCondLst>
                                            <p:cond delay="1999"/>
                                          </p:stCondLst>
                                        </p:cTn>
                                        <p:tgtEl>
                                          <p:spTgt spid="26"/>
                                        </p:tgtEl>
                                        <p:attrNameLst>
                                          <p:attrName>style.visibility</p:attrName>
                                        </p:attrNameLst>
                                      </p:cBhvr>
                                      <p:to>
                                        <p:strVal val="hidden"/>
                                      </p:to>
                                    </p:set>
                                  </p:childTnLst>
                                </p:cTn>
                              </p:par>
                              <p:par>
                                <p:cTn id="71" presetID="10" presetClass="exit" presetSubtype="0" fill="hold" grpId="0" nodeType="withEffect">
                                  <p:stCondLst>
                                    <p:cond delay="1500"/>
                                  </p:stCondLst>
                                  <p:childTnLst>
                                    <p:animEffect transition="out" filter="fade">
                                      <p:cBhvr>
                                        <p:cTn id="72" dur="2000"/>
                                        <p:tgtEl>
                                          <p:spTgt spid="27"/>
                                        </p:tgtEl>
                                      </p:cBhvr>
                                    </p:animEffect>
                                    <p:set>
                                      <p:cBhvr>
                                        <p:cTn id="73" dur="1" fill="hold">
                                          <p:stCondLst>
                                            <p:cond delay="1999"/>
                                          </p:stCondLst>
                                        </p:cTn>
                                        <p:tgtEl>
                                          <p:spTgt spid="27"/>
                                        </p:tgtEl>
                                        <p:attrNameLst>
                                          <p:attrName>style.visibility</p:attrName>
                                        </p:attrNameLst>
                                      </p:cBhvr>
                                      <p:to>
                                        <p:strVal val="hidden"/>
                                      </p:to>
                                    </p:set>
                                  </p:childTnLst>
                                </p:cTn>
                              </p:par>
                              <p:par>
                                <p:cTn id="74" presetID="10" presetClass="exit" presetSubtype="0" fill="hold" grpId="0" nodeType="withEffect">
                                  <p:stCondLst>
                                    <p:cond delay="1500"/>
                                  </p:stCondLst>
                                  <p:childTnLst>
                                    <p:animEffect transition="out" filter="fade">
                                      <p:cBhvr>
                                        <p:cTn id="75" dur="2000"/>
                                        <p:tgtEl>
                                          <p:spTgt spid="28"/>
                                        </p:tgtEl>
                                      </p:cBhvr>
                                    </p:animEffect>
                                    <p:set>
                                      <p:cBhvr>
                                        <p:cTn id="76" dur="1" fill="hold">
                                          <p:stCondLst>
                                            <p:cond delay="1999"/>
                                          </p:stCondLst>
                                        </p:cTn>
                                        <p:tgtEl>
                                          <p:spTgt spid="28"/>
                                        </p:tgtEl>
                                        <p:attrNameLst>
                                          <p:attrName>style.visibility</p:attrName>
                                        </p:attrNameLst>
                                      </p:cBhvr>
                                      <p:to>
                                        <p:strVal val="hidden"/>
                                      </p:to>
                                    </p:set>
                                  </p:childTnLst>
                                </p:cTn>
                              </p:par>
                              <p:par>
                                <p:cTn id="77" presetID="10" presetClass="exit" presetSubtype="0" fill="hold" grpId="0" nodeType="withEffect">
                                  <p:stCondLst>
                                    <p:cond delay="1500"/>
                                  </p:stCondLst>
                                  <p:childTnLst>
                                    <p:animEffect transition="out" filter="fade">
                                      <p:cBhvr>
                                        <p:cTn id="78" dur="2000"/>
                                        <p:tgtEl>
                                          <p:spTgt spid="29"/>
                                        </p:tgtEl>
                                      </p:cBhvr>
                                    </p:animEffect>
                                    <p:set>
                                      <p:cBhvr>
                                        <p:cTn id="79" dur="1" fill="hold">
                                          <p:stCondLst>
                                            <p:cond delay="1999"/>
                                          </p:stCondLst>
                                        </p:cTn>
                                        <p:tgtEl>
                                          <p:spTgt spid="29"/>
                                        </p:tgtEl>
                                        <p:attrNameLst>
                                          <p:attrName>style.visibility</p:attrName>
                                        </p:attrNameLst>
                                      </p:cBhvr>
                                      <p:to>
                                        <p:strVal val="hidden"/>
                                      </p:to>
                                    </p:set>
                                  </p:childTnLst>
                                </p:cTn>
                              </p:par>
                              <p:par>
                                <p:cTn id="80" presetID="10" presetClass="exit" presetSubtype="0" fill="hold" grpId="0" nodeType="withEffect">
                                  <p:stCondLst>
                                    <p:cond delay="1500"/>
                                  </p:stCondLst>
                                  <p:childTnLst>
                                    <p:animEffect transition="out" filter="fade">
                                      <p:cBhvr>
                                        <p:cTn id="81" dur="2000"/>
                                        <p:tgtEl>
                                          <p:spTgt spid="30"/>
                                        </p:tgtEl>
                                      </p:cBhvr>
                                    </p:animEffect>
                                    <p:set>
                                      <p:cBhvr>
                                        <p:cTn id="82" dur="1" fill="hold">
                                          <p:stCondLst>
                                            <p:cond delay="1999"/>
                                          </p:stCondLst>
                                        </p:cTn>
                                        <p:tgtEl>
                                          <p:spTgt spid="30"/>
                                        </p:tgtEl>
                                        <p:attrNameLst>
                                          <p:attrName>style.visibility</p:attrName>
                                        </p:attrNameLst>
                                      </p:cBhvr>
                                      <p:to>
                                        <p:strVal val="hidden"/>
                                      </p:to>
                                    </p:set>
                                  </p:childTnLst>
                                </p:cTn>
                              </p:par>
                              <p:par>
                                <p:cTn id="83" presetID="10" presetClass="exit" presetSubtype="0" fill="hold" grpId="0" nodeType="withEffect">
                                  <p:stCondLst>
                                    <p:cond delay="1500"/>
                                  </p:stCondLst>
                                  <p:childTnLst>
                                    <p:animEffect transition="out" filter="fade">
                                      <p:cBhvr>
                                        <p:cTn id="84" dur="2000"/>
                                        <p:tgtEl>
                                          <p:spTgt spid="31"/>
                                        </p:tgtEl>
                                      </p:cBhvr>
                                    </p:animEffect>
                                    <p:set>
                                      <p:cBhvr>
                                        <p:cTn id="85" dur="1" fill="hold">
                                          <p:stCondLst>
                                            <p:cond delay="1999"/>
                                          </p:stCondLst>
                                        </p:cTn>
                                        <p:tgtEl>
                                          <p:spTgt spid="31"/>
                                        </p:tgtEl>
                                        <p:attrNameLst>
                                          <p:attrName>style.visibility</p:attrName>
                                        </p:attrNameLst>
                                      </p:cBhvr>
                                      <p:to>
                                        <p:strVal val="hidden"/>
                                      </p:to>
                                    </p:set>
                                  </p:childTnLst>
                                </p:cTn>
                              </p:par>
                              <p:par>
                                <p:cTn id="86" presetID="10" presetClass="exit" presetSubtype="0" fill="hold" grpId="0" nodeType="withEffect">
                                  <p:stCondLst>
                                    <p:cond delay="1500"/>
                                  </p:stCondLst>
                                  <p:childTnLst>
                                    <p:animEffect transition="out" filter="fade">
                                      <p:cBhvr>
                                        <p:cTn id="87" dur="2000"/>
                                        <p:tgtEl>
                                          <p:spTgt spid="32"/>
                                        </p:tgtEl>
                                      </p:cBhvr>
                                    </p:animEffect>
                                    <p:set>
                                      <p:cBhvr>
                                        <p:cTn id="88" dur="1" fill="hold">
                                          <p:stCondLst>
                                            <p:cond delay="1999"/>
                                          </p:stCondLst>
                                        </p:cTn>
                                        <p:tgtEl>
                                          <p:spTgt spid="32"/>
                                        </p:tgtEl>
                                        <p:attrNameLst>
                                          <p:attrName>style.visibility</p:attrName>
                                        </p:attrNameLst>
                                      </p:cBhvr>
                                      <p:to>
                                        <p:strVal val="hidden"/>
                                      </p:to>
                                    </p:set>
                                  </p:childTnLst>
                                </p:cTn>
                              </p:par>
                              <p:par>
                                <p:cTn id="89" presetID="10" presetClass="exit" presetSubtype="0" fill="hold" grpId="0" nodeType="withEffect">
                                  <p:stCondLst>
                                    <p:cond delay="1500"/>
                                  </p:stCondLst>
                                  <p:childTnLst>
                                    <p:animEffect transition="out" filter="fade">
                                      <p:cBhvr>
                                        <p:cTn id="90" dur="2000"/>
                                        <p:tgtEl>
                                          <p:spTgt spid="33"/>
                                        </p:tgtEl>
                                      </p:cBhvr>
                                    </p:animEffect>
                                    <p:set>
                                      <p:cBhvr>
                                        <p:cTn id="91" dur="1" fill="hold">
                                          <p:stCondLst>
                                            <p:cond delay="1999"/>
                                          </p:stCondLst>
                                        </p:cTn>
                                        <p:tgtEl>
                                          <p:spTgt spid="33"/>
                                        </p:tgtEl>
                                        <p:attrNameLst>
                                          <p:attrName>style.visibility</p:attrName>
                                        </p:attrNameLst>
                                      </p:cBhvr>
                                      <p:to>
                                        <p:strVal val="hidden"/>
                                      </p:to>
                                    </p:set>
                                  </p:childTnLst>
                                </p:cTn>
                              </p:par>
                              <p:par>
                                <p:cTn id="92" presetID="10" presetClass="exit" presetSubtype="0" fill="hold" grpId="0" nodeType="withEffect">
                                  <p:stCondLst>
                                    <p:cond delay="1500"/>
                                  </p:stCondLst>
                                  <p:childTnLst>
                                    <p:animEffect transition="out" filter="fade">
                                      <p:cBhvr>
                                        <p:cTn id="93" dur="2000"/>
                                        <p:tgtEl>
                                          <p:spTgt spid="34"/>
                                        </p:tgtEl>
                                      </p:cBhvr>
                                    </p:animEffect>
                                    <p:set>
                                      <p:cBhvr>
                                        <p:cTn id="94" dur="1" fill="hold">
                                          <p:stCondLst>
                                            <p:cond delay="1999"/>
                                          </p:stCondLst>
                                        </p:cTn>
                                        <p:tgtEl>
                                          <p:spTgt spid="34"/>
                                        </p:tgtEl>
                                        <p:attrNameLst>
                                          <p:attrName>style.visibility</p:attrName>
                                        </p:attrNameLst>
                                      </p:cBhvr>
                                      <p:to>
                                        <p:strVal val="hidden"/>
                                      </p:to>
                                    </p:set>
                                  </p:childTnLst>
                                </p:cTn>
                              </p:par>
                              <p:par>
                                <p:cTn id="95" presetID="10" presetClass="exit" presetSubtype="0" fill="hold" grpId="0" nodeType="withEffect">
                                  <p:stCondLst>
                                    <p:cond delay="1500"/>
                                  </p:stCondLst>
                                  <p:childTnLst>
                                    <p:animEffect transition="out" filter="fade">
                                      <p:cBhvr>
                                        <p:cTn id="96" dur="2000"/>
                                        <p:tgtEl>
                                          <p:spTgt spid="35"/>
                                        </p:tgtEl>
                                      </p:cBhvr>
                                    </p:animEffect>
                                    <p:set>
                                      <p:cBhvr>
                                        <p:cTn id="97" dur="1" fill="hold">
                                          <p:stCondLst>
                                            <p:cond delay="1999"/>
                                          </p:stCondLst>
                                        </p:cTn>
                                        <p:tgtEl>
                                          <p:spTgt spid="35"/>
                                        </p:tgtEl>
                                        <p:attrNameLst>
                                          <p:attrName>style.visibility</p:attrName>
                                        </p:attrNameLst>
                                      </p:cBhvr>
                                      <p:to>
                                        <p:strVal val="hidden"/>
                                      </p:to>
                                    </p:set>
                                  </p:childTnLst>
                                </p:cTn>
                              </p:par>
                              <p:par>
                                <p:cTn id="98" presetID="10" presetClass="exit" presetSubtype="0" fill="hold" grpId="0" nodeType="withEffect">
                                  <p:stCondLst>
                                    <p:cond delay="1500"/>
                                  </p:stCondLst>
                                  <p:childTnLst>
                                    <p:animEffect transition="out" filter="fade">
                                      <p:cBhvr>
                                        <p:cTn id="99" dur="2000"/>
                                        <p:tgtEl>
                                          <p:spTgt spid="36"/>
                                        </p:tgtEl>
                                      </p:cBhvr>
                                    </p:animEffect>
                                    <p:set>
                                      <p:cBhvr>
                                        <p:cTn id="100" dur="1" fill="hold">
                                          <p:stCondLst>
                                            <p:cond delay="1999"/>
                                          </p:stCondLst>
                                        </p:cTn>
                                        <p:tgtEl>
                                          <p:spTgt spid="36"/>
                                        </p:tgtEl>
                                        <p:attrNameLst>
                                          <p:attrName>style.visibility</p:attrName>
                                        </p:attrNameLst>
                                      </p:cBhvr>
                                      <p:to>
                                        <p:strVal val="hidden"/>
                                      </p:to>
                                    </p:set>
                                  </p:childTnLst>
                                </p:cTn>
                              </p:par>
                              <p:par>
                                <p:cTn id="101" presetID="10" presetClass="exit" presetSubtype="0" fill="hold" grpId="0" nodeType="withEffect">
                                  <p:stCondLst>
                                    <p:cond delay="1500"/>
                                  </p:stCondLst>
                                  <p:childTnLst>
                                    <p:animEffect transition="out" filter="fade">
                                      <p:cBhvr>
                                        <p:cTn id="102" dur="2000"/>
                                        <p:tgtEl>
                                          <p:spTgt spid="37"/>
                                        </p:tgtEl>
                                      </p:cBhvr>
                                    </p:animEffect>
                                    <p:set>
                                      <p:cBhvr>
                                        <p:cTn id="103" dur="1" fill="hold">
                                          <p:stCondLst>
                                            <p:cond delay="1999"/>
                                          </p:stCondLst>
                                        </p:cTn>
                                        <p:tgtEl>
                                          <p:spTgt spid="37"/>
                                        </p:tgtEl>
                                        <p:attrNameLst>
                                          <p:attrName>style.visibility</p:attrName>
                                        </p:attrNameLst>
                                      </p:cBhvr>
                                      <p:to>
                                        <p:strVal val="hidden"/>
                                      </p:to>
                                    </p:set>
                                  </p:childTnLst>
                                </p:cTn>
                              </p:par>
                              <p:par>
                                <p:cTn id="104" presetID="10" presetClass="exit" presetSubtype="0" fill="hold" grpId="0" nodeType="withEffect">
                                  <p:stCondLst>
                                    <p:cond delay="1500"/>
                                  </p:stCondLst>
                                  <p:childTnLst>
                                    <p:animEffect transition="out" filter="fade">
                                      <p:cBhvr>
                                        <p:cTn id="105" dur="2000"/>
                                        <p:tgtEl>
                                          <p:spTgt spid="38"/>
                                        </p:tgtEl>
                                      </p:cBhvr>
                                    </p:animEffect>
                                    <p:set>
                                      <p:cBhvr>
                                        <p:cTn id="106" dur="1" fill="hold">
                                          <p:stCondLst>
                                            <p:cond delay="1999"/>
                                          </p:stCondLst>
                                        </p:cTn>
                                        <p:tgtEl>
                                          <p:spTgt spid="38"/>
                                        </p:tgtEl>
                                        <p:attrNameLst>
                                          <p:attrName>style.visibility</p:attrName>
                                        </p:attrNameLst>
                                      </p:cBhvr>
                                      <p:to>
                                        <p:strVal val="hidden"/>
                                      </p:to>
                                    </p:set>
                                  </p:childTnLst>
                                </p:cTn>
                              </p:par>
                              <p:par>
                                <p:cTn id="107" presetID="10" presetClass="exit" presetSubtype="0" fill="hold" grpId="0" nodeType="withEffect">
                                  <p:stCondLst>
                                    <p:cond delay="1500"/>
                                  </p:stCondLst>
                                  <p:childTnLst>
                                    <p:animEffect transition="out" filter="fade">
                                      <p:cBhvr>
                                        <p:cTn id="108" dur="2000"/>
                                        <p:tgtEl>
                                          <p:spTgt spid="39"/>
                                        </p:tgtEl>
                                      </p:cBhvr>
                                    </p:animEffect>
                                    <p:set>
                                      <p:cBhvr>
                                        <p:cTn id="109" dur="1" fill="hold">
                                          <p:stCondLst>
                                            <p:cond delay="1999"/>
                                          </p:stCondLst>
                                        </p:cTn>
                                        <p:tgtEl>
                                          <p:spTgt spid="39"/>
                                        </p:tgtEl>
                                        <p:attrNameLst>
                                          <p:attrName>style.visibility</p:attrName>
                                        </p:attrNameLst>
                                      </p:cBhvr>
                                      <p:to>
                                        <p:strVal val="hidden"/>
                                      </p:to>
                                    </p:set>
                                  </p:childTnLst>
                                </p:cTn>
                              </p:par>
                              <p:par>
                                <p:cTn id="110" presetID="10" presetClass="exit" presetSubtype="0" fill="hold" grpId="0" nodeType="withEffect">
                                  <p:stCondLst>
                                    <p:cond delay="1500"/>
                                  </p:stCondLst>
                                  <p:childTnLst>
                                    <p:animEffect transition="out" filter="fade">
                                      <p:cBhvr>
                                        <p:cTn id="111" dur="2000"/>
                                        <p:tgtEl>
                                          <p:spTgt spid="40"/>
                                        </p:tgtEl>
                                      </p:cBhvr>
                                    </p:animEffect>
                                    <p:set>
                                      <p:cBhvr>
                                        <p:cTn id="112" dur="1" fill="hold">
                                          <p:stCondLst>
                                            <p:cond delay="1999"/>
                                          </p:stCondLst>
                                        </p:cTn>
                                        <p:tgtEl>
                                          <p:spTgt spid="40"/>
                                        </p:tgtEl>
                                        <p:attrNameLst>
                                          <p:attrName>style.visibility</p:attrName>
                                        </p:attrNameLst>
                                      </p:cBhvr>
                                      <p:to>
                                        <p:strVal val="hidden"/>
                                      </p:to>
                                    </p:set>
                                  </p:childTnLst>
                                </p:cTn>
                              </p:par>
                              <p:par>
                                <p:cTn id="113" presetID="10" presetClass="exit" presetSubtype="0" fill="hold" grpId="0" nodeType="withEffect">
                                  <p:stCondLst>
                                    <p:cond delay="1500"/>
                                  </p:stCondLst>
                                  <p:childTnLst>
                                    <p:animEffect transition="out" filter="fade">
                                      <p:cBhvr>
                                        <p:cTn id="114" dur="2000"/>
                                        <p:tgtEl>
                                          <p:spTgt spid="41"/>
                                        </p:tgtEl>
                                      </p:cBhvr>
                                    </p:animEffect>
                                    <p:set>
                                      <p:cBhvr>
                                        <p:cTn id="115" dur="1" fill="hold">
                                          <p:stCondLst>
                                            <p:cond delay="1999"/>
                                          </p:stCondLst>
                                        </p:cTn>
                                        <p:tgtEl>
                                          <p:spTgt spid="41"/>
                                        </p:tgtEl>
                                        <p:attrNameLst>
                                          <p:attrName>style.visibility</p:attrName>
                                        </p:attrNameLst>
                                      </p:cBhvr>
                                      <p:to>
                                        <p:strVal val="hidden"/>
                                      </p:to>
                                    </p:set>
                                  </p:childTnLst>
                                </p:cTn>
                              </p:par>
                              <p:par>
                                <p:cTn id="116" presetID="10" presetClass="exit" presetSubtype="0" fill="hold" grpId="0" nodeType="withEffect">
                                  <p:stCondLst>
                                    <p:cond delay="1500"/>
                                  </p:stCondLst>
                                  <p:childTnLst>
                                    <p:animEffect transition="out" filter="fade">
                                      <p:cBhvr>
                                        <p:cTn id="117" dur="2000"/>
                                        <p:tgtEl>
                                          <p:spTgt spid="42"/>
                                        </p:tgtEl>
                                      </p:cBhvr>
                                    </p:animEffect>
                                    <p:set>
                                      <p:cBhvr>
                                        <p:cTn id="118" dur="1" fill="hold">
                                          <p:stCondLst>
                                            <p:cond delay="1999"/>
                                          </p:stCondLst>
                                        </p:cTn>
                                        <p:tgtEl>
                                          <p:spTgt spid="42"/>
                                        </p:tgtEl>
                                        <p:attrNameLst>
                                          <p:attrName>style.visibility</p:attrName>
                                        </p:attrNameLst>
                                      </p:cBhvr>
                                      <p:to>
                                        <p:strVal val="hidden"/>
                                      </p:to>
                                    </p:set>
                                  </p:childTnLst>
                                </p:cTn>
                              </p:par>
                              <p:par>
                                <p:cTn id="119" presetID="10" presetClass="exit" presetSubtype="0" fill="hold" grpId="0" nodeType="withEffect">
                                  <p:stCondLst>
                                    <p:cond delay="1500"/>
                                  </p:stCondLst>
                                  <p:childTnLst>
                                    <p:animEffect transition="out" filter="fade">
                                      <p:cBhvr>
                                        <p:cTn id="120" dur="2000"/>
                                        <p:tgtEl>
                                          <p:spTgt spid="43"/>
                                        </p:tgtEl>
                                      </p:cBhvr>
                                    </p:animEffect>
                                    <p:set>
                                      <p:cBhvr>
                                        <p:cTn id="121" dur="1" fill="hold">
                                          <p:stCondLst>
                                            <p:cond delay="1999"/>
                                          </p:stCondLst>
                                        </p:cTn>
                                        <p:tgtEl>
                                          <p:spTgt spid="43"/>
                                        </p:tgtEl>
                                        <p:attrNameLst>
                                          <p:attrName>style.visibility</p:attrName>
                                        </p:attrNameLst>
                                      </p:cBhvr>
                                      <p:to>
                                        <p:strVal val="hidden"/>
                                      </p:to>
                                    </p:set>
                                  </p:childTnLst>
                                </p:cTn>
                              </p:par>
                              <p:par>
                                <p:cTn id="122" presetID="10" presetClass="exit" presetSubtype="0" fill="hold" grpId="0" nodeType="withEffect">
                                  <p:stCondLst>
                                    <p:cond delay="1500"/>
                                  </p:stCondLst>
                                  <p:childTnLst>
                                    <p:animEffect transition="out" filter="fade">
                                      <p:cBhvr>
                                        <p:cTn id="123" dur="2000"/>
                                        <p:tgtEl>
                                          <p:spTgt spid="44"/>
                                        </p:tgtEl>
                                      </p:cBhvr>
                                    </p:animEffect>
                                    <p:set>
                                      <p:cBhvr>
                                        <p:cTn id="124" dur="1" fill="hold">
                                          <p:stCondLst>
                                            <p:cond delay="1999"/>
                                          </p:stCondLst>
                                        </p:cTn>
                                        <p:tgtEl>
                                          <p:spTgt spid="44"/>
                                        </p:tgtEl>
                                        <p:attrNameLst>
                                          <p:attrName>style.visibility</p:attrName>
                                        </p:attrNameLst>
                                      </p:cBhvr>
                                      <p:to>
                                        <p:strVal val="hidden"/>
                                      </p:to>
                                    </p:set>
                                  </p:childTnLst>
                                </p:cTn>
                              </p:par>
                              <p:par>
                                <p:cTn id="125" presetID="10" presetClass="exit" presetSubtype="0" fill="hold" grpId="0" nodeType="withEffect">
                                  <p:stCondLst>
                                    <p:cond delay="1500"/>
                                  </p:stCondLst>
                                  <p:childTnLst>
                                    <p:animEffect transition="out" filter="fade">
                                      <p:cBhvr>
                                        <p:cTn id="126" dur="2000"/>
                                        <p:tgtEl>
                                          <p:spTgt spid="45"/>
                                        </p:tgtEl>
                                      </p:cBhvr>
                                    </p:animEffect>
                                    <p:set>
                                      <p:cBhvr>
                                        <p:cTn id="127" dur="1" fill="hold">
                                          <p:stCondLst>
                                            <p:cond delay="1999"/>
                                          </p:stCondLst>
                                        </p:cTn>
                                        <p:tgtEl>
                                          <p:spTgt spid="45"/>
                                        </p:tgtEl>
                                        <p:attrNameLst>
                                          <p:attrName>style.visibility</p:attrName>
                                        </p:attrNameLst>
                                      </p:cBhvr>
                                      <p:to>
                                        <p:strVal val="hidden"/>
                                      </p:to>
                                    </p:set>
                                  </p:childTnLst>
                                </p:cTn>
                              </p:par>
                              <p:par>
                                <p:cTn id="128" presetID="10" presetClass="exit" presetSubtype="0" fill="hold" grpId="0" nodeType="withEffect">
                                  <p:stCondLst>
                                    <p:cond delay="1500"/>
                                  </p:stCondLst>
                                  <p:childTnLst>
                                    <p:animEffect transition="out" filter="fade">
                                      <p:cBhvr>
                                        <p:cTn id="129" dur="2000"/>
                                        <p:tgtEl>
                                          <p:spTgt spid="46"/>
                                        </p:tgtEl>
                                      </p:cBhvr>
                                    </p:animEffect>
                                    <p:set>
                                      <p:cBhvr>
                                        <p:cTn id="130" dur="1" fill="hold">
                                          <p:stCondLst>
                                            <p:cond delay="1999"/>
                                          </p:stCondLst>
                                        </p:cTn>
                                        <p:tgtEl>
                                          <p:spTgt spid="46"/>
                                        </p:tgtEl>
                                        <p:attrNameLst>
                                          <p:attrName>style.visibility</p:attrName>
                                        </p:attrNameLst>
                                      </p:cBhvr>
                                      <p:to>
                                        <p:strVal val="hidden"/>
                                      </p:to>
                                    </p:set>
                                  </p:childTnLst>
                                </p:cTn>
                              </p:par>
                              <p:par>
                                <p:cTn id="131" presetID="10" presetClass="exit" presetSubtype="0" fill="hold" grpId="0" nodeType="withEffect">
                                  <p:stCondLst>
                                    <p:cond delay="1500"/>
                                  </p:stCondLst>
                                  <p:childTnLst>
                                    <p:animEffect transition="out" filter="fade">
                                      <p:cBhvr>
                                        <p:cTn id="132" dur="2000"/>
                                        <p:tgtEl>
                                          <p:spTgt spid="47"/>
                                        </p:tgtEl>
                                      </p:cBhvr>
                                    </p:animEffect>
                                    <p:set>
                                      <p:cBhvr>
                                        <p:cTn id="133" dur="1" fill="hold">
                                          <p:stCondLst>
                                            <p:cond delay="1999"/>
                                          </p:stCondLst>
                                        </p:cTn>
                                        <p:tgtEl>
                                          <p:spTgt spid="47"/>
                                        </p:tgtEl>
                                        <p:attrNameLst>
                                          <p:attrName>style.visibility</p:attrName>
                                        </p:attrNameLst>
                                      </p:cBhvr>
                                      <p:to>
                                        <p:strVal val="hidden"/>
                                      </p:to>
                                    </p:set>
                                  </p:childTnLst>
                                </p:cTn>
                              </p:par>
                              <p:par>
                                <p:cTn id="134" presetID="10" presetClass="exit" presetSubtype="0" fill="hold" grpId="0" nodeType="withEffect">
                                  <p:stCondLst>
                                    <p:cond delay="1500"/>
                                  </p:stCondLst>
                                  <p:childTnLst>
                                    <p:animEffect transition="out" filter="fade">
                                      <p:cBhvr>
                                        <p:cTn id="135" dur="2000"/>
                                        <p:tgtEl>
                                          <p:spTgt spid="48"/>
                                        </p:tgtEl>
                                      </p:cBhvr>
                                    </p:animEffect>
                                    <p:set>
                                      <p:cBhvr>
                                        <p:cTn id="136" dur="1" fill="hold">
                                          <p:stCondLst>
                                            <p:cond delay="1999"/>
                                          </p:stCondLst>
                                        </p:cTn>
                                        <p:tgtEl>
                                          <p:spTgt spid="48"/>
                                        </p:tgtEl>
                                        <p:attrNameLst>
                                          <p:attrName>style.visibility</p:attrName>
                                        </p:attrNameLst>
                                      </p:cBhvr>
                                      <p:to>
                                        <p:strVal val="hidden"/>
                                      </p:to>
                                    </p:set>
                                  </p:childTnLst>
                                </p:cTn>
                              </p:par>
                              <p:par>
                                <p:cTn id="137" presetID="10" presetClass="exit" presetSubtype="0" fill="hold" grpId="0" nodeType="withEffect">
                                  <p:stCondLst>
                                    <p:cond delay="1500"/>
                                  </p:stCondLst>
                                  <p:childTnLst>
                                    <p:animEffect transition="out" filter="fade">
                                      <p:cBhvr>
                                        <p:cTn id="138" dur="2000"/>
                                        <p:tgtEl>
                                          <p:spTgt spid="49"/>
                                        </p:tgtEl>
                                      </p:cBhvr>
                                    </p:animEffect>
                                    <p:set>
                                      <p:cBhvr>
                                        <p:cTn id="139" dur="1" fill="hold">
                                          <p:stCondLst>
                                            <p:cond delay="1999"/>
                                          </p:stCondLst>
                                        </p:cTn>
                                        <p:tgtEl>
                                          <p:spTgt spid="49"/>
                                        </p:tgtEl>
                                        <p:attrNameLst>
                                          <p:attrName>style.visibility</p:attrName>
                                        </p:attrNameLst>
                                      </p:cBhvr>
                                      <p:to>
                                        <p:strVal val="hidden"/>
                                      </p:to>
                                    </p:set>
                                  </p:childTnLst>
                                </p:cTn>
                              </p:par>
                              <p:par>
                                <p:cTn id="140" presetID="10" presetClass="exit" presetSubtype="0" fill="hold" grpId="0" nodeType="withEffect">
                                  <p:stCondLst>
                                    <p:cond delay="1500"/>
                                  </p:stCondLst>
                                  <p:childTnLst>
                                    <p:animEffect transition="out" filter="fade">
                                      <p:cBhvr>
                                        <p:cTn id="141" dur="2000"/>
                                        <p:tgtEl>
                                          <p:spTgt spid="50"/>
                                        </p:tgtEl>
                                      </p:cBhvr>
                                    </p:animEffect>
                                    <p:set>
                                      <p:cBhvr>
                                        <p:cTn id="142" dur="1" fill="hold">
                                          <p:stCondLst>
                                            <p:cond delay="1999"/>
                                          </p:stCondLst>
                                        </p:cTn>
                                        <p:tgtEl>
                                          <p:spTgt spid="50"/>
                                        </p:tgtEl>
                                        <p:attrNameLst>
                                          <p:attrName>style.visibility</p:attrName>
                                        </p:attrNameLst>
                                      </p:cBhvr>
                                      <p:to>
                                        <p:strVal val="hidden"/>
                                      </p:to>
                                    </p:set>
                                  </p:childTnLst>
                                </p:cTn>
                              </p:par>
                              <p:par>
                                <p:cTn id="143" presetID="10" presetClass="exit" presetSubtype="0" fill="hold" grpId="0" nodeType="withEffect">
                                  <p:stCondLst>
                                    <p:cond delay="1500"/>
                                  </p:stCondLst>
                                  <p:childTnLst>
                                    <p:animEffect transition="out" filter="fade">
                                      <p:cBhvr>
                                        <p:cTn id="144" dur="2000"/>
                                        <p:tgtEl>
                                          <p:spTgt spid="51"/>
                                        </p:tgtEl>
                                      </p:cBhvr>
                                    </p:animEffect>
                                    <p:set>
                                      <p:cBhvr>
                                        <p:cTn id="145" dur="1" fill="hold">
                                          <p:stCondLst>
                                            <p:cond delay="1999"/>
                                          </p:stCondLst>
                                        </p:cTn>
                                        <p:tgtEl>
                                          <p:spTgt spid="51"/>
                                        </p:tgtEl>
                                        <p:attrNameLst>
                                          <p:attrName>style.visibility</p:attrName>
                                        </p:attrNameLst>
                                      </p:cBhvr>
                                      <p:to>
                                        <p:strVal val="hidden"/>
                                      </p:to>
                                    </p:set>
                                  </p:childTnLst>
                                </p:cTn>
                              </p:par>
                              <p:par>
                                <p:cTn id="146" presetID="10" presetClass="exit" presetSubtype="0" fill="hold" grpId="0" nodeType="withEffect">
                                  <p:stCondLst>
                                    <p:cond delay="1500"/>
                                  </p:stCondLst>
                                  <p:childTnLst>
                                    <p:animEffect transition="out" filter="fade">
                                      <p:cBhvr>
                                        <p:cTn id="147" dur="2000"/>
                                        <p:tgtEl>
                                          <p:spTgt spid="52"/>
                                        </p:tgtEl>
                                      </p:cBhvr>
                                    </p:animEffect>
                                    <p:set>
                                      <p:cBhvr>
                                        <p:cTn id="148" dur="1" fill="hold">
                                          <p:stCondLst>
                                            <p:cond delay="1999"/>
                                          </p:stCondLst>
                                        </p:cTn>
                                        <p:tgtEl>
                                          <p:spTgt spid="52"/>
                                        </p:tgtEl>
                                        <p:attrNameLst>
                                          <p:attrName>style.visibility</p:attrName>
                                        </p:attrNameLst>
                                      </p:cBhvr>
                                      <p:to>
                                        <p:strVal val="hidden"/>
                                      </p:to>
                                    </p:set>
                                  </p:childTnLst>
                                </p:cTn>
                              </p:par>
                              <p:par>
                                <p:cTn id="149" presetID="10" presetClass="exit" presetSubtype="0" fill="hold" grpId="0" nodeType="withEffect">
                                  <p:stCondLst>
                                    <p:cond delay="1500"/>
                                  </p:stCondLst>
                                  <p:childTnLst>
                                    <p:animEffect transition="out" filter="fade">
                                      <p:cBhvr>
                                        <p:cTn id="150" dur="2000"/>
                                        <p:tgtEl>
                                          <p:spTgt spid="53"/>
                                        </p:tgtEl>
                                      </p:cBhvr>
                                    </p:animEffect>
                                    <p:set>
                                      <p:cBhvr>
                                        <p:cTn id="151" dur="1" fill="hold">
                                          <p:stCondLst>
                                            <p:cond delay="1999"/>
                                          </p:stCondLst>
                                        </p:cTn>
                                        <p:tgtEl>
                                          <p:spTgt spid="53"/>
                                        </p:tgtEl>
                                        <p:attrNameLst>
                                          <p:attrName>style.visibility</p:attrName>
                                        </p:attrNameLst>
                                      </p:cBhvr>
                                      <p:to>
                                        <p:strVal val="hidden"/>
                                      </p:to>
                                    </p:set>
                                  </p:childTnLst>
                                </p:cTn>
                              </p:par>
                              <p:par>
                                <p:cTn id="152" presetID="10" presetClass="exit" presetSubtype="0" fill="hold" grpId="0" nodeType="withEffect">
                                  <p:stCondLst>
                                    <p:cond delay="1500"/>
                                  </p:stCondLst>
                                  <p:childTnLst>
                                    <p:animEffect transition="out" filter="fade">
                                      <p:cBhvr>
                                        <p:cTn id="153" dur="2000"/>
                                        <p:tgtEl>
                                          <p:spTgt spid="54"/>
                                        </p:tgtEl>
                                      </p:cBhvr>
                                    </p:animEffect>
                                    <p:set>
                                      <p:cBhvr>
                                        <p:cTn id="154" dur="1" fill="hold">
                                          <p:stCondLst>
                                            <p:cond delay="1999"/>
                                          </p:stCondLst>
                                        </p:cTn>
                                        <p:tgtEl>
                                          <p:spTgt spid="54"/>
                                        </p:tgtEl>
                                        <p:attrNameLst>
                                          <p:attrName>style.visibility</p:attrName>
                                        </p:attrNameLst>
                                      </p:cBhvr>
                                      <p:to>
                                        <p:strVal val="hidden"/>
                                      </p:to>
                                    </p:set>
                                  </p:childTnLst>
                                </p:cTn>
                              </p:par>
                              <p:par>
                                <p:cTn id="155" presetID="10" presetClass="exit" presetSubtype="0" fill="hold" grpId="0" nodeType="withEffect">
                                  <p:stCondLst>
                                    <p:cond delay="1500"/>
                                  </p:stCondLst>
                                  <p:childTnLst>
                                    <p:animEffect transition="out" filter="fade">
                                      <p:cBhvr>
                                        <p:cTn id="156" dur="2000"/>
                                        <p:tgtEl>
                                          <p:spTgt spid="55"/>
                                        </p:tgtEl>
                                      </p:cBhvr>
                                    </p:animEffect>
                                    <p:set>
                                      <p:cBhvr>
                                        <p:cTn id="157" dur="1" fill="hold">
                                          <p:stCondLst>
                                            <p:cond delay="1999"/>
                                          </p:stCondLst>
                                        </p:cTn>
                                        <p:tgtEl>
                                          <p:spTgt spid="55"/>
                                        </p:tgtEl>
                                        <p:attrNameLst>
                                          <p:attrName>style.visibility</p:attrName>
                                        </p:attrNameLst>
                                      </p:cBhvr>
                                      <p:to>
                                        <p:strVal val="hidden"/>
                                      </p:to>
                                    </p:set>
                                  </p:childTnLst>
                                </p:cTn>
                              </p:par>
                              <p:par>
                                <p:cTn id="158" presetID="10" presetClass="exit" presetSubtype="0" fill="hold" grpId="0" nodeType="withEffect">
                                  <p:stCondLst>
                                    <p:cond delay="1500"/>
                                  </p:stCondLst>
                                  <p:childTnLst>
                                    <p:animEffect transition="out" filter="fade">
                                      <p:cBhvr>
                                        <p:cTn id="159" dur="2000"/>
                                        <p:tgtEl>
                                          <p:spTgt spid="56"/>
                                        </p:tgtEl>
                                      </p:cBhvr>
                                    </p:animEffect>
                                    <p:set>
                                      <p:cBhvr>
                                        <p:cTn id="160" dur="1" fill="hold">
                                          <p:stCondLst>
                                            <p:cond delay="1999"/>
                                          </p:stCondLst>
                                        </p:cTn>
                                        <p:tgtEl>
                                          <p:spTgt spid="56"/>
                                        </p:tgtEl>
                                        <p:attrNameLst>
                                          <p:attrName>style.visibility</p:attrName>
                                        </p:attrNameLst>
                                      </p:cBhvr>
                                      <p:to>
                                        <p:strVal val="hidden"/>
                                      </p:to>
                                    </p:set>
                                  </p:childTnLst>
                                </p:cTn>
                              </p:par>
                              <p:par>
                                <p:cTn id="161" presetID="10" presetClass="exit" presetSubtype="0" fill="hold" grpId="0" nodeType="withEffect">
                                  <p:stCondLst>
                                    <p:cond delay="1500"/>
                                  </p:stCondLst>
                                  <p:childTnLst>
                                    <p:animEffect transition="out" filter="fade">
                                      <p:cBhvr>
                                        <p:cTn id="162" dur="2000"/>
                                        <p:tgtEl>
                                          <p:spTgt spid="57"/>
                                        </p:tgtEl>
                                      </p:cBhvr>
                                    </p:animEffect>
                                    <p:set>
                                      <p:cBhvr>
                                        <p:cTn id="163" dur="1" fill="hold">
                                          <p:stCondLst>
                                            <p:cond delay="1999"/>
                                          </p:stCondLst>
                                        </p:cTn>
                                        <p:tgtEl>
                                          <p:spTgt spid="57"/>
                                        </p:tgtEl>
                                        <p:attrNameLst>
                                          <p:attrName>style.visibility</p:attrName>
                                        </p:attrNameLst>
                                      </p:cBhvr>
                                      <p:to>
                                        <p:strVal val="hidden"/>
                                      </p:to>
                                    </p:set>
                                  </p:childTnLst>
                                </p:cTn>
                              </p:par>
                              <p:par>
                                <p:cTn id="164" presetID="10" presetClass="exit" presetSubtype="0" fill="hold" grpId="0" nodeType="withEffect">
                                  <p:stCondLst>
                                    <p:cond delay="1500"/>
                                  </p:stCondLst>
                                  <p:childTnLst>
                                    <p:animEffect transition="out" filter="fade">
                                      <p:cBhvr>
                                        <p:cTn id="165" dur="2000"/>
                                        <p:tgtEl>
                                          <p:spTgt spid="58"/>
                                        </p:tgtEl>
                                      </p:cBhvr>
                                    </p:animEffect>
                                    <p:set>
                                      <p:cBhvr>
                                        <p:cTn id="166" dur="1" fill="hold">
                                          <p:stCondLst>
                                            <p:cond delay="1999"/>
                                          </p:stCondLst>
                                        </p:cTn>
                                        <p:tgtEl>
                                          <p:spTgt spid="58"/>
                                        </p:tgtEl>
                                        <p:attrNameLst>
                                          <p:attrName>style.visibility</p:attrName>
                                        </p:attrNameLst>
                                      </p:cBhvr>
                                      <p:to>
                                        <p:strVal val="hidden"/>
                                      </p:to>
                                    </p:set>
                                  </p:childTnLst>
                                </p:cTn>
                              </p:par>
                              <p:par>
                                <p:cTn id="167" presetID="10" presetClass="exit" presetSubtype="0" fill="hold" grpId="0" nodeType="withEffect">
                                  <p:stCondLst>
                                    <p:cond delay="1500"/>
                                  </p:stCondLst>
                                  <p:childTnLst>
                                    <p:animEffect transition="out" filter="fade">
                                      <p:cBhvr>
                                        <p:cTn id="168" dur="2000"/>
                                        <p:tgtEl>
                                          <p:spTgt spid="59"/>
                                        </p:tgtEl>
                                      </p:cBhvr>
                                    </p:animEffect>
                                    <p:set>
                                      <p:cBhvr>
                                        <p:cTn id="169" dur="1" fill="hold">
                                          <p:stCondLst>
                                            <p:cond delay="1999"/>
                                          </p:stCondLst>
                                        </p:cTn>
                                        <p:tgtEl>
                                          <p:spTgt spid="59"/>
                                        </p:tgtEl>
                                        <p:attrNameLst>
                                          <p:attrName>style.visibility</p:attrName>
                                        </p:attrNameLst>
                                      </p:cBhvr>
                                      <p:to>
                                        <p:strVal val="hidden"/>
                                      </p:to>
                                    </p:set>
                                  </p:childTnLst>
                                </p:cTn>
                              </p:par>
                              <p:par>
                                <p:cTn id="170" presetID="10" presetClass="exit" presetSubtype="0" fill="hold" grpId="0" nodeType="withEffect">
                                  <p:stCondLst>
                                    <p:cond delay="1500"/>
                                  </p:stCondLst>
                                  <p:childTnLst>
                                    <p:animEffect transition="out" filter="fade">
                                      <p:cBhvr>
                                        <p:cTn id="171" dur="2000"/>
                                        <p:tgtEl>
                                          <p:spTgt spid="60"/>
                                        </p:tgtEl>
                                      </p:cBhvr>
                                    </p:animEffect>
                                    <p:set>
                                      <p:cBhvr>
                                        <p:cTn id="172" dur="1" fill="hold">
                                          <p:stCondLst>
                                            <p:cond delay="1999"/>
                                          </p:stCondLst>
                                        </p:cTn>
                                        <p:tgtEl>
                                          <p:spTgt spid="60"/>
                                        </p:tgtEl>
                                        <p:attrNameLst>
                                          <p:attrName>style.visibility</p:attrName>
                                        </p:attrNameLst>
                                      </p:cBhvr>
                                      <p:to>
                                        <p:strVal val="hidden"/>
                                      </p:to>
                                    </p:set>
                                  </p:childTnLst>
                                </p:cTn>
                              </p:par>
                              <p:par>
                                <p:cTn id="173" presetID="10" presetClass="exit" presetSubtype="0" fill="hold" grpId="0" nodeType="withEffect">
                                  <p:stCondLst>
                                    <p:cond delay="1500"/>
                                  </p:stCondLst>
                                  <p:childTnLst>
                                    <p:animEffect transition="out" filter="fade">
                                      <p:cBhvr>
                                        <p:cTn id="174" dur="2000"/>
                                        <p:tgtEl>
                                          <p:spTgt spid="61"/>
                                        </p:tgtEl>
                                      </p:cBhvr>
                                    </p:animEffect>
                                    <p:set>
                                      <p:cBhvr>
                                        <p:cTn id="175" dur="1" fill="hold">
                                          <p:stCondLst>
                                            <p:cond delay="19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2</a:t>
            </a:fld>
            <a:endParaRPr lang="en-US"/>
          </a:p>
        </p:txBody>
      </p:sp>
      <p:pic>
        <p:nvPicPr>
          <p:cNvPr id="889860" name="Picture 4" descr="http://stream1.gifsoup.com/view7/20140505/5030844/starlings-murmuration-flock-of-birds-ytgifs-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6898"/>
            <a:ext cx="9141858" cy="51422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6198" y="5244405"/>
            <a:ext cx="7884402" cy="1538883"/>
          </a:xfrm>
          <a:prstGeom prst="rect">
            <a:avLst/>
          </a:prstGeom>
          <a:noFill/>
        </p:spPr>
        <p:txBody>
          <a:bodyPr wrap="none" rtlCol="0">
            <a:spAutoFit/>
          </a:bodyPr>
          <a:lstStyle/>
          <a:p>
            <a:pPr algn="ctr"/>
            <a:r>
              <a:rPr lang="en-US" sz="2800" b="0" dirty="0">
                <a:solidFill>
                  <a:schemeClr val="bg1"/>
                </a:solidFill>
              </a:rPr>
              <a:t>Emergent Phenomena…   Collectivity…</a:t>
            </a:r>
          </a:p>
          <a:p>
            <a:pPr algn="ctr"/>
            <a:r>
              <a:rPr lang="en-US" sz="2800" b="0" dirty="0">
                <a:solidFill>
                  <a:schemeClr val="bg1"/>
                </a:solidFill>
              </a:rPr>
              <a:t>What is the underlying origin?</a:t>
            </a:r>
          </a:p>
          <a:p>
            <a:pPr algn="ctr"/>
            <a:r>
              <a:rPr lang="en-US" sz="1000" dirty="0">
                <a:solidFill>
                  <a:schemeClr val="bg1"/>
                </a:solidFill>
              </a:rPr>
              <a:t> </a:t>
            </a:r>
            <a:endParaRPr lang="en-US" sz="1000" b="0" dirty="0">
              <a:solidFill>
                <a:schemeClr val="bg1"/>
              </a:solidFill>
            </a:endParaRPr>
          </a:p>
          <a:p>
            <a:pPr algn="ctr"/>
            <a:r>
              <a:rPr lang="en-US" sz="2800" b="0" dirty="0">
                <a:solidFill>
                  <a:srgbClr val="FFFF00"/>
                </a:solidFill>
              </a:rPr>
              <a:t>For this flock of birds, it is all short range interactions</a:t>
            </a:r>
          </a:p>
        </p:txBody>
      </p:sp>
      <p:sp>
        <p:nvSpPr>
          <p:cNvPr id="2" name="TextBox 1"/>
          <p:cNvSpPr txBox="1"/>
          <p:nvPr/>
        </p:nvSpPr>
        <p:spPr>
          <a:xfrm>
            <a:off x="152400" y="76200"/>
            <a:ext cx="4665508" cy="584775"/>
          </a:xfrm>
          <a:prstGeom prst="rect">
            <a:avLst/>
          </a:prstGeom>
          <a:noFill/>
        </p:spPr>
        <p:txBody>
          <a:bodyPr wrap="none" rtlCol="0">
            <a:spAutoFit/>
          </a:bodyPr>
          <a:lstStyle/>
          <a:p>
            <a:r>
              <a:rPr lang="en-US" sz="3200" dirty="0"/>
              <a:t>How does this really work?</a:t>
            </a:r>
            <a:endParaRPr lang="en-US" sz="3200" b="0" dirty="0"/>
          </a:p>
        </p:txBody>
      </p:sp>
    </p:spTree>
    <p:extLst>
      <p:ext uri="{BB962C8B-B14F-4D97-AF65-F5344CB8AC3E}">
        <p14:creationId xmlns:p14="http://schemas.microsoft.com/office/powerpoint/2010/main" val="174851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25"/>
          <p:cNvSpPr txBox="1">
            <a:spLocks noChangeArrowheads="1"/>
          </p:cNvSpPr>
          <p:nvPr/>
        </p:nvSpPr>
        <p:spPr bwMode="auto">
          <a:xfrm>
            <a:off x="0" y="4724400"/>
            <a:ext cx="3733800" cy="1815882"/>
          </a:xfrm>
          <a:prstGeom prst="rect">
            <a:avLst/>
          </a:prstGeom>
          <a:noFill/>
          <a:ln w="9525">
            <a:noFill/>
            <a:miter lim="800000"/>
            <a:headEnd/>
            <a:tailEnd/>
          </a:ln>
        </p:spPr>
        <p:txBody>
          <a:bodyPr wrap="square">
            <a:spAutoFit/>
          </a:bodyPr>
          <a:lstStyle/>
          <a:p>
            <a:pPr algn="ctr"/>
            <a:r>
              <a:rPr lang="en-US" altLang="ja-JP" sz="2800" dirty="0">
                <a:solidFill>
                  <a:srgbClr val="FFFF00"/>
                </a:solidFill>
              </a:rPr>
              <a:t>Early geometric features survive through QGP evolution because of very small dissipation</a:t>
            </a:r>
          </a:p>
        </p:txBody>
      </p:sp>
      <p:sp>
        <p:nvSpPr>
          <p:cNvPr id="31" name="Rectangle 30"/>
          <p:cNvSpPr/>
          <p:nvPr/>
        </p:nvSpPr>
        <p:spPr>
          <a:xfrm>
            <a:off x="3886200" y="228600"/>
            <a:ext cx="5181600" cy="6324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3962400" y="1447800"/>
            <a:ext cx="5105400" cy="510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TT</a:t>
            </a:r>
          </a:p>
        </p:txBody>
      </p:sp>
      <p:pic>
        <p:nvPicPr>
          <p:cNvPr id="34" name="Picture 2" descr="td"/>
          <p:cNvPicPr>
            <a:picLocks noChangeAspect="1" noChangeArrowheads="1"/>
          </p:cNvPicPr>
          <p:nvPr/>
        </p:nvPicPr>
        <p:blipFill>
          <a:blip r:embed="rId2" cstate="print"/>
          <a:srcRect l="49927" r="34096"/>
          <a:stretch>
            <a:fillRect/>
          </a:stretch>
        </p:blipFill>
        <p:spPr bwMode="auto">
          <a:xfrm>
            <a:off x="5334000" y="1524000"/>
            <a:ext cx="3429000" cy="4348162"/>
          </a:xfrm>
          <a:prstGeom prst="rect">
            <a:avLst/>
          </a:prstGeom>
          <a:noFill/>
          <a:ln w="9525">
            <a:noFill/>
            <a:miter lim="800000"/>
            <a:headEnd/>
            <a:tailEnd/>
          </a:ln>
        </p:spPr>
      </p:pic>
      <p:sp>
        <p:nvSpPr>
          <p:cNvPr id="35" name="TextBox 34"/>
          <p:cNvSpPr txBox="1"/>
          <p:nvPr/>
        </p:nvSpPr>
        <p:spPr>
          <a:xfrm>
            <a:off x="4495800" y="2590800"/>
            <a:ext cx="885179" cy="523220"/>
          </a:xfrm>
          <a:prstGeom prst="rect">
            <a:avLst/>
          </a:prstGeom>
          <a:noFill/>
        </p:spPr>
        <p:txBody>
          <a:bodyPr wrap="none" rtlCol="0">
            <a:spAutoFit/>
          </a:bodyPr>
          <a:lstStyle/>
          <a:p>
            <a:r>
              <a:rPr lang="en-US" sz="2800" dirty="0">
                <a:solidFill>
                  <a:schemeClr val="tx1"/>
                </a:solidFill>
              </a:rPr>
              <a:t>0.20</a:t>
            </a:r>
          </a:p>
        </p:txBody>
      </p:sp>
      <p:sp>
        <p:nvSpPr>
          <p:cNvPr id="36" name="TextBox 35"/>
          <p:cNvSpPr txBox="1"/>
          <p:nvPr/>
        </p:nvSpPr>
        <p:spPr>
          <a:xfrm>
            <a:off x="4495800" y="3810000"/>
            <a:ext cx="885179" cy="523220"/>
          </a:xfrm>
          <a:prstGeom prst="rect">
            <a:avLst/>
          </a:prstGeom>
          <a:noFill/>
        </p:spPr>
        <p:txBody>
          <a:bodyPr wrap="none" rtlCol="0">
            <a:spAutoFit/>
          </a:bodyPr>
          <a:lstStyle/>
          <a:p>
            <a:r>
              <a:rPr lang="en-US" sz="2800" dirty="0">
                <a:solidFill>
                  <a:schemeClr val="tx1"/>
                </a:solidFill>
              </a:rPr>
              <a:t>0.10</a:t>
            </a:r>
          </a:p>
        </p:txBody>
      </p:sp>
      <p:sp>
        <p:nvSpPr>
          <p:cNvPr id="37" name="TextBox 36"/>
          <p:cNvSpPr txBox="1"/>
          <p:nvPr/>
        </p:nvSpPr>
        <p:spPr>
          <a:xfrm>
            <a:off x="4692478" y="4953000"/>
            <a:ext cx="684803" cy="523220"/>
          </a:xfrm>
          <a:prstGeom prst="rect">
            <a:avLst/>
          </a:prstGeom>
          <a:noFill/>
        </p:spPr>
        <p:txBody>
          <a:bodyPr wrap="none" rtlCol="0">
            <a:spAutoFit/>
          </a:bodyPr>
          <a:lstStyle/>
          <a:p>
            <a:r>
              <a:rPr lang="en-US" sz="2800" dirty="0">
                <a:solidFill>
                  <a:schemeClr val="tx1"/>
                </a:solidFill>
              </a:rPr>
              <a:t>0.0</a:t>
            </a:r>
          </a:p>
        </p:txBody>
      </p:sp>
      <p:sp>
        <p:nvSpPr>
          <p:cNvPr id="38" name="TextBox 37"/>
          <p:cNvSpPr txBox="1"/>
          <p:nvPr/>
        </p:nvSpPr>
        <p:spPr>
          <a:xfrm>
            <a:off x="5867400" y="5562600"/>
            <a:ext cx="684803" cy="523220"/>
          </a:xfrm>
          <a:prstGeom prst="rect">
            <a:avLst/>
          </a:prstGeom>
          <a:noFill/>
        </p:spPr>
        <p:txBody>
          <a:bodyPr wrap="none" rtlCol="0">
            <a:spAutoFit/>
          </a:bodyPr>
          <a:lstStyle/>
          <a:p>
            <a:r>
              <a:rPr lang="en-US" sz="2800" dirty="0">
                <a:solidFill>
                  <a:schemeClr val="tx1"/>
                </a:solidFill>
              </a:rPr>
              <a:t>1.0</a:t>
            </a:r>
          </a:p>
        </p:txBody>
      </p:sp>
      <p:sp>
        <p:nvSpPr>
          <p:cNvPr id="39" name="TextBox 38"/>
          <p:cNvSpPr txBox="1"/>
          <p:nvPr/>
        </p:nvSpPr>
        <p:spPr>
          <a:xfrm>
            <a:off x="6705600" y="5562600"/>
            <a:ext cx="684803" cy="523220"/>
          </a:xfrm>
          <a:prstGeom prst="rect">
            <a:avLst/>
          </a:prstGeom>
          <a:noFill/>
        </p:spPr>
        <p:txBody>
          <a:bodyPr wrap="none" rtlCol="0">
            <a:spAutoFit/>
          </a:bodyPr>
          <a:lstStyle/>
          <a:p>
            <a:r>
              <a:rPr lang="en-US" sz="2800" dirty="0">
                <a:solidFill>
                  <a:schemeClr val="tx1"/>
                </a:solidFill>
              </a:rPr>
              <a:t>2.0</a:t>
            </a:r>
          </a:p>
        </p:txBody>
      </p:sp>
      <p:sp>
        <p:nvSpPr>
          <p:cNvPr id="40" name="TextBox 39"/>
          <p:cNvSpPr txBox="1"/>
          <p:nvPr/>
        </p:nvSpPr>
        <p:spPr>
          <a:xfrm>
            <a:off x="7588078" y="5562600"/>
            <a:ext cx="684803" cy="523220"/>
          </a:xfrm>
          <a:prstGeom prst="rect">
            <a:avLst/>
          </a:prstGeom>
          <a:noFill/>
        </p:spPr>
        <p:txBody>
          <a:bodyPr wrap="none" rtlCol="0">
            <a:spAutoFit/>
          </a:bodyPr>
          <a:lstStyle/>
          <a:p>
            <a:r>
              <a:rPr lang="en-US" sz="2800" dirty="0">
                <a:solidFill>
                  <a:schemeClr val="tx1"/>
                </a:solidFill>
              </a:rPr>
              <a:t>3.0</a:t>
            </a:r>
          </a:p>
        </p:txBody>
      </p:sp>
      <p:sp>
        <p:nvSpPr>
          <p:cNvPr id="41" name="TextBox 40"/>
          <p:cNvSpPr txBox="1"/>
          <p:nvPr/>
        </p:nvSpPr>
        <p:spPr>
          <a:xfrm>
            <a:off x="7192877" y="5943600"/>
            <a:ext cx="1863523" cy="523220"/>
          </a:xfrm>
          <a:prstGeom prst="rect">
            <a:avLst/>
          </a:prstGeom>
          <a:noFill/>
        </p:spPr>
        <p:txBody>
          <a:bodyPr wrap="none" rtlCol="0">
            <a:spAutoFit/>
          </a:bodyPr>
          <a:lstStyle/>
          <a:p>
            <a:r>
              <a:rPr lang="en-US" sz="2800" dirty="0" err="1">
                <a:solidFill>
                  <a:schemeClr val="tx1"/>
                </a:solidFill>
              </a:rPr>
              <a:t>p</a:t>
            </a:r>
            <a:r>
              <a:rPr lang="en-US" sz="2800" baseline="-25000" dirty="0" err="1">
                <a:solidFill>
                  <a:schemeClr val="tx1"/>
                </a:solidFill>
              </a:rPr>
              <a:t>T</a:t>
            </a:r>
            <a:r>
              <a:rPr lang="en-US" sz="2800" dirty="0">
                <a:solidFill>
                  <a:schemeClr val="tx1"/>
                </a:solidFill>
              </a:rPr>
              <a:t> (</a:t>
            </a:r>
            <a:r>
              <a:rPr lang="en-US" sz="2800" dirty="0" err="1">
                <a:solidFill>
                  <a:schemeClr val="tx1"/>
                </a:solidFill>
              </a:rPr>
              <a:t>GeV</a:t>
            </a:r>
            <a:r>
              <a:rPr lang="en-US" sz="2800" dirty="0">
                <a:solidFill>
                  <a:schemeClr val="tx1"/>
                </a:solidFill>
              </a:rPr>
              <a:t>/c)</a:t>
            </a:r>
          </a:p>
        </p:txBody>
      </p:sp>
      <p:sp>
        <p:nvSpPr>
          <p:cNvPr id="42" name="TextBox 41"/>
          <p:cNvSpPr txBox="1"/>
          <p:nvPr/>
        </p:nvSpPr>
        <p:spPr>
          <a:xfrm>
            <a:off x="4038600" y="1828800"/>
            <a:ext cx="1314784" cy="523220"/>
          </a:xfrm>
          <a:prstGeom prst="rect">
            <a:avLst/>
          </a:prstGeom>
          <a:noFill/>
        </p:spPr>
        <p:txBody>
          <a:bodyPr wrap="none" rtlCol="0">
            <a:spAutoFit/>
          </a:bodyPr>
          <a:lstStyle/>
          <a:p>
            <a:r>
              <a:rPr lang="en-US" sz="2800" dirty="0" err="1">
                <a:solidFill>
                  <a:schemeClr val="tx1"/>
                </a:solidFill>
              </a:rPr>
              <a:t>v</a:t>
            </a:r>
            <a:r>
              <a:rPr lang="en-US" sz="2800" baseline="-25000" dirty="0" err="1">
                <a:solidFill>
                  <a:schemeClr val="tx1"/>
                </a:solidFill>
              </a:rPr>
              <a:t>n</a:t>
            </a:r>
            <a:r>
              <a:rPr lang="en-US" sz="2800" dirty="0">
                <a:solidFill>
                  <a:schemeClr val="tx1"/>
                </a:solidFill>
              </a:rPr>
              <a:t> {EP}</a:t>
            </a:r>
          </a:p>
        </p:txBody>
      </p:sp>
      <p:sp>
        <p:nvSpPr>
          <p:cNvPr id="43" name="Text Box 9"/>
          <p:cNvSpPr txBox="1">
            <a:spLocks noChangeArrowheads="1"/>
          </p:cNvSpPr>
          <p:nvPr/>
        </p:nvSpPr>
        <p:spPr bwMode="auto">
          <a:xfrm>
            <a:off x="6096000" y="533400"/>
            <a:ext cx="2971800" cy="461665"/>
          </a:xfrm>
          <a:prstGeom prst="rect">
            <a:avLst/>
          </a:prstGeom>
          <a:noFill/>
          <a:ln w="9525">
            <a:noFill/>
            <a:miter lim="800000"/>
            <a:headEnd/>
            <a:tailEnd/>
          </a:ln>
        </p:spPr>
        <p:txBody>
          <a:bodyPr wrap="square">
            <a:spAutoFit/>
          </a:bodyPr>
          <a:lstStyle/>
          <a:p>
            <a:r>
              <a:rPr lang="en-US" altLang="ja-JP" sz="2400" dirty="0">
                <a:solidFill>
                  <a:srgbClr val="FF0000"/>
                </a:solidFill>
              </a:rPr>
              <a:t>v</a:t>
            </a:r>
            <a:r>
              <a:rPr lang="en-US" altLang="ja-JP" sz="2400" baseline="-25000" dirty="0">
                <a:solidFill>
                  <a:srgbClr val="FF0000"/>
                </a:solidFill>
              </a:rPr>
              <a:t>2 </a:t>
            </a:r>
            <a:r>
              <a:rPr lang="en-US" altLang="ja-JP" sz="2400" dirty="0">
                <a:solidFill>
                  <a:srgbClr val="FF0000"/>
                </a:solidFill>
              </a:rPr>
              <a:t>{</a:t>
            </a:r>
            <a:r>
              <a:rPr lang="en-US" altLang="ja-JP" sz="2400" dirty="0">
                <a:solidFill>
                  <a:srgbClr val="FF0000"/>
                </a:solidFill>
                <a:latin typeface="Symbol" pitchFamily="18" charset="2"/>
                <a:sym typeface="Symbol" pitchFamily="18" charset="2"/>
              </a:rPr>
              <a:t></a:t>
            </a:r>
            <a:r>
              <a:rPr lang="en-US" altLang="ja-JP" sz="2400" baseline="-25000" dirty="0">
                <a:solidFill>
                  <a:srgbClr val="FF0000"/>
                </a:solidFill>
              </a:rPr>
              <a:t>2 </a:t>
            </a:r>
            <a:r>
              <a:rPr lang="en-US" altLang="ja-JP" sz="2400" dirty="0" err="1">
                <a:solidFill>
                  <a:srgbClr val="FF0000"/>
                </a:solidFill>
              </a:rPr>
              <a:t>forw</a:t>
            </a:r>
            <a:r>
              <a:rPr lang="en-US" altLang="ja-JP" sz="2400" dirty="0">
                <a:solidFill>
                  <a:srgbClr val="FF0000"/>
                </a:solidFill>
              </a:rPr>
              <a:t>.</a:t>
            </a:r>
            <a:r>
              <a:rPr lang="en-US" altLang="ja-JP" sz="2400" dirty="0">
                <a:solidFill>
                  <a:srgbClr val="FF0000"/>
                </a:solidFill>
                <a:latin typeface="Symbol" pitchFamily="18" charset="2"/>
                <a:sym typeface="Symbol" pitchFamily="18" charset="2"/>
              </a:rPr>
              <a:t></a:t>
            </a:r>
            <a:r>
              <a:rPr lang="en-US" altLang="ja-JP" sz="2400" dirty="0">
                <a:solidFill>
                  <a:srgbClr val="FF0000"/>
                </a:solidFill>
              </a:rPr>
              <a:t>}</a:t>
            </a:r>
          </a:p>
        </p:txBody>
      </p:sp>
      <p:sp>
        <p:nvSpPr>
          <p:cNvPr id="44" name="Line 3"/>
          <p:cNvSpPr>
            <a:spLocks noChangeShapeType="1"/>
          </p:cNvSpPr>
          <p:nvPr/>
        </p:nvSpPr>
        <p:spPr bwMode="auto">
          <a:xfrm>
            <a:off x="5486400" y="799803"/>
            <a:ext cx="609600" cy="0"/>
          </a:xfrm>
          <a:prstGeom prst="line">
            <a:avLst/>
          </a:prstGeom>
          <a:noFill/>
          <a:ln w="19050">
            <a:solidFill>
              <a:srgbClr val="FF0000"/>
            </a:solidFill>
            <a:prstDash val="dash"/>
            <a:round/>
            <a:headEnd/>
            <a:tailEnd/>
          </a:ln>
        </p:spPr>
        <p:txBody>
          <a:bodyPr wrap="none" anchor="ctr"/>
          <a:lstStyle/>
          <a:p>
            <a:endParaRPr lang="en-US"/>
          </a:p>
        </p:txBody>
      </p:sp>
      <p:sp>
        <p:nvSpPr>
          <p:cNvPr id="45" name="Oval 4"/>
          <p:cNvSpPr>
            <a:spLocks noChangeArrowheads="1"/>
          </p:cNvSpPr>
          <p:nvPr/>
        </p:nvSpPr>
        <p:spPr bwMode="auto">
          <a:xfrm>
            <a:off x="5746750" y="766465"/>
            <a:ext cx="76200" cy="76200"/>
          </a:xfrm>
          <a:prstGeom prst="ellipse">
            <a:avLst/>
          </a:prstGeom>
          <a:solidFill>
            <a:srgbClr val="FF0000"/>
          </a:solidFill>
          <a:ln w="9525">
            <a:solidFill>
              <a:srgbClr val="FF0000"/>
            </a:solidFill>
            <a:round/>
            <a:headEnd/>
            <a:tailEnd/>
          </a:ln>
        </p:spPr>
        <p:txBody>
          <a:bodyPr wrap="none" anchor="ctr"/>
          <a:lstStyle/>
          <a:p>
            <a:endParaRPr lang="ja-JP" altLang="en-US"/>
          </a:p>
        </p:txBody>
      </p:sp>
      <p:sp>
        <p:nvSpPr>
          <p:cNvPr id="46" name="Line 5"/>
          <p:cNvSpPr>
            <a:spLocks noChangeShapeType="1"/>
          </p:cNvSpPr>
          <p:nvPr/>
        </p:nvSpPr>
        <p:spPr bwMode="auto">
          <a:xfrm flipV="1">
            <a:off x="5486400" y="1190328"/>
            <a:ext cx="609600" cy="0"/>
          </a:xfrm>
          <a:prstGeom prst="line">
            <a:avLst/>
          </a:prstGeom>
          <a:noFill/>
          <a:ln w="19050">
            <a:solidFill>
              <a:srgbClr val="0000FF"/>
            </a:solidFill>
            <a:round/>
            <a:headEnd/>
            <a:tailEnd/>
          </a:ln>
        </p:spPr>
        <p:txBody>
          <a:bodyPr wrap="none" anchor="ctr"/>
          <a:lstStyle/>
          <a:p>
            <a:endParaRPr lang="en-US"/>
          </a:p>
        </p:txBody>
      </p:sp>
      <p:sp>
        <p:nvSpPr>
          <p:cNvPr id="47" name="AutoShape 6"/>
          <p:cNvSpPr>
            <a:spLocks noChangeArrowheads="1"/>
          </p:cNvSpPr>
          <p:nvPr/>
        </p:nvSpPr>
        <p:spPr bwMode="auto">
          <a:xfrm>
            <a:off x="5746750" y="1147465"/>
            <a:ext cx="76200" cy="76200"/>
          </a:xfrm>
          <a:prstGeom prst="triangle">
            <a:avLst>
              <a:gd name="adj" fmla="val 50000"/>
            </a:avLst>
          </a:prstGeom>
          <a:solidFill>
            <a:srgbClr val="0000FF"/>
          </a:solidFill>
          <a:ln w="9525">
            <a:solidFill>
              <a:srgbClr val="0000FF"/>
            </a:solidFill>
            <a:miter lim="800000"/>
            <a:headEnd/>
            <a:tailEnd/>
          </a:ln>
        </p:spPr>
        <p:txBody>
          <a:bodyPr wrap="none" anchor="ctr"/>
          <a:lstStyle/>
          <a:p>
            <a:endParaRPr lang="ja-JP" altLang="en-US"/>
          </a:p>
        </p:txBody>
      </p:sp>
      <p:sp>
        <p:nvSpPr>
          <p:cNvPr id="48" name="Line 7"/>
          <p:cNvSpPr>
            <a:spLocks noChangeShapeType="1"/>
          </p:cNvSpPr>
          <p:nvPr/>
        </p:nvSpPr>
        <p:spPr bwMode="auto">
          <a:xfrm flipV="1">
            <a:off x="5486400" y="1572915"/>
            <a:ext cx="609600" cy="0"/>
          </a:xfrm>
          <a:prstGeom prst="line">
            <a:avLst/>
          </a:prstGeom>
          <a:noFill/>
          <a:ln w="19050">
            <a:solidFill>
              <a:schemeClr val="tx1"/>
            </a:solidFill>
            <a:prstDash val="dashDot"/>
            <a:round/>
            <a:headEnd/>
            <a:tailEnd/>
          </a:ln>
        </p:spPr>
        <p:txBody>
          <a:bodyPr wrap="none" anchor="ctr"/>
          <a:lstStyle/>
          <a:p>
            <a:endParaRPr lang="en-US"/>
          </a:p>
        </p:txBody>
      </p:sp>
      <p:sp>
        <p:nvSpPr>
          <p:cNvPr id="49" name="Rectangle 8"/>
          <p:cNvSpPr>
            <a:spLocks noChangeArrowheads="1"/>
          </p:cNvSpPr>
          <p:nvPr/>
        </p:nvSpPr>
        <p:spPr bwMode="auto">
          <a:xfrm>
            <a:off x="5746750" y="1528465"/>
            <a:ext cx="76200" cy="76200"/>
          </a:xfrm>
          <a:prstGeom prst="rect">
            <a:avLst/>
          </a:prstGeom>
          <a:solidFill>
            <a:schemeClr val="bg1"/>
          </a:solidFill>
          <a:ln w="9525">
            <a:solidFill>
              <a:schemeClr val="tx1"/>
            </a:solidFill>
            <a:miter lim="800000"/>
            <a:headEnd/>
            <a:tailEnd/>
          </a:ln>
        </p:spPr>
        <p:txBody>
          <a:bodyPr/>
          <a:lstStyle/>
          <a:p>
            <a:endParaRPr lang="ja-JP" altLang="en-US"/>
          </a:p>
        </p:txBody>
      </p:sp>
      <p:sp>
        <p:nvSpPr>
          <p:cNvPr id="51" name="Text Box 11"/>
          <p:cNvSpPr txBox="1">
            <a:spLocks noChangeArrowheads="1"/>
          </p:cNvSpPr>
          <p:nvPr/>
        </p:nvSpPr>
        <p:spPr bwMode="auto">
          <a:xfrm>
            <a:off x="6096000" y="1283990"/>
            <a:ext cx="2362200" cy="461665"/>
          </a:xfrm>
          <a:prstGeom prst="rect">
            <a:avLst/>
          </a:prstGeom>
          <a:noFill/>
          <a:ln w="9525">
            <a:noFill/>
            <a:miter lim="800000"/>
            <a:headEnd/>
            <a:tailEnd/>
          </a:ln>
        </p:spPr>
        <p:txBody>
          <a:bodyPr wrap="square">
            <a:spAutoFit/>
          </a:bodyPr>
          <a:lstStyle/>
          <a:p>
            <a:r>
              <a:rPr lang="en-US" altLang="ja-JP" sz="2400" dirty="0">
                <a:solidFill>
                  <a:schemeClr val="tx1"/>
                </a:solidFill>
              </a:rPr>
              <a:t>v</a:t>
            </a:r>
            <a:r>
              <a:rPr lang="en-US" altLang="ja-JP" sz="2400" baseline="-25000" dirty="0">
                <a:solidFill>
                  <a:schemeClr val="tx1"/>
                </a:solidFill>
              </a:rPr>
              <a:t>4 </a:t>
            </a:r>
            <a:r>
              <a:rPr lang="en-US" altLang="ja-JP" sz="2400" dirty="0">
                <a:solidFill>
                  <a:schemeClr val="tx1"/>
                </a:solidFill>
              </a:rPr>
              <a:t>{</a:t>
            </a:r>
            <a:r>
              <a:rPr lang="en-US" altLang="ja-JP" sz="2400" dirty="0">
                <a:solidFill>
                  <a:schemeClr val="tx1"/>
                </a:solidFill>
                <a:latin typeface="Symbol" pitchFamily="18" charset="2"/>
                <a:sym typeface="Symbol" pitchFamily="18" charset="2"/>
              </a:rPr>
              <a:t></a:t>
            </a:r>
            <a:r>
              <a:rPr lang="en-US" altLang="ja-JP" sz="2400" baseline="-25000" dirty="0">
                <a:solidFill>
                  <a:schemeClr val="tx1"/>
                </a:solidFill>
              </a:rPr>
              <a:t>4 </a:t>
            </a:r>
            <a:r>
              <a:rPr lang="en-US" altLang="ja-JP" sz="2400" dirty="0" err="1">
                <a:solidFill>
                  <a:schemeClr val="tx1"/>
                </a:solidFill>
              </a:rPr>
              <a:t>forw</a:t>
            </a:r>
            <a:r>
              <a:rPr lang="en-US" altLang="ja-JP" sz="2400" dirty="0">
                <a:solidFill>
                  <a:schemeClr val="tx1"/>
                </a:solidFill>
              </a:rPr>
              <a:t>.</a:t>
            </a:r>
            <a:r>
              <a:rPr lang="en-US" altLang="ja-JP" sz="2400" dirty="0">
                <a:solidFill>
                  <a:schemeClr val="tx1"/>
                </a:solidFill>
                <a:latin typeface="Symbol" pitchFamily="18" charset="2"/>
                <a:sym typeface="Symbol" pitchFamily="18" charset="2"/>
              </a:rPr>
              <a:t></a:t>
            </a:r>
            <a:r>
              <a:rPr lang="en-US" altLang="ja-JP" sz="2400" dirty="0">
                <a:solidFill>
                  <a:schemeClr val="tx1"/>
                </a:solidFill>
              </a:rPr>
              <a:t>}</a:t>
            </a:r>
          </a:p>
        </p:txBody>
      </p:sp>
      <p:sp>
        <p:nvSpPr>
          <p:cNvPr id="52" name="Rectangle 31"/>
          <p:cNvSpPr>
            <a:spLocks noChangeArrowheads="1"/>
          </p:cNvSpPr>
          <p:nvPr/>
        </p:nvSpPr>
        <p:spPr bwMode="auto">
          <a:xfrm>
            <a:off x="5410200" y="2020669"/>
            <a:ext cx="3594510" cy="707886"/>
          </a:xfrm>
          <a:prstGeom prst="rect">
            <a:avLst/>
          </a:prstGeom>
          <a:solidFill>
            <a:schemeClr val="bg1"/>
          </a:solidFill>
          <a:ln w="9525">
            <a:noFill/>
            <a:miter lim="800000"/>
            <a:headEnd/>
            <a:tailEnd/>
          </a:ln>
        </p:spPr>
        <p:txBody>
          <a:bodyPr wrap="none">
            <a:spAutoFit/>
          </a:bodyPr>
          <a:lstStyle/>
          <a:p>
            <a:r>
              <a:rPr lang="en-US" altLang="ja-JP" sz="2000" dirty="0">
                <a:solidFill>
                  <a:schemeClr val="tx1"/>
                </a:solidFill>
              </a:rPr>
              <a:t>200 </a:t>
            </a:r>
            <a:r>
              <a:rPr lang="en-US" altLang="ja-JP" sz="2000" dirty="0" err="1">
                <a:solidFill>
                  <a:schemeClr val="tx1"/>
                </a:solidFill>
              </a:rPr>
              <a:t>GeV</a:t>
            </a:r>
            <a:r>
              <a:rPr lang="en-US" altLang="ja-JP" sz="2000" dirty="0">
                <a:solidFill>
                  <a:schemeClr val="tx1"/>
                </a:solidFill>
              </a:rPr>
              <a:t> </a:t>
            </a:r>
            <a:r>
              <a:rPr lang="en-US" altLang="ja-JP" sz="2000" dirty="0" err="1">
                <a:solidFill>
                  <a:schemeClr val="tx1"/>
                </a:solidFill>
              </a:rPr>
              <a:t>AuAu</a:t>
            </a:r>
            <a:r>
              <a:rPr lang="en-US" altLang="ja-JP" sz="2000" dirty="0">
                <a:solidFill>
                  <a:schemeClr val="tx1"/>
                </a:solidFill>
              </a:rPr>
              <a:t> </a:t>
            </a:r>
            <a:r>
              <a:rPr lang="en-US" altLang="ja-JP" sz="1600" dirty="0">
                <a:solidFill>
                  <a:schemeClr val="tx1"/>
                </a:solidFill>
              </a:rPr>
              <a:t>– </a:t>
            </a:r>
            <a:r>
              <a:rPr lang="en-US" altLang="ja-JP" sz="1600" b="1" dirty="0">
                <a:solidFill>
                  <a:schemeClr val="tx1"/>
                </a:solidFill>
              </a:rPr>
              <a:t>30-40% Central</a:t>
            </a:r>
            <a:endParaRPr lang="en-US" altLang="ja-JP" sz="2000" b="1" dirty="0">
              <a:solidFill>
                <a:schemeClr val="tx1"/>
              </a:solidFill>
            </a:endParaRPr>
          </a:p>
          <a:p>
            <a:r>
              <a:rPr lang="en-US" altLang="ja-JP" sz="2000" dirty="0">
                <a:solidFill>
                  <a:schemeClr val="tx1"/>
                </a:solidFill>
              </a:rPr>
              <a:t>PHENIX Preliminary</a:t>
            </a:r>
          </a:p>
        </p:txBody>
      </p:sp>
      <p:sp>
        <p:nvSpPr>
          <p:cNvPr id="53" name="AutoShape 34"/>
          <p:cNvSpPr>
            <a:spLocks noChangeArrowheads="1"/>
          </p:cNvSpPr>
          <p:nvPr/>
        </p:nvSpPr>
        <p:spPr bwMode="auto">
          <a:xfrm>
            <a:off x="7696200" y="995065"/>
            <a:ext cx="152400" cy="381000"/>
          </a:xfrm>
          <a:prstGeom prst="roundRect">
            <a:avLst>
              <a:gd name="adj" fmla="val 16667"/>
            </a:avLst>
          </a:prstGeom>
          <a:solidFill>
            <a:schemeClr val="bg1"/>
          </a:solidFill>
          <a:ln w="9525">
            <a:noFill/>
            <a:round/>
            <a:headEnd/>
            <a:tailEnd/>
          </a:ln>
        </p:spPr>
        <p:txBody>
          <a:bodyPr wrap="none" anchor="ctr"/>
          <a:lstStyle/>
          <a:p>
            <a:endParaRPr lang="ja-JP" altLang="en-US"/>
          </a:p>
        </p:txBody>
      </p:sp>
      <p:sp>
        <p:nvSpPr>
          <p:cNvPr id="54" name="Text Box 10"/>
          <p:cNvSpPr txBox="1">
            <a:spLocks noChangeArrowheads="1"/>
          </p:cNvSpPr>
          <p:nvPr/>
        </p:nvSpPr>
        <p:spPr bwMode="auto">
          <a:xfrm>
            <a:off x="6096000" y="914400"/>
            <a:ext cx="1981200" cy="461665"/>
          </a:xfrm>
          <a:prstGeom prst="rect">
            <a:avLst/>
          </a:prstGeom>
          <a:noFill/>
          <a:ln w="9525">
            <a:noFill/>
            <a:miter lim="800000"/>
            <a:headEnd/>
            <a:tailEnd/>
          </a:ln>
        </p:spPr>
        <p:txBody>
          <a:bodyPr wrap="square">
            <a:spAutoFit/>
          </a:bodyPr>
          <a:lstStyle/>
          <a:p>
            <a:r>
              <a:rPr lang="en-US" altLang="ja-JP" sz="2400" dirty="0">
                <a:solidFill>
                  <a:schemeClr val="tx2"/>
                </a:solidFill>
              </a:rPr>
              <a:t>v</a:t>
            </a:r>
            <a:r>
              <a:rPr lang="en-US" altLang="ja-JP" sz="2400" baseline="-25000" dirty="0">
                <a:solidFill>
                  <a:schemeClr val="tx2"/>
                </a:solidFill>
              </a:rPr>
              <a:t>3 </a:t>
            </a:r>
            <a:r>
              <a:rPr lang="en-US" altLang="ja-JP" sz="2400" dirty="0">
                <a:solidFill>
                  <a:schemeClr val="tx2"/>
                </a:solidFill>
              </a:rPr>
              <a:t>{</a:t>
            </a:r>
            <a:r>
              <a:rPr lang="en-US" altLang="ja-JP" sz="2400" dirty="0">
                <a:solidFill>
                  <a:schemeClr val="tx2"/>
                </a:solidFill>
                <a:latin typeface="Symbol" pitchFamily="18" charset="2"/>
                <a:sym typeface="Symbol" pitchFamily="18" charset="2"/>
              </a:rPr>
              <a:t></a:t>
            </a:r>
            <a:r>
              <a:rPr lang="en-US" altLang="ja-JP" sz="2400" baseline="-25000" dirty="0">
                <a:solidFill>
                  <a:schemeClr val="tx2"/>
                </a:solidFill>
              </a:rPr>
              <a:t>3 </a:t>
            </a:r>
            <a:r>
              <a:rPr lang="en-US" altLang="ja-JP" sz="2400" dirty="0" err="1">
                <a:solidFill>
                  <a:schemeClr val="tx2"/>
                </a:solidFill>
              </a:rPr>
              <a:t>forw</a:t>
            </a:r>
            <a:r>
              <a:rPr lang="en-US" altLang="ja-JP" sz="2400" dirty="0">
                <a:solidFill>
                  <a:schemeClr val="tx2"/>
                </a:solidFill>
              </a:rPr>
              <a:t>.</a:t>
            </a:r>
            <a:r>
              <a:rPr lang="en-US" altLang="ja-JP" sz="2400" dirty="0">
                <a:solidFill>
                  <a:schemeClr val="tx2"/>
                </a:solidFill>
                <a:latin typeface="Symbol" pitchFamily="18" charset="2"/>
                <a:sym typeface="Symbol" pitchFamily="18" charset="2"/>
              </a:rPr>
              <a:t></a:t>
            </a:r>
            <a:r>
              <a:rPr lang="en-US" altLang="ja-JP" sz="2400" dirty="0">
                <a:solidFill>
                  <a:schemeClr val="tx2"/>
                </a:solidFill>
              </a:rPr>
              <a:t>}</a:t>
            </a:r>
          </a:p>
        </p:txBody>
      </p:sp>
      <p:sp>
        <p:nvSpPr>
          <p:cNvPr id="55" name="TextBox 54"/>
          <p:cNvSpPr txBox="1"/>
          <p:nvPr/>
        </p:nvSpPr>
        <p:spPr>
          <a:xfrm>
            <a:off x="4997278" y="5562600"/>
            <a:ext cx="641522" cy="523220"/>
          </a:xfrm>
          <a:prstGeom prst="rect">
            <a:avLst/>
          </a:prstGeom>
          <a:noFill/>
        </p:spPr>
        <p:txBody>
          <a:bodyPr wrap="none" rtlCol="0">
            <a:spAutoFit/>
          </a:bodyPr>
          <a:lstStyle/>
          <a:p>
            <a:r>
              <a:rPr lang="en-US" sz="2800" dirty="0"/>
              <a:t>0.0</a:t>
            </a:r>
          </a:p>
        </p:txBody>
      </p:sp>
      <p:pic>
        <p:nvPicPr>
          <p:cNvPr id="56" name="Picture 55" descr="tc_3.gif"/>
          <p:cNvPicPr>
            <a:picLocks noChangeAspect="1"/>
          </p:cNvPicPr>
          <p:nvPr/>
        </p:nvPicPr>
        <p:blipFill>
          <a:blip r:embed="rId3" cstate="print"/>
          <a:srcRect t="8247" r="10413"/>
          <a:stretch>
            <a:fillRect/>
          </a:stretch>
        </p:blipFill>
        <p:spPr>
          <a:xfrm>
            <a:off x="4038600" y="1752600"/>
            <a:ext cx="4876800" cy="4759158"/>
          </a:xfrm>
          <a:prstGeom prst="rect">
            <a:avLst/>
          </a:prstGeom>
        </p:spPr>
      </p:pic>
      <p:sp>
        <p:nvSpPr>
          <p:cNvPr id="57" name="TextBox 56"/>
          <p:cNvSpPr txBox="1"/>
          <p:nvPr/>
        </p:nvSpPr>
        <p:spPr>
          <a:xfrm>
            <a:off x="4953000" y="152400"/>
            <a:ext cx="2973891" cy="461665"/>
          </a:xfrm>
          <a:prstGeom prst="rect">
            <a:avLst/>
          </a:prstGeom>
          <a:noFill/>
        </p:spPr>
        <p:txBody>
          <a:bodyPr wrap="none" rtlCol="0">
            <a:spAutoFit/>
          </a:bodyPr>
          <a:lstStyle/>
          <a:p>
            <a:r>
              <a:rPr lang="en-US" sz="2400" u="sng" dirty="0">
                <a:solidFill>
                  <a:schemeClr val="tx1"/>
                </a:solidFill>
              </a:rPr>
              <a:t>PHENIX Experiment</a:t>
            </a:r>
          </a:p>
        </p:txBody>
      </p:sp>
      <p:sp>
        <p:nvSpPr>
          <p:cNvPr id="58" name="TextBox 57"/>
          <p:cNvSpPr txBox="1"/>
          <p:nvPr/>
        </p:nvSpPr>
        <p:spPr>
          <a:xfrm>
            <a:off x="5181600" y="1905000"/>
            <a:ext cx="3685624" cy="461665"/>
          </a:xfrm>
          <a:prstGeom prst="rect">
            <a:avLst/>
          </a:prstGeom>
          <a:solidFill>
            <a:schemeClr val="bg1"/>
          </a:solidFill>
        </p:spPr>
        <p:txBody>
          <a:bodyPr wrap="none" rtlCol="0">
            <a:spAutoFit/>
          </a:bodyPr>
          <a:lstStyle/>
          <a:p>
            <a:r>
              <a:rPr lang="en-US" sz="2400" dirty="0" err="1">
                <a:solidFill>
                  <a:schemeClr val="tx1"/>
                </a:solidFill>
              </a:rPr>
              <a:t>Au+Au</a:t>
            </a:r>
            <a:r>
              <a:rPr lang="en-US" sz="2400" dirty="0">
                <a:solidFill>
                  <a:schemeClr val="tx1"/>
                </a:solidFill>
              </a:rPr>
              <a:t> at 30-40% Central</a:t>
            </a:r>
          </a:p>
        </p:txBody>
      </p:sp>
      <p:sp>
        <p:nvSpPr>
          <p:cNvPr id="59" name="TextBox 58"/>
          <p:cNvSpPr txBox="1"/>
          <p:nvPr/>
        </p:nvSpPr>
        <p:spPr>
          <a:xfrm>
            <a:off x="7315200" y="2895600"/>
            <a:ext cx="1146468" cy="523220"/>
          </a:xfrm>
          <a:prstGeom prst="rect">
            <a:avLst/>
          </a:prstGeom>
          <a:noFill/>
        </p:spPr>
        <p:txBody>
          <a:bodyPr wrap="none" rtlCol="0">
            <a:spAutoFit/>
          </a:bodyPr>
          <a:lstStyle/>
          <a:p>
            <a:r>
              <a:rPr lang="en-US" sz="2800" dirty="0">
                <a:solidFill>
                  <a:srgbClr val="FF0000"/>
                </a:solidFill>
              </a:rPr>
              <a:t>Elliptic</a:t>
            </a:r>
          </a:p>
        </p:txBody>
      </p:sp>
      <p:sp>
        <p:nvSpPr>
          <p:cNvPr id="60" name="TextBox 59"/>
          <p:cNvSpPr txBox="1"/>
          <p:nvPr/>
        </p:nvSpPr>
        <p:spPr>
          <a:xfrm>
            <a:off x="7010400" y="3515380"/>
            <a:ext cx="1640385" cy="523220"/>
          </a:xfrm>
          <a:prstGeom prst="rect">
            <a:avLst/>
          </a:prstGeom>
          <a:noFill/>
        </p:spPr>
        <p:txBody>
          <a:bodyPr wrap="none" rtlCol="0">
            <a:spAutoFit/>
          </a:bodyPr>
          <a:lstStyle/>
          <a:p>
            <a:r>
              <a:rPr lang="en-US" sz="2800" dirty="0">
                <a:solidFill>
                  <a:schemeClr val="accent1"/>
                </a:solidFill>
              </a:rPr>
              <a:t>Triangular</a:t>
            </a:r>
          </a:p>
        </p:txBody>
      </p:sp>
      <p:sp>
        <p:nvSpPr>
          <p:cNvPr id="61" name="TextBox 60"/>
          <p:cNvSpPr txBox="1"/>
          <p:nvPr/>
        </p:nvSpPr>
        <p:spPr>
          <a:xfrm>
            <a:off x="6629400" y="4886980"/>
            <a:ext cx="2190664" cy="523220"/>
          </a:xfrm>
          <a:prstGeom prst="rect">
            <a:avLst/>
          </a:prstGeom>
          <a:noFill/>
        </p:spPr>
        <p:txBody>
          <a:bodyPr wrap="none" rtlCol="0">
            <a:spAutoFit/>
          </a:bodyPr>
          <a:lstStyle/>
          <a:p>
            <a:r>
              <a:rPr lang="en-US" sz="2800" dirty="0"/>
              <a:t>Quadrangular</a:t>
            </a:r>
          </a:p>
        </p:txBody>
      </p:sp>
      <p:pic>
        <p:nvPicPr>
          <p:cNvPr id="50" name="Picture 2" descr="C:\cygwin\home\nagle\NagleLaptop\Nagle\Figures\glauber_fluc_picture_028.png"/>
          <p:cNvPicPr>
            <a:picLocks noChangeAspect="1" noChangeArrowheads="1"/>
          </p:cNvPicPr>
          <p:nvPr/>
        </p:nvPicPr>
        <p:blipFill>
          <a:blip r:embed="rId4" cstate="print"/>
          <a:srcRect b="4444"/>
          <a:stretch>
            <a:fillRect/>
          </a:stretch>
        </p:blipFill>
        <p:spPr bwMode="auto">
          <a:xfrm>
            <a:off x="115976" y="228600"/>
            <a:ext cx="3617824" cy="3352800"/>
          </a:xfrm>
          <a:prstGeom prst="rect">
            <a:avLst/>
          </a:prstGeom>
          <a:noFill/>
        </p:spPr>
      </p:pic>
      <p:sp>
        <p:nvSpPr>
          <p:cNvPr id="62" name="TextBox 61"/>
          <p:cNvSpPr txBox="1"/>
          <p:nvPr/>
        </p:nvSpPr>
        <p:spPr>
          <a:xfrm>
            <a:off x="192176" y="3657600"/>
            <a:ext cx="3417923" cy="646331"/>
          </a:xfrm>
          <a:prstGeom prst="rect">
            <a:avLst/>
          </a:prstGeom>
          <a:noFill/>
        </p:spPr>
        <p:txBody>
          <a:bodyPr wrap="none" rtlCol="0">
            <a:spAutoFit/>
          </a:bodyPr>
          <a:lstStyle/>
          <a:p>
            <a:r>
              <a:rPr lang="en-US" sz="3600" dirty="0">
                <a:solidFill>
                  <a:schemeClr val="bg1"/>
                </a:solidFill>
                <a:latin typeface="Symbol" pitchFamily="18" charset="2"/>
              </a:rPr>
              <a:t>e</a:t>
            </a:r>
            <a:r>
              <a:rPr lang="en-US" sz="3600" baseline="-25000" dirty="0">
                <a:solidFill>
                  <a:schemeClr val="bg1"/>
                </a:solidFill>
              </a:rPr>
              <a:t>2</a:t>
            </a:r>
            <a:r>
              <a:rPr lang="en-US" sz="3600" dirty="0">
                <a:solidFill>
                  <a:schemeClr val="bg1"/>
                </a:solidFill>
              </a:rPr>
              <a:t> ≈ 2 x </a:t>
            </a:r>
            <a:r>
              <a:rPr lang="en-US" sz="3600" dirty="0">
                <a:solidFill>
                  <a:schemeClr val="bg1"/>
                </a:solidFill>
                <a:latin typeface="Symbol" pitchFamily="18" charset="2"/>
              </a:rPr>
              <a:t>e</a:t>
            </a:r>
            <a:r>
              <a:rPr lang="en-US" sz="3600" baseline="-25000" dirty="0">
                <a:solidFill>
                  <a:schemeClr val="bg1"/>
                </a:solidFill>
              </a:rPr>
              <a:t>3</a:t>
            </a:r>
            <a:r>
              <a:rPr lang="en-US" sz="3600" dirty="0">
                <a:solidFill>
                  <a:schemeClr val="bg1"/>
                </a:solidFill>
              </a:rPr>
              <a:t> ≈ 2 x </a:t>
            </a:r>
            <a:r>
              <a:rPr lang="en-US" sz="3600" dirty="0">
                <a:solidFill>
                  <a:schemeClr val="bg1"/>
                </a:solidFill>
                <a:latin typeface="Symbol" pitchFamily="18" charset="2"/>
              </a:rPr>
              <a:t>e</a:t>
            </a:r>
            <a:r>
              <a:rPr lang="en-US" sz="3600" baseline="-25000" dirty="0">
                <a:solidFill>
                  <a:schemeClr val="bg1"/>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3" grpId="0" animBg="1"/>
      <p:bldP spid="35" grpId="0"/>
      <p:bldP spid="36" grpId="0"/>
      <p:bldP spid="37" grpId="0"/>
      <p:bldP spid="38" grpId="0"/>
      <p:bldP spid="39" grpId="0"/>
      <p:bldP spid="40" grpId="0"/>
      <p:bldP spid="41" grpId="0"/>
      <p:bldP spid="42" grpId="0"/>
      <p:bldP spid="43" grpId="0"/>
      <p:bldP spid="44" grpId="0" animBg="1"/>
      <p:bldP spid="45" grpId="0" animBg="1"/>
      <p:bldP spid="46" grpId="0" animBg="1"/>
      <p:bldP spid="47" grpId="0" animBg="1"/>
      <p:bldP spid="48" grpId="0" animBg="1"/>
      <p:bldP spid="49" grpId="0" animBg="1"/>
      <p:bldP spid="51" grpId="0"/>
      <p:bldP spid="52" grpId="0" animBg="1"/>
      <p:bldP spid="53" grpId="0" animBg="1"/>
      <p:bldP spid="54" grpId="0"/>
      <p:bldP spid="55" grpId="0"/>
      <p:bldP spid="57" grpId="0"/>
      <p:bldP spid="58" grpId="0" animBg="1"/>
      <p:bldP spid="59" grpId="0"/>
      <p:bldP spid="60" grpId="0"/>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733800" y="914400"/>
            <a:ext cx="5257800" cy="5410200"/>
            <a:chOff x="3733800" y="609600"/>
            <a:chExt cx="5410200" cy="5562600"/>
          </a:xfrm>
        </p:grpSpPr>
        <p:sp>
          <p:nvSpPr>
            <p:cNvPr id="15" name="Rectangle 14"/>
            <p:cNvSpPr/>
            <p:nvPr/>
          </p:nvSpPr>
          <p:spPr>
            <a:xfrm>
              <a:off x="3733800" y="609600"/>
              <a:ext cx="5410200" cy="556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6"/>
            <p:cNvGrpSpPr>
              <a:grpSpLocks noChangeAspect="1"/>
            </p:cNvGrpSpPr>
            <p:nvPr/>
          </p:nvGrpSpPr>
          <p:grpSpPr bwMode="auto">
            <a:xfrm>
              <a:off x="3886200" y="762002"/>
              <a:ext cx="5105400" cy="5362473"/>
              <a:chOff x="5410200" y="1016000"/>
              <a:chExt cx="3374164" cy="3543300"/>
            </a:xfrm>
          </p:grpSpPr>
          <p:pic>
            <p:nvPicPr>
              <p:cNvPr id="17" name="Picture 9"/>
              <p:cNvPicPr>
                <a:picLocks noChangeAspect="1"/>
              </p:cNvPicPr>
              <p:nvPr/>
            </p:nvPicPr>
            <p:blipFill>
              <a:blip r:embed="rId2" cstate="print"/>
              <a:srcRect l="2129" t="15958" r="4256"/>
              <a:stretch>
                <a:fillRect/>
              </a:stretch>
            </p:blipFill>
            <p:spPr bwMode="auto">
              <a:xfrm>
                <a:off x="5410200" y="1143000"/>
                <a:ext cx="3352800" cy="2006600"/>
              </a:xfrm>
              <a:prstGeom prst="rect">
                <a:avLst/>
              </a:prstGeom>
              <a:noFill/>
              <a:ln w="9525">
                <a:noFill/>
                <a:miter lim="800000"/>
                <a:headEnd/>
                <a:tailEnd/>
              </a:ln>
            </p:spPr>
          </p:pic>
          <p:grpSp>
            <p:nvGrpSpPr>
              <p:cNvPr id="18" name="Group 23"/>
              <p:cNvGrpSpPr>
                <a:grpSpLocks noChangeAspect="1"/>
              </p:cNvGrpSpPr>
              <p:nvPr/>
            </p:nvGrpSpPr>
            <p:grpSpPr bwMode="auto">
              <a:xfrm>
                <a:off x="5421185" y="2628900"/>
                <a:ext cx="3363179" cy="1930400"/>
                <a:chOff x="228600" y="1203991"/>
                <a:chExt cx="3633398" cy="2085309"/>
              </a:xfrm>
            </p:grpSpPr>
            <p:pic>
              <p:nvPicPr>
                <p:cNvPr id="22" name="Picture 19"/>
                <p:cNvPicPr>
                  <a:picLocks noChangeAspect="1"/>
                </p:cNvPicPr>
                <p:nvPr/>
              </p:nvPicPr>
              <p:blipFill>
                <a:blip r:embed="rId3" cstate="print"/>
                <a:srcRect l="426" t="2881" b="54668"/>
                <a:stretch>
                  <a:fillRect/>
                </a:stretch>
              </p:blipFill>
              <p:spPr bwMode="auto">
                <a:xfrm>
                  <a:off x="230453" y="1203991"/>
                  <a:ext cx="3631545" cy="1626433"/>
                </a:xfrm>
                <a:prstGeom prst="rect">
                  <a:avLst/>
                </a:prstGeom>
                <a:noFill/>
                <a:ln w="9525">
                  <a:noFill/>
                  <a:miter lim="800000"/>
                  <a:headEnd/>
                  <a:tailEnd/>
                </a:ln>
              </p:spPr>
            </p:pic>
            <p:pic>
              <p:nvPicPr>
                <p:cNvPr id="23" name="Picture 20"/>
                <p:cNvPicPr>
                  <a:picLocks noChangeAspect="1"/>
                </p:cNvPicPr>
                <p:nvPr/>
              </p:nvPicPr>
              <p:blipFill>
                <a:blip r:embed="rId3" cstate="print"/>
                <a:srcRect t="86333"/>
                <a:stretch>
                  <a:fillRect/>
                </a:stretch>
              </p:blipFill>
              <p:spPr bwMode="auto">
                <a:xfrm>
                  <a:off x="228600" y="2768600"/>
                  <a:ext cx="3626911" cy="520700"/>
                </a:xfrm>
                <a:prstGeom prst="rect">
                  <a:avLst/>
                </a:prstGeom>
                <a:noFill/>
                <a:ln w="9525">
                  <a:noFill/>
                  <a:miter lim="800000"/>
                  <a:headEnd/>
                  <a:tailEnd/>
                </a:ln>
              </p:spPr>
            </p:pic>
          </p:grpSp>
          <p:pic>
            <p:nvPicPr>
              <p:cNvPr id="19" name="Picture 13"/>
              <p:cNvPicPr>
                <a:picLocks noChangeAspect="1"/>
              </p:cNvPicPr>
              <p:nvPr/>
            </p:nvPicPr>
            <p:blipFill>
              <a:blip r:embed="rId2" cstate="print"/>
              <a:srcRect l="24467" t="5319" r="56738" b="55319"/>
              <a:stretch>
                <a:fillRect/>
              </a:stretch>
            </p:blipFill>
            <p:spPr bwMode="auto">
              <a:xfrm>
                <a:off x="6210300" y="1130300"/>
                <a:ext cx="673100" cy="939800"/>
              </a:xfrm>
              <a:prstGeom prst="rect">
                <a:avLst/>
              </a:prstGeom>
              <a:noFill/>
              <a:ln w="9525">
                <a:noFill/>
                <a:miter lim="800000"/>
                <a:headEnd/>
                <a:tailEnd/>
              </a:ln>
            </p:spPr>
          </p:pic>
          <p:pic>
            <p:nvPicPr>
              <p:cNvPr id="20" name="Picture 14"/>
              <p:cNvPicPr>
                <a:picLocks noChangeAspect="1"/>
              </p:cNvPicPr>
              <p:nvPr/>
            </p:nvPicPr>
            <p:blipFill>
              <a:blip r:embed="rId2" cstate="print"/>
              <a:srcRect l="42554" t="6915" r="23050" b="76596"/>
              <a:stretch>
                <a:fillRect/>
              </a:stretch>
            </p:blipFill>
            <p:spPr bwMode="auto">
              <a:xfrm>
                <a:off x="6858000" y="1143000"/>
                <a:ext cx="1231900" cy="393700"/>
              </a:xfrm>
              <a:prstGeom prst="rect">
                <a:avLst/>
              </a:prstGeom>
              <a:noFill/>
              <a:ln w="9525">
                <a:noFill/>
                <a:miter lim="800000"/>
                <a:headEnd/>
                <a:tailEnd/>
              </a:ln>
            </p:spPr>
          </p:pic>
          <p:pic>
            <p:nvPicPr>
              <p:cNvPr id="21" name="Picture 15"/>
              <p:cNvPicPr>
                <a:picLocks noChangeAspect="1"/>
              </p:cNvPicPr>
              <p:nvPr/>
            </p:nvPicPr>
            <p:blipFill>
              <a:blip r:embed="rId2" cstate="print"/>
              <a:srcRect l="21986" t="1064" r="6383" b="92554"/>
              <a:stretch>
                <a:fillRect/>
              </a:stretch>
            </p:blipFill>
            <p:spPr bwMode="auto">
              <a:xfrm>
                <a:off x="6121400" y="1016000"/>
                <a:ext cx="2565400" cy="152400"/>
              </a:xfrm>
              <a:prstGeom prst="rect">
                <a:avLst/>
              </a:prstGeom>
              <a:noFill/>
              <a:ln w="9525">
                <a:noFill/>
                <a:miter lim="800000"/>
                <a:headEnd/>
                <a:tailEnd/>
              </a:ln>
            </p:spPr>
          </p:pic>
        </p:grpSp>
      </p:grpSp>
      <p:pic>
        <p:nvPicPr>
          <p:cNvPr id="24" name="Picture 23" descr="lumpy_wBoxSmoothing"/>
          <p:cNvPicPr>
            <a:picLocks noChangeAspect="1" noChangeArrowheads="1"/>
          </p:cNvPicPr>
          <p:nvPr/>
        </p:nvPicPr>
        <p:blipFill>
          <a:blip r:embed="rId4" cstate="print"/>
          <a:srcRect/>
          <a:stretch>
            <a:fillRect/>
          </a:stretch>
        </p:blipFill>
        <p:spPr bwMode="auto">
          <a:xfrm>
            <a:off x="152400" y="2209800"/>
            <a:ext cx="3352800" cy="3048000"/>
          </a:xfrm>
          <a:prstGeom prst="rect">
            <a:avLst/>
          </a:prstGeom>
          <a:noFill/>
        </p:spPr>
      </p:pic>
      <p:sp>
        <p:nvSpPr>
          <p:cNvPr id="25" name="Oval 24"/>
          <p:cNvSpPr>
            <a:spLocks noChangeArrowheads="1"/>
          </p:cNvSpPr>
          <p:nvPr/>
        </p:nvSpPr>
        <p:spPr bwMode="auto">
          <a:xfrm>
            <a:off x="1807580" y="410764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5"/>
          <p:cNvSpPr>
            <a:spLocks noChangeArrowheads="1"/>
          </p:cNvSpPr>
          <p:nvPr/>
        </p:nvSpPr>
        <p:spPr bwMode="auto">
          <a:xfrm>
            <a:off x="1892461" y="406537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6"/>
          <p:cNvSpPr>
            <a:spLocks noChangeArrowheads="1"/>
          </p:cNvSpPr>
          <p:nvPr/>
        </p:nvSpPr>
        <p:spPr bwMode="auto">
          <a:xfrm>
            <a:off x="1892461" y="398082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7"/>
          <p:cNvSpPr>
            <a:spLocks noChangeArrowheads="1"/>
          </p:cNvSpPr>
          <p:nvPr/>
        </p:nvSpPr>
        <p:spPr bwMode="auto">
          <a:xfrm>
            <a:off x="1722699" y="393855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8"/>
          <p:cNvSpPr>
            <a:spLocks noChangeArrowheads="1"/>
          </p:cNvSpPr>
          <p:nvPr/>
        </p:nvSpPr>
        <p:spPr bwMode="auto">
          <a:xfrm>
            <a:off x="1765139" y="389628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29"/>
          <p:cNvSpPr>
            <a:spLocks noChangeArrowheads="1"/>
          </p:cNvSpPr>
          <p:nvPr/>
        </p:nvSpPr>
        <p:spPr bwMode="auto">
          <a:xfrm>
            <a:off x="1722699" y="376946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0"/>
          <p:cNvSpPr>
            <a:spLocks noChangeArrowheads="1"/>
          </p:cNvSpPr>
          <p:nvPr/>
        </p:nvSpPr>
        <p:spPr bwMode="auto">
          <a:xfrm>
            <a:off x="1807580" y="368492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1"/>
          <p:cNvSpPr>
            <a:spLocks noChangeArrowheads="1"/>
          </p:cNvSpPr>
          <p:nvPr/>
        </p:nvSpPr>
        <p:spPr bwMode="auto">
          <a:xfrm>
            <a:off x="1977342" y="368492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2"/>
          <p:cNvSpPr>
            <a:spLocks noChangeArrowheads="1"/>
          </p:cNvSpPr>
          <p:nvPr/>
        </p:nvSpPr>
        <p:spPr bwMode="auto">
          <a:xfrm>
            <a:off x="1977342"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3"/>
          <p:cNvSpPr>
            <a:spLocks noChangeArrowheads="1"/>
          </p:cNvSpPr>
          <p:nvPr/>
        </p:nvSpPr>
        <p:spPr bwMode="auto">
          <a:xfrm>
            <a:off x="1850020" y="317765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4"/>
          <p:cNvSpPr>
            <a:spLocks noChangeArrowheads="1"/>
          </p:cNvSpPr>
          <p:nvPr/>
        </p:nvSpPr>
        <p:spPr bwMode="auto">
          <a:xfrm>
            <a:off x="1680258" y="321992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5"/>
          <p:cNvSpPr>
            <a:spLocks noChangeArrowheads="1"/>
          </p:cNvSpPr>
          <p:nvPr/>
        </p:nvSpPr>
        <p:spPr bwMode="auto">
          <a:xfrm>
            <a:off x="1510496" y="321992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6"/>
          <p:cNvSpPr>
            <a:spLocks noChangeArrowheads="1"/>
          </p:cNvSpPr>
          <p:nvPr/>
        </p:nvSpPr>
        <p:spPr bwMode="auto">
          <a:xfrm>
            <a:off x="1383175" y="334674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7"/>
          <p:cNvSpPr>
            <a:spLocks noChangeArrowheads="1"/>
          </p:cNvSpPr>
          <p:nvPr/>
        </p:nvSpPr>
        <p:spPr bwMode="auto">
          <a:xfrm>
            <a:off x="1383175" y="326220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8"/>
          <p:cNvSpPr>
            <a:spLocks noChangeArrowheads="1"/>
          </p:cNvSpPr>
          <p:nvPr/>
        </p:nvSpPr>
        <p:spPr bwMode="auto">
          <a:xfrm>
            <a:off x="1468056" y="321992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39"/>
          <p:cNvSpPr>
            <a:spLocks noChangeArrowheads="1"/>
          </p:cNvSpPr>
          <p:nvPr/>
        </p:nvSpPr>
        <p:spPr bwMode="auto">
          <a:xfrm>
            <a:off x="1340734" y="313538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0"/>
          <p:cNvSpPr>
            <a:spLocks noChangeArrowheads="1"/>
          </p:cNvSpPr>
          <p:nvPr/>
        </p:nvSpPr>
        <p:spPr bwMode="auto">
          <a:xfrm>
            <a:off x="1255853" y="326220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1"/>
          <p:cNvSpPr>
            <a:spLocks noChangeArrowheads="1"/>
          </p:cNvSpPr>
          <p:nvPr/>
        </p:nvSpPr>
        <p:spPr bwMode="auto">
          <a:xfrm>
            <a:off x="1255853" y="338901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2"/>
          <p:cNvSpPr>
            <a:spLocks noChangeArrowheads="1"/>
          </p:cNvSpPr>
          <p:nvPr/>
        </p:nvSpPr>
        <p:spPr bwMode="auto">
          <a:xfrm>
            <a:off x="1340734" y="351583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3"/>
          <p:cNvSpPr>
            <a:spLocks noChangeArrowheads="1"/>
          </p:cNvSpPr>
          <p:nvPr/>
        </p:nvSpPr>
        <p:spPr bwMode="auto">
          <a:xfrm>
            <a:off x="1510496" y="338901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4"/>
          <p:cNvSpPr>
            <a:spLocks noChangeArrowheads="1"/>
          </p:cNvSpPr>
          <p:nvPr/>
        </p:nvSpPr>
        <p:spPr bwMode="auto">
          <a:xfrm>
            <a:off x="1552937" y="343129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5"/>
          <p:cNvSpPr>
            <a:spLocks noChangeArrowheads="1"/>
          </p:cNvSpPr>
          <p:nvPr/>
        </p:nvSpPr>
        <p:spPr bwMode="auto">
          <a:xfrm>
            <a:off x="1510496"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6"/>
          <p:cNvSpPr>
            <a:spLocks noChangeArrowheads="1"/>
          </p:cNvSpPr>
          <p:nvPr/>
        </p:nvSpPr>
        <p:spPr bwMode="auto">
          <a:xfrm>
            <a:off x="1468056" y="351583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7"/>
          <p:cNvSpPr>
            <a:spLocks noChangeArrowheads="1"/>
          </p:cNvSpPr>
          <p:nvPr/>
        </p:nvSpPr>
        <p:spPr bwMode="auto">
          <a:xfrm>
            <a:off x="1468056"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8"/>
          <p:cNvSpPr>
            <a:spLocks noChangeArrowheads="1"/>
          </p:cNvSpPr>
          <p:nvPr/>
        </p:nvSpPr>
        <p:spPr bwMode="auto">
          <a:xfrm>
            <a:off x="1383175" y="364265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49"/>
          <p:cNvSpPr>
            <a:spLocks noChangeArrowheads="1"/>
          </p:cNvSpPr>
          <p:nvPr/>
        </p:nvSpPr>
        <p:spPr bwMode="auto">
          <a:xfrm>
            <a:off x="1425615" y="368492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0"/>
          <p:cNvSpPr>
            <a:spLocks noChangeArrowheads="1"/>
          </p:cNvSpPr>
          <p:nvPr/>
        </p:nvSpPr>
        <p:spPr bwMode="auto">
          <a:xfrm>
            <a:off x="1468056" y="381174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1"/>
          <p:cNvSpPr>
            <a:spLocks noChangeArrowheads="1"/>
          </p:cNvSpPr>
          <p:nvPr/>
        </p:nvSpPr>
        <p:spPr bwMode="auto">
          <a:xfrm>
            <a:off x="1383175" y="389628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2"/>
          <p:cNvSpPr>
            <a:spLocks noChangeArrowheads="1"/>
          </p:cNvSpPr>
          <p:nvPr/>
        </p:nvSpPr>
        <p:spPr bwMode="auto">
          <a:xfrm>
            <a:off x="1425615" y="389628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3"/>
          <p:cNvSpPr>
            <a:spLocks noChangeArrowheads="1"/>
          </p:cNvSpPr>
          <p:nvPr/>
        </p:nvSpPr>
        <p:spPr bwMode="auto">
          <a:xfrm>
            <a:off x="1425615" y="410764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4"/>
          <p:cNvSpPr>
            <a:spLocks noChangeArrowheads="1"/>
          </p:cNvSpPr>
          <p:nvPr/>
        </p:nvSpPr>
        <p:spPr bwMode="auto">
          <a:xfrm>
            <a:off x="1468056" y="419218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5"/>
          <p:cNvSpPr>
            <a:spLocks noChangeArrowheads="1"/>
          </p:cNvSpPr>
          <p:nvPr/>
        </p:nvSpPr>
        <p:spPr bwMode="auto">
          <a:xfrm>
            <a:off x="1510496" y="414991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6"/>
          <p:cNvSpPr>
            <a:spLocks noChangeArrowheads="1"/>
          </p:cNvSpPr>
          <p:nvPr/>
        </p:nvSpPr>
        <p:spPr bwMode="auto">
          <a:xfrm>
            <a:off x="1595377" y="410764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7"/>
          <p:cNvSpPr>
            <a:spLocks noChangeArrowheads="1"/>
          </p:cNvSpPr>
          <p:nvPr/>
        </p:nvSpPr>
        <p:spPr bwMode="auto">
          <a:xfrm>
            <a:off x="1468056" y="406977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1" name="Oval 70"/>
          <p:cNvSpPr>
            <a:spLocks noChangeArrowheads="1"/>
          </p:cNvSpPr>
          <p:nvPr/>
        </p:nvSpPr>
        <p:spPr bwMode="auto">
          <a:xfrm>
            <a:off x="1510496" y="393855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2" name="Oval 71"/>
          <p:cNvSpPr>
            <a:spLocks noChangeArrowheads="1"/>
          </p:cNvSpPr>
          <p:nvPr/>
        </p:nvSpPr>
        <p:spPr bwMode="auto">
          <a:xfrm>
            <a:off x="1595377" y="389628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3" name="Oval 72"/>
          <p:cNvSpPr>
            <a:spLocks noChangeArrowheads="1"/>
          </p:cNvSpPr>
          <p:nvPr/>
        </p:nvSpPr>
        <p:spPr bwMode="auto">
          <a:xfrm>
            <a:off x="1680258" y="385401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4" name="Oval 73"/>
          <p:cNvSpPr>
            <a:spLocks noChangeArrowheads="1"/>
          </p:cNvSpPr>
          <p:nvPr/>
        </p:nvSpPr>
        <p:spPr bwMode="auto">
          <a:xfrm>
            <a:off x="1680258" y="381174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5" name="Oval 74"/>
          <p:cNvSpPr>
            <a:spLocks noChangeArrowheads="1"/>
          </p:cNvSpPr>
          <p:nvPr/>
        </p:nvSpPr>
        <p:spPr bwMode="auto">
          <a:xfrm>
            <a:off x="1765139" y="364265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6" name="Oval 75"/>
          <p:cNvSpPr>
            <a:spLocks noChangeArrowheads="1"/>
          </p:cNvSpPr>
          <p:nvPr/>
        </p:nvSpPr>
        <p:spPr bwMode="auto">
          <a:xfrm>
            <a:off x="1807580" y="334674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7" name="Oval 76"/>
          <p:cNvSpPr>
            <a:spLocks noChangeArrowheads="1"/>
          </p:cNvSpPr>
          <p:nvPr/>
        </p:nvSpPr>
        <p:spPr bwMode="auto">
          <a:xfrm>
            <a:off x="1722699" y="338901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8" name="Oval 77"/>
          <p:cNvSpPr>
            <a:spLocks noChangeArrowheads="1"/>
          </p:cNvSpPr>
          <p:nvPr/>
        </p:nvSpPr>
        <p:spPr bwMode="auto">
          <a:xfrm>
            <a:off x="1637818" y="330447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9" name="Oval 78"/>
          <p:cNvSpPr>
            <a:spLocks noChangeArrowheads="1"/>
          </p:cNvSpPr>
          <p:nvPr/>
        </p:nvSpPr>
        <p:spPr bwMode="auto">
          <a:xfrm>
            <a:off x="1637818" y="343129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0" name="Oval 79"/>
          <p:cNvSpPr>
            <a:spLocks noChangeArrowheads="1"/>
          </p:cNvSpPr>
          <p:nvPr/>
        </p:nvSpPr>
        <p:spPr bwMode="auto">
          <a:xfrm>
            <a:off x="1722699" y="352111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1" name="Oval 80"/>
          <p:cNvSpPr>
            <a:spLocks noChangeArrowheads="1"/>
          </p:cNvSpPr>
          <p:nvPr/>
        </p:nvSpPr>
        <p:spPr bwMode="auto">
          <a:xfrm>
            <a:off x="1850020"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2" name="Oval 81"/>
          <p:cNvSpPr>
            <a:spLocks noChangeArrowheads="1"/>
          </p:cNvSpPr>
          <p:nvPr/>
        </p:nvSpPr>
        <p:spPr bwMode="auto">
          <a:xfrm>
            <a:off x="1934901" y="362679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3" name="Oval 82"/>
          <p:cNvSpPr>
            <a:spLocks noChangeArrowheads="1"/>
          </p:cNvSpPr>
          <p:nvPr/>
        </p:nvSpPr>
        <p:spPr bwMode="auto">
          <a:xfrm>
            <a:off x="1892461"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4" name="Oval 83"/>
          <p:cNvSpPr>
            <a:spLocks noChangeArrowheads="1"/>
          </p:cNvSpPr>
          <p:nvPr/>
        </p:nvSpPr>
        <p:spPr bwMode="auto">
          <a:xfrm>
            <a:off x="1637818" y="376946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5" name="Oval 84"/>
          <p:cNvSpPr>
            <a:spLocks noChangeArrowheads="1"/>
          </p:cNvSpPr>
          <p:nvPr/>
        </p:nvSpPr>
        <p:spPr bwMode="auto">
          <a:xfrm>
            <a:off x="1722699" y="364265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6" name="Oval 85"/>
          <p:cNvSpPr>
            <a:spLocks noChangeArrowheads="1"/>
          </p:cNvSpPr>
          <p:nvPr/>
        </p:nvSpPr>
        <p:spPr bwMode="auto">
          <a:xfrm>
            <a:off x="1637818" y="368492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7" name="Oval 86"/>
          <p:cNvSpPr>
            <a:spLocks noChangeArrowheads="1"/>
          </p:cNvSpPr>
          <p:nvPr/>
        </p:nvSpPr>
        <p:spPr bwMode="auto">
          <a:xfrm>
            <a:off x="1552937" y="381174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8" name="Oval 87"/>
          <p:cNvSpPr>
            <a:spLocks noChangeArrowheads="1"/>
          </p:cNvSpPr>
          <p:nvPr/>
        </p:nvSpPr>
        <p:spPr bwMode="auto">
          <a:xfrm>
            <a:off x="1552937"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9" name="Oval 88"/>
          <p:cNvSpPr>
            <a:spLocks noChangeArrowheads="1"/>
          </p:cNvSpPr>
          <p:nvPr/>
        </p:nvSpPr>
        <p:spPr bwMode="auto">
          <a:xfrm>
            <a:off x="1680258" y="347356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0" name="Oval 89"/>
          <p:cNvSpPr>
            <a:spLocks noChangeArrowheads="1"/>
          </p:cNvSpPr>
          <p:nvPr/>
        </p:nvSpPr>
        <p:spPr bwMode="auto">
          <a:xfrm>
            <a:off x="1722699" y="385401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1" name="Oval 90"/>
          <p:cNvSpPr>
            <a:spLocks noChangeArrowheads="1"/>
          </p:cNvSpPr>
          <p:nvPr/>
        </p:nvSpPr>
        <p:spPr bwMode="auto">
          <a:xfrm>
            <a:off x="1595377" y="376946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2" name="Oval 91"/>
          <p:cNvSpPr>
            <a:spLocks noChangeArrowheads="1"/>
          </p:cNvSpPr>
          <p:nvPr/>
        </p:nvSpPr>
        <p:spPr bwMode="auto">
          <a:xfrm>
            <a:off x="1722699" y="343129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3" name="Oval 92"/>
          <p:cNvSpPr>
            <a:spLocks noChangeArrowheads="1"/>
          </p:cNvSpPr>
          <p:nvPr/>
        </p:nvSpPr>
        <p:spPr bwMode="auto">
          <a:xfrm>
            <a:off x="1722699" y="347356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pic>
        <p:nvPicPr>
          <p:cNvPr id="94" name="Picture 2" descr="cmb_Edensities_horizontal_v1"/>
          <p:cNvPicPr>
            <a:picLocks noChangeAspect="1" noChangeArrowheads="1"/>
          </p:cNvPicPr>
          <p:nvPr/>
        </p:nvPicPr>
        <p:blipFill>
          <a:blip r:embed="rId5" cstate="print"/>
          <a:srcRect l="62584" b="47775"/>
          <a:stretch>
            <a:fillRect/>
          </a:stretch>
        </p:blipFill>
        <p:spPr bwMode="auto">
          <a:xfrm>
            <a:off x="152400" y="914403"/>
            <a:ext cx="2362200" cy="1143000"/>
          </a:xfrm>
          <a:prstGeom prst="rect">
            <a:avLst/>
          </a:prstGeom>
          <a:noFill/>
          <a:ln w="9525">
            <a:noFill/>
            <a:miter lim="800000"/>
            <a:headEnd/>
            <a:tailEnd/>
          </a:ln>
        </p:spPr>
      </p:pic>
      <p:pic>
        <p:nvPicPr>
          <p:cNvPr id="95" name="Picture 2" descr="cmb_Edensities_horizontal_v1"/>
          <p:cNvPicPr>
            <a:picLocks noChangeAspect="1" noChangeArrowheads="1"/>
          </p:cNvPicPr>
          <p:nvPr/>
        </p:nvPicPr>
        <p:blipFill>
          <a:blip r:embed="rId5" cstate="print"/>
          <a:srcRect l="80689" t="4081" r="1207" b="49736"/>
          <a:stretch>
            <a:fillRect/>
          </a:stretch>
        </p:blipFill>
        <p:spPr bwMode="auto">
          <a:xfrm rot="16200000">
            <a:off x="2438402" y="990601"/>
            <a:ext cx="1142998" cy="990598"/>
          </a:xfrm>
          <a:prstGeom prst="rect">
            <a:avLst/>
          </a:prstGeom>
          <a:noFill/>
          <a:ln w="9525">
            <a:noFill/>
            <a:miter lim="800000"/>
            <a:headEnd/>
            <a:tailEnd/>
          </a:ln>
        </p:spPr>
      </p:pic>
      <p:sp>
        <p:nvSpPr>
          <p:cNvPr id="96" name="TextBox 95"/>
          <p:cNvSpPr txBox="1"/>
          <p:nvPr/>
        </p:nvSpPr>
        <p:spPr>
          <a:xfrm>
            <a:off x="152400" y="5334000"/>
            <a:ext cx="3438505" cy="954107"/>
          </a:xfrm>
          <a:prstGeom prst="rect">
            <a:avLst/>
          </a:prstGeom>
          <a:noFill/>
        </p:spPr>
        <p:txBody>
          <a:bodyPr wrap="none" rtlCol="0">
            <a:spAutoFit/>
          </a:bodyPr>
          <a:lstStyle/>
          <a:p>
            <a:pPr algn="ctr"/>
            <a:r>
              <a:rPr lang="en-US" sz="2800" dirty="0">
                <a:solidFill>
                  <a:srgbClr val="FFFF00"/>
                </a:solidFill>
              </a:rPr>
              <a:t>Quantum Fluctuations</a:t>
            </a:r>
          </a:p>
          <a:p>
            <a:pPr algn="ctr"/>
            <a:r>
              <a:rPr lang="en-US" sz="2800" dirty="0">
                <a:solidFill>
                  <a:srgbClr val="FFFF00"/>
                </a:solidFill>
              </a:rPr>
              <a:t>Survive Evolution!</a:t>
            </a:r>
          </a:p>
        </p:txBody>
      </p:sp>
      <p:sp>
        <p:nvSpPr>
          <p:cNvPr id="97" name="TextBox 96"/>
          <p:cNvSpPr txBox="1"/>
          <p:nvPr/>
        </p:nvSpPr>
        <p:spPr>
          <a:xfrm>
            <a:off x="6172200" y="6062246"/>
            <a:ext cx="2889894" cy="338554"/>
          </a:xfrm>
          <a:prstGeom prst="rect">
            <a:avLst/>
          </a:prstGeom>
          <a:noFill/>
        </p:spPr>
        <p:txBody>
          <a:bodyPr wrap="none" rtlCol="0">
            <a:spAutoFit/>
          </a:bodyPr>
          <a:lstStyle/>
          <a:p>
            <a:r>
              <a:rPr lang="en-US" sz="1600" dirty="0"/>
              <a:t>Calculation from </a:t>
            </a:r>
            <a:r>
              <a:rPr lang="en-US" sz="1600" dirty="0" err="1"/>
              <a:t>Bjoern</a:t>
            </a:r>
            <a:r>
              <a:rPr lang="en-US" sz="1600" dirty="0"/>
              <a:t> </a:t>
            </a:r>
            <a:r>
              <a:rPr lang="en-US" sz="1600" dirty="0" err="1"/>
              <a:t>Schenke</a:t>
            </a:r>
            <a:endParaRPr lang="en-US" sz="1600" dirty="0"/>
          </a:p>
        </p:txBody>
      </p:sp>
      <p:sp>
        <p:nvSpPr>
          <p:cNvPr id="98" name="TextBox 97"/>
          <p:cNvSpPr txBox="1"/>
          <p:nvPr/>
        </p:nvSpPr>
        <p:spPr>
          <a:xfrm>
            <a:off x="1219200" y="76200"/>
            <a:ext cx="6454075" cy="646331"/>
          </a:xfrm>
          <a:prstGeom prst="rect">
            <a:avLst/>
          </a:prstGeom>
          <a:noFill/>
        </p:spPr>
        <p:txBody>
          <a:bodyPr wrap="none" rtlCol="0">
            <a:spAutoFit/>
          </a:bodyPr>
          <a:lstStyle/>
          <a:p>
            <a:r>
              <a:rPr lang="en-US" sz="3600" u="sng" dirty="0">
                <a:solidFill>
                  <a:schemeClr val="bg1"/>
                </a:solidFill>
              </a:rPr>
              <a:t>Detailed Fingerprint of Early 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0"/>
                                        <p:tgtEl>
                                          <p:spTgt spid="25"/>
                                        </p:tgtEl>
                                      </p:cBhvr>
                                    </p:animEffect>
                                    <p:set>
                                      <p:cBhvr>
                                        <p:cTn id="7" dur="1" fill="hold">
                                          <p:stCondLst>
                                            <p:cond delay="4999"/>
                                          </p:stCondLst>
                                        </p:cTn>
                                        <p:tgtEl>
                                          <p:spTgt spid="2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26"/>
                                        </p:tgtEl>
                                      </p:cBhvr>
                                    </p:animEffect>
                                    <p:set>
                                      <p:cBhvr>
                                        <p:cTn id="10" dur="1" fill="hold">
                                          <p:stCondLst>
                                            <p:cond delay="1999"/>
                                          </p:stCondLst>
                                        </p:cTn>
                                        <p:tgtEl>
                                          <p:spTgt spid="2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27"/>
                                        </p:tgtEl>
                                      </p:cBhvr>
                                    </p:animEffect>
                                    <p:set>
                                      <p:cBhvr>
                                        <p:cTn id="13" dur="1" fill="hold">
                                          <p:stCondLst>
                                            <p:cond delay="1999"/>
                                          </p:stCondLst>
                                        </p:cTn>
                                        <p:tgtEl>
                                          <p:spTgt spid="2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28"/>
                                        </p:tgtEl>
                                      </p:cBhvr>
                                    </p:animEffect>
                                    <p:set>
                                      <p:cBhvr>
                                        <p:cTn id="16" dur="1" fill="hold">
                                          <p:stCondLst>
                                            <p:cond delay="1999"/>
                                          </p:stCondLst>
                                        </p:cTn>
                                        <p:tgtEl>
                                          <p:spTgt spid="2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29"/>
                                        </p:tgtEl>
                                      </p:cBhvr>
                                    </p:animEffect>
                                    <p:set>
                                      <p:cBhvr>
                                        <p:cTn id="19" dur="1" fill="hold">
                                          <p:stCondLst>
                                            <p:cond delay="1999"/>
                                          </p:stCondLst>
                                        </p:cTn>
                                        <p:tgtEl>
                                          <p:spTgt spid="2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30"/>
                                        </p:tgtEl>
                                      </p:cBhvr>
                                    </p:animEffect>
                                    <p:set>
                                      <p:cBhvr>
                                        <p:cTn id="22" dur="1" fill="hold">
                                          <p:stCondLst>
                                            <p:cond delay="1999"/>
                                          </p:stCondLst>
                                        </p:cTn>
                                        <p:tgtEl>
                                          <p:spTgt spid="3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31"/>
                                        </p:tgtEl>
                                      </p:cBhvr>
                                    </p:animEffect>
                                    <p:set>
                                      <p:cBhvr>
                                        <p:cTn id="25" dur="1" fill="hold">
                                          <p:stCondLst>
                                            <p:cond delay="1999"/>
                                          </p:stCondLst>
                                        </p:cTn>
                                        <p:tgtEl>
                                          <p:spTgt spid="31"/>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32"/>
                                        </p:tgtEl>
                                      </p:cBhvr>
                                    </p:animEffect>
                                    <p:set>
                                      <p:cBhvr>
                                        <p:cTn id="28" dur="1" fill="hold">
                                          <p:stCondLst>
                                            <p:cond delay="1999"/>
                                          </p:stCondLst>
                                        </p:cTn>
                                        <p:tgtEl>
                                          <p:spTgt spid="3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33"/>
                                        </p:tgtEl>
                                      </p:cBhvr>
                                    </p:animEffect>
                                    <p:set>
                                      <p:cBhvr>
                                        <p:cTn id="31" dur="1" fill="hold">
                                          <p:stCondLst>
                                            <p:cond delay="1999"/>
                                          </p:stCondLst>
                                        </p:cTn>
                                        <p:tgtEl>
                                          <p:spTgt spid="3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34"/>
                                        </p:tgtEl>
                                      </p:cBhvr>
                                    </p:animEffect>
                                    <p:set>
                                      <p:cBhvr>
                                        <p:cTn id="34" dur="1" fill="hold">
                                          <p:stCondLst>
                                            <p:cond delay="1999"/>
                                          </p:stCondLst>
                                        </p:cTn>
                                        <p:tgtEl>
                                          <p:spTgt spid="3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2000"/>
                                        <p:tgtEl>
                                          <p:spTgt spid="35"/>
                                        </p:tgtEl>
                                      </p:cBhvr>
                                    </p:animEffect>
                                    <p:set>
                                      <p:cBhvr>
                                        <p:cTn id="37" dur="1" fill="hold">
                                          <p:stCondLst>
                                            <p:cond delay="1999"/>
                                          </p:stCondLst>
                                        </p:cTn>
                                        <p:tgtEl>
                                          <p:spTgt spid="35"/>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2000"/>
                                        <p:tgtEl>
                                          <p:spTgt spid="36"/>
                                        </p:tgtEl>
                                      </p:cBhvr>
                                    </p:animEffect>
                                    <p:set>
                                      <p:cBhvr>
                                        <p:cTn id="40" dur="1" fill="hold">
                                          <p:stCondLst>
                                            <p:cond delay="1999"/>
                                          </p:stCondLst>
                                        </p:cTn>
                                        <p:tgtEl>
                                          <p:spTgt spid="3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2000"/>
                                        <p:tgtEl>
                                          <p:spTgt spid="37"/>
                                        </p:tgtEl>
                                      </p:cBhvr>
                                    </p:animEffect>
                                    <p:set>
                                      <p:cBhvr>
                                        <p:cTn id="43" dur="1" fill="hold">
                                          <p:stCondLst>
                                            <p:cond delay="1999"/>
                                          </p:stCondLst>
                                        </p:cTn>
                                        <p:tgtEl>
                                          <p:spTgt spid="37"/>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2000"/>
                                        <p:tgtEl>
                                          <p:spTgt spid="38"/>
                                        </p:tgtEl>
                                      </p:cBhvr>
                                    </p:animEffect>
                                    <p:set>
                                      <p:cBhvr>
                                        <p:cTn id="46" dur="1" fill="hold">
                                          <p:stCondLst>
                                            <p:cond delay="1999"/>
                                          </p:stCondLst>
                                        </p:cTn>
                                        <p:tgtEl>
                                          <p:spTgt spid="38"/>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2000"/>
                                        <p:tgtEl>
                                          <p:spTgt spid="39"/>
                                        </p:tgtEl>
                                      </p:cBhvr>
                                    </p:animEffect>
                                    <p:set>
                                      <p:cBhvr>
                                        <p:cTn id="49" dur="1" fill="hold">
                                          <p:stCondLst>
                                            <p:cond delay="1999"/>
                                          </p:stCondLst>
                                        </p:cTn>
                                        <p:tgtEl>
                                          <p:spTgt spid="39"/>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2000"/>
                                        <p:tgtEl>
                                          <p:spTgt spid="40"/>
                                        </p:tgtEl>
                                      </p:cBhvr>
                                    </p:animEffect>
                                    <p:set>
                                      <p:cBhvr>
                                        <p:cTn id="52" dur="1" fill="hold">
                                          <p:stCondLst>
                                            <p:cond delay="1999"/>
                                          </p:stCondLst>
                                        </p:cTn>
                                        <p:tgtEl>
                                          <p:spTgt spid="40"/>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2000"/>
                                        <p:tgtEl>
                                          <p:spTgt spid="41"/>
                                        </p:tgtEl>
                                      </p:cBhvr>
                                    </p:animEffect>
                                    <p:set>
                                      <p:cBhvr>
                                        <p:cTn id="55" dur="1" fill="hold">
                                          <p:stCondLst>
                                            <p:cond delay="1999"/>
                                          </p:stCondLst>
                                        </p:cTn>
                                        <p:tgtEl>
                                          <p:spTgt spid="41"/>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2000"/>
                                        <p:tgtEl>
                                          <p:spTgt spid="42"/>
                                        </p:tgtEl>
                                      </p:cBhvr>
                                    </p:animEffect>
                                    <p:set>
                                      <p:cBhvr>
                                        <p:cTn id="58" dur="1" fill="hold">
                                          <p:stCondLst>
                                            <p:cond delay="1999"/>
                                          </p:stCondLst>
                                        </p:cTn>
                                        <p:tgtEl>
                                          <p:spTgt spid="42"/>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2000"/>
                                        <p:tgtEl>
                                          <p:spTgt spid="43"/>
                                        </p:tgtEl>
                                      </p:cBhvr>
                                    </p:animEffect>
                                    <p:set>
                                      <p:cBhvr>
                                        <p:cTn id="61" dur="1" fill="hold">
                                          <p:stCondLst>
                                            <p:cond delay="1999"/>
                                          </p:stCondLst>
                                        </p:cTn>
                                        <p:tgtEl>
                                          <p:spTgt spid="43"/>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2000"/>
                                        <p:tgtEl>
                                          <p:spTgt spid="44"/>
                                        </p:tgtEl>
                                      </p:cBhvr>
                                    </p:animEffect>
                                    <p:set>
                                      <p:cBhvr>
                                        <p:cTn id="64" dur="1" fill="hold">
                                          <p:stCondLst>
                                            <p:cond delay="1999"/>
                                          </p:stCondLst>
                                        </p:cTn>
                                        <p:tgtEl>
                                          <p:spTgt spid="44"/>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2000"/>
                                        <p:tgtEl>
                                          <p:spTgt spid="45"/>
                                        </p:tgtEl>
                                      </p:cBhvr>
                                    </p:animEffect>
                                    <p:set>
                                      <p:cBhvr>
                                        <p:cTn id="67" dur="1" fill="hold">
                                          <p:stCondLst>
                                            <p:cond delay="1999"/>
                                          </p:stCondLst>
                                        </p:cTn>
                                        <p:tgtEl>
                                          <p:spTgt spid="45"/>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2000"/>
                                        <p:tgtEl>
                                          <p:spTgt spid="46"/>
                                        </p:tgtEl>
                                      </p:cBhvr>
                                    </p:animEffect>
                                    <p:set>
                                      <p:cBhvr>
                                        <p:cTn id="70" dur="1" fill="hold">
                                          <p:stCondLst>
                                            <p:cond delay="1999"/>
                                          </p:stCondLst>
                                        </p:cTn>
                                        <p:tgtEl>
                                          <p:spTgt spid="46"/>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2000"/>
                                        <p:tgtEl>
                                          <p:spTgt spid="47"/>
                                        </p:tgtEl>
                                      </p:cBhvr>
                                    </p:animEffect>
                                    <p:set>
                                      <p:cBhvr>
                                        <p:cTn id="73" dur="1" fill="hold">
                                          <p:stCondLst>
                                            <p:cond delay="1999"/>
                                          </p:stCondLst>
                                        </p:cTn>
                                        <p:tgtEl>
                                          <p:spTgt spid="47"/>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2000"/>
                                        <p:tgtEl>
                                          <p:spTgt spid="48"/>
                                        </p:tgtEl>
                                      </p:cBhvr>
                                    </p:animEffect>
                                    <p:set>
                                      <p:cBhvr>
                                        <p:cTn id="76" dur="1" fill="hold">
                                          <p:stCondLst>
                                            <p:cond delay="1999"/>
                                          </p:stCondLst>
                                        </p:cTn>
                                        <p:tgtEl>
                                          <p:spTgt spid="48"/>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2000"/>
                                        <p:tgtEl>
                                          <p:spTgt spid="49"/>
                                        </p:tgtEl>
                                      </p:cBhvr>
                                    </p:animEffect>
                                    <p:set>
                                      <p:cBhvr>
                                        <p:cTn id="79" dur="1" fill="hold">
                                          <p:stCondLst>
                                            <p:cond delay="1999"/>
                                          </p:stCondLst>
                                        </p:cTn>
                                        <p:tgtEl>
                                          <p:spTgt spid="49"/>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2000"/>
                                        <p:tgtEl>
                                          <p:spTgt spid="50"/>
                                        </p:tgtEl>
                                      </p:cBhvr>
                                    </p:animEffect>
                                    <p:set>
                                      <p:cBhvr>
                                        <p:cTn id="82" dur="1" fill="hold">
                                          <p:stCondLst>
                                            <p:cond delay="1999"/>
                                          </p:stCondLst>
                                        </p:cTn>
                                        <p:tgtEl>
                                          <p:spTgt spid="50"/>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2000"/>
                                        <p:tgtEl>
                                          <p:spTgt spid="51"/>
                                        </p:tgtEl>
                                      </p:cBhvr>
                                    </p:animEffect>
                                    <p:set>
                                      <p:cBhvr>
                                        <p:cTn id="85" dur="1" fill="hold">
                                          <p:stCondLst>
                                            <p:cond delay="1999"/>
                                          </p:stCondLst>
                                        </p:cTn>
                                        <p:tgtEl>
                                          <p:spTgt spid="51"/>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2000"/>
                                        <p:tgtEl>
                                          <p:spTgt spid="52"/>
                                        </p:tgtEl>
                                      </p:cBhvr>
                                    </p:animEffect>
                                    <p:set>
                                      <p:cBhvr>
                                        <p:cTn id="88" dur="1" fill="hold">
                                          <p:stCondLst>
                                            <p:cond delay="1999"/>
                                          </p:stCondLst>
                                        </p:cTn>
                                        <p:tgtEl>
                                          <p:spTgt spid="52"/>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2000"/>
                                        <p:tgtEl>
                                          <p:spTgt spid="53"/>
                                        </p:tgtEl>
                                      </p:cBhvr>
                                    </p:animEffect>
                                    <p:set>
                                      <p:cBhvr>
                                        <p:cTn id="91" dur="1" fill="hold">
                                          <p:stCondLst>
                                            <p:cond delay="1999"/>
                                          </p:stCondLst>
                                        </p:cTn>
                                        <p:tgtEl>
                                          <p:spTgt spid="53"/>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2000"/>
                                        <p:tgtEl>
                                          <p:spTgt spid="54"/>
                                        </p:tgtEl>
                                      </p:cBhvr>
                                    </p:animEffect>
                                    <p:set>
                                      <p:cBhvr>
                                        <p:cTn id="94" dur="1" fill="hold">
                                          <p:stCondLst>
                                            <p:cond delay="1999"/>
                                          </p:stCondLst>
                                        </p:cTn>
                                        <p:tgtEl>
                                          <p:spTgt spid="54"/>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2000"/>
                                        <p:tgtEl>
                                          <p:spTgt spid="55"/>
                                        </p:tgtEl>
                                      </p:cBhvr>
                                    </p:animEffect>
                                    <p:set>
                                      <p:cBhvr>
                                        <p:cTn id="97" dur="1" fill="hold">
                                          <p:stCondLst>
                                            <p:cond delay="1999"/>
                                          </p:stCondLst>
                                        </p:cTn>
                                        <p:tgtEl>
                                          <p:spTgt spid="55"/>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2000"/>
                                        <p:tgtEl>
                                          <p:spTgt spid="56"/>
                                        </p:tgtEl>
                                      </p:cBhvr>
                                    </p:animEffect>
                                    <p:set>
                                      <p:cBhvr>
                                        <p:cTn id="100" dur="1" fill="hold">
                                          <p:stCondLst>
                                            <p:cond delay="1999"/>
                                          </p:stCondLst>
                                        </p:cTn>
                                        <p:tgtEl>
                                          <p:spTgt spid="56"/>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2000"/>
                                        <p:tgtEl>
                                          <p:spTgt spid="57"/>
                                        </p:tgtEl>
                                      </p:cBhvr>
                                    </p:animEffect>
                                    <p:set>
                                      <p:cBhvr>
                                        <p:cTn id="103" dur="1" fill="hold">
                                          <p:stCondLst>
                                            <p:cond delay="1999"/>
                                          </p:stCondLst>
                                        </p:cTn>
                                        <p:tgtEl>
                                          <p:spTgt spid="57"/>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2000"/>
                                        <p:tgtEl>
                                          <p:spTgt spid="58"/>
                                        </p:tgtEl>
                                      </p:cBhvr>
                                    </p:animEffect>
                                    <p:set>
                                      <p:cBhvr>
                                        <p:cTn id="106" dur="1" fill="hold">
                                          <p:stCondLst>
                                            <p:cond delay="1999"/>
                                          </p:stCondLst>
                                        </p:cTn>
                                        <p:tgtEl>
                                          <p:spTgt spid="58"/>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2000"/>
                                        <p:tgtEl>
                                          <p:spTgt spid="71"/>
                                        </p:tgtEl>
                                      </p:cBhvr>
                                    </p:animEffect>
                                    <p:set>
                                      <p:cBhvr>
                                        <p:cTn id="109" dur="1" fill="hold">
                                          <p:stCondLst>
                                            <p:cond delay="1999"/>
                                          </p:stCondLst>
                                        </p:cTn>
                                        <p:tgtEl>
                                          <p:spTgt spid="71"/>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2000"/>
                                        <p:tgtEl>
                                          <p:spTgt spid="72"/>
                                        </p:tgtEl>
                                      </p:cBhvr>
                                    </p:animEffect>
                                    <p:set>
                                      <p:cBhvr>
                                        <p:cTn id="112" dur="1" fill="hold">
                                          <p:stCondLst>
                                            <p:cond delay="1999"/>
                                          </p:stCondLst>
                                        </p:cTn>
                                        <p:tgtEl>
                                          <p:spTgt spid="72"/>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2000"/>
                                        <p:tgtEl>
                                          <p:spTgt spid="73"/>
                                        </p:tgtEl>
                                      </p:cBhvr>
                                    </p:animEffect>
                                    <p:set>
                                      <p:cBhvr>
                                        <p:cTn id="115" dur="1" fill="hold">
                                          <p:stCondLst>
                                            <p:cond delay="1999"/>
                                          </p:stCondLst>
                                        </p:cTn>
                                        <p:tgtEl>
                                          <p:spTgt spid="73"/>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2000"/>
                                        <p:tgtEl>
                                          <p:spTgt spid="74"/>
                                        </p:tgtEl>
                                      </p:cBhvr>
                                    </p:animEffect>
                                    <p:set>
                                      <p:cBhvr>
                                        <p:cTn id="118" dur="1" fill="hold">
                                          <p:stCondLst>
                                            <p:cond delay="1999"/>
                                          </p:stCondLst>
                                        </p:cTn>
                                        <p:tgtEl>
                                          <p:spTgt spid="74"/>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2000"/>
                                        <p:tgtEl>
                                          <p:spTgt spid="75"/>
                                        </p:tgtEl>
                                      </p:cBhvr>
                                    </p:animEffect>
                                    <p:set>
                                      <p:cBhvr>
                                        <p:cTn id="121" dur="1" fill="hold">
                                          <p:stCondLst>
                                            <p:cond delay="1999"/>
                                          </p:stCondLst>
                                        </p:cTn>
                                        <p:tgtEl>
                                          <p:spTgt spid="75"/>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2000"/>
                                        <p:tgtEl>
                                          <p:spTgt spid="76"/>
                                        </p:tgtEl>
                                      </p:cBhvr>
                                    </p:animEffect>
                                    <p:set>
                                      <p:cBhvr>
                                        <p:cTn id="124" dur="1" fill="hold">
                                          <p:stCondLst>
                                            <p:cond delay="1999"/>
                                          </p:stCondLst>
                                        </p:cTn>
                                        <p:tgtEl>
                                          <p:spTgt spid="76"/>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2000"/>
                                        <p:tgtEl>
                                          <p:spTgt spid="77"/>
                                        </p:tgtEl>
                                      </p:cBhvr>
                                    </p:animEffect>
                                    <p:set>
                                      <p:cBhvr>
                                        <p:cTn id="127" dur="1" fill="hold">
                                          <p:stCondLst>
                                            <p:cond delay="1999"/>
                                          </p:stCondLst>
                                        </p:cTn>
                                        <p:tgtEl>
                                          <p:spTgt spid="77"/>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2000"/>
                                        <p:tgtEl>
                                          <p:spTgt spid="78"/>
                                        </p:tgtEl>
                                      </p:cBhvr>
                                    </p:animEffect>
                                    <p:set>
                                      <p:cBhvr>
                                        <p:cTn id="130" dur="1" fill="hold">
                                          <p:stCondLst>
                                            <p:cond delay="1999"/>
                                          </p:stCondLst>
                                        </p:cTn>
                                        <p:tgtEl>
                                          <p:spTgt spid="78"/>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2000"/>
                                        <p:tgtEl>
                                          <p:spTgt spid="79"/>
                                        </p:tgtEl>
                                      </p:cBhvr>
                                    </p:animEffect>
                                    <p:set>
                                      <p:cBhvr>
                                        <p:cTn id="133" dur="1" fill="hold">
                                          <p:stCondLst>
                                            <p:cond delay="1999"/>
                                          </p:stCondLst>
                                        </p:cTn>
                                        <p:tgtEl>
                                          <p:spTgt spid="79"/>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2000"/>
                                        <p:tgtEl>
                                          <p:spTgt spid="80"/>
                                        </p:tgtEl>
                                      </p:cBhvr>
                                    </p:animEffect>
                                    <p:set>
                                      <p:cBhvr>
                                        <p:cTn id="136" dur="1" fill="hold">
                                          <p:stCondLst>
                                            <p:cond delay="1999"/>
                                          </p:stCondLst>
                                        </p:cTn>
                                        <p:tgtEl>
                                          <p:spTgt spid="80"/>
                                        </p:tgtEl>
                                        <p:attrNameLst>
                                          <p:attrName>style.visibility</p:attrName>
                                        </p:attrNameLst>
                                      </p:cBhvr>
                                      <p:to>
                                        <p:strVal val="hidden"/>
                                      </p:to>
                                    </p:set>
                                  </p:childTnLst>
                                </p:cTn>
                              </p:par>
                              <p:par>
                                <p:cTn id="137" presetID="10" presetClass="exit" presetSubtype="0" fill="hold" grpId="0" nodeType="withEffect">
                                  <p:stCondLst>
                                    <p:cond delay="0"/>
                                  </p:stCondLst>
                                  <p:childTnLst>
                                    <p:animEffect transition="out" filter="fade">
                                      <p:cBhvr>
                                        <p:cTn id="138" dur="2000"/>
                                        <p:tgtEl>
                                          <p:spTgt spid="81"/>
                                        </p:tgtEl>
                                      </p:cBhvr>
                                    </p:animEffect>
                                    <p:set>
                                      <p:cBhvr>
                                        <p:cTn id="139" dur="1" fill="hold">
                                          <p:stCondLst>
                                            <p:cond delay="1999"/>
                                          </p:stCondLst>
                                        </p:cTn>
                                        <p:tgtEl>
                                          <p:spTgt spid="81"/>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2000"/>
                                        <p:tgtEl>
                                          <p:spTgt spid="82"/>
                                        </p:tgtEl>
                                      </p:cBhvr>
                                    </p:animEffect>
                                    <p:set>
                                      <p:cBhvr>
                                        <p:cTn id="142" dur="1" fill="hold">
                                          <p:stCondLst>
                                            <p:cond delay="1999"/>
                                          </p:stCondLst>
                                        </p:cTn>
                                        <p:tgtEl>
                                          <p:spTgt spid="82"/>
                                        </p:tgtEl>
                                        <p:attrNameLst>
                                          <p:attrName>style.visibility</p:attrName>
                                        </p:attrNameLst>
                                      </p:cBhvr>
                                      <p:to>
                                        <p:strVal val="hidden"/>
                                      </p:to>
                                    </p:set>
                                  </p:childTnLst>
                                </p:cTn>
                              </p:par>
                              <p:par>
                                <p:cTn id="143" presetID="10" presetClass="exit" presetSubtype="0" fill="hold" grpId="0" nodeType="withEffect">
                                  <p:stCondLst>
                                    <p:cond delay="0"/>
                                  </p:stCondLst>
                                  <p:childTnLst>
                                    <p:animEffect transition="out" filter="fade">
                                      <p:cBhvr>
                                        <p:cTn id="144" dur="2000"/>
                                        <p:tgtEl>
                                          <p:spTgt spid="83"/>
                                        </p:tgtEl>
                                      </p:cBhvr>
                                    </p:animEffect>
                                    <p:set>
                                      <p:cBhvr>
                                        <p:cTn id="145" dur="1" fill="hold">
                                          <p:stCondLst>
                                            <p:cond delay="1999"/>
                                          </p:stCondLst>
                                        </p:cTn>
                                        <p:tgtEl>
                                          <p:spTgt spid="83"/>
                                        </p:tgtEl>
                                        <p:attrNameLst>
                                          <p:attrName>style.visibility</p:attrName>
                                        </p:attrNameLst>
                                      </p:cBhvr>
                                      <p:to>
                                        <p:strVal val="hidden"/>
                                      </p:to>
                                    </p:set>
                                  </p:childTnLst>
                                </p:cTn>
                              </p:par>
                              <p:par>
                                <p:cTn id="146" presetID="10" presetClass="exit" presetSubtype="0" fill="hold" grpId="0" nodeType="withEffect">
                                  <p:stCondLst>
                                    <p:cond delay="0"/>
                                  </p:stCondLst>
                                  <p:childTnLst>
                                    <p:animEffect transition="out" filter="fade">
                                      <p:cBhvr>
                                        <p:cTn id="147" dur="2000"/>
                                        <p:tgtEl>
                                          <p:spTgt spid="84"/>
                                        </p:tgtEl>
                                      </p:cBhvr>
                                    </p:animEffect>
                                    <p:set>
                                      <p:cBhvr>
                                        <p:cTn id="148" dur="1" fill="hold">
                                          <p:stCondLst>
                                            <p:cond delay="1999"/>
                                          </p:stCondLst>
                                        </p:cTn>
                                        <p:tgtEl>
                                          <p:spTgt spid="84"/>
                                        </p:tgtEl>
                                        <p:attrNameLst>
                                          <p:attrName>style.visibility</p:attrName>
                                        </p:attrNameLst>
                                      </p:cBhvr>
                                      <p:to>
                                        <p:strVal val="hidden"/>
                                      </p:to>
                                    </p:set>
                                  </p:childTnLst>
                                </p:cTn>
                              </p:par>
                              <p:par>
                                <p:cTn id="149" presetID="10" presetClass="exit" presetSubtype="0" fill="hold" grpId="0" nodeType="withEffect">
                                  <p:stCondLst>
                                    <p:cond delay="0"/>
                                  </p:stCondLst>
                                  <p:childTnLst>
                                    <p:animEffect transition="out" filter="fade">
                                      <p:cBhvr>
                                        <p:cTn id="150" dur="2000"/>
                                        <p:tgtEl>
                                          <p:spTgt spid="85"/>
                                        </p:tgtEl>
                                      </p:cBhvr>
                                    </p:animEffect>
                                    <p:set>
                                      <p:cBhvr>
                                        <p:cTn id="151" dur="1" fill="hold">
                                          <p:stCondLst>
                                            <p:cond delay="1999"/>
                                          </p:stCondLst>
                                        </p:cTn>
                                        <p:tgtEl>
                                          <p:spTgt spid="85"/>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2000"/>
                                        <p:tgtEl>
                                          <p:spTgt spid="86"/>
                                        </p:tgtEl>
                                      </p:cBhvr>
                                    </p:animEffect>
                                    <p:set>
                                      <p:cBhvr>
                                        <p:cTn id="154" dur="1" fill="hold">
                                          <p:stCondLst>
                                            <p:cond delay="1999"/>
                                          </p:stCondLst>
                                        </p:cTn>
                                        <p:tgtEl>
                                          <p:spTgt spid="86"/>
                                        </p:tgtEl>
                                        <p:attrNameLst>
                                          <p:attrName>style.visibility</p:attrName>
                                        </p:attrNameLst>
                                      </p:cBhvr>
                                      <p:to>
                                        <p:strVal val="hidden"/>
                                      </p:to>
                                    </p:set>
                                  </p:childTnLst>
                                </p:cTn>
                              </p:par>
                              <p:par>
                                <p:cTn id="155" presetID="10" presetClass="exit" presetSubtype="0" fill="hold" grpId="0" nodeType="withEffect">
                                  <p:stCondLst>
                                    <p:cond delay="0"/>
                                  </p:stCondLst>
                                  <p:childTnLst>
                                    <p:animEffect transition="out" filter="fade">
                                      <p:cBhvr>
                                        <p:cTn id="156" dur="2000"/>
                                        <p:tgtEl>
                                          <p:spTgt spid="87"/>
                                        </p:tgtEl>
                                      </p:cBhvr>
                                    </p:animEffect>
                                    <p:set>
                                      <p:cBhvr>
                                        <p:cTn id="157" dur="1" fill="hold">
                                          <p:stCondLst>
                                            <p:cond delay="1999"/>
                                          </p:stCondLst>
                                        </p:cTn>
                                        <p:tgtEl>
                                          <p:spTgt spid="87"/>
                                        </p:tgtEl>
                                        <p:attrNameLst>
                                          <p:attrName>style.visibility</p:attrName>
                                        </p:attrNameLst>
                                      </p:cBhvr>
                                      <p:to>
                                        <p:strVal val="hidden"/>
                                      </p:to>
                                    </p:set>
                                  </p:childTnLst>
                                </p:cTn>
                              </p:par>
                              <p:par>
                                <p:cTn id="158" presetID="10" presetClass="exit" presetSubtype="0" fill="hold" grpId="0" nodeType="withEffect">
                                  <p:stCondLst>
                                    <p:cond delay="0"/>
                                  </p:stCondLst>
                                  <p:childTnLst>
                                    <p:animEffect transition="out" filter="fade">
                                      <p:cBhvr>
                                        <p:cTn id="159" dur="2000"/>
                                        <p:tgtEl>
                                          <p:spTgt spid="88"/>
                                        </p:tgtEl>
                                      </p:cBhvr>
                                    </p:animEffect>
                                    <p:set>
                                      <p:cBhvr>
                                        <p:cTn id="160" dur="1" fill="hold">
                                          <p:stCondLst>
                                            <p:cond delay="1999"/>
                                          </p:stCondLst>
                                        </p:cTn>
                                        <p:tgtEl>
                                          <p:spTgt spid="88"/>
                                        </p:tgtEl>
                                        <p:attrNameLst>
                                          <p:attrName>style.visibility</p:attrName>
                                        </p:attrNameLst>
                                      </p:cBhvr>
                                      <p:to>
                                        <p:strVal val="hidden"/>
                                      </p:to>
                                    </p:set>
                                  </p:childTnLst>
                                </p:cTn>
                              </p:par>
                              <p:par>
                                <p:cTn id="161" presetID="10" presetClass="exit" presetSubtype="0" fill="hold" grpId="0" nodeType="withEffect">
                                  <p:stCondLst>
                                    <p:cond delay="0"/>
                                  </p:stCondLst>
                                  <p:childTnLst>
                                    <p:animEffect transition="out" filter="fade">
                                      <p:cBhvr>
                                        <p:cTn id="162" dur="2000"/>
                                        <p:tgtEl>
                                          <p:spTgt spid="89"/>
                                        </p:tgtEl>
                                      </p:cBhvr>
                                    </p:animEffect>
                                    <p:set>
                                      <p:cBhvr>
                                        <p:cTn id="163" dur="1" fill="hold">
                                          <p:stCondLst>
                                            <p:cond delay="1999"/>
                                          </p:stCondLst>
                                        </p:cTn>
                                        <p:tgtEl>
                                          <p:spTgt spid="89"/>
                                        </p:tgtEl>
                                        <p:attrNameLst>
                                          <p:attrName>style.visibility</p:attrName>
                                        </p:attrNameLst>
                                      </p:cBhvr>
                                      <p:to>
                                        <p:strVal val="hidden"/>
                                      </p:to>
                                    </p:set>
                                  </p:childTnLst>
                                </p:cTn>
                              </p:par>
                              <p:par>
                                <p:cTn id="164" presetID="10" presetClass="exit" presetSubtype="0" fill="hold" grpId="0" nodeType="withEffect">
                                  <p:stCondLst>
                                    <p:cond delay="0"/>
                                  </p:stCondLst>
                                  <p:childTnLst>
                                    <p:animEffect transition="out" filter="fade">
                                      <p:cBhvr>
                                        <p:cTn id="165" dur="2000"/>
                                        <p:tgtEl>
                                          <p:spTgt spid="90"/>
                                        </p:tgtEl>
                                      </p:cBhvr>
                                    </p:animEffect>
                                    <p:set>
                                      <p:cBhvr>
                                        <p:cTn id="166" dur="1" fill="hold">
                                          <p:stCondLst>
                                            <p:cond delay="1999"/>
                                          </p:stCondLst>
                                        </p:cTn>
                                        <p:tgtEl>
                                          <p:spTgt spid="90"/>
                                        </p:tgtEl>
                                        <p:attrNameLst>
                                          <p:attrName>style.visibility</p:attrName>
                                        </p:attrNameLst>
                                      </p:cBhvr>
                                      <p:to>
                                        <p:strVal val="hidden"/>
                                      </p:to>
                                    </p:set>
                                  </p:childTnLst>
                                </p:cTn>
                              </p:par>
                              <p:par>
                                <p:cTn id="167" presetID="10" presetClass="exit" presetSubtype="0" fill="hold" grpId="0" nodeType="withEffect">
                                  <p:stCondLst>
                                    <p:cond delay="0"/>
                                  </p:stCondLst>
                                  <p:childTnLst>
                                    <p:animEffect transition="out" filter="fade">
                                      <p:cBhvr>
                                        <p:cTn id="168" dur="2000"/>
                                        <p:tgtEl>
                                          <p:spTgt spid="91"/>
                                        </p:tgtEl>
                                      </p:cBhvr>
                                    </p:animEffect>
                                    <p:set>
                                      <p:cBhvr>
                                        <p:cTn id="169" dur="1" fill="hold">
                                          <p:stCondLst>
                                            <p:cond delay="1999"/>
                                          </p:stCondLst>
                                        </p:cTn>
                                        <p:tgtEl>
                                          <p:spTgt spid="91"/>
                                        </p:tgtEl>
                                        <p:attrNameLst>
                                          <p:attrName>style.visibility</p:attrName>
                                        </p:attrNameLst>
                                      </p:cBhvr>
                                      <p:to>
                                        <p:strVal val="hidden"/>
                                      </p:to>
                                    </p:set>
                                  </p:childTnLst>
                                </p:cTn>
                              </p:par>
                              <p:par>
                                <p:cTn id="170" presetID="10" presetClass="exit" presetSubtype="0" fill="hold" grpId="0" nodeType="withEffect">
                                  <p:stCondLst>
                                    <p:cond delay="0"/>
                                  </p:stCondLst>
                                  <p:childTnLst>
                                    <p:animEffect transition="out" filter="fade">
                                      <p:cBhvr>
                                        <p:cTn id="171" dur="2000"/>
                                        <p:tgtEl>
                                          <p:spTgt spid="92"/>
                                        </p:tgtEl>
                                      </p:cBhvr>
                                    </p:animEffect>
                                    <p:set>
                                      <p:cBhvr>
                                        <p:cTn id="172" dur="1" fill="hold">
                                          <p:stCondLst>
                                            <p:cond delay="1999"/>
                                          </p:stCondLst>
                                        </p:cTn>
                                        <p:tgtEl>
                                          <p:spTgt spid="92"/>
                                        </p:tgtEl>
                                        <p:attrNameLst>
                                          <p:attrName>style.visibility</p:attrName>
                                        </p:attrNameLst>
                                      </p:cBhvr>
                                      <p:to>
                                        <p:strVal val="hidden"/>
                                      </p:to>
                                    </p:set>
                                  </p:childTnLst>
                                </p:cTn>
                              </p:par>
                              <p:par>
                                <p:cTn id="173" presetID="10" presetClass="exit" presetSubtype="0" fill="hold" grpId="0" nodeType="withEffect">
                                  <p:stCondLst>
                                    <p:cond delay="0"/>
                                  </p:stCondLst>
                                  <p:childTnLst>
                                    <p:animEffect transition="out" filter="fade">
                                      <p:cBhvr>
                                        <p:cTn id="174" dur="2000"/>
                                        <p:tgtEl>
                                          <p:spTgt spid="93"/>
                                        </p:tgtEl>
                                      </p:cBhvr>
                                    </p:animEffect>
                                    <p:set>
                                      <p:cBhvr>
                                        <p:cTn id="175" dur="1" fill="hold">
                                          <p:stCondLst>
                                            <p:cond delay="1999"/>
                                          </p:stCondLst>
                                        </p:cTn>
                                        <p:tgtEl>
                                          <p:spTgt spid="93"/>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grpId="0" nodeType="clickEffect">
                                  <p:stCondLst>
                                    <p:cond delay="0"/>
                                  </p:stCondLst>
                                  <p:childTnLst>
                                    <p:set>
                                      <p:cBhvr>
                                        <p:cTn id="179" dur="1" fill="hold">
                                          <p:stCondLst>
                                            <p:cond delay="0"/>
                                          </p:stCondLst>
                                        </p:cTn>
                                        <p:tgtEl>
                                          <p:spTgt spid="96"/>
                                        </p:tgtEl>
                                        <p:attrNameLst>
                                          <p:attrName>style.visibility</p:attrName>
                                        </p:attrNameLst>
                                      </p:cBhvr>
                                      <p:to>
                                        <p:strVal val="visible"/>
                                      </p:to>
                                    </p:set>
                                  </p:childTnLst>
                                </p:cTn>
                              </p:par>
                              <p:par>
                                <p:cTn id="180" presetID="1" presetClass="entr" presetSubtype="0" fill="hold" nodeType="withEffect">
                                  <p:stCondLst>
                                    <p:cond delay="0"/>
                                  </p:stCondLst>
                                  <p:childTnLst>
                                    <p:set>
                                      <p:cBhvr>
                                        <p:cTn id="18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101025"/>
            <a:ext cx="5259068" cy="584775"/>
          </a:xfrm>
          <a:prstGeom prst="rect">
            <a:avLst/>
          </a:prstGeom>
          <a:noFill/>
        </p:spPr>
        <p:txBody>
          <a:bodyPr wrap="none" rtlCol="0">
            <a:spAutoFit/>
          </a:bodyPr>
          <a:lstStyle/>
          <a:p>
            <a:r>
              <a:rPr lang="en-US" sz="3200" u="sng" dirty="0">
                <a:solidFill>
                  <a:schemeClr val="bg1"/>
                </a:solidFill>
              </a:rPr>
              <a:t>“Little Bang” Standard Model</a:t>
            </a:r>
          </a:p>
        </p:txBody>
      </p:sp>
      <p:pic>
        <p:nvPicPr>
          <p:cNvPr id="5" name="Picture 2" descr="cmb_Edensities_horizontal_v1"/>
          <p:cNvPicPr>
            <a:picLocks noChangeAspect="1" noChangeArrowheads="1"/>
          </p:cNvPicPr>
          <p:nvPr/>
        </p:nvPicPr>
        <p:blipFill>
          <a:blip r:embed="rId2" cstate="print"/>
          <a:srcRect/>
          <a:stretch>
            <a:fillRect/>
          </a:stretch>
        </p:blipFill>
        <p:spPr bwMode="auto">
          <a:xfrm>
            <a:off x="304800" y="762000"/>
            <a:ext cx="8522898" cy="2895600"/>
          </a:xfrm>
          <a:prstGeom prst="rect">
            <a:avLst/>
          </a:prstGeom>
          <a:noFill/>
          <a:ln w="9525">
            <a:noFill/>
            <a:miter lim="800000"/>
            <a:headEnd/>
            <a:tailEnd/>
          </a:ln>
        </p:spPr>
      </p:pic>
      <p:sp>
        <p:nvSpPr>
          <p:cNvPr id="13" name="TextBox 12"/>
          <p:cNvSpPr txBox="1"/>
          <p:nvPr/>
        </p:nvSpPr>
        <p:spPr>
          <a:xfrm>
            <a:off x="688727" y="3733800"/>
            <a:ext cx="7836312" cy="3062377"/>
          </a:xfrm>
          <a:prstGeom prst="rect">
            <a:avLst/>
          </a:prstGeom>
          <a:noFill/>
        </p:spPr>
        <p:txBody>
          <a:bodyPr wrap="none" rtlCol="0">
            <a:spAutoFit/>
          </a:bodyPr>
          <a:lstStyle/>
          <a:p>
            <a:pPr algn="ctr"/>
            <a:r>
              <a:rPr lang="en-US" sz="2800" i="1" u="sng" dirty="0">
                <a:solidFill>
                  <a:schemeClr val="bg1"/>
                </a:solidFill>
              </a:rPr>
              <a:t>Discovery</a:t>
            </a:r>
            <a:r>
              <a:rPr lang="en-US" sz="2800" i="1" dirty="0">
                <a:solidFill>
                  <a:schemeClr val="bg1"/>
                </a:solidFill>
              </a:rPr>
              <a:t>:   </a:t>
            </a:r>
            <a:r>
              <a:rPr lang="en-US" sz="2800" dirty="0">
                <a:solidFill>
                  <a:schemeClr val="bg1"/>
                </a:solidFill>
              </a:rPr>
              <a:t>Quark Gluon Plasma = Near Perfect Fluid</a:t>
            </a:r>
          </a:p>
          <a:p>
            <a:pPr algn="ctr"/>
            <a:r>
              <a:rPr lang="en-US" sz="2800" dirty="0">
                <a:solidFill>
                  <a:schemeClr val="bg1"/>
                </a:solidFill>
              </a:rPr>
              <a:t>Standard Model with Hydrodynamic Evolution</a:t>
            </a:r>
          </a:p>
          <a:p>
            <a:pPr algn="ctr"/>
            <a:r>
              <a:rPr lang="en-US" sz="2800" i="1" u="sng" dirty="0">
                <a:solidFill>
                  <a:schemeClr val="bg1"/>
                </a:solidFill>
              </a:rPr>
              <a:t>Precision</a:t>
            </a:r>
            <a:r>
              <a:rPr lang="en-US" sz="2800" i="1" dirty="0">
                <a:solidFill>
                  <a:schemeClr val="bg1"/>
                </a:solidFill>
              </a:rPr>
              <a:t>:   </a:t>
            </a:r>
            <a:r>
              <a:rPr lang="en-US" sz="2800" dirty="0">
                <a:solidFill>
                  <a:schemeClr val="bg1"/>
                </a:solidFill>
              </a:rPr>
              <a:t>Predictions of Flow Patterns</a:t>
            </a:r>
          </a:p>
          <a:p>
            <a:pPr algn="ctr"/>
            <a:r>
              <a:rPr lang="en-US" sz="1100" dirty="0">
                <a:solidFill>
                  <a:schemeClr val="bg1"/>
                </a:solidFill>
              </a:rPr>
              <a:t> </a:t>
            </a:r>
          </a:p>
          <a:p>
            <a:pPr algn="ctr"/>
            <a:r>
              <a:rPr lang="en-US" sz="2800" dirty="0">
                <a:solidFill>
                  <a:schemeClr val="bg1"/>
                </a:solidFill>
              </a:rPr>
              <a:t>but…</a:t>
            </a:r>
          </a:p>
          <a:p>
            <a:pPr algn="ctr"/>
            <a:r>
              <a:rPr lang="en-US" sz="1100" dirty="0">
                <a:solidFill>
                  <a:schemeClr val="bg1"/>
                </a:solidFill>
              </a:rPr>
              <a:t> </a:t>
            </a:r>
          </a:p>
          <a:p>
            <a:pPr algn="ctr"/>
            <a:r>
              <a:rPr lang="en-US" sz="2800" dirty="0">
                <a:solidFill>
                  <a:srgbClr val="FFFF00"/>
                </a:solidFill>
              </a:rPr>
              <a:t>How does it equilibrate so quickly (or does it)?</a:t>
            </a:r>
          </a:p>
          <a:p>
            <a:pPr algn="ctr"/>
            <a:r>
              <a:rPr lang="en-US" sz="2800" dirty="0">
                <a:solidFill>
                  <a:srgbClr val="FFFF00"/>
                </a:solidFill>
              </a:rPr>
              <a:t>What are the degrees of freedom or </a:t>
            </a:r>
            <a:r>
              <a:rPr lang="en-US" sz="2800" dirty="0" err="1">
                <a:solidFill>
                  <a:srgbClr val="FFFF00"/>
                </a:solidFill>
              </a:rPr>
              <a:t>quasiparticles</a:t>
            </a:r>
            <a:r>
              <a:rPr lang="en-US" sz="2800" dirty="0">
                <a:solidFill>
                  <a:srgbClr val="FFFF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3200" y="0"/>
            <a:ext cx="3472617" cy="646331"/>
          </a:xfrm>
          <a:prstGeom prst="rect">
            <a:avLst/>
          </a:prstGeom>
          <a:noFill/>
        </p:spPr>
        <p:txBody>
          <a:bodyPr wrap="none" rtlCol="0">
            <a:spAutoFit/>
          </a:bodyPr>
          <a:lstStyle/>
          <a:p>
            <a:r>
              <a:rPr lang="en-US" sz="3600" u="sng" dirty="0">
                <a:solidFill>
                  <a:schemeClr val="bg1"/>
                </a:solidFill>
              </a:rPr>
              <a:t>Back to Discovery</a:t>
            </a:r>
          </a:p>
        </p:txBody>
      </p:sp>
      <p:pic>
        <p:nvPicPr>
          <p:cNvPr id="5"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559420"/>
            <a:ext cx="969034" cy="3707780"/>
          </a:xfrm>
          <a:prstGeom prst="rect">
            <a:avLst/>
          </a:prstGeom>
          <a:noFill/>
        </p:spPr>
      </p:pic>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811813"/>
            <a:ext cx="969034" cy="3707780"/>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207385"/>
            <a:ext cx="969034" cy="3707780"/>
          </a:xfrm>
          <a:prstGeom prst="rect">
            <a:avLst/>
          </a:prstGeom>
          <a:noFill/>
        </p:spPr>
      </p:pic>
      <p:pic>
        <p:nvPicPr>
          <p:cNvPr id="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559420"/>
            <a:ext cx="969034" cy="3707780"/>
          </a:xfrm>
          <a:prstGeom prst="rect">
            <a:avLst/>
          </a:prstGeom>
          <a:noFill/>
        </p:spPr>
      </p:pic>
      <p:pic>
        <p:nvPicPr>
          <p:cNvPr id="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2227" y="3531220"/>
            <a:ext cx="969034" cy="3707780"/>
          </a:xfrm>
          <a:prstGeom prst="rect">
            <a:avLst/>
          </a:prstGeom>
          <a:noFill/>
        </p:spPr>
      </p:pic>
      <p:pic>
        <p:nvPicPr>
          <p:cNvPr id="10"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90993" y="3783613"/>
            <a:ext cx="969034" cy="3707780"/>
          </a:xfrm>
          <a:prstGeom prst="rect">
            <a:avLst/>
          </a:prstGeom>
          <a:noFill/>
        </p:spPr>
      </p:pic>
      <p:pic>
        <p:nvPicPr>
          <p:cNvPr id="1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7433" y="2764415"/>
            <a:ext cx="969034" cy="3707780"/>
          </a:xfrm>
          <a:prstGeom prst="rect">
            <a:avLst/>
          </a:prstGeom>
          <a:noFill/>
        </p:spPr>
      </p:pic>
      <p:pic>
        <p:nvPicPr>
          <p:cNvPr id="12"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9427" y="3531220"/>
            <a:ext cx="969034" cy="3707780"/>
          </a:xfrm>
          <a:prstGeom prst="rect">
            <a:avLst/>
          </a:prstGeom>
          <a:noFill/>
        </p:spPr>
      </p:pic>
      <p:sp>
        <p:nvSpPr>
          <p:cNvPr id="13" name="Rectangle 12"/>
          <p:cNvSpPr/>
          <p:nvPr/>
        </p:nvSpPr>
        <p:spPr>
          <a:xfrm>
            <a:off x="2438400" y="3733800"/>
            <a:ext cx="4191000" cy="1143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362200" y="5181600"/>
            <a:ext cx="4191000" cy="16764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676400"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010400" y="39624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438400"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0800000">
            <a:off x="6248400" y="48006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10401"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a:off x="6248401"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2438400" y="4724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752600" y="4800600"/>
            <a:ext cx="381000" cy="4572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286000" y="2348805"/>
            <a:ext cx="4800600" cy="1569660"/>
          </a:xfrm>
          <a:prstGeom prst="rect">
            <a:avLst/>
          </a:prstGeom>
          <a:noFill/>
        </p:spPr>
        <p:txBody>
          <a:bodyPr wrap="square" rtlCol="0">
            <a:spAutoFit/>
          </a:bodyPr>
          <a:lstStyle/>
          <a:p>
            <a:pPr algn="ctr"/>
            <a:r>
              <a:rPr lang="en-US" sz="4000" b="1" dirty="0">
                <a:solidFill>
                  <a:schemeClr val="bg1"/>
                </a:solidFill>
              </a:rPr>
              <a:t>A+A</a:t>
            </a:r>
          </a:p>
          <a:p>
            <a:pPr algn="ctr"/>
            <a:r>
              <a:rPr lang="en-US" sz="2800" b="1" dirty="0">
                <a:solidFill>
                  <a:schemeClr val="bg1"/>
                </a:solidFill>
                <a:sym typeface="Wingdings" pitchFamily="2" charset="2"/>
              </a:rPr>
              <a:t>Enough particles to equilibrate, QGP, collective motion</a:t>
            </a:r>
            <a:endParaRPr lang="en-US" sz="2800" b="1" dirty="0">
              <a:solidFill>
                <a:schemeClr val="bg1"/>
              </a:solidFill>
            </a:endParaRPr>
          </a:p>
        </p:txBody>
      </p:sp>
      <p:sp>
        <p:nvSpPr>
          <p:cNvPr id="25" name="TextBox 24"/>
          <p:cNvSpPr txBox="1"/>
          <p:nvPr/>
        </p:nvSpPr>
        <p:spPr>
          <a:xfrm>
            <a:off x="2133600" y="5288340"/>
            <a:ext cx="4800600" cy="1569660"/>
          </a:xfrm>
          <a:prstGeom prst="rect">
            <a:avLst/>
          </a:prstGeom>
          <a:noFill/>
        </p:spPr>
        <p:txBody>
          <a:bodyPr wrap="square" rtlCol="0">
            <a:spAutoFit/>
          </a:bodyPr>
          <a:lstStyle/>
          <a:p>
            <a:pPr algn="ctr"/>
            <a:r>
              <a:rPr lang="en-US" sz="4000" b="1" dirty="0" err="1">
                <a:solidFill>
                  <a:schemeClr val="bg1"/>
                </a:solidFill>
              </a:rPr>
              <a:t>p+A</a:t>
            </a:r>
            <a:endParaRPr lang="en-US" sz="4000" b="1" dirty="0">
              <a:solidFill>
                <a:schemeClr val="bg1"/>
              </a:solidFill>
            </a:endParaRPr>
          </a:p>
          <a:p>
            <a:pPr algn="ctr"/>
            <a:r>
              <a:rPr lang="en-US" sz="2800" b="1" dirty="0">
                <a:solidFill>
                  <a:schemeClr val="bg1"/>
                </a:solidFill>
                <a:sym typeface="Wingdings" pitchFamily="2" charset="2"/>
              </a:rPr>
              <a:t>Not enough particles to equilibrate, control experiment</a:t>
            </a:r>
            <a:endParaRPr lang="en-US" sz="2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7226850" cy="646331"/>
          </a:xfrm>
          <a:prstGeom prst="rect">
            <a:avLst/>
          </a:prstGeom>
          <a:noFill/>
        </p:spPr>
        <p:txBody>
          <a:bodyPr wrap="none" rtlCol="0">
            <a:spAutoFit/>
          </a:bodyPr>
          <a:lstStyle/>
          <a:p>
            <a:r>
              <a:rPr lang="en-US" sz="3600" b="0" u="sng" dirty="0">
                <a:solidFill>
                  <a:schemeClr val="bg1"/>
                </a:solidFill>
              </a:rPr>
              <a:t>Fall 2012 Revolution – </a:t>
            </a:r>
            <a:r>
              <a:rPr lang="en-US" sz="3600" b="0" u="sng" dirty="0" err="1">
                <a:solidFill>
                  <a:schemeClr val="bg1"/>
                </a:solidFill>
              </a:rPr>
              <a:t>p+Pb</a:t>
            </a:r>
            <a:r>
              <a:rPr lang="en-US" sz="3600" b="0" u="sng" dirty="0">
                <a:solidFill>
                  <a:schemeClr val="bg1"/>
                </a:solidFill>
              </a:rPr>
              <a:t> Collisions</a:t>
            </a:r>
          </a:p>
        </p:txBody>
      </p:sp>
      <p:sp>
        <p:nvSpPr>
          <p:cNvPr id="5" name="TextBox 4"/>
          <p:cNvSpPr txBox="1"/>
          <p:nvPr/>
        </p:nvSpPr>
        <p:spPr>
          <a:xfrm>
            <a:off x="5257800" y="1143000"/>
            <a:ext cx="3886200" cy="4832092"/>
          </a:xfrm>
          <a:prstGeom prst="rect">
            <a:avLst/>
          </a:prstGeom>
          <a:noFill/>
        </p:spPr>
        <p:txBody>
          <a:bodyPr wrap="square" rtlCol="0">
            <a:spAutoFit/>
          </a:bodyPr>
          <a:lstStyle/>
          <a:p>
            <a:pPr algn="ctr"/>
            <a:r>
              <a:rPr lang="en-US" sz="2800" dirty="0">
                <a:solidFill>
                  <a:schemeClr val="bg1"/>
                </a:solidFill>
              </a:rPr>
              <a:t>Signal similar to that seen in A+A</a:t>
            </a:r>
          </a:p>
          <a:p>
            <a:pPr algn="ctr"/>
            <a:endParaRPr lang="en-US" sz="2800" b="0" dirty="0">
              <a:solidFill>
                <a:schemeClr val="bg1"/>
              </a:solidFill>
            </a:endParaRPr>
          </a:p>
          <a:p>
            <a:pPr algn="ctr"/>
            <a:r>
              <a:rPr lang="en-US" sz="2800" dirty="0">
                <a:solidFill>
                  <a:schemeClr val="bg1"/>
                </a:solidFill>
              </a:rPr>
              <a:t>Could it be flow?</a:t>
            </a:r>
          </a:p>
          <a:p>
            <a:pPr algn="ctr"/>
            <a:endParaRPr lang="en-US" sz="2800" b="0" dirty="0">
              <a:solidFill>
                <a:schemeClr val="bg1"/>
              </a:solidFill>
            </a:endParaRPr>
          </a:p>
          <a:p>
            <a:pPr algn="ctr"/>
            <a:r>
              <a:rPr lang="en-US" sz="2800" dirty="0">
                <a:solidFill>
                  <a:schemeClr val="bg1"/>
                </a:solidFill>
              </a:rPr>
              <a:t>Alternative proposal of higher order “</a:t>
            </a:r>
            <a:r>
              <a:rPr lang="en-US" sz="2800" dirty="0" err="1">
                <a:solidFill>
                  <a:schemeClr val="bg1"/>
                </a:solidFill>
              </a:rPr>
              <a:t>glasma</a:t>
            </a:r>
            <a:r>
              <a:rPr lang="en-US" sz="2800" dirty="0">
                <a:solidFill>
                  <a:schemeClr val="bg1"/>
                </a:solidFill>
              </a:rPr>
              <a:t>” diagrams as initial state momentum domains – </a:t>
            </a:r>
            <a:r>
              <a:rPr lang="en-US" sz="2800" i="1" dirty="0">
                <a:solidFill>
                  <a:srgbClr val="FFFF00"/>
                </a:solidFill>
              </a:rPr>
              <a:t>nothing to do with geometry!</a:t>
            </a:r>
            <a:endParaRPr lang="en-US" sz="2800" b="0" i="1" dirty="0">
              <a:solidFill>
                <a:srgbClr val="FFFF00"/>
              </a:solidFill>
            </a:endParaRPr>
          </a:p>
        </p:txBody>
      </p:sp>
      <p:sp>
        <p:nvSpPr>
          <p:cNvPr id="7" name="Slide Number Placeholder 6"/>
          <p:cNvSpPr>
            <a:spLocks noGrp="1"/>
          </p:cNvSpPr>
          <p:nvPr>
            <p:ph type="sldNum" sz="quarter" idx="12"/>
          </p:nvPr>
        </p:nvSpPr>
        <p:spPr/>
        <p:txBody>
          <a:bodyPr/>
          <a:lstStyle/>
          <a:p>
            <a:fld id="{D23D7F4A-5900-41CB-B165-8E91248E228B}" type="slidenum">
              <a:rPr lang="en-US" smtClean="0"/>
              <a:pPr/>
              <a:t>24</a:t>
            </a:fld>
            <a:endParaRPr lang="en-US" dirty="0"/>
          </a:p>
        </p:txBody>
      </p:sp>
      <p:grpSp>
        <p:nvGrpSpPr>
          <p:cNvPr id="13" name="Group 12"/>
          <p:cNvGrpSpPr/>
          <p:nvPr/>
        </p:nvGrpSpPr>
        <p:grpSpPr>
          <a:xfrm>
            <a:off x="381000" y="1157288"/>
            <a:ext cx="4800600" cy="5243512"/>
            <a:chOff x="76200" y="914400"/>
            <a:chExt cx="5181600" cy="5505450"/>
          </a:xfrm>
        </p:grpSpPr>
        <p:pic>
          <p:nvPicPr>
            <p:cNvPr id="11266" name="Picture 2" descr="These three plots show the correlation between pairs of particles seen in the CMS detector. (&lt;i&gt;a&lt;/i&gt;) shows proton–proton collisions, and the arrow points to the ridge; (&lt;i&gt;b&lt;/i&gt;) shows the lead–lead collisions where a similar ridge emerged once more; and (&lt;i&gt;c&lt;/i&gt;) denotes the most recent proton–lead collisions where the ridge is seen once more. Δη is the angle in that plane measured between the two particles in the longitudinal plane. ΔΦ represents the difference between the angles of the two particles in question in the transverse plane. &lt;i&gt;R&lt;/i&gt; is a function of both Δη and ΔΦ. (Courtesy: CERN/CMS collaboration)"/>
            <p:cNvPicPr>
              <a:picLocks noChangeAspect="1" noChangeArrowheads="1"/>
            </p:cNvPicPr>
            <p:nvPr/>
          </p:nvPicPr>
          <p:blipFill>
            <a:blip r:embed="rId2" cstate="print"/>
            <a:srcRect l="39941" t="6972" r="3671" b="4139"/>
            <a:stretch>
              <a:fillRect/>
            </a:stretch>
          </p:blipFill>
          <p:spPr bwMode="auto">
            <a:xfrm>
              <a:off x="76200" y="914400"/>
              <a:ext cx="5181600" cy="5505450"/>
            </a:xfrm>
            <a:prstGeom prst="rect">
              <a:avLst/>
            </a:prstGeom>
            <a:noFill/>
          </p:spPr>
        </p:pic>
        <p:sp>
          <p:nvSpPr>
            <p:cNvPr id="9" name="Rectangle 8"/>
            <p:cNvSpPr/>
            <p:nvPr/>
          </p:nvSpPr>
          <p:spPr>
            <a:xfrm>
              <a:off x="228600" y="1143000"/>
              <a:ext cx="838200" cy="523220"/>
            </a:xfrm>
            <a:prstGeom prst="rect">
              <a:avLst/>
            </a:prstGeom>
            <a:solidFill>
              <a:schemeClr val="bg1"/>
            </a:solidFill>
          </p:spPr>
          <p:txBody>
            <a:bodyPr wrap="square" rtlCol="0" anchor="ctr">
              <a:spAutoFit/>
            </a:bodyPr>
            <a:lstStyle/>
            <a:p>
              <a:pPr algn="ctr"/>
              <a:endParaRPr lang="en-US" sz="2800" dirty="0">
                <a:solidFill>
                  <a:schemeClr val="bg1"/>
                </a:solidFill>
              </a:endParaRPr>
            </a:p>
          </p:txBody>
        </p:sp>
        <p:sp>
          <p:nvSpPr>
            <p:cNvPr id="10" name="Rectangle 9"/>
            <p:cNvSpPr/>
            <p:nvPr/>
          </p:nvSpPr>
          <p:spPr>
            <a:xfrm>
              <a:off x="76200" y="5867400"/>
              <a:ext cx="838200" cy="523220"/>
            </a:xfrm>
            <a:prstGeom prst="rect">
              <a:avLst/>
            </a:prstGeom>
            <a:solidFill>
              <a:schemeClr val="bg1"/>
            </a:solidFill>
          </p:spPr>
          <p:txBody>
            <a:bodyPr wrap="square" rtlCol="0" anchor="ctr">
              <a:spAutoFit/>
            </a:bodyPr>
            <a:lstStyle/>
            <a:p>
              <a:pPr algn="ctr"/>
              <a:endParaRPr lang="en-US" sz="2800" dirty="0">
                <a:solidFill>
                  <a:schemeClr val="bg1"/>
                </a:solidFill>
              </a:endParaRPr>
            </a:p>
          </p:txBody>
        </p:sp>
        <p:sp>
          <p:nvSpPr>
            <p:cNvPr id="11" name="Rectangle 10"/>
            <p:cNvSpPr/>
            <p:nvPr/>
          </p:nvSpPr>
          <p:spPr>
            <a:xfrm>
              <a:off x="4419600" y="6126480"/>
              <a:ext cx="838200" cy="274320"/>
            </a:xfrm>
            <a:prstGeom prst="rect">
              <a:avLst/>
            </a:prstGeom>
            <a:solidFill>
              <a:schemeClr val="bg1"/>
            </a:solidFill>
          </p:spPr>
          <p:txBody>
            <a:bodyPr wrap="square" rtlCol="0" anchor="ctr">
              <a:spAutoFit/>
            </a:bodyPr>
            <a:lstStyle/>
            <a:p>
              <a:pPr algn="ctr"/>
              <a:endParaRPr lang="en-US" sz="2800" dirty="0">
                <a:solidFill>
                  <a:schemeClr val="bg1"/>
                </a:solidFill>
              </a:endParaRPr>
            </a:p>
          </p:txBody>
        </p:sp>
        <p:sp>
          <p:nvSpPr>
            <p:cNvPr id="12" name="Rectangle 11"/>
            <p:cNvSpPr/>
            <p:nvPr/>
          </p:nvSpPr>
          <p:spPr>
            <a:xfrm>
              <a:off x="4419600" y="914400"/>
              <a:ext cx="838200" cy="274320"/>
            </a:xfrm>
            <a:prstGeom prst="rect">
              <a:avLst/>
            </a:prstGeom>
            <a:solidFill>
              <a:schemeClr val="bg1"/>
            </a:solidFill>
          </p:spPr>
          <p:txBody>
            <a:bodyPr wrap="square" rtlCol="0" anchor="ctr">
              <a:spAutoFit/>
            </a:bodyPr>
            <a:lstStyle/>
            <a:p>
              <a:pPr algn="ctr"/>
              <a:endParaRPr lang="en-US" sz="2800" dirty="0">
                <a:solidFill>
                  <a:schemeClr val="bg1"/>
                </a:solidFill>
              </a:endParaRPr>
            </a:p>
          </p:txBody>
        </p:sp>
      </p:grpSp>
    </p:spTree>
    <p:extLst>
      <p:ext uri="{BB962C8B-B14F-4D97-AF65-F5344CB8AC3E}">
        <p14:creationId xmlns:p14="http://schemas.microsoft.com/office/powerpoint/2010/main" val="208092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3352800"/>
            <a:ext cx="7543800" cy="400110"/>
          </a:xfrm>
          <a:prstGeom prst="rect">
            <a:avLst/>
          </a:prstGeom>
        </p:spPr>
        <p:txBody>
          <a:bodyPr wrap="square">
            <a:spAutoFit/>
          </a:bodyPr>
          <a:lstStyle/>
          <a:p>
            <a:r>
              <a:rPr lang="en-US" sz="2000" dirty="0">
                <a:solidFill>
                  <a:schemeClr val="bg1"/>
                </a:solidFill>
              </a:rPr>
              <a:t>http://journals.aps.org/prl/abstract/10.1103/PhysRevLett.113.112301</a:t>
            </a:r>
          </a:p>
        </p:txBody>
      </p:sp>
      <p:pic>
        <p:nvPicPr>
          <p:cNvPr id="14339" name="Picture 3"/>
          <p:cNvPicPr>
            <a:picLocks noChangeAspect="1" noChangeArrowheads="1"/>
          </p:cNvPicPr>
          <p:nvPr/>
        </p:nvPicPr>
        <p:blipFill>
          <a:blip r:embed="rId2" cstate="print"/>
          <a:srcRect/>
          <a:stretch>
            <a:fillRect/>
          </a:stretch>
        </p:blipFill>
        <p:spPr bwMode="auto">
          <a:xfrm>
            <a:off x="0" y="1164396"/>
            <a:ext cx="9144000" cy="2036004"/>
          </a:xfrm>
          <a:prstGeom prst="rect">
            <a:avLst/>
          </a:prstGeom>
          <a:noFill/>
          <a:ln w="9525">
            <a:noFill/>
            <a:miter lim="800000"/>
            <a:headEnd/>
            <a:tailEnd/>
          </a:ln>
        </p:spPr>
      </p:pic>
      <p:sp>
        <p:nvSpPr>
          <p:cNvPr id="8" name="TextBox 7"/>
          <p:cNvSpPr txBox="1"/>
          <p:nvPr/>
        </p:nvSpPr>
        <p:spPr>
          <a:xfrm>
            <a:off x="2204393" y="228600"/>
            <a:ext cx="4577407" cy="646331"/>
          </a:xfrm>
          <a:prstGeom prst="rect">
            <a:avLst/>
          </a:prstGeom>
          <a:noFill/>
        </p:spPr>
        <p:txBody>
          <a:bodyPr wrap="none" rtlCol="0">
            <a:spAutoFit/>
          </a:bodyPr>
          <a:lstStyle/>
          <a:p>
            <a:r>
              <a:rPr lang="en-US" sz="3600" b="0" u="sng" dirty="0">
                <a:solidFill>
                  <a:schemeClr val="bg1"/>
                </a:solidFill>
              </a:rPr>
              <a:t>Geometry Tests at RHIC</a:t>
            </a:r>
          </a:p>
        </p:txBody>
      </p:sp>
      <p:pic>
        <p:nvPicPr>
          <p:cNvPr id="11" name="Picture 2" descr="http://up.colorado.edu/~nagle/HydroMovies/hydro_movie_156.gif"/>
          <p:cNvPicPr>
            <a:picLocks noChangeAspect="1" noChangeArrowheads="1" noCrop="1"/>
          </p:cNvPicPr>
          <p:nvPr/>
        </p:nvPicPr>
        <p:blipFill>
          <a:blip r:embed="rId3" cstate="print"/>
          <a:srcRect/>
          <a:stretch>
            <a:fillRect/>
          </a:stretch>
        </p:blipFill>
        <p:spPr bwMode="auto">
          <a:xfrm>
            <a:off x="3025721" y="3956118"/>
            <a:ext cx="3070279" cy="2597082"/>
          </a:xfrm>
          <a:prstGeom prst="rect">
            <a:avLst/>
          </a:prstGeom>
          <a:noFill/>
        </p:spPr>
      </p:pic>
      <p:pic>
        <p:nvPicPr>
          <p:cNvPr id="12" name="Picture 2" descr="http://up.colorado.edu/~nagle/HydroMovies/hydro_movie_261.gif"/>
          <p:cNvPicPr>
            <a:picLocks noChangeAspect="1" noChangeArrowheads="1" noCrop="1"/>
          </p:cNvPicPr>
          <p:nvPr/>
        </p:nvPicPr>
        <p:blipFill>
          <a:blip r:embed="rId4" cstate="print"/>
          <a:srcRect/>
          <a:stretch>
            <a:fillRect/>
          </a:stretch>
        </p:blipFill>
        <p:spPr bwMode="auto">
          <a:xfrm>
            <a:off x="0" y="3962400"/>
            <a:ext cx="3062853" cy="2590800"/>
          </a:xfrm>
          <a:prstGeom prst="rect">
            <a:avLst/>
          </a:prstGeom>
          <a:noFill/>
        </p:spPr>
      </p:pic>
      <p:pic>
        <p:nvPicPr>
          <p:cNvPr id="13" name="Picture 2" descr="http://up.colorado.edu/~nagle/HydroMovies/hydro_movie_064.gif"/>
          <p:cNvPicPr>
            <a:picLocks noChangeAspect="1" noChangeArrowheads="1" noCrop="1"/>
          </p:cNvPicPr>
          <p:nvPr/>
        </p:nvPicPr>
        <p:blipFill>
          <a:blip r:embed="rId5" cstate="print"/>
          <a:srcRect/>
          <a:stretch>
            <a:fillRect/>
          </a:stretch>
        </p:blipFill>
        <p:spPr bwMode="auto">
          <a:xfrm>
            <a:off x="6081148" y="3962400"/>
            <a:ext cx="3062851" cy="2590799"/>
          </a:xfrm>
          <a:prstGeom prst="rect">
            <a:avLst/>
          </a:prstGeom>
          <a:noFill/>
        </p:spPr>
      </p:pic>
    </p:spTree>
    <p:extLst>
      <p:ext uri="{BB962C8B-B14F-4D97-AF65-F5344CB8AC3E}">
        <p14:creationId xmlns:p14="http://schemas.microsoft.com/office/powerpoint/2010/main" val="269081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C:\Users\nagle\AppData\Local\Temp\highlight_ppg181.png"/>
          <p:cNvPicPr>
            <a:picLocks noChangeAspect="1" noChangeArrowheads="1"/>
          </p:cNvPicPr>
          <p:nvPr/>
        </p:nvPicPr>
        <p:blipFill>
          <a:blip r:embed="rId2" cstate="print"/>
          <a:srcRect/>
          <a:stretch>
            <a:fillRect/>
          </a:stretch>
        </p:blipFill>
        <p:spPr bwMode="auto">
          <a:xfrm>
            <a:off x="685800" y="152400"/>
            <a:ext cx="7405802" cy="6019800"/>
          </a:xfrm>
          <a:prstGeom prst="rect">
            <a:avLst/>
          </a:prstGeom>
          <a:noFill/>
        </p:spPr>
      </p:pic>
      <p:sp>
        <p:nvSpPr>
          <p:cNvPr id="2" name="Rectangle 1"/>
          <p:cNvSpPr/>
          <p:nvPr/>
        </p:nvSpPr>
        <p:spPr>
          <a:xfrm>
            <a:off x="2063894" y="6336268"/>
            <a:ext cx="4489306" cy="369332"/>
          </a:xfrm>
          <a:prstGeom prst="rect">
            <a:avLst/>
          </a:prstGeom>
        </p:spPr>
        <p:txBody>
          <a:bodyPr wrap="none">
            <a:spAutoFit/>
          </a:bodyPr>
          <a:lstStyle/>
          <a:p>
            <a:r>
              <a:rPr lang="nn-NO" b="1" dirty="0">
                <a:solidFill>
                  <a:schemeClr val="bg1"/>
                </a:solidFill>
                <a:latin typeface="arial" panose="020B0604020202020204" pitchFamily="34" charset="0"/>
              </a:rPr>
              <a:t>Phys.Rev.Lett. 115 (2015) no.14, 142301</a:t>
            </a:r>
            <a:endParaRPr lang="en-US" dirty="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2" cstate="print"/>
          <a:srcRect l="14056" t="15625" r="15081" b="15625"/>
          <a:stretch>
            <a:fillRect/>
          </a:stretch>
        </p:blipFill>
        <p:spPr bwMode="auto">
          <a:xfrm>
            <a:off x="0" y="803564"/>
            <a:ext cx="9144000" cy="4987636"/>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76200"/>
            <a:ext cx="4248855" cy="584775"/>
          </a:xfrm>
          <a:prstGeom prst="rect">
            <a:avLst/>
          </a:prstGeom>
          <a:noFill/>
        </p:spPr>
        <p:txBody>
          <a:bodyPr wrap="none" rtlCol="0">
            <a:spAutoFit/>
          </a:bodyPr>
          <a:lstStyle/>
          <a:p>
            <a:r>
              <a:rPr lang="en-US" sz="3200" b="0" u="sng" dirty="0">
                <a:solidFill>
                  <a:schemeClr val="bg1"/>
                </a:solidFill>
              </a:rPr>
              <a:t>Flow Pattern Predictions</a:t>
            </a:r>
          </a:p>
        </p:txBody>
      </p:sp>
      <p:sp>
        <p:nvSpPr>
          <p:cNvPr id="5" name="Rectangle 4"/>
          <p:cNvSpPr/>
          <p:nvPr/>
        </p:nvSpPr>
        <p:spPr>
          <a:xfrm>
            <a:off x="76200" y="6516469"/>
            <a:ext cx="9448800" cy="646331"/>
          </a:xfrm>
          <a:prstGeom prst="rect">
            <a:avLst/>
          </a:prstGeom>
        </p:spPr>
        <p:txBody>
          <a:bodyPr wrap="square">
            <a:spAutoFit/>
          </a:bodyPr>
          <a:lstStyle/>
          <a:p>
            <a:r>
              <a:rPr lang="en-US" dirty="0" err="1">
                <a:solidFill>
                  <a:schemeClr val="bg1"/>
                </a:solidFill>
              </a:rPr>
              <a:t>Romatschke</a:t>
            </a:r>
            <a:r>
              <a:rPr lang="en-US" dirty="0">
                <a:solidFill>
                  <a:schemeClr val="bg1"/>
                </a:solidFill>
              </a:rPr>
              <a:t>, Nagle et al. , http://journals.aps.org/prl/abstract/10.1103/PhysRevLett.113.112301</a:t>
            </a:r>
          </a:p>
          <a:p>
            <a:r>
              <a:rPr lang="en-US" dirty="0">
                <a:solidFill>
                  <a:schemeClr val="bg1"/>
                </a:solidFill>
              </a:rPr>
              <a:t> </a:t>
            </a:r>
          </a:p>
        </p:txBody>
      </p:sp>
      <p:sp>
        <p:nvSpPr>
          <p:cNvPr id="6" name="Slide Number Placeholder 5"/>
          <p:cNvSpPr>
            <a:spLocks noGrp="1"/>
          </p:cNvSpPr>
          <p:nvPr>
            <p:ph type="sldNum" sz="quarter" idx="12"/>
          </p:nvPr>
        </p:nvSpPr>
        <p:spPr/>
        <p:txBody>
          <a:bodyPr/>
          <a:lstStyle/>
          <a:p>
            <a:fld id="{D23D7F4A-5900-41CB-B165-8E91248E228B}" type="slidenum">
              <a:rPr lang="en-US" smtClean="0"/>
              <a:pPr/>
              <a:t>28</a:t>
            </a:fld>
            <a:endParaRPr lang="en-US"/>
          </a:p>
        </p:txBody>
      </p:sp>
      <p:pic>
        <p:nvPicPr>
          <p:cNvPr id="7" name="図 8"/>
          <p:cNvPicPr>
            <a:picLocks noChangeAspect="1"/>
          </p:cNvPicPr>
          <p:nvPr/>
        </p:nvPicPr>
        <p:blipFill rotWithShape="1">
          <a:blip r:embed="rId2" cstate="print"/>
          <a:srcRect l="29809" t="9860" r="5000" b="2915"/>
          <a:stretch/>
        </p:blipFill>
        <p:spPr>
          <a:xfrm>
            <a:off x="228600" y="762000"/>
            <a:ext cx="6019800" cy="5691742"/>
          </a:xfrm>
          <a:prstGeom prst="rect">
            <a:avLst/>
          </a:prstGeom>
        </p:spPr>
      </p:pic>
      <p:pic>
        <p:nvPicPr>
          <p:cNvPr id="8" name="Picture 1"/>
          <p:cNvPicPr>
            <a:picLocks noChangeAspect="1" noChangeArrowheads="1"/>
          </p:cNvPicPr>
          <p:nvPr/>
        </p:nvPicPr>
        <p:blipFill>
          <a:blip r:embed="rId3" cstate="print">
            <a:grayscl/>
          </a:blip>
          <a:srcRect t="40829"/>
          <a:stretch>
            <a:fillRect/>
          </a:stretch>
        </p:blipFill>
        <p:spPr bwMode="auto">
          <a:xfrm rot="16200000">
            <a:off x="4737075" y="2349525"/>
            <a:ext cx="5715000" cy="2539950"/>
          </a:xfrm>
          <a:prstGeom prst="rect">
            <a:avLst/>
          </a:prstGeom>
          <a:noFill/>
          <a:ln w="9525">
            <a:noFill/>
            <a:miter lim="800000"/>
            <a:headEnd/>
            <a:tailEnd/>
          </a:ln>
        </p:spPr>
      </p:pic>
      <p:pic>
        <p:nvPicPr>
          <p:cNvPr id="9" name="Picture 1"/>
          <p:cNvPicPr>
            <a:picLocks noChangeAspect="1" noChangeArrowheads="1"/>
          </p:cNvPicPr>
          <p:nvPr/>
        </p:nvPicPr>
        <p:blipFill>
          <a:blip r:embed="rId3" cstate="print">
            <a:duotone>
              <a:schemeClr val="accent1">
                <a:shade val="45000"/>
                <a:satMod val="135000"/>
              </a:schemeClr>
              <a:prstClr val="white"/>
            </a:duotone>
          </a:blip>
          <a:srcRect l="38666" t="40829" r="30667"/>
          <a:stretch>
            <a:fillRect/>
          </a:stretch>
        </p:blipFill>
        <p:spPr bwMode="auto">
          <a:xfrm rot="16200000">
            <a:off x="6718275" y="2120925"/>
            <a:ext cx="1752600" cy="2539950"/>
          </a:xfrm>
          <a:prstGeom prst="rect">
            <a:avLst/>
          </a:prstGeom>
          <a:noFill/>
          <a:ln w="9525">
            <a:noFill/>
            <a:miter lim="800000"/>
            <a:headEnd/>
            <a:tailEnd/>
          </a:ln>
        </p:spPr>
      </p:pic>
      <p:pic>
        <p:nvPicPr>
          <p:cNvPr id="10" name="Picture 1"/>
          <p:cNvPicPr>
            <a:picLocks noChangeAspect="1" noChangeArrowheads="1"/>
          </p:cNvPicPr>
          <p:nvPr/>
        </p:nvPicPr>
        <p:blipFill>
          <a:blip r:embed="rId3" cstate="print">
            <a:duotone>
              <a:schemeClr val="accent2">
                <a:shade val="45000"/>
                <a:satMod val="135000"/>
              </a:schemeClr>
              <a:prstClr val="white"/>
            </a:duotone>
          </a:blip>
          <a:srcRect l="68000" t="40829" r="2667"/>
          <a:stretch>
            <a:fillRect/>
          </a:stretch>
        </p:blipFill>
        <p:spPr bwMode="auto">
          <a:xfrm rot="16200000">
            <a:off x="6756375" y="482625"/>
            <a:ext cx="1676400" cy="2539950"/>
          </a:xfrm>
          <a:prstGeom prst="rect">
            <a:avLst/>
          </a:prstGeom>
          <a:noFill/>
          <a:ln w="9525">
            <a:noFill/>
            <a:miter lim="800000"/>
            <a:headEnd/>
            <a:tailEnd/>
          </a:ln>
        </p:spPr>
      </p:pic>
    </p:spTree>
    <p:extLst>
      <p:ext uri="{BB962C8B-B14F-4D97-AF65-F5344CB8AC3E}">
        <p14:creationId xmlns:p14="http://schemas.microsoft.com/office/powerpoint/2010/main" val="2009375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BBD605-86EE-4DE6-BDAF-1DB5AA1DB5E8}" type="slidenum">
              <a:rPr lang="en-US" smtClean="0">
                <a:solidFill>
                  <a:schemeClr val="bg1"/>
                </a:solidFill>
              </a:rPr>
              <a:pPr/>
              <a:t>29</a:t>
            </a:fld>
            <a:endParaRPr lang="en-US">
              <a:solidFill>
                <a:schemeClr val="bg1"/>
              </a:solidFill>
            </a:endParaRPr>
          </a:p>
        </p:txBody>
      </p:sp>
      <p:sp>
        <p:nvSpPr>
          <p:cNvPr id="3" name="TextBox 2"/>
          <p:cNvSpPr txBox="1"/>
          <p:nvPr/>
        </p:nvSpPr>
        <p:spPr>
          <a:xfrm>
            <a:off x="1972676" y="0"/>
            <a:ext cx="4656724" cy="646331"/>
          </a:xfrm>
          <a:prstGeom prst="rect">
            <a:avLst/>
          </a:prstGeom>
          <a:noFill/>
        </p:spPr>
        <p:txBody>
          <a:bodyPr wrap="none" rtlCol="0">
            <a:spAutoFit/>
          </a:bodyPr>
          <a:lstStyle/>
          <a:p>
            <a:r>
              <a:rPr lang="en-US" sz="3600" b="0" u="sng" dirty="0">
                <a:solidFill>
                  <a:schemeClr val="bg1"/>
                </a:solidFill>
              </a:rPr>
              <a:t>New </a:t>
            </a:r>
            <a:r>
              <a:rPr lang="en-US" sz="3600" b="0" u="sng" dirty="0" err="1">
                <a:solidFill>
                  <a:schemeClr val="bg1"/>
                </a:solidFill>
              </a:rPr>
              <a:t>p+p</a:t>
            </a:r>
            <a:r>
              <a:rPr lang="en-US" sz="3600" b="0" u="sng" dirty="0">
                <a:solidFill>
                  <a:schemeClr val="bg1"/>
                </a:solidFill>
              </a:rPr>
              <a:t> @ 13 </a:t>
            </a:r>
            <a:r>
              <a:rPr lang="en-US" sz="3600" b="0" u="sng" dirty="0" err="1">
                <a:solidFill>
                  <a:schemeClr val="bg1"/>
                </a:solidFill>
              </a:rPr>
              <a:t>TeV</a:t>
            </a:r>
            <a:r>
              <a:rPr lang="en-US" sz="3600" b="0" u="sng" dirty="0">
                <a:solidFill>
                  <a:schemeClr val="bg1"/>
                </a:solidFill>
              </a:rPr>
              <a:t> data</a:t>
            </a:r>
          </a:p>
        </p:txBody>
      </p:sp>
      <p:pic>
        <p:nvPicPr>
          <p:cNvPr id="4" name="Picture 3"/>
          <p:cNvPicPr>
            <a:picLocks noChangeAspect="1"/>
          </p:cNvPicPr>
          <p:nvPr/>
        </p:nvPicPr>
        <p:blipFill>
          <a:blip r:embed="rId2"/>
          <a:stretch>
            <a:fillRect/>
          </a:stretch>
        </p:blipFill>
        <p:spPr>
          <a:xfrm>
            <a:off x="304800" y="685800"/>
            <a:ext cx="3886200" cy="6073612"/>
          </a:xfrm>
          <a:prstGeom prst="rect">
            <a:avLst/>
          </a:prstGeom>
        </p:spPr>
      </p:pic>
      <p:sp>
        <p:nvSpPr>
          <p:cNvPr id="5" name="TextBox 4"/>
          <p:cNvSpPr txBox="1"/>
          <p:nvPr/>
        </p:nvSpPr>
        <p:spPr>
          <a:xfrm flipH="1">
            <a:off x="4419600" y="1066800"/>
            <a:ext cx="4495800" cy="5016758"/>
          </a:xfrm>
          <a:prstGeom prst="rect">
            <a:avLst/>
          </a:prstGeom>
          <a:noFill/>
        </p:spPr>
        <p:txBody>
          <a:bodyPr wrap="square" rtlCol="0">
            <a:spAutoFit/>
          </a:bodyPr>
          <a:lstStyle/>
          <a:p>
            <a:pPr algn="ctr"/>
            <a:r>
              <a:rPr lang="en-US" sz="3200" b="0" dirty="0">
                <a:solidFill>
                  <a:schemeClr val="bg1"/>
                </a:solidFill>
              </a:rPr>
              <a:t>Similar phenomena now observed in </a:t>
            </a:r>
          </a:p>
          <a:p>
            <a:pPr algn="ctr"/>
            <a:r>
              <a:rPr lang="en-US" sz="3200" b="0" dirty="0">
                <a:solidFill>
                  <a:schemeClr val="bg1"/>
                </a:solidFill>
              </a:rPr>
              <a:t>high multiplicity </a:t>
            </a:r>
          </a:p>
          <a:p>
            <a:pPr algn="ctr"/>
            <a:r>
              <a:rPr lang="en-US" sz="3200" dirty="0">
                <a:solidFill>
                  <a:schemeClr val="bg1"/>
                </a:solidFill>
              </a:rPr>
              <a:t>Proton + Proton</a:t>
            </a:r>
          </a:p>
          <a:p>
            <a:pPr algn="ctr"/>
            <a:r>
              <a:rPr lang="en-US" sz="3200" b="0" dirty="0">
                <a:solidFill>
                  <a:schemeClr val="bg1"/>
                </a:solidFill>
              </a:rPr>
              <a:t>Reactions at LHC</a:t>
            </a:r>
          </a:p>
          <a:p>
            <a:pPr algn="ctr"/>
            <a:endParaRPr lang="en-US" sz="3200" dirty="0">
              <a:solidFill>
                <a:schemeClr val="bg1"/>
              </a:solidFill>
            </a:endParaRPr>
          </a:p>
          <a:p>
            <a:pPr algn="ctr"/>
            <a:r>
              <a:rPr lang="en-US" sz="3200" b="0" dirty="0">
                <a:solidFill>
                  <a:schemeClr val="bg1"/>
                </a:solidFill>
              </a:rPr>
              <a:t>Could even this be flow?</a:t>
            </a:r>
          </a:p>
          <a:p>
            <a:pPr algn="ctr"/>
            <a:endParaRPr lang="en-US" sz="3200" dirty="0">
              <a:solidFill>
                <a:schemeClr val="bg1"/>
              </a:solidFill>
            </a:endParaRPr>
          </a:p>
          <a:p>
            <a:pPr algn="ctr"/>
            <a:r>
              <a:rPr lang="en-US" sz="3200" b="0" dirty="0">
                <a:solidFill>
                  <a:schemeClr val="bg1"/>
                </a:solidFill>
              </a:rPr>
              <a:t>Does that have to imply equilibrated QGP?</a:t>
            </a:r>
          </a:p>
        </p:txBody>
      </p:sp>
    </p:spTree>
    <p:extLst>
      <p:ext uri="{BB962C8B-B14F-4D97-AF65-F5344CB8AC3E}">
        <p14:creationId xmlns:p14="http://schemas.microsoft.com/office/powerpoint/2010/main" val="160724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953000" y="2743200"/>
            <a:ext cx="3810000" cy="3200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lide Number Placeholder 3"/>
          <p:cNvSpPr>
            <a:spLocks noGrp="1"/>
          </p:cNvSpPr>
          <p:nvPr>
            <p:ph type="sldNum" sz="quarter" idx="12"/>
          </p:nvPr>
        </p:nvSpPr>
        <p:spPr/>
        <p:txBody>
          <a:bodyPr/>
          <a:lstStyle/>
          <a:p>
            <a:fld id="{5569DBDB-39AD-401B-943D-F87F52C21821}" type="slidenum">
              <a:rPr lang="en-US"/>
              <a:pPr/>
              <a:t>3</a:t>
            </a:fld>
            <a:endParaRPr lang="en-US"/>
          </a:p>
        </p:txBody>
      </p:sp>
      <p:sp>
        <p:nvSpPr>
          <p:cNvPr id="346117" name="Rectangle 5"/>
          <p:cNvSpPr>
            <a:spLocks noChangeArrowheads="1"/>
          </p:cNvSpPr>
          <p:nvPr/>
        </p:nvSpPr>
        <p:spPr bwMode="auto">
          <a:xfrm>
            <a:off x="152400" y="-76200"/>
            <a:ext cx="8991600" cy="838200"/>
          </a:xfrm>
          <a:prstGeom prst="rect">
            <a:avLst/>
          </a:prstGeom>
          <a:noFill/>
          <a:ln w="9525">
            <a:noFill/>
            <a:miter lim="800000"/>
            <a:headEnd/>
            <a:tailEnd/>
          </a:ln>
          <a:effectLst/>
        </p:spPr>
        <p:txBody>
          <a:bodyPr anchor="ctr"/>
          <a:lstStyle/>
          <a:p>
            <a:pPr algn="ctr"/>
            <a:r>
              <a:rPr lang="en-US" sz="3600" u="sng">
                <a:solidFill>
                  <a:schemeClr val="bg1"/>
                </a:solidFill>
              </a:rPr>
              <a:t>Quantum Chromodynamics</a:t>
            </a:r>
          </a:p>
        </p:txBody>
      </p:sp>
      <p:graphicFrame>
        <p:nvGraphicFramePr>
          <p:cNvPr id="346120" name="Object 8"/>
          <p:cNvGraphicFramePr>
            <a:graphicFrameLocks noChangeAspect="1"/>
          </p:cNvGraphicFramePr>
          <p:nvPr/>
        </p:nvGraphicFramePr>
        <p:xfrm>
          <a:off x="228600" y="2895600"/>
          <a:ext cx="4419600" cy="1196975"/>
        </p:xfrm>
        <a:graphic>
          <a:graphicData uri="http://schemas.openxmlformats.org/presentationml/2006/ole">
            <mc:AlternateContent xmlns:mc="http://schemas.openxmlformats.org/markup-compatibility/2006">
              <mc:Choice xmlns:v="urn:schemas-microsoft-com:vml" Requires="v">
                <p:oleObj spid="_x0000_s171046" name="Equation" r:id="rId3" imgW="1130040" imgH="393480" progId="Equation.3">
                  <p:embed/>
                </p:oleObj>
              </mc:Choice>
              <mc:Fallback>
                <p:oleObj name="Equation" r:id="rId3" imgW="1130040" imgH="3934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895600"/>
                        <a:ext cx="4419600" cy="1196975"/>
                      </a:xfrm>
                      <a:prstGeom prst="rect">
                        <a:avLst/>
                      </a:prstGeom>
                      <a:solidFill>
                        <a:srgbClr val="FFFF66"/>
                      </a:solidFill>
                    </p:spPr>
                  </p:pic>
                </p:oleObj>
              </mc:Fallback>
            </mc:AlternateContent>
          </a:graphicData>
        </a:graphic>
      </p:graphicFrame>
      <p:sp>
        <p:nvSpPr>
          <p:cNvPr id="346121" name="Text Box 9"/>
          <p:cNvSpPr txBox="1">
            <a:spLocks noChangeArrowheads="1"/>
          </p:cNvSpPr>
          <p:nvPr/>
        </p:nvSpPr>
        <p:spPr bwMode="auto">
          <a:xfrm>
            <a:off x="152400" y="2209800"/>
            <a:ext cx="9174691" cy="523220"/>
          </a:xfrm>
          <a:prstGeom prst="rect">
            <a:avLst/>
          </a:prstGeom>
          <a:noFill/>
          <a:ln w="9525">
            <a:noFill/>
            <a:miter lim="800000"/>
            <a:headEnd/>
            <a:tailEnd/>
          </a:ln>
          <a:effectLst/>
        </p:spPr>
        <p:txBody>
          <a:bodyPr wrap="none">
            <a:spAutoFit/>
          </a:bodyPr>
          <a:lstStyle/>
          <a:p>
            <a:r>
              <a:rPr lang="en-US" sz="2800" dirty="0">
                <a:solidFill>
                  <a:schemeClr val="bg1"/>
                </a:solidFill>
                <a:cs typeface="Arial" pitchFamily="34" charset="0"/>
              </a:rPr>
              <a:t>QCD is a “confining” gauge theory, with an effective potential</a:t>
            </a:r>
          </a:p>
        </p:txBody>
      </p:sp>
      <p:sp>
        <p:nvSpPr>
          <p:cNvPr id="346122" name="Line 10"/>
          <p:cNvSpPr>
            <a:spLocks noChangeShapeType="1"/>
          </p:cNvSpPr>
          <p:nvPr/>
        </p:nvSpPr>
        <p:spPr bwMode="auto">
          <a:xfrm>
            <a:off x="5781675" y="3048001"/>
            <a:ext cx="0" cy="2590800"/>
          </a:xfrm>
          <a:prstGeom prst="line">
            <a:avLst/>
          </a:prstGeom>
          <a:solidFill>
            <a:schemeClr val="bg1"/>
          </a:solidFill>
          <a:ln w="19050">
            <a:solidFill>
              <a:schemeClr val="tx1"/>
            </a:solidFill>
            <a:round/>
            <a:headEnd/>
            <a:tailEnd/>
          </a:ln>
          <a:effectLst/>
        </p:spPr>
        <p:txBody>
          <a:bodyPr wrap="none" anchor="ctr">
            <a:spAutoFit/>
          </a:bodyPr>
          <a:lstStyle/>
          <a:p>
            <a:endParaRPr lang="en-US" sz="2000"/>
          </a:p>
        </p:txBody>
      </p:sp>
      <p:sp>
        <p:nvSpPr>
          <p:cNvPr id="346123" name="Line 11"/>
          <p:cNvSpPr>
            <a:spLocks noChangeShapeType="1"/>
          </p:cNvSpPr>
          <p:nvPr/>
        </p:nvSpPr>
        <p:spPr bwMode="auto">
          <a:xfrm>
            <a:off x="5629275" y="4114801"/>
            <a:ext cx="2743200" cy="0"/>
          </a:xfrm>
          <a:prstGeom prst="line">
            <a:avLst/>
          </a:prstGeom>
          <a:solidFill>
            <a:schemeClr val="bg1"/>
          </a:solidFill>
          <a:ln w="19050">
            <a:solidFill>
              <a:schemeClr val="tx1"/>
            </a:solidFill>
            <a:round/>
            <a:headEnd/>
            <a:tailEnd/>
          </a:ln>
          <a:effectLst/>
        </p:spPr>
        <p:txBody>
          <a:bodyPr wrap="none" anchor="ctr">
            <a:spAutoFit/>
          </a:bodyPr>
          <a:lstStyle/>
          <a:p>
            <a:endParaRPr lang="en-US" sz="2000"/>
          </a:p>
        </p:txBody>
      </p:sp>
      <p:sp>
        <p:nvSpPr>
          <p:cNvPr id="346124" name="Freeform 12"/>
          <p:cNvSpPr>
            <a:spLocks/>
          </p:cNvSpPr>
          <p:nvPr/>
        </p:nvSpPr>
        <p:spPr bwMode="auto">
          <a:xfrm>
            <a:off x="5791200" y="3276600"/>
            <a:ext cx="2514600" cy="1737360"/>
          </a:xfrm>
          <a:custGeom>
            <a:avLst/>
            <a:gdLst/>
            <a:ahLst/>
            <a:cxnLst>
              <a:cxn ang="0">
                <a:pos x="0" y="1340"/>
              </a:cxn>
              <a:cxn ang="0">
                <a:pos x="137" y="864"/>
              </a:cxn>
              <a:cxn ang="0">
                <a:pos x="705" y="415"/>
              </a:cxn>
              <a:cxn ang="0">
                <a:pos x="1433" y="0"/>
              </a:cxn>
            </a:cxnLst>
            <a:rect l="0" t="0" r="r" b="b"/>
            <a:pathLst>
              <a:path w="1433" h="1340">
                <a:moveTo>
                  <a:pt x="0" y="1340"/>
                </a:moveTo>
                <a:cubicBezTo>
                  <a:pt x="23" y="1260"/>
                  <a:pt x="19" y="1018"/>
                  <a:pt x="137" y="864"/>
                </a:cubicBezTo>
                <a:cubicBezTo>
                  <a:pt x="255" y="710"/>
                  <a:pt x="489" y="559"/>
                  <a:pt x="705" y="415"/>
                </a:cubicBezTo>
                <a:cubicBezTo>
                  <a:pt x="921" y="271"/>
                  <a:pt x="1281" y="86"/>
                  <a:pt x="1433" y="0"/>
                </a:cubicBezTo>
              </a:path>
            </a:pathLst>
          </a:custGeom>
          <a:noFill/>
          <a:ln w="38100" cap="flat" cmpd="sng">
            <a:solidFill>
              <a:srgbClr val="FF0000"/>
            </a:solidFill>
            <a:prstDash val="solid"/>
            <a:round/>
            <a:headEnd/>
            <a:tailEnd/>
          </a:ln>
          <a:effectLst/>
        </p:spPr>
        <p:txBody>
          <a:bodyPr wrap="square" anchor="ctr">
            <a:spAutoFit/>
          </a:bodyPr>
          <a:lstStyle/>
          <a:p>
            <a:endParaRPr lang="en-US" sz="2000"/>
          </a:p>
        </p:txBody>
      </p:sp>
      <p:sp>
        <p:nvSpPr>
          <p:cNvPr id="346125" name="Text Box 13"/>
          <p:cNvSpPr txBox="1">
            <a:spLocks noChangeArrowheads="1"/>
          </p:cNvSpPr>
          <p:nvPr/>
        </p:nvSpPr>
        <p:spPr bwMode="auto">
          <a:xfrm>
            <a:off x="8161337" y="4129088"/>
            <a:ext cx="276225" cy="400050"/>
          </a:xfrm>
          <a:prstGeom prst="rect">
            <a:avLst/>
          </a:prstGeom>
          <a:noFill/>
          <a:ln w="9525">
            <a:noFill/>
            <a:miter lim="800000"/>
            <a:headEnd/>
            <a:tailEnd/>
          </a:ln>
          <a:effectLst/>
        </p:spPr>
        <p:txBody>
          <a:bodyPr wrap="none">
            <a:spAutoFit/>
          </a:bodyPr>
          <a:lstStyle/>
          <a:p>
            <a:pPr algn="ctr"/>
            <a:r>
              <a:rPr lang="en-US" sz="2000" b="1">
                <a:solidFill>
                  <a:schemeClr val="tx1"/>
                </a:solidFill>
                <a:cs typeface="Arial" pitchFamily="34" charset="0"/>
              </a:rPr>
              <a:t>r</a:t>
            </a:r>
          </a:p>
        </p:txBody>
      </p:sp>
      <p:sp>
        <p:nvSpPr>
          <p:cNvPr id="346126" name="Text Box 14"/>
          <p:cNvSpPr txBox="1">
            <a:spLocks noChangeArrowheads="1"/>
          </p:cNvSpPr>
          <p:nvPr/>
        </p:nvSpPr>
        <p:spPr bwMode="auto">
          <a:xfrm>
            <a:off x="4960937" y="2986088"/>
            <a:ext cx="588963" cy="400050"/>
          </a:xfrm>
          <a:prstGeom prst="rect">
            <a:avLst/>
          </a:prstGeom>
          <a:noFill/>
          <a:ln w="9525">
            <a:noFill/>
            <a:miter lim="800000"/>
            <a:headEnd/>
            <a:tailEnd/>
          </a:ln>
          <a:effectLst/>
        </p:spPr>
        <p:txBody>
          <a:bodyPr wrap="none">
            <a:spAutoFit/>
          </a:bodyPr>
          <a:lstStyle/>
          <a:p>
            <a:pPr algn="ctr"/>
            <a:r>
              <a:rPr lang="en-US" sz="2000" b="1">
                <a:solidFill>
                  <a:schemeClr val="tx1"/>
                </a:solidFill>
                <a:cs typeface="Arial" pitchFamily="34" charset="0"/>
              </a:rPr>
              <a:t>V(r)</a:t>
            </a:r>
          </a:p>
        </p:txBody>
      </p:sp>
      <p:grpSp>
        <p:nvGrpSpPr>
          <p:cNvPr id="3" name="Group 15"/>
          <p:cNvGrpSpPr>
            <a:grpSpLocks/>
          </p:cNvGrpSpPr>
          <p:nvPr/>
        </p:nvGrpSpPr>
        <p:grpSpPr bwMode="auto">
          <a:xfrm rot="21570107" flipV="1">
            <a:off x="5780087" y="3733801"/>
            <a:ext cx="990600" cy="192088"/>
            <a:chOff x="480" y="3696"/>
            <a:chExt cx="3360" cy="240"/>
          </a:xfrm>
          <a:solidFill>
            <a:schemeClr val="bg1"/>
          </a:solidFill>
        </p:grpSpPr>
        <p:cxnSp>
          <p:nvCxnSpPr>
            <p:cNvPr id="346128" name="AutoShape 16"/>
            <p:cNvCxnSpPr>
              <a:cxnSpLocks noChangeShapeType="1"/>
            </p:cNvCxnSpPr>
            <p:nvPr/>
          </p:nvCxnSpPr>
          <p:spPr bwMode="auto">
            <a:xfrm flipV="1">
              <a:off x="816" y="3696"/>
              <a:ext cx="336" cy="240"/>
            </a:xfrm>
            <a:prstGeom prst="curvedConnector3">
              <a:avLst>
                <a:gd name="adj1" fmla="val 50000"/>
              </a:avLst>
            </a:prstGeom>
            <a:grpFill/>
            <a:ln w="28575">
              <a:solidFill>
                <a:srgbClr val="33CCCC"/>
              </a:solidFill>
              <a:round/>
              <a:headEnd/>
              <a:tailEnd/>
            </a:ln>
            <a:effectLst/>
          </p:spPr>
        </p:cxnSp>
        <p:cxnSp>
          <p:nvCxnSpPr>
            <p:cNvPr id="346129" name="AutoShape 17"/>
            <p:cNvCxnSpPr>
              <a:cxnSpLocks noChangeShapeType="1"/>
            </p:cNvCxnSpPr>
            <p:nvPr/>
          </p:nvCxnSpPr>
          <p:spPr bwMode="auto">
            <a:xfrm>
              <a:off x="480" y="3696"/>
              <a:ext cx="336" cy="240"/>
            </a:xfrm>
            <a:prstGeom prst="curvedConnector3">
              <a:avLst>
                <a:gd name="adj1" fmla="val 50000"/>
              </a:avLst>
            </a:prstGeom>
            <a:grpFill/>
            <a:ln w="28575">
              <a:solidFill>
                <a:srgbClr val="33CCCC"/>
              </a:solidFill>
              <a:round/>
              <a:headEnd/>
              <a:tailEnd/>
            </a:ln>
            <a:effectLst/>
          </p:spPr>
        </p:cxnSp>
        <p:cxnSp>
          <p:nvCxnSpPr>
            <p:cNvPr id="346130" name="AutoShape 18"/>
            <p:cNvCxnSpPr>
              <a:cxnSpLocks noChangeShapeType="1"/>
            </p:cNvCxnSpPr>
            <p:nvPr/>
          </p:nvCxnSpPr>
          <p:spPr bwMode="auto">
            <a:xfrm flipV="1">
              <a:off x="1488" y="3696"/>
              <a:ext cx="336" cy="240"/>
            </a:xfrm>
            <a:prstGeom prst="curvedConnector3">
              <a:avLst>
                <a:gd name="adj1" fmla="val 50000"/>
              </a:avLst>
            </a:prstGeom>
            <a:grpFill/>
            <a:ln w="28575">
              <a:solidFill>
                <a:srgbClr val="33CCCC"/>
              </a:solidFill>
              <a:round/>
              <a:headEnd/>
              <a:tailEnd/>
            </a:ln>
            <a:effectLst/>
          </p:spPr>
        </p:cxnSp>
        <p:cxnSp>
          <p:nvCxnSpPr>
            <p:cNvPr id="346131" name="AutoShape 19"/>
            <p:cNvCxnSpPr>
              <a:cxnSpLocks noChangeShapeType="1"/>
            </p:cNvCxnSpPr>
            <p:nvPr/>
          </p:nvCxnSpPr>
          <p:spPr bwMode="auto">
            <a:xfrm>
              <a:off x="1152" y="3696"/>
              <a:ext cx="336" cy="240"/>
            </a:xfrm>
            <a:prstGeom prst="curvedConnector3">
              <a:avLst>
                <a:gd name="adj1" fmla="val 50000"/>
              </a:avLst>
            </a:prstGeom>
            <a:grpFill/>
            <a:ln w="28575">
              <a:solidFill>
                <a:srgbClr val="33CCCC"/>
              </a:solidFill>
              <a:round/>
              <a:headEnd/>
              <a:tailEnd/>
            </a:ln>
            <a:effectLst/>
          </p:spPr>
        </p:cxnSp>
        <p:cxnSp>
          <p:nvCxnSpPr>
            <p:cNvPr id="346132" name="AutoShape 20"/>
            <p:cNvCxnSpPr>
              <a:cxnSpLocks noChangeShapeType="1"/>
            </p:cNvCxnSpPr>
            <p:nvPr/>
          </p:nvCxnSpPr>
          <p:spPr bwMode="auto">
            <a:xfrm flipV="1">
              <a:off x="2160" y="3696"/>
              <a:ext cx="336" cy="240"/>
            </a:xfrm>
            <a:prstGeom prst="curvedConnector3">
              <a:avLst>
                <a:gd name="adj1" fmla="val 50000"/>
              </a:avLst>
            </a:prstGeom>
            <a:grpFill/>
            <a:ln w="28575">
              <a:solidFill>
                <a:srgbClr val="33CCCC"/>
              </a:solidFill>
              <a:round/>
              <a:headEnd/>
              <a:tailEnd/>
            </a:ln>
            <a:effectLst/>
          </p:spPr>
        </p:cxnSp>
        <p:cxnSp>
          <p:nvCxnSpPr>
            <p:cNvPr id="346133" name="AutoShape 21"/>
            <p:cNvCxnSpPr>
              <a:cxnSpLocks noChangeShapeType="1"/>
            </p:cNvCxnSpPr>
            <p:nvPr/>
          </p:nvCxnSpPr>
          <p:spPr bwMode="auto">
            <a:xfrm>
              <a:off x="1824" y="3696"/>
              <a:ext cx="336" cy="240"/>
            </a:xfrm>
            <a:prstGeom prst="curvedConnector3">
              <a:avLst>
                <a:gd name="adj1" fmla="val 50000"/>
              </a:avLst>
            </a:prstGeom>
            <a:grpFill/>
            <a:ln w="28575">
              <a:solidFill>
                <a:srgbClr val="33CCCC"/>
              </a:solidFill>
              <a:round/>
              <a:headEnd/>
              <a:tailEnd/>
            </a:ln>
            <a:effectLst/>
          </p:spPr>
        </p:cxnSp>
        <p:cxnSp>
          <p:nvCxnSpPr>
            <p:cNvPr id="346134" name="AutoShape 22"/>
            <p:cNvCxnSpPr>
              <a:cxnSpLocks noChangeShapeType="1"/>
            </p:cNvCxnSpPr>
            <p:nvPr/>
          </p:nvCxnSpPr>
          <p:spPr bwMode="auto">
            <a:xfrm flipV="1">
              <a:off x="2832" y="3696"/>
              <a:ext cx="336" cy="240"/>
            </a:xfrm>
            <a:prstGeom prst="curvedConnector3">
              <a:avLst>
                <a:gd name="adj1" fmla="val 50000"/>
              </a:avLst>
            </a:prstGeom>
            <a:grpFill/>
            <a:ln w="28575">
              <a:solidFill>
                <a:srgbClr val="33CCCC"/>
              </a:solidFill>
              <a:round/>
              <a:headEnd/>
              <a:tailEnd/>
            </a:ln>
            <a:effectLst/>
          </p:spPr>
        </p:cxnSp>
        <p:cxnSp>
          <p:nvCxnSpPr>
            <p:cNvPr id="346135" name="AutoShape 23"/>
            <p:cNvCxnSpPr>
              <a:cxnSpLocks noChangeShapeType="1"/>
            </p:cNvCxnSpPr>
            <p:nvPr/>
          </p:nvCxnSpPr>
          <p:spPr bwMode="auto">
            <a:xfrm>
              <a:off x="2496" y="3696"/>
              <a:ext cx="336" cy="240"/>
            </a:xfrm>
            <a:prstGeom prst="curvedConnector3">
              <a:avLst>
                <a:gd name="adj1" fmla="val 50000"/>
              </a:avLst>
            </a:prstGeom>
            <a:grpFill/>
            <a:ln w="28575">
              <a:solidFill>
                <a:srgbClr val="33CCCC"/>
              </a:solidFill>
              <a:round/>
              <a:headEnd/>
              <a:tailEnd/>
            </a:ln>
            <a:effectLst/>
          </p:spPr>
        </p:cxnSp>
        <p:cxnSp>
          <p:nvCxnSpPr>
            <p:cNvPr id="346136" name="AutoShape 24"/>
            <p:cNvCxnSpPr>
              <a:cxnSpLocks noChangeShapeType="1"/>
            </p:cNvCxnSpPr>
            <p:nvPr/>
          </p:nvCxnSpPr>
          <p:spPr bwMode="auto">
            <a:xfrm flipV="1">
              <a:off x="3504" y="3696"/>
              <a:ext cx="336" cy="240"/>
            </a:xfrm>
            <a:prstGeom prst="curvedConnector3">
              <a:avLst>
                <a:gd name="adj1" fmla="val 50000"/>
              </a:avLst>
            </a:prstGeom>
            <a:grpFill/>
            <a:ln w="28575">
              <a:solidFill>
                <a:srgbClr val="33CCCC"/>
              </a:solidFill>
              <a:round/>
              <a:headEnd/>
              <a:tailEnd/>
            </a:ln>
            <a:effectLst/>
          </p:spPr>
        </p:cxnSp>
        <p:cxnSp>
          <p:nvCxnSpPr>
            <p:cNvPr id="346137" name="AutoShape 25"/>
            <p:cNvCxnSpPr>
              <a:cxnSpLocks noChangeShapeType="1"/>
            </p:cNvCxnSpPr>
            <p:nvPr/>
          </p:nvCxnSpPr>
          <p:spPr bwMode="auto">
            <a:xfrm>
              <a:off x="3168" y="3696"/>
              <a:ext cx="336" cy="240"/>
            </a:xfrm>
            <a:prstGeom prst="curvedConnector3">
              <a:avLst>
                <a:gd name="adj1" fmla="val 50000"/>
              </a:avLst>
            </a:prstGeom>
            <a:grpFill/>
            <a:ln w="28575">
              <a:solidFill>
                <a:srgbClr val="33CCCC"/>
              </a:solidFill>
              <a:round/>
              <a:headEnd/>
              <a:tailEnd/>
            </a:ln>
            <a:effectLst/>
          </p:spPr>
        </p:cxnSp>
      </p:grpSp>
      <p:sp>
        <p:nvSpPr>
          <p:cNvPr id="346138" name="Oval 26"/>
          <p:cNvSpPr>
            <a:spLocks noChangeArrowheads="1"/>
          </p:cNvSpPr>
          <p:nvPr/>
        </p:nvSpPr>
        <p:spPr bwMode="auto">
          <a:xfrm>
            <a:off x="6756400" y="3575051"/>
            <a:ext cx="260350" cy="561975"/>
          </a:xfrm>
          <a:prstGeom prst="ellipse">
            <a:avLst/>
          </a:prstGeom>
          <a:solidFill>
            <a:srgbClr val="FF0000"/>
          </a:solidFill>
          <a:ln w="9525">
            <a:solidFill>
              <a:schemeClr val="tx1"/>
            </a:solidFill>
            <a:round/>
            <a:headEnd/>
            <a:tailEnd/>
          </a:ln>
          <a:effectLst/>
        </p:spPr>
        <p:txBody>
          <a:bodyPr wrap="none" anchor="ctr">
            <a:spAutoFit/>
          </a:bodyPr>
          <a:lstStyle/>
          <a:p>
            <a:endParaRPr lang="en-US" sz="2000"/>
          </a:p>
        </p:txBody>
      </p:sp>
      <p:sp>
        <p:nvSpPr>
          <p:cNvPr id="346139" name="Oval 27"/>
          <p:cNvSpPr>
            <a:spLocks noChangeArrowheads="1"/>
          </p:cNvSpPr>
          <p:nvPr/>
        </p:nvSpPr>
        <p:spPr bwMode="auto">
          <a:xfrm>
            <a:off x="5629275" y="3590926"/>
            <a:ext cx="260350" cy="561975"/>
          </a:xfrm>
          <a:prstGeom prst="ellipse">
            <a:avLst/>
          </a:prstGeom>
          <a:solidFill>
            <a:srgbClr val="00B050"/>
          </a:solidFill>
          <a:ln w="9525">
            <a:solidFill>
              <a:schemeClr val="tx1"/>
            </a:solidFill>
            <a:round/>
            <a:headEnd/>
            <a:tailEnd/>
          </a:ln>
          <a:effectLst/>
        </p:spPr>
        <p:txBody>
          <a:bodyPr wrap="none" anchor="ctr">
            <a:spAutoFit/>
          </a:bodyPr>
          <a:lstStyle/>
          <a:p>
            <a:endParaRPr lang="en-US" sz="2000"/>
          </a:p>
        </p:txBody>
      </p:sp>
      <p:sp>
        <p:nvSpPr>
          <p:cNvPr id="346140" name="Text Box 28"/>
          <p:cNvSpPr txBox="1">
            <a:spLocks noChangeArrowheads="1"/>
          </p:cNvSpPr>
          <p:nvPr/>
        </p:nvSpPr>
        <p:spPr bwMode="auto">
          <a:xfrm>
            <a:off x="1865064" y="4233863"/>
            <a:ext cx="3164136" cy="461665"/>
          </a:xfrm>
          <a:prstGeom prst="rect">
            <a:avLst/>
          </a:prstGeom>
          <a:noFill/>
          <a:ln w="9525" algn="ctr">
            <a:noFill/>
            <a:miter lim="800000"/>
            <a:headEnd/>
            <a:tailEnd/>
          </a:ln>
          <a:effectLst/>
        </p:spPr>
        <p:txBody>
          <a:bodyPr wrap="none">
            <a:spAutoFit/>
          </a:bodyPr>
          <a:lstStyle/>
          <a:p>
            <a:pPr eaLnBrk="0" hangingPunct="0"/>
            <a:r>
              <a:rPr lang="en-US" sz="2400" dirty="0">
                <a:solidFill>
                  <a:schemeClr val="bg1"/>
                </a:solidFill>
              </a:rPr>
              <a:t>“Coulomb”  “Confining”</a:t>
            </a:r>
          </a:p>
        </p:txBody>
      </p:sp>
      <p:sp>
        <p:nvSpPr>
          <p:cNvPr id="346151" name="Text Box 39"/>
          <p:cNvSpPr txBox="1">
            <a:spLocks noChangeArrowheads="1"/>
          </p:cNvSpPr>
          <p:nvPr/>
        </p:nvSpPr>
        <p:spPr bwMode="auto">
          <a:xfrm>
            <a:off x="166687" y="854075"/>
            <a:ext cx="4724400" cy="954107"/>
          </a:xfrm>
          <a:prstGeom prst="rect">
            <a:avLst/>
          </a:prstGeom>
          <a:noFill/>
          <a:ln w="9525">
            <a:noFill/>
            <a:miter lim="800000"/>
            <a:headEnd/>
            <a:tailEnd/>
          </a:ln>
          <a:effectLst/>
        </p:spPr>
        <p:txBody>
          <a:bodyPr>
            <a:spAutoFit/>
          </a:bodyPr>
          <a:lstStyle/>
          <a:p>
            <a:r>
              <a:rPr lang="en-US" sz="2800" dirty="0">
                <a:solidFill>
                  <a:schemeClr val="bg1"/>
                </a:solidFill>
                <a:cs typeface="Arial" pitchFamily="34" charset="0"/>
              </a:rPr>
              <a:t>Hadrons are composite objects made of quarks and gluons</a:t>
            </a:r>
          </a:p>
        </p:txBody>
      </p:sp>
      <p:pic>
        <p:nvPicPr>
          <p:cNvPr id="346155" name="Picture 43"/>
          <p:cNvPicPr>
            <a:picLocks noChangeAspect="1" noChangeArrowheads="1"/>
          </p:cNvPicPr>
          <p:nvPr/>
        </p:nvPicPr>
        <p:blipFill>
          <a:blip r:embed="rId5" cstate="print"/>
          <a:srcRect l="45047" t="53773" r="464" b="21698"/>
          <a:stretch>
            <a:fillRect/>
          </a:stretch>
        </p:blipFill>
        <p:spPr bwMode="auto">
          <a:xfrm>
            <a:off x="6948487" y="914400"/>
            <a:ext cx="1676400" cy="990600"/>
          </a:xfrm>
          <a:prstGeom prst="rect">
            <a:avLst/>
          </a:prstGeom>
          <a:noFill/>
          <a:ln w="9525" algn="ctr">
            <a:noFill/>
            <a:miter lim="800000"/>
            <a:headEnd/>
            <a:tailEnd/>
          </a:ln>
          <a:effectLst/>
        </p:spPr>
      </p:pic>
      <p:pic>
        <p:nvPicPr>
          <p:cNvPr id="346156" name="Picture 44"/>
          <p:cNvPicPr>
            <a:picLocks noChangeAspect="1" noChangeArrowheads="1"/>
          </p:cNvPicPr>
          <p:nvPr/>
        </p:nvPicPr>
        <p:blipFill>
          <a:blip r:embed="rId5" cstate="print"/>
          <a:srcRect r="52942" b="75471"/>
          <a:stretch>
            <a:fillRect/>
          </a:stretch>
        </p:blipFill>
        <p:spPr bwMode="auto">
          <a:xfrm>
            <a:off x="5195887" y="914400"/>
            <a:ext cx="1447800" cy="990600"/>
          </a:xfrm>
          <a:prstGeom prst="rect">
            <a:avLst/>
          </a:prstGeom>
          <a:noFill/>
          <a:ln w="9525" algn="ctr">
            <a:noFill/>
            <a:miter lim="800000"/>
            <a:headEnd/>
            <a:tailEnd/>
          </a:ln>
          <a:effectLst/>
        </p:spPr>
      </p:pic>
      <p:sp>
        <p:nvSpPr>
          <p:cNvPr id="346159" name="Text Box 47"/>
          <p:cNvSpPr txBox="1">
            <a:spLocks noChangeArrowheads="1"/>
          </p:cNvSpPr>
          <p:nvPr/>
        </p:nvSpPr>
        <p:spPr bwMode="auto">
          <a:xfrm>
            <a:off x="1992436" y="6182380"/>
            <a:ext cx="5246564" cy="523220"/>
          </a:xfrm>
          <a:prstGeom prst="rect">
            <a:avLst/>
          </a:prstGeom>
          <a:noFill/>
          <a:ln w="9525" algn="ctr">
            <a:noFill/>
            <a:miter lim="800000"/>
            <a:headEnd/>
            <a:tailEnd/>
          </a:ln>
          <a:effectLst/>
        </p:spPr>
        <p:txBody>
          <a:bodyPr wrap="none">
            <a:spAutoFit/>
          </a:bodyPr>
          <a:lstStyle/>
          <a:p>
            <a:r>
              <a:rPr lang="en-US" sz="2800" dirty="0">
                <a:solidFill>
                  <a:schemeClr val="bg1"/>
                </a:solidFill>
              </a:rPr>
              <a:t>No one has ever seen a free quark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1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61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61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61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61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61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61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61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61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61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6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6121" grpId="0"/>
      <p:bldP spid="346122" grpId="0" animBg="1"/>
      <p:bldP spid="346123" grpId="0" animBg="1"/>
      <p:bldP spid="346124" grpId="0" animBg="1"/>
      <p:bldP spid="346125" grpId="0"/>
      <p:bldP spid="346126" grpId="0"/>
      <p:bldP spid="346138" grpId="0" animBg="1"/>
      <p:bldP spid="346139" grpId="0" animBg="1"/>
      <p:bldP spid="346140" grpId="0"/>
      <p:bldP spid="34615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841295"/>
            <a:ext cx="9144000" cy="3276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BF9D489C-FA5E-469C-9D70-D2AD398B02D1}" type="slidenum">
              <a:rPr lang="en-US" smtClean="0">
                <a:solidFill>
                  <a:schemeClr val="tx1"/>
                </a:solidFill>
              </a:rPr>
              <a:pPr/>
              <a:t>30</a:t>
            </a:fld>
            <a:endParaRPr lang="en-US">
              <a:solidFill>
                <a:schemeClr val="tx1"/>
              </a:solidFill>
            </a:endParaRPr>
          </a:p>
        </p:txBody>
      </p:sp>
      <p:sp>
        <p:nvSpPr>
          <p:cNvPr id="8" name="Rectangle 7"/>
          <p:cNvSpPr/>
          <p:nvPr/>
        </p:nvSpPr>
        <p:spPr>
          <a:xfrm>
            <a:off x="3230421" y="5802868"/>
            <a:ext cx="3312702" cy="369332"/>
          </a:xfrm>
          <a:prstGeom prst="rect">
            <a:avLst/>
          </a:prstGeom>
        </p:spPr>
        <p:txBody>
          <a:bodyPr wrap="none">
            <a:spAutoFit/>
          </a:bodyPr>
          <a:lstStyle/>
          <a:p>
            <a:r>
              <a:rPr lang="en-US" b="0" dirty="0"/>
              <a:t>https://arxiv.org/abs/1607.01711</a:t>
            </a:r>
          </a:p>
        </p:txBody>
      </p:sp>
      <p:pic>
        <p:nvPicPr>
          <p:cNvPr id="9" name="Picture 8"/>
          <p:cNvPicPr>
            <a:picLocks noChangeAspect="1"/>
          </p:cNvPicPr>
          <p:nvPr/>
        </p:nvPicPr>
        <p:blipFill rotWithShape="1">
          <a:blip r:embed="rId2"/>
          <a:srcRect t="28104" r="22291" b="46417"/>
          <a:stretch/>
        </p:blipFill>
        <p:spPr>
          <a:xfrm>
            <a:off x="838200" y="993006"/>
            <a:ext cx="7436950" cy="1371600"/>
          </a:xfrm>
          <a:prstGeom prst="rect">
            <a:avLst/>
          </a:prstGeom>
          <a:ln>
            <a:solidFill>
              <a:schemeClr val="tx1"/>
            </a:solidFill>
          </a:ln>
        </p:spPr>
      </p:pic>
      <p:grpSp>
        <p:nvGrpSpPr>
          <p:cNvPr id="11" name="Group 10"/>
          <p:cNvGrpSpPr/>
          <p:nvPr/>
        </p:nvGrpSpPr>
        <p:grpSpPr>
          <a:xfrm>
            <a:off x="152400" y="2993695"/>
            <a:ext cx="8903859" cy="2514600"/>
            <a:chOff x="576010" y="3048000"/>
            <a:chExt cx="8367251" cy="2057400"/>
          </a:xfrm>
        </p:grpSpPr>
        <p:pic>
          <p:nvPicPr>
            <p:cNvPr id="5" name="Picture 4"/>
            <p:cNvPicPr>
              <a:picLocks noChangeAspect="1"/>
            </p:cNvPicPr>
            <p:nvPr/>
          </p:nvPicPr>
          <p:blipFill>
            <a:blip r:embed="rId3"/>
            <a:stretch>
              <a:fillRect/>
            </a:stretch>
          </p:blipFill>
          <p:spPr>
            <a:xfrm>
              <a:off x="6934200" y="3048000"/>
              <a:ext cx="2009061" cy="1981200"/>
            </a:xfrm>
            <a:prstGeom prst="rect">
              <a:avLst/>
            </a:prstGeom>
          </p:spPr>
        </p:pic>
        <p:pic>
          <p:nvPicPr>
            <p:cNvPr id="6" name="Picture 5"/>
            <p:cNvPicPr>
              <a:picLocks noChangeAspect="1"/>
            </p:cNvPicPr>
            <p:nvPr/>
          </p:nvPicPr>
          <p:blipFill>
            <a:blip r:embed="rId4"/>
            <a:stretch>
              <a:fillRect/>
            </a:stretch>
          </p:blipFill>
          <p:spPr>
            <a:xfrm>
              <a:off x="4876800" y="3048000"/>
              <a:ext cx="1870647" cy="1991914"/>
            </a:xfrm>
            <a:prstGeom prst="rect">
              <a:avLst/>
            </a:prstGeom>
          </p:spPr>
        </p:pic>
        <p:pic>
          <p:nvPicPr>
            <p:cNvPr id="7" name="Picture 6"/>
            <p:cNvPicPr>
              <a:picLocks noChangeAspect="1"/>
            </p:cNvPicPr>
            <p:nvPr/>
          </p:nvPicPr>
          <p:blipFill rotWithShape="1">
            <a:blip r:embed="rId5"/>
            <a:srcRect t="45446"/>
            <a:stretch/>
          </p:blipFill>
          <p:spPr>
            <a:xfrm>
              <a:off x="576010" y="3069173"/>
              <a:ext cx="2319590" cy="2036227"/>
            </a:xfrm>
            <a:prstGeom prst="rect">
              <a:avLst/>
            </a:prstGeom>
          </p:spPr>
        </p:pic>
        <p:pic>
          <p:nvPicPr>
            <p:cNvPr id="10" name="Picture 9"/>
            <p:cNvPicPr>
              <a:picLocks noChangeAspect="1"/>
            </p:cNvPicPr>
            <p:nvPr/>
          </p:nvPicPr>
          <p:blipFill rotWithShape="1">
            <a:blip r:embed="rId5"/>
            <a:srcRect b="51964"/>
            <a:stretch/>
          </p:blipFill>
          <p:spPr>
            <a:xfrm>
              <a:off x="2564660" y="3048000"/>
              <a:ext cx="2464540" cy="1905000"/>
            </a:xfrm>
            <a:prstGeom prst="rect">
              <a:avLst/>
            </a:prstGeom>
          </p:spPr>
        </p:pic>
      </p:grpSp>
      <p:sp>
        <p:nvSpPr>
          <p:cNvPr id="12" name="TextBox 11"/>
          <p:cNvSpPr txBox="1"/>
          <p:nvPr/>
        </p:nvSpPr>
        <p:spPr>
          <a:xfrm>
            <a:off x="533400" y="0"/>
            <a:ext cx="8192436" cy="584775"/>
          </a:xfrm>
          <a:prstGeom prst="rect">
            <a:avLst/>
          </a:prstGeom>
          <a:noFill/>
        </p:spPr>
        <p:txBody>
          <a:bodyPr wrap="none" rtlCol="0">
            <a:spAutoFit/>
          </a:bodyPr>
          <a:lstStyle/>
          <a:p>
            <a:r>
              <a:rPr lang="en-US" sz="3200" b="0" u="sng" dirty="0">
                <a:solidFill>
                  <a:schemeClr val="bg1"/>
                </a:solidFill>
              </a:rPr>
              <a:t>Proton Imagined on the </a:t>
            </a:r>
            <a:r>
              <a:rPr lang="en-US" sz="3200" b="0" u="sng" dirty="0" err="1">
                <a:solidFill>
                  <a:schemeClr val="bg1"/>
                </a:solidFill>
              </a:rPr>
              <a:t>Yoctosecond</a:t>
            </a:r>
            <a:r>
              <a:rPr lang="en-US" sz="3200" b="0" u="sng" dirty="0">
                <a:solidFill>
                  <a:schemeClr val="bg1"/>
                </a:solidFill>
              </a:rPr>
              <a:t> Time Scale</a:t>
            </a:r>
          </a:p>
        </p:txBody>
      </p:sp>
    </p:spTree>
    <p:extLst>
      <p:ext uri="{BB962C8B-B14F-4D97-AF65-F5344CB8AC3E}">
        <p14:creationId xmlns:p14="http://schemas.microsoft.com/office/powerpoint/2010/main" val="2255249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838200"/>
            <a:ext cx="8991600" cy="6124754"/>
          </a:xfrm>
          <a:prstGeom prst="rect">
            <a:avLst/>
          </a:prstGeom>
          <a:noFill/>
        </p:spPr>
        <p:txBody>
          <a:bodyPr wrap="square" rtlCol="0">
            <a:spAutoFit/>
          </a:bodyPr>
          <a:lstStyle/>
          <a:p>
            <a:r>
              <a:rPr lang="en-US" sz="2800" u="sng" dirty="0">
                <a:solidFill>
                  <a:schemeClr val="bg1"/>
                </a:solidFill>
              </a:rPr>
              <a:t>Thought</a:t>
            </a:r>
            <a:r>
              <a:rPr lang="en-US" sz="2800" dirty="0">
                <a:solidFill>
                  <a:schemeClr val="bg1"/>
                </a:solidFill>
              </a:rPr>
              <a:t> – Is the flow pattern everywhere?</a:t>
            </a:r>
          </a:p>
          <a:p>
            <a:endParaRPr lang="en-US" sz="2800" dirty="0">
              <a:solidFill>
                <a:schemeClr val="bg1"/>
              </a:solidFill>
            </a:endParaRPr>
          </a:p>
          <a:p>
            <a:r>
              <a:rPr lang="en-US" sz="2800" u="sng" dirty="0">
                <a:solidFill>
                  <a:schemeClr val="bg1"/>
                </a:solidFill>
              </a:rPr>
              <a:t>Hypothesis</a:t>
            </a:r>
            <a:r>
              <a:rPr lang="en-US" sz="2800" dirty="0">
                <a:solidFill>
                  <a:schemeClr val="bg1"/>
                </a:solidFill>
              </a:rPr>
              <a:t> – Lower energy until almost no QGP, flow drops.</a:t>
            </a:r>
          </a:p>
          <a:p>
            <a:endParaRPr lang="en-US" sz="2800" dirty="0">
              <a:solidFill>
                <a:schemeClr val="bg1"/>
              </a:solidFill>
            </a:endParaRPr>
          </a:p>
          <a:p>
            <a:r>
              <a:rPr lang="en-US" sz="2800" u="sng" dirty="0">
                <a:solidFill>
                  <a:schemeClr val="bg1"/>
                </a:solidFill>
              </a:rPr>
              <a:t>Theory Predictions</a:t>
            </a:r>
            <a:r>
              <a:rPr lang="en-US" sz="2800" dirty="0">
                <a:solidFill>
                  <a:schemeClr val="bg1"/>
                </a:solidFill>
              </a:rPr>
              <a:t> - published calculations in 5 scenarios</a:t>
            </a: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r>
              <a:rPr lang="en-US" sz="2800" u="sng" dirty="0">
                <a:solidFill>
                  <a:schemeClr val="bg1"/>
                </a:solidFill>
              </a:rPr>
              <a:t>Proposal </a:t>
            </a:r>
            <a:r>
              <a:rPr lang="en-US" sz="2800" dirty="0">
                <a:solidFill>
                  <a:schemeClr val="bg1"/>
                </a:solidFill>
              </a:rPr>
              <a:t>– </a:t>
            </a:r>
            <a:r>
              <a:rPr lang="en-US" sz="2800" dirty="0" err="1">
                <a:solidFill>
                  <a:srgbClr val="FFFF00"/>
                </a:solidFill>
              </a:rPr>
              <a:t>d+Au</a:t>
            </a:r>
            <a:r>
              <a:rPr lang="en-US" sz="2800" dirty="0">
                <a:solidFill>
                  <a:srgbClr val="FFFF00"/>
                </a:solidFill>
              </a:rPr>
              <a:t> Beam Energy Scan (20, 39, 62, 200 GeV)</a:t>
            </a:r>
          </a:p>
          <a:p>
            <a:r>
              <a:rPr lang="en-US" sz="2800" dirty="0">
                <a:solidFill>
                  <a:schemeClr val="bg1"/>
                </a:solidFill>
              </a:rPr>
              <a:t>                    push Brookhaven to have a special 5 week run</a:t>
            </a:r>
          </a:p>
          <a:p>
            <a:endParaRPr lang="en-US" sz="2800" dirty="0">
              <a:solidFill>
                <a:schemeClr val="bg1"/>
              </a:solidFill>
            </a:endParaRPr>
          </a:p>
          <a:p>
            <a:r>
              <a:rPr lang="en-US" sz="2800" u="sng" dirty="0">
                <a:solidFill>
                  <a:schemeClr val="bg1"/>
                </a:solidFill>
              </a:rPr>
              <a:t>Data Taking </a:t>
            </a:r>
            <a:r>
              <a:rPr lang="en-US" sz="2800" dirty="0">
                <a:solidFill>
                  <a:schemeClr val="bg1"/>
                </a:solidFill>
              </a:rPr>
              <a:t>– triggers enhanced central collisions by x100 </a:t>
            </a:r>
          </a:p>
          <a:p>
            <a:endParaRPr lang="en-US" sz="2800" dirty="0">
              <a:solidFill>
                <a:schemeClr val="bg1"/>
              </a:solidFill>
            </a:endParaRPr>
          </a:p>
          <a:p>
            <a:r>
              <a:rPr lang="en-US" sz="2800" u="sng" dirty="0">
                <a:solidFill>
                  <a:schemeClr val="bg1"/>
                </a:solidFill>
              </a:rPr>
              <a:t>Analysis</a:t>
            </a:r>
            <a:r>
              <a:rPr lang="en-US" sz="2800" dirty="0">
                <a:solidFill>
                  <a:schemeClr val="bg1"/>
                </a:solidFill>
              </a:rPr>
              <a:t> – data recorded spring 2016, results very soon!</a:t>
            </a:r>
          </a:p>
        </p:txBody>
      </p:sp>
      <p:sp>
        <p:nvSpPr>
          <p:cNvPr id="4" name="Rectangle 1"/>
          <p:cNvSpPr>
            <a:spLocks noChangeArrowheads="1"/>
          </p:cNvSpPr>
          <p:nvPr/>
        </p:nvSpPr>
        <p:spPr bwMode="auto">
          <a:xfrm>
            <a:off x="1238436" y="3200400"/>
            <a:ext cx="6553200" cy="83099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hlinkClick r:id="rId2"/>
              </a:rPr>
              <a:t>Exploring the Beam Energy Dependence of Flow-Like Signatures in Small System </a:t>
            </a:r>
            <a:r>
              <a:rPr kumimoji="0" lang="en-US" altLang="en-US" sz="1050" b="0" i="0" u="none" strike="noStrike" cap="none" normalizeH="0" baseline="0" dirty="0" err="1">
                <a:ln>
                  <a:noFill/>
                </a:ln>
                <a:solidFill>
                  <a:srgbClr val="000000"/>
                </a:solidFill>
                <a:effectLst/>
                <a:latin typeface="MathJax_Math-italic"/>
                <a:cs typeface="Arial" panose="020B0604020202020204" pitchFamily="34" charset="0"/>
                <a:hlinkClick r:id="rId2"/>
              </a:rPr>
              <a:t>d</a:t>
            </a:r>
            <a:r>
              <a:rPr kumimoji="0" lang="en-US" altLang="en-US" sz="1050" b="0" i="0" u="none" strike="noStrike" cap="none" normalizeH="0" baseline="0" dirty="0" err="1">
                <a:ln>
                  <a:noFill/>
                </a:ln>
                <a:solidFill>
                  <a:srgbClr val="000000"/>
                </a:solidFill>
                <a:effectLst/>
                <a:latin typeface="MathJax_Main"/>
                <a:cs typeface="Arial" panose="020B0604020202020204" pitchFamily="34" charset="0"/>
                <a:hlinkClick r:id="rId2"/>
              </a:rPr>
              <a:t>+</a:t>
            </a:r>
            <a:r>
              <a:rPr kumimoji="0" lang="en-US" altLang="en-US" sz="10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hlinkClick r:id="rId2"/>
              </a:rPr>
              <a:t>d+</a:t>
            </a:r>
            <a:r>
              <a:rPr kumimoji="0" lang="en-US" altLang="en-US" sz="3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hlinkClick r:id="rId2"/>
              </a:rPr>
              <a:t>Au</a:t>
            </a:r>
            <a:r>
              <a:rPr kumimoji="0" lang="en-US" altLang="en-US" sz="300" b="1" i="0" u="none" strike="noStrike" cap="none" normalizeH="0" baseline="0" dirty="0">
                <a:ln>
                  <a:noFill/>
                </a:ln>
                <a:solidFill>
                  <a:srgbClr val="000000"/>
                </a:solidFill>
                <a:effectLst/>
                <a:latin typeface="Arial" panose="020B0604020202020204" pitchFamily="34" charset="0"/>
                <a:cs typeface="Arial" panose="020B0604020202020204" pitchFamily="34" charset="0"/>
                <a:hlinkClick r:id="rId2"/>
              </a:rPr>
              <a:t> Collisions</a:t>
            </a:r>
            <a:r>
              <a:rPr kumimoji="0" lang="en-US" altLang="en-US" sz="1200" b="0" i="0" u="none" strike="noStrike" cap="none" normalizeH="0" baseline="0" dirty="0">
                <a:ln>
                  <a:noFill/>
                </a:ln>
                <a:solidFill>
                  <a:srgbClr val="000000"/>
                </a:solidFill>
                <a:effectLst/>
                <a:cs typeface="Arial" panose="020B0604020202020204" pitchFamily="34" charset="0"/>
              </a:rPr>
              <a:t> </a:t>
            </a:r>
            <a:br>
              <a:rPr kumimoji="0" lang="en-US" altLang="en-US" sz="1200" b="0" i="0" u="none" strike="noStrike" cap="none" normalizeH="0" baseline="0" dirty="0">
                <a:ln>
                  <a:noFill/>
                </a:ln>
                <a:solidFill>
                  <a:schemeClr val="tx1"/>
                </a:solidFill>
                <a:effectLst/>
              </a:rPr>
            </a:br>
            <a:r>
              <a:rPr kumimoji="0" lang="en-US" altLang="en-US" sz="1200" b="0" i="0" u="none" strike="noStrike" cap="none" normalizeH="0" baseline="0" dirty="0">
                <a:ln>
                  <a:noFill/>
                </a:ln>
                <a:solidFill>
                  <a:srgbClr val="6699CC"/>
                </a:solidFill>
                <a:effectLst/>
                <a:cs typeface="Arial" panose="020B0604020202020204" pitchFamily="34" charset="0"/>
                <a:hlinkClick r:id="rId3"/>
              </a:rPr>
              <a:t>J.D. </a:t>
            </a:r>
            <a:r>
              <a:rPr kumimoji="0" lang="en-US" altLang="en-US" sz="1200" b="0" i="0" u="none" strike="noStrike" cap="none" normalizeH="0" baseline="0" dirty="0" err="1">
                <a:ln>
                  <a:noFill/>
                </a:ln>
                <a:solidFill>
                  <a:srgbClr val="6699CC"/>
                </a:solidFill>
                <a:effectLst/>
                <a:cs typeface="Arial" panose="020B0604020202020204" pitchFamily="34" charset="0"/>
                <a:hlinkClick r:id="rId3"/>
              </a:rPr>
              <a:t>Orjuela</a:t>
            </a:r>
            <a:r>
              <a:rPr kumimoji="0" lang="en-US" altLang="en-US" sz="1200" b="0" i="0" u="none" strike="noStrike" cap="none" normalizeH="0" baseline="0" dirty="0">
                <a:ln>
                  <a:noFill/>
                </a:ln>
                <a:solidFill>
                  <a:srgbClr val="6699CC"/>
                </a:solidFill>
                <a:effectLst/>
                <a:cs typeface="Arial" panose="020B0604020202020204" pitchFamily="34" charset="0"/>
                <a:hlinkClick r:id="rId3"/>
              </a:rPr>
              <a:t> Koop</a:t>
            </a:r>
            <a:r>
              <a:rPr kumimoji="0" lang="en-US" altLang="en-US" sz="1200" b="0" i="0" u="none" strike="noStrike" cap="none" normalizeH="0" baseline="0" dirty="0">
                <a:ln>
                  <a:noFill/>
                </a:ln>
                <a:solidFill>
                  <a:srgbClr val="000000"/>
                </a:solidFill>
                <a:effectLst/>
                <a:cs typeface="Arial" panose="020B0604020202020204" pitchFamily="34" charset="0"/>
              </a:rPr>
              <a:t>, </a:t>
            </a:r>
            <a:r>
              <a:rPr kumimoji="0" lang="en-US" altLang="en-US" sz="1200" b="0" i="0" u="none" strike="noStrike" cap="none" normalizeH="0" baseline="0" dirty="0">
                <a:ln>
                  <a:noFill/>
                </a:ln>
                <a:solidFill>
                  <a:srgbClr val="6699CC"/>
                </a:solidFill>
                <a:effectLst/>
                <a:cs typeface="Arial" panose="020B0604020202020204" pitchFamily="34" charset="0"/>
                <a:hlinkClick r:id="rId4"/>
              </a:rPr>
              <a:t>R. Belmont</a:t>
            </a:r>
            <a:r>
              <a:rPr kumimoji="0" lang="en-US" altLang="en-US" sz="1200" b="0" i="0" u="none" strike="noStrike" cap="none" normalizeH="0" baseline="0" dirty="0">
                <a:ln>
                  <a:noFill/>
                </a:ln>
                <a:solidFill>
                  <a:srgbClr val="000000"/>
                </a:solidFill>
                <a:effectLst/>
                <a:cs typeface="Arial" panose="020B0604020202020204" pitchFamily="34" charset="0"/>
              </a:rPr>
              <a:t>, </a:t>
            </a:r>
            <a:r>
              <a:rPr kumimoji="0" lang="en-US" altLang="en-US" sz="1200" b="0" i="0" u="none" strike="noStrike" cap="none" normalizeH="0" baseline="0" dirty="0">
                <a:ln>
                  <a:noFill/>
                </a:ln>
                <a:solidFill>
                  <a:srgbClr val="6699CC"/>
                </a:solidFill>
                <a:effectLst/>
                <a:cs typeface="Arial" panose="020B0604020202020204" pitchFamily="34" charset="0"/>
                <a:hlinkClick r:id="rId5"/>
              </a:rPr>
              <a:t>P. Yin</a:t>
            </a:r>
            <a:r>
              <a:rPr kumimoji="0" lang="en-US" altLang="en-US" sz="1200" b="0" i="0" u="none" strike="noStrike" cap="none" normalizeH="0" baseline="0" dirty="0">
                <a:ln>
                  <a:noFill/>
                </a:ln>
                <a:solidFill>
                  <a:srgbClr val="000000"/>
                </a:solidFill>
                <a:effectLst/>
                <a:cs typeface="Arial" panose="020B0604020202020204" pitchFamily="34" charset="0"/>
              </a:rPr>
              <a:t>, </a:t>
            </a:r>
            <a:r>
              <a:rPr kumimoji="0" lang="en-US" altLang="en-US" sz="1200" b="0" i="0" u="none" strike="noStrike" cap="none" normalizeH="0" baseline="0" dirty="0">
                <a:ln>
                  <a:noFill/>
                </a:ln>
                <a:solidFill>
                  <a:srgbClr val="6699CC"/>
                </a:solidFill>
                <a:effectLst/>
                <a:cs typeface="Arial" panose="020B0604020202020204" pitchFamily="34" charset="0"/>
                <a:hlinkClick r:id="rId6"/>
              </a:rPr>
              <a:t>J.L. Nagle</a:t>
            </a:r>
            <a:r>
              <a:rPr kumimoji="0" lang="en-US" altLang="en-US" sz="1200" b="0" i="0" u="none" strike="noStrike" cap="none" normalizeH="0" baseline="0" dirty="0">
                <a:ln>
                  <a:noFill/>
                </a:ln>
                <a:solidFill>
                  <a:srgbClr val="000000"/>
                </a:solidFill>
                <a:effectLst/>
                <a:cs typeface="Arial" panose="020B0604020202020204" pitchFamily="34" charset="0"/>
              </a:rPr>
              <a:t> (</a:t>
            </a:r>
            <a:r>
              <a:rPr kumimoji="0" lang="en-US" altLang="en-US" sz="1200" b="0" i="0" u="none" strike="noStrike" cap="none" normalizeH="0" baseline="0" dirty="0">
                <a:ln>
                  <a:noFill/>
                </a:ln>
                <a:solidFill>
                  <a:srgbClr val="6699CC"/>
                </a:solidFill>
                <a:effectLst/>
                <a:cs typeface="Arial" panose="020B0604020202020204" pitchFamily="34" charset="0"/>
                <a:hlinkClick r:id="rId7"/>
              </a:rPr>
              <a:t>Colorado U.</a:t>
            </a:r>
            <a:r>
              <a:rPr kumimoji="0" lang="en-US" altLang="en-US" sz="1200" b="0" i="0" u="none" strike="noStrike" cap="none" normalizeH="0" baseline="0" dirty="0">
                <a:ln>
                  <a:noFill/>
                </a:ln>
                <a:solidFill>
                  <a:srgbClr val="000000"/>
                </a:solidFill>
                <a:effectLst/>
                <a:cs typeface="Arial" panose="020B0604020202020204" pitchFamily="34" charset="0"/>
              </a:rPr>
              <a:t>). Dec 21, 2015. 8 pp. </a:t>
            </a:r>
            <a:br>
              <a:rPr kumimoji="0" lang="en-US" altLang="en-US" sz="1200" b="0" i="0" u="none" strike="noStrike" cap="none" normalizeH="0" baseline="0" dirty="0">
                <a:ln>
                  <a:noFill/>
                </a:ln>
                <a:solidFill>
                  <a:srgbClr val="000000"/>
                </a:solidFill>
                <a:effectLst/>
                <a:cs typeface="Arial" panose="020B0604020202020204" pitchFamily="34" charset="0"/>
              </a:rPr>
            </a:br>
            <a:r>
              <a:rPr kumimoji="0" lang="en-US" altLang="en-US" sz="1200" b="0" i="0" u="none" strike="noStrike" cap="none" normalizeH="0" baseline="0" dirty="0">
                <a:ln>
                  <a:noFill/>
                </a:ln>
                <a:solidFill>
                  <a:srgbClr val="000000"/>
                </a:solidFill>
                <a:effectLst/>
                <a:cs typeface="Arial" panose="020B0604020202020204" pitchFamily="34" charset="0"/>
              </a:rPr>
              <a:t>Published in </a:t>
            </a:r>
            <a:r>
              <a:rPr kumimoji="0" lang="en-US" altLang="en-US" sz="1200" b="1" i="0" u="none" strike="noStrike" cap="none" normalizeH="0" baseline="0" dirty="0" err="1">
                <a:ln>
                  <a:noFill/>
                </a:ln>
                <a:solidFill>
                  <a:srgbClr val="000000"/>
                </a:solidFill>
                <a:effectLst/>
                <a:cs typeface="Arial" panose="020B0604020202020204" pitchFamily="34" charset="0"/>
              </a:rPr>
              <a:t>Phys.Rev</a:t>
            </a:r>
            <a:r>
              <a:rPr kumimoji="0" lang="en-US" altLang="en-US" sz="1200" b="1" i="0" u="none" strike="noStrike" cap="none" normalizeH="0" baseline="0" dirty="0">
                <a:ln>
                  <a:noFill/>
                </a:ln>
                <a:solidFill>
                  <a:srgbClr val="000000"/>
                </a:solidFill>
                <a:effectLst/>
                <a:cs typeface="Arial" panose="020B0604020202020204" pitchFamily="34" charset="0"/>
              </a:rPr>
              <a:t>. C93 (2016) no.4, 044910</a:t>
            </a:r>
            <a:r>
              <a:rPr kumimoji="0" lang="en-US" altLang="en-US" sz="1200" b="0" i="0" u="none" strike="noStrike" cap="none" normalizeH="0" baseline="0" dirty="0">
                <a:ln>
                  <a:noFill/>
                </a:ln>
                <a:solidFill>
                  <a:srgbClr val="000000"/>
                </a:solidFill>
                <a:effectLst/>
                <a:cs typeface="Arial" panose="020B0604020202020204" pitchFamily="34" charset="0"/>
              </a:rPr>
              <a:t> </a:t>
            </a:r>
            <a:r>
              <a:rPr kumimoji="0" lang="en-US" altLang="en-US" sz="300" b="0" i="0" u="none" strike="noStrike" cap="none" normalizeH="0" baseline="0" dirty="0">
                <a:ln>
                  <a:noFill/>
                </a:ln>
                <a:solidFill>
                  <a:schemeClr val="tx1"/>
                </a:solidFill>
                <a:effectLst/>
              </a:rPr>
              <a:t> </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2" name="TextBox 1"/>
          <p:cNvSpPr txBox="1"/>
          <p:nvPr/>
        </p:nvSpPr>
        <p:spPr>
          <a:xfrm>
            <a:off x="2895600" y="76200"/>
            <a:ext cx="3473643" cy="646331"/>
          </a:xfrm>
          <a:prstGeom prst="rect">
            <a:avLst/>
          </a:prstGeom>
          <a:noFill/>
        </p:spPr>
        <p:txBody>
          <a:bodyPr wrap="none" rtlCol="0">
            <a:spAutoFit/>
          </a:bodyPr>
          <a:lstStyle/>
          <a:p>
            <a:r>
              <a:rPr lang="en-US" sz="3600" u="sng" dirty="0">
                <a:solidFill>
                  <a:schemeClr val="bg1"/>
                </a:solidFill>
              </a:rPr>
              <a:t>Scientific Method</a:t>
            </a:r>
          </a:p>
        </p:txBody>
      </p:sp>
    </p:spTree>
    <p:extLst>
      <p:ext uri="{BB962C8B-B14F-4D97-AF65-F5344CB8AC3E}">
        <p14:creationId xmlns:p14="http://schemas.microsoft.com/office/powerpoint/2010/main" val="361451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32</a:t>
            </a:fld>
            <a:endParaRPr lang="en-US"/>
          </a:p>
        </p:txBody>
      </p:sp>
      <p:sp>
        <p:nvSpPr>
          <p:cNvPr id="5" name="TextBox 4"/>
          <p:cNvSpPr txBox="1"/>
          <p:nvPr/>
        </p:nvSpPr>
        <p:spPr>
          <a:xfrm>
            <a:off x="533401" y="39469"/>
            <a:ext cx="8153400" cy="584775"/>
          </a:xfrm>
          <a:prstGeom prst="rect">
            <a:avLst/>
          </a:prstGeom>
          <a:noFill/>
        </p:spPr>
        <p:txBody>
          <a:bodyPr wrap="square" rtlCol="0">
            <a:spAutoFit/>
          </a:bodyPr>
          <a:lstStyle/>
          <a:p>
            <a:pPr algn="ctr"/>
            <a:r>
              <a:rPr lang="en-US" sz="3200" b="0" u="sng" dirty="0">
                <a:solidFill>
                  <a:schemeClr val="bg1"/>
                </a:solidFill>
              </a:rPr>
              <a:t>Emergent Phenomena</a:t>
            </a:r>
          </a:p>
        </p:txBody>
      </p:sp>
      <p:sp>
        <p:nvSpPr>
          <p:cNvPr id="6" name="TextBox 5"/>
          <p:cNvSpPr txBox="1"/>
          <p:nvPr/>
        </p:nvSpPr>
        <p:spPr>
          <a:xfrm>
            <a:off x="76200" y="760035"/>
            <a:ext cx="8763000" cy="2923877"/>
          </a:xfrm>
          <a:prstGeom prst="rect">
            <a:avLst/>
          </a:prstGeom>
          <a:noFill/>
        </p:spPr>
        <p:txBody>
          <a:bodyPr wrap="square" rtlCol="0">
            <a:spAutoFit/>
          </a:bodyPr>
          <a:lstStyle/>
          <a:p>
            <a:r>
              <a:rPr lang="en-US" sz="2800" b="0" dirty="0">
                <a:solidFill>
                  <a:schemeClr val="bg1"/>
                </a:solidFill>
              </a:rPr>
              <a:t>Connection from the Strong Force (QCD) </a:t>
            </a:r>
          </a:p>
          <a:p>
            <a:r>
              <a:rPr lang="en-US" sz="2800" b="0" dirty="0">
                <a:solidFill>
                  <a:schemeClr val="bg1"/>
                </a:solidFill>
              </a:rPr>
              <a:t>to the</a:t>
            </a:r>
            <a:r>
              <a:rPr lang="en-US" sz="2800" dirty="0">
                <a:solidFill>
                  <a:schemeClr val="bg1"/>
                </a:solidFill>
              </a:rPr>
              <a:t> </a:t>
            </a:r>
            <a:r>
              <a:rPr lang="en-US" sz="2800" b="0" dirty="0">
                <a:solidFill>
                  <a:schemeClr val="bg1"/>
                </a:solidFill>
              </a:rPr>
              <a:t>phenomena of confinement and </a:t>
            </a:r>
          </a:p>
          <a:p>
            <a:r>
              <a:rPr lang="en-US" sz="2800" b="0" dirty="0">
                <a:solidFill>
                  <a:schemeClr val="bg1"/>
                </a:solidFill>
              </a:rPr>
              <a:t>asymptotic freedom was fundamental</a:t>
            </a:r>
          </a:p>
          <a:p>
            <a:endParaRPr lang="en-US" sz="1600" b="0" dirty="0">
              <a:solidFill>
                <a:schemeClr val="bg1"/>
              </a:solidFill>
            </a:endParaRPr>
          </a:p>
          <a:p>
            <a:r>
              <a:rPr lang="en-US" sz="2800" b="0" dirty="0">
                <a:solidFill>
                  <a:schemeClr val="bg1"/>
                </a:solidFill>
              </a:rPr>
              <a:t>Connection from QCD to the emergent phenomena of near perfect fluidity of the Quark-Gluon Plasma is just as fundamental </a:t>
            </a:r>
          </a:p>
        </p:txBody>
      </p:sp>
      <p:pic>
        <p:nvPicPr>
          <p:cNvPr id="7" name="Picture 2" descr="http://amhistory.si.edu/img/collections_xlarge/nmah2004-02801_428px.jpg"/>
          <p:cNvPicPr>
            <a:picLocks noChangeAspect="1" noChangeArrowheads="1"/>
          </p:cNvPicPr>
          <p:nvPr/>
        </p:nvPicPr>
        <p:blipFill>
          <a:blip r:embed="rId2" cstate="print">
            <a:clrChange>
              <a:clrFrom>
                <a:srgbClr val="0A0A0A"/>
              </a:clrFrom>
              <a:clrTo>
                <a:srgbClr val="0A0A0A">
                  <a:alpha val="0"/>
                </a:srgbClr>
              </a:clrTo>
            </a:clrChange>
          </a:blip>
          <a:srcRect/>
          <a:stretch>
            <a:fillRect/>
          </a:stretch>
        </p:blipFill>
        <p:spPr bwMode="auto">
          <a:xfrm>
            <a:off x="6934200" y="624244"/>
            <a:ext cx="1676399" cy="1535394"/>
          </a:xfrm>
          <a:prstGeom prst="rect">
            <a:avLst/>
          </a:prstGeom>
          <a:noFill/>
        </p:spPr>
      </p:pic>
      <p:sp>
        <p:nvSpPr>
          <p:cNvPr id="8" name="TextBox 7"/>
          <p:cNvSpPr txBox="1"/>
          <p:nvPr/>
        </p:nvSpPr>
        <p:spPr>
          <a:xfrm>
            <a:off x="76200" y="3846255"/>
            <a:ext cx="8991600" cy="2554545"/>
          </a:xfrm>
          <a:prstGeom prst="rect">
            <a:avLst/>
          </a:prstGeom>
          <a:solidFill>
            <a:schemeClr val="tx1"/>
          </a:solidFill>
          <a:ln>
            <a:solidFill>
              <a:schemeClr val="bg2"/>
            </a:solidFill>
          </a:ln>
        </p:spPr>
        <p:txBody>
          <a:bodyPr wrap="square" rtlCol="0">
            <a:spAutoFit/>
          </a:bodyPr>
          <a:lstStyle/>
          <a:p>
            <a:pPr algn="ctr"/>
            <a:r>
              <a:rPr lang="en-US" sz="2800" b="0" dirty="0">
                <a:solidFill>
                  <a:srgbClr val="FFC000"/>
                </a:solidFill>
              </a:rPr>
              <a:t>Perfect fluidity tells us the nature of the QGP,</a:t>
            </a:r>
          </a:p>
          <a:p>
            <a:pPr algn="ctr"/>
            <a:r>
              <a:rPr lang="en-US" sz="2800" b="0" dirty="0">
                <a:solidFill>
                  <a:srgbClr val="FFC000"/>
                </a:solidFill>
              </a:rPr>
              <a:t>more importantly we need to reconcile:</a:t>
            </a:r>
          </a:p>
          <a:p>
            <a:pPr algn="ctr"/>
            <a:r>
              <a:rPr lang="en-US" sz="2000" b="0" dirty="0">
                <a:solidFill>
                  <a:srgbClr val="FFC000"/>
                </a:solidFill>
              </a:rPr>
              <a:t> </a:t>
            </a:r>
          </a:p>
          <a:p>
            <a:pPr algn="ctr"/>
            <a:r>
              <a:rPr lang="en-US" sz="2800" b="0" dirty="0">
                <a:solidFill>
                  <a:srgbClr val="FFC000"/>
                </a:solidFill>
              </a:rPr>
              <a:t>Most important discovery in field:  </a:t>
            </a:r>
            <a:r>
              <a:rPr lang="en-US" sz="2800" b="0" u="sng" dirty="0">
                <a:solidFill>
                  <a:srgbClr val="FFC000"/>
                </a:solidFill>
              </a:rPr>
              <a:t>perfect fluid </a:t>
            </a:r>
          </a:p>
          <a:p>
            <a:pPr algn="ctr"/>
            <a:r>
              <a:rPr lang="en-US" sz="2800" b="0" dirty="0">
                <a:solidFill>
                  <a:schemeClr val="bg1"/>
                </a:solidFill>
              </a:rPr>
              <a:t>&amp;</a:t>
            </a:r>
          </a:p>
          <a:p>
            <a:pPr algn="ctr"/>
            <a:r>
              <a:rPr lang="en-US" sz="2800" b="0" dirty="0">
                <a:solidFill>
                  <a:srgbClr val="FFC000"/>
                </a:solidFill>
              </a:rPr>
              <a:t>Crucial part of QCD:   </a:t>
            </a:r>
            <a:r>
              <a:rPr lang="en-US" sz="2800" b="0" u="sng" dirty="0">
                <a:solidFill>
                  <a:srgbClr val="FFC000"/>
                </a:solidFill>
              </a:rPr>
              <a:t>weak coupling at short distances</a:t>
            </a:r>
          </a:p>
        </p:txBody>
      </p:sp>
    </p:spTree>
    <p:extLst>
      <p:ext uri="{BB962C8B-B14F-4D97-AF65-F5344CB8AC3E}">
        <p14:creationId xmlns:p14="http://schemas.microsoft.com/office/powerpoint/2010/main" val="86163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752600" y="914400"/>
            <a:ext cx="5638800" cy="4495800"/>
            <a:chOff x="762000" y="685800"/>
            <a:chExt cx="7543800" cy="6553200"/>
          </a:xfrm>
        </p:grpSpPr>
        <p:pic>
          <p:nvPicPr>
            <p:cNvPr id="5" name="Picture 4" descr="lumpy_wBoxSmoothing"/>
            <p:cNvPicPr>
              <a:picLocks noChangeAspect="1" noChangeArrowheads="1"/>
            </p:cNvPicPr>
            <p:nvPr/>
          </p:nvPicPr>
          <p:blipFill>
            <a:blip r:embed="rId2" cstate="print"/>
            <a:srcRect/>
            <a:stretch>
              <a:fillRect/>
            </a:stretch>
          </p:blipFill>
          <p:spPr bwMode="auto">
            <a:xfrm>
              <a:off x="762000" y="685800"/>
              <a:ext cx="7543800" cy="6553200"/>
            </a:xfrm>
            <a:prstGeom prst="rect">
              <a:avLst/>
            </a:prstGeom>
            <a:noFill/>
          </p:spPr>
        </p:pic>
        <p:sp>
          <p:nvSpPr>
            <p:cNvPr id="6" name="Oval 5"/>
            <p:cNvSpPr>
              <a:spLocks noChangeArrowheads="1"/>
            </p:cNvSpPr>
            <p:nvPr/>
          </p:nvSpPr>
          <p:spPr bwMode="auto">
            <a:xfrm>
              <a:off x="4486154" y="47661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 name="Oval 6"/>
            <p:cNvSpPr>
              <a:spLocks noChangeArrowheads="1"/>
            </p:cNvSpPr>
            <p:nvPr/>
          </p:nvSpPr>
          <p:spPr bwMode="auto">
            <a:xfrm>
              <a:off x="4677137" y="467528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 name="Oval 7"/>
            <p:cNvSpPr>
              <a:spLocks noChangeArrowheads="1"/>
            </p:cNvSpPr>
            <p:nvPr/>
          </p:nvSpPr>
          <p:spPr bwMode="auto">
            <a:xfrm>
              <a:off x="4677137" y="449351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 name="Oval 8"/>
            <p:cNvSpPr>
              <a:spLocks noChangeArrowheads="1"/>
            </p:cNvSpPr>
            <p:nvPr/>
          </p:nvSpPr>
          <p:spPr bwMode="auto">
            <a:xfrm>
              <a:off x="4295172" y="44026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0" name="Oval 9"/>
            <p:cNvSpPr>
              <a:spLocks noChangeArrowheads="1"/>
            </p:cNvSpPr>
            <p:nvPr/>
          </p:nvSpPr>
          <p:spPr bwMode="auto">
            <a:xfrm>
              <a:off x="4390663"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1" name="Oval 10"/>
            <p:cNvSpPr>
              <a:spLocks noChangeArrowheads="1"/>
            </p:cNvSpPr>
            <p:nvPr/>
          </p:nvSpPr>
          <p:spPr bwMode="auto">
            <a:xfrm>
              <a:off x="4295172" y="40390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2" name="Oval 11"/>
            <p:cNvSpPr>
              <a:spLocks noChangeArrowheads="1"/>
            </p:cNvSpPr>
            <p:nvPr/>
          </p:nvSpPr>
          <p:spPr bwMode="auto">
            <a:xfrm>
              <a:off x="4486154"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3" name="Oval 12"/>
            <p:cNvSpPr>
              <a:spLocks noChangeArrowheads="1"/>
            </p:cNvSpPr>
            <p:nvPr/>
          </p:nvSpPr>
          <p:spPr bwMode="auto">
            <a:xfrm>
              <a:off x="4868119"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4" name="Oval 13"/>
            <p:cNvSpPr>
              <a:spLocks noChangeArrowheads="1"/>
            </p:cNvSpPr>
            <p:nvPr/>
          </p:nvSpPr>
          <p:spPr bwMode="auto">
            <a:xfrm>
              <a:off x="4868119"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5" name="Oval 14"/>
            <p:cNvSpPr>
              <a:spLocks noChangeArrowheads="1"/>
            </p:cNvSpPr>
            <p:nvPr/>
          </p:nvSpPr>
          <p:spPr bwMode="auto">
            <a:xfrm>
              <a:off x="4581646" y="2766692"/>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6" name="Oval 15"/>
            <p:cNvSpPr>
              <a:spLocks noChangeArrowheads="1"/>
            </p:cNvSpPr>
            <p:nvPr/>
          </p:nvSpPr>
          <p:spPr bwMode="auto">
            <a:xfrm>
              <a:off x="4199681" y="28575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7" name="Oval 16"/>
            <p:cNvSpPr>
              <a:spLocks noChangeArrowheads="1"/>
            </p:cNvSpPr>
            <p:nvPr/>
          </p:nvSpPr>
          <p:spPr bwMode="auto">
            <a:xfrm>
              <a:off x="3817716" y="28575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8" name="Oval 17"/>
            <p:cNvSpPr>
              <a:spLocks noChangeArrowheads="1"/>
            </p:cNvSpPr>
            <p:nvPr/>
          </p:nvSpPr>
          <p:spPr bwMode="auto">
            <a:xfrm>
              <a:off x="3531243" y="31302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9" name="Oval 18"/>
            <p:cNvSpPr>
              <a:spLocks noChangeArrowheads="1"/>
            </p:cNvSpPr>
            <p:nvPr/>
          </p:nvSpPr>
          <p:spPr bwMode="auto">
            <a:xfrm>
              <a:off x="3531243" y="29484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0" name="Oval 19"/>
            <p:cNvSpPr>
              <a:spLocks noChangeArrowheads="1"/>
            </p:cNvSpPr>
            <p:nvPr/>
          </p:nvSpPr>
          <p:spPr bwMode="auto">
            <a:xfrm>
              <a:off x="3722225" y="28575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1" name="Oval 20"/>
            <p:cNvSpPr>
              <a:spLocks noChangeArrowheads="1"/>
            </p:cNvSpPr>
            <p:nvPr/>
          </p:nvSpPr>
          <p:spPr bwMode="auto">
            <a:xfrm>
              <a:off x="3435752" y="267580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2" name="Oval 21"/>
            <p:cNvSpPr>
              <a:spLocks noChangeArrowheads="1"/>
            </p:cNvSpPr>
            <p:nvPr/>
          </p:nvSpPr>
          <p:spPr bwMode="auto">
            <a:xfrm>
              <a:off x="3244770" y="29484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3" name="Oval 22"/>
            <p:cNvSpPr>
              <a:spLocks noChangeArrowheads="1"/>
            </p:cNvSpPr>
            <p:nvPr/>
          </p:nvSpPr>
          <p:spPr bwMode="auto">
            <a:xfrm>
              <a:off x="3244770" y="32211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4" name="Oval 23"/>
            <p:cNvSpPr>
              <a:spLocks noChangeArrowheads="1"/>
            </p:cNvSpPr>
            <p:nvPr/>
          </p:nvSpPr>
          <p:spPr bwMode="auto">
            <a:xfrm>
              <a:off x="3435752" y="34937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5" name="Oval 24"/>
            <p:cNvSpPr>
              <a:spLocks noChangeArrowheads="1"/>
            </p:cNvSpPr>
            <p:nvPr/>
          </p:nvSpPr>
          <p:spPr bwMode="auto">
            <a:xfrm>
              <a:off x="3817716" y="32211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5"/>
            <p:cNvSpPr>
              <a:spLocks noChangeArrowheads="1"/>
            </p:cNvSpPr>
            <p:nvPr/>
          </p:nvSpPr>
          <p:spPr bwMode="auto">
            <a:xfrm>
              <a:off x="3913208" y="33120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6"/>
            <p:cNvSpPr>
              <a:spLocks noChangeArrowheads="1"/>
            </p:cNvSpPr>
            <p:nvPr/>
          </p:nvSpPr>
          <p:spPr bwMode="auto">
            <a:xfrm>
              <a:off x="3817716"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7"/>
            <p:cNvSpPr>
              <a:spLocks noChangeArrowheads="1"/>
            </p:cNvSpPr>
            <p:nvPr/>
          </p:nvSpPr>
          <p:spPr bwMode="auto">
            <a:xfrm>
              <a:off x="3722225" y="34937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8"/>
            <p:cNvSpPr>
              <a:spLocks noChangeArrowheads="1"/>
            </p:cNvSpPr>
            <p:nvPr/>
          </p:nvSpPr>
          <p:spPr bwMode="auto">
            <a:xfrm>
              <a:off x="3722225"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29"/>
            <p:cNvSpPr>
              <a:spLocks noChangeArrowheads="1"/>
            </p:cNvSpPr>
            <p:nvPr/>
          </p:nvSpPr>
          <p:spPr bwMode="auto">
            <a:xfrm>
              <a:off x="3531243" y="37664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0"/>
            <p:cNvSpPr>
              <a:spLocks noChangeArrowheads="1"/>
            </p:cNvSpPr>
            <p:nvPr/>
          </p:nvSpPr>
          <p:spPr bwMode="auto">
            <a:xfrm>
              <a:off x="3626734"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1"/>
            <p:cNvSpPr>
              <a:spLocks noChangeArrowheads="1"/>
            </p:cNvSpPr>
            <p:nvPr/>
          </p:nvSpPr>
          <p:spPr bwMode="auto">
            <a:xfrm>
              <a:off x="3722225" y="41299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2"/>
            <p:cNvSpPr>
              <a:spLocks noChangeArrowheads="1"/>
            </p:cNvSpPr>
            <p:nvPr/>
          </p:nvSpPr>
          <p:spPr bwMode="auto">
            <a:xfrm>
              <a:off x="3531243"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3"/>
            <p:cNvSpPr>
              <a:spLocks noChangeArrowheads="1"/>
            </p:cNvSpPr>
            <p:nvPr/>
          </p:nvSpPr>
          <p:spPr bwMode="auto">
            <a:xfrm>
              <a:off x="3626734"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4"/>
            <p:cNvSpPr>
              <a:spLocks noChangeArrowheads="1"/>
            </p:cNvSpPr>
            <p:nvPr/>
          </p:nvSpPr>
          <p:spPr bwMode="auto">
            <a:xfrm>
              <a:off x="3626734" y="47661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5"/>
            <p:cNvSpPr>
              <a:spLocks noChangeArrowheads="1"/>
            </p:cNvSpPr>
            <p:nvPr/>
          </p:nvSpPr>
          <p:spPr bwMode="auto">
            <a:xfrm>
              <a:off x="3722225" y="494793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6"/>
            <p:cNvSpPr>
              <a:spLocks noChangeArrowheads="1"/>
            </p:cNvSpPr>
            <p:nvPr/>
          </p:nvSpPr>
          <p:spPr bwMode="auto">
            <a:xfrm>
              <a:off x="3817716" y="485705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7"/>
            <p:cNvSpPr>
              <a:spLocks noChangeArrowheads="1"/>
            </p:cNvSpPr>
            <p:nvPr/>
          </p:nvSpPr>
          <p:spPr bwMode="auto">
            <a:xfrm>
              <a:off x="4008699" y="47661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8"/>
            <p:cNvSpPr>
              <a:spLocks noChangeArrowheads="1"/>
            </p:cNvSpPr>
            <p:nvPr/>
          </p:nvSpPr>
          <p:spPr bwMode="auto">
            <a:xfrm>
              <a:off x="3722225" y="46847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39"/>
            <p:cNvSpPr>
              <a:spLocks noChangeArrowheads="1"/>
            </p:cNvSpPr>
            <p:nvPr/>
          </p:nvSpPr>
          <p:spPr bwMode="auto">
            <a:xfrm>
              <a:off x="3817716" y="44026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0"/>
            <p:cNvSpPr>
              <a:spLocks noChangeArrowheads="1"/>
            </p:cNvSpPr>
            <p:nvPr/>
          </p:nvSpPr>
          <p:spPr bwMode="auto">
            <a:xfrm>
              <a:off x="4008699"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1"/>
            <p:cNvSpPr>
              <a:spLocks noChangeArrowheads="1"/>
            </p:cNvSpPr>
            <p:nvPr/>
          </p:nvSpPr>
          <p:spPr bwMode="auto">
            <a:xfrm>
              <a:off x="4199681" y="42208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2"/>
            <p:cNvSpPr>
              <a:spLocks noChangeArrowheads="1"/>
            </p:cNvSpPr>
            <p:nvPr/>
          </p:nvSpPr>
          <p:spPr bwMode="auto">
            <a:xfrm>
              <a:off x="4199681" y="41299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3"/>
            <p:cNvSpPr>
              <a:spLocks noChangeArrowheads="1"/>
            </p:cNvSpPr>
            <p:nvPr/>
          </p:nvSpPr>
          <p:spPr bwMode="auto">
            <a:xfrm>
              <a:off x="4390663" y="37664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4"/>
            <p:cNvSpPr>
              <a:spLocks noChangeArrowheads="1"/>
            </p:cNvSpPr>
            <p:nvPr/>
          </p:nvSpPr>
          <p:spPr bwMode="auto">
            <a:xfrm>
              <a:off x="4486154" y="31302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5"/>
            <p:cNvSpPr>
              <a:spLocks noChangeArrowheads="1"/>
            </p:cNvSpPr>
            <p:nvPr/>
          </p:nvSpPr>
          <p:spPr bwMode="auto">
            <a:xfrm>
              <a:off x="4295172" y="32211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6"/>
            <p:cNvSpPr>
              <a:spLocks noChangeArrowheads="1"/>
            </p:cNvSpPr>
            <p:nvPr/>
          </p:nvSpPr>
          <p:spPr bwMode="auto">
            <a:xfrm>
              <a:off x="4104190" y="303934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7"/>
            <p:cNvSpPr>
              <a:spLocks noChangeArrowheads="1"/>
            </p:cNvSpPr>
            <p:nvPr/>
          </p:nvSpPr>
          <p:spPr bwMode="auto">
            <a:xfrm>
              <a:off x="4104190" y="33120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8"/>
            <p:cNvSpPr>
              <a:spLocks noChangeArrowheads="1"/>
            </p:cNvSpPr>
            <p:nvPr/>
          </p:nvSpPr>
          <p:spPr bwMode="auto">
            <a:xfrm>
              <a:off x="4295172" y="350513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49"/>
            <p:cNvSpPr>
              <a:spLocks noChangeArrowheads="1"/>
            </p:cNvSpPr>
            <p:nvPr/>
          </p:nvSpPr>
          <p:spPr bwMode="auto">
            <a:xfrm>
              <a:off x="4581646"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0"/>
            <p:cNvSpPr>
              <a:spLocks noChangeArrowheads="1"/>
            </p:cNvSpPr>
            <p:nvPr/>
          </p:nvSpPr>
          <p:spPr bwMode="auto">
            <a:xfrm>
              <a:off x="4772628" y="37323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1"/>
            <p:cNvSpPr>
              <a:spLocks noChangeArrowheads="1"/>
            </p:cNvSpPr>
            <p:nvPr/>
          </p:nvSpPr>
          <p:spPr bwMode="auto">
            <a:xfrm>
              <a:off x="4677137"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2"/>
            <p:cNvSpPr>
              <a:spLocks noChangeArrowheads="1"/>
            </p:cNvSpPr>
            <p:nvPr/>
          </p:nvSpPr>
          <p:spPr bwMode="auto">
            <a:xfrm>
              <a:off x="4104190" y="40390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3"/>
            <p:cNvSpPr>
              <a:spLocks noChangeArrowheads="1"/>
            </p:cNvSpPr>
            <p:nvPr/>
          </p:nvSpPr>
          <p:spPr bwMode="auto">
            <a:xfrm>
              <a:off x="4295172" y="37664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4"/>
            <p:cNvSpPr>
              <a:spLocks noChangeArrowheads="1"/>
            </p:cNvSpPr>
            <p:nvPr/>
          </p:nvSpPr>
          <p:spPr bwMode="auto">
            <a:xfrm>
              <a:off x="4104190"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5"/>
            <p:cNvSpPr>
              <a:spLocks noChangeArrowheads="1"/>
            </p:cNvSpPr>
            <p:nvPr/>
          </p:nvSpPr>
          <p:spPr bwMode="auto">
            <a:xfrm>
              <a:off x="3913208" y="41299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6"/>
            <p:cNvSpPr>
              <a:spLocks noChangeArrowheads="1"/>
            </p:cNvSpPr>
            <p:nvPr/>
          </p:nvSpPr>
          <p:spPr bwMode="auto">
            <a:xfrm>
              <a:off x="3913208"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7"/>
            <p:cNvSpPr>
              <a:spLocks noChangeArrowheads="1"/>
            </p:cNvSpPr>
            <p:nvPr/>
          </p:nvSpPr>
          <p:spPr bwMode="auto">
            <a:xfrm>
              <a:off x="4199681" y="34028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9" name="Oval 58"/>
            <p:cNvSpPr>
              <a:spLocks noChangeArrowheads="1"/>
            </p:cNvSpPr>
            <p:nvPr/>
          </p:nvSpPr>
          <p:spPr bwMode="auto">
            <a:xfrm>
              <a:off x="4295172" y="42208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0" name="Oval 59"/>
            <p:cNvSpPr>
              <a:spLocks noChangeArrowheads="1"/>
            </p:cNvSpPr>
            <p:nvPr/>
          </p:nvSpPr>
          <p:spPr bwMode="auto">
            <a:xfrm>
              <a:off x="4008699" y="40390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1" name="Oval 60"/>
            <p:cNvSpPr>
              <a:spLocks noChangeArrowheads="1"/>
            </p:cNvSpPr>
            <p:nvPr/>
          </p:nvSpPr>
          <p:spPr bwMode="auto">
            <a:xfrm>
              <a:off x="4295172" y="33120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2" name="Oval 61"/>
            <p:cNvSpPr>
              <a:spLocks noChangeArrowheads="1"/>
            </p:cNvSpPr>
            <p:nvPr/>
          </p:nvSpPr>
          <p:spPr bwMode="auto">
            <a:xfrm>
              <a:off x="4295172" y="34028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grpSp>
      <p:pic>
        <p:nvPicPr>
          <p:cNvPr id="63" name="Picture 62" descr="super_anim3.gif"/>
          <p:cNvPicPr>
            <a:picLocks noChangeAspect="1"/>
          </p:cNvPicPr>
          <p:nvPr/>
        </p:nvPicPr>
        <p:blipFill>
          <a:blip r:embed="rId3" cstate="print">
            <a:clrChange>
              <a:clrFrom>
                <a:srgbClr val="FFFFFF"/>
              </a:clrFrom>
              <a:clrTo>
                <a:srgbClr val="FFFFFF">
                  <a:alpha val="0"/>
                </a:srgbClr>
              </a:clrTo>
            </a:clrChange>
          </a:blip>
          <a:stretch>
            <a:fillRect/>
          </a:stretch>
        </p:blipFill>
        <p:spPr>
          <a:xfrm rot="3351261">
            <a:off x="3289776" y="1695989"/>
            <a:ext cx="2696586" cy="2566106"/>
          </a:xfrm>
          <a:prstGeom prst="rect">
            <a:avLst/>
          </a:prstGeom>
        </p:spPr>
      </p:pic>
      <p:pic>
        <p:nvPicPr>
          <p:cNvPr id="64" name="Picture 63" descr="super_anim3.gif"/>
          <p:cNvPicPr>
            <a:picLocks noChangeAspect="1"/>
          </p:cNvPicPr>
          <p:nvPr/>
        </p:nvPicPr>
        <p:blipFill>
          <a:blip r:embed="rId3" cstate="print">
            <a:clrChange>
              <a:clrFrom>
                <a:srgbClr val="FFFFFF"/>
              </a:clrFrom>
              <a:clrTo>
                <a:srgbClr val="FFFFFF">
                  <a:alpha val="0"/>
                </a:srgbClr>
              </a:clrTo>
            </a:clrChange>
          </a:blip>
          <a:stretch>
            <a:fillRect/>
          </a:stretch>
        </p:blipFill>
        <p:spPr>
          <a:xfrm rot="14205456">
            <a:off x="2826111" y="1995752"/>
            <a:ext cx="2696586" cy="2566106"/>
          </a:xfrm>
          <a:prstGeom prst="rect">
            <a:avLst/>
          </a:prstGeom>
        </p:spPr>
      </p:pic>
      <p:pic>
        <p:nvPicPr>
          <p:cNvPr id="65" name="Picture 2"/>
          <p:cNvPicPr>
            <a:picLocks noChangeAspect="1" noChangeArrowheads="1"/>
          </p:cNvPicPr>
          <p:nvPr/>
        </p:nvPicPr>
        <p:blipFill>
          <a:blip r:embed="rId4" cstate="print"/>
          <a:srcRect l="26940" t="13542" r="26794" b="20833"/>
          <a:stretch>
            <a:fillRect/>
          </a:stretch>
        </p:blipFill>
        <p:spPr bwMode="auto">
          <a:xfrm>
            <a:off x="1600200" y="838200"/>
            <a:ext cx="6019800" cy="4800600"/>
          </a:xfrm>
          <a:prstGeom prst="rect">
            <a:avLst/>
          </a:prstGeom>
          <a:noFill/>
          <a:ln w="9525">
            <a:noFill/>
            <a:miter lim="800000"/>
            <a:headEnd/>
            <a:tailEnd/>
          </a:ln>
        </p:spPr>
      </p:pic>
      <p:sp>
        <p:nvSpPr>
          <p:cNvPr id="66" name="TextBox 65"/>
          <p:cNvSpPr txBox="1"/>
          <p:nvPr/>
        </p:nvSpPr>
        <p:spPr>
          <a:xfrm>
            <a:off x="1676400" y="39469"/>
            <a:ext cx="5826595" cy="646331"/>
          </a:xfrm>
          <a:prstGeom prst="rect">
            <a:avLst/>
          </a:prstGeom>
          <a:noFill/>
        </p:spPr>
        <p:txBody>
          <a:bodyPr wrap="none" rtlCol="0">
            <a:spAutoFit/>
          </a:bodyPr>
          <a:lstStyle/>
          <a:p>
            <a:r>
              <a:rPr lang="en-US" sz="3600" u="sng" dirty="0">
                <a:solidFill>
                  <a:schemeClr val="bg1"/>
                </a:solidFill>
              </a:rPr>
              <a:t>Answering the Why and How?</a:t>
            </a:r>
          </a:p>
        </p:txBody>
      </p:sp>
      <p:sp>
        <p:nvSpPr>
          <p:cNvPr id="67" name="TextBox 66"/>
          <p:cNvSpPr txBox="1"/>
          <p:nvPr/>
        </p:nvSpPr>
        <p:spPr>
          <a:xfrm>
            <a:off x="-76200" y="5675293"/>
            <a:ext cx="9263819" cy="954107"/>
          </a:xfrm>
          <a:prstGeom prst="rect">
            <a:avLst/>
          </a:prstGeom>
          <a:noFill/>
        </p:spPr>
        <p:txBody>
          <a:bodyPr wrap="none" rtlCol="0">
            <a:spAutoFit/>
          </a:bodyPr>
          <a:lstStyle/>
          <a:p>
            <a:pPr algn="ctr"/>
            <a:r>
              <a:rPr lang="en-US" sz="2800" u="sng" dirty="0">
                <a:solidFill>
                  <a:schemeClr val="bg1"/>
                </a:solidFill>
              </a:rPr>
              <a:t>When does the strongly coupled bulk (</a:t>
            </a:r>
            <a:r>
              <a:rPr lang="en-US" sz="2800" i="1" u="sng" dirty="0">
                <a:solidFill>
                  <a:schemeClr val="bg1"/>
                </a:solidFill>
              </a:rPr>
              <a:t>lower momentum IR</a:t>
            </a:r>
            <a:r>
              <a:rPr lang="en-US" sz="2800" u="sng" dirty="0">
                <a:solidFill>
                  <a:schemeClr val="bg1"/>
                </a:solidFill>
              </a:rPr>
              <a:t>)</a:t>
            </a:r>
          </a:p>
          <a:p>
            <a:pPr algn="ctr"/>
            <a:r>
              <a:rPr lang="en-US" sz="2800" u="sng" dirty="0">
                <a:solidFill>
                  <a:schemeClr val="bg1"/>
                </a:solidFill>
              </a:rPr>
              <a:t>transition to a weakly coupled probe (</a:t>
            </a:r>
            <a:r>
              <a:rPr lang="en-US" sz="2800" i="1" u="sng" dirty="0">
                <a:solidFill>
                  <a:schemeClr val="bg1"/>
                </a:solidFill>
              </a:rPr>
              <a:t>higher momentum UV</a:t>
            </a:r>
            <a:r>
              <a:rPr lang="en-US" sz="2800" u="sng" dirty="0">
                <a:solidFill>
                  <a:schemeClr val="bg1"/>
                </a:solidFill>
              </a:rPr>
              <a:t>)?</a:t>
            </a:r>
          </a:p>
        </p:txBody>
      </p:sp>
      <p:sp>
        <p:nvSpPr>
          <p:cNvPr id="68" name="Slide Number Placeholder 67"/>
          <p:cNvSpPr>
            <a:spLocks noGrp="1"/>
          </p:cNvSpPr>
          <p:nvPr>
            <p:ph type="sldNum" sz="quarter" idx="12"/>
          </p:nvPr>
        </p:nvSpPr>
        <p:spPr>
          <a:xfrm>
            <a:off x="6553200" y="6356350"/>
            <a:ext cx="2133600" cy="365125"/>
          </a:xfrm>
        </p:spPr>
        <p:txBody>
          <a:bodyPr/>
          <a:lstStyle/>
          <a:p>
            <a:fld id="{A07E6385-B1DE-4BDE-871A-E8736DCBA3D9}" type="slidenum">
              <a:rPr lang="en-US" smtClean="0"/>
              <a:pPr/>
              <a:t>33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228600"/>
            <a:ext cx="5791199" cy="2246769"/>
          </a:xfrm>
          <a:prstGeom prst="rect">
            <a:avLst/>
          </a:prstGeom>
          <a:noFill/>
        </p:spPr>
        <p:txBody>
          <a:bodyPr wrap="square" rtlCol="0">
            <a:spAutoFit/>
          </a:bodyPr>
          <a:lstStyle/>
          <a:p>
            <a:r>
              <a:rPr lang="en-US" sz="2800" dirty="0">
                <a:solidFill>
                  <a:schemeClr val="bg1"/>
                </a:solidFill>
              </a:rPr>
              <a:t>What happens to a colored object </a:t>
            </a:r>
          </a:p>
          <a:p>
            <a:r>
              <a:rPr lang="en-US" sz="2800" dirty="0">
                <a:solidFill>
                  <a:schemeClr val="bg1"/>
                </a:solidFill>
              </a:rPr>
              <a:t>(far out of equilibrium) as it </a:t>
            </a:r>
          </a:p>
          <a:p>
            <a:r>
              <a:rPr lang="en-US" sz="2800" dirty="0">
                <a:solidFill>
                  <a:schemeClr val="bg1"/>
                </a:solidFill>
              </a:rPr>
              <a:t>traverses the QGP?</a:t>
            </a:r>
          </a:p>
          <a:p>
            <a:endParaRPr lang="en-US" sz="2800" dirty="0">
              <a:solidFill>
                <a:schemeClr val="bg1"/>
              </a:solidFill>
            </a:endParaRPr>
          </a:p>
          <a:p>
            <a:r>
              <a:rPr lang="en-US" sz="2800" dirty="0">
                <a:solidFill>
                  <a:schemeClr val="bg1"/>
                </a:solidFill>
              </a:rPr>
              <a:t>Think deep-inelastic scattering of QGP</a:t>
            </a:r>
          </a:p>
        </p:txBody>
      </p:sp>
      <p:pic>
        <p:nvPicPr>
          <p:cNvPr id="7" name="Picture 2"/>
          <p:cNvPicPr>
            <a:picLocks noChangeAspect="1" noChangeArrowheads="1"/>
          </p:cNvPicPr>
          <p:nvPr/>
        </p:nvPicPr>
        <p:blipFill>
          <a:blip r:embed="rId2" cstate="print"/>
          <a:srcRect/>
          <a:stretch>
            <a:fillRect/>
          </a:stretch>
        </p:blipFill>
        <p:spPr bwMode="auto">
          <a:xfrm>
            <a:off x="6096000" y="714375"/>
            <a:ext cx="2657475" cy="1343025"/>
          </a:xfrm>
          <a:prstGeom prst="rect">
            <a:avLst/>
          </a:prstGeom>
          <a:noFill/>
          <a:ln w="9525">
            <a:noFill/>
            <a:miter lim="800000"/>
            <a:headEnd/>
            <a:tailEnd/>
          </a:ln>
        </p:spPr>
      </p:pic>
      <p:pic>
        <p:nvPicPr>
          <p:cNvPr id="8" name="Picture 2" descr="http://www.bnl.gov/bnlweb/pubaf/pr/photos/2010%5C02%5Ccollisions-300.jpg"/>
          <p:cNvPicPr>
            <a:picLocks noChangeAspect="1" noChangeArrowheads="1"/>
          </p:cNvPicPr>
          <p:nvPr/>
        </p:nvPicPr>
        <p:blipFill>
          <a:blip r:embed="rId3" cstate="print"/>
          <a:srcRect l="38074" t="67164" r="34236" b="7463"/>
          <a:stretch>
            <a:fillRect/>
          </a:stretch>
        </p:blipFill>
        <p:spPr bwMode="auto">
          <a:xfrm>
            <a:off x="6096000" y="228600"/>
            <a:ext cx="2667000" cy="1889125"/>
          </a:xfrm>
          <a:prstGeom prst="rect">
            <a:avLst/>
          </a:prstGeom>
          <a:noFill/>
        </p:spPr>
      </p:pic>
      <p:cxnSp>
        <p:nvCxnSpPr>
          <p:cNvPr id="9" name="Straight Connector 8"/>
          <p:cNvCxnSpPr/>
          <p:nvPr/>
        </p:nvCxnSpPr>
        <p:spPr>
          <a:xfrm>
            <a:off x="5638800" y="1143000"/>
            <a:ext cx="1066800" cy="228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629400" y="1143000"/>
            <a:ext cx="381000" cy="228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7010400" y="1143000"/>
            <a:ext cx="838200" cy="304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3"/>
          </p:cNvCxnSpPr>
          <p:nvPr/>
        </p:nvCxnSpPr>
        <p:spPr>
          <a:xfrm flipH="1">
            <a:off x="7848600" y="1173163"/>
            <a:ext cx="914400" cy="274637"/>
          </a:xfrm>
          <a:prstGeom prst="line">
            <a:avLst/>
          </a:pr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98658" name="Picture 2" descr="https://encrypted-tbn2.gstatic.com/images?q=tbn:ANd9GcQokIkLhyHgy9JIH1m3eMPhdxV0_rzHWoCDGCAk4E43iO7B9b_T"/>
          <p:cNvPicPr>
            <a:picLocks noChangeAspect="1" noChangeArrowheads="1"/>
          </p:cNvPicPr>
          <p:nvPr/>
        </p:nvPicPr>
        <p:blipFill>
          <a:blip r:embed="rId4" cstate="print"/>
          <a:srcRect/>
          <a:stretch>
            <a:fillRect/>
          </a:stretch>
        </p:blipFill>
        <p:spPr bwMode="auto">
          <a:xfrm>
            <a:off x="1524000" y="2538786"/>
            <a:ext cx="6477000" cy="39382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86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2EE13E-175B-46ED-911B-514F7D1D6546}" type="slidenum">
              <a:rPr lang="en-US" smtClean="0"/>
              <a:pPr/>
              <a:t>35</a:t>
            </a:fld>
            <a:endParaRPr lang="en-US"/>
          </a:p>
        </p:txBody>
      </p:sp>
      <p:sp>
        <p:nvSpPr>
          <p:cNvPr id="8" name="TextBox 7"/>
          <p:cNvSpPr txBox="1"/>
          <p:nvPr/>
        </p:nvSpPr>
        <p:spPr>
          <a:xfrm>
            <a:off x="2698360" y="76200"/>
            <a:ext cx="4235840" cy="523220"/>
          </a:xfrm>
          <a:prstGeom prst="rect">
            <a:avLst/>
          </a:prstGeom>
          <a:noFill/>
        </p:spPr>
        <p:txBody>
          <a:bodyPr wrap="none" rtlCol="0">
            <a:spAutoFit/>
          </a:bodyPr>
          <a:lstStyle/>
          <a:p>
            <a:r>
              <a:rPr lang="en-US" sz="2800" u="sng" dirty="0">
                <a:solidFill>
                  <a:schemeClr val="bg1"/>
                </a:solidFill>
              </a:rPr>
              <a:t>Jet Probes of QGP Structure</a:t>
            </a:r>
          </a:p>
        </p:txBody>
      </p:sp>
      <p:pic>
        <p:nvPicPr>
          <p:cNvPr id="9" name="Picture 1"/>
          <p:cNvPicPr>
            <a:picLocks noChangeAspect="1" noChangeArrowheads="1"/>
          </p:cNvPicPr>
          <p:nvPr/>
        </p:nvPicPr>
        <p:blipFill>
          <a:blip r:embed="rId2" cstate="print"/>
          <a:srcRect l="21669" t="8333" r="59590" b="59375"/>
          <a:stretch>
            <a:fillRect/>
          </a:stretch>
        </p:blipFill>
        <p:spPr bwMode="auto">
          <a:xfrm>
            <a:off x="5714999" y="685800"/>
            <a:ext cx="3224981" cy="3124200"/>
          </a:xfrm>
          <a:prstGeom prst="rect">
            <a:avLst/>
          </a:prstGeom>
          <a:noFill/>
          <a:ln w="9525">
            <a:noFill/>
            <a:miter lim="800000"/>
            <a:headEnd/>
            <a:tailEnd/>
          </a:ln>
          <a:scene3d>
            <a:camera prst="orthographicFront">
              <a:rot lat="10800000" lon="0" rev="0"/>
            </a:camera>
            <a:lightRig rig="threePt" dir="t"/>
          </a:scene3d>
        </p:spPr>
      </p:pic>
      <p:sp>
        <p:nvSpPr>
          <p:cNvPr id="10" name="TextBox 9"/>
          <p:cNvSpPr txBox="1"/>
          <p:nvPr/>
        </p:nvSpPr>
        <p:spPr>
          <a:xfrm>
            <a:off x="228600" y="977205"/>
            <a:ext cx="5105400" cy="1384995"/>
          </a:xfrm>
          <a:prstGeom prst="rect">
            <a:avLst/>
          </a:prstGeom>
          <a:noFill/>
        </p:spPr>
        <p:txBody>
          <a:bodyPr wrap="square" rtlCol="0">
            <a:spAutoFit/>
          </a:bodyPr>
          <a:lstStyle/>
          <a:p>
            <a:pPr algn="ctr"/>
            <a:r>
              <a:rPr lang="en-US" sz="2800" dirty="0">
                <a:solidFill>
                  <a:schemeClr val="bg1"/>
                </a:solidFill>
              </a:rPr>
              <a:t>Parton </a:t>
            </a:r>
            <a:r>
              <a:rPr lang="en-US" sz="2800" dirty="0" err="1">
                <a:solidFill>
                  <a:schemeClr val="bg1"/>
                </a:solidFill>
              </a:rPr>
              <a:t>virtuality</a:t>
            </a:r>
            <a:r>
              <a:rPr lang="en-US" sz="2800" dirty="0">
                <a:solidFill>
                  <a:schemeClr val="bg1"/>
                </a:solidFill>
              </a:rPr>
              <a:t> evolves quickly and is influenced by the </a:t>
            </a:r>
          </a:p>
          <a:p>
            <a:pPr algn="ctr"/>
            <a:r>
              <a:rPr lang="en-US" sz="2800" dirty="0">
                <a:solidFill>
                  <a:schemeClr val="bg1"/>
                </a:solidFill>
              </a:rPr>
              <a:t>medium at the </a:t>
            </a:r>
            <a:r>
              <a:rPr lang="en-US" sz="2800" u="sng" dirty="0">
                <a:solidFill>
                  <a:schemeClr val="bg1"/>
                </a:solidFill>
              </a:rPr>
              <a:t>scale it probes</a:t>
            </a:r>
          </a:p>
        </p:txBody>
      </p:sp>
      <p:sp>
        <p:nvSpPr>
          <p:cNvPr id="11" name="TextBox 10"/>
          <p:cNvSpPr txBox="1"/>
          <p:nvPr/>
        </p:nvSpPr>
        <p:spPr>
          <a:xfrm>
            <a:off x="5867400" y="4191000"/>
            <a:ext cx="2971800" cy="1815882"/>
          </a:xfrm>
          <a:prstGeom prst="rect">
            <a:avLst/>
          </a:prstGeom>
          <a:noFill/>
        </p:spPr>
        <p:txBody>
          <a:bodyPr wrap="square" rtlCol="0">
            <a:spAutoFit/>
          </a:bodyPr>
          <a:lstStyle/>
          <a:p>
            <a:pPr algn="ctr"/>
            <a:r>
              <a:rPr lang="en-US" sz="2800" dirty="0">
                <a:solidFill>
                  <a:srgbClr val="FFC000"/>
                </a:solidFill>
              </a:rPr>
              <a:t>Thick lines indicate where the QGP influences </a:t>
            </a:r>
            <a:r>
              <a:rPr lang="en-US" sz="2800" dirty="0" err="1">
                <a:solidFill>
                  <a:srgbClr val="FFC000"/>
                </a:solidFill>
              </a:rPr>
              <a:t>virtuality</a:t>
            </a:r>
            <a:r>
              <a:rPr lang="en-US" sz="2800" dirty="0">
                <a:solidFill>
                  <a:srgbClr val="FFC000"/>
                </a:solidFill>
              </a:rPr>
              <a:t> evolution</a:t>
            </a:r>
          </a:p>
        </p:txBody>
      </p:sp>
      <p:grpSp>
        <p:nvGrpSpPr>
          <p:cNvPr id="2" name="Group 33"/>
          <p:cNvGrpSpPr/>
          <p:nvPr/>
        </p:nvGrpSpPr>
        <p:grpSpPr>
          <a:xfrm>
            <a:off x="304800" y="2801815"/>
            <a:ext cx="5257800" cy="3751385"/>
            <a:chOff x="304800" y="2801815"/>
            <a:chExt cx="5257800" cy="3751385"/>
          </a:xfrm>
        </p:grpSpPr>
        <p:grpSp>
          <p:nvGrpSpPr>
            <p:cNvPr id="3" name="Group 6"/>
            <p:cNvGrpSpPr/>
            <p:nvPr/>
          </p:nvGrpSpPr>
          <p:grpSpPr>
            <a:xfrm>
              <a:off x="304800" y="2801815"/>
              <a:ext cx="5257800" cy="3751385"/>
              <a:chOff x="76200" y="76200"/>
              <a:chExt cx="5257800" cy="3751385"/>
            </a:xfrm>
          </p:grpSpPr>
          <p:pic>
            <p:nvPicPr>
              <p:cNvPr id="5" name="Picture 2"/>
              <p:cNvPicPr>
                <a:picLocks noChangeAspect="1" noChangeArrowheads="1"/>
              </p:cNvPicPr>
              <p:nvPr/>
            </p:nvPicPr>
            <p:blipFill>
              <a:blip r:embed="rId3" cstate="print"/>
              <a:srcRect l="1757" t="20833" r="44949" b="12500"/>
              <a:stretch>
                <a:fillRect/>
              </a:stretch>
            </p:blipFill>
            <p:spPr bwMode="auto">
              <a:xfrm>
                <a:off x="76200" y="76200"/>
                <a:ext cx="5257800" cy="3751385"/>
              </a:xfrm>
              <a:prstGeom prst="rect">
                <a:avLst/>
              </a:prstGeom>
              <a:noFill/>
              <a:ln w="9525">
                <a:noFill/>
                <a:miter lim="800000"/>
                <a:headEnd/>
                <a:tailEnd/>
              </a:ln>
            </p:spPr>
          </p:pic>
          <p:sp>
            <p:nvSpPr>
              <p:cNvPr id="6" name="TextBox 5"/>
              <p:cNvSpPr txBox="1"/>
              <p:nvPr/>
            </p:nvSpPr>
            <p:spPr>
              <a:xfrm>
                <a:off x="626538" y="152400"/>
                <a:ext cx="1675843" cy="892552"/>
              </a:xfrm>
              <a:prstGeom prst="rect">
                <a:avLst/>
              </a:prstGeom>
              <a:noFill/>
            </p:spPr>
            <p:txBody>
              <a:bodyPr wrap="none" rtlCol="0">
                <a:spAutoFit/>
              </a:bodyPr>
              <a:lstStyle/>
              <a:p>
                <a:r>
                  <a:rPr lang="en-US" b="1" dirty="0">
                    <a:solidFill>
                      <a:srgbClr val="FF0000"/>
                    </a:solidFill>
                  </a:rPr>
                  <a:t>RHIC Jet Probes</a:t>
                </a:r>
              </a:p>
              <a:p>
                <a:r>
                  <a:rPr lang="en-US" b="1" dirty="0">
                    <a:solidFill>
                      <a:schemeClr val="tx2"/>
                    </a:solidFill>
                  </a:rPr>
                  <a:t>LHC Jet Probes</a:t>
                </a:r>
              </a:p>
              <a:p>
                <a:r>
                  <a:rPr lang="en-US" sz="1600" b="1" dirty="0"/>
                  <a:t>QGP Influence</a:t>
                </a:r>
              </a:p>
            </p:txBody>
          </p:sp>
        </p:grpSp>
        <p:cxnSp>
          <p:nvCxnSpPr>
            <p:cNvPr id="13" name="Straight Arrow Connector 12"/>
            <p:cNvCxnSpPr/>
            <p:nvPr/>
          </p:nvCxnSpPr>
          <p:spPr>
            <a:xfrm rot="16200000" flipH="1">
              <a:off x="647701" y="4229100"/>
              <a:ext cx="1524002" cy="68580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1056843" y="3819964"/>
              <a:ext cx="753425" cy="73350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41"/>
          <p:cNvGrpSpPr/>
          <p:nvPr/>
        </p:nvGrpSpPr>
        <p:grpSpPr>
          <a:xfrm>
            <a:off x="455722" y="2743200"/>
            <a:ext cx="1525478" cy="1540192"/>
            <a:chOff x="2020025" y="-1752600"/>
            <a:chExt cx="2514600" cy="2514600"/>
          </a:xfrm>
        </p:grpSpPr>
        <p:pic>
          <p:nvPicPr>
            <p:cNvPr id="16"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20025" y="-1752600"/>
              <a:ext cx="2514600" cy="2514600"/>
            </a:xfrm>
            <a:prstGeom prst="rect">
              <a:avLst/>
            </a:prstGeom>
            <a:noFill/>
          </p:spPr>
        </p:pic>
        <p:sp>
          <p:nvSpPr>
            <p:cNvPr id="17" name="Oval 16"/>
            <p:cNvSpPr/>
            <p:nvPr/>
          </p:nvSpPr>
          <p:spPr>
            <a:xfrm>
              <a:off x="2211250" y="-1524000"/>
              <a:ext cx="1219200" cy="1219200"/>
            </a:xfrm>
            <a:prstGeom prst="ellips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nvGrpSpPr>
          <p:cNvPr id="12" name="Group 34"/>
          <p:cNvGrpSpPr/>
          <p:nvPr/>
        </p:nvGrpSpPr>
        <p:grpSpPr>
          <a:xfrm>
            <a:off x="2209800" y="1812608"/>
            <a:ext cx="1525478" cy="1540192"/>
            <a:chOff x="8610600" y="0"/>
            <a:chExt cx="2514600" cy="2514600"/>
          </a:xfrm>
        </p:grpSpPr>
        <p:pic>
          <p:nvPicPr>
            <p:cNvPr id="19"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610600" y="0"/>
              <a:ext cx="2514600" cy="2514600"/>
            </a:xfrm>
            <a:prstGeom prst="rect">
              <a:avLst/>
            </a:prstGeom>
            <a:noFill/>
          </p:spPr>
        </p:pic>
        <p:sp>
          <p:nvSpPr>
            <p:cNvPr id="20" name="Oval 19"/>
            <p:cNvSpPr/>
            <p:nvPr/>
          </p:nvSpPr>
          <p:spPr>
            <a:xfrm>
              <a:off x="8839200" y="228600"/>
              <a:ext cx="1219200" cy="1219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21" name="Picture 3"/>
            <p:cNvPicPr>
              <a:picLocks noChangeAspect="1" noChangeArrowheads="1"/>
            </p:cNvPicPr>
            <p:nvPr/>
          </p:nvPicPr>
          <p:blipFill>
            <a:blip r:embed="rId5" cstate="print">
              <a:clrChange>
                <a:clrFrom>
                  <a:srgbClr val="FFFFFF"/>
                </a:clrFrom>
                <a:clrTo>
                  <a:srgbClr val="FFFFFF">
                    <a:alpha val="0"/>
                  </a:srgbClr>
                </a:clrTo>
              </a:clrChange>
            </a:blip>
            <a:srcRect r="52792"/>
            <a:stretch>
              <a:fillRect/>
            </a:stretch>
          </p:blipFill>
          <p:spPr bwMode="auto">
            <a:xfrm>
              <a:off x="8773090" y="275252"/>
              <a:ext cx="1093592" cy="982715"/>
            </a:xfrm>
            <a:prstGeom prst="rect">
              <a:avLst/>
            </a:prstGeom>
            <a:noFill/>
            <a:ln w="9525">
              <a:noFill/>
              <a:miter lim="800000"/>
              <a:headEnd/>
              <a:tailEnd/>
            </a:ln>
          </p:spPr>
        </p:pic>
      </p:grpSp>
      <p:pic>
        <p:nvPicPr>
          <p:cNvPr id="23"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884722" y="76200"/>
            <a:ext cx="1525478" cy="1540192"/>
          </a:xfrm>
          <a:prstGeom prst="rect">
            <a:avLst/>
          </a:prstGeom>
          <a:noFill/>
        </p:spPr>
      </p:pic>
      <p:sp>
        <p:nvSpPr>
          <p:cNvPr id="24" name="Oval 23"/>
          <p:cNvSpPr/>
          <p:nvPr/>
        </p:nvSpPr>
        <p:spPr>
          <a:xfrm>
            <a:off x="4023402" y="216217"/>
            <a:ext cx="739626" cy="746760"/>
          </a:xfrm>
          <a:prstGeom prst="ellipse">
            <a:avLst/>
          </a:prstGeom>
          <a:solidFill>
            <a:srgbClr val="16DB0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25" name="Picture 2"/>
          <p:cNvPicPr>
            <a:picLocks noChangeAspect="1" noChangeArrowheads="1"/>
          </p:cNvPicPr>
          <p:nvPr/>
        </p:nvPicPr>
        <p:blipFill>
          <a:blip r:embed="rId6" cstate="print">
            <a:clrChange>
              <a:clrFrom>
                <a:srgbClr val="FFFFFF"/>
              </a:clrFrom>
              <a:clrTo>
                <a:srgbClr val="FFFFFF">
                  <a:alpha val="0"/>
                </a:srgbClr>
              </a:clrTo>
            </a:clrChange>
          </a:blip>
          <a:srcRect r="55736"/>
          <a:stretch>
            <a:fillRect/>
          </a:stretch>
        </p:blipFill>
        <p:spPr bwMode="auto">
          <a:xfrm>
            <a:off x="4038600" y="228600"/>
            <a:ext cx="593356" cy="604838"/>
          </a:xfrm>
          <a:prstGeom prst="rect">
            <a:avLst/>
          </a:prstGeom>
          <a:noFill/>
          <a:ln w="9525">
            <a:noFill/>
            <a:miter lim="800000"/>
            <a:headEnd/>
            <a:tailEnd/>
          </a:ln>
        </p:spPr>
      </p:pic>
      <p:pic>
        <p:nvPicPr>
          <p:cNvPr id="26" name="Picture 2" descr="http://www.bnl.gov/bnlweb/pubaf/pr/photos/2010%5C02%5Ccollisions-300.jpg"/>
          <p:cNvPicPr>
            <a:picLocks noChangeAspect="1" noChangeArrowheads="1"/>
          </p:cNvPicPr>
          <p:nvPr/>
        </p:nvPicPr>
        <p:blipFill>
          <a:blip r:embed="rId7" cstate="print"/>
          <a:srcRect l="38074" t="67164" r="34236" b="7463"/>
          <a:stretch>
            <a:fillRect/>
          </a:stretch>
        </p:blipFill>
        <p:spPr bwMode="auto">
          <a:xfrm>
            <a:off x="5410200" y="186154"/>
            <a:ext cx="3657600" cy="3276600"/>
          </a:xfrm>
          <a:prstGeom prst="rect">
            <a:avLst/>
          </a:prstGeom>
          <a:noFill/>
        </p:spPr>
      </p:pic>
      <p:sp>
        <p:nvSpPr>
          <p:cNvPr id="27" name="Rectangle 26"/>
          <p:cNvSpPr/>
          <p:nvPr/>
        </p:nvSpPr>
        <p:spPr>
          <a:xfrm rot="10800000">
            <a:off x="5410200" y="1329154"/>
            <a:ext cx="3657600" cy="2133600"/>
          </a:xfrm>
          <a:prstGeom prst="rect">
            <a:avLst/>
          </a:prstGeom>
          <a:gradFill>
            <a:gsLst>
              <a:gs pos="23000">
                <a:srgbClr val="000082">
                  <a:alpha val="6000"/>
                </a:srgbClr>
              </a:gs>
              <a:gs pos="32000">
                <a:srgbClr val="66008F"/>
              </a:gs>
              <a:gs pos="88000">
                <a:srgbClr val="BA0066"/>
              </a:gs>
              <a:gs pos="89999">
                <a:srgbClr val="FF0000"/>
              </a:gs>
              <a:gs pos="100000">
                <a:srgbClr val="FF820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5410200" y="2700754"/>
            <a:ext cx="3591098" cy="541062"/>
          </a:xfrm>
          <a:custGeom>
            <a:avLst/>
            <a:gdLst>
              <a:gd name="connsiteX0" fmla="*/ 0 w 4506686"/>
              <a:gd name="connsiteY0" fmla="*/ 65314 h 1045029"/>
              <a:gd name="connsiteX1" fmla="*/ 39189 w 4506686"/>
              <a:gd name="connsiteY1" fmla="*/ 52252 h 1045029"/>
              <a:gd name="connsiteX2" fmla="*/ 78377 w 4506686"/>
              <a:gd name="connsiteY2" fmla="*/ 26126 h 1045029"/>
              <a:gd name="connsiteX3" fmla="*/ 365760 w 4506686"/>
              <a:gd name="connsiteY3" fmla="*/ 13063 h 1045029"/>
              <a:gd name="connsiteX4" fmla="*/ 483326 w 4506686"/>
              <a:gd name="connsiteY4" fmla="*/ 0 h 1045029"/>
              <a:gd name="connsiteX5" fmla="*/ 627017 w 4506686"/>
              <a:gd name="connsiteY5" fmla="*/ 26126 h 1045029"/>
              <a:gd name="connsiteX6" fmla="*/ 666206 w 4506686"/>
              <a:gd name="connsiteY6" fmla="*/ 39189 h 1045029"/>
              <a:gd name="connsiteX7" fmla="*/ 757646 w 4506686"/>
              <a:gd name="connsiteY7" fmla="*/ 52252 h 1045029"/>
              <a:gd name="connsiteX8" fmla="*/ 796834 w 4506686"/>
              <a:gd name="connsiteY8" fmla="*/ 65314 h 1045029"/>
              <a:gd name="connsiteX9" fmla="*/ 875212 w 4506686"/>
              <a:gd name="connsiteY9" fmla="*/ 104503 h 1045029"/>
              <a:gd name="connsiteX10" fmla="*/ 992777 w 4506686"/>
              <a:gd name="connsiteY10" fmla="*/ 182880 h 1045029"/>
              <a:gd name="connsiteX11" fmla="*/ 1031966 w 4506686"/>
              <a:gd name="connsiteY11" fmla="*/ 209006 h 1045029"/>
              <a:gd name="connsiteX12" fmla="*/ 1071154 w 4506686"/>
              <a:gd name="connsiteY12" fmla="*/ 235132 h 1045029"/>
              <a:gd name="connsiteX13" fmla="*/ 1084217 w 4506686"/>
              <a:gd name="connsiteY13" fmla="*/ 274320 h 1045029"/>
              <a:gd name="connsiteX14" fmla="*/ 1123406 w 4506686"/>
              <a:gd name="connsiteY14" fmla="*/ 287383 h 1045029"/>
              <a:gd name="connsiteX15" fmla="*/ 1162594 w 4506686"/>
              <a:gd name="connsiteY15" fmla="*/ 313509 h 1045029"/>
              <a:gd name="connsiteX16" fmla="*/ 1201783 w 4506686"/>
              <a:gd name="connsiteY16" fmla="*/ 352697 h 1045029"/>
              <a:gd name="connsiteX17" fmla="*/ 1397726 w 4506686"/>
              <a:gd name="connsiteY17" fmla="*/ 391886 h 1045029"/>
              <a:gd name="connsiteX18" fmla="*/ 1476103 w 4506686"/>
              <a:gd name="connsiteY18" fmla="*/ 418012 h 1045029"/>
              <a:gd name="connsiteX19" fmla="*/ 1528354 w 4506686"/>
              <a:gd name="connsiteY19" fmla="*/ 496389 h 1045029"/>
              <a:gd name="connsiteX20" fmla="*/ 1606732 w 4506686"/>
              <a:gd name="connsiteY20" fmla="*/ 522514 h 1045029"/>
              <a:gd name="connsiteX21" fmla="*/ 1645920 w 4506686"/>
              <a:gd name="connsiteY21" fmla="*/ 548640 h 1045029"/>
              <a:gd name="connsiteX22" fmla="*/ 1672046 w 4506686"/>
              <a:gd name="connsiteY22" fmla="*/ 587829 h 1045029"/>
              <a:gd name="connsiteX23" fmla="*/ 1711234 w 4506686"/>
              <a:gd name="connsiteY23" fmla="*/ 600892 h 1045029"/>
              <a:gd name="connsiteX24" fmla="*/ 1750423 w 4506686"/>
              <a:gd name="connsiteY24" fmla="*/ 627017 h 1045029"/>
              <a:gd name="connsiteX25" fmla="*/ 1907177 w 4506686"/>
              <a:gd name="connsiteY25" fmla="*/ 653143 h 1045029"/>
              <a:gd name="connsiteX26" fmla="*/ 1946366 w 4506686"/>
              <a:gd name="connsiteY26" fmla="*/ 692332 h 1045029"/>
              <a:gd name="connsiteX27" fmla="*/ 2103120 w 4506686"/>
              <a:gd name="connsiteY27" fmla="*/ 731520 h 1045029"/>
              <a:gd name="connsiteX28" fmla="*/ 2168434 w 4506686"/>
              <a:gd name="connsiteY28" fmla="*/ 744583 h 1045029"/>
              <a:gd name="connsiteX29" fmla="*/ 2286000 w 4506686"/>
              <a:gd name="connsiteY29" fmla="*/ 731520 h 1045029"/>
              <a:gd name="connsiteX30" fmla="*/ 2416629 w 4506686"/>
              <a:gd name="connsiteY30" fmla="*/ 718457 h 1045029"/>
              <a:gd name="connsiteX31" fmla="*/ 2455817 w 4506686"/>
              <a:gd name="connsiteY31" fmla="*/ 705394 h 1045029"/>
              <a:gd name="connsiteX32" fmla="*/ 2586446 w 4506686"/>
              <a:gd name="connsiteY32" fmla="*/ 692332 h 1045029"/>
              <a:gd name="connsiteX33" fmla="*/ 2704012 w 4506686"/>
              <a:gd name="connsiteY33" fmla="*/ 679269 h 1045029"/>
              <a:gd name="connsiteX34" fmla="*/ 2795452 w 4506686"/>
              <a:gd name="connsiteY34" fmla="*/ 653143 h 1045029"/>
              <a:gd name="connsiteX35" fmla="*/ 2834640 w 4506686"/>
              <a:gd name="connsiteY35" fmla="*/ 613954 h 1045029"/>
              <a:gd name="connsiteX36" fmla="*/ 2899954 w 4506686"/>
              <a:gd name="connsiteY36" fmla="*/ 600892 h 1045029"/>
              <a:gd name="connsiteX37" fmla="*/ 2952206 w 4506686"/>
              <a:gd name="connsiteY37" fmla="*/ 587829 h 1045029"/>
              <a:gd name="connsiteX38" fmla="*/ 2991394 w 4506686"/>
              <a:gd name="connsiteY38" fmla="*/ 574766 h 1045029"/>
              <a:gd name="connsiteX39" fmla="*/ 3069772 w 4506686"/>
              <a:gd name="connsiteY39" fmla="*/ 561703 h 1045029"/>
              <a:gd name="connsiteX40" fmla="*/ 3226526 w 4506686"/>
              <a:gd name="connsiteY40" fmla="*/ 535577 h 1045029"/>
              <a:gd name="connsiteX41" fmla="*/ 3370217 w 4506686"/>
              <a:gd name="connsiteY41" fmla="*/ 548640 h 1045029"/>
              <a:gd name="connsiteX42" fmla="*/ 3448594 w 4506686"/>
              <a:gd name="connsiteY42" fmla="*/ 587829 h 1045029"/>
              <a:gd name="connsiteX43" fmla="*/ 3526972 w 4506686"/>
              <a:gd name="connsiteY43" fmla="*/ 627017 h 1045029"/>
              <a:gd name="connsiteX44" fmla="*/ 3605349 w 4506686"/>
              <a:gd name="connsiteY44" fmla="*/ 666206 h 1045029"/>
              <a:gd name="connsiteX45" fmla="*/ 3644537 w 4506686"/>
              <a:gd name="connsiteY45" fmla="*/ 692332 h 1045029"/>
              <a:gd name="connsiteX46" fmla="*/ 3722914 w 4506686"/>
              <a:gd name="connsiteY46" fmla="*/ 718457 h 1045029"/>
              <a:gd name="connsiteX47" fmla="*/ 3801292 w 4506686"/>
              <a:gd name="connsiteY47" fmla="*/ 757646 h 1045029"/>
              <a:gd name="connsiteX48" fmla="*/ 3840480 w 4506686"/>
              <a:gd name="connsiteY48" fmla="*/ 783772 h 1045029"/>
              <a:gd name="connsiteX49" fmla="*/ 3918857 w 4506686"/>
              <a:gd name="connsiteY49" fmla="*/ 809897 h 1045029"/>
              <a:gd name="connsiteX50" fmla="*/ 4036423 w 4506686"/>
              <a:gd name="connsiteY50" fmla="*/ 862149 h 1045029"/>
              <a:gd name="connsiteX51" fmla="*/ 4075612 w 4506686"/>
              <a:gd name="connsiteY51" fmla="*/ 875212 h 1045029"/>
              <a:gd name="connsiteX52" fmla="*/ 4114800 w 4506686"/>
              <a:gd name="connsiteY52" fmla="*/ 888274 h 1045029"/>
              <a:gd name="connsiteX53" fmla="*/ 4153989 w 4506686"/>
              <a:gd name="connsiteY53" fmla="*/ 914400 h 1045029"/>
              <a:gd name="connsiteX54" fmla="*/ 4245429 w 4506686"/>
              <a:gd name="connsiteY54" fmla="*/ 940526 h 1045029"/>
              <a:gd name="connsiteX55" fmla="*/ 4323806 w 4506686"/>
              <a:gd name="connsiteY55" fmla="*/ 966652 h 1045029"/>
              <a:gd name="connsiteX56" fmla="*/ 4362994 w 4506686"/>
              <a:gd name="connsiteY56" fmla="*/ 979714 h 1045029"/>
              <a:gd name="connsiteX57" fmla="*/ 4441372 w 4506686"/>
              <a:gd name="connsiteY57" fmla="*/ 992777 h 1045029"/>
              <a:gd name="connsiteX58" fmla="*/ 4506686 w 4506686"/>
              <a:gd name="connsiteY58" fmla="*/ 1045029 h 104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06686" h="1045029">
                <a:moveTo>
                  <a:pt x="0" y="65314"/>
                </a:moveTo>
                <a:cubicBezTo>
                  <a:pt x="13063" y="60960"/>
                  <a:pt x="26873" y="58410"/>
                  <a:pt x="39189" y="52252"/>
                </a:cubicBezTo>
                <a:cubicBezTo>
                  <a:pt x="53231" y="45231"/>
                  <a:pt x="62789" y="27997"/>
                  <a:pt x="78377" y="26126"/>
                </a:cubicBezTo>
                <a:cubicBezTo>
                  <a:pt x="173587" y="14701"/>
                  <a:pt x="269966" y="17417"/>
                  <a:pt x="365760" y="13063"/>
                </a:cubicBezTo>
                <a:cubicBezTo>
                  <a:pt x="404949" y="8709"/>
                  <a:pt x="443896" y="0"/>
                  <a:pt x="483326" y="0"/>
                </a:cubicBezTo>
                <a:cubicBezTo>
                  <a:pt x="520329" y="0"/>
                  <a:pt x="587001" y="14693"/>
                  <a:pt x="627017" y="26126"/>
                </a:cubicBezTo>
                <a:cubicBezTo>
                  <a:pt x="640257" y="29909"/>
                  <a:pt x="652704" y="36489"/>
                  <a:pt x="666206" y="39189"/>
                </a:cubicBezTo>
                <a:cubicBezTo>
                  <a:pt x="696398" y="45227"/>
                  <a:pt x="727166" y="47898"/>
                  <a:pt x="757646" y="52252"/>
                </a:cubicBezTo>
                <a:cubicBezTo>
                  <a:pt x="770709" y="56606"/>
                  <a:pt x="784518" y="59156"/>
                  <a:pt x="796834" y="65314"/>
                </a:cubicBezTo>
                <a:cubicBezTo>
                  <a:pt x="898130" y="115961"/>
                  <a:pt x="776706" y="71668"/>
                  <a:pt x="875212" y="104503"/>
                </a:cubicBezTo>
                <a:lnTo>
                  <a:pt x="992777" y="182880"/>
                </a:lnTo>
                <a:lnTo>
                  <a:pt x="1031966" y="209006"/>
                </a:lnTo>
                <a:lnTo>
                  <a:pt x="1071154" y="235132"/>
                </a:lnTo>
                <a:cubicBezTo>
                  <a:pt x="1075508" y="248195"/>
                  <a:pt x="1074481" y="264584"/>
                  <a:pt x="1084217" y="274320"/>
                </a:cubicBezTo>
                <a:cubicBezTo>
                  <a:pt x="1093954" y="284056"/>
                  <a:pt x="1111090" y="281225"/>
                  <a:pt x="1123406" y="287383"/>
                </a:cubicBezTo>
                <a:cubicBezTo>
                  <a:pt x="1137448" y="294404"/>
                  <a:pt x="1150533" y="303458"/>
                  <a:pt x="1162594" y="313509"/>
                </a:cubicBezTo>
                <a:cubicBezTo>
                  <a:pt x="1176786" y="325336"/>
                  <a:pt x="1185634" y="343725"/>
                  <a:pt x="1201783" y="352697"/>
                </a:cubicBezTo>
                <a:cubicBezTo>
                  <a:pt x="1259676" y="384860"/>
                  <a:pt x="1335676" y="384991"/>
                  <a:pt x="1397726" y="391886"/>
                </a:cubicBezTo>
                <a:cubicBezTo>
                  <a:pt x="1423852" y="400595"/>
                  <a:pt x="1460827" y="395098"/>
                  <a:pt x="1476103" y="418012"/>
                </a:cubicBezTo>
                <a:cubicBezTo>
                  <a:pt x="1493520" y="444138"/>
                  <a:pt x="1498566" y="486460"/>
                  <a:pt x="1528354" y="496389"/>
                </a:cubicBezTo>
                <a:lnTo>
                  <a:pt x="1606732" y="522514"/>
                </a:lnTo>
                <a:cubicBezTo>
                  <a:pt x="1619795" y="531223"/>
                  <a:pt x="1634819" y="537539"/>
                  <a:pt x="1645920" y="548640"/>
                </a:cubicBezTo>
                <a:cubicBezTo>
                  <a:pt x="1657021" y="559742"/>
                  <a:pt x="1659787" y="578021"/>
                  <a:pt x="1672046" y="587829"/>
                </a:cubicBezTo>
                <a:cubicBezTo>
                  <a:pt x="1682798" y="596431"/>
                  <a:pt x="1698918" y="594734"/>
                  <a:pt x="1711234" y="600892"/>
                </a:cubicBezTo>
                <a:cubicBezTo>
                  <a:pt x="1725276" y="607913"/>
                  <a:pt x="1736381" y="619996"/>
                  <a:pt x="1750423" y="627017"/>
                </a:cubicBezTo>
                <a:cubicBezTo>
                  <a:pt x="1794193" y="648901"/>
                  <a:pt x="1869922" y="649003"/>
                  <a:pt x="1907177" y="653143"/>
                </a:cubicBezTo>
                <a:cubicBezTo>
                  <a:pt x="1920240" y="666206"/>
                  <a:pt x="1930217" y="683360"/>
                  <a:pt x="1946366" y="692332"/>
                </a:cubicBezTo>
                <a:cubicBezTo>
                  <a:pt x="1992774" y="718114"/>
                  <a:pt x="2052493" y="722315"/>
                  <a:pt x="2103120" y="731520"/>
                </a:cubicBezTo>
                <a:cubicBezTo>
                  <a:pt x="2124964" y="735492"/>
                  <a:pt x="2146663" y="740229"/>
                  <a:pt x="2168434" y="744583"/>
                </a:cubicBezTo>
                <a:lnTo>
                  <a:pt x="2286000" y="731520"/>
                </a:lnTo>
                <a:cubicBezTo>
                  <a:pt x="2329520" y="726939"/>
                  <a:pt x="2373378" y="725111"/>
                  <a:pt x="2416629" y="718457"/>
                </a:cubicBezTo>
                <a:cubicBezTo>
                  <a:pt x="2430238" y="716363"/>
                  <a:pt x="2442208" y="707488"/>
                  <a:pt x="2455817" y="705394"/>
                </a:cubicBezTo>
                <a:cubicBezTo>
                  <a:pt x="2499068" y="698740"/>
                  <a:pt x="2542926" y="696913"/>
                  <a:pt x="2586446" y="692332"/>
                </a:cubicBezTo>
                <a:lnTo>
                  <a:pt x="2704012" y="679269"/>
                </a:lnTo>
                <a:cubicBezTo>
                  <a:pt x="2710979" y="677527"/>
                  <a:pt x="2784209" y="660639"/>
                  <a:pt x="2795452" y="653143"/>
                </a:cubicBezTo>
                <a:cubicBezTo>
                  <a:pt x="2810823" y="642896"/>
                  <a:pt x="2818117" y="622216"/>
                  <a:pt x="2834640" y="613954"/>
                </a:cubicBezTo>
                <a:cubicBezTo>
                  <a:pt x="2854498" y="604025"/>
                  <a:pt x="2878280" y="605708"/>
                  <a:pt x="2899954" y="600892"/>
                </a:cubicBezTo>
                <a:cubicBezTo>
                  <a:pt x="2917480" y="596997"/>
                  <a:pt x="2934943" y="592761"/>
                  <a:pt x="2952206" y="587829"/>
                </a:cubicBezTo>
                <a:cubicBezTo>
                  <a:pt x="2965445" y="584046"/>
                  <a:pt x="2977953" y="577753"/>
                  <a:pt x="2991394" y="574766"/>
                </a:cubicBezTo>
                <a:cubicBezTo>
                  <a:pt x="3017250" y="569020"/>
                  <a:pt x="3043646" y="566057"/>
                  <a:pt x="3069772" y="561703"/>
                </a:cubicBezTo>
                <a:cubicBezTo>
                  <a:pt x="3131089" y="541264"/>
                  <a:pt x="3139025" y="535577"/>
                  <a:pt x="3226526" y="535577"/>
                </a:cubicBezTo>
                <a:cubicBezTo>
                  <a:pt x="3274621" y="535577"/>
                  <a:pt x="3322320" y="544286"/>
                  <a:pt x="3370217" y="548640"/>
                </a:cubicBezTo>
                <a:cubicBezTo>
                  <a:pt x="3482519" y="623508"/>
                  <a:pt x="3340437" y="533751"/>
                  <a:pt x="3448594" y="587829"/>
                </a:cubicBezTo>
                <a:cubicBezTo>
                  <a:pt x="3549882" y="638473"/>
                  <a:pt x="3428472" y="594184"/>
                  <a:pt x="3526972" y="627017"/>
                </a:cubicBezTo>
                <a:cubicBezTo>
                  <a:pt x="3639278" y="701890"/>
                  <a:pt x="3497185" y="612123"/>
                  <a:pt x="3605349" y="666206"/>
                </a:cubicBezTo>
                <a:cubicBezTo>
                  <a:pt x="3619391" y="673227"/>
                  <a:pt x="3630191" y="685956"/>
                  <a:pt x="3644537" y="692332"/>
                </a:cubicBezTo>
                <a:cubicBezTo>
                  <a:pt x="3669702" y="703517"/>
                  <a:pt x="3700000" y="703181"/>
                  <a:pt x="3722914" y="718457"/>
                </a:cubicBezTo>
                <a:cubicBezTo>
                  <a:pt x="3773560" y="752221"/>
                  <a:pt x="3747209" y="739618"/>
                  <a:pt x="3801292" y="757646"/>
                </a:cubicBezTo>
                <a:cubicBezTo>
                  <a:pt x="3814355" y="766355"/>
                  <a:pt x="3826134" y="777396"/>
                  <a:pt x="3840480" y="783772"/>
                </a:cubicBezTo>
                <a:cubicBezTo>
                  <a:pt x="3865645" y="794957"/>
                  <a:pt x="3895943" y="794621"/>
                  <a:pt x="3918857" y="809897"/>
                </a:cubicBezTo>
                <a:cubicBezTo>
                  <a:pt x="3980960" y="851299"/>
                  <a:pt x="3943152" y="831059"/>
                  <a:pt x="4036423" y="862149"/>
                </a:cubicBezTo>
                <a:lnTo>
                  <a:pt x="4075612" y="875212"/>
                </a:lnTo>
                <a:lnTo>
                  <a:pt x="4114800" y="888274"/>
                </a:lnTo>
                <a:cubicBezTo>
                  <a:pt x="4127863" y="896983"/>
                  <a:pt x="4139947" y="907379"/>
                  <a:pt x="4153989" y="914400"/>
                </a:cubicBezTo>
                <a:cubicBezTo>
                  <a:pt x="4175941" y="925376"/>
                  <a:pt x="4224500" y="934247"/>
                  <a:pt x="4245429" y="940526"/>
                </a:cubicBezTo>
                <a:cubicBezTo>
                  <a:pt x="4271806" y="948439"/>
                  <a:pt x="4297680" y="957944"/>
                  <a:pt x="4323806" y="966652"/>
                </a:cubicBezTo>
                <a:cubicBezTo>
                  <a:pt x="4336869" y="971006"/>
                  <a:pt x="4349412" y="977450"/>
                  <a:pt x="4362994" y="979714"/>
                </a:cubicBezTo>
                <a:lnTo>
                  <a:pt x="4441372" y="992777"/>
                </a:lnTo>
                <a:cubicBezTo>
                  <a:pt x="4490807" y="1025735"/>
                  <a:pt x="4469459" y="1007802"/>
                  <a:pt x="4506686" y="1045029"/>
                </a:cubicBezTo>
              </a:path>
            </a:pathLst>
          </a:custGeom>
          <a:ln w="57150">
            <a:solidFill>
              <a:srgbClr val="FF6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5410200" y="186154"/>
            <a:ext cx="3579363" cy="1506684"/>
          </a:xfrm>
          <a:custGeom>
            <a:avLst/>
            <a:gdLst>
              <a:gd name="connsiteX0" fmla="*/ 0 w 4101353"/>
              <a:gd name="connsiteY0" fmla="*/ 376517 h 1277470"/>
              <a:gd name="connsiteX1" fmla="*/ 1250576 w 4101353"/>
              <a:gd name="connsiteY1" fmla="*/ 632011 h 1277470"/>
              <a:gd name="connsiteX2" fmla="*/ 2017058 w 4101353"/>
              <a:gd name="connsiteY2" fmla="*/ 242047 h 1277470"/>
              <a:gd name="connsiteX3" fmla="*/ 3173506 w 4101353"/>
              <a:gd name="connsiteY3" fmla="*/ 1277470 h 1277470"/>
              <a:gd name="connsiteX4" fmla="*/ 4101353 w 4101353"/>
              <a:gd name="connsiteY4" fmla="*/ 0 h 127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1353" h="1277470">
                <a:moveTo>
                  <a:pt x="0" y="376517"/>
                </a:moveTo>
                <a:lnTo>
                  <a:pt x="1250576" y="632011"/>
                </a:lnTo>
                <a:lnTo>
                  <a:pt x="2017058" y="242047"/>
                </a:lnTo>
                <a:lnTo>
                  <a:pt x="3173506" y="1277470"/>
                </a:lnTo>
                <a:lnTo>
                  <a:pt x="4101353" y="0"/>
                </a:lnTo>
              </a:path>
            </a:pathLst>
          </a:custGeom>
          <a:ln w="57150">
            <a:solidFill>
              <a:srgbClr val="16DB0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5429760" y="1803858"/>
            <a:ext cx="3638040" cy="523375"/>
          </a:xfrm>
          <a:custGeom>
            <a:avLst/>
            <a:gdLst>
              <a:gd name="connsiteX0" fmla="*/ 0 w 4168588"/>
              <a:gd name="connsiteY0" fmla="*/ 0 h 443753"/>
              <a:gd name="connsiteX1" fmla="*/ 779929 w 4168588"/>
              <a:gd name="connsiteY1" fmla="*/ 228600 h 443753"/>
              <a:gd name="connsiteX2" fmla="*/ 1788458 w 4168588"/>
              <a:gd name="connsiteY2" fmla="*/ 67236 h 443753"/>
              <a:gd name="connsiteX3" fmla="*/ 2528047 w 4168588"/>
              <a:gd name="connsiteY3" fmla="*/ 443753 h 443753"/>
              <a:gd name="connsiteX4" fmla="*/ 4168588 w 4168588"/>
              <a:gd name="connsiteY4" fmla="*/ 26894 h 443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8588" h="443753">
                <a:moveTo>
                  <a:pt x="0" y="0"/>
                </a:moveTo>
                <a:lnTo>
                  <a:pt x="779929" y="228600"/>
                </a:lnTo>
                <a:lnTo>
                  <a:pt x="1788458" y="67236"/>
                </a:lnTo>
                <a:lnTo>
                  <a:pt x="2528047" y="443753"/>
                </a:lnTo>
                <a:lnTo>
                  <a:pt x="4168588" y="26894"/>
                </a:lnTo>
              </a:path>
            </a:pathLst>
          </a:custGeom>
          <a:noFill/>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a:off x="6212072" y="152400"/>
            <a:ext cx="1986698" cy="369332"/>
          </a:xfrm>
          <a:prstGeom prst="rect">
            <a:avLst/>
          </a:prstGeom>
          <a:noFill/>
        </p:spPr>
        <p:txBody>
          <a:bodyPr wrap="none" rtlCol="0">
            <a:spAutoFit/>
          </a:bodyPr>
          <a:lstStyle/>
          <a:p>
            <a:r>
              <a:rPr lang="en-US" b="1" dirty="0">
                <a:solidFill>
                  <a:srgbClr val="16DB07"/>
                </a:solidFill>
              </a:rPr>
              <a:t>Bare Color Charges</a:t>
            </a:r>
          </a:p>
        </p:txBody>
      </p:sp>
      <p:sp>
        <p:nvSpPr>
          <p:cNvPr id="32" name="TextBox 31"/>
          <p:cNvSpPr txBox="1"/>
          <p:nvPr/>
        </p:nvSpPr>
        <p:spPr>
          <a:xfrm>
            <a:off x="6059672" y="1524000"/>
            <a:ext cx="2246128" cy="369332"/>
          </a:xfrm>
          <a:prstGeom prst="rect">
            <a:avLst/>
          </a:prstGeom>
          <a:noFill/>
        </p:spPr>
        <p:txBody>
          <a:bodyPr wrap="none" rtlCol="0">
            <a:spAutoFit/>
          </a:bodyPr>
          <a:lstStyle/>
          <a:p>
            <a:r>
              <a:rPr lang="en-US" b="1" dirty="0">
                <a:solidFill>
                  <a:srgbClr val="FFFF00"/>
                </a:solidFill>
              </a:rPr>
              <a:t>Thermal Mass Gluons</a:t>
            </a:r>
          </a:p>
        </p:txBody>
      </p:sp>
      <p:sp>
        <p:nvSpPr>
          <p:cNvPr id="33" name="TextBox 32"/>
          <p:cNvSpPr txBox="1"/>
          <p:nvPr/>
        </p:nvSpPr>
        <p:spPr>
          <a:xfrm>
            <a:off x="6270490" y="2483822"/>
            <a:ext cx="1877694" cy="369332"/>
          </a:xfrm>
          <a:prstGeom prst="rect">
            <a:avLst/>
          </a:prstGeom>
          <a:noFill/>
        </p:spPr>
        <p:txBody>
          <a:bodyPr wrap="none" rtlCol="0">
            <a:spAutoFit/>
          </a:bodyPr>
          <a:lstStyle/>
          <a:p>
            <a:r>
              <a:rPr lang="en-US" b="1" dirty="0">
                <a:solidFill>
                  <a:srgbClr val="FF6600"/>
                </a:solidFill>
              </a:rPr>
              <a:t>Perfect Fluid Only</a:t>
            </a:r>
          </a:p>
        </p:txBody>
      </p:sp>
      <p:grpSp>
        <p:nvGrpSpPr>
          <p:cNvPr id="15" name="Group 34"/>
          <p:cNvGrpSpPr/>
          <p:nvPr/>
        </p:nvGrpSpPr>
        <p:grpSpPr>
          <a:xfrm>
            <a:off x="0" y="3810000"/>
            <a:ext cx="9144000" cy="3048000"/>
            <a:chOff x="0" y="3810000"/>
            <a:chExt cx="9144000" cy="3048000"/>
          </a:xfrm>
        </p:grpSpPr>
        <p:sp>
          <p:nvSpPr>
            <p:cNvPr id="36" name="Rectangle 35"/>
            <p:cNvSpPr/>
            <p:nvPr/>
          </p:nvSpPr>
          <p:spPr>
            <a:xfrm>
              <a:off x="0" y="3810000"/>
              <a:ext cx="9144000" cy="304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7"/>
            <p:cNvPicPr>
              <a:picLocks noChangeAspect="1" noChangeArrowheads="1"/>
            </p:cNvPicPr>
            <p:nvPr/>
          </p:nvPicPr>
          <p:blipFill>
            <a:blip r:embed="rId8" cstate="print"/>
            <a:srcRect l="12884" t="55208" r="42607" b="3125"/>
            <a:stretch>
              <a:fillRect/>
            </a:stretch>
          </p:blipFill>
          <p:spPr bwMode="auto">
            <a:xfrm>
              <a:off x="0" y="3810000"/>
              <a:ext cx="5334000" cy="3048000"/>
            </a:xfrm>
            <a:prstGeom prst="rect">
              <a:avLst/>
            </a:prstGeom>
            <a:noFill/>
            <a:ln w="9525">
              <a:noFill/>
              <a:miter lim="800000"/>
              <a:headEnd/>
              <a:tailEnd/>
            </a:ln>
          </p:spPr>
        </p:pic>
        <p:sp>
          <p:nvSpPr>
            <p:cNvPr id="38" name="TextBox 37"/>
            <p:cNvSpPr txBox="1"/>
            <p:nvPr/>
          </p:nvSpPr>
          <p:spPr>
            <a:xfrm>
              <a:off x="5562600" y="3886200"/>
              <a:ext cx="3581400" cy="2846933"/>
            </a:xfrm>
            <a:prstGeom prst="rect">
              <a:avLst/>
            </a:prstGeom>
            <a:noFill/>
          </p:spPr>
          <p:txBody>
            <a:bodyPr wrap="square" rtlCol="0">
              <a:spAutoFit/>
            </a:bodyPr>
            <a:lstStyle/>
            <a:p>
              <a:pPr algn="ctr"/>
              <a:r>
                <a:rPr lang="en-US" sz="2800" dirty="0"/>
                <a:t>Unique critical microscope resolution at RHIC.</a:t>
              </a:r>
            </a:p>
            <a:p>
              <a:pPr algn="ctr"/>
              <a:r>
                <a:rPr lang="en-US" sz="1100" dirty="0"/>
                <a:t> </a:t>
              </a:r>
            </a:p>
            <a:p>
              <a:pPr algn="ctr"/>
              <a:r>
                <a:rPr lang="en-US" sz="2800" dirty="0"/>
                <a:t>Measurement overlap between RHIC and LHC</a:t>
              </a:r>
            </a:p>
            <a:p>
              <a:pPr algn="ctr"/>
              <a:r>
                <a:rPr lang="en-US" sz="2800" dirty="0"/>
                <a:t>very important too.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1000"/>
                                        <p:tgtEl>
                                          <p:spTgt spid="10"/>
                                        </p:tgtEl>
                                      </p:cBhvr>
                                    </p:animEffect>
                                    <p:set>
                                      <p:cBhvr>
                                        <p:cTn id="13" dur="1" fill="hold">
                                          <p:stCondLst>
                                            <p:cond delay="999"/>
                                          </p:stCondLst>
                                        </p:cTn>
                                        <p:tgtEl>
                                          <p:spTgt spid="1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9"/>
                                        </p:tgtEl>
                                      </p:cBhvr>
                                    </p:animEffect>
                                    <p:set>
                                      <p:cBhvr>
                                        <p:cTn id="16" dur="1" fill="hold">
                                          <p:stCondLst>
                                            <p:cond delay="999"/>
                                          </p:stCondLst>
                                        </p:cTn>
                                        <p:tgtEl>
                                          <p:spTgt spid="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8"/>
                                        </p:tgtEl>
                                      </p:cBhvr>
                                    </p:animEffect>
                                    <p:set>
                                      <p:cBhvr>
                                        <p:cTn id="19" dur="1" fill="hold">
                                          <p:stCondLst>
                                            <p:cond delay="999"/>
                                          </p:stCondLst>
                                        </p:cTn>
                                        <p:tgtEl>
                                          <p:spTgt spid="8"/>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par>
                                <p:cTn id="23" presetID="56" presetClass="path" presetSubtype="0" accel="50000" decel="50000" fill="hold" nodeType="withEffect">
                                  <p:stCondLst>
                                    <p:cond delay="0"/>
                                  </p:stCondLst>
                                  <p:childTnLst>
                                    <p:animMotion origin="layout" path="M -3.33333E-6 -4.44444E-6 L -0.02916 -0.39305 " pathEditMode="relative" rAng="0" ptsTypes="AA">
                                      <p:cBhvr>
                                        <p:cTn id="24" dur="1000" fill="hold"/>
                                        <p:tgtEl>
                                          <p:spTgt spid="2"/>
                                        </p:tgtEl>
                                        <p:attrNameLst>
                                          <p:attrName>ppt_x</p:attrName>
                                          <p:attrName>ppt_y</p:attrName>
                                        </p:attrNameLst>
                                      </p:cBhvr>
                                      <p:rCtr x="-1500" y="-19700"/>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left)">
                                      <p:cBhvr>
                                        <p:cTn id="59" dur="500"/>
                                        <p:tgtEl>
                                          <p:spTgt spid="30"/>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1000"/>
                                        <p:tgtEl>
                                          <p:spTgt spid="7"/>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left)">
                                      <p:cBhvr>
                                        <p:cTn id="71" dur="500"/>
                                        <p:tgtEl>
                                          <p:spTgt spid="28"/>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left)">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500" fill="hold"/>
                                        <p:tgtEl>
                                          <p:spTgt spid="15"/>
                                        </p:tgtEl>
                                        <p:attrNameLst>
                                          <p:attrName>ppt_x</p:attrName>
                                        </p:attrNameLst>
                                      </p:cBhvr>
                                      <p:tavLst>
                                        <p:tav tm="0">
                                          <p:val>
                                            <p:strVal val="#ppt_x"/>
                                          </p:val>
                                        </p:tav>
                                        <p:tav tm="100000">
                                          <p:val>
                                            <p:strVal val="#ppt_x"/>
                                          </p:val>
                                        </p:tav>
                                      </p:tavLst>
                                    </p:anim>
                                    <p:anim calcmode="lin" valueType="num">
                                      <p:cBhvr additive="base">
                                        <p:cTn id="8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1" grpId="1"/>
      <p:bldP spid="24" grpId="0" animBg="1"/>
      <p:bldP spid="27" grpId="0" animBg="1"/>
      <p:bldP spid="28" grpId="0" animBg="1"/>
      <p:bldP spid="29" grpId="0" animBg="1"/>
      <p:bldP spid="30" grpId="0" animBg="1"/>
      <p:bldP spid="31" grpId="0"/>
      <p:bldP spid="32" grpId="0"/>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81000" y="762000"/>
            <a:ext cx="8458200" cy="50216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7D2EE13E-175B-46ED-911B-514F7D1D6546}" type="slidenum">
              <a:rPr lang="en-US" smtClean="0"/>
              <a:pPr/>
              <a:t>36</a:t>
            </a:fld>
            <a:endParaRPr lang="en-US"/>
          </a:p>
        </p:txBody>
      </p:sp>
      <p:sp>
        <p:nvSpPr>
          <p:cNvPr id="13" name="Title 1"/>
          <p:cNvSpPr>
            <a:spLocks noGrp="1"/>
          </p:cNvSpPr>
          <p:nvPr>
            <p:ph type="title"/>
          </p:nvPr>
        </p:nvSpPr>
        <p:spPr>
          <a:xfrm>
            <a:off x="457200" y="-228600"/>
            <a:ext cx="8229600" cy="1143000"/>
          </a:xfrm>
        </p:spPr>
        <p:txBody>
          <a:bodyPr>
            <a:normAutofit/>
          </a:bodyPr>
          <a:lstStyle/>
          <a:p>
            <a:r>
              <a:rPr lang="en-US" sz="3200" u="sng" dirty="0">
                <a:solidFill>
                  <a:schemeClr val="bg1"/>
                </a:solidFill>
              </a:rPr>
              <a:t>A New Detector at RHIC</a:t>
            </a:r>
          </a:p>
        </p:txBody>
      </p:sp>
      <p:sp>
        <p:nvSpPr>
          <p:cNvPr id="15" name="TextBox 14"/>
          <p:cNvSpPr txBox="1"/>
          <p:nvPr/>
        </p:nvSpPr>
        <p:spPr>
          <a:xfrm>
            <a:off x="662647" y="5612249"/>
            <a:ext cx="7685437" cy="1169551"/>
          </a:xfrm>
          <a:prstGeom prst="rect">
            <a:avLst/>
          </a:prstGeom>
          <a:noFill/>
        </p:spPr>
        <p:txBody>
          <a:bodyPr wrap="none" rtlCol="0">
            <a:spAutoFit/>
          </a:bodyPr>
          <a:lstStyle/>
          <a:p>
            <a:pPr algn="ctr"/>
            <a:endParaRPr lang="en-US" sz="1400" dirty="0">
              <a:solidFill>
                <a:srgbClr val="FFFF00"/>
              </a:solidFill>
            </a:endParaRPr>
          </a:p>
          <a:p>
            <a:pPr algn="ctr"/>
            <a:r>
              <a:rPr lang="en-US" sz="2800" dirty="0">
                <a:solidFill>
                  <a:srgbClr val="FFFF00"/>
                </a:solidFill>
              </a:rPr>
              <a:t>Sampling 0.6 trillion </a:t>
            </a:r>
            <a:r>
              <a:rPr lang="en-US" sz="2800" dirty="0" err="1">
                <a:solidFill>
                  <a:srgbClr val="FFFF00"/>
                </a:solidFill>
              </a:rPr>
              <a:t>Au+Au</a:t>
            </a:r>
            <a:r>
              <a:rPr lang="en-US" sz="2800" dirty="0">
                <a:solidFill>
                  <a:srgbClr val="FFFF00"/>
                </a:solidFill>
              </a:rPr>
              <a:t> interactions in one-year</a:t>
            </a:r>
          </a:p>
          <a:p>
            <a:pPr algn="ctr"/>
            <a:r>
              <a:rPr lang="en-US" sz="2800" dirty="0">
                <a:solidFill>
                  <a:srgbClr val="FFFF00"/>
                </a:solidFill>
              </a:rPr>
              <a:t>Maximizing efficiency of RHIC running </a:t>
            </a:r>
          </a:p>
        </p:txBody>
      </p:sp>
      <p:sp>
        <p:nvSpPr>
          <p:cNvPr id="14" name="TextBox 13"/>
          <p:cNvSpPr txBox="1"/>
          <p:nvPr/>
        </p:nvSpPr>
        <p:spPr>
          <a:xfrm>
            <a:off x="609600" y="837486"/>
            <a:ext cx="3048000" cy="4801314"/>
          </a:xfrm>
          <a:prstGeom prst="rect">
            <a:avLst/>
          </a:prstGeom>
          <a:noFill/>
        </p:spPr>
        <p:txBody>
          <a:bodyPr wrap="square" rtlCol="0">
            <a:spAutoFit/>
          </a:bodyPr>
          <a:lstStyle/>
          <a:p>
            <a:pPr algn="ctr"/>
            <a:r>
              <a:rPr lang="en-US" sz="2800" dirty="0" err="1">
                <a:solidFill>
                  <a:srgbClr val="FF0000"/>
                </a:solidFill>
              </a:rPr>
              <a:t>BaBar</a:t>
            </a:r>
            <a:r>
              <a:rPr lang="en-US" sz="2800" dirty="0">
                <a:solidFill>
                  <a:srgbClr val="FF0000"/>
                </a:solidFill>
              </a:rPr>
              <a:t> Magnet 1.5 T</a:t>
            </a:r>
          </a:p>
          <a:p>
            <a:pPr algn="ctr"/>
            <a:endParaRPr lang="en-US" dirty="0">
              <a:solidFill>
                <a:srgbClr val="FF0000"/>
              </a:solidFill>
            </a:endParaRPr>
          </a:p>
          <a:p>
            <a:pPr algn="ctr"/>
            <a:r>
              <a:rPr lang="en-US" sz="2800" dirty="0">
                <a:solidFill>
                  <a:srgbClr val="FF0000"/>
                </a:solidFill>
              </a:rPr>
              <a:t>Coverage |</a:t>
            </a:r>
            <a:r>
              <a:rPr lang="en-US" sz="2800" dirty="0">
                <a:solidFill>
                  <a:srgbClr val="FF0000"/>
                </a:solidFill>
                <a:latin typeface="Symbol" pitchFamily="18" charset="2"/>
              </a:rPr>
              <a:t>h</a:t>
            </a:r>
            <a:r>
              <a:rPr lang="en-US" sz="2800" dirty="0">
                <a:solidFill>
                  <a:srgbClr val="FF0000"/>
                </a:solidFill>
              </a:rPr>
              <a:t>| &lt; 1.1</a:t>
            </a:r>
          </a:p>
          <a:p>
            <a:pPr algn="ctr"/>
            <a:endParaRPr lang="en-US" sz="2800" dirty="0">
              <a:solidFill>
                <a:srgbClr val="FF0000"/>
              </a:solidFill>
            </a:endParaRPr>
          </a:p>
          <a:p>
            <a:pPr algn="ctr"/>
            <a:r>
              <a:rPr lang="en-US" sz="2800" dirty="0">
                <a:solidFill>
                  <a:srgbClr val="0070C0"/>
                </a:solidFill>
              </a:rPr>
              <a:t>Inner MAPS tracker</a:t>
            </a:r>
          </a:p>
          <a:p>
            <a:pPr algn="ctr"/>
            <a:r>
              <a:rPr lang="en-US" sz="2800" dirty="0">
                <a:solidFill>
                  <a:srgbClr val="0070C0"/>
                </a:solidFill>
              </a:rPr>
              <a:t>Outer Fast TPC</a:t>
            </a:r>
            <a:endParaRPr lang="en-US" dirty="0">
              <a:solidFill>
                <a:srgbClr val="0070C0"/>
              </a:solidFill>
            </a:endParaRPr>
          </a:p>
          <a:p>
            <a:pPr algn="ctr"/>
            <a:endParaRPr lang="en-US" dirty="0">
              <a:solidFill>
                <a:srgbClr val="FF0000"/>
              </a:solidFill>
            </a:endParaRPr>
          </a:p>
          <a:p>
            <a:pPr algn="ctr"/>
            <a:r>
              <a:rPr lang="en-US" sz="2800" dirty="0">
                <a:solidFill>
                  <a:srgbClr val="FF0000"/>
                </a:solidFill>
              </a:rPr>
              <a:t>Electromagnetic</a:t>
            </a:r>
          </a:p>
          <a:p>
            <a:pPr algn="ctr"/>
            <a:r>
              <a:rPr lang="en-US" sz="2800" dirty="0">
                <a:solidFill>
                  <a:srgbClr val="FF0000"/>
                </a:solidFill>
              </a:rPr>
              <a:t>Calorimeter</a:t>
            </a:r>
          </a:p>
          <a:p>
            <a:pPr algn="ctr"/>
            <a:endParaRPr lang="en-US" dirty="0">
              <a:solidFill>
                <a:srgbClr val="FF0000"/>
              </a:solidFill>
            </a:endParaRPr>
          </a:p>
          <a:p>
            <a:pPr algn="ctr"/>
            <a:r>
              <a:rPr lang="en-US" sz="2800" dirty="0" err="1">
                <a:solidFill>
                  <a:srgbClr val="FF0000"/>
                </a:solidFill>
              </a:rPr>
              <a:t>Hadronic</a:t>
            </a:r>
            <a:r>
              <a:rPr lang="en-US" sz="2800" dirty="0">
                <a:solidFill>
                  <a:srgbClr val="FF0000"/>
                </a:solidFill>
              </a:rPr>
              <a:t> Calorimeter</a:t>
            </a:r>
          </a:p>
        </p:txBody>
      </p:sp>
      <p:pic>
        <p:nvPicPr>
          <p:cNvPr id="2" name="Picture 1"/>
          <p:cNvPicPr>
            <a:picLocks noChangeAspect="1"/>
          </p:cNvPicPr>
          <p:nvPr/>
        </p:nvPicPr>
        <p:blipFill>
          <a:blip r:embed="rId2"/>
          <a:stretch>
            <a:fillRect/>
          </a:stretch>
        </p:blipFill>
        <p:spPr>
          <a:xfrm>
            <a:off x="4267200" y="766205"/>
            <a:ext cx="4439100" cy="5017469"/>
          </a:xfrm>
          <a:prstGeom prst="rect">
            <a:avLst/>
          </a:prstGeom>
        </p:spPr>
      </p:pic>
      <p:sp>
        <p:nvSpPr>
          <p:cNvPr id="4" name="Rectangle 3"/>
          <p:cNvSpPr/>
          <p:nvPr/>
        </p:nvSpPr>
        <p:spPr>
          <a:xfrm>
            <a:off x="4267200" y="1663308"/>
            <a:ext cx="4572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PHENIX_front.jpg"/>
          <p:cNvPicPr>
            <a:picLocks noChangeAspect="1"/>
          </p:cNvPicPr>
          <p:nvPr/>
        </p:nvPicPr>
        <p:blipFill>
          <a:blip r:embed="rId3" cstate="print"/>
          <a:stretch>
            <a:fillRect/>
          </a:stretch>
        </p:blipFill>
        <p:spPr>
          <a:xfrm>
            <a:off x="6324600" y="4971390"/>
            <a:ext cx="2362200" cy="71797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609600" y="662835"/>
            <a:ext cx="7696200" cy="520456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7D2EE13E-175B-46ED-911B-514F7D1D6546}" type="slidenum">
              <a:rPr lang="en-US" smtClean="0"/>
              <a:pPr/>
              <a:t>37</a:t>
            </a:fld>
            <a:endParaRPr lang="en-US"/>
          </a:p>
        </p:txBody>
      </p:sp>
      <p:pic>
        <p:nvPicPr>
          <p:cNvPr id="36865" name="Picture 1"/>
          <p:cNvPicPr>
            <a:picLocks noChangeAspect="1" noChangeArrowheads="1"/>
          </p:cNvPicPr>
          <p:nvPr/>
        </p:nvPicPr>
        <p:blipFill>
          <a:blip r:embed="rId3" cstate="print"/>
          <a:srcRect/>
          <a:stretch>
            <a:fillRect/>
          </a:stretch>
        </p:blipFill>
        <p:spPr bwMode="auto">
          <a:xfrm>
            <a:off x="837179" y="685800"/>
            <a:ext cx="7316221" cy="5145454"/>
          </a:xfrm>
          <a:prstGeom prst="rect">
            <a:avLst/>
          </a:prstGeom>
          <a:noFill/>
          <a:ln w="9525">
            <a:noFill/>
            <a:miter lim="800000"/>
            <a:headEnd/>
            <a:tailEnd/>
          </a:ln>
        </p:spPr>
      </p:pic>
      <p:sp>
        <p:nvSpPr>
          <p:cNvPr id="8" name="Title 1"/>
          <p:cNvSpPr>
            <a:spLocks noGrp="1"/>
          </p:cNvSpPr>
          <p:nvPr>
            <p:ph type="title"/>
          </p:nvPr>
        </p:nvSpPr>
        <p:spPr>
          <a:xfrm>
            <a:off x="457200" y="-228600"/>
            <a:ext cx="8229600" cy="1143000"/>
          </a:xfrm>
        </p:spPr>
        <p:txBody>
          <a:bodyPr>
            <a:normAutofit/>
          </a:bodyPr>
          <a:lstStyle/>
          <a:p>
            <a:r>
              <a:rPr lang="en-US" sz="3200" u="sng" dirty="0">
                <a:solidFill>
                  <a:schemeClr val="bg1"/>
                </a:solidFill>
              </a:rPr>
              <a:t>Precision Imaging of QGP Over Key Kinematics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865"/>
                                        </p:tgtEl>
                                        <p:attrNameLst>
                                          <p:attrName>style.visibility</p:attrName>
                                        </p:attrNameLst>
                                      </p:cBhvr>
                                      <p:to>
                                        <p:strVal val="visible"/>
                                      </p:to>
                                    </p:set>
                                    <p:animEffect transition="in" filter="wipe(left)">
                                      <p:cBhvr>
                                        <p:cTn id="7" dur="1000"/>
                                        <p:tgtEl>
                                          <p:spTgt spid="368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077200" y="619780"/>
            <a:ext cx="332142" cy="523220"/>
          </a:xfrm>
          <a:prstGeom prst="rect">
            <a:avLst/>
          </a:prstGeom>
          <a:noFill/>
        </p:spPr>
        <p:txBody>
          <a:bodyPr wrap="none" rtlCol="0">
            <a:spAutoFit/>
          </a:bodyPr>
          <a:lstStyle/>
          <a:p>
            <a:r>
              <a:rPr lang="en-US" sz="2800" dirty="0">
                <a:solidFill>
                  <a:schemeClr val="bg1"/>
                </a:solidFill>
                <a:latin typeface="Symbol" pitchFamily="18" charset="2"/>
              </a:rPr>
              <a:t>g</a:t>
            </a:r>
          </a:p>
        </p:txBody>
      </p:sp>
      <p:sp>
        <p:nvSpPr>
          <p:cNvPr id="18" name="TextBox 17"/>
          <p:cNvSpPr txBox="1"/>
          <p:nvPr/>
        </p:nvSpPr>
        <p:spPr>
          <a:xfrm>
            <a:off x="8077200" y="1610380"/>
            <a:ext cx="372218" cy="523220"/>
          </a:xfrm>
          <a:prstGeom prst="rect">
            <a:avLst/>
          </a:prstGeom>
          <a:noFill/>
        </p:spPr>
        <p:txBody>
          <a:bodyPr wrap="none" rtlCol="0">
            <a:spAutoFit/>
          </a:bodyPr>
          <a:lstStyle/>
          <a:p>
            <a:r>
              <a:rPr lang="en-US" sz="2800" dirty="0">
                <a:solidFill>
                  <a:schemeClr val="bg1"/>
                </a:solidFill>
                <a:latin typeface="+mj-lt"/>
              </a:rPr>
              <a:t>q</a:t>
            </a:r>
          </a:p>
        </p:txBody>
      </p:sp>
      <p:sp>
        <p:nvSpPr>
          <p:cNvPr id="27" name="Rectangle 26"/>
          <p:cNvSpPr/>
          <p:nvPr/>
        </p:nvSpPr>
        <p:spPr>
          <a:xfrm>
            <a:off x="0" y="2667000"/>
            <a:ext cx="9144000" cy="3733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19400" y="-51375"/>
            <a:ext cx="3418500" cy="584775"/>
          </a:xfrm>
          <a:prstGeom prst="rect">
            <a:avLst/>
          </a:prstGeom>
          <a:noFill/>
        </p:spPr>
        <p:txBody>
          <a:bodyPr wrap="none" rtlCol="0">
            <a:spAutoFit/>
          </a:bodyPr>
          <a:lstStyle/>
          <a:p>
            <a:r>
              <a:rPr lang="en-US" sz="3200" u="sng" dirty="0">
                <a:solidFill>
                  <a:schemeClr val="bg1"/>
                </a:solidFill>
              </a:rPr>
              <a:t>Photon-Tagged Jets</a:t>
            </a:r>
          </a:p>
        </p:txBody>
      </p:sp>
      <p:sp>
        <p:nvSpPr>
          <p:cNvPr id="9" name="TextBox 8"/>
          <p:cNvSpPr txBox="1"/>
          <p:nvPr/>
        </p:nvSpPr>
        <p:spPr>
          <a:xfrm>
            <a:off x="609600" y="914400"/>
            <a:ext cx="5181600" cy="1115690"/>
          </a:xfrm>
          <a:prstGeom prst="rect">
            <a:avLst/>
          </a:prstGeom>
          <a:noFill/>
        </p:spPr>
        <p:txBody>
          <a:bodyPr wrap="square" rtlCol="0">
            <a:spAutoFit/>
          </a:bodyPr>
          <a:lstStyle/>
          <a:p>
            <a:pPr algn="ctr"/>
            <a:r>
              <a:rPr lang="en-US" sz="2800" dirty="0">
                <a:solidFill>
                  <a:schemeClr val="tx2">
                    <a:lumMod val="20000"/>
                    <a:lumOff val="80000"/>
                  </a:schemeClr>
                </a:solidFill>
              </a:rPr>
              <a:t>Golden channel where photon </a:t>
            </a:r>
          </a:p>
          <a:p>
            <a:pPr algn="ctr"/>
            <a:r>
              <a:rPr lang="en-US" sz="2800" dirty="0">
                <a:solidFill>
                  <a:schemeClr val="tx2">
                    <a:lumMod val="20000"/>
                    <a:lumOff val="80000"/>
                  </a:schemeClr>
                </a:solidFill>
              </a:rPr>
              <a:t>calibrates quark energy</a:t>
            </a:r>
            <a:endParaRPr lang="en-US" sz="7200" dirty="0">
              <a:solidFill>
                <a:schemeClr val="tx2">
                  <a:lumMod val="20000"/>
                  <a:lumOff val="80000"/>
                </a:schemeClr>
              </a:solidFill>
              <a:latin typeface="Symbol" pitchFamily="18" charset="2"/>
            </a:endParaRPr>
          </a:p>
          <a:p>
            <a:pPr algn="ctr"/>
            <a:r>
              <a:rPr lang="en-US" sz="1050" dirty="0">
                <a:solidFill>
                  <a:schemeClr val="tx2">
                    <a:lumMod val="20000"/>
                    <a:lumOff val="80000"/>
                  </a:schemeClr>
                </a:solidFill>
                <a:latin typeface="Symbol" pitchFamily="18" charset="2"/>
              </a:rPr>
              <a:t> </a:t>
            </a:r>
          </a:p>
        </p:txBody>
      </p:sp>
      <p:pic>
        <p:nvPicPr>
          <p:cNvPr id="10" name="Picture 2"/>
          <p:cNvPicPr>
            <a:picLocks noChangeAspect="1" noChangeArrowheads="1"/>
          </p:cNvPicPr>
          <p:nvPr/>
        </p:nvPicPr>
        <p:blipFill>
          <a:blip r:embed="rId2" cstate="print"/>
          <a:srcRect l="6742" t="47225" r="48315" b="9557"/>
          <a:stretch>
            <a:fillRect/>
          </a:stretch>
        </p:blipFill>
        <p:spPr bwMode="auto">
          <a:xfrm>
            <a:off x="40105" y="2819400"/>
            <a:ext cx="3769895" cy="3505200"/>
          </a:xfrm>
          <a:prstGeom prst="rect">
            <a:avLst/>
          </a:prstGeom>
          <a:noFill/>
          <a:ln w="9525">
            <a:noFill/>
            <a:miter lim="800000"/>
            <a:headEnd/>
            <a:tailEnd/>
          </a:ln>
        </p:spPr>
      </p:pic>
      <p:pic>
        <p:nvPicPr>
          <p:cNvPr id="32" name="Picture 6" descr="http://inspirehep.net/record/852043/files/DIAGRAMS.png"/>
          <p:cNvPicPr>
            <a:picLocks noChangeAspect="1" noChangeArrowheads="1"/>
          </p:cNvPicPr>
          <p:nvPr/>
        </p:nvPicPr>
        <p:blipFill>
          <a:blip r:embed="rId3" cstate="print">
            <a:clrChange>
              <a:clrFrom>
                <a:srgbClr val="FFFFFF"/>
              </a:clrFrom>
              <a:clrTo>
                <a:srgbClr val="FFFFFF">
                  <a:alpha val="0"/>
                </a:srgbClr>
              </a:clrTo>
            </a:clrChange>
            <a:duotone>
              <a:schemeClr val="accent5">
                <a:shade val="45000"/>
                <a:satMod val="135000"/>
              </a:schemeClr>
              <a:prstClr val="white"/>
            </a:duotone>
          </a:blip>
          <a:srcRect l="29957" r="50164" b="40351"/>
          <a:stretch>
            <a:fillRect/>
          </a:stretch>
        </p:blipFill>
        <p:spPr bwMode="auto">
          <a:xfrm>
            <a:off x="6248400" y="904875"/>
            <a:ext cx="2057400" cy="1457325"/>
          </a:xfrm>
          <a:prstGeom prst="rect">
            <a:avLst/>
          </a:prstGeom>
          <a:noFill/>
          <a:scene3d>
            <a:camera prst="orthographicFront">
              <a:rot lat="10800000" lon="0" rev="0"/>
            </a:camera>
            <a:lightRig rig="threePt" dir="t"/>
          </a:scene3d>
        </p:spPr>
      </p:pic>
      <p:grpSp>
        <p:nvGrpSpPr>
          <p:cNvPr id="33" name="Group 32"/>
          <p:cNvGrpSpPr/>
          <p:nvPr/>
        </p:nvGrpSpPr>
        <p:grpSpPr>
          <a:xfrm>
            <a:off x="3808347" y="2736868"/>
            <a:ext cx="5259453" cy="3560331"/>
            <a:chOff x="228600" y="2965468"/>
            <a:chExt cx="5259453" cy="3560331"/>
          </a:xfrm>
        </p:grpSpPr>
        <p:pic>
          <p:nvPicPr>
            <p:cNvPr id="22" name="Picture 2"/>
            <p:cNvPicPr>
              <a:picLocks noChangeAspect="1" noChangeArrowheads="1"/>
            </p:cNvPicPr>
            <p:nvPr/>
          </p:nvPicPr>
          <p:blipFill>
            <a:blip r:embed="rId4" cstate="print"/>
            <a:srcRect/>
            <a:stretch>
              <a:fillRect/>
            </a:stretch>
          </p:blipFill>
          <p:spPr bwMode="auto">
            <a:xfrm>
              <a:off x="228600" y="2965468"/>
              <a:ext cx="5259453" cy="3560331"/>
            </a:xfrm>
            <a:prstGeom prst="rect">
              <a:avLst/>
            </a:prstGeom>
            <a:noFill/>
            <a:ln w="9525">
              <a:noFill/>
              <a:miter lim="800000"/>
              <a:headEnd/>
              <a:tailEnd/>
            </a:ln>
          </p:spPr>
        </p:pic>
        <p:sp>
          <p:nvSpPr>
            <p:cNvPr id="28" name="TextBox 27"/>
            <p:cNvSpPr txBox="1"/>
            <p:nvPr/>
          </p:nvSpPr>
          <p:spPr>
            <a:xfrm>
              <a:off x="2288419" y="3667780"/>
              <a:ext cx="911981" cy="523220"/>
            </a:xfrm>
            <a:prstGeom prst="rect">
              <a:avLst/>
            </a:prstGeom>
            <a:noFill/>
          </p:spPr>
          <p:txBody>
            <a:bodyPr wrap="none" rtlCol="0">
              <a:spAutoFit/>
            </a:bodyPr>
            <a:lstStyle/>
            <a:p>
              <a:r>
                <a:rPr lang="en-US" sz="2800" dirty="0" err="1"/>
                <a:t>E</a:t>
              </a:r>
              <a:r>
                <a:rPr lang="en-US" sz="2800" baseline="-25000" dirty="0" err="1"/>
                <a:t>quark</a:t>
              </a:r>
              <a:endParaRPr lang="en-US" sz="2800" baseline="-25000" dirty="0"/>
            </a:p>
          </p:txBody>
        </p:sp>
        <p:sp>
          <p:nvSpPr>
            <p:cNvPr id="29" name="TextBox 28"/>
            <p:cNvSpPr txBox="1"/>
            <p:nvPr/>
          </p:nvSpPr>
          <p:spPr>
            <a:xfrm>
              <a:off x="2209800" y="4277380"/>
              <a:ext cx="1065613" cy="523220"/>
            </a:xfrm>
            <a:prstGeom prst="rect">
              <a:avLst/>
            </a:prstGeom>
            <a:noFill/>
          </p:spPr>
          <p:txBody>
            <a:bodyPr wrap="none" rtlCol="0">
              <a:spAutoFit/>
            </a:bodyPr>
            <a:lstStyle/>
            <a:p>
              <a:r>
                <a:rPr lang="en-US" sz="2800" dirty="0" err="1"/>
                <a:t>E</a:t>
              </a:r>
              <a:r>
                <a:rPr lang="en-US" sz="2800" baseline="-25000" dirty="0" err="1"/>
                <a:t>photon</a:t>
              </a:r>
              <a:endParaRPr lang="en-US" sz="2800" baseline="-25000" dirty="0"/>
            </a:p>
          </p:txBody>
        </p:sp>
        <p:cxnSp>
          <p:nvCxnSpPr>
            <p:cNvPr id="31" name="Straight Connector 30"/>
            <p:cNvCxnSpPr/>
            <p:nvPr/>
          </p:nvCxnSpPr>
          <p:spPr>
            <a:xfrm>
              <a:off x="2209800" y="4343400"/>
              <a:ext cx="1066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4582" name="Picture 6" descr="http://inspirehep.net/record/852043/files/DIAGRAMS.png"/>
            <p:cNvPicPr>
              <a:picLocks noChangeAspect="1" noChangeArrowheads="1"/>
            </p:cNvPicPr>
            <p:nvPr/>
          </p:nvPicPr>
          <p:blipFill>
            <a:blip r:embed="rId3" cstate="print">
              <a:clrChange>
                <a:clrFrom>
                  <a:srgbClr val="FFFFFF"/>
                </a:clrFrom>
                <a:clrTo>
                  <a:srgbClr val="FFFFFF">
                    <a:alpha val="0"/>
                  </a:srgbClr>
                </a:clrTo>
              </a:clrChange>
              <a:biLevel thresh="50000"/>
            </a:blip>
            <a:srcRect l="41323" r="50164" b="40351"/>
            <a:stretch>
              <a:fillRect/>
            </a:stretch>
          </p:blipFill>
          <p:spPr bwMode="auto">
            <a:xfrm flipV="1">
              <a:off x="1426633" y="3657600"/>
              <a:ext cx="783167" cy="1066800"/>
            </a:xfrm>
            <a:prstGeom prst="rect">
              <a:avLst/>
            </a:prstGeom>
            <a:noFill/>
            <a:scene3d>
              <a:camera prst="orthographicFront">
                <a:rot lat="10800000" lon="0" rev="0"/>
              </a:camera>
              <a:lightRig rig="threePt" dir="t"/>
            </a:scene3d>
          </p:spPr>
        </p:pic>
      </p:grpSp>
      <p:pic>
        <p:nvPicPr>
          <p:cNvPr id="24" name="Picture 3"/>
          <p:cNvPicPr>
            <a:picLocks noChangeAspect="1" noChangeArrowheads="1"/>
          </p:cNvPicPr>
          <p:nvPr/>
        </p:nvPicPr>
        <p:blipFill>
          <a:blip r:embed="rId5" cstate="print"/>
          <a:srcRect/>
          <a:stretch>
            <a:fillRect/>
          </a:stretch>
        </p:blipFill>
        <p:spPr bwMode="auto">
          <a:xfrm>
            <a:off x="3888483" y="2738521"/>
            <a:ext cx="5253864" cy="3549153"/>
          </a:xfrm>
          <a:prstGeom prst="rect">
            <a:avLst/>
          </a:prstGeom>
          <a:noFill/>
          <a:ln w="9525">
            <a:noFill/>
            <a:miter lim="800000"/>
            <a:headEnd/>
            <a:tailEnd/>
          </a:ln>
        </p:spPr>
      </p:pic>
      <p:pic>
        <p:nvPicPr>
          <p:cNvPr id="25" name="Picture 4"/>
          <p:cNvPicPr>
            <a:picLocks noChangeAspect="1" noChangeArrowheads="1"/>
          </p:cNvPicPr>
          <p:nvPr/>
        </p:nvPicPr>
        <p:blipFill>
          <a:blip r:embed="rId6" cstate="print"/>
          <a:srcRect/>
          <a:stretch>
            <a:fillRect/>
          </a:stretch>
        </p:blipFill>
        <p:spPr bwMode="auto">
          <a:xfrm>
            <a:off x="3884547" y="2736868"/>
            <a:ext cx="5259453" cy="3560331"/>
          </a:xfrm>
          <a:prstGeom prst="rect">
            <a:avLst/>
          </a:prstGeom>
          <a:noFill/>
          <a:ln w="9525">
            <a:noFill/>
            <a:miter lim="800000"/>
            <a:headEnd/>
            <a:tailEnd/>
          </a:ln>
        </p:spPr>
      </p:pic>
      <p:pic>
        <p:nvPicPr>
          <p:cNvPr id="26" name="Picture 5"/>
          <p:cNvPicPr>
            <a:picLocks noChangeAspect="1" noChangeArrowheads="1"/>
          </p:cNvPicPr>
          <p:nvPr/>
        </p:nvPicPr>
        <p:blipFill>
          <a:blip r:embed="rId7" cstate="print"/>
          <a:srcRect/>
          <a:stretch>
            <a:fillRect/>
          </a:stretch>
        </p:blipFill>
        <p:spPr bwMode="auto">
          <a:xfrm>
            <a:off x="3894072" y="2737695"/>
            <a:ext cx="5248275" cy="3554742"/>
          </a:xfrm>
          <a:prstGeom prst="rect">
            <a:avLst/>
          </a:prstGeom>
          <a:noFill/>
          <a:ln w="9525">
            <a:noFill/>
            <a:miter lim="800000"/>
            <a:headEnd/>
            <a:tailEnd/>
          </a:ln>
        </p:spPr>
      </p:pic>
    </p:spTree>
    <p:extLst>
      <p:ext uri="{BB962C8B-B14F-4D97-AF65-F5344CB8AC3E}">
        <p14:creationId xmlns:p14="http://schemas.microsoft.com/office/powerpoint/2010/main" val="52766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 y="822100"/>
            <a:ext cx="4572000" cy="5731099"/>
          </a:xfrm>
          <a:prstGeom prst="rect">
            <a:avLst/>
          </a:prstGeom>
          <a:noFill/>
          <a:ln w="9525">
            <a:noFill/>
            <a:miter lim="800000"/>
            <a:headEnd/>
            <a:tailEnd/>
          </a:ln>
        </p:spPr>
      </p:pic>
      <p:pic>
        <p:nvPicPr>
          <p:cNvPr id="5" name="Picture 7" descr="C:\Users\nagle\AppData\Local\Temp\hcal_prototype_stacked.jpg"/>
          <p:cNvPicPr>
            <a:picLocks noChangeAspect="1" noChangeArrowheads="1"/>
          </p:cNvPicPr>
          <p:nvPr/>
        </p:nvPicPr>
        <p:blipFill>
          <a:blip r:embed="rId3" cstate="print"/>
          <a:srcRect/>
          <a:stretch>
            <a:fillRect/>
          </a:stretch>
        </p:blipFill>
        <p:spPr bwMode="auto">
          <a:xfrm rot="5400000">
            <a:off x="4085638" y="1494837"/>
            <a:ext cx="5791197" cy="4325524"/>
          </a:xfrm>
          <a:prstGeom prst="rect">
            <a:avLst/>
          </a:prstGeom>
          <a:noFill/>
        </p:spPr>
      </p:pic>
      <p:sp>
        <p:nvSpPr>
          <p:cNvPr id="6" name="TextBox 5"/>
          <p:cNvSpPr txBox="1"/>
          <p:nvPr/>
        </p:nvSpPr>
        <p:spPr>
          <a:xfrm>
            <a:off x="1021270" y="-76200"/>
            <a:ext cx="6598730" cy="646331"/>
          </a:xfrm>
          <a:prstGeom prst="rect">
            <a:avLst/>
          </a:prstGeom>
          <a:noFill/>
        </p:spPr>
        <p:txBody>
          <a:bodyPr wrap="none" rtlCol="0">
            <a:spAutoFit/>
          </a:bodyPr>
          <a:lstStyle/>
          <a:p>
            <a:r>
              <a:rPr lang="en-US" sz="3600" u="sng" dirty="0">
                <a:solidFill>
                  <a:schemeClr val="bg1"/>
                </a:solidFill>
              </a:rPr>
              <a:t>Very Fun to Build Something New!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p>
            <a:fld id="{CBD5019B-6DFD-46AB-B31F-52FDB3A4FDC0}" type="slidenum">
              <a:rPr lang="en-US"/>
              <a:pPr/>
              <a:t>4</a:t>
            </a:fld>
            <a:endParaRPr lang="en-US"/>
          </a:p>
        </p:txBody>
      </p:sp>
      <p:pic>
        <p:nvPicPr>
          <p:cNvPr id="334852" name="Picture 4" descr="cdf_jets_preview"/>
          <p:cNvPicPr>
            <a:picLocks noChangeAspect="1" noChangeArrowheads="1"/>
          </p:cNvPicPr>
          <p:nvPr/>
        </p:nvPicPr>
        <p:blipFill>
          <a:blip r:embed="rId2" cstate="print"/>
          <a:srcRect/>
          <a:stretch>
            <a:fillRect/>
          </a:stretch>
        </p:blipFill>
        <p:spPr bwMode="auto">
          <a:xfrm>
            <a:off x="457200" y="1612900"/>
            <a:ext cx="3660775" cy="3873500"/>
          </a:xfrm>
          <a:prstGeom prst="rect">
            <a:avLst/>
          </a:prstGeom>
          <a:noFill/>
          <a:ln w="9525">
            <a:solidFill>
              <a:schemeClr val="tx1"/>
            </a:solidFill>
            <a:miter lim="800000"/>
            <a:headEnd/>
            <a:tailEnd/>
          </a:ln>
        </p:spPr>
      </p:pic>
      <p:grpSp>
        <p:nvGrpSpPr>
          <p:cNvPr id="2" name="Group 8"/>
          <p:cNvGrpSpPr>
            <a:grpSpLocks/>
          </p:cNvGrpSpPr>
          <p:nvPr/>
        </p:nvGrpSpPr>
        <p:grpSpPr bwMode="auto">
          <a:xfrm>
            <a:off x="4724400" y="1600200"/>
            <a:ext cx="3973513" cy="3886200"/>
            <a:chOff x="2969" y="816"/>
            <a:chExt cx="2503" cy="2448"/>
          </a:xfrm>
        </p:grpSpPr>
        <p:pic>
          <p:nvPicPr>
            <p:cNvPr id="334853" name="Picture 5" descr="lattice_masses_quench"/>
            <p:cNvPicPr>
              <a:picLocks noChangeAspect="1" noChangeArrowheads="1"/>
            </p:cNvPicPr>
            <p:nvPr/>
          </p:nvPicPr>
          <p:blipFill>
            <a:blip r:embed="rId3" cstate="print"/>
            <a:srcRect l="4898" r="6938"/>
            <a:stretch>
              <a:fillRect/>
            </a:stretch>
          </p:blipFill>
          <p:spPr bwMode="auto">
            <a:xfrm>
              <a:off x="2969" y="816"/>
              <a:ext cx="2503" cy="2448"/>
            </a:xfrm>
            <a:prstGeom prst="rect">
              <a:avLst/>
            </a:prstGeom>
            <a:noFill/>
            <a:ln w="9525">
              <a:solidFill>
                <a:schemeClr val="tx1"/>
              </a:solidFill>
              <a:miter lim="800000"/>
              <a:headEnd/>
              <a:tailEnd/>
            </a:ln>
          </p:spPr>
        </p:pic>
        <p:pic>
          <p:nvPicPr>
            <p:cNvPr id="334854" name="Picture 6"/>
            <p:cNvPicPr>
              <a:picLocks noChangeAspect="1" noChangeArrowheads="1"/>
            </p:cNvPicPr>
            <p:nvPr/>
          </p:nvPicPr>
          <p:blipFill>
            <a:blip r:embed="rId4" cstate="print"/>
            <a:srcRect/>
            <a:stretch>
              <a:fillRect/>
            </a:stretch>
          </p:blipFill>
          <p:spPr bwMode="auto">
            <a:xfrm>
              <a:off x="3456" y="1152"/>
              <a:ext cx="624" cy="624"/>
            </a:xfrm>
            <a:prstGeom prst="rect">
              <a:avLst/>
            </a:prstGeom>
            <a:noFill/>
            <a:ln w="9525">
              <a:noFill/>
              <a:miter lim="800000"/>
              <a:headEnd/>
              <a:tailEnd/>
            </a:ln>
            <a:effectLst/>
          </p:spPr>
        </p:pic>
      </p:grpSp>
      <p:sp>
        <p:nvSpPr>
          <p:cNvPr id="334857" name="Text Box 9"/>
          <p:cNvSpPr txBox="1">
            <a:spLocks noChangeArrowheads="1"/>
          </p:cNvSpPr>
          <p:nvPr/>
        </p:nvSpPr>
        <p:spPr bwMode="auto">
          <a:xfrm>
            <a:off x="381000" y="120650"/>
            <a:ext cx="8686800" cy="1077218"/>
          </a:xfrm>
          <a:prstGeom prst="rect">
            <a:avLst/>
          </a:prstGeom>
          <a:noFill/>
          <a:ln w="9525" algn="ctr">
            <a:noFill/>
            <a:miter lim="800000"/>
            <a:headEnd/>
            <a:tailEnd/>
          </a:ln>
          <a:effectLst/>
        </p:spPr>
        <p:txBody>
          <a:bodyPr>
            <a:spAutoFit/>
          </a:bodyPr>
          <a:lstStyle/>
          <a:p>
            <a:pPr algn="ctr"/>
            <a:r>
              <a:rPr lang="en-US" sz="3200" dirty="0">
                <a:solidFill>
                  <a:schemeClr val="bg2"/>
                </a:solidFill>
              </a:rPr>
              <a:t>We have strong evidence that QCD is the </a:t>
            </a:r>
          </a:p>
          <a:p>
            <a:pPr algn="ctr"/>
            <a:r>
              <a:rPr lang="en-US" sz="3200" dirty="0">
                <a:solidFill>
                  <a:schemeClr val="bg2"/>
                </a:solidFill>
              </a:rPr>
              <a:t>correct theory of the strong interaction</a:t>
            </a:r>
          </a:p>
        </p:txBody>
      </p:sp>
      <p:sp>
        <p:nvSpPr>
          <p:cNvPr id="334858" name="Text Box 10"/>
          <p:cNvSpPr txBox="1">
            <a:spLocks noChangeArrowheads="1"/>
          </p:cNvSpPr>
          <p:nvPr/>
        </p:nvSpPr>
        <p:spPr bwMode="auto">
          <a:xfrm>
            <a:off x="838200" y="1219200"/>
            <a:ext cx="3008312" cy="396875"/>
          </a:xfrm>
          <a:prstGeom prst="rect">
            <a:avLst/>
          </a:prstGeom>
          <a:noFill/>
          <a:ln w="9525" algn="ctr">
            <a:noFill/>
            <a:miter lim="800000"/>
            <a:headEnd/>
            <a:tailEnd/>
          </a:ln>
          <a:effectLst/>
        </p:spPr>
        <p:txBody>
          <a:bodyPr wrap="none">
            <a:spAutoFit/>
          </a:bodyPr>
          <a:lstStyle/>
          <a:p>
            <a:r>
              <a:rPr lang="en-US" sz="2000" dirty="0" err="1">
                <a:solidFill>
                  <a:srgbClr val="FFFF66"/>
                </a:solidFill>
              </a:rPr>
              <a:t>Perturbative</a:t>
            </a:r>
            <a:r>
              <a:rPr lang="en-US" sz="2000" dirty="0">
                <a:solidFill>
                  <a:srgbClr val="FFFF66"/>
                </a:solidFill>
              </a:rPr>
              <a:t> Calculations</a:t>
            </a:r>
          </a:p>
        </p:txBody>
      </p:sp>
      <p:sp>
        <p:nvSpPr>
          <p:cNvPr id="334859" name="Text Box 11"/>
          <p:cNvSpPr txBox="1">
            <a:spLocks noChangeArrowheads="1"/>
          </p:cNvSpPr>
          <p:nvPr/>
        </p:nvSpPr>
        <p:spPr bwMode="auto">
          <a:xfrm>
            <a:off x="5562600" y="1219200"/>
            <a:ext cx="2387600" cy="396875"/>
          </a:xfrm>
          <a:prstGeom prst="rect">
            <a:avLst/>
          </a:prstGeom>
          <a:noFill/>
          <a:ln w="9525" algn="ctr">
            <a:noFill/>
            <a:miter lim="800000"/>
            <a:headEnd/>
            <a:tailEnd/>
          </a:ln>
          <a:effectLst/>
        </p:spPr>
        <p:txBody>
          <a:bodyPr wrap="none">
            <a:spAutoFit/>
          </a:bodyPr>
          <a:lstStyle/>
          <a:p>
            <a:r>
              <a:rPr lang="en-US" sz="2000">
                <a:solidFill>
                  <a:srgbClr val="FFFF66"/>
                </a:solidFill>
              </a:rPr>
              <a:t>Lattice Calculations</a:t>
            </a:r>
          </a:p>
        </p:txBody>
      </p:sp>
      <p:sp>
        <p:nvSpPr>
          <p:cNvPr id="334860" name="Text Box 12"/>
          <p:cNvSpPr txBox="1">
            <a:spLocks noChangeArrowheads="1"/>
          </p:cNvSpPr>
          <p:nvPr/>
        </p:nvSpPr>
        <p:spPr bwMode="auto">
          <a:xfrm>
            <a:off x="304800" y="5715000"/>
            <a:ext cx="8626475" cy="954107"/>
          </a:xfrm>
          <a:prstGeom prst="rect">
            <a:avLst/>
          </a:prstGeom>
          <a:noFill/>
          <a:ln w="9525" algn="ctr">
            <a:noFill/>
            <a:miter lim="800000"/>
            <a:headEnd/>
            <a:tailEnd/>
          </a:ln>
          <a:effectLst/>
        </p:spPr>
        <p:txBody>
          <a:bodyPr>
            <a:spAutoFit/>
          </a:bodyPr>
          <a:lstStyle/>
          <a:p>
            <a:pPr algn="ctr"/>
            <a:r>
              <a:rPr lang="en-US" sz="2800" dirty="0">
                <a:solidFill>
                  <a:schemeClr val="bg2"/>
                </a:solidFill>
              </a:rPr>
              <a:t>And yet, there is much we cannot calculate </a:t>
            </a:r>
          </a:p>
          <a:p>
            <a:pPr algn="ctr"/>
            <a:r>
              <a:rPr lang="en-US" sz="2800" dirty="0">
                <a:solidFill>
                  <a:schemeClr val="bg2"/>
                </a:solidFill>
              </a:rPr>
              <a:t>from the QCD </a:t>
            </a:r>
            <a:r>
              <a:rPr lang="en-US" sz="2800" dirty="0" err="1">
                <a:solidFill>
                  <a:schemeClr val="bg2"/>
                </a:solidFill>
              </a:rPr>
              <a:t>Lagrangian</a:t>
            </a:r>
            <a:r>
              <a:rPr lang="en-US" sz="2800" dirty="0">
                <a:solidFill>
                  <a:schemeClr val="bg2"/>
                </a:solidFill>
              </a:rPr>
              <a:t> – </a:t>
            </a:r>
            <a:r>
              <a:rPr lang="en-US" sz="2800" b="1" u="sng" dirty="0">
                <a:solidFill>
                  <a:schemeClr val="bg2"/>
                </a:solidFill>
              </a:rPr>
              <a:t>emergent phenomena</a:t>
            </a:r>
            <a:r>
              <a:rPr lang="en-US" sz="2800" dirty="0">
                <a:solidFill>
                  <a:schemeClr val="bg2"/>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48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48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48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48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8" grpId="0"/>
      <p:bldP spid="334859" grpId="0"/>
      <p:bldP spid="33486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 descr="Untitled.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4419601"/>
            <a:ext cx="34290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83"/>
            <a:ext cx="3251200" cy="2438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0845" y="0"/>
            <a:ext cx="3263153" cy="244736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8220" y="8965"/>
            <a:ext cx="3251200" cy="2438400"/>
          </a:xfrm>
          <a:prstGeom prst="rect">
            <a:avLst/>
          </a:prstGeom>
        </p:spPr>
      </p:pic>
      <p:grpSp>
        <p:nvGrpSpPr>
          <p:cNvPr id="8" name="Group 11"/>
          <p:cNvGrpSpPr/>
          <p:nvPr/>
        </p:nvGrpSpPr>
        <p:grpSpPr>
          <a:xfrm>
            <a:off x="762000" y="2514600"/>
            <a:ext cx="3657600" cy="1787595"/>
            <a:chOff x="228600" y="4001184"/>
            <a:chExt cx="3657600" cy="1787595"/>
          </a:xfrm>
        </p:grpSpPr>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4038600"/>
              <a:ext cx="3657600" cy="17501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1752675" y="4001184"/>
              <a:ext cx="825867" cy="261610"/>
            </a:xfrm>
            <a:prstGeom prst="rect">
              <a:avLst/>
            </a:prstGeom>
            <a:noFill/>
          </p:spPr>
          <p:txBody>
            <a:bodyPr wrap="none" rtlCol="0">
              <a:spAutoFit/>
            </a:bodyPr>
            <a:lstStyle/>
            <a:p>
              <a:pPr fontAlgn="auto">
                <a:spcBef>
                  <a:spcPts val="0"/>
                </a:spcBef>
                <a:spcAft>
                  <a:spcPts val="0"/>
                </a:spcAft>
              </a:pPr>
              <a:r>
                <a:rPr lang="en-US" sz="1100" b="1" dirty="0">
                  <a:solidFill>
                    <a:srgbClr val="FF0000"/>
                  </a:solidFill>
                  <a:latin typeface="Arial"/>
                </a:rPr>
                <a:t>Top fiber </a:t>
              </a:r>
            </a:p>
          </p:txBody>
        </p:sp>
      </p:grpSp>
      <p:grpSp>
        <p:nvGrpSpPr>
          <p:cNvPr id="11" name="Group 10"/>
          <p:cNvGrpSpPr/>
          <p:nvPr/>
        </p:nvGrpSpPr>
        <p:grpSpPr>
          <a:xfrm>
            <a:off x="4724400" y="2536195"/>
            <a:ext cx="3657600" cy="1763341"/>
            <a:chOff x="4052045" y="4022779"/>
            <a:chExt cx="3657600" cy="1763341"/>
          </a:xfrm>
        </p:grpSpPr>
        <p:pic>
          <p:nvPicPr>
            <p:cNvPr id="1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52045" y="4038600"/>
              <a:ext cx="3657600" cy="17475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 name="TextBox 12"/>
            <p:cNvSpPr txBox="1"/>
            <p:nvPr/>
          </p:nvSpPr>
          <p:spPr>
            <a:xfrm>
              <a:off x="5417094" y="4022779"/>
              <a:ext cx="1059906" cy="261610"/>
            </a:xfrm>
            <a:prstGeom prst="rect">
              <a:avLst/>
            </a:prstGeom>
            <a:noFill/>
          </p:spPr>
          <p:txBody>
            <a:bodyPr wrap="none" rtlCol="0">
              <a:spAutoFit/>
            </a:bodyPr>
            <a:lstStyle/>
            <a:p>
              <a:pPr fontAlgn="auto">
                <a:spcBef>
                  <a:spcPts val="0"/>
                </a:spcBef>
                <a:spcAft>
                  <a:spcPts val="0"/>
                </a:spcAft>
              </a:pPr>
              <a:r>
                <a:rPr lang="en-US" sz="1100" b="1" dirty="0">
                  <a:solidFill>
                    <a:srgbClr val="FF0000"/>
                  </a:solidFill>
                  <a:latin typeface="Arial"/>
                </a:rPr>
                <a:t>Bottom fiber </a:t>
              </a:r>
            </a:p>
          </p:txBody>
        </p:sp>
      </p:grpSp>
      <p:pic>
        <p:nvPicPr>
          <p:cNvPr id="14" name="Picture 13" descr="2013-10-09-13.59.04.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400550"/>
            <a:ext cx="3276600" cy="2457450"/>
          </a:xfrm>
          <a:prstGeom prst="rect">
            <a:avLst/>
          </a:prstGeom>
        </p:spPr>
      </p:pic>
      <p:pic>
        <p:nvPicPr>
          <p:cNvPr id="15" name="Picture 14" descr="2013-11-26 09.01.05.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0" y="4343400"/>
            <a:ext cx="3048000" cy="25146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rjs.phys.uvic.ca/sites/rjs.phys.uvic.ca/files/BaBar-detector.jpg"/>
          <p:cNvPicPr>
            <a:picLocks noChangeAspect="1" noChangeArrowheads="1"/>
          </p:cNvPicPr>
          <p:nvPr/>
        </p:nvPicPr>
        <p:blipFill>
          <a:blip r:embed="rId2" cstate="print"/>
          <a:srcRect/>
          <a:stretch>
            <a:fillRect/>
          </a:stretch>
        </p:blipFill>
        <p:spPr bwMode="auto">
          <a:xfrm>
            <a:off x="-1" y="838200"/>
            <a:ext cx="6254217" cy="4267200"/>
          </a:xfrm>
          <a:prstGeom prst="rect">
            <a:avLst/>
          </a:prstGeom>
          <a:noFill/>
        </p:spPr>
      </p:pic>
      <p:sp>
        <p:nvSpPr>
          <p:cNvPr id="6" name="TextBox 5"/>
          <p:cNvSpPr txBox="1"/>
          <p:nvPr/>
        </p:nvSpPr>
        <p:spPr>
          <a:xfrm>
            <a:off x="762000" y="228600"/>
            <a:ext cx="7908062" cy="523220"/>
          </a:xfrm>
          <a:prstGeom prst="rect">
            <a:avLst/>
          </a:prstGeom>
          <a:noFill/>
        </p:spPr>
        <p:txBody>
          <a:bodyPr wrap="none" rtlCol="0">
            <a:spAutoFit/>
          </a:bodyPr>
          <a:lstStyle/>
          <a:p>
            <a:r>
              <a:rPr lang="en-US" sz="2800" dirty="0">
                <a:solidFill>
                  <a:schemeClr val="bg1"/>
                </a:solidFill>
              </a:rPr>
              <a:t>Sometimes it is better to borrow something working!</a:t>
            </a:r>
          </a:p>
        </p:txBody>
      </p:sp>
      <p:pic>
        <p:nvPicPr>
          <p:cNvPr id="8" name="Picture 2" descr="http://today.slac.stanford.edu/images/2011/babar-magnet.jpg"/>
          <p:cNvPicPr>
            <a:picLocks noChangeAspect="1" noChangeArrowheads="1"/>
          </p:cNvPicPr>
          <p:nvPr/>
        </p:nvPicPr>
        <p:blipFill>
          <a:blip r:embed="rId3" cstate="print"/>
          <a:srcRect/>
          <a:stretch>
            <a:fillRect/>
          </a:stretch>
        </p:blipFill>
        <p:spPr bwMode="auto">
          <a:xfrm>
            <a:off x="3505200" y="2765985"/>
            <a:ext cx="5602490" cy="4092015"/>
          </a:xfrm>
          <a:prstGeom prst="rect">
            <a:avLst/>
          </a:prstGeom>
          <a:noFill/>
        </p:spPr>
      </p:pic>
      <p:pic>
        <p:nvPicPr>
          <p:cNvPr id="7" name="Picture 2"/>
          <p:cNvPicPr>
            <a:picLocks noChangeAspect="1" noChangeArrowheads="1"/>
          </p:cNvPicPr>
          <p:nvPr/>
        </p:nvPicPr>
        <p:blipFill>
          <a:blip r:embed="rId4" cstate="print"/>
          <a:srcRect/>
          <a:stretch>
            <a:fillRect/>
          </a:stretch>
        </p:blipFill>
        <p:spPr bwMode="auto">
          <a:xfrm>
            <a:off x="0" y="0"/>
            <a:ext cx="906863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6.66667E-6 -2.22222E-6 L -0.35833 -0.32222 " pathEditMode="relative" ptsTypes="AA">
                                      <p:cBhvr>
                                        <p:cTn id="18" dur="2000" fill="hold"/>
                                        <p:tgtEl>
                                          <p:spTgt spid="7"/>
                                        </p:tgtEl>
                                        <p:attrNameLst>
                                          <p:attrName>ppt_x</p:attrName>
                                          <p:attrName>ppt_y</p:attrName>
                                        </p:attrNameLst>
                                      </p:cBhvr>
                                    </p:animMotion>
                                  </p:childTnLst>
                                </p:cTn>
                              </p:par>
                              <p:par>
                                <p:cTn id="19" presetID="6" presetClass="emph" presetSubtype="0" fill="hold" nodeType="withEffect">
                                  <p:stCondLst>
                                    <p:cond delay="0"/>
                                  </p:stCondLst>
                                  <p:childTnLst>
                                    <p:animScale>
                                      <p:cBhvr>
                                        <p:cTn id="20"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9" name="Picture 5" descr="http://r75.cooltext.com/rendered/cooltext135784196215049.png"/>
          <p:cNvPicPr>
            <a:picLocks noChangeAspect="1" noChangeArrowheads="1"/>
          </p:cNvPicPr>
          <p:nvPr/>
        </p:nvPicPr>
        <p:blipFill>
          <a:blip r:embed="rId2" cstate="print"/>
          <a:srcRect/>
          <a:stretch>
            <a:fillRect/>
          </a:stretch>
        </p:blipFill>
        <p:spPr bwMode="auto">
          <a:xfrm>
            <a:off x="152400" y="1"/>
            <a:ext cx="8801100" cy="1206008"/>
          </a:xfrm>
          <a:prstGeom prst="rect">
            <a:avLst/>
          </a:prstGeom>
          <a:noFill/>
        </p:spPr>
      </p:pic>
      <p:sp>
        <p:nvSpPr>
          <p:cNvPr id="4" name="TextBox 3"/>
          <p:cNvSpPr txBox="1"/>
          <p:nvPr/>
        </p:nvSpPr>
        <p:spPr>
          <a:xfrm>
            <a:off x="0" y="4648200"/>
            <a:ext cx="9261510" cy="2246769"/>
          </a:xfrm>
          <a:prstGeom prst="rect">
            <a:avLst/>
          </a:prstGeom>
          <a:noFill/>
        </p:spPr>
        <p:txBody>
          <a:bodyPr wrap="none" rtlCol="0">
            <a:spAutoFit/>
          </a:bodyPr>
          <a:lstStyle/>
          <a:p>
            <a:r>
              <a:rPr lang="en-US" sz="2800" u="sng" dirty="0">
                <a:solidFill>
                  <a:schemeClr val="bg1"/>
                </a:solidFill>
              </a:rPr>
              <a:t>Nuclear Physics </a:t>
            </a:r>
          </a:p>
          <a:p>
            <a:r>
              <a:rPr lang="en-US" sz="2800" dirty="0">
                <a:solidFill>
                  <a:schemeClr val="bg1"/>
                </a:solidFill>
              </a:rPr>
              <a:t>Long Range Plan – strong support in DOE, funding increases</a:t>
            </a:r>
          </a:p>
          <a:p>
            <a:r>
              <a:rPr lang="en-US" sz="2800" dirty="0">
                <a:solidFill>
                  <a:schemeClr val="bg1"/>
                </a:solidFill>
              </a:rPr>
              <a:t>Nuclear – old school, but still relevant (Moniz)</a:t>
            </a:r>
          </a:p>
          <a:p>
            <a:r>
              <a:rPr lang="en-US" sz="2800" dirty="0">
                <a:solidFill>
                  <a:schemeClr val="bg1"/>
                </a:solidFill>
              </a:rPr>
              <a:t>Nuclear – branching out…  FRIB ($700), JLAB 12 </a:t>
            </a:r>
            <a:r>
              <a:rPr lang="en-US" sz="2800" dirty="0" err="1">
                <a:solidFill>
                  <a:schemeClr val="bg1"/>
                </a:solidFill>
              </a:rPr>
              <a:t>GeV</a:t>
            </a:r>
            <a:r>
              <a:rPr lang="en-US" sz="2800" dirty="0">
                <a:solidFill>
                  <a:schemeClr val="bg1"/>
                </a:solidFill>
              </a:rPr>
              <a:t> ($300M), </a:t>
            </a:r>
          </a:p>
          <a:p>
            <a:r>
              <a:rPr lang="en-US" sz="2800" dirty="0">
                <a:solidFill>
                  <a:schemeClr val="bg1"/>
                </a:solidFill>
              </a:rPr>
              <a:t>Double beta decay, </a:t>
            </a:r>
            <a:r>
              <a:rPr lang="en-US" sz="2800" dirty="0" err="1">
                <a:solidFill>
                  <a:schemeClr val="bg1"/>
                </a:solidFill>
              </a:rPr>
              <a:t>sPHENIX</a:t>
            </a:r>
            <a:r>
              <a:rPr lang="en-US" sz="2800" dirty="0">
                <a:solidFill>
                  <a:schemeClr val="bg1"/>
                </a:solidFill>
              </a:rPr>
              <a:t>, Electron-Ion Collider</a:t>
            </a:r>
          </a:p>
        </p:txBody>
      </p:sp>
      <p:pic>
        <p:nvPicPr>
          <p:cNvPr id="221186" name="Picture 2"/>
          <p:cNvPicPr>
            <a:picLocks noChangeAspect="1" noChangeArrowheads="1"/>
          </p:cNvPicPr>
          <p:nvPr/>
        </p:nvPicPr>
        <p:blipFill>
          <a:blip r:embed="rId3" cstate="print"/>
          <a:srcRect/>
          <a:stretch>
            <a:fillRect/>
          </a:stretch>
        </p:blipFill>
        <p:spPr bwMode="auto">
          <a:xfrm>
            <a:off x="5638800" y="1066800"/>
            <a:ext cx="3022924" cy="3890106"/>
          </a:xfrm>
          <a:prstGeom prst="rect">
            <a:avLst/>
          </a:prstGeom>
          <a:noFill/>
          <a:ln w="9525">
            <a:noFill/>
            <a:miter lim="800000"/>
            <a:headEnd/>
            <a:tailEnd/>
          </a:ln>
        </p:spPr>
      </p:pic>
      <p:grpSp>
        <p:nvGrpSpPr>
          <p:cNvPr id="7" name="Group 6"/>
          <p:cNvGrpSpPr/>
          <p:nvPr/>
        </p:nvGrpSpPr>
        <p:grpSpPr>
          <a:xfrm>
            <a:off x="304800" y="1143000"/>
            <a:ext cx="4648200" cy="3276600"/>
            <a:chOff x="381000" y="1981200"/>
            <a:chExt cx="4648200" cy="3276600"/>
          </a:xfrm>
        </p:grpSpPr>
        <p:sp>
          <p:nvSpPr>
            <p:cNvPr id="6" name="Rectangle 5"/>
            <p:cNvSpPr/>
            <p:nvPr/>
          </p:nvSpPr>
          <p:spPr>
            <a:xfrm>
              <a:off x="381000" y="1981200"/>
              <a:ext cx="4648200" cy="3276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1187" name="Picture 3"/>
            <p:cNvPicPr>
              <a:picLocks noChangeAspect="1" noChangeArrowheads="1"/>
            </p:cNvPicPr>
            <p:nvPr/>
          </p:nvPicPr>
          <p:blipFill>
            <a:blip r:embed="rId4" cstate="print"/>
            <a:srcRect l="18375" t="27083" r="30088" b="6250"/>
            <a:stretch>
              <a:fillRect/>
            </a:stretch>
          </p:blipFill>
          <p:spPr bwMode="auto">
            <a:xfrm>
              <a:off x="457200" y="1981200"/>
              <a:ext cx="4495800" cy="3269673"/>
            </a:xfrm>
            <a:prstGeom prst="rect">
              <a:avLst/>
            </a:prstGeom>
            <a:noFill/>
            <a:ln w="9525">
              <a:noFill/>
              <a:miter lim="800000"/>
              <a:headEnd/>
              <a:tailEnd/>
            </a:ln>
          </p:spPr>
        </p:pic>
        <p:sp>
          <p:nvSpPr>
            <p:cNvPr id="5" name="Rectangle 4"/>
            <p:cNvSpPr/>
            <p:nvPr/>
          </p:nvSpPr>
          <p:spPr>
            <a:xfrm>
              <a:off x="4038600" y="3276600"/>
              <a:ext cx="9144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524000"/>
            <a:ext cx="9144000" cy="114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86000" y="0"/>
            <a:ext cx="4406719" cy="707886"/>
          </a:xfrm>
          <a:prstGeom prst="rect">
            <a:avLst/>
          </a:prstGeom>
          <a:noFill/>
        </p:spPr>
        <p:txBody>
          <a:bodyPr wrap="none" rtlCol="0">
            <a:spAutoFit/>
          </a:bodyPr>
          <a:lstStyle/>
          <a:p>
            <a:r>
              <a:rPr lang="en-US" sz="4000" u="sng" dirty="0">
                <a:solidFill>
                  <a:schemeClr val="bg1"/>
                </a:solidFill>
              </a:rPr>
              <a:t>Electron Ion Collider</a:t>
            </a:r>
          </a:p>
        </p:txBody>
      </p:sp>
      <p:pic>
        <p:nvPicPr>
          <p:cNvPr id="8" name="Picture 2" descr="ePhenix-Ray-Trace-3-10-21-2013-3.png"/>
          <p:cNvPicPr>
            <a:picLocks noChangeAspect="1"/>
          </p:cNvPicPr>
          <p:nvPr/>
        </p:nvPicPr>
        <p:blipFill>
          <a:blip r:embed="rId2" cstate="print"/>
          <a:srcRect l="7744" r="8798"/>
          <a:stretch>
            <a:fillRect/>
          </a:stretch>
        </p:blipFill>
        <p:spPr bwMode="auto">
          <a:xfrm>
            <a:off x="-13841" y="2133600"/>
            <a:ext cx="9157841" cy="5486400"/>
          </a:xfrm>
          <a:prstGeom prst="rect">
            <a:avLst/>
          </a:prstGeom>
          <a:noFill/>
          <a:ln w="12700" cap="flat" cmpd="sng">
            <a:noFill/>
            <a:prstDash val="solid"/>
            <a:miter lim="0"/>
            <a:headEnd type="none" w="med" len="med"/>
            <a:tailEnd type="none" w="med" len="med"/>
          </a:ln>
          <a:effectLst/>
        </p:spPr>
      </p:pic>
      <p:sp>
        <p:nvSpPr>
          <p:cNvPr id="9" name="TextBox 8"/>
          <p:cNvSpPr txBox="1"/>
          <p:nvPr/>
        </p:nvSpPr>
        <p:spPr>
          <a:xfrm>
            <a:off x="0" y="6096000"/>
            <a:ext cx="3242683" cy="584775"/>
          </a:xfrm>
          <a:prstGeom prst="rect">
            <a:avLst/>
          </a:prstGeom>
          <a:noFill/>
        </p:spPr>
        <p:txBody>
          <a:bodyPr wrap="none" rtlCol="0">
            <a:spAutoFit/>
          </a:bodyPr>
          <a:lstStyle/>
          <a:p>
            <a:r>
              <a:rPr lang="en-US" sz="1600" dirty="0">
                <a:hlinkClick r:id="rId3"/>
              </a:rPr>
              <a:t>http://arxiv.org/abs/arXiv:1402.1209</a:t>
            </a:r>
            <a:endParaRPr lang="en-US" sz="1600" dirty="0"/>
          </a:p>
          <a:p>
            <a:r>
              <a:rPr lang="en-US" sz="1600" dirty="0"/>
              <a:t>http://arxiv.org/abs/1212.1701</a:t>
            </a:r>
          </a:p>
        </p:txBody>
      </p:sp>
      <p:sp>
        <p:nvSpPr>
          <p:cNvPr id="10" name="TextBox 9"/>
          <p:cNvSpPr txBox="1"/>
          <p:nvPr/>
        </p:nvSpPr>
        <p:spPr>
          <a:xfrm>
            <a:off x="167269" y="609600"/>
            <a:ext cx="8789008" cy="954107"/>
          </a:xfrm>
          <a:prstGeom prst="rect">
            <a:avLst/>
          </a:prstGeom>
          <a:noFill/>
        </p:spPr>
        <p:txBody>
          <a:bodyPr wrap="none" rtlCol="0">
            <a:spAutoFit/>
          </a:bodyPr>
          <a:lstStyle/>
          <a:p>
            <a:pPr algn="ctr"/>
            <a:r>
              <a:rPr lang="en-US" sz="2800" dirty="0">
                <a:solidFill>
                  <a:schemeClr val="bg1"/>
                </a:solidFill>
              </a:rPr>
              <a:t>Critical to understanding nature of proton and heavy nuclei</a:t>
            </a:r>
          </a:p>
          <a:p>
            <a:pPr algn="ctr"/>
            <a:r>
              <a:rPr lang="en-US" sz="2800" dirty="0">
                <a:solidFill>
                  <a:schemeClr val="bg1"/>
                </a:solidFill>
              </a:rPr>
              <a:t>Key to picture of </a:t>
            </a:r>
            <a:r>
              <a:rPr lang="en-US" sz="2800" dirty="0" err="1">
                <a:solidFill>
                  <a:schemeClr val="bg1"/>
                </a:solidFill>
              </a:rPr>
              <a:t>gluonic</a:t>
            </a:r>
            <a:r>
              <a:rPr lang="en-US" sz="2800" dirty="0">
                <a:solidFill>
                  <a:schemeClr val="bg1"/>
                </a:solidFill>
              </a:rPr>
              <a:t> initial starting point for QGP</a:t>
            </a:r>
          </a:p>
        </p:txBody>
      </p:sp>
      <p:sp>
        <p:nvSpPr>
          <p:cNvPr id="11" name="TextBox 10"/>
          <p:cNvSpPr txBox="1"/>
          <p:nvPr/>
        </p:nvSpPr>
        <p:spPr>
          <a:xfrm>
            <a:off x="304800" y="1676400"/>
            <a:ext cx="8839200" cy="954107"/>
          </a:xfrm>
          <a:prstGeom prst="rect">
            <a:avLst/>
          </a:prstGeom>
          <a:noFill/>
        </p:spPr>
        <p:txBody>
          <a:bodyPr wrap="square" rtlCol="0">
            <a:spAutoFit/>
          </a:bodyPr>
          <a:lstStyle/>
          <a:p>
            <a:pPr algn="ctr"/>
            <a:r>
              <a:rPr lang="en-US" sz="2800" dirty="0"/>
              <a:t>Detector built around </a:t>
            </a:r>
            <a:r>
              <a:rPr lang="en-US" sz="2800" dirty="0" err="1"/>
              <a:t>BaBar</a:t>
            </a:r>
            <a:r>
              <a:rPr lang="en-US" sz="2800" dirty="0"/>
              <a:t> magnet and </a:t>
            </a:r>
            <a:r>
              <a:rPr lang="en-US" sz="2800" dirty="0" err="1"/>
              <a:t>sPHENIX</a:t>
            </a:r>
            <a:r>
              <a:rPr lang="en-US" sz="2800" dirty="0"/>
              <a:t> serves as excellent foundation for EIC detector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8719" y="76200"/>
            <a:ext cx="2170081" cy="707886"/>
          </a:xfrm>
          <a:prstGeom prst="rect">
            <a:avLst/>
          </a:prstGeom>
          <a:noFill/>
        </p:spPr>
        <p:txBody>
          <a:bodyPr wrap="none" rtlCol="0">
            <a:spAutoFit/>
          </a:bodyPr>
          <a:lstStyle/>
          <a:p>
            <a:r>
              <a:rPr lang="en-US" sz="4000" u="sng" dirty="0">
                <a:solidFill>
                  <a:schemeClr val="bg1"/>
                </a:solidFill>
              </a:rPr>
              <a:t>Summary</a:t>
            </a:r>
          </a:p>
        </p:txBody>
      </p:sp>
      <p:grpSp>
        <p:nvGrpSpPr>
          <p:cNvPr id="26" name="Group 25"/>
          <p:cNvGrpSpPr/>
          <p:nvPr/>
        </p:nvGrpSpPr>
        <p:grpSpPr>
          <a:xfrm>
            <a:off x="-609600" y="152400"/>
            <a:ext cx="10515600" cy="7772400"/>
            <a:chOff x="1676400" y="559420"/>
            <a:chExt cx="5943601" cy="3707780"/>
          </a:xfrm>
        </p:grpSpPr>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559420"/>
              <a:ext cx="969034" cy="3707780"/>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811813"/>
              <a:ext cx="969034" cy="3707780"/>
            </a:xfrm>
            <a:prstGeom prst="rect">
              <a:avLst/>
            </a:prstGeom>
            <a:noFill/>
          </p:spPr>
        </p:pic>
        <p:pic>
          <p:nvPicPr>
            <p:cNvPr id="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207385"/>
              <a:ext cx="969034" cy="3707780"/>
            </a:xfrm>
            <a:prstGeom prst="rect">
              <a:avLst/>
            </a:prstGeom>
            <a:noFill/>
          </p:spPr>
        </p:pic>
        <p:pic>
          <p:nvPicPr>
            <p:cNvPr id="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559420"/>
              <a:ext cx="969034" cy="3707780"/>
            </a:xfrm>
            <a:prstGeom prst="rect">
              <a:avLst/>
            </a:prstGeom>
            <a:noFill/>
          </p:spPr>
        </p:pic>
        <p:sp>
          <p:nvSpPr>
            <p:cNvPr id="16" name="Oval 15"/>
            <p:cNvSpPr/>
            <p:nvPr/>
          </p:nvSpPr>
          <p:spPr>
            <a:xfrm>
              <a:off x="1676400"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438400"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10401"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a:off x="6248401"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1447800" y="1066800"/>
            <a:ext cx="6172200" cy="5016758"/>
          </a:xfrm>
          <a:prstGeom prst="rect">
            <a:avLst/>
          </a:prstGeom>
          <a:solidFill>
            <a:schemeClr val="tx1">
              <a:lumMod val="95000"/>
              <a:lumOff val="5000"/>
              <a:alpha val="90000"/>
            </a:schemeClr>
          </a:solidFill>
        </p:spPr>
        <p:txBody>
          <a:bodyPr wrap="square" rtlCol="0">
            <a:spAutoFit/>
          </a:bodyPr>
          <a:lstStyle/>
          <a:p>
            <a:pPr algn="ctr"/>
            <a:r>
              <a:rPr lang="en-US" sz="3200" dirty="0">
                <a:solidFill>
                  <a:schemeClr val="bg1"/>
                </a:solidFill>
              </a:rPr>
              <a:t>Discovery of Quark-Gluon Plasma as Perfect Fluid</a:t>
            </a:r>
          </a:p>
          <a:p>
            <a:pPr algn="ctr"/>
            <a:endParaRPr lang="en-US" sz="3200" dirty="0">
              <a:solidFill>
                <a:schemeClr val="bg1"/>
              </a:solidFill>
            </a:endParaRPr>
          </a:p>
          <a:p>
            <a:pPr algn="ctr"/>
            <a:r>
              <a:rPr lang="en-US" sz="3200" dirty="0">
                <a:solidFill>
                  <a:schemeClr val="bg1"/>
                </a:solidFill>
              </a:rPr>
              <a:t>Precision Description of Flow</a:t>
            </a:r>
          </a:p>
          <a:p>
            <a:pPr algn="ctr"/>
            <a:r>
              <a:rPr lang="en-US" sz="3200" dirty="0">
                <a:solidFill>
                  <a:schemeClr val="bg1"/>
                </a:solidFill>
              </a:rPr>
              <a:t>“Little Bang” Standard Model</a:t>
            </a:r>
          </a:p>
          <a:p>
            <a:pPr algn="ctr"/>
            <a:endParaRPr lang="en-US" sz="3200" dirty="0">
              <a:solidFill>
                <a:schemeClr val="bg1"/>
              </a:solidFill>
            </a:endParaRPr>
          </a:p>
          <a:p>
            <a:pPr algn="ctr"/>
            <a:r>
              <a:rPr lang="en-US" sz="3200" dirty="0">
                <a:solidFill>
                  <a:schemeClr val="bg1"/>
                </a:solidFill>
              </a:rPr>
              <a:t>New Questions about Small QGP</a:t>
            </a:r>
          </a:p>
          <a:p>
            <a:pPr algn="ctr"/>
            <a:endParaRPr lang="en-US" sz="3200" dirty="0">
              <a:solidFill>
                <a:schemeClr val="bg1"/>
              </a:solidFill>
            </a:endParaRPr>
          </a:p>
          <a:p>
            <a:pPr algn="ctr"/>
            <a:r>
              <a:rPr lang="en-US" sz="3200" dirty="0">
                <a:solidFill>
                  <a:schemeClr val="bg1"/>
                </a:solidFill>
              </a:rPr>
              <a:t>New Opportunities to Discover the How and Why of the QGP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lide Number Placeholder 3"/>
          <p:cNvSpPr>
            <a:spLocks noGrp="1"/>
          </p:cNvSpPr>
          <p:nvPr>
            <p:ph type="sldNum" sz="quarter" idx="12"/>
          </p:nvPr>
        </p:nvSpPr>
        <p:spPr/>
        <p:txBody>
          <a:bodyPr/>
          <a:lstStyle/>
          <a:p>
            <a:fld id="{2359EAA5-3B63-487D-A936-E40264864D05}" type="slidenum">
              <a:rPr lang="en-US"/>
              <a:pPr/>
              <a:t>5</a:t>
            </a:fld>
            <a:endParaRPr lang="en-US"/>
          </a:p>
        </p:txBody>
      </p:sp>
      <p:sp>
        <p:nvSpPr>
          <p:cNvPr id="363524" name="Text Box 4"/>
          <p:cNvSpPr txBox="1">
            <a:spLocks noChangeArrowheads="1"/>
          </p:cNvSpPr>
          <p:nvPr/>
        </p:nvSpPr>
        <p:spPr bwMode="auto">
          <a:xfrm>
            <a:off x="152400" y="838200"/>
            <a:ext cx="8839200" cy="584775"/>
          </a:xfrm>
          <a:prstGeom prst="rect">
            <a:avLst/>
          </a:prstGeom>
          <a:noFill/>
          <a:ln w="9525" algn="ctr">
            <a:noFill/>
            <a:miter lim="800000"/>
            <a:headEnd/>
            <a:tailEnd/>
          </a:ln>
          <a:effectLst/>
        </p:spPr>
        <p:txBody>
          <a:bodyPr>
            <a:spAutoFit/>
          </a:bodyPr>
          <a:lstStyle/>
          <a:p>
            <a:pPr algn="ctr"/>
            <a:r>
              <a:rPr lang="en-US" sz="3200" dirty="0">
                <a:solidFill>
                  <a:schemeClr val="bg1"/>
                </a:solidFill>
              </a:rPr>
              <a:t>Quark Gluon Plasma without color confinement </a:t>
            </a:r>
          </a:p>
        </p:txBody>
      </p:sp>
      <p:grpSp>
        <p:nvGrpSpPr>
          <p:cNvPr id="2" name="Group 5"/>
          <p:cNvGrpSpPr>
            <a:grpSpLocks/>
          </p:cNvGrpSpPr>
          <p:nvPr/>
        </p:nvGrpSpPr>
        <p:grpSpPr bwMode="auto">
          <a:xfrm>
            <a:off x="304800" y="1524000"/>
            <a:ext cx="5486400" cy="4114800"/>
            <a:chOff x="528" y="480"/>
            <a:chExt cx="5088" cy="3312"/>
          </a:xfrm>
        </p:grpSpPr>
        <p:grpSp>
          <p:nvGrpSpPr>
            <p:cNvPr id="3" name="Group 6"/>
            <p:cNvGrpSpPr>
              <a:grpSpLocks/>
            </p:cNvGrpSpPr>
            <p:nvPr/>
          </p:nvGrpSpPr>
          <p:grpSpPr bwMode="auto">
            <a:xfrm>
              <a:off x="528" y="480"/>
              <a:ext cx="5088" cy="3312"/>
              <a:chOff x="912" y="1335"/>
              <a:chExt cx="3696" cy="2745"/>
            </a:xfrm>
          </p:grpSpPr>
          <p:pic>
            <p:nvPicPr>
              <p:cNvPr id="363527" name="Picture 7" descr="krishna"/>
              <p:cNvPicPr>
                <a:picLocks noChangeAspect="1" noChangeArrowheads="1"/>
              </p:cNvPicPr>
              <p:nvPr/>
            </p:nvPicPr>
            <p:blipFill>
              <a:blip r:embed="rId2" cstate="print"/>
              <a:srcRect t="10625"/>
              <a:stretch>
                <a:fillRect/>
              </a:stretch>
            </p:blipFill>
            <p:spPr bwMode="auto">
              <a:xfrm>
                <a:off x="912" y="1335"/>
                <a:ext cx="3696" cy="2745"/>
              </a:xfrm>
              <a:prstGeom prst="rect">
                <a:avLst/>
              </a:prstGeom>
              <a:noFill/>
              <a:ln w="9525">
                <a:noFill/>
                <a:miter lim="800000"/>
                <a:headEnd/>
                <a:tailEnd/>
              </a:ln>
            </p:spPr>
          </p:pic>
          <p:grpSp>
            <p:nvGrpSpPr>
              <p:cNvPr id="4" name="Group 8"/>
              <p:cNvGrpSpPr>
                <a:grpSpLocks noChangeAspect="1"/>
              </p:cNvGrpSpPr>
              <p:nvPr/>
            </p:nvGrpSpPr>
            <p:grpSpPr bwMode="auto">
              <a:xfrm>
                <a:off x="2970" y="3287"/>
                <a:ext cx="198" cy="217"/>
                <a:chOff x="2842" y="3482"/>
                <a:chExt cx="164" cy="180"/>
              </a:xfrm>
            </p:grpSpPr>
            <p:sp>
              <p:nvSpPr>
                <p:cNvPr id="363529" name="Oval 9"/>
                <p:cNvSpPr>
                  <a:spLocks noChangeAspect="1" noChangeArrowheads="1"/>
                </p:cNvSpPr>
                <p:nvPr/>
              </p:nvSpPr>
              <p:spPr bwMode="auto">
                <a:xfrm>
                  <a:off x="2872" y="3592"/>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0" name="Oval 10"/>
                <p:cNvSpPr>
                  <a:spLocks noChangeAspect="1" noChangeArrowheads="1"/>
                </p:cNvSpPr>
                <p:nvPr/>
              </p:nvSpPr>
              <p:spPr bwMode="auto">
                <a:xfrm>
                  <a:off x="2878" y="3541"/>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1" name="Oval 11"/>
                <p:cNvSpPr>
                  <a:spLocks noChangeAspect="1" noChangeArrowheads="1"/>
                </p:cNvSpPr>
                <p:nvPr/>
              </p:nvSpPr>
              <p:spPr bwMode="auto">
                <a:xfrm>
                  <a:off x="2912" y="3576"/>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2" name="Oval 12"/>
                <p:cNvSpPr>
                  <a:spLocks noChangeAspect="1" noChangeArrowheads="1"/>
                </p:cNvSpPr>
                <p:nvPr/>
              </p:nvSpPr>
              <p:spPr bwMode="auto">
                <a:xfrm>
                  <a:off x="2842" y="3541"/>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3" name="Oval 13"/>
                <p:cNvSpPr>
                  <a:spLocks noChangeAspect="1" noChangeArrowheads="1"/>
                </p:cNvSpPr>
                <p:nvPr/>
              </p:nvSpPr>
              <p:spPr bwMode="auto">
                <a:xfrm>
                  <a:off x="2920" y="3482"/>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4" name="Oval 14"/>
                <p:cNvSpPr>
                  <a:spLocks noChangeAspect="1" noChangeArrowheads="1"/>
                </p:cNvSpPr>
                <p:nvPr/>
              </p:nvSpPr>
              <p:spPr bwMode="auto">
                <a:xfrm>
                  <a:off x="2899" y="3541"/>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5" name="Oval 15"/>
                <p:cNvSpPr>
                  <a:spLocks noChangeAspect="1" noChangeArrowheads="1"/>
                </p:cNvSpPr>
                <p:nvPr/>
              </p:nvSpPr>
              <p:spPr bwMode="auto">
                <a:xfrm>
                  <a:off x="2935" y="3541"/>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6" name="Oval 16"/>
                <p:cNvSpPr>
                  <a:spLocks noChangeAspect="1" noChangeArrowheads="1"/>
                </p:cNvSpPr>
                <p:nvPr/>
              </p:nvSpPr>
              <p:spPr bwMode="auto">
                <a:xfrm>
                  <a:off x="2864" y="3506"/>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7" name="Oval 17"/>
                <p:cNvSpPr>
                  <a:spLocks noChangeAspect="1" noChangeArrowheads="1"/>
                </p:cNvSpPr>
                <p:nvPr/>
              </p:nvSpPr>
              <p:spPr bwMode="auto">
                <a:xfrm>
                  <a:off x="2878" y="3576"/>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8" name="Oval 18"/>
                <p:cNvSpPr>
                  <a:spLocks noChangeAspect="1" noChangeArrowheads="1"/>
                </p:cNvSpPr>
                <p:nvPr/>
              </p:nvSpPr>
              <p:spPr bwMode="auto">
                <a:xfrm>
                  <a:off x="2899" y="3506"/>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grpSp>
          <p:grpSp>
            <p:nvGrpSpPr>
              <p:cNvPr id="5" name="Group 19"/>
              <p:cNvGrpSpPr>
                <a:grpSpLocks noChangeAspect="1"/>
              </p:cNvGrpSpPr>
              <p:nvPr/>
            </p:nvGrpSpPr>
            <p:grpSpPr bwMode="auto">
              <a:xfrm>
                <a:off x="1392" y="1488"/>
                <a:ext cx="480" cy="405"/>
                <a:chOff x="528" y="968"/>
                <a:chExt cx="446" cy="376"/>
              </a:xfrm>
            </p:grpSpPr>
            <p:sp>
              <p:nvSpPr>
                <p:cNvPr id="363540" name="Oval 20"/>
                <p:cNvSpPr>
                  <a:spLocks noChangeAspect="1" noChangeArrowheads="1"/>
                </p:cNvSpPr>
                <p:nvPr/>
              </p:nvSpPr>
              <p:spPr bwMode="auto">
                <a:xfrm>
                  <a:off x="528" y="1171"/>
                  <a:ext cx="57" cy="57"/>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41" name="Oval 21"/>
                <p:cNvSpPr>
                  <a:spLocks noChangeAspect="1" noChangeArrowheads="1"/>
                </p:cNvSpPr>
                <p:nvPr/>
              </p:nvSpPr>
              <p:spPr bwMode="auto">
                <a:xfrm>
                  <a:off x="672" y="1056"/>
                  <a:ext cx="56" cy="56"/>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42" name="Oval 22"/>
                <p:cNvSpPr>
                  <a:spLocks noChangeAspect="1" noChangeArrowheads="1"/>
                </p:cNvSpPr>
                <p:nvPr/>
              </p:nvSpPr>
              <p:spPr bwMode="auto">
                <a:xfrm>
                  <a:off x="787" y="1171"/>
                  <a:ext cx="57" cy="57"/>
                </a:xfrm>
                <a:prstGeom prst="ellipse">
                  <a:avLst/>
                </a:prstGeom>
                <a:solidFill>
                  <a:srgbClr val="000066"/>
                </a:solidFill>
                <a:ln w="25400">
                  <a:noFill/>
                  <a:round/>
                  <a:headEnd/>
                  <a:tailEnd type="none" w="lg" len="lg"/>
                </a:ln>
                <a:effectLst/>
              </p:spPr>
              <p:txBody>
                <a:bodyPr wrap="none" anchor="ctr"/>
                <a:lstStyle/>
                <a:p>
                  <a:endParaRPr lang="en-US"/>
                </a:p>
              </p:txBody>
            </p:sp>
            <p:sp>
              <p:nvSpPr>
                <p:cNvPr id="363543" name="Oval 23"/>
                <p:cNvSpPr>
                  <a:spLocks noChangeAspect="1" noChangeArrowheads="1"/>
                </p:cNvSpPr>
                <p:nvPr/>
              </p:nvSpPr>
              <p:spPr bwMode="auto">
                <a:xfrm>
                  <a:off x="585" y="1086"/>
                  <a:ext cx="56" cy="56"/>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44" name="Oval 24"/>
                <p:cNvSpPr>
                  <a:spLocks noChangeAspect="1" noChangeArrowheads="1"/>
                </p:cNvSpPr>
                <p:nvPr/>
              </p:nvSpPr>
              <p:spPr bwMode="auto">
                <a:xfrm>
                  <a:off x="796" y="1029"/>
                  <a:ext cx="56" cy="57"/>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45" name="Oval 25"/>
                <p:cNvSpPr>
                  <a:spLocks noChangeAspect="1" noChangeArrowheads="1"/>
                </p:cNvSpPr>
                <p:nvPr/>
              </p:nvSpPr>
              <p:spPr bwMode="auto">
                <a:xfrm>
                  <a:off x="611" y="1000"/>
                  <a:ext cx="57" cy="57"/>
                </a:xfrm>
                <a:prstGeom prst="ellipse">
                  <a:avLst/>
                </a:prstGeom>
                <a:solidFill>
                  <a:srgbClr val="000066"/>
                </a:solidFill>
                <a:ln w="25400">
                  <a:noFill/>
                  <a:round/>
                  <a:headEnd/>
                  <a:tailEnd type="none" w="lg" len="lg"/>
                </a:ln>
                <a:effectLst/>
              </p:spPr>
              <p:txBody>
                <a:bodyPr wrap="none" anchor="ctr"/>
                <a:lstStyle/>
                <a:p>
                  <a:endParaRPr lang="en-US"/>
                </a:p>
              </p:txBody>
            </p:sp>
            <p:sp>
              <p:nvSpPr>
                <p:cNvPr id="363546" name="Oval 26"/>
                <p:cNvSpPr>
                  <a:spLocks noChangeAspect="1" noChangeArrowheads="1"/>
                </p:cNvSpPr>
                <p:nvPr/>
              </p:nvSpPr>
              <p:spPr bwMode="auto">
                <a:xfrm>
                  <a:off x="917" y="1112"/>
                  <a:ext cx="57" cy="57"/>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47" name="Oval 27"/>
                <p:cNvSpPr>
                  <a:spLocks noChangeAspect="1" noChangeArrowheads="1"/>
                </p:cNvSpPr>
                <p:nvPr/>
              </p:nvSpPr>
              <p:spPr bwMode="auto">
                <a:xfrm>
                  <a:off x="801" y="1287"/>
                  <a:ext cx="56" cy="57"/>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48" name="Oval 28"/>
                <p:cNvSpPr>
                  <a:spLocks noChangeAspect="1" noChangeArrowheads="1"/>
                </p:cNvSpPr>
                <p:nvPr/>
              </p:nvSpPr>
              <p:spPr bwMode="auto">
                <a:xfrm>
                  <a:off x="889" y="1199"/>
                  <a:ext cx="56" cy="57"/>
                </a:xfrm>
                <a:prstGeom prst="ellipse">
                  <a:avLst/>
                </a:prstGeom>
                <a:solidFill>
                  <a:srgbClr val="000066"/>
                </a:solidFill>
                <a:ln w="25400">
                  <a:noFill/>
                  <a:round/>
                  <a:headEnd/>
                  <a:tailEnd type="none" w="lg" len="lg"/>
                </a:ln>
                <a:effectLst/>
              </p:spPr>
              <p:txBody>
                <a:bodyPr wrap="none" anchor="ctr"/>
                <a:lstStyle/>
                <a:p>
                  <a:endParaRPr lang="en-US"/>
                </a:p>
              </p:txBody>
            </p:sp>
            <p:sp>
              <p:nvSpPr>
                <p:cNvPr id="363549" name="Oval 29"/>
                <p:cNvSpPr>
                  <a:spLocks noChangeAspect="1" noChangeArrowheads="1"/>
                </p:cNvSpPr>
                <p:nvPr/>
              </p:nvSpPr>
              <p:spPr bwMode="auto">
                <a:xfrm>
                  <a:off x="826" y="968"/>
                  <a:ext cx="56" cy="56"/>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50" name="Oval 30"/>
                <p:cNvSpPr>
                  <a:spLocks noChangeAspect="1" noChangeArrowheads="1"/>
                </p:cNvSpPr>
                <p:nvPr/>
              </p:nvSpPr>
              <p:spPr bwMode="auto">
                <a:xfrm>
                  <a:off x="658" y="1199"/>
                  <a:ext cx="57" cy="57"/>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51" name="Oval 31"/>
                <p:cNvSpPr>
                  <a:spLocks noChangeAspect="1" noChangeArrowheads="1"/>
                </p:cNvSpPr>
                <p:nvPr/>
              </p:nvSpPr>
              <p:spPr bwMode="auto">
                <a:xfrm>
                  <a:off x="739" y="999"/>
                  <a:ext cx="57" cy="57"/>
                </a:xfrm>
                <a:prstGeom prst="ellipse">
                  <a:avLst/>
                </a:prstGeom>
                <a:solidFill>
                  <a:srgbClr val="000066"/>
                </a:solidFill>
                <a:ln w="25400">
                  <a:noFill/>
                  <a:round/>
                  <a:headEnd/>
                  <a:tailEnd type="none" w="lg" len="lg"/>
                </a:ln>
                <a:effectLst/>
              </p:spPr>
              <p:txBody>
                <a:bodyPr wrap="none" anchor="ctr"/>
                <a:lstStyle/>
                <a:p>
                  <a:endParaRPr lang="en-US"/>
                </a:p>
              </p:txBody>
            </p:sp>
            <p:pic>
              <p:nvPicPr>
                <p:cNvPr id="363552" name="Picture 32" descr="Gluons1"/>
                <p:cNvPicPr>
                  <a:picLocks noChangeAspect="1" noChangeArrowheads="1"/>
                </p:cNvPicPr>
                <p:nvPr/>
              </p:nvPicPr>
              <p:blipFill>
                <a:blip r:embed="rId3" cstate="print"/>
                <a:srcRect/>
                <a:stretch>
                  <a:fillRect/>
                </a:stretch>
              </p:blipFill>
              <p:spPr bwMode="auto">
                <a:xfrm rot="-1079315">
                  <a:off x="767" y="1202"/>
                  <a:ext cx="176" cy="74"/>
                </a:xfrm>
                <a:prstGeom prst="rect">
                  <a:avLst/>
                </a:prstGeom>
                <a:noFill/>
                <a:ln w="9525">
                  <a:noFill/>
                  <a:miter lim="800000"/>
                  <a:headEnd/>
                  <a:tailEnd/>
                </a:ln>
                <a:effectLst/>
              </p:spPr>
            </p:pic>
            <p:pic>
              <p:nvPicPr>
                <p:cNvPr id="363553" name="Picture 33" descr="Gluons1"/>
                <p:cNvPicPr>
                  <a:picLocks noChangeAspect="1" noChangeArrowheads="1"/>
                </p:cNvPicPr>
                <p:nvPr/>
              </p:nvPicPr>
              <p:blipFill>
                <a:blip r:embed="rId4" cstate="print"/>
                <a:srcRect/>
                <a:stretch>
                  <a:fillRect/>
                </a:stretch>
              </p:blipFill>
              <p:spPr bwMode="auto">
                <a:xfrm rot="-2283694">
                  <a:off x="575" y="1141"/>
                  <a:ext cx="144" cy="61"/>
                </a:xfrm>
                <a:prstGeom prst="rect">
                  <a:avLst/>
                </a:prstGeom>
                <a:noFill/>
                <a:ln w="9525">
                  <a:noFill/>
                  <a:miter lim="800000"/>
                  <a:headEnd/>
                  <a:tailEnd/>
                </a:ln>
                <a:effectLst/>
              </p:spPr>
            </p:pic>
            <p:pic>
              <p:nvPicPr>
                <p:cNvPr id="363554" name="Picture 34" descr="Gluons1"/>
                <p:cNvPicPr>
                  <a:picLocks noChangeAspect="1" noChangeArrowheads="1"/>
                </p:cNvPicPr>
                <p:nvPr/>
              </p:nvPicPr>
              <p:blipFill>
                <a:blip r:embed="rId3" cstate="print"/>
                <a:srcRect/>
                <a:stretch>
                  <a:fillRect/>
                </a:stretch>
              </p:blipFill>
              <p:spPr bwMode="auto">
                <a:xfrm rot="1536724">
                  <a:off x="767" y="1058"/>
                  <a:ext cx="176" cy="74"/>
                </a:xfrm>
                <a:prstGeom prst="rect">
                  <a:avLst/>
                </a:prstGeom>
                <a:noFill/>
                <a:ln w="9525">
                  <a:noFill/>
                  <a:miter lim="800000"/>
                  <a:headEnd/>
                  <a:tailEnd/>
                </a:ln>
                <a:effectLst/>
              </p:spPr>
            </p:pic>
          </p:grpSp>
          <p:grpSp>
            <p:nvGrpSpPr>
              <p:cNvPr id="6" name="Group 35"/>
              <p:cNvGrpSpPr>
                <a:grpSpLocks/>
              </p:cNvGrpSpPr>
              <p:nvPr/>
            </p:nvGrpSpPr>
            <p:grpSpPr bwMode="auto">
              <a:xfrm>
                <a:off x="2237" y="2401"/>
                <a:ext cx="547" cy="431"/>
                <a:chOff x="1372" y="2016"/>
                <a:chExt cx="547" cy="431"/>
              </a:xfrm>
            </p:grpSpPr>
            <p:sp>
              <p:nvSpPr>
                <p:cNvPr id="363556" name="Oval 36"/>
                <p:cNvSpPr>
                  <a:spLocks noChangeAspect="1" noChangeArrowheads="1"/>
                </p:cNvSpPr>
                <p:nvPr/>
              </p:nvSpPr>
              <p:spPr bwMode="auto">
                <a:xfrm>
                  <a:off x="1487" y="2090"/>
                  <a:ext cx="85"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57" name="Oval 37"/>
                <p:cNvSpPr>
                  <a:spLocks noChangeAspect="1" noChangeArrowheads="1"/>
                </p:cNvSpPr>
                <p:nvPr/>
              </p:nvSpPr>
              <p:spPr bwMode="auto">
                <a:xfrm>
                  <a:off x="1590" y="2016"/>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58" name="Oval 38"/>
                <p:cNvSpPr>
                  <a:spLocks noChangeAspect="1" noChangeArrowheads="1"/>
                </p:cNvSpPr>
                <p:nvPr/>
              </p:nvSpPr>
              <p:spPr bwMode="auto">
                <a:xfrm>
                  <a:off x="1572" y="2047"/>
                  <a:ext cx="86"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59" name="Oval 39"/>
                <p:cNvSpPr>
                  <a:spLocks noChangeAspect="1" noChangeArrowheads="1"/>
                </p:cNvSpPr>
                <p:nvPr/>
              </p:nvSpPr>
              <p:spPr bwMode="auto">
                <a:xfrm>
                  <a:off x="1401" y="2132"/>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0" name="Oval 40"/>
                <p:cNvSpPr>
                  <a:spLocks noChangeAspect="1" noChangeArrowheads="1"/>
                </p:cNvSpPr>
                <p:nvPr/>
              </p:nvSpPr>
              <p:spPr bwMode="auto">
                <a:xfrm>
                  <a:off x="1445" y="2016"/>
                  <a:ext cx="85" cy="84"/>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61" name="Oval 41"/>
                <p:cNvSpPr>
                  <a:spLocks noChangeAspect="1" noChangeArrowheads="1"/>
                </p:cNvSpPr>
                <p:nvPr/>
              </p:nvSpPr>
              <p:spPr bwMode="auto">
                <a:xfrm>
                  <a:off x="1560" y="2132"/>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62" name="Oval 42"/>
                <p:cNvSpPr>
                  <a:spLocks noChangeAspect="1" noChangeArrowheads="1"/>
                </p:cNvSpPr>
                <p:nvPr/>
              </p:nvSpPr>
              <p:spPr bwMode="auto">
                <a:xfrm>
                  <a:off x="1372" y="2247"/>
                  <a:ext cx="86" cy="85"/>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63" name="Oval 43"/>
                <p:cNvSpPr>
                  <a:spLocks noChangeAspect="1" noChangeArrowheads="1"/>
                </p:cNvSpPr>
                <p:nvPr/>
              </p:nvSpPr>
              <p:spPr bwMode="auto">
                <a:xfrm>
                  <a:off x="1475" y="2205"/>
                  <a:ext cx="85" cy="85"/>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64" name="Oval 44"/>
                <p:cNvSpPr>
                  <a:spLocks noChangeAspect="1" noChangeArrowheads="1"/>
                </p:cNvSpPr>
                <p:nvPr/>
              </p:nvSpPr>
              <p:spPr bwMode="auto">
                <a:xfrm>
                  <a:off x="1718" y="2016"/>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5" name="Oval 45"/>
                <p:cNvSpPr>
                  <a:spLocks noChangeAspect="1" noChangeArrowheads="1"/>
                </p:cNvSpPr>
                <p:nvPr/>
              </p:nvSpPr>
              <p:spPr bwMode="auto">
                <a:xfrm>
                  <a:off x="1615" y="2205"/>
                  <a:ext cx="85"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6" name="Oval 46"/>
                <p:cNvSpPr>
                  <a:spLocks noChangeAspect="1" noChangeArrowheads="1"/>
                </p:cNvSpPr>
                <p:nvPr/>
              </p:nvSpPr>
              <p:spPr bwMode="auto">
                <a:xfrm>
                  <a:off x="1615" y="2247"/>
                  <a:ext cx="85" cy="85"/>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67" name="Oval 47"/>
                <p:cNvSpPr>
                  <a:spLocks noChangeAspect="1" noChangeArrowheads="1"/>
                </p:cNvSpPr>
                <p:nvPr/>
              </p:nvSpPr>
              <p:spPr bwMode="auto">
                <a:xfrm>
                  <a:off x="1706" y="2132"/>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8" name="Oval 48"/>
                <p:cNvSpPr>
                  <a:spLocks noChangeAspect="1" noChangeArrowheads="1"/>
                </p:cNvSpPr>
                <p:nvPr/>
              </p:nvSpPr>
              <p:spPr bwMode="auto">
                <a:xfrm>
                  <a:off x="1688" y="2163"/>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9" name="Oval 49"/>
                <p:cNvSpPr>
                  <a:spLocks noChangeAspect="1" noChangeArrowheads="1"/>
                </p:cNvSpPr>
                <p:nvPr/>
              </p:nvSpPr>
              <p:spPr bwMode="auto">
                <a:xfrm>
                  <a:off x="1602" y="2205"/>
                  <a:ext cx="86"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0" name="Oval 50"/>
                <p:cNvSpPr>
                  <a:spLocks noChangeAspect="1" noChangeArrowheads="1"/>
                </p:cNvSpPr>
                <p:nvPr/>
              </p:nvSpPr>
              <p:spPr bwMode="auto">
                <a:xfrm>
                  <a:off x="1706" y="2132"/>
                  <a:ext cx="86" cy="84"/>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71" name="Oval 51"/>
                <p:cNvSpPr>
                  <a:spLocks noChangeAspect="1" noChangeArrowheads="1"/>
                </p:cNvSpPr>
                <p:nvPr/>
              </p:nvSpPr>
              <p:spPr bwMode="auto">
                <a:xfrm>
                  <a:off x="1688" y="2163"/>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2" name="Oval 52"/>
                <p:cNvSpPr>
                  <a:spLocks noChangeAspect="1" noChangeArrowheads="1"/>
                </p:cNvSpPr>
                <p:nvPr/>
              </p:nvSpPr>
              <p:spPr bwMode="auto">
                <a:xfrm>
                  <a:off x="1517" y="2247"/>
                  <a:ext cx="85" cy="85"/>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73" name="Oval 53"/>
                <p:cNvSpPr>
                  <a:spLocks noChangeAspect="1" noChangeArrowheads="1"/>
                </p:cNvSpPr>
                <p:nvPr/>
              </p:nvSpPr>
              <p:spPr bwMode="auto">
                <a:xfrm>
                  <a:off x="1560" y="2132"/>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74" name="Oval 54"/>
                <p:cNvSpPr>
                  <a:spLocks noChangeAspect="1" noChangeArrowheads="1"/>
                </p:cNvSpPr>
                <p:nvPr/>
              </p:nvSpPr>
              <p:spPr bwMode="auto">
                <a:xfrm>
                  <a:off x="1676" y="2247"/>
                  <a:ext cx="86" cy="85"/>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75" name="Oval 55"/>
                <p:cNvSpPr>
                  <a:spLocks noChangeAspect="1" noChangeArrowheads="1"/>
                </p:cNvSpPr>
                <p:nvPr/>
              </p:nvSpPr>
              <p:spPr bwMode="auto">
                <a:xfrm>
                  <a:off x="1488" y="2363"/>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6" name="Oval 56"/>
                <p:cNvSpPr>
                  <a:spLocks noChangeAspect="1" noChangeArrowheads="1"/>
                </p:cNvSpPr>
                <p:nvPr/>
              </p:nvSpPr>
              <p:spPr bwMode="auto">
                <a:xfrm>
                  <a:off x="1590" y="2321"/>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77" name="Oval 57"/>
                <p:cNvSpPr>
                  <a:spLocks noChangeAspect="1" noChangeArrowheads="1"/>
                </p:cNvSpPr>
                <p:nvPr/>
              </p:nvSpPr>
              <p:spPr bwMode="auto">
                <a:xfrm>
                  <a:off x="1834" y="2132"/>
                  <a:ext cx="85"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8" name="Oval 58"/>
                <p:cNvSpPr>
                  <a:spLocks noChangeAspect="1" noChangeArrowheads="1"/>
                </p:cNvSpPr>
                <p:nvPr/>
              </p:nvSpPr>
              <p:spPr bwMode="auto">
                <a:xfrm>
                  <a:off x="1730" y="2321"/>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9" name="Oval 59"/>
                <p:cNvSpPr>
                  <a:spLocks noChangeAspect="1" noChangeArrowheads="1"/>
                </p:cNvSpPr>
                <p:nvPr/>
              </p:nvSpPr>
              <p:spPr bwMode="auto">
                <a:xfrm>
                  <a:off x="1730" y="2363"/>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80" name="Oval 60"/>
                <p:cNvSpPr>
                  <a:spLocks noChangeAspect="1" noChangeArrowheads="1"/>
                </p:cNvSpPr>
                <p:nvPr/>
              </p:nvSpPr>
              <p:spPr bwMode="auto">
                <a:xfrm>
                  <a:off x="1822" y="2247"/>
                  <a:ext cx="85"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81" name="Oval 61"/>
                <p:cNvSpPr>
                  <a:spLocks noChangeAspect="1" noChangeArrowheads="1"/>
                </p:cNvSpPr>
                <p:nvPr/>
              </p:nvSpPr>
              <p:spPr bwMode="auto">
                <a:xfrm>
                  <a:off x="1804" y="2279"/>
                  <a:ext cx="85" cy="84"/>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2" name="Oval 62"/>
                <p:cNvSpPr>
                  <a:spLocks noChangeAspect="1" noChangeArrowheads="1"/>
                </p:cNvSpPr>
                <p:nvPr/>
              </p:nvSpPr>
              <p:spPr bwMode="auto">
                <a:xfrm>
                  <a:off x="1487" y="2090"/>
                  <a:ext cx="85" cy="84"/>
                </a:xfrm>
                <a:prstGeom prst="ellipse">
                  <a:avLst/>
                </a:prstGeom>
                <a:gradFill rotWithShape="0">
                  <a:gsLst>
                    <a:gs pos="0">
                      <a:srgbClr val="FFCC00"/>
                    </a:gs>
                    <a:gs pos="100000">
                      <a:srgbClr val="FF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3" name="Oval 63"/>
                <p:cNvSpPr>
                  <a:spLocks noChangeAspect="1" noChangeArrowheads="1"/>
                </p:cNvSpPr>
                <p:nvPr/>
              </p:nvSpPr>
              <p:spPr bwMode="auto">
                <a:xfrm>
                  <a:off x="1590" y="2016"/>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84" name="Oval 64"/>
                <p:cNvSpPr>
                  <a:spLocks noChangeAspect="1" noChangeArrowheads="1"/>
                </p:cNvSpPr>
                <p:nvPr/>
              </p:nvSpPr>
              <p:spPr bwMode="auto">
                <a:xfrm>
                  <a:off x="1572" y="2047"/>
                  <a:ext cx="86" cy="85"/>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5" name="Oval 65"/>
                <p:cNvSpPr>
                  <a:spLocks noChangeAspect="1" noChangeArrowheads="1"/>
                </p:cNvSpPr>
                <p:nvPr/>
              </p:nvSpPr>
              <p:spPr bwMode="auto">
                <a:xfrm>
                  <a:off x="1401" y="2132"/>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86" name="Oval 66"/>
                <p:cNvSpPr>
                  <a:spLocks noChangeAspect="1" noChangeArrowheads="1"/>
                </p:cNvSpPr>
                <p:nvPr/>
              </p:nvSpPr>
              <p:spPr bwMode="auto">
                <a:xfrm>
                  <a:off x="1445" y="2016"/>
                  <a:ext cx="85"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87" name="Oval 67"/>
                <p:cNvSpPr>
                  <a:spLocks noChangeAspect="1" noChangeArrowheads="1"/>
                </p:cNvSpPr>
                <p:nvPr/>
              </p:nvSpPr>
              <p:spPr bwMode="auto">
                <a:xfrm>
                  <a:off x="1560" y="2132"/>
                  <a:ext cx="86" cy="84"/>
                </a:xfrm>
                <a:prstGeom prst="ellipse">
                  <a:avLst/>
                </a:prstGeom>
                <a:gradFill rotWithShape="0">
                  <a:gsLst>
                    <a:gs pos="0">
                      <a:srgbClr val="FFCC00"/>
                    </a:gs>
                    <a:gs pos="100000">
                      <a:srgbClr val="FF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8" name="Oval 68"/>
                <p:cNvSpPr>
                  <a:spLocks noChangeAspect="1" noChangeArrowheads="1"/>
                </p:cNvSpPr>
                <p:nvPr/>
              </p:nvSpPr>
              <p:spPr bwMode="auto">
                <a:xfrm>
                  <a:off x="1372" y="2247"/>
                  <a:ext cx="86" cy="85"/>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9" name="Oval 69"/>
                <p:cNvSpPr>
                  <a:spLocks noChangeAspect="1" noChangeArrowheads="1"/>
                </p:cNvSpPr>
                <p:nvPr/>
              </p:nvSpPr>
              <p:spPr bwMode="auto">
                <a:xfrm>
                  <a:off x="1763" y="2309"/>
                  <a:ext cx="85"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90" name="Oval 70"/>
                <p:cNvSpPr>
                  <a:spLocks noChangeAspect="1" noChangeArrowheads="1"/>
                </p:cNvSpPr>
                <p:nvPr/>
              </p:nvSpPr>
              <p:spPr bwMode="auto">
                <a:xfrm>
                  <a:off x="1718" y="2016"/>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91" name="Oval 71"/>
                <p:cNvSpPr>
                  <a:spLocks noChangeAspect="1" noChangeArrowheads="1"/>
                </p:cNvSpPr>
                <p:nvPr/>
              </p:nvSpPr>
              <p:spPr bwMode="auto">
                <a:xfrm>
                  <a:off x="1615" y="2205"/>
                  <a:ext cx="85"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92" name="Oval 72"/>
                <p:cNvSpPr>
                  <a:spLocks noChangeAspect="1" noChangeArrowheads="1"/>
                </p:cNvSpPr>
                <p:nvPr/>
              </p:nvSpPr>
              <p:spPr bwMode="auto">
                <a:xfrm>
                  <a:off x="1615" y="2247"/>
                  <a:ext cx="85" cy="85"/>
                </a:xfrm>
                <a:prstGeom prst="ellipse">
                  <a:avLst/>
                </a:prstGeom>
                <a:gradFill rotWithShape="0">
                  <a:gsLst>
                    <a:gs pos="0">
                      <a:srgbClr val="FFCC00"/>
                    </a:gs>
                    <a:gs pos="100000">
                      <a:srgbClr val="FF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93" name="Oval 73"/>
                <p:cNvSpPr>
                  <a:spLocks noChangeAspect="1" noChangeArrowheads="1"/>
                </p:cNvSpPr>
                <p:nvPr/>
              </p:nvSpPr>
              <p:spPr bwMode="auto">
                <a:xfrm>
                  <a:off x="1706" y="2132"/>
                  <a:ext cx="86" cy="84"/>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94" name="Oval 74"/>
                <p:cNvSpPr>
                  <a:spLocks noChangeAspect="1" noChangeArrowheads="1"/>
                </p:cNvSpPr>
                <p:nvPr/>
              </p:nvSpPr>
              <p:spPr bwMode="auto">
                <a:xfrm>
                  <a:off x="1688" y="2163"/>
                  <a:ext cx="86" cy="84"/>
                </a:xfrm>
                <a:prstGeom prst="ellipse">
                  <a:avLst/>
                </a:prstGeom>
                <a:gradFill rotWithShape="0">
                  <a:gsLst>
                    <a:gs pos="0">
                      <a:srgbClr val="FF33CC"/>
                    </a:gs>
                    <a:gs pos="100000">
                      <a:srgbClr val="FF33CC">
                        <a:gamma/>
                        <a:shade val="46275"/>
                        <a:invGamma/>
                      </a:srgbClr>
                    </a:gs>
                  </a:gsLst>
                  <a:lin ang="2700000" scaled="1"/>
                </a:gradFill>
                <a:ln w="25400">
                  <a:noFill/>
                  <a:round/>
                  <a:headEnd/>
                  <a:tailEnd type="none" w="lg" len="lg"/>
                </a:ln>
                <a:effectLst/>
              </p:spPr>
              <p:txBody>
                <a:bodyPr wrap="none" anchor="ctr"/>
                <a:lstStyle/>
                <a:p>
                  <a:endParaRPr lang="en-US"/>
                </a:p>
              </p:txBody>
            </p:sp>
          </p:grpSp>
        </p:grpSp>
        <p:sp>
          <p:nvSpPr>
            <p:cNvPr id="363595" name="Rectangle 75"/>
            <p:cNvSpPr>
              <a:spLocks noChangeArrowheads="1"/>
            </p:cNvSpPr>
            <p:nvPr/>
          </p:nvSpPr>
          <p:spPr bwMode="auto">
            <a:xfrm rot="-1784693">
              <a:off x="3120" y="2736"/>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6" name="Rectangle 76"/>
            <p:cNvSpPr>
              <a:spLocks noChangeArrowheads="1"/>
            </p:cNvSpPr>
            <p:nvPr/>
          </p:nvSpPr>
          <p:spPr bwMode="auto">
            <a:xfrm rot="-1784693">
              <a:off x="3024" y="2544"/>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7" name="Rectangle 77"/>
            <p:cNvSpPr>
              <a:spLocks noChangeArrowheads="1"/>
            </p:cNvSpPr>
            <p:nvPr/>
          </p:nvSpPr>
          <p:spPr bwMode="auto">
            <a:xfrm rot="-1784693">
              <a:off x="2880" y="2352"/>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8" name="Rectangle 78"/>
            <p:cNvSpPr>
              <a:spLocks noChangeArrowheads="1"/>
            </p:cNvSpPr>
            <p:nvPr/>
          </p:nvSpPr>
          <p:spPr bwMode="auto">
            <a:xfrm rot="-1784693">
              <a:off x="2208" y="1632"/>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9" name="Rectangle 79"/>
            <p:cNvSpPr>
              <a:spLocks noChangeArrowheads="1"/>
            </p:cNvSpPr>
            <p:nvPr/>
          </p:nvSpPr>
          <p:spPr bwMode="auto">
            <a:xfrm rot="-1784693">
              <a:off x="2016" y="1152"/>
              <a:ext cx="384" cy="96"/>
            </a:xfrm>
            <a:prstGeom prst="rect">
              <a:avLst/>
            </a:prstGeom>
            <a:solidFill>
              <a:schemeClr val="bg1"/>
            </a:solidFill>
            <a:ln w="9525" algn="ctr">
              <a:noFill/>
              <a:miter lim="800000"/>
              <a:headEnd/>
              <a:tailEnd/>
            </a:ln>
            <a:effectLst/>
          </p:spPr>
          <p:txBody>
            <a:bodyPr anchor="ctr">
              <a:spAutoFit/>
            </a:bodyPr>
            <a:lstStyle/>
            <a:p>
              <a:endParaRPr lang="en-US"/>
            </a:p>
          </p:txBody>
        </p:sp>
      </p:grpSp>
      <p:sp>
        <p:nvSpPr>
          <p:cNvPr id="363622" name="Text Box 102"/>
          <p:cNvSpPr txBox="1">
            <a:spLocks noChangeArrowheads="1"/>
          </p:cNvSpPr>
          <p:nvPr/>
        </p:nvSpPr>
        <p:spPr bwMode="auto">
          <a:xfrm>
            <a:off x="1808163" y="106363"/>
            <a:ext cx="5507037" cy="579437"/>
          </a:xfrm>
          <a:prstGeom prst="rect">
            <a:avLst/>
          </a:prstGeom>
          <a:noFill/>
          <a:ln w="9525" algn="ctr">
            <a:noFill/>
            <a:miter lim="800000"/>
            <a:headEnd/>
            <a:tailEnd/>
          </a:ln>
          <a:effectLst/>
        </p:spPr>
        <p:txBody>
          <a:bodyPr wrap="none">
            <a:spAutoFit/>
          </a:bodyPr>
          <a:lstStyle/>
          <a:p>
            <a:r>
              <a:rPr lang="en-US" sz="3200" u="sng">
                <a:solidFill>
                  <a:schemeClr val="bg1"/>
                </a:solidFill>
              </a:rPr>
              <a:t>What about Hot QCD Matter?</a:t>
            </a:r>
            <a:endParaRPr lang="en-US" sz="3200" u="sng"/>
          </a:p>
        </p:txBody>
      </p:sp>
      <p:sp>
        <p:nvSpPr>
          <p:cNvPr id="363623" name="Text Box 103"/>
          <p:cNvSpPr txBox="1">
            <a:spLocks noChangeArrowheads="1"/>
          </p:cNvSpPr>
          <p:nvPr/>
        </p:nvSpPr>
        <p:spPr bwMode="auto">
          <a:xfrm>
            <a:off x="304800" y="5549205"/>
            <a:ext cx="5426075" cy="1384995"/>
          </a:xfrm>
          <a:prstGeom prst="rect">
            <a:avLst/>
          </a:prstGeom>
          <a:noFill/>
          <a:ln w="9525" algn="ctr">
            <a:noFill/>
            <a:miter lim="800000"/>
            <a:headEnd/>
            <a:tailEnd/>
          </a:ln>
          <a:effectLst/>
        </p:spPr>
        <p:txBody>
          <a:bodyPr>
            <a:spAutoFit/>
          </a:bodyPr>
          <a:lstStyle/>
          <a:p>
            <a:pPr algn="ctr"/>
            <a:r>
              <a:rPr lang="en-US" sz="2800" dirty="0">
                <a:solidFill>
                  <a:schemeClr val="bg2"/>
                </a:solidFill>
              </a:rPr>
              <a:t>Screening of long range confining potential expected at high enough temperature or density</a:t>
            </a:r>
          </a:p>
        </p:txBody>
      </p:sp>
      <p:grpSp>
        <p:nvGrpSpPr>
          <p:cNvPr id="7" name="Group 105"/>
          <p:cNvGrpSpPr>
            <a:grpSpLocks/>
          </p:cNvGrpSpPr>
          <p:nvPr/>
        </p:nvGrpSpPr>
        <p:grpSpPr bwMode="auto">
          <a:xfrm>
            <a:off x="5943600" y="1524000"/>
            <a:ext cx="3048000" cy="5334000"/>
            <a:chOff x="3744" y="960"/>
            <a:chExt cx="1920" cy="3360"/>
          </a:xfrm>
        </p:grpSpPr>
        <p:sp>
          <p:nvSpPr>
            <p:cNvPr id="363603" name="Rectangle 83"/>
            <p:cNvSpPr>
              <a:spLocks noChangeArrowheads="1"/>
            </p:cNvSpPr>
            <p:nvPr/>
          </p:nvSpPr>
          <p:spPr bwMode="auto">
            <a:xfrm>
              <a:off x="3744" y="960"/>
              <a:ext cx="1920" cy="1776"/>
            </a:xfrm>
            <a:prstGeom prst="rect">
              <a:avLst/>
            </a:prstGeom>
            <a:solidFill>
              <a:srgbClr val="FFFF66"/>
            </a:solidFill>
            <a:ln w="9525">
              <a:solidFill>
                <a:schemeClr val="tx1"/>
              </a:solidFill>
              <a:miter lim="800000"/>
              <a:headEnd/>
              <a:tailEnd/>
            </a:ln>
            <a:effectLst/>
          </p:spPr>
          <p:txBody>
            <a:bodyPr anchor="ctr">
              <a:spAutoFit/>
            </a:bodyPr>
            <a:lstStyle/>
            <a:p>
              <a:endParaRPr lang="en-US"/>
            </a:p>
          </p:txBody>
        </p:sp>
        <p:sp>
          <p:nvSpPr>
            <p:cNvPr id="363604" name="Line 84"/>
            <p:cNvSpPr>
              <a:spLocks noChangeShapeType="1"/>
            </p:cNvSpPr>
            <p:nvPr/>
          </p:nvSpPr>
          <p:spPr bwMode="auto">
            <a:xfrm>
              <a:off x="4171" y="1056"/>
              <a:ext cx="0" cy="1632"/>
            </a:xfrm>
            <a:prstGeom prst="line">
              <a:avLst/>
            </a:prstGeom>
            <a:noFill/>
            <a:ln w="19050">
              <a:solidFill>
                <a:schemeClr val="tx1"/>
              </a:solidFill>
              <a:round/>
              <a:headEnd/>
              <a:tailEnd/>
            </a:ln>
            <a:effectLst/>
          </p:spPr>
          <p:txBody>
            <a:bodyPr wrap="none" anchor="ctr">
              <a:spAutoFit/>
            </a:bodyPr>
            <a:lstStyle/>
            <a:p>
              <a:endParaRPr lang="en-US"/>
            </a:p>
          </p:txBody>
        </p:sp>
        <p:sp>
          <p:nvSpPr>
            <p:cNvPr id="363605" name="Line 85"/>
            <p:cNvSpPr>
              <a:spLocks noChangeShapeType="1"/>
            </p:cNvSpPr>
            <p:nvPr/>
          </p:nvSpPr>
          <p:spPr bwMode="auto">
            <a:xfrm>
              <a:off x="4104" y="1728"/>
              <a:ext cx="1213" cy="0"/>
            </a:xfrm>
            <a:prstGeom prst="line">
              <a:avLst/>
            </a:prstGeom>
            <a:noFill/>
            <a:ln w="19050">
              <a:solidFill>
                <a:schemeClr val="tx1"/>
              </a:solidFill>
              <a:round/>
              <a:headEnd/>
              <a:tailEnd/>
            </a:ln>
            <a:effectLst/>
          </p:spPr>
          <p:txBody>
            <a:bodyPr wrap="none" anchor="ctr">
              <a:spAutoFit/>
            </a:bodyPr>
            <a:lstStyle/>
            <a:p>
              <a:endParaRPr lang="en-US"/>
            </a:p>
          </p:txBody>
        </p:sp>
        <p:sp>
          <p:nvSpPr>
            <p:cNvPr id="363606" name="Freeform 86"/>
            <p:cNvSpPr>
              <a:spLocks/>
            </p:cNvSpPr>
            <p:nvPr/>
          </p:nvSpPr>
          <p:spPr bwMode="auto">
            <a:xfrm>
              <a:off x="4210" y="1108"/>
              <a:ext cx="1006" cy="1340"/>
            </a:xfrm>
            <a:custGeom>
              <a:avLst/>
              <a:gdLst/>
              <a:ahLst/>
              <a:cxnLst>
                <a:cxn ang="0">
                  <a:pos x="0" y="1340"/>
                </a:cxn>
                <a:cxn ang="0">
                  <a:pos x="137" y="864"/>
                </a:cxn>
                <a:cxn ang="0">
                  <a:pos x="705" y="415"/>
                </a:cxn>
                <a:cxn ang="0">
                  <a:pos x="1433" y="0"/>
                </a:cxn>
              </a:cxnLst>
              <a:rect l="0" t="0" r="r" b="b"/>
              <a:pathLst>
                <a:path w="1433" h="1340">
                  <a:moveTo>
                    <a:pt x="0" y="1340"/>
                  </a:moveTo>
                  <a:cubicBezTo>
                    <a:pt x="23" y="1260"/>
                    <a:pt x="19" y="1018"/>
                    <a:pt x="137" y="864"/>
                  </a:cubicBezTo>
                  <a:cubicBezTo>
                    <a:pt x="255" y="710"/>
                    <a:pt x="489" y="559"/>
                    <a:pt x="705" y="415"/>
                  </a:cubicBezTo>
                  <a:cubicBezTo>
                    <a:pt x="921" y="271"/>
                    <a:pt x="1281" y="86"/>
                    <a:pt x="1433" y="0"/>
                  </a:cubicBezTo>
                </a:path>
              </a:pathLst>
            </a:custGeom>
            <a:noFill/>
            <a:ln w="38100" cap="flat" cmpd="sng">
              <a:solidFill>
                <a:srgbClr val="FF0000"/>
              </a:solidFill>
              <a:prstDash val="solid"/>
              <a:round/>
              <a:headEnd/>
              <a:tailEnd/>
            </a:ln>
            <a:effectLst/>
          </p:spPr>
          <p:txBody>
            <a:bodyPr wrap="none" anchor="ctr">
              <a:spAutoFit/>
            </a:bodyPr>
            <a:lstStyle/>
            <a:p>
              <a:endParaRPr lang="en-US"/>
            </a:p>
          </p:txBody>
        </p:sp>
        <p:sp>
          <p:nvSpPr>
            <p:cNvPr id="363607" name="Text Box 87"/>
            <p:cNvSpPr txBox="1">
              <a:spLocks noChangeArrowheads="1"/>
            </p:cNvSpPr>
            <p:nvPr/>
          </p:nvSpPr>
          <p:spPr bwMode="auto">
            <a:xfrm>
              <a:off x="5199" y="1735"/>
              <a:ext cx="169" cy="250"/>
            </a:xfrm>
            <a:prstGeom prst="rect">
              <a:avLst/>
            </a:prstGeom>
            <a:noFill/>
            <a:ln w="9525">
              <a:noFill/>
              <a:miter lim="800000"/>
              <a:headEnd/>
              <a:tailEnd/>
            </a:ln>
            <a:effectLst/>
          </p:spPr>
          <p:txBody>
            <a:bodyPr wrap="none">
              <a:spAutoFit/>
            </a:bodyPr>
            <a:lstStyle/>
            <a:p>
              <a:pPr algn="ctr"/>
              <a:r>
                <a:rPr lang="en-US" sz="2000">
                  <a:solidFill>
                    <a:schemeClr val="tx1"/>
                  </a:solidFill>
                  <a:cs typeface="Arial" pitchFamily="34" charset="0"/>
                </a:rPr>
                <a:t>r</a:t>
              </a:r>
            </a:p>
          </p:txBody>
        </p:sp>
        <p:sp>
          <p:nvSpPr>
            <p:cNvPr id="363608" name="Text Box 88"/>
            <p:cNvSpPr txBox="1">
              <a:spLocks noChangeArrowheads="1"/>
            </p:cNvSpPr>
            <p:nvPr/>
          </p:nvSpPr>
          <p:spPr bwMode="auto">
            <a:xfrm>
              <a:off x="3830" y="1002"/>
              <a:ext cx="382" cy="250"/>
            </a:xfrm>
            <a:prstGeom prst="rect">
              <a:avLst/>
            </a:prstGeom>
            <a:noFill/>
            <a:ln w="9525">
              <a:noFill/>
              <a:miter lim="800000"/>
              <a:headEnd/>
              <a:tailEnd/>
            </a:ln>
            <a:effectLst/>
          </p:spPr>
          <p:txBody>
            <a:bodyPr wrap="none">
              <a:spAutoFit/>
            </a:bodyPr>
            <a:lstStyle/>
            <a:p>
              <a:pPr algn="ctr"/>
              <a:r>
                <a:rPr lang="en-US" sz="2000">
                  <a:solidFill>
                    <a:schemeClr val="tx1"/>
                  </a:solidFill>
                  <a:cs typeface="Arial" pitchFamily="34" charset="0"/>
                </a:rPr>
                <a:t>V(r)</a:t>
              </a:r>
            </a:p>
          </p:txBody>
        </p:sp>
        <p:grpSp>
          <p:nvGrpSpPr>
            <p:cNvPr id="8" name="Group 89"/>
            <p:cNvGrpSpPr>
              <a:grpSpLocks/>
            </p:cNvGrpSpPr>
            <p:nvPr/>
          </p:nvGrpSpPr>
          <p:grpSpPr bwMode="auto">
            <a:xfrm rot="21570107" flipV="1">
              <a:off x="4171" y="1488"/>
              <a:ext cx="438" cy="121"/>
              <a:chOff x="480" y="3696"/>
              <a:chExt cx="3360" cy="240"/>
            </a:xfrm>
          </p:grpSpPr>
          <p:cxnSp>
            <p:nvCxnSpPr>
              <p:cNvPr id="363610" name="AutoShape 90"/>
              <p:cNvCxnSpPr>
                <a:cxnSpLocks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63611" name="AutoShape 91"/>
              <p:cNvCxnSpPr>
                <a:cxnSpLocks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63612" name="AutoShape 92"/>
              <p:cNvCxnSpPr>
                <a:cxnSpLocks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63613" name="AutoShape 93"/>
              <p:cNvCxnSpPr>
                <a:cxnSpLocks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63614" name="AutoShape 94"/>
              <p:cNvCxnSpPr>
                <a:cxnSpLocks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63615" name="AutoShape 95"/>
              <p:cNvCxnSpPr>
                <a:cxnSpLocks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63616" name="AutoShape 96"/>
              <p:cNvCxnSpPr>
                <a:cxnSpLocks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63617" name="AutoShape 97"/>
              <p:cNvCxnSpPr>
                <a:cxnSpLocks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63618" name="AutoShape 98"/>
              <p:cNvCxnSpPr>
                <a:cxnSpLocks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63619" name="AutoShape 99"/>
              <p:cNvCxnSpPr>
                <a:cxnSpLocks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sp>
          <p:nvSpPr>
            <p:cNvPr id="363620" name="Oval 100"/>
            <p:cNvSpPr>
              <a:spLocks noChangeArrowheads="1"/>
            </p:cNvSpPr>
            <p:nvPr/>
          </p:nvSpPr>
          <p:spPr bwMode="auto">
            <a:xfrm>
              <a:off x="4602" y="1493"/>
              <a:ext cx="101" cy="144"/>
            </a:xfrm>
            <a:prstGeom prst="ellipse">
              <a:avLst/>
            </a:prstGeom>
            <a:solidFill>
              <a:schemeClr val="accent1"/>
            </a:solidFill>
            <a:ln w="9525">
              <a:solidFill>
                <a:schemeClr val="tx1"/>
              </a:solidFill>
              <a:round/>
              <a:headEnd/>
              <a:tailEnd/>
            </a:ln>
            <a:effectLst/>
          </p:spPr>
          <p:txBody>
            <a:bodyPr anchor="ctr">
              <a:spAutoFit/>
            </a:bodyPr>
            <a:lstStyle/>
            <a:p>
              <a:endParaRPr lang="en-US"/>
            </a:p>
          </p:txBody>
        </p:sp>
        <p:sp>
          <p:nvSpPr>
            <p:cNvPr id="363621" name="Oval 101"/>
            <p:cNvSpPr>
              <a:spLocks noChangeArrowheads="1"/>
            </p:cNvSpPr>
            <p:nvPr/>
          </p:nvSpPr>
          <p:spPr bwMode="auto">
            <a:xfrm>
              <a:off x="4104" y="1503"/>
              <a:ext cx="101" cy="144"/>
            </a:xfrm>
            <a:prstGeom prst="ellipse">
              <a:avLst/>
            </a:prstGeom>
            <a:solidFill>
              <a:schemeClr val="accent1"/>
            </a:solidFill>
            <a:ln w="9525">
              <a:solidFill>
                <a:schemeClr val="tx1"/>
              </a:solidFill>
              <a:round/>
              <a:headEnd/>
              <a:tailEnd/>
            </a:ln>
            <a:effectLst/>
          </p:spPr>
          <p:txBody>
            <a:bodyPr wrap="none" anchor="ctr">
              <a:spAutoFit/>
            </a:bodyPr>
            <a:lstStyle/>
            <a:p>
              <a:endParaRPr lang="en-US"/>
            </a:p>
          </p:txBody>
        </p:sp>
        <p:pic>
          <p:nvPicPr>
            <p:cNvPr id="363624" name="Picture 104"/>
            <p:cNvPicPr>
              <a:picLocks noChangeAspect="1" noChangeArrowheads="1"/>
            </p:cNvPicPr>
            <p:nvPr/>
          </p:nvPicPr>
          <p:blipFill>
            <a:blip r:embed="rId5" cstate="print"/>
            <a:srcRect l="46562" t="13553" r="1703" b="7388"/>
            <a:stretch>
              <a:fillRect/>
            </a:stretch>
          </p:blipFill>
          <p:spPr bwMode="auto">
            <a:xfrm>
              <a:off x="3744" y="2544"/>
              <a:ext cx="1920" cy="1776"/>
            </a:xfrm>
            <a:prstGeom prst="rect">
              <a:avLst/>
            </a:prstGeom>
            <a:noFill/>
            <a:ln w="9525" algn="ctr">
              <a:solidFill>
                <a:schemeClr val="tx1"/>
              </a:solidFill>
              <a:miter lim="800000"/>
              <a:headEnd/>
              <a:tailEnd/>
            </a:ln>
            <a:effectLst/>
          </p:spPr>
        </p:pic>
      </p:grpSp>
      <p:pic>
        <p:nvPicPr>
          <p:cNvPr id="363626" name="Picture 106" descr="karsch_confine"/>
          <p:cNvPicPr>
            <a:picLocks noChangeAspect="1" noChangeArrowheads="1"/>
          </p:cNvPicPr>
          <p:nvPr/>
        </p:nvPicPr>
        <p:blipFill>
          <a:blip r:embed="rId6" cstate="print"/>
          <a:srcRect l="8936" t="54532" r="17198" b="4674"/>
          <a:stretch>
            <a:fillRect/>
          </a:stretch>
        </p:blipFill>
        <p:spPr bwMode="auto">
          <a:xfrm>
            <a:off x="5953125" y="4038600"/>
            <a:ext cx="3038475" cy="2819400"/>
          </a:xfrm>
          <a:prstGeom prst="rect">
            <a:avLst/>
          </a:prstGeom>
          <a:noFill/>
        </p:spPr>
      </p:pic>
      <p:sp>
        <p:nvSpPr>
          <p:cNvPr id="363627" name="Text Box 107"/>
          <p:cNvSpPr txBox="1">
            <a:spLocks noChangeArrowheads="1"/>
          </p:cNvSpPr>
          <p:nvPr/>
        </p:nvSpPr>
        <p:spPr bwMode="auto">
          <a:xfrm>
            <a:off x="8153400" y="6567488"/>
            <a:ext cx="838200" cy="366712"/>
          </a:xfrm>
          <a:prstGeom prst="rect">
            <a:avLst/>
          </a:prstGeom>
          <a:noFill/>
          <a:ln w="9525">
            <a:noFill/>
            <a:miter lim="800000"/>
            <a:headEnd/>
            <a:tailEnd/>
          </a:ln>
          <a:effectLst/>
        </p:spPr>
        <p:txBody>
          <a:bodyPr anchor="ctr">
            <a:spAutoFit/>
          </a:bodyPr>
          <a:lstStyle/>
          <a:p>
            <a:pPr eaLnBrk="0" hangingPunct="0"/>
            <a:r>
              <a:rPr lang="en-US" sz="1800">
                <a:solidFill>
                  <a:schemeClr val="tx1"/>
                </a:solidFill>
                <a:latin typeface="Comic Sans MS" pitchFamily="66" charset="0"/>
              </a:rPr>
              <a:t>r</a:t>
            </a:r>
            <a:r>
              <a:rPr lang="en-US" sz="1800">
                <a:solidFill>
                  <a:schemeClr val="tx1"/>
                </a:solidFill>
                <a:latin typeface="Comic Sans MS" pitchFamily="66" charset="0"/>
                <a:sym typeface="Symbol" pitchFamily="18" charset="2"/>
              </a:rPr>
              <a:t></a:t>
            </a:r>
            <a:endParaRPr lang="en-US" sz="1800">
              <a:solidFill>
                <a:schemeClr val="tx1"/>
              </a:solidFill>
              <a:latin typeface="Comic Sans MS" pitchFamily="66" charset="0"/>
            </a:endParaRPr>
          </a:p>
        </p:txBody>
      </p:sp>
      <p:sp>
        <p:nvSpPr>
          <p:cNvPr id="363628" name="Text Box 108"/>
          <p:cNvSpPr txBox="1">
            <a:spLocks noChangeArrowheads="1"/>
          </p:cNvSpPr>
          <p:nvPr/>
        </p:nvSpPr>
        <p:spPr bwMode="auto">
          <a:xfrm rot="-5362919">
            <a:off x="5479257" y="4579143"/>
            <a:ext cx="1143000" cy="366713"/>
          </a:xfrm>
          <a:prstGeom prst="rect">
            <a:avLst/>
          </a:prstGeom>
          <a:noFill/>
          <a:ln w="9525">
            <a:noFill/>
            <a:miter lim="800000"/>
            <a:headEnd/>
            <a:tailEnd/>
          </a:ln>
          <a:effectLst/>
        </p:spPr>
        <p:txBody>
          <a:bodyPr anchor="ctr">
            <a:spAutoFit/>
          </a:bodyPr>
          <a:lstStyle/>
          <a:p>
            <a:pPr eaLnBrk="0" hangingPunct="0"/>
            <a:r>
              <a:rPr lang="en-US" sz="1800">
                <a:solidFill>
                  <a:schemeClr val="tx1"/>
                </a:solidFill>
                <a:latin typeface="Comic Sans MS" pitchFamily="66" charset="0"/>
              </a:rPr>
              <a:t>V(r)/</a:t>
            </a:r>
            <a:r>
              <a:rPr lang="en-US" sz="1800">
                <a:solidFill>
                  <a:schemeClr val="tx1"/>
                </a:solidFill>
                <a:latin typeface="Comic Sans MS" pitchFamily="66" charset="0"/>
                <a:sym typeface="Symbol" pitchFamily="18" charset="2"/>
              </a:rPr>
              <a:t></a:t>
            </a:r>
            <a:endParaRPr lang="en-US" sz="1800">
              <a:solidFill>
                <a:schemeClr val="tx1"/>
              </a:solidFill>
              <a:latin typeface="Comic Sans MS" pitchFamily="66" charset="0"/>
            </a:endParaRPr>
          </a:p>
        </p:txBody>
      </p:sp>
      <p:sp>
        <p:nvSpPr>
          <p:cNvPr id="363629" name="Rectangle 109"/>
          <p:cNvSpPr>
            <a:spLocks noChangeArrowheads="1"/>
          </p:cNvSpPr>
          <p:nvPr/>
        </p:nvSpPr>
        <p:spPr bwMode="auto">
          <a:xfrm>
            <a:off x="6553200" y="4070350"/>
            <a:ext cx="457200" cy="228600"/>
          </a:xfrm>
          <a:prstGeom prst="rect">
            <a:avLst/>
          </a:prstGeom>
          <a:solidFill>
            <a:schemeClr val="bg1"/>
          </a:solidFill>
          <a:ln w="9525">
            <a:noFill/>
            <a:miter lim="800000"/>
            <a:headEnd/>
            <a:tailEnd/>
          </a:ln>
          <a:effectLst/>
        </p:spPr>
        <p:txBody>
          <a:bodyPr wrap="none" anchor="ctr"/>
          <a:lstStyle/>
          <a:p>
            <a:endParaRPr lang="en-US"/>
          </a:p>
        </p:txBody>
      </p:sp>
      <p:sp>
        <p:nvSpPr>
          <p:cNvPr id="363631" name="Text Box 111"/>
          <p:cNvSpPr txBox="1">
            <a:spLocks noChangeArrowheads="1"/>
          </p:cNvSpPr>
          <p:nvPr/>
        </p:nvSpPr>
        <p:spPr bwMode="auto">
          <a:xfrm>
            <a:off x="6781800" y="4083050"/>
            <a:ext cx="1371600" cy="336550"/>
          </a:xfrm>
          <a:prstGeom prst="rect">
            <a:avLst/>
          </a:prstGeom>
          <a:noFill/>
          <a:ln w="9525">
            <a:noFill/>
            <a:miter lim="800000"/>
            <a:headEnd/>
            <a:tailEnd/>
          </a:ln>
          <a:effectLst/>
        </p:spPr>
        <p:txBody>
          <a:bodyPr anchor="ctr">
            <a:spAutoFit/>
          </a:bodyPr>
          <a:lstStyle/>
          <a:p>
            <a:pPr eaLnBrk="0" hangingPunct="0"/>
            <a:r>
              <a:rPr lang="en-US" sz="1600">
                <a:solidFill>
                  <a:schemeClr val="tx1"/>
                </a:solidFill>
              </a:rPr>
              <a:t>Lattice QCD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35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36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36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36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36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36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3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p:bldP spid="363623" grpId="0"/>
      <p:bldP spid="363627" grpId="0"/>
      <p:bldP spid="363628" grpId="0"/>
      <p:bldP spid="363629" grpId="0" animBg="1"/>
      <p:bldP spid="3636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2"/>
          </p:nvPr>
        </p:nvSpPr>
        <p:spPr/>
        <p:txBody>
          <a:bodyPr/>
          <a:lstStyle/>
          <a:p>
            <a:fld id="{671D5EAE-3C45-4445-BCB1-4DAD68A10FDE}" type="slidenum">
              <a:rPr lang="en-US"/>
              <a:pPr/>
              <a:t>6</a:t>
            </a:fld>
            <a:endParaRPr lang="en-US"/>
          </a:p>
        </p:txBody>
      </p:sp>
      <p:sp>
        <p:nvSpPr>
          <p:cNvPr id="131175" name="Rectangle 103"/>
          <p:cNvSpPr>
            <a:spLocks noChangeArrowheads="1"/>
          </p:cNvSpPr>
          <p:nvPr/>
        </p:nvSpPr>
        <p:spPr bwMode="auto">
          <a:xfrm>
            <a:off x="0" y="2133600"/>
            <a:ext cx="9144000" cy="1219200"/>
          </a:xfrm>
          <a:prstGeom prst="rect">
            <a:avLst/>
          </a:prstGeom>
          <a:solidFill>
            <a:srgbClr val="CCFFFF"/>
          </a:solidFill>
          <a:ln w="9525" algn="ctr">
            <a:solidFill>
              <a:schemeClr val="tx1"/>
            </a:solidFill>
            <a:miter lim="800000"/>
            <a:headEnd/>
            <a:tailEnd/>
          </a:ln>
          <a:effectLst/>
        </p:spPr>
        <p:txBody>
          <a:bodyPr anchor="ctr">
            <a:spAutoFit/>
          </a:bodyPr>
          <a:lstStyle/>
          <a:p>
            <a:endParaRPr lang="en-US"/>
          </a:p>
        </p:txBody>
      </p:sp>
      <p:sp>
        <p:nvSpPr>
          <p:cNvPr id="131182" name="Text Box 110"/>
          <p:cNvSpPr txBox="1">
            <a:spLocks noChangeArrowheads="1"/>
          </p:cNvSpPr>
          <p:nvPr/>
        </p:nvSpPr>
        <p:spPr bwMode="auto">
          <a:xfrm>
            <a:off x="2209800" y="2133600"/>
            <a:ext cx="6248400" cy="1187450"/>
          </a:xfrm>
          <a:prstGeom prst="rect">
            <a:avLst/>
          </a:prstGeom>
          <a:solidFill>
            <a:srgbClr val="CCFFFF"/>
          </a:solidFill>
          <a:ln w="9525" algn="ctr">
            <a:noFill/>
            <a:miter lim="800000"/>
            <a:headEnd/>
            <a:tailEnd/>
          </a:ln>
          <a:effectLst/>
        </p:spPr>
        <p:txBody>
          <a:bodyPr>
            <a:spAutoFit/>
          </a:bodyPr>
          <a:lstStyle/>
          <a:p>
            <a:pPr eaLnBrk="0" hangingPunct="0"/>
            <a:r>
              <a:rPr lang="en-US" sz="2400">
                <a:solidFill>
                  <a:schemeClr val="tx1"/>
                </a:solidFill>
              </a:rPr>
              <a:t>Quark Gluon Plasma:</a:t>
            </a:r>
          </a:p>
          <a:p>
            <a:pPr eaLnBrk="0" hangingPunct="0"/>
            <a:r>
              <a:rPr lang="en-US" sz="2400">
                <a:solidFill>
                  <a:schemeClr val="tx1"/>
                </a:solidFill>
              </a:rPr>
              <a:t>8 gluons; </a:t>
            </a:r>
          </a:p>
          <a:p>
            <a:pPr eaLnBrk="0" hangingPunct="0"/>
            <a:r>
              <a:rPr lang="en-US" sz="2400">
                <a:solidFill>
                  <a:schemeClr val="tx1"/>
                </a:solidFill>
              </a:rPr>
              <a:t>2 quark flavors, antiquarks, 2 spins, 3 colors</a:t>
            </a:r>
          </a:p>
        </p:txBody>
      </p:sp>
      <p:sp>
        <p:nvSpPr>
          <p:cNvPr id="131081" name="Text Box 9"/>
          <p:cNvSpPr txBox="1">
            <a:spLocks noChangeArrowheads="1"/>
          </p:cNvSpPr>
          <p:nvPr/>
        </p:nvSpPr>
        <p:spPr bwMode="auto">
          <a:xfrm>
            <a:off x="4800600" y="3532525"/>
            <a:ext cx="4343400" cy="3323987"/>
          </a:xfrm>
          <a:prstGeom prst="rect">
            <a:avLst/>
          </a:prstGeom>
          <a:solidFill>
            <a:schemeClr val="bg1"/>
          </a:solidFill>
          <a:ln w="9525" algn="ctr">
            <a:noFill/>
            <a:miter lim="800000"/>
            <a:headEnd/>
            <a:tailEnd/>
          </a:ln>
          <a:effectLst/>
        </p:spPr>
        <p:txBody>
          <a:bodyPr>
            <a:spAutoFit/>
          </a:bodyPr>
          <a:lstStyle/>
          <a:p>
            <a:pPr algn="ctr"/>
            <a:r>
              <a:rPr lang="en-US" sz="2800" dirty="0">
                <a:solidFill>
                  <a:schemeClr val="tx2"/>
                </a:solidFill>
              </a:rPr>
              <a:t>Degrees of Freedom  increases x10</a:t>
            </a:r>
          </a:p>
          <a:p>
            <a:pPr algn="ctr"/>
            <a:endParaRPr lang="en-US" sz="1600" dirty="0">
              <a:solidFill>
                <a:schemeClr val="tx2"/>
              </a:solidFill>
            </a:endParaRPr>
          </a:p>
          <a:p>
            <a:pPr algn="ctr"/>
            <a:r>
              <a:rPr lang="en-US" sz="2800" dirty="0">
                <a:solidFill>
                  <a:schemeClr val="tx2"/>
                </a:solidFill>
              </a:rPr>
              <a:t>Lattice indicates smooth cross over, not 1</a:t>
            </a:r>
            <a:r>
              <a:rPr lang="en-US" sz="2800" baseline="30000" dirty="0">
                <a:solidFill>
                  <a:schemeClr val="tx2"/>
                </a:solidFill>
              </a:rPr>
              <a:t>st</a:t>
            </a:r>
            <a:r>
              <a:rPr lang="en-US" sz="2800" dirty="0">
                <a:solidFill>
                  <a:schemeClr val="tx2"/>
                </a:solidFill>
              </a:rPr>
              <a:t>/2</a:t>
            </a:r>
            <a:r>
              <a:rPr lang="en-US" sz="2800" baseline="30000" dirty="0">
                <a:solidFill>
                  <a:schemeClr val="tx2"/>
                </a:solidFill>
              </a:rPr>
              <a:t>nd</a:t>
            </a:r>
            <a:r>
              <a:rPr lang="en-US" sz="2800" dirty="0">
                <a:solidFill>
                  <a:schemeClr val="tx2"/>
                </a:solidFill>
              </a:rPr>
              <a:t> order</a:t>
            </a:r>
          </a:p>
          <a:p>
            <a:pPr algn="ctr"/>
            <a:r>
              <a:rPr lang="en-US" sz="1200" dirty="0">
                <a:solidFill>
                  <a:schemeClr val="tx2"/>
                </a:solidFill>
              </a:rPr>
              <a:t> </a:t>
            </a:r>
          </a:p>
          <a:p>
            <a:pPr algn="ctr"/>
            <a:r>
              <a:rPr lang="en-US" sz="1200" dirty="0">
                <a:solidFill>
                  <a:schemeClr val="tx2"/>
                </a:solidFill>
              </a:rPr>
              <a:t> </a:t>
            </a:r>
          </a:p>
          <a:p>
            <a:pPr algn="ctr"/>
            <a:r>
              <a:rPr lang="en-US" sz="2800" dirty="0">
                <a:solidFill>
                  <a:schemeClr val="tx2"/>
                </a:solidFill>
              </a:rPr>
              <a:t>Weakly interacting </a:t>
            </a:r>
          </a:p>
          <a:p>
            <a:pPr algn="ctr"/>
            <a:r>
              <a:rPr lang="en-US" sz="2800" dirty="0">
                <a:solidFill>
                  <a:schemeClr val="tx2"/>
                </a:solidFill>
              </a:rPr>
              <a:t>quarks &amp; gluons (?)</a:t>
            </a:r>
          </a:p>
        </p:txBody>
      </p:sp>
      <p:grpSp>
        <p:nvGrpSpPr>
          <p:cNvPr id="2" name="Group 101"/>
          <p:cNvGrpSpPr>
            <a:grpSpLocks/>
          </p:cNvGrpSpPr>
          <p:nvPr/>
        </p:nvGrpSpPr>
        <p:grpSpPr bwMode="auto">
          <a:xfrm>
            <a:off x="0" y="3513138"/>
            <a:ext cx="4648200" cy="3344862"/>
            <a:chOff x="96" y="48"/>
            <a:chExt cx="2928" cy="2107"/>
          </a:xfrm>
        </p:grpSpPr>
        <p:pic>
          <p:nvPicPr>
            <p:cNvPr id="131160" name="Picture 88"/>
            <p:cNvPicPr>
              <a:picLocks noChangeAspect="1" noChangeArrowheads="1"/>
            </p:cNvPicPr>
            <p:nvPr/>
          </p:nvPicPr>
          <p:blipFill>
            <a:blip r:embed="rId3" cstate="print"/>
            <a:srcRect l="18857" t="12952" r="19429" b="26857"/>
            <a:stretch>
              <a:fillRect/>
            </a:stretch>
          </p:blipFill>
          <p:spPr bwMode="auto">
            <a:xfrm>
              <a:off x="96" y="48"/>
              <a:ext cx="2928" cy="2107"/>
            </a:xfrm>
            <a:prstGeom prst="rect">
              <a:avLst/>
            </a:prstGeom>
            <a:noFill/>
            <a:ln w="9525" algn="ctr">
              <a:noFill/>
              <a:miter lim="800000"/>
              <a:headEnd/>
              <a:tailEnd/>
            </a:ln>
            <a:effectLst/>
          </p:spPr>
        </p:pic>
        <p:sp>
          <p:nvSpPr>
            <p:cNvPr id="131161" name="Text Box 89"/>
            <p:cNvSpPr txBox="1">
              <a:spLocks noChangeArrowheads="1"/>
            </p:cNvSpPr>
            <p:nvPr/>
          </p:nvSpPr>
          <p:spPr bwMode="auto">
            <a:xfrm>
              <a:off x="432" y="96"/>
              <a:ext cx="1337" cy="327"/>
            </a:xfrm>
            <a:prstGeom prst="rect">
              <a:avLst/>
            </a:prstGeom>
            <a:noFill/>
            <a:ln w="9525" algn="ctr">
              <a:noFill/>
              <a:miter lim="800000"/>
              <a:headEnd/>
              <a:tailEnd/>
            </a:ln>
            <a:effectLst/>
          </p:spPr>
          <p:txBody>
            <a:bodyPr wrap="none">
              <a:spAutoFit/>
            </a:bodyPr>
            <a:lstStyle/>
            <a:p>
              <a:r>
                <a:rPr lang="en-US">
                  <a:solidFill>
                    <a:schemeClr val="tx1"/>
                  </a:solidFill>
                </a:rPr>
                <a:t>Lattice QCD</a:t>
              </a:r>
            </a:p>
          </p:txBody>
        </p:sp>
      </p:grpSp>
      <p:sp>
        <p:nvSpPr>
          <p:cNvPr id="131174" name="Rectangle 102"/>
          <p:cNvSpPr>
            <a:spLocks noChangeArrowheads="1"/>
          </p:cNvSpPr>
          <p:nvPr/>
        </p:nvSpPr>
        <p:spPr bwMode="auto">
          <a:xfrm>
            <a:off x="0" y="0"/>
            <a:ext cx="9144000" cy="1066800"/>
          </a:xfrm>
          <a:prstGeom prst="rect">
            <a:avLst/>
          </a:prstGeom>
          <a:solidFill>
            <a:schemeClr val="bg1"/>
          </a:solidFill>
          <a:ln w="9525" algn="ctr">
            <a:solidFill>
              <a:schemeClr val="tx1"/>
            </a:solidFill>
            <a:miter lim="800000"/>
            <a:headEnd/>
            <a:tailEnd/>
          </a:ln>
          <a:effectLst/>
        </p:spPr>
        <p:txBody>
          <a:bodyPr wrap="none" anchor="ctr">
            <a:spAutoFit/>
          </a:bodyPr>
          <a:lstStyle/>
          <a:p>
            <a:endParaRPr lang="en-US"/>
          </a:p>
        </p:txBody>
      </p:sp>
      <p:sp>
        <p:nvSpPr>
          <p:cNvPr id="131176" name="Rectangle 104"/>
          <p:cNvSpPr>
            <a:spLocks noChangeArrowheads="1"/>
          </p:cNvSpPr>
          <p:nvPr/>
        </p:nvSpPr>
        <p:spPr bwMode="auto">
          <a:xfrm>
            <a:off x="0" y="1066800"/>
            <a:ext cx="9144000" cy="1066800"/>
          </a:xfrm>
          <a:prstGeom prst="rect">
            <a:avLst/>
          </a:prstGeom>
          <a:solidFill>
            <a:srgbClr val="FFFF66"/>
          </a:solidFill>
          <a:ln w="9525" algn="ctr">
            <a:solidFill>
              <a:schemeClr val="tx1"/>
            </a:solidFill>
            <a:miter lim="800000"/>
            <a:headEnd/>
            <a:tailEnd/>
          </a:ln>
          <a:effectLst/>
        </p:spPr>
        <p:txBody>
          <a:bodyPr wrap="none" anchor="ctr">
            <a:spAutoFit/>
          </a:bodyPr>
          <a:lstStyle/>
          <a:p>
            <a:endParaRPr lang="en-US"/>
          </a:p>
        </p:txBody>
      </p:sp>
      <p:graphicFrame>
        <p:nvGraphicFramePr>
          <p:cNvPr id="131177" name="Object 105"/>
          <p:cNvGraphicFramePr>
            <a:graphicFrameLocks noChangeAspect="1"/>
          </p:cNvGraphicFramePr>
          <p:nvPr/>
        </p:nvGraphicFramePr>
        <p:xfrm>
          <a:off x="152400" y="76200"/>
          <a:ext cx="1752600" cy="952500"/>
        </p:xfrm>
        <a:graphic>
          <a:graphicData uri="http://schemas.openxmlformats.org/presentationml/2006/ole">
            <mc:AlternateContent xmlns:mc="http://schemas.openxmlformats.org/markup-compatibility/2006">
              <mc:Choice xmlns:v="urn:schemas-microsoft-com:vml" Requires="v">
                <p:oleObj spid="_x0000_s172142" name="Equation" r:id="rId4" imgW="761760" imgH="419040" progId="Equation.3">
                  <p:embed/>
                </p:oleObj>
              </mc:Choice>
              <mc:Fallback>
                <p:oleObj name="Equation" r:id="rId4" imgW="761760" imgH="4190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76200"/>
                        <a:ext cx="1752600" cy="952500"/>
                      </a:xfrm>
                      <a:prstGeom prst="rect">
                        <a:avLst/>
                      </a:prstGeom>
                      <a:solidFill>
                        <a:schemeClr val="bg1"/>
                      </a:solidFill>
                      <a:ln>
                        <a:noFill/>
                      </a:ln>
                      <a:extLst>
                        <a:ext uri="{91240B29-F687-4F45-9708-019B960494DF}">
                          <a14:hiddenLine xmlns:a14="http://schemas.microsoft.com/office/drawing/2010/main" w="12700">
                            <a:solidFill>
                              <a:srgbClr val="FF0000"/>
                            </a:solidFill>
                            <a:miter lim="800000"/>
                            <a:headEnd/>
                            <a:tailEnd/>
                          </a14:hiddenLine>
                        </a:ext>
                      </a:extLst>
                    </p:spPr>
                  </p:pic>
                </p:oleObj>
              </mc:Fallback>
            </mc:AlternateContent>
          </a:graphicData>
        </a:graphic>
      </p:graphicFrame>
      <p:sp>
        <p:nvSpPr>
          <p:cNvPr id="131178" name="Text Box 106"/>
          <p:cNvSpPr txBox="1">
            <a:spLocks noChangeArrowheads="1"/>
          </p:cNvSpPr>
          <p:nvPr/>
        </p:nvSpPr>
        <p:spPr bwMode="auto">
          <a:xfrm>
            <a:off x="2252663" y="381000"/>
            <a:ext cx="6610143" cy="461665"/>
          </a:xfrm>
          <a:prstGeom prst="rect">
            <a:avLst/>
          </a:prstGeom>
          <a:noFill/>
          <a:ln w="9525" algn="ctr">
            <a:noFill/>
            <a:miter lim="800000"/>
            <a:headEnd/>
            <a:tailEnd/>
          </a:ln>
          <a:effectLst/>
        </p:spPr>
        <p:txBody>
          <a:bodyPr wrap="none">
            <a:spAutoFit/>
          </a:bodyPr>
          <a:lstStyle/>
          <a:p>
            <a:pPr eaLnBrk="0" hangingPunct="0"/>
            <a:r>
              <a:rPr lang="en-US" sz="2400" dirty="0">
                <a:solidFill>
                  <a:schemeClr val="tx1"/>
                </a:solidFill>
              </a:rPr>
              <a:t>Energy density for “g” </a:t>
            </a:r>
            <a:r>
              <a:rPr lang="en-US" sz="2400" dirty="0" err="1">
                <a:solidFill>
                  <a:schemeClr val="tx1"/>
                </a:solidFill>
              </a:rPr>
              <a:t>massless</a:t>
            </a:r>
            <a:r>
              <a:rPr lang="en-US" sz="2400" dirty="0">
                <a:solidFill>
                  <a:schemeClr val="tx1"/>
                </a:solidFill>
              </a:rPr>
              <a:t> degrees of freedom</a:t>
            </a:r>
          </a:p>
        </p:txBody>
      </p:sp>
      <p:graphicFrame>
        <p:nvGraphicFramePr>
          <p:cNvPr id="131179" name="Object 107"/>
          <p:cNvGraphicFramePr>
            <a:graphicFrameLocks noChangeAspect="1"/>
          </p:cNvGraphicFramePr>
          <p:nvPr/>
        </p:nvGraphicFramePr>
        <p:xfrm>
          <a:off x="152400" y="1143000"/>
          <a:ext cx="1752600" cy="938213"/>
        </p:xfrm>
        <a:graphic>
          <a:graphicData uri="http://schemas.openxmlformats.org/presentationml/2006/ole">
            <mc:AlternateContent xmlns:mc="http://schemas.openxmlformats.org/markup-compatibility/2006">
              <mc:Choice xmlns:v="urn:schemas-microsoft-com:vml" Requires="v">
                <p:oleObj spid="_x0000_s172143" name="Equation" r:id="rId6" imgW="774360" imgH="419040" progId="Equation.3">
                  <p:embed/>
                </p:oleObj>
              </mc:Choice>
              <mc:Fallback>
                <p:oleObj name="Equation" r:id="rId6" imgW="774360" imgH="41904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143000"/>
                        <a:ext cx="1752600" cy="938213"/>
                      </a:xfrm>
                      <a:prstGeom prst="rect">
                        <a:avLst/>
                      </a:prstGeom>
                      <a:solidFill>
                        <a:srgbClr val="FFFF66"/>
                      </a:solidFill>
                      <a:ln w="12700">
                        <a:solidFill>
                          <a:srgbClr val="FFFF66"/>
                        </a:solidFill>
                        <a:miter lim="800000"/>
                        <a:headEnd/>
                        <a:tailEnd/>
                      </a:ln>
                    </p:spPr>
                  </p:pic>
                </p:oleObj>
              </mc:Fallback>
            </mc:AlternateContent>
          </a:graphicData>
        </a:graphic>
      </p:graphicFrame>
      <p:sp>
        <p:nvSpPr>
          <p:cNvPr id="131180" name="Text Box 108"/>
          <p:cNvSpPr txBox="1">
            <a:spLocks noChangeArrowheads="1"/>
          </p:cNvSpPr>
          <p:nvPr/>
        </p:nvSpPr>
        <p:spPr bwMode="auto">
          <a:xfrm>
            <a:off x="2209800" y="1225550"/>
            <a:ext cx="2819400" cy="831850"/>
          </a:xfrm>
          <a:prstGeom prst="rect">
            <a:avLst/>
          </a:prstGeom>
          <a:solidFill>
            <a:srgbClr val="FFFF66"/>
          </a:solidFill>
          <a:ln w="9525" algn="ctr">
            <a:solidFill>
              <a:srgbClr val="FFFF66"/>
            </a:solidFill>
            <a:miter lim="800000"/>
            <a:headEnd/>
            <a:tailEnd/>
          </a:ln>
          <a:effectLst/>
        </p:spPr>
        <p:txBody>
          <a:bodyPr>
            <a:spAutoFit/>
          </a:bodyPr>
          <a:lstStyle/>
          <a:p>
            <a:pPr eaLnBrk="0" hangingPunct="0"/>
            <a:r>
              <a:rPr lang="en-US" sz="2400">
                <a:solidFill>
                  <a:schemeClr val="tx1"/>
                </a:solidFill>
              </a:rPr>
              <a:t>Hadronic Matter: </a:t>
            </a:r>
          </a:p>
          <a:p>
            <a:pPr eaLnBrk="0" hangingPunct="0"/>
            <a:r>
              <a:rPr lang="en-US" sz="2400">
                <a:solidFill>
                  <a:schemeClr val="tx1"/>
                </a:solidFill>
              </a:rPr>
              <a:t>3 </a:t>
            </a:r>
            <a:r>
              <a:rPr lang="en-US" sz="2400">
                <a:solidFill>
                  <a:schemeClr val="tx1"/>
                </a:solidFill>
                <a:latin typeface="Symbol" pitchFamily="18" charset="2"/>
              </a:rPr>
              <a:t>p</a:t>
            </a:r>
            <a:r>
              <a:rPr lang="en-US" sz="2400">
                <a:solidFill>
                  <a:schemeClr val="tx1"/>
                </a:solidFill>
              </a:rPr>
              <a:t> with spin=0</a:t>
            </a:r>
          </a:p>
        </p:txBody>
      </p:sp>
      <p:graphicFrame>
        <p:nvGraphicFramePr>
          <p:cNvPr id="131181" name="Object 109"/>
          <p:cNvGraphicFramePr>
            <a:graphicFrameLocks noChangeAspect="1"/>
          </p:cNvGraphicFramePr>
          <p:nvPr/>
        </p:nvGraphicFramePr>
        <p:xfrm>
          <a:off x="152400" y="2227263"/>
          <a:ext cx="1965325" cy="944562"/>
        </p:xfrm>
        <a:graphic>
          <a:graphicData uri="http://schemas.openxmlformats.org/presentationml/2006/ole">
            <mc:AlternateContent xmlns:mc="http://schemas.openxmlformats.org/markup-compatibility/2006">
              <mc:Choice xmlns:v="urn:schemas-microsoft-com:vml" Requires="v">
                <p:oleObj spid="_x0000_s172144" name="Equation" r:id="rId8" imgW="863280" imgH="419040" progId="Equation.3">
                  <p:embed/>
                </p:oleObj>
              </mc:Choice>
              <mc:Fallback>
                <p:oleObj name="Equation" r:id="rId8" imgW="863280" imgH="41904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2227263"/>
                        <a:ext cx="1965325" cy="944562"/>
                      </a:xfrm>
                      <a:prstGeom prst="rect">
                        <a:avLst/>
                      </a:prstGeom>
                      <a:solidFill>
                        <a:srgbClr val="CCFFFF"/>
                      </a:solidFill>
                      <a:ln>
                        <a:noFill/>
                      </a:ln>
                      <a:extLst>
                        <a:ext uri="{91240B29-F687-4F45-9708-019B960494DF}">
                          <a14:hiddenLine xmlns:a14="http://schemas.microsoft.com/office/drawing/2010/main" w="12700">
                            <a:solidFill>
                              <a:srgbClr val="FF0000"/>
                            </a:solidFill>
                            <a:miter lim="800000"/>
                            <a:headEnd/>
                            <a:tailEnd/>
                          </a14:hiddenLine>
                        </a:ext>
                      </a:extLst>
                    </p:spPr>
                  </p:pic>
                </p:oleObj>
              </mc:Fallback>
            </mc:AlternateContent>
          </a:graphicData>
        </a:graphic>
      </p:graphicFrame>
      <p:sp>
        <p:nvSpPr>
          <p:cNvPr id="131183" name="AutoShape 111"/>
          <p:cNvSpPr>
            <a:spLocks noChangeArrowheads="1"/>
          </p:cNvSpPr>
          <p:nvPr/>
        </p:nvSpPr>
        <p:spPr bwMode="auto">
          <a:xfrm>
            <a:off x="3962400" y="3962400"/>
            <a:ext cx="304800" cy="457200"/>
          </a:xfrm>
          <a:prstGeom prst="downArrow">
            <a:avLst>
              <a:gd name="adj1" fmla="val 50000"/>
              <a:gd name="adj2" fmla="val 37500"/>
            </a:avLst>
          </a:prstGeom>
          <a:solidFill>
            <a:srgbClr val="FF0000"/>
          </a:solidFill>
          <a:ln w="9525" algn="ctr">
            <a:noFill/>
            <a:miter lim="800000"/>
            <a:headEnd/>
            <a:tailEnd/>
          </a:ln>
          <a:effectLst/>
        </p:spPr>
        <p:txBody>
          <a:bodyPr wrap="none"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1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11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11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11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118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11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10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1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75" grpId="0" animBg="1"/>
      <p:bldP spid="131182" grpId="0" animBg="1"/>
      <p:bldP spid="131081" grpId="0" animBg="1"/>
      <p:bldP spid="131176" grpId="0" animBg="1"/>
      <p:bldP spid="131180" grpId="0" animBg="1"/>
      <p:bldP spid="13118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0D8541A0-E62C-4F57-BBAD-6E5AB24033B8}" type="slidenum">
              <a:rPr lang="en-US"/>
              <a:pPr/>
              <a:t>7</a:t>
            </a:fld>
            <a:endParaRPr lang="en-US"/>
          </a:p>
        </p:txBody>
      </p:sp>
      <p:pic>
        <p:nvPicPr>
          <p:cNvPr id="440322" name="Picture 2"/>
          <p:cNvPicPr>
            <a:picLocks noChangeAspect="1" noChangeArrowheads="1"/>
          </p:cNvPicPr>
          <p:nvPr/>
        </p:nvPicPr>
        <p:blipFill>
          <a:blip r:embed="rId2" cstate="print"/>
          <a:srcRect l="2499" r="2499" b="43239"/>
          <a:stretch>
            <a:fillRect/>
          </a:stretch>
        </p:blipFill>
        <p:spPr bwMode="auto">
          <a:xfrm>
            <a:off x="0" y="992188"/>
            <a:ext cx="9144000" cy="4799012"/>
          </a:xfrm>
          <a:prstGeom prst="rect">
            <a:avLst/>
          </a:prstGeom>
          <a:noFill/>
          <a:ln w="9525">
            <a:noFill/>
            <a:miter lim="800000"/>
            <a:headEnd/>
            <a:tailEnd/>
          </a:ln>
          <a:effectLst/>
        </p:spPr>
      </p:pic>
      <p:sp>
        <p:nvSpPr>
          <p:cNvPr id="440323" name="Text Box 3"/>
          <p:cNvSpPr txBox="1">
            <a:spLocks noChangeArrowheads="1"/>
          </p:cNvSpPr>
          <p:nvPr/>
        </p:nvSpPr>
        <p:spPr bwMode="auto">
          <a:xfrm>
            <a:off x="228600" y="44450"/>
            <a:ext cx="8610600" cy="954107"/>
          </a:xfrm>
          <a:prstGeom prst="rect">
            <a:avLst/>
          </a:prstGeom>
          <a:noFill/>
          <a:ln w="9525">
            <a:noFill/>
            <a:miter lim="800000"/>
            <a:headEnd/>
            <a:tailEnd/>
          </a:ln>
          <a:effectLst/>
        </p:spPr>
        <p:txBody>
          <a:bodyPr>
            <a:spAutoFit/>
          </a:bodyPr>
          <a:lstStyle/>
          <a:p>
            <a:r>
              <a:rPr lang="en-US" sz="2800" dirty="0">
                <a:solidFill>
                  <a:schemeClr val="bg1"/>
                </a:solidFill>
                <a:cs typeface="Arial" pitchFamily="34" charset="0"/>
              </a:rPr>
              <a:t>Very early in the universe, quarks and gluons were free in a plasma state</a:t>
            </a:r>
          </a:p>
        </p:txBody>
      </p:sp>
      <p:grpSp>
        <p:nvGrpSpPr>
          <p:cNvPr id="2" name="Group 4"/>
          <p:cNvGrpSpPr>
            <a:grpSpLocks/>
          </p:cNvGrpSpPr>
          <p:nvPr/>
        </p:nvGrpSpPr>
        <p:grpSpPr bwMode="auto">
          <a:xfrm>
            <a:off x="228600" y="5437188"/>
            <a:ext cx="8477250" cy="1352550"/>
            <a:chOff x="144" y="414"/>
            <a:chExt cx="5340" cy="852"/>
          </a:xfrm>
        </p:grpSpPr>
        <p:pic>
          <p:nvPicPr>
            <p:cNvPr id="440325" name="Picture 5"/>
            <p:cNvPicPr>
              <a:picLocks noChangeAspect="1" noChangeArrowheads="1"/>
            </p:cNvPicPr>
            <p:nvPr/>
          </p:nvPicPr>
          <p:blipFill>
            <a:blip r:embed="rId3" cstate="print"/>
            <a:srcRect/>
            <a:stretch>
              <a:fillRect/>
            </a:stretch>
          </p:blipFill>
          <p:spPr bwMode="auto">
            <a:xfrm>
              <a:off x="4704" y="414"/>
              <a:ext cx="780" cy="834"/>
            </a:xfrm>
            <a:prstGeom prst="rect">
              <a:avLst/>
            </a:prstGeom>
            <a:noFill/>
            <a:ln w="9525">
              <a:noFill/>
              <a:miter lim="800000"/>
              <a:headEnd/>
              <a:tailEnd/>
            </a:ln>
            <a:effectLst/>
          </p:spPr>
        </p:pic>
        <p:sp>
          <p:nvSpPr>
            <p:cNvPr id="440326" name="Text Box 6"/>
            <p:cNvSpPr txBox="1">
              <a:spLocks noChangeArrowheads="1"/>
            </p:cNvSpPr>
            <p:nvPr/>
          </p:nvSpPr>
          <p:spPr bwMode="auto">
            <a:xfrm>
              <a:off x="144" y="665"/>
              <a:ext cx="4426" cy="601"/>
            </a:xfrm>
            <a:prstGeom prst="rect">
              <a:avLst/>
            </a:prstGeom>
            <a:noFill/>
            <a:ln w="9525">
              <a:noFill/>
              <a:miter lim="800000"/>
              <a:headEnd/>
              <a:tailEnd/>
            </a:ln>
            <a:effectLst/>
          </p:spPr>
          <p:txBody>
            <a:bodyPr>
              <a:spAutoFit/>
            </a:bodyPr>
            <a:lstStyle/>
            <a:p>
              <a:r>
                <a:rPr lang="en-US" sz="2800" dirty="0">
                  <a:solidFill>
                    <a:schemeClr val="bg1"/>
                  </a:solidFill>
                  <a:cs typeface="Arial" pitchFamily="34" charset="0"/>
                </a:rPr>
                <a:t>As the universe cooled, they were confined and have remained that way since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76200"/>
            <a:ext cx="5186228" cy="707886"/>
          </a:xfrm>
          <a:prstGeom prst="rect">
            <a:avLst/>
          </a:prstGeom>
          <a:noFill/>
        </p:spPr>
        <p:txBody>
          <a:bodyPr wrap="none" rtlCol="0">
            <a:spAutoFit/>
          </a:bodyPr>
          <a:lstStyle/>
          <a:p>
            <a:r>
              <a:rPr lang="en-US" sz="4000" u="sng" dirty="0">
                <a:solidFill>
                  <a:schemeClr val="bg1"/>
                </a:solidFill>
              </a:rPr>
              <a:t>Laboratory Microscopes</a:t>
            </a:r>
          </a:p>
        </p:txBody>
      </p:sp>
      <p:pic>
        <p:nvPicPr>
          <p:cNvPr id="5" name="Picture 2" descr="http://www.bluesci.org/wordpress/wp-content/uploads/2011/05/STAR.jpg"/>
          <p:cNvPicPr>
            <a:picLocks noChangeAspect="1" noChangeArrowheads="1"/>
          </p:cNvPicPr>
          <p:nvPr/>
        </p:nvPicPr>
        <p:blipFill>
          <a:blip r:embed="rId2" cstate="print"/>
          <a:srcRect/>
          <a:stretch>
            <a:fillRect/>
          </a:stretch>
        </p:blipFill>
        <p:spPr bwMode="auto">
          <a:xfrm>
            <a:off x="7104936" y="762000"/>
            <a:ext cx="1752600" cy="1787478"/>
          </a:xfrm>
          <a:prstGeom prst="rect">
            <a:avLst/>
          </a:prstGeom>
          <a:noFill/>
        </p:spPr>
      </p:pic>
      <p:pic>
        <p:nvPicPr>
          <p:cNvPr id="6" name="Picture 4" descr="http://www.interactions.org/imagebank/images/BN0023M.jpg"/>
          <p:cNvPicPr>
            <a:picLocks noChangeAspect="1" noChangeArrowheads="1"/>
          </p:cNvPicPr>
          <p:nvPr/>
        </p:nvPicPr>
        <p:blipFill>
          <a:blip r:embed="rId3" cstate="print"/>
          <a:srcRect b="51220"/>
          <a:stretch>
            <a:fillRect/>
          </a:stretch>
        </p:blipFill>
        <p:spPr bwMode="auto">
          <a:xfrm>
            <a:off x="228600" y="862898"/>
            <a:ext cx="4191000" cy="1507554"/>
          </a:xfrm>
          <a:prstGeom prst="rect">
            <a:avLst/>
          </a:prstGeom>
          <a:noFill/>
        </p:spPr>
      </p:pic>
      <p:pic>
        <p:nvPicPr>
          <p:cNvPr id="7" name="Picture 15" descr="http://www.popsci.com/files/imagecache/article_image_large/articles/bigscience-main2-525.jpg"/>
          <p:cNvPicPr>
            <a:picLocks noChangeAspect="1" noChangeArrowheads="1"/>
          </p:cNvPicPr>
          <p:nvPr/>
        </p:nvPicPr>
        <p:blipFill>
          <a:blip r:embed="rId4" cstate="print"/>
          <a:srcRect/>
          <a:stretch>
            <a:fillRect/>
          </a:stretch>
        </p:blipFill>
        <p:spPr bwMode="auto">
          <a:xfrm>
            <a:off x="4666536" y="914401"/>
            <a:ext cx="2231540" cy="1474942"/>
          </a:xfrm>
          <a:prstGeom prst="rect">
            <a:avLst/>
          </a:prstGeom>
          <a:noFill/>
        </p:spPr>
      </p:pic>
      <p:sp>
        <p:nvSpPr>
          <p:cNvPr id="9" name="TextBox 8"/>
          <p:cNvSpPr txBox="1"/>
          <p:nvPr/>
        </p:nvSpPr>
        <p:spPr>
          <a:xfrm>
            <a:off x="5047536" y="838200"/>
            <a:ext cx="1122423" cy="461665"/>
          </a:xfrm>
          <a:prstGeom prst="rect">
            <a:avLst/>
          </a:prstGeom>
          <a:noFill/>
        </p:spPr>
        <p:txBody>
          <a:bodyPr wrap="none" rtlCol="0">
            <a:spAutoFit/>
          </a:bodyPr>
          <a:lstStyle/>
          <a:p>
            <a:r>
              <a:rPr lang="en-US" sz="2400" dirty="0">
                <a:solidFill>
                  <a:schemeClr val="bg1"/>
                </a:solidFill>
              </a:rPr>
              <a:t>PHENIX</a:t>
            </a:r>
          </a:p>
        </p:txBody>
      </p:sp>
      <p:sp>
        <p:nvSpPr>
          <p:cNvPr id="10" name="TextBox 9"/>
          <p:cNvSpPr txBox="1"/>
          <p:nvPr/>
        </p:nvSpPr>
        <p:spPr>
          <a:xfrm>
            <a:off x="7529238" y="838200"/>
            <a:ext cx="794898" cy="461665"/>
          </a:xfrm>
          <a:prstGeom prst="rect">
            <a:avLst/>
          </a:prstGeom>
          <a:noFill/>
        </p:spPr>
        <p:txBody>
          <a:bodyPr wrap="none" rtlCol="0">
            <a:spAutoFit/>
          </a:bodyPr>
          <a:lstStyle/>
          <a:p>
            <a:r>
              <a:rPr lang="en-US" sz="2400" dirty="0">
                <a:solidFill>
                  <a:schemeClr val="bg1"/>
                </a:solidFill>
              </a:rPr>
              <a:t>STAR</a:t>
            </a:r>
          </a:p>
        </p:txBody>
      </p:sp>
      <p:pic>
        <p:nvPicPr>
          <p:cNvPr id="193538" name="Picture 2" descr="Candidate &amp;Upsilon; decay to two muons observed in a lead-lead collision at the LHC. The two red lines (tracks) are the two muons, the mass of orange lines are tracks from other particles produced in the collision, whose energy is measured in the electromagnetic calorimeter (red cuboids) and the hadron calorimeter (blue cuboids)."/>
          <p:cNvPicPr>
            <a:picLocks noChangeAspect="1" noChangeArrowheads="1"/>
          </p:cNvPicPr>
          <p:nvPr/>
        </p:nvPicPr>
        <p:blipFill>
          <a:blip r:embed="rId5" cstate="print"/>
          <a:srcRect/>
          <a:stretch>
            <a:fillRect/>
          </a:stretch>
        </p:blipFill>
        <p:spPr bwMode="auto">
          <a:xfrm>
            <a:off x="6114336" y="2549478"/>
            <a:ext cx="2781298" cy="2006600"/>
          </a:xfrm>
          <a:prstGeom prst="rect">
            <a:avLst/>
          </a:prstGeom>
          <a:noFill/>
          <a:ln>
            <a:solidFill>
              <a:schemeClr val="bg1"/>
            </a:solidFill>
          </a:ln>
        </p:spPr>
      </p:pic>
      <p:pic>
        <p:nvPicPr>
          <p:cNvPr id="193540" name="Picture 4" descr="http://aliceinfo.cern.ch/secure/system/files/images/alice-images/alice_setup.gif"/>
          <p:cNvPicPr>
            <a:picLocks noChangeAspect="1" noChangeArrowheads="1"/>
          </p:cNvPicPr>
          <p:nvPr/>
        </p:nvPicPr>
        <p:blipFill>
          <a:blip r:embed="rId6" cstate="print"/>
          <a:srcRect/>
          <a:stretch>
            <a:fillRect/>
          </a:stretch>
        </p:blipFill>
        <p:spPr bwMode="auto">
          <a:xfrm>
            <a:off x="4667250" y="4677811"/>
            <a:ext cx="3257550" cy="1986467"/>
          </a:xfrm>
          <a:prstGeom prst="rect">
            <a:avLst/>
          </a:prstGeom>
          <a:noFill/>
        </p:spPr>
      </p:pic>
      <p:pic>
        <p:nvPicPr>
          <p:cNvPr id="193542" name="Picture 6" descr="http://atlas.ch/photos/atlas_photos/selected-photos/events/1011255_01-A4-at-144-dpi.jpg"/>
          <p:cNvPicPr>
            <a:picLocks noChangeAspect="1" noChangeArrowheads="1"/>
          </p:cNvPicPr>
          <p:nvPr/>
        </p:nvPicPr>
        <p:blipFill>
          <a:blip r:embed="rId7" cstate="print"/>
          <a:srcRect/>
          <a:stretch>
            <a:fillRect/>
          </a:stretch>
        </p:blipFill>
        <p:spPr bwMode="auto">
          <a:xfrm>
            <a:off x="1085850" y="4664738"/>
            <a:ext cx="3276600" cy="1999540"/>
          </a:xfrm>
          <a:prstGeom prst="rect">
            <a:avLst/>
          </a:prstGeom>
          <a:noFill/>
        </p:spPr>
      </p:pic>
      <p:pic>
        <p:nvPicPr>
          <p:cNvPr id="193544" name="Picture 8" descr="http://scienceblogs.com/startswithabang/files/2009/05/lhc-sim.jpg"/>
          <p:cNvPicPr>
            <a:picLocks noChangeAspect="1" noChangeArrowheads="1"/>
          </p:cNvPicPr>
          <p:nvPr/>
        </p:nvPicPr>
        <p:blipFill>
          <a:blip r:embed="rId8" cstate="print"/>
          <a:srcRect/>
          <a:stretch>
            <a:fillRect/>
          </a:stretch>
        </p:blipFill>
        <p:spPr bwMode="auto">
          <a:xfrm>
            <a:off x="246936" y="2549478"/>
            <a:ext cx="5679888" cy="1981199"/>
          </a:xfrm>
          <a:prstGeom prst="rect">
            <a:avLst/>
          </a:prstGeom>
          <a:noFill/>
        </p:spPr>
      </p:pic>
      <p:sp>
        <p:nvSpPr>
          <p:cNvPr id="13" name="TextBox 12"/>
          <p:cNvSpPr txBox="1"/>
          <p:nvPr/>
        </p:nvSpPr>
        <p:spPr>
          <a:xfrm>
            <a:off x="3501347" y="873078"/>
            <a:ext cx="784189" cy="461665"/>
          </a:xfrm>
          <a:prstGeom prst="rect">
            <a:avLst/>
          </a:prstGeom>
          <a:noFill/>
        </p:spPr>
        <p:txBody>
          <a:bodyPr wrap="none" rtlCol="0">
            <a:spAutoFit/>
          </a:bodyPr>
          <a:lstStyle/>
          <a:p>
            <a:r>
              <a:rPr lang="en-US" sz="2400" dirty="0">
                <a:solidFill>
                  <a:schemeClr val="bg1"/>
                </a:solidFill>
              </a:rPr>
              <a:t>RHIC</a:t>
            </a:r>
          </a:p>
        </p:txBody>
      </p:sp>
      <p:sp>
        <p:nvSpPr>
          <p:cNvPr id="14" name="TextBox 13"/>
          <p:cNvSpPr txBox="1"/>
          <p:nvPr/>
        </p:nvSpPr>
        <p:spPr>
          <a:xfrm>
            <a:off x="5215360" y="2549478"/>
            <a:ext cx="670376" cy="461665"/>
          </a:xfrm>
          <a:prstGeom prst="rect">
            <a:avLst/>
          </a:prstGeom>
          <a:noFill/>
        </p:spPr>
        <p:txBody>
          <a:bodyPr wrap="none" rtlCol="0">
            <a:spAutoFit/>
          </a:bodyPr>
          <a:lstStyle/>
          <a:p>
            <a:r>
              <a:rPr lang="en-US" sz="2400" dirty="0">
                <a:solidFill>
                  <a:schemeClr val="bg1"/>
                </a:solidFill>
              </a:rPr>
              <a:t>LHC</a:t>
            </a:r>
          </a:p>
        </p:txBody>
      </p:sp>
      <p:sp>
        <p:nvSpPr>
          <p:cNvPr id="15" name="TextBox 14"/>
          <p:cNvSpPr txBox="1"/>
          <p:nvPr/>
        </p:nvSpPr>
        <p:spPr>
          <a:xfrm>
            <a:off x="8187160" y="2625678"/>
            <a:ext cx="752129" cy="461665"/>
          </a:xfrm>
          <a:prstGeom prst="rect">
            <a:avLst/>
          </a:prstGeom>
          <a:noFill/>
        </p:spPr>
        <p:txBody>
          <a:bodyPr wrap="none" rtlCol="0">
            <a:spAutoFit/>
          </a:bodyPr>
          <a:lstStyle/>
          <a:p>
            <a:r>
              <a:rPr lang="en-US" sz="2400" dirty="0">
                <a:solidFill>
                  <a:schemeClr val="bg1"/>
                </a:solidFill>
              </a:rPr>
              <a:t>CMS</a:t>
            </a:r>
          </a:p>
        </p:txBody>
      </p:sp>
      <p:sp>
        <p:nvSpPr>
          <p:cNvPr id="16" name="TextBox 15"/>
          <p:cNvSpPr txBox="1"/>
          <p:nvPr/>
        </p:nvSpPr>
        <p:spPr>
          <a:xfrm>
            <a:off x="4667250" y="4683078"/>
            <a:ext cx="883575" cy="461665"/>
          </a:xfrm>
          <a:prstGeom prst="rect">
            <a:avLst/>
          </a:prstGeom>
          <a:noFill/>
        </p:spPr>
        <p:txBody>
          <a:bodyPr wrap="none" rtlCol="0">
            <a:spAutoFit/>
          </a:bodyPr>
          <a:lstStyle/>
          <a:p>
            <a:r>
              <a:rPr lang="en-US" sz="2400" dirty="0">
                <a:solidFill>
                  <a:schemeClr val="tx2"/>
                </a:solidFill>
              </a:rPr>
              <a:t>ALICE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0169" y="4572000"/>
            <a:ext cx="8685326" cy="1754326"/>
          </a:xfrm>
          <a:prstGeom prst="rect">
            <a:avLst/>
          </a:prstGeom>
          <a:noFill/>
          <a:ln w="9525">
            <a:noFill/>
            <a:miter lim="800000"/>
            <a:headEnd/>
            <a:tailEnd/>
          </a:ln>
          <a:effectLst/>
        </p:spPr>
        <p:txBody>
          <a:bodyPr wrap="none">
            <a:spAutoFit/>
          </a:bodyPr>
          <a:lstStyle/>
          <a:p>
            <a:pPr algn="ctr" eaLnBrk="0" hangingPunct="0"/>
            <a:r>
              <a:rPr lang="en-US" sz="3600" dirty="0">
                <a:solidFill>
                  <a:schemeClr val="bg1"/>
                </a:solidFill>
                <a:cs typeface="Arial" charset="0"/>
              </a:rPr>
              <a:t>10,000 virtual gluons, quarks, and </a:t>
            </a:r>
            <a:r>
              <a:rPr lang="en-US" sz="3600" dirty="0" err="1">
                <a:solidFill>
                  <a:schemeClr val="bg1"/>
                </a:solidFill>
                <a:cs typeface="Arial" charset="0"/>
              </a:rPr>
              <a:t>antiquarks</a:t>
            </a:r>
            <a:r>
              <a:rPr lang="en-US" sz="3600" dirty="0">
                <a:solidFill>
                  <a:schemeClr val="bg1"/>
                </a:solidFill>
                <a:cs typeface="Arial" charset="0"/>
              </a:rPr>
              <a:t> </a:t>
            </a:r>
          </a:p>
          <a:p>
            <a:pPr algn="ctr" eaLnBrk="0" hangingPunct="0"/>
            <a:r>
              <a:rPr lang="en-US" sz="3600" dirty="0">
                <a:solidFill>
                  <a:schemeClr val="bg1"/>
                </a:solidFill>
                <a:cs typeface="Arial" charset="0"/>
              </a:rPr>
              <a:t>from the nuclear </a:t>
            </a:r>
            <a:r>
              <a:rPr lang="en-US" sz="3600" dirty="0" err="1">
                <a:solidFill>
                  <a:schemeClr val="bg1"/>
                </a:solidFill>
                <a:cs typeface="Arial" charset="0"/>
              </a:rPr>
              <a:t>wavefunctions</a:t>
            </a:r>
            <a:endParaRPr lang="en-US" sz="3600" dirty="0">
              <a:solidFill>
                <a:schemeClr val="bg1"/>
              </a:solidFill>
              <a:cs typeface="Arial" charset="0"/>
            </a:endParaRPr>
          </a:p>
          <a:p>
            <a:pPr algn="ctr" eaLnBrk="0" hangingPunct="0"/>
            <a:r>
              <a:rPr lang="en-US" sz="3600" dirty="0">
                <a:solidFill>
                  <a:schemeClr val="bg1"/>
                </a:solidFill>
                <a:cs typeface="Arial" charset="0"/>
              </a:rPr>
              <a:t>are made physical in the laboratory !</a:t>
            </a:r>
            <a:endParaRPr lang="en-US" sz="4400" dirty="0">
              <a:solidFill>
                <a:schemeClr val="bg1"/>
              </a:solidFill>
              <a:cs typeface="Arial" charset="0"/>
            </a:endParaRPr>
          </a:p>
        </p:txBody>
      </p:sp>
      <p:grpSp>
        <p:nvGrpSpPr>
          <p:cNvPr id="5" name="Group 4"/>
          <p:cNvGrpSpPr>
            <a:grpSpLocks/>
          </p:cNvGrpSpPr>
          <p:nvPr/>
        </p:nvGrpSpPr>
        <p:grpSpPr bwMode="auto">
          <a:xfrm>
            <a:off x="0" y="0"/>
            <a:ext cx="9144000" cy="4343400"/>
            <a:chOff x="384" y="864"/>
            <a:chExt cx="5088" cy="1968"/>
          </a:xfrm>
        </p:grpSpPr>
        <p:sp>
          <p:nvSpPr>
            <p:cNvPr id="6" name="Rectangle 5"/>
            <p:cNvSpPr>
              <a:spLocks noChangeArrowheads="1"/>
            </p:cNvSpPr>
            <p:nvPr/>
          </p:nvSpPr>
          <p:spPr bwMode="auto">
            <a:xfrm>
              <a:off x="384" y="864"/>
              <a:ext cx="5088" cy="1968"/>
            </a:xfrm>
            <a:prstGeom prst="rect">
              <a:avLst/>
            </a:prstGeom>
            <a:solidFill>
              <a:schemeClr val="bg1"/>
            </a:solidFill>
            <a:ln w="9525" algn="ctr">
              <a:noFill/>
              <a:miter lim="800000"/>
              <a:headEnd/>
              <a:tailEnd/>
            </a:ln>
            <a:effectLst/>
          </p:spPr>
          <p:txBody>
            <a:bodyPr wrap="none" anchor="ctr">
              <a:spAutoFit/>
            </a:bodyPr>
            <a:lstStyle/>
            <a:p>
              <a:endParaRPr lang="en-US"/>
            </a:p>
          </p:txBody>
        </p:sp>
        <p:grpSp>
          <p:nvGrpSpPr>
            <p:cNvPr id="7" name="Group 6"/>
            <p:cNvGrpSpPr>
              <a:grpSpLocks/>
            </p:cNvGrpSpPr>
            <p:nvPr/>
          </p:nvGrpSpPr>
          <p:grpSpPr bwMode="auto">
            <a:xfrm>
              <a:off x="720" y="1056"/>
              <a:ext cx="768" cy="1488"/>
              <a:chOff x="432" y="2592"/>
              <a:chExt cx="768" cy="1488"/>
            </a:xfrm>
          </p:grpSpPr>
          <p:sp>
            <p:nvSpPr>
              <p:cNvPr id="36" name="Line 7"/>
              <p:cNvSpPr>
                <a:spLocks noChangeShapeType="1"/>
              </p:cNvSpPr>
              <p:nvPr/>
            </p:nvSpPr>
            <p:spPr bwMode="auto">
              <a:xfrm>
                <a:off x="432" y="2928"/>
                <a:ext cx="0" cy="1152"/>
              </a:xfrm>
              <a:prstGeom prst="line">
                <a:avLst/>
              </a:prstGeom>
              <a:noFill/>
              <a:ln w="28575">
                <a:solidFill>
                  <a:schemeClr val="tx1"/>
                </a:solidFill>
                <a:round/>
                <a:headEnd/>
                <a:tailEnd/>
              </a:ln>
              <a:effectLst/>
            </p:spPr>
            <p:txBody>
              <a:bodyPr wrap="none" anchor="ctr"/>
              <a:lstStyle/>
              <a:p>
                <a:endParaRPr lang="en-US"/>
              </a:p>
            </p:txBody>
          </p:sp>
          <p:sp>
            <p:nvSpPr>
              <p:cNvPr id="37" name="Line 8"/>
              <p:cNvSpPr>
                <a:spLocks noChangeShapeType="1"/>
              </p:cNvSpPr>
              <p:nvPr/>
            </p:nvSpPr>
            <p:spPr bwMode="auto">
              <a:xfrm>
                <a:off x="1200" y="2592"/>
                <a:ext cx="0" cy="1152"/>
              </a:xfrm>
              <a:prstGeom prst="line">
                <a:avLst/>
              </a:prstGeom>
              <a:noFill/>
              <a:ln w="28575">
                <a:solidFill>
                  <a:schemeClr val="tx1"/>
                </a:solidFill>
                <a:round/>
                <a:headEnd/>
                <a:tailEnd/>
              </a:ln>
              <a:effectLst/>
            </p:spPr>
            <p:txBody>
              <a:bodyPr wrap="none" anchor="ctr"/>
              <a:lstStyle/>
              <a:p>
                <a:endParaRPr lang="en-US"/>
              </a:p>
            </p:txBody>
          </p:sp>
          <p:sp>
            <p:nvSpPr>
              <p:cNvPr id="38" name="Line 9"/>
              <p:cNvSpPr>
                <a:spLocks noChangeShapeType="1"/>
              </p:cNvSpPr>
              <p:nvPr/>
            </p:nvSpPr>
            <p:spPr bwMode="auto">
              <a:xfrm flipV="1">
                <a:off x="432" y="2592"/>
                <a:ext cx="768" cy="336"/>
              </a:xfrm>
              <a:prstGeom prst="line">
                <a:avLst/>
              </a:prstGeom>
              <a:noFill/>
              <a:ln w="28575">
                <a:solidFill>
                  <a:schemeClr val="tx1"/>
                </a:solidFill>
                <a:round/>
                <a:headEnd/>
                <a:tailEnd/>
              </a:ln>
              <a:effectLst/>
            </p:spPr>
            <p:txBody>
              <a:bodyPr wrap="none" anchor="ctr"/>
              <a:lstStyle/>
              <a:p>
                <a:endParaRPr lang="en-US"/>
              </a:p>
            </p:txBody>
          </p:sp>
          <p:sp>
            <p:nvSpPr>
              <p:cNvPr id="39" name="Line 10"/>
              <p:cNvSpPr>
                <a:spLocks noChangeShapeType="1"/>
              </p:cNvSpPr>
              <p:nvPr/>
            </p:nvSpPr>
            <p:spPr bwMode="auto">
              <a:xfrm flipV="1">
                <a:off x="432" y="3744"/>
                <a:ext cx="768" cy="336"/>
              </a:xfrm>
              <a:prstGeom prst="line">
                <a:avLst/>
              </a:prstGeom>
              <a:noFill/>
              <a:ln w="28575">
                <a:solidFill>
                  <a:schemeClr val="tx1"/>
                </a:solidFill>
                <a:round/>
                <a:headEnd/>
                <a:tailEnd/>
              </a:ln>
              <a:effectLst/>
            </p:spPr>
            <p:txBody>
              <a:bodyPr wrap="none" anchor="ctr"/>
              <a:lstStyle/>
              <a:p>
                <a:endParaRPr lang="en-US"/>
              </a:p>
            </p:txBody>
          </p:sp>
          <p:sp>
            <p:nvSpPr>
              <p:cNvPr id="40" name="Line 11"/>
              <p:cNvSpPr>
                <a:spLocks noChangeShapeType="1"/>
              </p:cNvSpPr>
              <p:nvPr/>
            </p:nvSpPr>
            <p:spPr bwMode="auto">
              <a:xfrm flipV="1">
                <a:off x="672" y="3600"/>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41" name="Line 12"/>
              <p:cNvSpPr>
                <a:spLocks noChangeShapeType="1"/>
              </p:cNvSpPr>
              <p:nvPr/>
            </p:nvSpPr>
            <p:spPr bwMode="auto">
              <a:xfrm>
                <a:off x="528" y="3024"/>
                <a:ext cx="144"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42" name="Line 13"/>
              <p:cNvSpPr>
                <a:spLocks noChangeShapeType="1"/>
              </p:cNvSpPr>
              <p:nvPr/>
            </p:nvSpPr>
            <p:spPr bwMode="auto">
              <a:xfrm flipV="1">
                <a:off x="1008" y="3072"/>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43" name="Line 14"/>
              <p:cNvSpPr>
                <a:spLocks noChangeShapeType="1"/>
              </p:cNvSpPr>
              <p:nvPr/>
            </p:nvSpPr>
            <p:spPr bwMode="auto">
              <a:xfrm flipV="1">
                <a:off x="768" y="3456"/>
                <a:ext cx="144" cy="0"/>
              </a:xfrm>
              <a:prstGeom prst="line">
                <a:avLst/>
              </a:prstGeom>
              <a:noFill/>
              <a:ln w="9525">
                <a:solidFill>
                  <a:srgbClr val="FF0000"/>
                </a:solidFill>
                <a:round/>
                <a:headEnd type="arrow" w="med" len="med"/>
                <a:tailEnd/>
              </a:ln>
              <a:effectLst/>
            </p:spPr>
            <p:txBody>
              <a:bodyPr wrap="none" anchor="ctr"/>
              <a:lstStyle/>
              <a:p>
                <a:endParaRPr lang="en-US"/>
              </a:p>
            </p:txBody>
          </p:sp>
          <p:sp>
            <p:nvSpPr>
              <p:cNvPr id="44" name="Line 15"/>
              <p:cNvSpPr>
                <a:spLocks noChangeShapeType="1"/>
              </p:cNvSpPr>
              <p:nvPr/>
            </p:nvSpPr>
            <p:spPr bwMode="auto">
              <a:xfrm flipH="1" flipV="1">
                <a:off x="1008" y="3600"/>
                <a:ext cx="96" cy="96"/>
              </a:xfrm>
              <a:prstGeom prst="line">
                <a:avLst/>
              </a:prstGeom>
              <a:noFill/>
              <a:ln w="9525">
                <a:solidFill>
                  <a:srgbClr val="008000"/>
                </a:solidFill>
                <a:round/>
                <a:headEnd type="arrow" w="med" len="med"/>
                <a:tailEnd/>
              </a:ln>
              <a:effectLst/>
            </p:spPr>
            <p:txBody>
              <a:bodyPr wrap="none" anchor="ctr"/>
              <a:lstStyle/>
              <a:p>
                <a:endParaRPr lang="en-US"/>
              </a:p>
            </p:txBody>
          </p:sp>
          <p:sp>
            <p:nvSpPr>
              <p:cNvPr id="45" name="Line 16"/>
              <p:cNvSpPr>
                <a:spLocks noChangeShapeType="1"/>
              </p:cNvSpPr>
              <p:nvPr/>
            </p:nvSpPr>
            <p:spPr bwMode="auto">
              <a:xfrm>
                <a:off x="528" y="3792"/>
                <a:ext cx="144" cy="48"/>
              </a:xfrm>
              <a:prstGeom prst="line">
                <a:avLst/>
              </a:prstGeom>
              <a:noFill/>
              <a:ln w="9525">
                <a:solidFill>
                  <a:schemeClr val="accent2"/>
                </a:solidFill>
                <a:round/>
                <a:headEnd type="arrow" w="med" len="med"/>
                <a:tailEnd/>
              </a:ln>
              <a:effectLst/>
            </p:spPr>
            <p:txBody>
              <a:bodyPr wrap="none" anchor="ctr"/>
              <a:lstStyle/>
              <a:p>
                <a:endParaRPr lang="en-US"/>
              </a:p>
            </p:txBody>
          </p:sp>
          <p:sp>
            <p:nvSpPr>
              <p:cNvPr id="46" name="Line 17"/>
              <p:cNvSpPr>
                <a:spLocks noChangeShapeType="1"/>
              </p:cNvSpPr>
              <p:nvPr/>
            </p:nvSpPr>
            <p:spPr bwMode="auto">
              <a:xfrm flipH="1" flipV="1">
                <a:off x="960" y="2832"/>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47" name="Line 18"/>
              <p:cNvSpPr>
                <a:spLocks noChangeShapeType="1"/>
              </p:cNvSpPr>
              <p:nvPr/>
            </p:nvSpPr>
            <p:spPr bwMode="auto">
              <a:xfrm flipH="1" flipV="1">
                <a:off x="576" y="3264"/>
                <a:ext cx="96"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48" name="Line 19"/>
              <p:cNvSpPr>
                <a:spLocks noChangeShapeType="1"/>
              </p:cNvSpPr>
              <p:nvPr/>
            </p:nvSpPr>
            <p:spPr bwMode="auto">
              <a:xfrm flipH="1">
                <a:off x="816" y="3552"/>
                <a:ext cx="96"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49" name="Line 20"/>
              <p:cNvSpPr>
                <a:spLocks noChangeShapeType="1"/>
              </p:cNvSpPr>
              <p:nvPr/>
            </p:nvSpPr>
            <p:spPr bwMode="auto">
              <a:xfrm>
                <a:off x="864" y="3072"/>
                <a:ext cx="0"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50" name="Line 21"/>
              <p:cNvSpPr>
                <a:spLocks noChangeShapeType="1"/>
              </p:cNvSpPr>
              <p:nvPr/>
            </p:nvSpPr>
            <p:spPr bwMode="auto">
              <a:xfrm flipV="1">
                <a:off x="912" y="3312"/>
                <a:ext cx="144" cy="0"/>
              </a:xfrm>
              <a:prstGeom prst="line">
                <a:avLst/>
              </a:prstGeom>
              <a:noFill/>
              <a:ln w="9525">
                <a:solidFill>
                  <a:schemeClr val="accent2"/>
                </a:solidFill>
                <a:round/>
                <a:headEnd type="arrow" w="med" len="med"/>
                <a:tailEnd/>
              </a:ln>
              <a:effectLst/>
            </p:spPr>
            <p:txBody>
              <a:bodyPr wrap="none" anchor="ctr"/>
              <a:lstStyle/>
              <a:p>
                <a:endParaRPr lang="en-US"/>
              </a:p>
            </p:txBody>
          </p:sp>
          <p:sp>
            <p:nvSpPr>
              <p:cNvPr id="51" name="Line 22"/>
              <p:cNvSpPr>
                <a:spLocks noChangeShapeType="1"/>
              </p:cNvSpPr>
              <p:nvPr/>
            </p:nvSpPr>
            <p:spPr bwMode="auto">
              <a:xfrm flipV="1">
                <a:off x="1008" y="336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52" name="Line 23"/>
              <p:cNvSpPr>
                <a:spLocks noChangeShapeType="1"/>
              </p:cNvSpPr>
              <p:nvPr/>
            </p:nvSpPr>
            <p:spPr bwMode="auto">
              <a:xfrm flipV="1">
                <a:off x="672" y="3168"/>
                <a:ext cx="96"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53" name="Line 24"/>
              <p:cNvSpPr>
                <a:spLocks noChangeShapeType="1"/>
              </p:cNvSpPr>
              <p:nvPr/>
            </p:nvSpPr>
            <p:spPr bwMode="auto">
              <a:xfrm flipH="1" flipV="1">
                <a:off x="624" y="3504"/>
                <a:ext cx="144"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54" name="Line 25"/>
              <p:cNvSpPr>
                <a:spLocks noChangeShapeType="1"/>
              </p:cNvSpPr>
              <p:nvPr/>
            </p:nvSpPr>
            <p:spPr bwMode="auto">
              <a:xfrm flipV="1">
                <a:off x="768" y="288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55" name="Line 26"/>
              <p:cNvSpPr>
                <a:spLocks noChangeShapeType="1"/>
              </p:cNvSpPr>
              <p:nvPr/>
            </p:nvSpPr>
            <p:spPr bwMode="auto">
              <a:xfrm flipV="1">
                <a:off x="768" y="3696"/>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56" name="Line 27"/>
              <p:cNvSpPr>
                <a:spLocks noChangeShapeType="1"/>
              </p:cNvSpPr>
              <p:nvPr/>
            </p:nvSpPr>
            <p:spPr bwMode="auto">
              <a:xfrm flipH="1" flipV="1">
                <a:off x="816" y="3216"/>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57" name="Line 28"/>
              <p:cNvSpPr>
                <a:spLocks noChangeShapeType="1"/>
              </p:cNvSpPr>
              <p:nvPr/>
            </p:nvSpPr>
            <p:spPr bwMode="auto">
              <a:xfrm flipH="1" flipV="1">
                <a:off x="912" y="3696"/>
                <a:ext cx="96" cy="96"/>
              </a:xfrm>
              <a:prstGeom prst="line">
                <a:avLst/>
              </a:prstGeom>
              <a:noFill/>
              <a:ln w="9525">
                <a:solidFill>
                  <a:srgbClr val="FF0000"/>
                </a:solidFill>
                <a:round/>
                <a:headEnd type="arrow" w="med" len="med"/>
                <a:tailEnd/>
              </a:ln>
              <a:effectLst/>
            </p:spPr>
            <p:txBody>
              <a:bodyPr wrap="none" anchor="ctr"/>
              <a:lstStyle/>
              <a:p>
                <a:endParaRPr lang="en-US"/>
              </a:p>
            </p:txBody>
          </p:sp>
        </p:grpSp>
        <p:grpSp>
          <p:nvGrpSpPr>
            <p:cNvPr id="8" name="Group 29"/>
            <p:cNvGrpSpPr>
              <a:grpSpLocks/>
            </p:cNvGrpSpPr>
            <p:nvPr/>
          </p:nvGrpSpPr>
          <p:grpSpPr bwMode="auto">
            <a:xfrm>
              <a:off x="4416" y="1008"/>
              <a:ext cx="768" cy="1488"/>
              <a:chOff x="432" y="2592"/>
              <a:chExt cx="768" cy="1488"/>
            </a:xfrm>
          </p:grpSpPr>
          <p:sp>
            <p:nvSpPr>
              <p:cNvPr id="14" name="Line 30"/>
              <p:cNvSpPr>
                <a:spLocks noChangeShapeType="1"/>
              </p:cNvSpPr>
              <p:nvPr/>
            </p:nvSpPr>
            <p:spPr bwMode="auto">
              <a:xfrm>
                <a:off x="432" y="2928"/>
                <a:ext cx="0" cy="1152"/>
              </a:xfrm>
              <a:prstGeom prst="line">
                <a:avLst/>
              </a:prstGeom>
              <a:noFill/>
              <a:ln w="28575">
                <a:solidFill>
                  <a:schemeClr val="tx1"/>
                </a:solidFill>
                <a:round/>
                <a:headEnd/>
                <a:tailEnd/>
              </a:ln>
              <a:effectLst/>
            </p:spPr>
            <p:txBody>
              <a:bodyPr wrap="none" anchor="ctr"/>
              <a:lstStyle/>
              <a:p>
                <a:endParaRPr lang="en-US"/>
              </a:p>
            </p:txBody>
          </p:sp>
          <p:sp>
            <p:nvSpPr>
              <p:cNvPr id="15" name="Line 31"/>
              <p:cNvSpPr>
                <a:spLocks noChangeShapeType="1"/>
              </p:cNvSpPr>
              <p:nvPr/>
            </p:nvSpPr>
            <p:spPr bwMode="auto">
              <a:xfrm>
                <a:off x="1200" y="2592"/>
                <a:ext cx="0" cy="1152"/>
              </a:xfrm>
              <a:prstGeom prst="line">
                <a:avLst/>
              </a:prstGeom>
              <a:noFill/>
              <a:ln w="28575">
                <a:solidFill>
                  <a:schemeClr val="tx1"/>
                </a:solidFill>
                <a:round/>
                <a:headEnd/>
                <a:tailEnd/>
              </a:ln>
              <a:effectLst/>
            </p:spPr>
            <p:txBody>
              <a:bodyPr wrap="none" anchor="ctr"/>
              <a:lstStyle/>
              <a:p>
                <a:endParaRPr lang="en-US"/>
              </a:p>
            </p:txBody>
          </p:sp>
          <p:sp>
            <p:nvSpPr>
              <p:cNvPr id="16" name="Line 32"/>
              <p:cNvSpPr>
                <a:spLocks noChangeShapeType="1"/>
              </p:cNvSpPr>
              <p:nvPr/>
            </p:nvSpPr>
            <p:spPr bwMode="auto">
              <a:xfrm flipV="1">
                <a:off x="432" y="2592"/>
                <a:ext cx="768" cy="336"/>
              </a:xfrm>
              <a:prstGeom prst="line">
                <a:avLst/>
              </a:prstGeom>
              <a:noFill/>
              <a:ln w="28575">
                <a:solidFill>
                  <a:schemeClr val="tx1"/>
                </a:solidFill>
                <a:round/>
                <a:headEnd/>
                <a:tailEnd/>
              </a:ln>
              <a:effectLst/>
            </p:spPr>
            <p:txBody>
              <a:bodyPr wrap="none" anchor="ctr"/>
              <a:lstStyle/>
              <a:p>
                <a:endParaRPr lang="en-US"/>
              </a:p>
            </p:txBody>
          </p:sp>
          <p:sp>
            <p:nvSpPr>
              <p:cNvPr id="17" name="Line 33"/>
              <p:cNvSpPr>
                <a:spLocks noChangeShapeType="1"/>
              </p:cNvSpPr>
              <p:nvPr/>
            </p:nvSpPr>
            <p:spPr bwMode="auto">
              <a:xfrm flipV="1">
                <a:off x="432" y="3744"/>
                <a:ext cx="768" cy="336"/>
              </a:xfrm>
              <a:prstGeom prst="line">
                <a:avLst/>
              </a:prstGeom>
              <a:noFill/>
              <a:ln w="28575">
                <a:solidFill>
                  <a:schemeClr val="tx1"/>
                </a:solidFill>
                <a:round/>
                <a:headEnd/>
                <a:tailEnd/>
              </a:ln>
              <a:effectLst/>
            </p:spPr>
            <p:txBody>
              <a:bodyPr wrap="none" anchor="ctr"/>
              <a:lstStyle/>
              <a:p>
                <a:endParaRPr lang="en-US"/>
              </a:p>
            </p:txBody>
          </p:sp>
          <p:sp>
            <p:nvSpPr>
              <p:cNvPr id="18" name="Line 34"/>
              <p:cNvSpPr>
                <a:spLocks noChangeShapeType="1"/>
              </p:cNvSpPr>
              <p:nvPr/>
            </p:nvSpPr>
            <p:spPr bwMode="auto">
              <a:xfrm flipV="1">
                <a:off x="672" y="3600"/>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19" name="Line 35"/>
              <p:cNvSpPr>
                <a:spLocks noChangeShapeType="1"/>
              </p:cNvSpPr>
              <p:nvPr/>
            </p:nvSpPr>
            <p:spPr bwMode="auto">
              <a:xfrm>
                <a:off x="528" y="3024"/>
                <a:ext cx="144"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0" name="Line 36"/>
              <p:cNvSpPr>
                <a:spLocks noChangeShapeType="1"/>
              </p:cNvSpPr>
              <p:nvPr/>
            </p:nvSpPr>
            <p:spPr bwMode="auto">
              <a:xfrm flipV="1">
                <a:off x="1008" y="3072"/>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21" name="Line 37"/>
              <p:cNvSpPr>
                <a:spLocks noChangeShapeType="1"/>
              </p:cNvSpPr>
              <p:nvPr/>
            </p:nvSpPr>
            <p:spPr bwMode="auto">
              <a:xfrm flipV="1">
                <a:off x="768" y="3456"/>
                <a:ext cx="144" cy="0"/>
              </a:xfrm>
              <a:prstGeom prst="line">
                <a:avLst/>
              </a:prstGeom>
              <a:noFill/>
              <a:ln w="9525">
                <a:solidFill>
                  <a:srgbClr val="FF0000"/>
                </a:solidFill>
                <a:round/>
                <a:headEnd type="arrow" w="med" len="med"/>
                <a:tailEnd/>
              </a:ln>
              <a:effectLst/>
            </p:spPr>
            <p:txBody>
              <a:bodyPr wrap="none" anchor="ctr"/>
              <a:lstStyle/>
              <a:p>
                <a:endParaRPr lang="en-US"/>
              </a:p>
            </p:txBody>
          </p:sp>
          <p:sp>
            <p:nvSpPr>
              <p:cNvPr id="22" name="Line 38"/>
              <p:cNvSpPr>
                <a:spLocks noChangeShapeType="1"/>
              </p:cNvSpPr>
              <p:nvPr/>
            </p:nvSpPr>
            <p:spPr bwMode="auto">
              <a:xfrm flipH="1" flipV="1">
                <a:off x="1008" y="3600"/>
                <a:ext cx="96" cy="96"/>
              </a:xfrm>
              <a:prstGeom prst="line">
                <a:avLst/>
              </a:prstGeom>
              <a:noFill/>
              <a:ln w="9525">
                <a:solidFill>
                  <a:srgbClr val="008000"/>
                </a:solidFill>
                <a:round/>
                <a:headEnd type="arrow" w="med" len="med"/>
                <a:tailEnd/>
              </a:ln>
              <a:effectLst/>
            </p:spPr>
            <p:txBody>
              <a:bodyPr wrap="none" anchor="ctr"/>
              <a:lstStyle/>
              <a:p>
                <a:endParaRPr lang="en-US"/>
              </a:p>
            </p:txBody>
          </p:sp>
          <p:sp>
            <p:nvSpPr>
              <p:cNvPr id="23" name="Line 39"/>
              <p:cNvSpPr>
                <a:spLocks noChangeShapeType="1"/>
              </p:cNvSpPr>
              <p:nvPr/>
            </p:nvSpPr>
            <p:spPr bwMode="auto">
              <a:xfrm>
                <a:off x="528" y="3792"/>
                <a:ext cx="144" cy="48"/>
              </a:xfrm>
              <a:prstGeom prst="line">
                <a:avLst/>
              </a:prstGeom>
              <a:noFill/>
              <a:ln w="9525">
                <a:solidFill>
                  <a:schemeClr val="accent2"/>
                </a:solidFill>
                <a:round/>
                <a:headEnd type="arrow" w="med" len="med"/>
                <a:tailEnd/>
              </a:ln>
              <a:effectLst/>
            </p:spPr>
            <p:txBody>
              <a:bodyPr wrap="none" anchor="ctr"/>
              <a:lstStyle/>
              <a:p>
                <a:endParaRPr lang="en-US"/>
              </a:p>
            </p:txBody>
          </p:sp>
          <p:sp>
            <p:nvSpPr>
              <p:cNvPr id="24" name="Line 40"/>
              <p:cNvSpPr>
                <a:spLocks noChangeShapeType="1"/>
              </p:cNvSpPr>
              <p:nvPr/>
            </p:nvSpPr>
            <p:spPr bwMode="auto">
              <a:xfrm flipH="1" flipV="1">
                <a:off x="960" y="2832"/>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5" name="Line 41"/>
              <p:cNvSpPr>
                <a:spLocks noChangeShapeType="1"/>
              </p:cNvSpPr>
              <p:nvPr/>
            </p:nvSpPr>
            <p:spPr bwMode="auto">
              <a:xfrm flipH="1" flipV="1">
                <a:off x="576" y="3264"/>
                <a:ext cx="96"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6" name="Line 42"/>
              <p:cNvSpPr>
                <a:spLocks noChangeShapeType="1"/>
              </p:cNvSpPr>
              <p:nvPr/>
            </p:nvSpPr>
            <p:spPr bwMode="auto">
              <a:xfrm flipH="1">
                <a:off x="816" y="3552"/>
                <a:ext cx="96"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7" name="Line 43"/>
              <p:cNvSpPr>
                <a:spLocks noChangeShapeType="1"/>
              </p:cNvSpPr>
              <p:nvPr/>
            </p:nvSpPr>
            <p:spPr bwMode="auto">
              <a:xfrm>
                <a:off x="864" y="3072"/>
                <a:ext cx="0"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8" name="Line 44"/>
              <p:cNvSpPr>
                <a:spLocks noChangeShapeType="1"/>
              </p:cNvSpPr>
              <p:nvPr/>
            </p:nvSpPr>
            <p:spPr bwMode="auto">
              <a:xfrm flipV="1">
                <a:off x="912" y="3312"/>
                <a:ext cx="144" cy="0"/>
              </a:xfrm>
              <a:prstGeom prst="line">
                <a:avLst/>
              </a:prstGeom>
              <a:noFill/>
              <a:ln w="9525">
                <a:solidFill>
                  <a:schemeClr val="accent2"/>
                </a:solidFill>
                <a:round/>
                <a:headEnd type="arrow" w="med" len="med"/>
                <a:tailEnd/>
              </a:ln>
              <a:effectLst/>
            </p:spPr>
            <p:txBody>
              <a:bodyPr wrap="none" anchor="ctr"/>
              <a:lstStyle/>
              <a:p>
                <a:endParaRPr lang="en-US"/>
              </a:p>
            </p:txBody>
          </p:sp>
          <p:sp>
            <p:nvSpPr>
              <p:cNvPr id="29" name="Line 45"/>
              <p:cNvSpPr>
                <a:spLocks noChangeShapeType="1"/>
              </p:cNvSpPr>
              <p:nvPr/>
            </p:nvSpPr>
            <p:spPr bwMode="auto">
              <a:xfrm flipV="1">
                <a:off x="1008" y="336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30" name="Line 46"/>
              <p:cNvSpPr>
                <a:spLocks noChangeShapeType="1"/>
              </p:cNvSpPr>
              <p:nvPr/>
            </p:nvSpPr>
            <p:spPr bwMode="auto">
              <a:xfrm flipV="1">
                <a:off x="672" y="3168"/>
                <a:ext cx="96"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31" name="Line 47"/>
              <p:cNvSpPr>
                <a:spLocks noChangeShapeType="1"/>
              </p:cNvSpPr>
              <p:nvPr/>
            </p:nvSpPr>
            <p:spPr bwMode="auto">
              <a:xfrm flipH="1" flipV="1">
                <a:off x="624" y="3504"/>
                <a:ext cx="144"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32" name="Line 48"/>
              <p:cNvSpPr>
                <a:spLocks noChangeShapeType="1"/>
              </p:cNvSpPr>
              <p:nvPr/>
            </p:nvSpPr>
            <p:spPr bwMode="auto">
              <a:xfrm flipV="1">
                <a:off x="768" y="288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33" name="Line 49"/>
              <p:cNvSpPr>
                <a:spLocks noChangeShapeType="1"/>
              </p:cNvSpPr>
              <p:nvPr/>
            </p:nvSpPr>
            <p:spPr bwMode="auto">
              <a:xfrm flipV="1">
                <a:off x="768" y="3696"/>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34" name="Line 50"/>
              <p:cNvSpPr>
                <a:spLocks noChangeShapeType="1"/>
              </p:cNvSpPr>
              <p:nvPr/>
            </p:nvSpPr>
            <p:spPr bwMode="auto">
              <a:xfrm flipH="1" flipV="1">
                <a:off x="816" y="3216"/>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35" name="Line 51"/>
              <p:cNvSpPr>
                <a:spLocks noChangeShapeType="1"/>
              </p:cNvSpPr>
              <p:nvPr/>
            </p:nvSpPr>
            <p:spPr bwMode="auto">
              <a:xfrm flipH="1" flipV="1">
                <a:off x="912" y="3696"/>
                <a:ext cx="96" cy="96"/>
              </a:xfrm>
              <a:prstGeom prst="line">
                <a:avLst/>
              </a:prstGeom>
              <a:noFill/>
              <a:ln w="9525">
                <a:solidFill>
                  <a:srgbClr val="FF0000"/>
                </a:solidFill>
                <a:round/>
                <a:headEnd type="arrow" w="med" len="med"/>
                <a:tailEnd/>
              </a:ln>
              <a:effectLst/>
            </p:spPr>
            <p:txBody>
              <a:bodyPr wrap="none" anchor="ctr"/>
              <a:lstStyle/>
              <a:p>
                <a:endParaRPr lang="en-US"/>
              </a:p>
            </p:txBody>
          </p:sp>
        </p:grpSp>
        <p:sp>
          <p:nvSpPr>
            <p:cNvPr id="9" name="Line 52"/>
            <p:cNvSpPr>
              <a:spLocks noChangeShapeType="1"/>
            </p:cNvSpPr>
            <p:nvPr/>
          </p:nvSpPr>
          <p:spPr bwMode="auto">
            <a:xfrm>
              <a:off x="1488" y="1680"/>
              <a:ext cx="576"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0" name="Line 53"/>
            <p:cNvSpPr>
              <a:spLocks noChangeShapeType="1"/>
            </p:cNvSpPr>
            <p:nvPr/>
          </p:nvSpPr>
          <p:spPr bwMode="auto">
            <a:xfrm>
              <a:off x="3840" y="1824"/>
              <a:ext cx="576" cy="0"/>
            </a:xfrm>
            <a:prstGeom prst="line">
              <a:avLst/>
            </a:prstGeom>
            <a:noFill/>
            <a:ln w="38100">
              <a:solidFill>
                <a:schemeClr val="tx1"/>
              </a:solidFill>
              <a:round/>
              <a:headEnd type="triangle" w="med" len="med"/>
              <a:tailEnd/>
            </a:ln>
            <a:effectLst/>
          </p:spPr>
          <p:txBody>
            <a:bodyPr wrap="none" anchor="ctr"/>
            <a:lstStyle/>
            <a:p>
              <a:endParaRPr lang="en-US"/>
            </a:p>
          </p:txBody>
        </p:sp>
        <p:pic>
          <p:nvPicPr>
            <p:cNvPr id="11" name="Picture 54"/>
            <p:cNvPicPr>
              <a:picLocks noChangeAspect="1" noChangeArrowheads="1"/>
            </p:cNvPicPr>
            <p:nvPr/>
          </p:nvPicPr>
          <p:blipFill>
            <a:blip r:embed="rId2" cstate="print"/>
            <a:srcRect l="35001" r="34999"/>
            <a:stretch>
              <a:fillRect/>
            </a:stretch>
          </p:blipFill>
          <p:spPr bwMode="auto">
            <a:xfrm>
              <a:off x="2631" y="1008"/>
              <a:ext cx="636" cy="1680"/>
            </a:xfrm>
            <a:prstGeom prst="rect">
              <a:avLst/>
            </a:prstGeom>
            <a:noFill/>
          </p:spPr>
        </p:pic>
        <p:pic>
          <p:nvPicPr>
            <p:cNvPr id="12" name="Picture 55"/>
            <p:cNvPicPr>
              <a:picLocks noChangeAspect="1" noChangeArrowheads="1"/>
            </p:cNvPicPr>
            <p:nvPr/>
          </p:nvPicPr>
          <p:blipFill>
            <a:blip r:embed="rId2" cstate="print"/>
            <a:srcRect l="35001" r="34999"/>
            <a:stretch>
              <a:fillRect/>
            </a:stretch>
          </p:blipFill>
          <p:spPr bwMode="auto">
            <a:xfrm>
              <a:off x="2250" y="1008"/>
              <a:ext cx="630" cy="1680"/>
            </a:xfrm>
            <a:prstGeom prst="rect">
              <a:avLst/>
            </a:prstGeom>
            <a:noFill/>
          </p:spPr>
        </p:pic>
        <p:pic>
          <p:nvPicPr>
            <p:cNvPr id="13" name="Picture 56"/>
            <p:cNvPicPr>
              <a:picLocks noChangeAspect="1" noChangeArrowheads="1"/>
            </p:cNvPicPr>
            <p:nvPr/>
          </p:nvPicPr>
          <p:blipFill>
            <a:blip r:embed="rId2" cstate="print"/>
            <a:srcRect l="35001" r="34999"/>
            <a:stretch>
              <a:fillRect/>
            </a:stretch>
          </p:blipFill>
          <p:spPr bwMode="auto">
            <a:xfrm>
              <a:off x="3013" y="1008"/>
              <a:ext cx="539" cy="1680"/>
            </a:xfrm>
            <a:prstGeom prst="rect">
              <a:avLst/>
            </a:prstGeom>
            <a:noFill/>
          </p:spPr>
        </p:pic>
      </p:grpSp>
      <p:pic>
        <p:nvPicPr>
          <p:cNvPr id="5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381000"/>
            <a:ext cx="969034" cy="3707780"/>
          </a:xfrm>
          <a:prstGeom prst="rect">
            <a:avLst/>
          </a:prstGeom>
          <a:noFill/>
        </p:spPr>
      </p:pic>
      <p:pic>
        <p:nvPicPr>
          <p:cNvPr id="5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633393"/>
            <a:ext cx="969034" cy="3707780"/>
          </a:xfrm>
          <a:prstGeom prst="rect">
            <a:avLst/>
          </a:prstGeom>
          <a:noFill/>
        </p:spPr>
      </p:pic>
      <p:pic>
        <p:nvPicPr>
          <p:cNvPr id="60"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385805"/>
            <a:ext cx="969034" cy="3707780"/>
          </a:xfrm>
          <a:prstGeom prst="rect">
            <a:avLst/>
          </a:prstGeom>
          <a:noFill/>
        </p:spPr>
      </p:pic>
      <p:pic>
        <p:nvPicPr>
          <p:cNvPr id="6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381000"/>
            <a:ext cx="969034" cy="370778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800"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39714</TotalTime>
  <Words>1310</Words>
  <Application>Microsoft Office PowerPoint</Application>
  <PresentationFormat>On-screen Show (4:3)</PresentationFormat>
  <Paragraphs>296</Paragraphs>
  <Slides>44</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6" baseType="lpstr">
      <vt:lpstr>ＭＳ Ｐゴシック</vt:lpstr>
      <vt:lpstr>arial</vt:lpstr>
      <vt:lpstr>arial</vt:lpstr>
      <vt:lpstr>Calibri</vt:lpstr>
      <vt:lpstr>Comic Sans MS</vt:lpstr>
      <vt:lpstr>MathJax_Main</vt:lpstr>
      <vt:lpstr>MathJax_Math-italic</vt:lpstr>
      <vt:lpstr>Symbol</vt:lpstr>
      <vt:lpstr>Trebuchet MS</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Non-Central A+A Geometry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New Detector at RHIC</vt:lpstr>
      <vt:lpstr>Precision Imaging of QGP Over Key Kinematics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nagle</dc:creator>
  <cp:lastModifiedBy>James L Nagle</cp:lastModifiedBy>
  <cp:revision>302</cp:revision>
  <dcterms:created xsi:type="dcterms:W3CDTF">2011-04-24T10:36:49Z</dcterms:created>
  <dcterms:modified xsi:type="dcterms:W3CDTF">2016-09-20T21:26:14Z</dcterms:modified>
</cp:coreProperties>
</file>